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 id="2147483661" r:id="rId3"/>
    <p:sldMasterId id="2147483674" r:id="rId4"/>
  </p:sldMasterIdLst>
  <p:notesMasterIdLst>
    <p:notesMasterId r:id="rId6"/>
  </p:notesMasterIdLst>
  <p:handoutMasterIdLst>
    <p:handoutMasterId r:id="rId44"/>
  </p:handoutMasterIdLst>
  <p:sldIdLst>
    <p:sldId id="427" r:id="rId5"/>
    <p:sldId id="387" r:id="rId7"/>
    <p:sldId id="358" r:id="rId8"/>
    <p:sldId id="359" r:id="rId9"/>
    <p:sldId id="360" r:id="rId10"/>
    <p:sldId id="361" r:id="rId11"/>
    <p:sldId id="362" r:id="rId12"/>
    <p:sldId id="363" r:id="rId13"/>
    <p:sldId id="364" r:id="rId14"/>
    <p:sldId id="365" r:id="rId15"/>
    <p:sldId id="366" r:id="rId16"/>
    <p:sldId id="367" r:id="rId17"/>
    <p:sldId id="465" r:id="rId18"/>
    <p:sldId id="434" r:id="rId19"/>
    <p:sldId id="436" r:id="rId20"/>
    <p:sldId id="437" r:id="rId21"/>
    <p:sldId id="374" r:id="rId22"/>
    <p:sldId id="375" r:id="rId23"/>
    <p:sldId id="376" r:id="rId24"/>
    <p:sldId id="377" r:id="rId25"/>
    <p:sldId id="378" r:id="rId26"/>
    <p:sldId id="379" r:id="rId27"/>
    <p:sldId id="380" r:id="rId28"/>
    <p:sldId id="381" r:id="rId29"/>
    <p:sldId id="382" r:id="rId30"/>
    <p:sldId id="438" r:id="rId31"/>
    <p:sldId id="439" r:id="rId32"/>
    <p:sldId id="383" r:id="rId33"/>
    <p:sldId id="384" r:id="rId34"/>
    <p:sldId id="385" r:id="rId35"/>
    <p:sldId id="386" r:id="rId36"/>
    <p:sldId id="431" r:id="rId37"/>
    <p:sldId id="433" r:id="rId38"/>
    <p:sldId id="432" r:id="rId39"/>
    <p:sldId id="357" r:id="rId40"/>
    <p:sldId id="429" r:id="rId41"/>
    <p:sldId id="428" r:id="rId42"/>
    <p:sldId id="464" r:id="rId43"/>
  </p:sldIdLst>
  <p:sldSz cx="9144000" cy="6858000" type="screen4x3"/>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A04C369-8793-4F45-B90C-DD3F0DD3AC69}">
          <p14:sldIdLst>
            <p14:sldId id="427"/>
            <p14:sldId id="387"/>
            <p14:sldId id="358"/>
            <p14:sldId id="359"/>
            <p14:sldId id="360"/>
            <p14:sldId id="361"/>
            <p14:sldId id="362"/>
            <p14:sldId id="363"/>
            <p14:sldId id="364"/>
            <p14:sldId id="365"/>
            <p14:sldId id="366"/>
            <p14:sldId id="367"/>
            <p14:sldId id="465"/>
            <p14:sldId id="434"/>
            <p14:sldId id="436"/>
            <p14:sldId id="437"/>
            <p14:sldId id="374"/>
            <p14:sldId id="375"/>
            <p14:sldId id="376"/>
            <p14:sldId id="377"/>
            <p14:sldId id="378"/>
            <p14:sldId id="379"/>
            <p14:sldId id="380"/>
            <p14:sldId id="381"/>
            <p14:sldId id="382"/>
            <p14:sldId id="438"/>
            <p14:sldId id="439"/>
            <p14:sldId id="383"/>
            <p14:sldId id="384"/>
            <p14:sldId id="385"/>
            <p14:sldId id="386"/>
            <p14:sldId id="431"/>
            <p14:sldId id="433"/>
            <p14:sldId id="432"/>
            <p14:sldId id="357"/>
            <p14:sldId id="429"/>
            <p14:sldId id="428"/>
            <p14:sldId id="464"/>
          </p14:sldIdLst>
        </p14:section>
      </p14:sectionLst>
    </p:ext>
    <p:ext uri="{EFAFB233-063F-42B5-8137-9DF3F51BA10A}">
      <p15:sldGuideLst xmlns:p15="http://schemas.microsoft.com/office/powerpoint/2012/main">
        <p15:guide id="1" orient="horz" pos="0" userDrawn="1">
          <p15:clr>
            <a:srgbClr val="A4A3A4"/>
          </p15:clr>
        </p15:guide>
        <p15:guide id="2" pos="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A2C7"/>
    <a:srgbClr val="CC9900"/>
    <a:srgbClr val="A3C167"/>
    <a:srgbClr val="800040"/>
    <a:srgbClr val="FFF5DB"/>
    <a:srgbClr val="E9DEA7"/>
    <a:srgbClr val="CCFF66"/>
    <a:srgbClr val="FAC200"/>
    <a:srgbClr val="C99C00"/>
    <a:srgbClr val="C9AB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44" autoAdjust="0"/>
    <p:restoredTop sz="83867" autoAdjust="0"/>
  </p:normalViewPr>
  <p:slideViewPr>
    <p:cSldViewPr snapToGrid="0" showGuides="1">
      <p:cViewPr varScale="1">
        <p:scale>
          <a:sx n="92" d="100"/>
          <a:sy n="92" d="100"/>
        </p:scale>
        <p:origin x="1041" y="57"/>
      </p:cViewPr>
      <p:guideLst>
        <p:guide orient="horz"/>
        <p:guide/>
      </p:guideLst>
    </p:cSldViewPr>
  </p:slideViewPr>
  <p:notesTextViewPr>
    <p:cViewPr>
      <p:scale>
        <a:sx n="100" d="100"/>
        <a:sy n="100" d="100"/>
      </p:scale>
      <p:origin x="0" y="0"/>
    </p:cViewPr>
  </p:notesTextViewPr>
  <p:sorterViewPr>
    <p:cViewPr>
      <p:scale>
        <a:sx n="137" d="100"/>
        <a:sy n="137" d="100"/>
      </p:scale>
      <p:origin x="0" y="0"/>
    </p:cViewPr>
  </p:sorterViewPr>
  <p:notesViewPr>
    <p:cSldViewPr>
      <p:cViewPr>
        <p:scale>
          <a:sx n="161" d="100"/>
          <a:sy n="161" d="100"/>
        </p:scale>
        <p:origin x="-1024" y="1576"/>
      </p:cViewPr>
      <p:guideLst>
        <p:guide orient="horz" pos="2880"/>
        <p:guide pos="2157"/>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8" Type="http://schemas.openxmlformats.org/officeDocument/2006/relationships/tags" Target="tags/tag4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DF15FA-6B4E-4FED-9D12-E83FDD54722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A24F5-E131-4EBA-BC25-A81BE41A185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1pPr>
    <a:lvl2pPr marL="23495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2pPr>
    <a:lvl3pPr marL="45720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3pPr>
    <a:lvl4pPr marL="69215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4pPr>
    <a:lvl5pPr marL="91440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6369099-8C4F-48E5-9C81-F69AC7BD3896}" type="slidenum">
              <a:rPr lang="en-US" smtClean="0"/>
            </a:fld>
            <a:endParaRPr lang="en-US"/>
          </a:p>
        </p:txBody>
      </p:sp>
      <p:sp>
        <p:nvSpPr>
          <p:cNvPr id="5427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9756047-EA81-4E63-9757-A7747B2BA158}" type="slidenum">
              <a:rPr lang="en-US" sz="1200">
                <a:cs typeface="Arial" panose="020B0604020202020204" pitchFamily="34" charset="0"/>
              </a:rPr>
            </a:fld>
            <a:endParaRPr lang="en-US" sz="1200">
              <a:cs typeface="Arial" panose="020B0604020202020204" pitchFamily="34" charset="0"/>
            </a:endParaRPr>
          </a:p>
        </p:txBody>
      </p:sp>
      <p:sp>
        <p:nvSpPr>
          <p:cNvPr id="54276" name="Rectangle 2"/>
          <p:cNvSpPr>
            <a:spLocks noGrp="1" noRot="1" noChangeAspect="1" noChangeArrowheads="1" noTextEdit="1"/>
          </p:cNvSpPr>
          <p:nvPr>
            <p:ph type="sldImg"/>
          </p:nvPr>
        </p:nvSpPr>
        <p:spPr>
          <a:xfrm>
            <a:off x="1143000" y="534988"/>
            <a:ext cx="4572000" cy="3429000"/>
          </a:xfrm>
        </p:spPr>
      </p:sp>
      <p:sp>
        <p:nvSpPr>
          <p:cNvPr id="54277"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24A9ED5-E764-43CE-9B19-16900AF29419}" type="slidenum">
              <a:rPr lang="en-US" smtClean="0"/>
            </a:fld>
            <a:endParaRPr lang="en-US"/>
          </a:p>
        </p:txBody>
      </p:sp>
      <p:sp>
        <p:nvSpPr>
          <p:cNvPr id="5529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A5A1FD88-A470-4166-985E-413E7ADA7F7B}" type="slidenum">
              <a:rPr lang="en-US" sz="1200">
                <a:cs typeface="Arial" panose="020B0604020202020204" pitchFamily="34" charset="0"/>
              </a:rPr>
            </a:fld>
            <a:endParaRPr lang="en-US" sz="1200">
              <a:cs typeface="Arial" panose="020B0604020202020204" pitchFamily="34" charset="0"/>
            </a:endParaRPr>
          </a:p>
        </p:txBody>
      </p:sp>
      <p:sp>
        <p:nvSpPr>
          <p:cNvPr id="55300" name="Rectangle 2"/>
          <p:cNvSpPr>
            <a:spLocks noGrp="1" noRot="1" noChangeAspect="1" noChangeArrowheads="1" noTextEdit="1"/>
          </p:cNvSpPr>
          <p:nvPr>
            <p:ph type="sldImg"/>
          </p:nvPr>
        </p:nvSpPr>
        <p:spPr>
          <a:xfrm>
            <a:off x="1143000" y="534988"/>
            <a:ext cx="4572000" cy="3429000"/>
          </a:xfrm>
        </p:spPr>
      </p:sp>
      <p:sp>
        <p:nvSpPr>
          <p:cNvPr id="55301"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0CD327E-C6CC-44C9-93EB-25DB665747F2}" type="slidenum">
              <a:rPr lang="en-US" smtClean="0"/>
            </a:fld>
            <a:endParaRPr lang="en-US"/>
          </a:p>
        </p:txBody>
      </p:sp>
      <p:sp>
        <p:nvSpPr>
          <p:cNvPr id="5632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6203CFDA-833F-40DC-9970-E55059DCC03E}" type="slidenum">
              <a:rPr lang="en-US" sz="1200">
                <a:cs typeface="Arial" panose="020B0604020202020204" pitchFamily="34" charset="0"/>
              </a:rPr>
            </a:fld>
            <a:endParaRPr lang="en-US" sz="1200">
              <a:cs typeface="Arial" panose="020B0604020202020204" pitchFamily="34" charset="0"/>
            </a:endParaRPr>
          </a:p>
        </p:txBody>
      </p:sp>
      <p:sp>
        <p:nvSpPr>
          <p:cNvPr id="56324" name="Rectangle 2"/>
          <p:cNvSpPr>
            <a:spLocks noGrp="1" noRot="1" noChangeAspect="1" noChangeArrowheads="1" noTextEdit="1"/>
          </p:cNvSpPr>
          <p:nvPr>
            <p:ph type="sldImg"/>
          </p:nvPr>
        </p:nvSpPr>
        <p:spPr>
          <a:xfrm>
            <a:off x="1143000" y="534988"/>
            <a:ext cx="4572000" cy="3429000"/>
          </a:xfrm>
        </p:spPr>
      </p:sp>
      <p:sp>
        <p:nvSpPr>
          <p:cNvPr id="56325"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FAD5E6F-30ED-495B-BB6A-1C9D3FC6DA8F}" type="slidenum">
              <a:rPr lang="en-US" smtClean="0"/>
            </a:fld>
            <a:endParaRPr lang="en-US"/>
          </a:p>
        </p:txBody>
      </p:sp>
      <p:sp>
        <p:nvSpPr>
          <p:cNvPr id="6144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D215B819-E268-4878-B02F-F024D10D9941}" type="slidenum">
              <a:rPr lang="en-US" sz="1200">
                <a:cs typeface="Arial" panose="020B0604020202020204" pitchFamily="34" charset="0"/>
              </a:rPr>
            </a:fld>
            <a:endParaRPr lang="en-US" sz="1200">
              <a:cs typeface="Arial" panose="020B0604020202020204" pitchFamily="34" charset="0"/>
            </a:endParaRPr>
          </a:p>
        </p:txBody>
      </p:sp>
      <p:sp>
        <p:nvSpPr>
          <p:cNvPr id="61444" name="Rectangle 2"/>
          <p:cNvSpPr>
            <a:spLocks noGrp="1" noRot="1" noChangeAspect="1" noChangeArrowheads="1" noTextEdit="1"/>
          </p:cNvSpPr>
          <p:nvPr>
            <p:ph type="sldImg"/>
          </p:nvPr>
        </p:nvSpPr>
        <p:spPr>
          <a:xfrm>
            <a:off x="1143000" y="534988"/>
            <a:ext cx="4572000" cy="3429000"/>
          </a:xfrm>
        </p:spPr>
      </p:sp>
      <p:sp>
        <p:nvSpPr>
          <p:cNvPr id="61445"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C80B1C2-550E-4992-BF90-4CD481672A4F}" type="slidenum">
              <a:rPr lang="en-US" smtClean="0"/>
            </a:fld>
            <a:endParaRPr lang="en-US"/>
          </a:p>
        </p:txBody>
      </p:sp>
      <p:sp>
        <p:nvSpPr>
          <p:cNvPr id="6246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79DE6CFD-262D-47A1-9CEC-A69DC24C871C}" type="slidenum">
              <a:rPr lang="en-US" sz="1200">
                <a:cs typeface="Arial" panose="020B0604020202020204" pitchFamily="34" charset="0"/>
              </a:rPr>
            </a:fld>
            <a:endParaRPr lang="en-US" sz="1200">
              <a:cs typeface="Arial" panose="020B0604020202020204" pitchFamily="34" charset="0"/>
            </a:endParaRPr>
          </a:p>
        </p:txBody>
      </p:sp>
      <p:sp>
        <p:nvSpPr>
          <p:cNvPr id="62468" name="Rectangle 2"/>
          <p:cNvSpPr>
            <a:spLocks noGrp="1" noRot="1" noChangeAspect="1" noChangeArrowheads="1" noTextEdit="1"/>
          </p:cNvSpPr>
          <p:nvPr>
            <p:ph type="sldImg"/>
          </p:nvPr>
        </p:nvSpPr>
        <p:spPr>
          <a:xfrm>
            <a:off x="1143000" y="534988"/>
            <a:ext cx="4572000" cy="3429000"/>
          </a:xfrm>
        </p:spPr>
      </p:sp>
      <p:sp>
        <p:nvSpPr>
          <p:cNvPr id="62469"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47FB302-45C3-44C9-99D4-6ECF48115AB7}" type="slidenum">
              <a:rPr lang="en-US" smtClean="0"/>
            </a:fld>
            <a:endParaRPr lang="en-US"/>
          </a:p>
        </p:txBody>
      </p:sp>
      <p:sp>
        <p:nvSpPr>
          <p:cNvPr id="6349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5C146FD3-D452-41B2-A177-441C908D2807}" type="slidenum">
              <a:rPr lang="en-US" sz="1200">
                <a:cs typeface="Arial" panose="020B0604020202020204" pitchFamily="34" charset="0"/>
              </a:rPr>
            </a:fld>
            <a:endParaRPr lang="en-US" sz="1200">
              <a:cs typeface="Arial" panose="020B0604020202020204" pitchFamily="34" charset="0"/>
            </a:endParaRPr>
          </a:p>
        </p:txBody>
      </p:sp>
      <p:sp>
        <p:nvSpPr>
          <p:cNvPr id="63492" name="Rectangle 2"/>
          <p:cNvSpPr>
            <a:spLocks noGrp="1" noRot="1" noChangeAspect="1" noChangeArrowheads="1" noTextEdit="1"/>
          </p:cNvSpPr>
          <p:nvPr>
            <p:ph type="sldImg"/>
          </p:nvPr>
        </p:nvSpPr>
        <p:spPr>
          <a:xfrm>
            <a:off x="1143000" y="534988"/>
            <a:ext cx="4572000" cy="3429000"/>
          </a:xfrm>
        </p:spPr>
      </p:sp>
      <p:sp>
        <p:nvSpPr>
          <p:cNvPr id="63493" name="Rectangle 3"/>
          <p:cNvSpPr>
            <a:spLocks noGrp="1" noChangeArrowheads="1"/>
          </p:cNvSpPr>
          <p:nvPr>
            <p:ph type="body" idx="1"/>
          </p:nvPr>
        </p:nvSpPr>
        <p:spPr>
          <a:xfrm>
            <a:off x="685800" y="4248150"/>
            <a:ext cx="5486400" cy="4210050"/>
          </a:xfrm>
          <a:noFill/>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7A3F6BA-F70D-469C-A304-42B3B2F7B2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4A447AD-590C-47B2-8184-52932146F52C}" type="slidenum">
              <a:rPr lang="en-US" smtClean="0"/>
            </a:fld>
            <a:endParaRPr lang="en-US"/>
          </a:p>
        </p:txBody>
      </p:sp>
      <p:sp>
        <p:nvSpPr>
          <p:cNvPr id="6451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1972466D-E2F6-41B1-BD2B-C99453EF207A}" type="slidenum">
              <a:rPr lang="en-US" sz="1200">
                <a:cs typeface="Arial" panose="020B0604020202020204" pitchFamily="34" charset="0"/>
              </a:rPr>
            </a:fld>
            <a:endParaRPr lang="en-US" sz="1200">
              <a:cs typeface="Arial" panose="020B0604020202020204" pitchFamily="34" charset="0"/>
            </a:endParaRPr>
          </a:p>
        </p:txBody>
      </p:sp>
      <p:sp>
        <p:nvSpPr>
          <p:cNvPr id="64516" name="Rectangle 2"/>
          <p:cNvSpPr>
            <a:spLocks noGrp="1" noRot="1" noChangeAspect="1" noChangeArrowheads="1" noTextEdit="1"/>
          </p:cNvSpPr>
          <p:nvPr>
            <p:ph type="sldImg"/>
          </p:nvPr>
        </p:nvSpPr>
        <p:spPr>
          <a:xfrm>
            <a:off x="1143000" y="534988"/>
            <a:ext cx="4572000" cy="3429000"/>
          </a:xfrm>
        </p:spPr>
      </p:sp>
      <p:sp>
        <p:nvSpPr>
          <p:cNvPr id="64517"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B6076F5-A93C-4120-9B1D-9082D2F9AC7A}" type="slidenum">
              <a:rPr lang="en-US" smtClean="0"/>
            </a:fld>
            <a:endParaRPr lang="en-US"/>
          </a:p>
        </p:txBody>
      </p:sp>
      <p:sp>
        <p:nvSpPr>
          <p:cNvPr id="6553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3F2932D-E7A4-4E2B-802A-313474E30859}" type="slidenum">
              <a:rPr lang="en-US" sz="1200">
                <a:cs typeface="Arial" panose="020B0604020202020204" pitchFamily="34" charset="0"/>
              </a:rPr>
            </a:fld>
            <a:endParaRPr lang="en-US" sz="1200">
              <a:cs typeface="Arial" panose="020B0604020202020204" pitchFamily="34" charset="0"/>
            </a:endParaRPr>
          </a:p>
        </p:txBody>
      </p:sp>
      <p:sp>
        <p:nvSpPr>
          <p:cNvPr id="65540" name="Rectangle 2"/>
          <p:cNvSpPr>
            <a:spLocks noGrp="1" noRot="1" noChangeAspect="1" noChangeArrowheads="1" noTextEdit="1"/>
          </p:cNvSpPr>
          <p:nvPr>
            <p:ph type="sldImg"/>
          </p:nvPr>
        </p:nvSpPr>
        <p:spPr>
          <a:xfrm>
            <a:off x="1143000" y="534988"/>
            <a:ext cx="4572000" cy="3429000"/>
          </a:xfrm>
        </p:spPr>
      </p:sp>
      <p:sp>
        <p:nvSpPr>
          <p:cNvPr id="65541" name="Rectangle 3"/>
          <p:cNvSpPr>
            <a:spLocks noGrp="1" noChangeArrowheads="1"/>
          </p:cNvSpPr>
          <p:nvPr>
            <p:ph type="body" idx="1"/>
          </p:nvPr>
        </p:nvSpPr>
        <p:spPr>
          <a:xfrm>
            <a:off x="685800" y="4248150"/>
            <a:ext cx="5486400" cy="4210050"/>
          </a:xfrm>
          <a:noFill/>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F4F486D-D499-4651-9DD1-49314CC55A03}" type="slidenum">
              <a:rPr lang="en-US" smtClean="0"/>
            </a:fld>
            <a:endParaRPr lang="en-US"/>
          </a:p>
        </p:txBody>
      </p:sp>
      <p:sp>
        <p:nvSpPr>
          <p:cNvPr id="6656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7602B1AB-3DA9-4AC8-9C75-41A4EF296A86}" type="slidenum">
              <a:rPr lang="en-US" sz="1200">
                <a:cs typeface="Arial" panose="020B0604020202020204" pitchFamily="34" charset="0"/>
              </a:rPr>
            </a:fld>
            <a:endParaRPr lang="en-US" sz="1200">
              <a:cs typeface="Arial" panose="020B0604020202020204" pitchFamily="34" charset="0"/>
            </a:endParaRPr>
          </a:p>
        </p:txBody>
      </p:sp>
      <p:sp>
        <p:nvSpPr>
          <p:cNvPr id="66564" name="Rectangle 2"/>
          <p:cNvSpPr>
            <a:spLocks noGrp="1" noRot="1" noChangeAspect="1" noChangeArrowheads="1" noTextEdit="1"/>
          </p:cNvSpPr>
          <p:nvPr>
            <p:ph type="sldImg"/>
          </p:nvPr>
        </p:nvSpPr>
        <p:spPr>
          <a:xfrm>
            <a:off x="1143000" y="534988"/>
            <a:ext cx="4572000" cy="3429000"/>
          </a:xfrm>
        </p:spPr>
      </p:sp>
      <p:sp>
        <p:nvSpPr>
          <p:cNvPr id="66565"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9381929-EC90-4B9E-9014-6A89CA8CA4F3}" type="slidenum">
              <a:rPr lang="en-US" smtClean="0"/>
            </a:fld>
            <a:endParaRPr lang="en-US"/>
          </a:p>
        </p:txBody>
      </p:sp>
      <p:sp>
        <p:nvSpPr>
          <p:cNvPr id="6758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C9220BE0-F609-4848-A228-2B676B1E85CB}" type="slidenum">
              <a:rPr lang="en-US" sz="1200">
                <a:cs typeface="Arial" panose="020B0604020202020204" pitchFamily="34" charset="0"/>
              </a:rPr>
            </a:fld>
            <a:endParaRPr lang="en-US" sz="1200">
              <a:cs typeface="Arial" panose="020B0604020202020204" pitchFamily="34" charset="0"/>
            </a:endParaRPr>
          </a:p>
        </p:txBody>
      </p:sp>
      <p:sp>
        <p:nvSpPr>
          <p:cNvPr id="67588" name="Rectangle 2"/>
          <p:cNvSpPr>
            <a:spLocks noGrp="1" noRot="1" noChangeAspect="1" noChangeArrowheads="1" noTextEdit="1"/>
          </p:cNvSpPr>
          <p:nvPr>
            <p:ph type="sldImg"/>
          </p:nvPr>
        </p:nvSpPr>
        <p:spPr>
          <a:xfrm>
            <a:off x="1143000" y="534988"/>
            <a:ext cx="4572000" cy="3429000"/>
          </a:xfrm>
        </p:spPr>
      </p:sp>
      <p:sp>
        <p:nvSpPr>
          <p:cNvPr id="67589"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E488156-323D-4C0E-B50D-02F7441899D0}" type="slidenum">
              <a:rPr lang="en-US" smtClean="0"/>
            </a:fld>
            <a:endParaRPr lang="en-US"/>
          </a:p>
        </p:txBody>
      </p:sp>
      <p:sp>
        <p:nvSpPr>
          <p:cNvPr id="6861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142E2FA2-6E70-4132-9BC4-D839A54FDC9D}" type="slidenum">
              <a:rPr lang="en-US" sz="1200">
                <a:cs typeface="Arial" panose="020B0604020202020204" pitchFamily="34" charset="0"/>
              </a:rPr>
            </a:fld>
            <a:endParaRPr lang="en-US" sz="1200">
              <a:cs typeface="Arial" panose="020B0604020202020204" pitchFamily="34" charset="0"/>
            </a:endParaRPr>
          </a:p>
        </p:txBody>
      </p:sp>
      <p:sp>
        <p:nvSpPr>
          <p:cNvPr id="68612" name="Rectangle 2"/>
          <p:cNvSpPr>
            <a:spLocks noGrp="1" noRot="1" noChangeAspect="1" noChangeArrowheads="1" noTextEdit="1"/>
          </p:cNvSpPr>
          <p:nvPr>
            <p:ph type="sldImg"/>
          </p:nvPr>
        </p:nvSpPr>
        <p:spPr>
          <a:xfrm>
            <a:off x="1143000" y="534988"/>
            <a:ext cx="4572000" cy="3429000"/>
          </a:xfrm>
        </p:spPr>
      </p:sp>
      <p:sp>
        <p:nvSpPr>
          <p:cNvPr id="68613" name="Rectangle 3"/>
          <p:cNvSpPr>
            <a:spLocks noGrp="1" noChangeArrowheads="1"/>
          </p:cNvSpPr>
          <p:nvPr>
            <p:ph type="body" idx="1"/>
          </p:nvPr>
        </p:nvSpPr>
        <p:spPr>
          <a:xfrm>
            <a:off x="685800" y="4248150"/>
            <a:ext cx="5486400" cy="4210050"/>
          </a:xfrm>
          <a:noFill/>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0ADCDEF-C946-45A8-98E6-1882FF81A43C}" type="slidenum">
              <a:rPr lang="en-US" smtClean="0"/>
            </a:fld>
            <a:endParaRPr lang="en-US"/>
          </a:p>
        </p:txBody>
      </p:sp>
      <p:sp>
        <p:nvSpPr>
          <p:cNvPr id="6963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9124C066-0D8E-442D-8552-E3F1AB16408E}" type="slidenum">
              <a:rPr lang="en-US" sz="1200">
                <a:cs typeface="Arial" panose="020B0604020202020204" pitchFamily="34" charset="0"/>
              </a:rPr>
            </a:fld>
            <a:endParaRPr lang="en-US" sz="1200">
              <a:cs typeface="Arial" panose="020B0604020202020204" pitchFamily="34" charset="0"/>
            </a:endParaRPr>
          </a:p>
        </p:txBody>
      </p:sp>
      <p:sp>
        <p:nvSpPr>
          <p:cNvPr id="69636" name="Rectangle 2"/>
          <p:cNvSpPr>
            <a:spLocks noGrp="1" noRot="1" noChangeAspect="1" noChangeArrowheads="1" noTextEdit="1"/>
          </p:cNvSpPr>
          <p:nvPr>
            <p:ph type="sldImg"/>
          </p:nvPr>
        </p:nvSpPr>
        <p:spPr>
          <a:xfrm>
            <a:off x="1143000" y="534988"/>
            <a:ext cx="4572000" cy="3429000"/>
          </a:xfrm>
        </p:spPr>
      </p:sp>
      <p:sp>
        <p:nvSpPr>
          <p:cNvPr id="69637" name="Rectangle 3"/>
          <p:cNvSpPr>
            <a:spLocks noGrp="1" noChangeArrowheads="1"/>
          </p:cNvSpPr>
          <p:nvPr>
            <p:ph type="body" idx="1"/>
          </p:nvPr>
        </p:nvSpPr>
        <p:spPr>
          <a:xfrm>
            <a:off x="685800" y="4171950"/>
            <a:ext cx="5486400" cy="4419600"/>
          </a:xfrm>
          <a:noFill/>
        </p:spPr>
        <p:txBody>
          <a:bodyPr/>
          <a:lstStyle/>
          <a:p>
            <a:pPr eaLnBrk="1" hangingPunct="1"/>
            <a:endParaRPr lang="en-US" sz="10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9A1A60F-9B97-40FA-BC37-8A9CFBC27286}" type="slidenum">
              <a:rPr lang="en-US" smtClean="0"/>
            </a:fld>
            <a:endParaRPr lang="en-US"/>
          </a:p>
        </p:txBody>
      </p:sp>
      <p:sp>
        <p:nvSpPr>
          <p:cNvPr id="7270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4D7DDF1B-4708-473D-8236-28702EE02A10}" type="slidenum">
              <a:rPr lang="en-US" sz="1200">
                <a:cs typeface="Arial" panose="020B0604020202020204" pitchFamily="34" charset="0"/>
              </a:rPr>
            </a:fld>
            <a:endParaRPr lang="en-US" sz="1200">
              <a:cs typeface="Arial" panose="020B0604020202020204" pitchFamily="34" charset="0"/>
            </a:endParaRPr>
          </a:p>
        </p:txBody>
      </p:sp>
      <p:sp>
        <p:nvSpPr>
          <p:cNvPr id="72708" name="Rectangle 2"/>
          <p:cNvSpPr>
            <a:spLocks noGrp="1" noRot="1" noChangeAspect="1" noChangeArrowheads="1" noTextEdit="1"/>
          </p:cNvSpPr>
          <p:nvPr>
            <p:ph type="sldImg"/>
          </p:nvPr>
        </p:nvSpPr>
        <p:spPr>
          <a:xfrm>
            <a:off x="1143000" y="534988"/>
            <a:ext cx="4572000" cy="3429000"/>
          </a:xfrm>
        </p:spPr>
      </p:sp>
      <p:sp>
        <p:nvSpPr>
          <p:cNvPr id="72709"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5B94D08-EDCF-4B8A-A616-4B40CA864704}" type="slidenum">
              <a:rPr lang="en-US" smtClean="0"/>
            </a:fld>
            <a:endParaRPr lang="en-US"/>
          </a:p>
        </p:txBody>
      </p:sp>
      <p:sp>
        <p:nvSpPr>
          <p:cNvPr id="7373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C3F99607-FD8E-4D0D-A982-F9C1158513B9}" type="slidenum">
              <a:rPr lang="en-US" sz="1200">
                <a:cs typeface="Arial" panose="020B0604020202020204" pitchFamily="34" charset="0"/>
              </a:rPr>
            </a:fld>
            <a:endParaRPr lang="en-US" sz="1200">
              <a:cs typeface="Arial" panose="020B0604020202020204" pitchFamily="34" charset="0"/>
            </a:endParaRPr>
          </a:p>
        </p:txBody>
      </p:sp>
      <p:sp>
        <p:nvSpPr>
          <p:cNvPr id="73732" name="Rectangle 2"/>
          <p:cNvSpPr>
            <a:spLocks noGrp="1" noRot="1" noChangeAspect="1" noChangeArrowheads="1" noTextEdit="1"/>
          </p:cNvSpPr>
          <p:nvPr>
            <p:ph type="sldImg"/>
          </p:nvPr>
        </p:nvSpPr>
        <p:spPr>
          <a:xfrm>
            <a:off x="1143000" y="534988"/>
            <a:ext cx="4572000" cy="3429000"/>
          </a:xfrm>
        </p:spPr>
      </p:sp>
      <p:sp>
        <p:nvSpPr>
          <p:cNvPr id="73733"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FFE66BE1-B21D-4D92-A490-931B7B876D18}" type="slidenum">
              <a:rPr lang="en-US" smtClean="0"/>
            </a:fld>
            <a:endParaRPr lang="en-US"/>
          </a:p>
        </p:txBody>
      </p:sp>
      <p:sp>
        <p:nvSpPr>
          <p:cNvPr id="4710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AB6E12EB-F150-4874-A706-ABE2D523A152}" type="slidenum">
              <a:rPr lang="en-US" sz="1200">
                <a:cs typeface="Arial" panose="020B0604020202020204" pitchFamily="34" charset="0"/>
              </a:rPr>
            </a:fld>
            <a:endParaRPr lang="en-US" sz="1200">
              <a:cs typeface="Arial" panose="020B0604020202020204" pitchFamily="34" charset="0"/>
            </a:endParaRPr>
          </a:p>
        </p:txBody>
      </p:sp>
      <p:sp>
        <p:nvSpPr>
          <p:cNvPr id="47108" name="Rectangle 2"/>
          <p:cNvSpPr>
            <a:spLocks noGrp="1" noRot="1" noChangeAspect="1" noChangeArrowheads="1" noTextEdit="1"/>
          </p:cNvSpPr>
          <p:nvPr>
            <p:ph type="sldImg"/>
          </p:nvPr>
        </p:nvSpPr>
        <p:spPr>
          <a:xfrm>
            <a:off x="1143000" y="534988"/>
            <a:ext cx="4572000" cy="3429000"/>
          </a:xfrm>
        </p:spPr>
      </p:sp>
      <p:sp>
        <p:nvSpPr>
          <p:cNvPr id="47109"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C0C8FF1-4E82-4B55-8B43-21550F5689A6}" type="slidenum">
              <a:rPr lang="en-US" smtClean="0"/>
            </a:fld>
            <a:endParaRPr lang="en-US"/>
          </a:p>
        </p:txBody>
      </p:sp>
      <p:sp>
        <p:nvSpPr>
          <p:cNvPr id="7475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2C2E7551-748A-48E4-B51F-99CE769F77CF}" type="slidenum">
              <a:rPr lang="en-US" sz="1200">
                <a:cs typeface="Arial" panose="020B0604020202020204" pitchFamily="34" charset="0"/>
              </a:rPr>
            </a:fld>
            <a:endParaRPr lang="en-US" sz="1200">
              <a:cs typeface="Arial" panose="020B0604020202020204" pitchFamily="34" charset="0"/>
            </a:endParaRPr>
          </a:p>
        </p:txBody>
      </p:sp>
      <p:sp>
        <p:nvSpPr>
          <p:cNvPr id="74756" name="Rectangle 2"/>
          <p:cNvSpPr>
            <a:spLocks noGrp="1" noRot="1" noChangeAspect="1" noChangeArrowheads="1" noTextEdit="1"/>
          </p:cNvSpPr>
          <p:nvPr>
            <p:ph type="sldImg"/>
          </p:nvPr>
        </p:nvSpPr>
        <p:spPr>
          <a:xfrm>
            <a:off x="1143000" y="534988"/>
            <a:ext cx="4572000" cy="3429000"/>
          </a:xfrm>
        </p:spPr>
      </p:sp>
      <p:sp>
        <p:nvSpPr>
          <p:cNvPr id="74757"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6B01E6B-F7CD-4843-BF61-8399D6C7628B}" type="slidenum">
              <a:rPr lang="en-US" smtClean="0"/>
            </a:fld>
            <a:endParaRPr lang="en-US"/>
          </a:p>
        </p:txBody>
      </p:sp>
      <p:sp>
        <p:nvSpPr>
          <p:cNvPr id="7577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09C13D13-6FE9-4A0D-BE1A-C85D1059A4A7}" type="slidenum">
              <a:rPr lang="en-US" sz="1200">
                <a:cs typeface="Arial" panose="020B0604020202020204" pitchFamily="34" charset="0"/>
              </a:rPr>
            </a:fld>
            <a:endParaRPr lang="en-US" sz="1200">
              <a:cs typeface="Arial" panose="020B0604020202020204" pitchFamily="34" charset="0"/>
            </a:endParaRPr>
          </a:p>
        </p:txBody>
      </p:sp>
      <p:sp>
        <p:nvSpPr>
          <p:cNvPr id="75780" name="Rectangle 2"/>
          <p:cNvSpPr>
            <a:spLocks noGrp="1" noRot="1" noChangeAspect="1" noChangeArrowheads="1" noTextEdit="1"/>
          </p:cNvSpPr>
          <p:nvPr>
            <p:ph type="sldImg"/>
          </p:nvPr>
        </p:nvSpPr>
        <p:spPr>
          <a:xfrm>
            <a:off x="1143000" y="534988"/>
            <a:ext cx="4572000" cy="3429000"/>
          </a:xfrm>
        </p:spPr>
      </p:sp>
      <p:sp>
        <p:nvSpPr>
          <p:cNvPr id="75781"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7A3F6BA-F70D-469C-A304-42B3B2F7B2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7A3F6BA-F70D-469C-A304-42B3B2F7B2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B824E07-553C-4F75-8C51-3B28218845AB}" type="slidenum">
              <a:rPr lang="en-US" smtClean="0"/>
            </a:fld>
            <a:endParaRPr lang="en-US"/>
          </a:p>
        </p:txBody>
      </p:sp>
      <p:sp>
        <p:nvSpPr>
          <p:cNvPr id="7680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443E8F45-000D-4F45-89C1-9B95D1A7CCAA}" type="slidenum">
              <a:rPr lang="en-US" sz="1200">
                <a:cs typeface="Arial" panose="020B0604020202020204" pitchFamily="34" charset="0"/>
              </a:rPr>
            </a:fld>
            <a:endParaRPr lang="en-US" sz="1200">
              <a:cs typeface="Arial" panose="020B0604020202020204" pitchFamily="34" charset="0"/>
            </a:endParaRPr>
          </a:p>
        </p:txBody>
      </p:sp>
      <p:sp>
        <p:nvSpPr>
          <p:cNvPr id="76804" name="Rectangle 2"/>
          <p:cNvSpPr>
            <a:spLocks noGrp="1" noRot="1" noChangeAspect="1" noChangeArrowheads="1" noTextEdit="1"/>
          </p:cNvSpPr>
          <p:nvPr>
            <p:ph type="sldImg"/>
          </p:nvPr>
        </p:nvSpPr>
        <p:spPr>
          <a:xfrm>
            <a:off x="1143000" y="534988"/>
            <a:ext cx="4572000" cy="3429000"/>
          </a:xfrm>
        </p:spPr>
      </p:sp>
      <p:sp>
        <p:nvSpPr>
          <p:cNvPr id="76805"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7A3F6BA-F70D-469C-A304-42B3B2F7B2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7A3F6BA-F70D-469C-A304-42B3B2F7B2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AA64FD-7149-435D-96E3-3ACA0174F57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0345406F-A16A-422A-9AC1-4B5E4880BED6}" type="slidenum">
              <a:rPr lang="en-US" smtClean="0"/>
            </a:fld>
            <a:endParaRPr lang="en-US"/>
          </a:p>
        </p:txBody>
      </p:sp>
      <p:sp>
        <p:nvSpPr>
          <p:cNvPr id="4813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AC382E02-A8A4-4E2E-9F0E-47D08A3E4300}" type="slidenum">
              <a:rPr lang="en-US" sz="1200">
                <a:cs typeface="Arial" panose="020B0604020202020204" pitchFamily="34" charset="0"/>
              </a:rPr>
            </a:fld>
            <a:endParaRPr lang="en-US" sz="1200">
              <a:cs typeface="Arial" panose="020B0604020202020204" pitchFamily="34" charset="0"/>
            </a:endParaRPr>
          </a:p>
        </p:txBody>
      </p:sp>
      <p:sp>
        <p:nvSpPr>
          <p:cNvPr id="48132" name="Rectangle 2"/>
          <p:cNvSpPr>
            <a:spLocks noGrp="1" noRot="1" noChangeAspect="1" noChangeArrowheads="1" noTextEdit="1"/>
          </p:cNvSpPr>
          <p:nvPr>
            <p:ph type="sldImg"/>
          </p:nvPr>
        </p:nvSpPr>
        <p:spPr>
          <a:xfrm>
            <a:off x="1143000" y="534988"/>
            <a:ext cx="4572000" cy="3429000"/>
          </a:xfrm>
        </p:spPr>
      </p:sp>
      <p:sp>
        <p:nvSpPr>
          <p:cNvPr id="48133"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FC40CB4-90E8-4522-83B3-20BCE6D65194}" type="slidenum">
              <a:rPr lang="en-US" smtClean="0"/>
            </a:fld>
            <a:endParaRPr lang="en-US"/>
          </a:p>
        </p:txBody>
      </p:sp>
      <p:sp>
        <p:nvSpPr>
          <p:cNvPr id="4915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DCFAE4C0-6A20-48D2-8CF8-66A48E1BCF3B}" type="slidenum">
              <a:rPr lang="en-US" sz="1200">
                <a:cs typeface="Arial" panose="020B0604020202020204" pitchFamily="34" charset="0"/>
              </a:rPr>
            </a:fld>
            <a:endParaRPr lang="en-US" sz="1200">
              <a:cs typeface="Arial" panose="020B0604020202020204" pitchFamily="34" charset="0"/>
            </a:endParaRPr>
          </a:p>
        </p:txBody>
      </p:sp>
      <p:sp>
        <p:nvSpPr>
          <p:cNvPr id="49156" name="Rectangle 2"/>
          <p:cNvSpPr>
            <a:spLocks noGrp="1" noRot="1" noChangeAspect="1" noChangeArrowheads="1" noTextEdit="1"/>
          </p:cNvSpPr>
          <p:nvPr>
            <p:ph type="sldImg"/>
          </p:nvPr>
        </p:nvSpPr>
        <p:spPr>
          <a:xfrm>
            <a:off x="1143000" y="534988"/>
            <a:ext cx="4572000" cy="3429000"/>
          </a:xfrm>
        </p:spPr>
      </p:sp>
      <p:sp>
        <p:nvSpPr>
          <p:cNvPr id="49157"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C4C9AE9-34D4-40D5-A08F-AF1A15CE5482}" type="slidenum">
              <a:rPr lang="en-US" smtClean="0"/>
            </a:fld>
            <a:endParaRPr lang="en-US"/>
          </a:p>
        </p:txBody>
      </p:sp>
      <p:sp>
        <p:nvSpPr>
          <p:cNvPr id="5017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30E634DA-FD71-4934-B728-79BE36F2AFD7}" type="slidenum">
              <a:rPr lang="en-US" sz="1200">
                <a:cs typeface="Arial" panose="020B0604020202020204" pitchFamily="34" charset="0"/>
              </a:rPr>
            </a:fld>
            <a:endParaRPr lang="en-US" sz="1200">
              <a:cs typeface="Arial" panose="020B0604020202020204" pitchFamily="34" charset="0"/>
            </a:endParaRPr>
          </a:p>
        </p:txBody>
      </p:sp>
      <p:sp>
        <p:nvSpPr>
          <p:cNvPr id="50180" name="Rectangle 2"/>
          <p:cNvSpPr>
            <a:spLocks noGrp="1" noRot="1" noChangeAspect="1" noChangeArrowheads="1" noTextEdit="1"/>
          </p:cNvSpPr>
          <p:nvPr>
            <p:ph type="sldImg"/>
          </p:nvPr>
        </p:nvSpPr>
        <p:spPr>
          <a:xfrm>
            <a:off x="1143000" y="534988"/>
            <a:ext cx="4572000" cy="3429000"/>
          </a:xfrm>
        </p:spPr>
      </p:sp>
      <p:sp>
        <p:nvSpPr>
          <p:cNvPr id="50181"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70DCE49-0193-439E-B39B-0F01D76AA5F4}" type="slidenum">
              <a:rPr lang="en-US" smtClean="0"/>
            </a:fld>
            <a:endParaRPr lang="en-US"/>
          </a:p>
        </p:txBody>
      </p:sp>
      <p:sp>
        <p:nvSpPr>
          <p:cNvPr id="5120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79BB5839-0E55-46C2-83B0-75A80EEC9F56}" type="slidenum">
              <a:rPr lang="en-US" sz="1200">
                <a:cs typeface="Arial" panose="020B0604020202020204" pitchFamily="34" charset="0"/>
              </a:rPr>
            </a:fld>
            <a:endParaRPr lang="en-US" sz="1200">
              <a:cs typeface="Arial" panose="020B0604020202020204" pitchFamily="34" charset="0"/>
            </a:endParaRPr>
          </a:p>
        </p:txBody>
      </p:sp>
      <p:sp>
        <p:nvSpPr>
          <p:cNvPr id="51204" name="Rectangle 2"/>
          <p:cNvSpPr>
            <a:spLocks noGrp="1" noRot="1" noChangeAspect="1" noChangeArrowheads="1" noTextEdit="1"/>
          </p:cNvSpPr>
          <p:nvPr>
            <p:ph type="sldImg"/>
          </p:nvPr>
        </p:nvSpPr>
        <p:spPr>
          <a:xfrm>
            <a:off x="1143000" y="534988"/>
            <a:ext cx="4572000" cy="3429000"/>
          </a:xfrm>
        </p:spPr>
      </p:sp>
      <p:sp>
        <p:nvSpPr>
          <p:cNvPr id="51205"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0759ADE-5A1F-4DE2-A3F9-96236D3261E3}" type="slidenum">
              <a:rPr lang="en-US" smtClean="0"/>
            </a:fld>
            <a:endParaRPr lang="en-US"/>
          </a:p>
        </p:txBody>
      </p:sp>
      <p:sp>
        <p:nvSpPr>
          <p:cNvPr id="5222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6DC967F1-89A1-435C-899C-76A7C2FF1F54}" type="slidenum">
              <a:rPr lang="en-US" sz="1200">
                <a:cs typeface="Arial" panose="020B0604020202020204" pitchFamily="34" charset="0"/>
              </a:rPr>
            </a:fld>
            <a:endParaRPr lang="en-US" sz="1200">
              <a:cs typeface="Arial" panose="020B0604020202020204" pitchFamily="34" charset="0"/>
            </a:endParaRPr>
          </a:p>
        </p:txBody>
      </p:sp>
      <p:sp>
        <p:nvSpPr>
          <p:cNvPr id="52228" name="Rectangle 2"/>
          <p:cNvSpPr>
            <a:spLocks noGrp="1" noRot="1" noChangeAspect="1" noChangeArrowheads="1" noTextEdit="1"/>
          </p:cNvSpPr>
          <p:nvPr>
            <p:ph type="sldImg"/>
          </p:nvPr>
        </p:nvSpPr>
        <p:spPr>
          <a:xfrm>
            <a:off x="1143000" y="534988"/>
            <a:ext cx="4572000" cy="3429000"/>
          </a:xfrm>
        </p:spPr>
      </p:sp>
      <p:sp>
        <p:nvSpPr>
          <p:cNvPr id="52229"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7C361E1-6258-4A06-963B-A30EAAD08A7C}" type="slidenum">
              <a:rPr lang="en-US" smtClean="0"/>
            </a:fld>
            <a:endParaRPr lang="en-US"/>
          </a:p>
        </p:txBody>
      </p:sp>
      <p:sp>
        <p:nvSpPr>
          <p:cNvPr id="5325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340F9022-7473-444D-AF6C-524EB35A3F31}" type="slidenum">
              <a:rPr lang="en-US" sz="1200">
                <a:cs typeface="Arial" panose="020B0604020202020204" pitchFamily="34" charset="0"/>
              </a:rPr>
            </a:fld>
            <a:endParaRPr lang="en-US" sz="1200">
              <a:cs typeface="Arial" panose="020B0604020202020204" pitchFamily="34" charset="0"/>
            </a:endParaRPr>
          </a:p>
        </p:txBody>
      </p:sp>
      <p:sp>
        <p:nvSpPr>
          <p:cNvPr id="53252" name="Rectangle 2"/>
          <p:cNvSpPr>
            <a:spLocks noGrp="1" noRot="1" noChangeAspect="1" noChangeArrowheads="1" noTextEdit="1"/>
          </p:cNvSpPr>
          <p:nvPr>
            <p:ph type="sldImg"/>
          </p:nvPr>
        </p:nvSpPr>
        <p:spPr>
          <a:xfrm>
            <a:off x="1143000" y="534988"/>
            <a:ext cx="4572000" cy="3429000"/>
          </a:xfrm>
        </p:spPr>
      </p:sp>
      <p:sp>
        <p:nvSpPr>
          <p:cNvPr id="53253"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a:prstGeom prst="rect">
            <a:avLst/>
          </a:prstGeom>
        </p:spPr>
        <p:txBody>
          <a:bodyPr>
            <a:normAutofit/>
          </a:bodyPr>
          <a:lstStyle>
            <a:lvl1pPr algn="l">
              <a:defRPr sz="3600" b="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a:xfrm>
            <a:off x="457200" y="1219200"/>
            <a:ext cx="8229600" cy="4979581"/>
          </a:xfrm>
          <a:prstGeom prst="rect">
            <a:avLst/>
          </a:prstGeom>
        </p:spPr>
        <p:txBody>
          <a:bodyPr/>
          <a:lstStyle>
            <a:lvl1pPr>
              <a:lnSpc>
                <a:spcPct val="105000"/>
              </a:lnSpc>
              <a:spcBef>
                <a:spcPts val="1200"/>
              </a:spcBef>
              <a:buClr>
                <a:srgbClr val="A3C167"/>
              </a:buClr>
              <a:buFont typeface="Wingdings" panose="05000000000000000000" pitchFamily="2" charset="2"/>
              <a:buChar char="§"/>
              <a:defRPr sz="2800">
                <a:latin typeface="Arial" panose="020B0604020202020204" pitchFamily="34" charset="0"/>
                <a:cs typeface="Arial" panose="020B0604020202020204" pitchFamily="34" charset="0"/>
              </a:defRPr>
            </a:lvl1pPr>
            <a:lvl2pPr>
              <a:lnSpc>
                <a:spcPct val="105000"/>
              </a:lnSpc>
              <a:spcBef>
                <a:spcPts val="300"/>
              </a:spcBef>
              <a:buClr>
                <a:srgbClr val="CC9900"/>
              </a:buClr>
              <a:buFont typeface="Wingdings" panose="05000000000000000000" pitchFamily="2" charset="2"/>
              <a:buChar char="§"/>
              <a:defRPr sz="2700">
                <a:latin typeface="Arial" panose="020B0604020202020204" pitchFamily="34" charset="0"/>
                <a:cs typeface="Arial" panose="020B0604020202020204" pitchFamily="34" charset="0"/>
              </a:defRPr>
            </a:lvl2pPr>
            <a:lvl3pPr>
              <a:lnSpc>
                <a:spcPct val="105000"/>
              </a:lnSpc>
              <a:spcBef>
                <a:spcPts val="300"/>
              </a:spcBef>
              <a:buClr>
                <a:srgbClr val="B3A2C7"/>
              </a:buClr>
              <a:buFont typeface="Wingdings" panose="05000000000000000000" pitchFamily="2" charset="2"/>
              <a:buChar char="§"/>
              <a:defRPr sz="2400">
                <a:latin typeface="Arial" panose="020B0604020202020204" pitchFamily="34" charset="0"/>
                <a:cs typeface="Arial" panose="020B0604020202020204" pitchFamily="34" charset="0"/>
              </a:defRPr>
            </a:lvl3pPr>
            <a:lvl4pPr>
              <a:lnSpc>
                <a:spcPct val="105000"/>
              </a:lnSpc>
              <a:spcBef>
                <a:spcPts val="300"/>
              </a:spcBef>
              <a:defRPr>
                <a:latin typeface="Arial" panose="020B0604020202020204" pitchFamily="34" charset="0"/>
                <a:cs typeface="Arial" panose="020B0604020202020204" pitchFamily="34" charset="0"/>
              </a:defRPr>
            </a:lvl4pPr>
            <a:lvl5pPr>
              <a:lnSpc>
                <a:spcPct val="105000"/>
              </a:lnSpc>
              <a:spcBef>
                <a:spcPts val="300"/>
              </a:spcBef>
              <a:defRPr>
                <a:latin typeface="Arial" panose="020B0604020202020204" pitchFamily="34" charset="0"/>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extBox 6"/>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anose="02020603050405020304" pitchFamily="18" charset="0"/>
                <a:ea typeface="Verdana" panose="020B0604030504040204" pitchFamily="34" charset="0"/>
                <a:cs typeface="Times New Roman" panose="02020603050405020304" pitchFamily="18" charset="0"/>
              </a:rPr>
            </a:fld>
            <a:endParaRPr lang="en-US" sz="1700" i="0" dirty="0">
              <a:solidFill>
                <a:srgbClr val="B2B2B2"/>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build="p">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2492896"/>
            <a:ext cx="8229600" cy="1143000"/>
          </a:xfrm>
        </p:spPr>
        <p:txBody>
          <a:bodyPr/>
          <a:lstStyle>
            <a:lvl1pPr>
              <a:defRPr>
                <a:latin typeface="思源黑体 CN Bold" panose="020B0800000000000000" pitchFamily="34" charset="-122"/>
                <a:ea typeface="思源黑体 CN Bold" panose="020B0800000000000000"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endParaRPr lang="zh-CN" altLang="en-US"/>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endParaRPr lang="zh-CN" altLang="en-US"/>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endParaRPr lang="zh-CN" altLang="en-US"/>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2492896"/>
            <a:ext cx="8229600" cy="1143000"/>
          </a:xfrm>
        </p:spPr>
        <p:txBody>
          <a:bodyPr/>
          <a:lstStyle>
            <a:lvl1pPr>
              <a:defRPr>
                <a:latin typeface="思源黑体 CN Bold" panose="020B0800000000000000" pitchFamily="34" charset="-122"/>
                <a:ea typeface="思源黑体 CN Bold" panose="020B0800000000000000"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endParaRPr lang="zh-CN" altLang="en-US"/>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endParaRPr lang="zh-CN" altLang="en-US" dirty="0"/>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endParaRPr lang="zh-CN" altLang="en-US"/>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8" name="TextBox 7"/>
          <p:cNvSpPr txBox="1"/>
          <p:nvPr/>
        </p:nvSpPr>
        <p:spPr>
          <a:xfrm>
            <a:off x="-10633"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2492896"/>
            <a:ext cx="8229600" cy="1143000"/>
          </a:xfrm>
        </p:spPr>
        <p:txBody>
          <a:bodyPr/>
          <a:lstStyle>
            <a:lvl1pPr>
              <a:defRPr>
                <a:latin typeface="思源黑体 CN Bold" panose="020B0800000000000000" pitchFamily="34" charset="-122"/>
                <a:ea typeface="思源黑体 CN Bold" panose="020B0800000000000000"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endParaRPr lang="zh-CN" altLang="en-US"/>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endParaRPr lang="zh-CN" altLang="en-US"/>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endParaRPr lang="zh-CN" altLang="en-US"/>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a:prstGeom prst="rect">
            <a:avLst/>
          </a:prstGeom>
        </p:spPr>
        <p:txBody>
          <a:bodyPr>
            <a:normAutofit/>
          </a:bodyPr>
          <a:lstStyle>
            <a:lvl1pPr algn="l">
              <a:defRPr sz="3600" b="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457200" y="1219200"/>
            <a:ext cx="8229600" cy="4979581"/>
          </a:xfrm>
          <a:prstGeom prst="rect">
            <a:avLst/>
          </a:prstGeom>
        </p:spPr>
        <p:txBody>
          <a:bodyPr/>
          <a:lstStyle>
            <a:lvl1pPr>
              <a:lnSpc>
                <a:spcPct val="105000"/>
              </a:lnSpc>
              <a:spcBef>
                <a:spcPts val="1200"/>
              </a:spcBef>
              <a:buClr>
                <a:srgbClr val="A3C167"/>
              </a:buClr>
              <a:buFont typeface="Wingdings" panose="05000000000000000000" pitchFamily="2" charset="2"/>
              <a:buChar char="§"/>
              <a:defRPr sz="2800">
                <a:latin typeface="Arial" panose="020B0604020202020204" pitchFamily="34" charset="0"/>
                <a:cs typeface="Arial" panose="020B0604020202020204" pitchFamily="34" charset="0"/>
              </a:defRPr>
            </a:lvl1pPr>
            <a:lvl2pPr>
              <a:lnSpc>
                <a:spcPct val="105000"/>
              </a:lnSpc>
              <a:spcBef>
                <a:spcPts val="300"/>
              </a:spcBef>
              <a:buClr>
                <a:srgbClr val="CC9900"/>
              </a:buClr>
              <a:buFont typeface="Wingdings" panose="05000000000000000000" pitchFamily="2" charset="2"/>
              <a:buChar char="§"/>
              <a:defRPr sz="2700">
                <a:latin typeface="Arial" panose="020B0604020202020204" pitchFamily="34" charset="0"/>
                <a:cs typeface="Arial" panose="020B0604020202020204" pitchFamily="34" charset="0"/>
              </a:defRPr>
            </a:lvl2pPr>
            <a:lvl3pPr>
              <a:lnSpc>
                <a:spcPct val="105000"/>
              </a:lnSpc>
              <a:spcBef>
                <a:spcPts val="300"/>
              </a:spcBef>
              <a:buClr>
                <a:srgbClr val="B3A2C7"/>
              </a:buClr>
              <a:buFont typeface="Wingdings" panose="05000000000000000000" pitchFamily="2" charset="2"/>
              <a:buChar char="§"/>
              <a:defRPr sz="2400">
                <a:latin typeface="Arial" panose="020B0604020202020204" pitchFamily="34" charset="0"/>
                <a:cs typeface="Arial" panose="020B0604020202020204" pitchFamily="34" charset="0"/>
              </a:defRPr>
            </a:lvl3pPr>
            <a:lvl4pPr>
              <a:lnSpc>
                <a:spcPct val="105000"/>
              </a:lnSpc>
              <a:spcBef>
                <a:spcPts val="300"/>
              </a:spcBef>
              <a:defRPr>
                <a:latin typeface="Arial" panose="020B0604020202020204" pitchFamily="34" charset="0"/>
                <a:cs typeface="Arial" panose="020B0604020202020204" pitchFamily="34" charset="0"/>
              </a:defRPr>
            </a:lvl4pPr>
            <a:lvl5pPr>
              <a:lnSpc>
                <a:spcPct val="105000"/>
              </a:lnSpc>
              <a:spcBef>
                <a:spcPts val="300"/>
              </a:spcBef>
              <a:defRPr>
                <a:latin typeface="Arial" panose="020B0604020202020204" pitchFamily="34" charset="0"/>
                <a:cs typeface="Arial" panose="020B0604020202020204" pitchFamily="3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TextBox 6"/>
          <p:cNvSpPr txBox="1"/>
          <p:nvPr/>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anose="02020603050405020304" pitchFamily="18" charset="0"/>
                <a:ea typeface="Verdana" panose="020B0604030504040204" pitchFamily="34" charset="0"/>
                <a:cs typeface="Times New Roman" panose="02020603050405020304" pitchFamily="18" charset="0"/>
              </a:rPr>
            </a:fld>
            <a:endParaRPr lang="en-US" sz="1700" i="0" dirty="0">
              <a:solidFill>
                <a:srgbClr val="B2B2B2"/>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build="p">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jpe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6" Type="http://schemas.openxmlformats.org/officeDocument/2006/relationships/theme" Target="../theme/theme2.xml"/><Relationship Id="rId15" Type="http://schemas.openxmlformats.org/officeDocument/2006/relationships/image" Target="../media/image3.jpe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6" Type="http://schemas.openxmlformats.org/officeDocument/2006/relationships/theme" Target="../theme/theme3.xml"/><Relationship Id="rId15" Type="http://schemas.openxmlformats.org/officeDocument/2006/relationships/image" Target="../media/image3.jpe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userDrawn="1"/>
        </p:nvPicPr>
        <p:blipFill>
          <a:blip r:embed="rId14"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userDrawn="1"/>
        </p:nvPicPr>
        <p:blipFill>
          <a:blip r:embed="rId15" cstate="print"/>
          <a:srcRect t="-37500" b="-37500"/>
          <a:stretch>
            <a:fillRect/>
          </a:stretch>
        </p:blipFill>
        <p:spPr bwMode="auto">
          <a:xfrm flipV="1">
            <a:off x="571471" y="1273711"/>
            <a:ext cx="3960000" cy="36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p:nvPicPr>
        <p:blipFill>
          <a:blip r:embed="rId14"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p:nvPicPr>
        <p:blipFill>
          <a:blip r:embed="rId15" cstate="print"/>
          <a:srcRect t="-37500" b="-37500"/>
          <a:stretch>
            <a:fillRect/>
          </a:stretch>
        </p:blipFill>
        <p:spPr bwMode="auto">
          <a:xfrm flipV="1">
            <a:off x="571471" y="1273711"/>
            <a:ext cx="3960000" cy="36000"/>
          </a:xfrm>
          <a:prstGeom prst="rect">
            <a:avLst/>
          </a:prstGeom>
          <a:noFill/>
        </p:spPr>
      </p:pic>
      <p:sp>
        <p:nvSpPr>
          <p:cNvPr id="4" name="TextBox 6"/>
          <p:cNvSpPr txBox="1"/>
          <p:nvPr/>
        </p:nvSpPr>
        <p:spPr>
          <a:xfrm>
            <a:off x="-10633"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TextBox 5"/>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anose="02020603050405020304" pitchFamily="18" charset="0"/>
                <a:ea typeface="Verdana" panose="020B0604030504040204" pitchFamily="34" charset="0"/>
                <a:cs typeface="Times New Roman" panose="02020603050405020304" pitchFamily="18" charset="0"/>
              </a:rPr>
            </a:fld>
            <a:endParaRPr lang="en-US" sz="1700" i="0" dirty="0">
              <a:solidFill>
                <a:srgbClr val="B2B2B2"/>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6" name="TextBox 6"/>
          <p:cNvSpPr txBox="1"/>
          <p:nvPr userDrawn="1"/>
        </p:nvSpPr>
        <p:spPr>
          <a:xfrm>
            <a:off x="-10633"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p:nvPicPr>
        <p:blipFill>
          <a:blip r:embed="rId14"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p:nvPicPr>
        <p:blipFill>
          <a:blip r:embed="rId15" cstate="print"/>
          <a:srcRect t="-37500" b="-37500"/>
          <a:stretch>
            <a:fillRect/>
          </a:stretch>
        </p:blipFill>
        <p:spPr bwMode="auto">
          <a:xfrm flipV="1">
            <a:off x="571471" y="1273711"/>
            <a:ext cx="3960000" cy="36000"/>
          </a:xfrm>
          <a:prstGeom prst="rect">
            <a:avLst/>
          </a:prstGeom>
          <a:noFill/>
        </p:spPr>
      </p:pic>
      <p:pic>
        <p:nvPicPr>
          <p:cNvPr id="4" name="图片 3" descr="logo-VI系统0630-PPT-12.png"/>
          <p:cNvPicPr>
            <a:picLocks noChangeAspect="1"/>
          </p:cNvPicPr>
          <p:nvPr/>
        </p:nvPicPr>
        <p:blipFill>
          <a:blip r:embed="rId14" cstate="print"/>
          <a:stretch>
            <a:fillRect/>
          </a:stretch>
        </p:blipFill>
        <p:spPr>
          <a:xfrm>
            <a:off x="428836" y="6286520"/>
            <a:ext cx="1495513" cy="288536"/>
          </a:xfrm>
          <a:prstGeom prst="rect">
            <a:avLst/>
          </a:prstGeom>
        </p:spPr>
      </p:pic>
      <p:pic>
        <p:nvPicPr>
          <p:cNvPr id="5" name="Picture 2" descr="I:\BOBO Z\哈工大\JPG\2020\7月\0707-ppt\素材01\logo-VI系统0630-PPT-24.jpg"/>
          <p:cNvPicPr>
            <a:picLocks noChangeArrowheads="1"/>
          </p:cNvPicPr>
          <p:nvPr/>
        </p:nvPicPr>
        <p:blipFill>
          <a:blip r:embed="rId15" cstate="print"/>
          <a:srcRect t="-37500" b="-37500"/>
          <a:stretch>
            <a:fillRect/>
          </a:stretch>
        </p:blipFill>
        <p:spPr bwMode="auto">
          <a:xfrm flipV="1">
            <a:off x="571471" y="1273711"/>
            <a:ext cx="3960000" cy="36000"/>
          </a:xfrm>
          <a:prstGeom prst="rect">
            <a:avLst/>
          </a:prstGeom>
          <a:noFill/>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8" Type="http://schemas.openxmlformats.org/officeDocument/2006/relationships/notesSlide" Target="../notesSlides/notesSlide28.xml"/><Relationship Id="rId37" Type="http://schemas.openxmlformats.org/officeDocument/2006/relationships/slideLayout" Target="../slideLayouts/slideLayout7.xml"/><Relationship Id="rId36" Type="http://schemas.openxmlformats.org/officeDocument/2006/relationships/tags" Target="../tags/tag40.xml"/><Relationship Id="rId35" Type="http://schemas.openxmlformats.org/officeDocument/2006/relationships/tags" Target="../tags/tag39.xml"/><Relationship Id="rId34" Type="http://schemas.openxmlformats.org/officeDocument/2006/relationships/tags" Target="../tags/tag38.xml"/><Relationship Id="rId33" Type="http://schemas.openxmlformats.org/officeDocument/2006/relationships/tags" Target="../tags/tag37.xml"/><Relationship Id="rId32" Type="http://schemas.openxmlformats.org/officeDocument/2006/relationships/tags" Target="../tags/tag36.xml"/><Relationship Id="rId31" Type="http://schemas.openxmlformats.org/officeDocument/2006/relationships/tags" Target="../tags/tag35.xml"/><Relationship Id="rId30" Type="http://schemas.openxmlformats.org/officeDocument/2006/relationships/tags" Target="../tags/tag34.xml"/><Relationship Id="rId3" Type="http://schemas.openxmlformats.org/officeDocument/2006/relationships/tags" Target="../tags/tag7.xml"/><Relationship Id="rId29" Type="http://schemas.openxmlformats.org/officeDocument/2006/relationships/tags" Target="../tags/tag33.xml"/><Relationship Id="rId28" Type="http://schemas.openxmlformats.org/officeDocument/2006/relationships/tags" Target="../tags/tag32.xml"/><Relationship Id="rId27" Type="http://schemas.openxmlformats.org/officeDocument/2006/relationships/tags" Target="../tags/tag31.xml"/><Relationship Id="rId26" Type="http://schemas.openxmlformats.org/officeDocument/2006/relationships/tags" Target="../tags/tag30.xml"/><Relationship Id="rId25" Type="http://schemas.openxmlformats.org/officeDocument/2006/relationships/tags" Target="../tags/tag29.xml"/><Relationship Id="rId24" Type="http://schemas.openxmlformats.org/officeDocument/2006/relationships/tags" Target="../tags/tag28.xml"/><Relationship Id="rId23" Type="http://schemas.openxmlformats.org/officeDocument/2006/relationships/tags" Target="../tags/tag27.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tags" Target="../tags/tag6.xml"/><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1" cstate="print"/>
          <a:stretch>
            <a:fillRect/>
          </a:stretch>
        </p:blipFill>
        <p:spPr>
          <a:xfrm>
            <a:off x="871" y="-31802"/>
            <a:ext cx="9143129" cy="6858000"/>
          </a:xfrm>
          <a:prstGeom prst="rect">
            <a:avLst/>
          </a:prstGeom>
        </p:spPr>
      </p:pic>
      <p:pic>
        <p:nvPicPr>
          <p:cNvPr id="5" name="图片 4" descr="logo-VI系统0630-PPT-09.png"/>
          <p:cNvPicPr>
            <a:picLocks noChangeAspect="1"/>
          </p:cNvPicPr>
          <p:nvPr/>
        </p:nvPicPr>
        <p:blipFill>
          <a:blip r:embed="rId2" cstate="print"/>
          <a:stretch>
            <a:fillRect/>
          </a:stretch>
        </p:blipFill>
        <p:spPr>
          <a:xfrm>
            <a:off x="642910" y="571480"/>
            <a:ext cx="2714644" cy="523429"/>
          </a:xfrm>
          <a:prstGeom prst="rect">
            <a:avLst/>
          </a:prstGeom>
        </p:spPr>
      </p:pic>
      <p:sp>
        <p:nvSpPr>
          <p:cNvPr id="6" name="TextBox 5"/>
          <p:cNvSpPr txBox="1"/>
          <p:nvPr/>
        </p:nvSpPr>
        <p:spPr>
          <a:xfrm>
            <a:off x="467544" y="5218459"/>
            <a:ext cx="3957391" cy="830997"/>
          </a:xfrm>
          <a:prstGeom prst="rect">
            <a:avLst/>
          </a:prstGeom>
          <a:noFill/>
        </p:spPr>
        <p:txBody>
          <a:bodyPr wrap="square" rtlCol="0" anchor="b" anchorCtr="0">
            <a:spAutoFit/>
          </a:bodyPr>
          <a:lstStyle/>
          <a:p>
            <a:r>
              <a:rPr lang="zh-CN" altLang="en-US" sz="2400" dirty="0">
                <a:solidFill>
                  <a:schemeClr val="bg1"/>
                </a:solidFill>
                <a:latin typeface="华光中雅_CNKI" panose="02000500000000000000" pitchFamily="2" charset="-122"/>
                <a:ea typeface="华光中雅_CNKI" panose="02000500000000000000" pitchFamily="2" charset="-122"/>
              </a:rPr>
              <a:t>哈尔滨工业大学（</a:t>
            </a:r>
            <a:r>
              <a:rPr lang="zh-CN" altLang="en-US" sz="2400">
                <a:solidFill>
                  <a:schemeClr val="bg1"/>
                </a:solidFill>
                <a:latin typeface="华光中雅_CNKI" panose="02000500000000000000" pitchFamily="2" charset="-122"/>
                <a:ea typeface="华光中雅_CNKI" panose="02000500000000000000" pitchFamily="2" charset="-122"/>
              </a:rPr>
              <a:t>深圳）</a:t>
            </a:r>
            <a:endParaRPr lang="en-US" altLang="zh-CN" sz="2400">
              <a:solidFill>
                <a:schemeClr val="bg1"/>
              </a:solidFill>
              <a:latin typeface="华光中雅_CNKI" panose="02000500000000000000" pitchFamily="2" charset="-122"/>
              <a:ea typeface="华光中雅_CNKI" panose="02000500000000000000" pitchFamily="2" charset="-122"/>
            </a:endParaRPr>
          </a:p>
          <a:p>
            <a:r>
              <a:rPr lang="zh-CN" altLang="en-US" sz="2400">
                <a:solidFill>
                  <a:schemeClr val="bg1"/>
                </a:solidFill>
                <a:latin typeface="华光中雅_CNKI" panose="02000500000000000000" pitchFamily="2" charset="-122"/>
                <a:ea typeface="华光中雅_CNKI" panose="02000500000000000000" pitchFamily="2" charset="-122"/>
              </a:rPr>
              <a:t>经济管理</a:t>
            </a:r>
            <a:r>
              <a:rPr lang="zh-CN" altLang="en-US" sz="2400" dirty="0">
                <a:solidFill>
                  <a:schemeClr val="bg1"/>
                </a:solidFill>
                <a:latin typeface="华光中雅_CNKI" panose="02000500000000000000" pitchFamily="2" charset="-122"/>
                <a:ea typeface="华光中雅_CNKI" panose="02000500000000000000" pitchFamily="2" charset="-122"/>
              </a:rPr>
              <a:t>学院</a:t>
            </a:r>
            <a:endParaRPr lang="zh-CN" altLang="en-US" sz="2400" dirty="0">
              <a:solidFill>
                <a:schemeClr val="bg1"/>
              </a:solidFill>
              <a:latin typeface="华光中雅_CNKI" panose="02000500000000000000" pitchFamily="2" charset="-122"/>
              <a:ea typeface="华光中雅_CNKI" panose="02000500000000000000" pitchFamily="2" charset="-122"/>
            </a:endParaRPr>
          </a:p>
        </p:txBody>
      </p:sp>
      <p:sp>
        <p:nvSpPr>
          <p:cNvPr id="8" name="TextBox 7"/>
          <p:cNvSpPr txBox="1"/>
          <p:nvPr/>
        </p:nvSpPr>
        <p:spPr>
          <a:xfrm>
            <a:off x="467544" y="6055687"/>
            <a:ext cx="2736304" cy="461665"/>
          </a:xfrm>
          <a:prstGeom prst="rect">
            <a:avLst/>
          </a:prstGeom>
          <a:noFill/>
        </p:spPr>
        <p:txBody>
          <a:bodyPr wrap="square" rtlCol="0" anchor="b" anchorCtr="0">
            <a:spAutoFit/>
          </a:bodyPr>
          <a:lstStyle/>
          <a:p>
            <a:r>
              <a:rPr lang="en-US" altLang="zh-CN" sz="1200" dirty="0">
                <a:solidFill>
                  <a:srgbClr val="9D7B55"/>
                </a:solidFill>
                <a:latin typeface="华光中雅_CNKI" panose="02000500000000000000" pitchFamily="2" charset="-122"/>
                <a:ea typeface="华光中雅_CNKI" panose="02000500000000000000" pitchFamily="2" charset="-122"/>
              </a:rPr>
              <a:t>THE HITSZ SCHOOL OF ECONOMICS AND MANAGEMENT</a:t>
            </a:r>
            <a:endParaRPr lang="zh-CN" altLang="en-US" sz="1200" dirty="0">
              <a:solidFill>
                <a:srgbClr val="9D7B55"/>
              </a:solidFill>
              <a:latin typeface="华光中雅_CNKI" panose="02000500000000000000" pitchFamily="2" charset="-122"/>
              <a:ea typeface="华光中雅_CNKI" panose="02000500000000000000" pitchFamily="2" charset="-122"/>
            </a:endParaRPr>
          </a:p>
        </p:txBody>
      </p:sp>
      <p:sp>
        <p:nvSpPr>
          <p:cNvPr id="2" name="文本框 1"/>
          <p:cNvSpPr txBox="1"/>
          <p:nvPr/>
        </p:nvSpPr>
        <p:spPr>
          <a:xfrm>
            <a:off x="2267744" y="1412776"/>
            <a:ext cx="4450080" cy="2214880"/>
          </a:xfrm>
          <a:prstGeom prst="rect">
            <a:avLst/>
          </a:prstGeom>
          <a:noFill/>
        </p:spPr>
        <p:txBody>
          <a:bodyPr wrap="none" rtlCol="0">
            <a:spAutoFit/>
          </a:bodyPr>
          <a:lstStyle/>
          <a:p>
            <a:r>
              <a:rPr lang="en-US" altLang="zh-CN" sz="4800">
                <a:solidFill>
                  <a:schemeClr val="bg1"/>
                </a:solidFill>
                <a:latin typeface="华光中雅_CNKI" panose="02000500000000000000" pitchFamily="2" charset="-122"/>
                <a:ea typeface="华光中雅_CNKI" panose="02000500000000000000" pitchFamily="2" charset="-122"/>
              </a:rPr>
              <a:t>《</a:t>
            </a:r>
            <a:r>
              <a:rPr lang="zh-CN" altLang="en-US" sz="4800">
                <a:solidFill>
                  <a:schemeClr val="bg1"/>
                </a:solidFill>
                <a:latin typeface="华光中雅_CNKI" panose="02000500000000000000" pitchFamily="2" charset="-122"/>
                <a:ea typeface="华光中雅_CNKI" panose="02000500000000000000" pitchFamily="2" charset="-122"/>
              </a:rPr>
              <a:t>经济学原理</a:t>
            </a:r>
            <a:r>
              <a:rPr lang="en-US" altLang="zh-CN" sz="4800">
                <a:solidFill>
                  <a:schemeClr val="bg1"/>
                </a:solidFill>
                <a:latin typeface="华光中雅_CNKI" panose="02000500000000000000" pitchFamily="2" charset="-122"/>
                <a:ea typeface="华光中雅_CNKI" panose="02000500000000000000" pitchFamily="2" charset="-122"/>
              </a:rPr>
              <a:t>》</a:t>
            </a:r>
            <a:endParaRPr lang="en-US" altLang="zh-CN" sz="4800">
              <a:solidFill>
                <a:schemeClr val="bg1"/>
              </a:solidFill>
              <a:latin typeface="华光中雅_CNKI" panose="02000500000000000000" pitchFamily="2" charset="-122"/>
              <a:ea typeface="华光中雅_CNKI" panose="02000500000000000000" pitchFamily="2" charset="-122"/>
            </a:endParaRPr>
          </a:p>
          <a:p>
            <a:pPr algn="ctr"/>
            <a:r>
              <a:rPr lang="zh-CN" altLang="en-US" sz="3000">
                <a:solidFill>
                  <a:schemeClr val="bg1"/>
                </a:solidFill>
                <a:latin typeface="华光中雅_CNKI" panose="02000500000000000000" pitchFamily="2" charset="-122"/>
                <a:ea typeface="华光中雅_CNKI" panose="02000500000000000000" pitchFamily="2" charset="-122"/>
              </a:rPr>
              <a:t>（微观经济学原理）</a:t>
            </a:r>
            <a:endParaRPr lang="en-US" altLang="zh-CN" sz="3000">
              <a:solidFill>
                <a:schemeClr val="bg1"/>
              </a:solidFill>
              <a:latin typeface="华光中雅_CNKI" panose="02000500000000000000" pitchFamily="2" charset="-122"/>
              <a:ea typeface="华光中雅_CNKI" panose="02000500000000000000" pitchFamily="2" charset="-122"/>
            </a:endParaRPr>
          </a:p>
          <a:p>
            <a:pPr algn="ctr"/>
            <a:endParaRPr lang="en-US" altLang="zh-CN" sz="3000">
              <a:solidFill>
                <a:schemeClr val="bg1"/>
              </a:solidFill>
              <a:latin typeface="华光中雅_CNKI" panose="02000500000000000000" pitchFamily="2" charset="-122"/>
              <a:ea typeface="华光中雅_CNKI" panose="02000500000000000000" pitchFamily="2" charset="-122"/>
            </a:endParaRPr>
          </a:p>
          <a:p>
            <a:pPr algn="ctr"/>
            <a:r>
              <a:rPr lang="zh-CN" altLang="en-US" sz="3000">
                <a:solidFill>
                  <a:schemeClr val="bg1"/>
                </a:solidFill>
                <a:latin typeface="华光中雅_CNKI" panose="02000500000000000000" pitchFamily="2" charset="-122"/>
                <a:ea typeface="华光中雅_CNKI" panose="02000500000000000000" pitchFamily="2" charset="-122"/>
              </a:rPr>
              <a:t>主讲人：周豫</a:t>
            </a:r>
            <a:endParaRPr lang="zh-CN" altLang="en-US" sz="3000" dirty="0">
              <a:solidFill>
                <a:schemeClr val="bg1"/>
              </a:solidFill>
              <a:latin typeface="华光中雅_CNKI" panose="02000500000000000000" pitchFamily="2" charset="-122"/>
              <a:ea typeface="华光中雅_CNKI" panose="02000500000000000000" pitchFamily="2" charset="-122"/>
            </a:endParaRPr>
          </a:p>
        </p:txBody>
      </p:sp>
      <p:sp>
        <p:nvSpPr>
          <p:cNvPr id="4" name="文本框 3"/>
          <p:cNvSpPr txBox="1"/>
          <p:nvPr/>
        </p:nvSpPr>
        <p:spPr>
          <a:xfrm>
            <a:off x="1259631" y="3933057"/>
            <a:ext cx="7312869" cy="707886"/>
          </a:xfrm>
          <a:prstGeom prst="rect">
            <a:avLst/>
          </a:prstGeom>
          <a:noFill/>
        </p:spPr>
        <p:txBody>
          <a:bodyPr wrap="square" rtlCol="0">
            <a:spAutoFit/>
          </a:bodyPr>
          <a:lstStyle/>
          <a:p>
            <a:r>
              <a:rPr lang="zh-CN" altLang="en-US" sz="4000" b="1" dirty="0">
                <a:solidFill>
                  <a:schemeClr val="bg1"/>
                </a:solidFill>
                <a:latin typeface="华光中雅_CNKI" panose="02000500000000000000" pitchFamily="2" charset="-122"/>
                <a:ea typeface="华光中雅_CNKI" panose="02000500000000000000" pitchFamily="2" charset="-122"/>
              </a:rPr>
              <a:t>第</a:t>
            </a:r>
            <a:r>
              <a:rPr lang="en-US" altLang="zh-CN" sz="4000" b="1" dirty="0">
                <a:solidFill>
                  <a:schemeClr val="bg1"/>
                </a:solidFill>
                <a:latin typeface="华光中雅_CNKI" panose="02000500000000000000" pitchFamily="2" charset="-122"/>
                <a:ea typeface="华光中雅_CNKI" panose="02000500000000000000" pitchFamily="2" charset="-122"/>
              </a:rPr>
              <a:t>6</a:t>
            </a:r>
            <a:r>
              <a:rPr lang="zh-CN" altLang="en-US" sz="4000" b="1" dirty="0">
                <a:solidFill>
                  <a:schemeClr val="bg1"/>
                </a:solidFill>
                <a:latin typeface="华光中雅_CNKI" panose="02000500000000000000" pitchFamily="2" charset="-122"/>
                <a:ea typeface="华光中雅_CNKI" panose="02000500000000000000" pitchFamily="2" charset="-122"/>
              </a:rPr>
              <a:t>章：供给、需求与政府政策</a:t>
            </a:r>
            <a:endParaRPr lang="zh-CN" altLang="en-US" sz="4000" b="1" dirty="0">
              <a:solidFill>
                <a:schemeClr val="bg1"/>
              </a:solidFill>
              <a:latin typeface="华光中雅_CNKI" panose="02000500000000000000" pitchFamily="2" charset="-122"/>
              <a:ea typeface="华光中雅_CNKI" panose="02000500000000000000"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40" name="Rectangle 36"/>
          <p:cNvSpPr>
            <a:spLocks noGrp="1" noChangeArrowheads="1"/>
          </p:cNvSpPr>
          <p:nvPr>
            <p:ph type="body" idx="4294967295"/>
          </p:nvPr>
        </p:nvSpPr>
        <p:spPr>
          <a:xfrm>
            <a:off x="447675" y="1837055"/>
            <a:ext cx="2447925" cy="2355850"/>
          </a:xfrm>
          <a:noFill/>
        </p:spPr>
        <p:txBody>
          <a:bodyPr/>
          <a:lstStyle/>
          <a:p>
            <a:pPr marL="0" indent="0" eaLnBrk="1" hangingPunct="1">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rPr>
              <a:t>低于均衡价格的价格下限</a:t>
            </a:r>
            <a:r>
              <a:rPr lang="zh-CN" altLang="en-US" sz="2600" dirty="0">
                <a:solidFill>
                  <a:srgbClr val="FF0000"/>
                </a:solidFill>
                <a:latin typeface="微软雅黑" panose="020B0503020204020204" pitchFamily="34" charset="-122"/>
                <a:ea typeface="微软雅黑" panose="020B0503020204020204" pitchFamily="34" charset="-122"/>
              </a:rPr>
              <a:t>没有限制性</a:t>
            </a: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即对市场结果没有影响。</a:t>
            </a:r>
            <a:endParaRPr lang="en-US" sz="2600" dirty="0">
              <a:latin typeface="微软雅黑" panose="020B0503020204020204" pitchFamily="34" charset="-122"/>
              <a:ea typeface="微软雅黑" panose="020B0503020204020204" pitchFamily="34" charset="-122"/>
            </a:endParaRPr>
          </a:p>
        </p:txBody>
      </p:sp>
      <p:grpSp>
        <p:nvGrpSpPr>
          <p:cNvPr id="2" name="Group 4"/>
          <p:cNvGrpSpPr/>
          <p:nvPr/>
        </p:nvGrpSpPr>
        <p:grpSpPr bwMode="auto">
          <a:xfrm>
            <a:off x="4060825" y="1235075"/>
            <a:ext cx="4456113" cy="3871913"/>
            <a:chOff x="2558" y="778"/>
            <a:chExt cx="2807" cy="2439"/>
          </a:xfrm>
        </p:grpSpPr>
        <p:grpSp>
          <p:nvGrpSpPr>
            <p:cNvPr id="3" name="Group 5"/>
            <p:cNvGrpSpPr/>
            <p:nvPr/>
          </p:nvGrpSpPr>
          <p:grpSpPr bwMode="auto">
            <a:xfrm>
              <a:off x="2697" y="1030"/>
              <a:ext cx="2409" cy="2049"/>
              <a:chOff x="1098" y="1361"/>
              <a:chExt cx="2116" cy="2027"/>
            </a:xfrm>
          </p:grpSpPr>
          <p:sp>
            <p:nvSpPr>
              <p:cNvPr id="21532" name="Line 6"/>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1533" name="Line 7"/>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1530" name="Text Box 8"/>
            <p:cNvSpPr txBox="1">
              <a:spLocks noChangeArrowheads="1"/>
            </p:cNvSpPr>
            <p:nvPr/>
          </p:nvSpPr>
          <p:spPr bwMode="auto">
            <a:xfrm>
              <a:off x="2558" y="778"/>
              <a:ext cx="26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W</a:t>
              </a:r>
              <a:endParaRPr lang="en-US" sz="2400" b="1" i="1">
                <a:latin typeface="Arial" panose="020B0604020202020204"/>
                <a:cs typeface="Arial" panose="020B0604020202020204"/>
              </a:endParaRPr>
            </a:p>
          </p:txBody>
        </p:sp>
        <p:sp>
          <p:nvSpPr>
            <p:cNvPr id="21531" name="Text Box 9"/>
            <p:cNvSpPr txBox="1">
              <a:spLocks noChangeArrowheads="1"/>
            </p:cNvSpPr>
            <p:nvPr/>
          </p:nvSpPr>
          <p:spPr bwMode="auto">
            <a:xfrm>
              <a:off x="5075" y="2929"/>
              <a:ext cx="29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L</a:t>
              </a:r>
              <a:endParaRPr lang="en-US" sz="2400" b="1" i="1">
                <a:latin typeface="Arial" panose="020B0604020202020204"/>
                <a:cs typeface="Arial" panose="020B0604020202020204"/>
              </a:endParaRPr>
            </a:p>
          </p:txBody>
        </p:sp>
      </p:grpSp>
      <p:grpSp>
        <p:nvGrpSpPr>
          <p:cNvPr id="4" name="Group 10"/>
          <p:cNvGrpSpPr/>
          <p:nvPr/>
        </p:nvGrpSpPr>
        <p:grpSpPr bwMode="auto">
          <a:xfrm>
            <a:off x="5143500" y="1689100"/>
            <a:ext cx="2617788" cy="3203575"/>
            <a:chOff x="3240" y="1064"/>
            <a:chExt cx="1649" cy="2018"/>
          </a:xfrm>
        </p:grpSpPr>
        <p:sp>
          <p:nvSpPr>
            <p:cNvPr id="21527" name="Line 11"/>
            <p:cNvSpPr>
              <a:spLocks noChangeShapeType="1"/>
            </p:cNvSpPr>
            <p:nvPr/>
          </p:nvSpPr>
          <p:spPr bwMode="auto">
            <a:xfrm>
              <a:off x="3240" y="1064"/>
              <a:ext cx="1417" cy="1846"/>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21528" name="Text Box 12"/>
            <p:cNvSpPr txBox="1">
              <a:spLocks noChangeArrowheads="1"/>
            </p:cNvSpPr>
            <p:nvPr/>
          </p:nvSpPr>
          <p:spPr bwMode="auto">
            <a:xfrm>
              <a:off x="4569" y="2794"/>
              <a:ext cx="32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endParaRPr lang="en-US" sz="2400" b="1" i="1">
                <a:latin typeface="Arial" panose="020B0604020202020204"/>
                <a:cs typeface="Arial" panose="020B0604020202020204"/>
              </a:endParaRPr>
            </a:p>
          </p:txBody>
        </p:sp>
      </p:grpSp>
      <p:grpSp>
        <p:nvGrpSpPr>
          <p:cNvPr id="5" name="Group 13"/>
          <p:cNvGrpSpPr/>
          <p:nvPr/>
        </p:nvGrpSpPr>
        <p:grpSpPr bwMode="auto">
          <a:xfrm>
            <a:off x="5283200" y="1360488"/>
            <a:ext cx="1703388" cy="3362325"/>
            <a:chOff x="3328" y="857"/>
            <a:chExt cx="1073" cy="2118"/>
          </a:xfrm>
        </p:grpSpPr>
        <p:sp>
          <p:nvSpPr>
            <p:cNvPr id="21525" name="Line 14"/>
            <p:cNvSpPr>
              <a:spLocks noChangeShapeType="1"/>
            </p:cNvSpPr>
            <p:nvPr/>
          </p:nvSpPr>
          <p:spPr bwMode="auto">
            <a:xfrm flipV="1">
              <a:off x="3328" y="1089"/>
              <a:ext cx="872" cy="1886"/>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21526" name="Text Box 15"/>
            <p:cNvSpPr txBox="1">
              <a:spLocks noChangeArrowheads="1"/>
            </p:cNvSpPr>
            <p:nvPr/>
          </p:nvSpPr>
          <p:spPr bwMode="auto">
            <a:xfrm>
              <a:off x="4081" y="857"/>
              <a:ext cx="32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endParaRPr lang="en-US" sz="2400" b="1" i="1">
                <a:latin typeface="Arial" panose="020B0604020202020204"/>
                <a:cs typeface="Arial" panose="020B0604020202020204"/>
              </a:endParaRPr>
            </a:p>
          </p:txBody>
        </p:sp>
      </p:grpSp>
      <p:grpSp>
        <p:nvGrpSpPr>
          <p:cNvPr id="6" name="Group 19"/>
          <p:cNvGrpSpPr/>
          <p:nvPr/>
        </p:nvGrpSpPr>
        <p:grpSpPr bwMode="auto">
          <a:xfrm>
            <a:off x="3255963" y="2765426"/>
            <a:ext cx="3295650" cy="2563813"/>
            <a:chOff x="2051" y="1742"/>
            <a:chExt cx="2076" cy="1615"/>
          </a:xfrm>
        </p:grpSpPr>
        <p:grpSp>
          <p:nvGrpSpPr>
            <p:cNvPr id="7" name="Group 20"/>
            <p:cNvGrpSpPr/>
            <p:nvPr/>
          </p:nvGrpSpPr>
          <p:grpSpPr bwMode="auto">
            <a:xfrm>
              <a:off x="2702" y="1860"/>
              <a:ext cx="1146" cy="1225"/>
              <a:chOff x="357" y="2450"/>
              <a:chExt cx="795" cy="646"/>
            </a:xfrm>
          </p:grpSpPr>
          <p:sp>
            <p:nvSpPr>
              <p:cNvPr id="21523" name="Line 21"/>
              <p:cNvSpPr>
                <a:spLocks noChangeShapeType="1"/>
              </p:cNvSpPr>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1524" name="Line 22"/>
              <p:cNvSpPr>
                <a:spLocks noChangeShapeType="1"/>
              </p:cNvSpPr>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21520" name="Oval 23"/>
            <p:cNvSpPr>
              <a:spLocks noChangeArrowheads="1"/>
            </p:cNvSpPr>
            <p:nvPr/>
          </p:nvSpPr>
          <p:spPr bwMode="auto">
            <a:xfrm>
              <a:off x="3803" y="1812"/>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21521" name="Text Box 24"/>
            <p:cNvSpPr txBox="1">
              <a:spLocks noChangeArrowheads="1"/>
            </p:cNvSpPr>
            <p:nvPr/>
          </p:nvSpPr>
          <p:spPr bwMode="auto">
            <a:xfrm>
              <a:off x="2051" y="1742"/>
              <a:ext cx="589" cy="232"/>
            </a:xfrm>
            <a:prstGeom prst="rect">
              <a:avLst/>
            </a:prstGeom>
            <a:noFill/>
            <a:ln w="9525">
              <a:noFill/>
              <a:miter lim="800000"/>
            </a:ln>
          </p:spPr>
          <p:txBody>
            <a:bodyPr lIns="0" tIns="0" rIns="0" bIns="0">
              <a:spAutoFit/>
            </a:bodyPr>
            <a:lstStyle/>
            <a:p>
              <a:pPr algn="r">
                <a:spcBef>
                  <a:spcPct val="50000"/>
                </a:spcBef>
              </a:pPr>
              <a:r>
                <a:rPr lang="en-US" sz="2400" dirty="0">
                  <a:latin typeface="Arial" panose="020B0604020202020204"/>
                  <a:cs typeface="Arial" panose="020B0604020202020204"/>
                </a:rPr>
                <a:t>6.00</a:t>
              </a:r>
              <a:r>
                <a:rPr lang="zh-CN" altLang="en-US" sz="2400" dirty="0">
                  <a:latin typeface="Arial" panose="020B0604020202020204"/>
                  <a:cs typeface="Arial" panose="020B0604020202020204"/>
                </a:rPr>
                <a:t>元</a:t>
              </a:r>
              <a:endParaRPr lang="zh-CN" altLang="en-US" sz="2400" dirty="0">
                <a:latin typeface="Arial" panose="020B0604020202020204"/>
                <a:cs typeface="Arial" panose="020B0604020202020204"/>
              </a:endParaRPr>
            </a:p>
          </p:txBody>
        </p:sp>
        <p:sp>
          <p:nvSpPr>
            <p:cNvPr id="21522" name="Text Box 25"/>
            <p:cNvSpPr txBox="1">
              <a:spLocks noChangeArrowheads="1"/>
            </p:cNvSpPr>
            <p:nvPr/>
          </p:nvSpPr>
          <p:spPr bwMode="auto">
            <a:xfrm>
              <a:off x="3575" y="3124"/>
              <a:ext cx="552" cy="233"/>
            </a:xfrm>
            <a:prstGeom prst="rect">
              <a:avLst/>
            </a:prstGeom>
            <a:noFill/>
            <a:ln w="9525">
              <a:noFill/>
              <a:miter lim="800000"/>
            </a:ln>
          </p:spPr>
          <p:txBody>
            <a:bodyPr lIns="0" tIns="0" rIns="0" bIns="0">
              <a:spAutoFit/>
            </a:bodyPr>
            <a:lstStyle/>
            <a:p>
              <a:pPr algn="ctr">
                <a:spcBef>
                  <a:spcPct val="50000"/>
                </a:spcBef>
              </a:pPr>
              <a:r>
                <a:rPr lang="en-US" sz="2400">
                  <a:latin typeface="Arial" panose="020B0604020202020204"/>
                  <a:cs typeface="Arial" panose="020B0604020202020204"/>
                </a:rPr>
                <a:t>500</a:t>
              </a:r>
              <a:endParaRPr lang="en-US" sz="2400">
                <a:latin typeface="Arial" panose="020B0604020202020204"/>
                <a:cs typeface="Arial" panose="020B0604020202020204"/>
              </a:endParaRPr>
            </a:p>
          </p:txBody>
        </p:sp>
      </p:grpSp>
      <p:grpSp>
        <p:nvGrpSpPr>
          <p:cNvPr id="8" name="Group 30"/>
          <p:cNvGrpSpPr/>
          <p:nvPr/>
        </p:nvGrpSpPr>
        <p:grpSpPr bwMode="auto">
          <a:xfrm>
            <a:off x="3263900" y="3349626"/>
            <a:ext cx="5253038" cy="830263"/>
            <a:chOff x="2056" y="1039"/>
            <a:chExt cx="3309" cy="523"/>
          </a:xfrm>
        </p:grpSpPr>
        <p:sp>
          <p:nvSpPr>
            <p:cNvPr id="21515" name="Line 31"/>
            <p:cNvSpPr>
              <a:spLocks noChangeShapeType="1"/>
            </p:cNvSpPr>
            <p:nvPr/>
          </p:nvSpPr>
          <p:spPr bwMode="auto">
            <a:xfrm>
              <a:off x="2700" y="1304"/>
              <a:ext cx="1888" cy="0"/>
            </a:xfrm>
            <a:prstGeom prst="line">
              <a:avLst/>
            </a:prstGeom>
            <a:noFill/>
            <a:ln w="28575">
              <a:solidFill>
                <a:srgbClr val="DE8400"/>
              </a:solidFill>
              <a:round/>
            </a:ln>
          </p:spPr>
          <p:txBody>
            <a:bodyPr/>
            <a:lstStyle/>
            <a:p>
              <a:endParaRPr lang="en-US">
                <a:latin typeface="Arial" panose="020B0604020202020204"/>
                <a:cs typeface="Arial" panose="020B0604020202020204"/>
              </a:endParaRPr>
            </a:p>
          </p:txBody>
        </p:sp>
        <p:sp>
          <p:nvSpPr>
            <p:cNvPr id="21516" name="Text Box 32"/>
            <p:cNvSpPr txBox="1">
              <a:spLocks noChangeArrowheads="1"/>
            </p:cNvSpPr>
            <p:nvPr/>
          </p:nvSpPr>
          <p:spPr bwMode="auto">
            <a:xfrm>
              <a:off x="4757" y="1039"/>
              <a:ext cx="608" cy="523"/>
            </a:xfrm>
            <a:prstGeom prst="rect">
              <a:avLst/>
            </a:prstGeom>
            <a:noFill/>
            <a:ln w="9525">
              <a:noFill/>
              <a:miter lim="800000"/>
            </a:ln>
          </p:spPr>
          <p:txBody>
            <a:bodyPr wrap="square">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价格下限</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21517" name="AutoShape 33"/>
            <p:cNvSpPr/>
            <p:nvPr/>
          </p:nvSpPr>
          <p:spPr bwMode="auto">
            <a:xfrm>
              <a:off x="4645" y="1076"/>
              <a:ext cx="156" cy="453"/>
            </a:xfrm>
            <a:prstGeom prst="leftBrace">
              <a:avLst>
                <a:gd name="adj1" fmla="val 38597"/>
                <a:gd name="adj2" fmla="val 50000"/>
              </a:avLst>
            </a:prstGeom>
            <a:noFill/>
            <a:ln w="19050">
              <a:solidFill>
                <a:schemeClr val="tx1"/>
              </a:solidFill>
              <a:round/>
            </a:ln>
          </p:spPr>
          <p:txBody>
            <a:bodyPr wrap="none" anchor="ctr"/>
            <a:lstStyle/>
            <a:p>
              <a:endParaRPr lang="en-US">
                <a:latin typeface="Arial" panose="020B0604020202020204"/>
                <a:cs typeface="Arial" panose="020B0604020202020204"/>
              </a:endParaRPr>
            </a:p>
          </p:txBody>
        </p:sp>
        <p:sp>
          <p:nvSpPr>
            <p:cNvPr id="21518" name="Text Box 34"/>
            <p:cNvSpPr txBox="1">
              <a:spLocks noChangeArrowheads="1"/>
            </p:cNvSpPr>
            <p:nvPr/>
          </p:nvSpPr>
          <p:spPr bwMode="auto">
            <a:xfrm>
              <a:off x="2056" y="1187"/>
              <a:ext cx="589" cy="232"/>
            </a:xfrm>
            <a:prstGeom prst="rect">
              <a:avLst/>
            </a:prstGeom>
            <a:noFill/>
            <a:ln w="9525">
              <a:noFill/>
              <a:miter lim="800000"/>
            </a:ln>
          </p:spPr>
          <p:txBody>
            <a:bodyPr lIns="0" tIns="0" rIns="0" bIns="0">
              <a:spAutoFit/>
            </a:bodyPr>
            <a:lstStyle/>
            <a:p>
              <a:pPr algn="r">
                <a:spcBef>
                  <a:spcPct val="50000"/>
                </a:spcBef>
              </a:pPr>
              <a:r>
                <a:rPr lang="en-US" sz="2400" dirty="0">
                  <a:latin typeface="Arial" panose="020B0604020202020204"/>
                  <a:cs typeface="Arial" panose="020B0604020202020204"/>
                </a:rPr>
                <a:t>5.00</a:t>
              </a:r>
              <a:endParaRPr lang="en-US" sz="2400" dirty="0">
                <a:latin typeface="Arial" panose="020B0604020202020204"/>
                <a:cs typeface="Arial" panose="020B0604020202020204"/>
              </a:endParaRPr>
            </a:p>
          </p:txBody>
        </p:sp>
      </p:grpSp>
      <p:sp>
        <p:nvSpPr>
          <p:cNvPr id="9" name="Rectangle 2"/>
          <p:cNvSpPr txBox="1">
            <a:spLocks noChangeArrowheads="1"/>
          </p:cNvSpPr>
          <p:nvPr/>
        </p:nvSpPr>
        <p:spPr>
          <a:xfrm>
            <a:off x="240723" y="641351"/>
            <a:ext cx="5405006" cy="64928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lgn="ctr"/>
            <a:r>
              <a:rPr lang="zh-CN" altLang="en-US" sz="3200" dirty="0">
                <a:latin typeface="微软雅黑" panose="020B0503020204020204" pitchFamily="34" charset="-122"/>
                <a:ea typeface="华光中雅_CNKI" panose="02000500000000000000"/>
              </a:rPr>
              <a:t>价格下限如何影响市场结果</a:t>
            </a:r>
            <a:endParaRPr lang="en-US" sz="3200" dirty="0">
              <a:latin typeface="微软雅黑" panose="020B0503020204020204" pitchFamily="34" charset="-122"/>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40">
                                            <p:txEl>
                                              <p:pRg st="0" end="0"/>
                                            </p:txEl>
                                          </p:spTgt>
                                        </p:tgtEl>
                                        <p:attrNameLst>
                                          <p:attrName>style.visibility</p:attrName>
                                        </p:attrNameLst>
                                      </p:cBhvr>
                                      <p:to>
                                        <p:strVal val="visible"/>
                                      </p:to>
                                    </p:set>
                                    <p:animEffect transition="in" filter="wipe(left)">
                                      <p:cBhvr>
                                        <p:cTn id="12" dur="500"/>
                                        <p:tgtEl>
                                          <p:spTgt spid="727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0" grpId="0" bldLvl="5"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82" name="Rectangle 30"/>
          <p:cNvSpPr>
            <a:spLocks noGrp="1" noChangeArrowheads="1"/>
          </p:cNvSpPr>
          <p:nvPr>
            <p:ph type="body" idx="4294967295"/>
          </p:nvPr>
        </p:nvSpPr>
        <p:spPr>
          <a:xfrm>
            <a:off x="215265" y="2239010"/>
            <a:ext cx="2937510" cy="3154045"/>
          </a:xfrm>
          <a:noFill/>
        </p:spPr>
        <p:txBody>
          <a:bodyPr>
            <a:normAutofit lnSpcReduction="20000"/>
          </a:bodyPr>
          <a:lstStyle/>
          <a:p>
            <a:pPr marL="0" indent="0">
              <a:buNone/>
            </a:pPr>
            <a:r>
              <a:rPr lang="zh-CN" altLang="en-US" sz="2600" dirty="0">
                <a:latin typeface="微软雅黑" panose="020B0503020204020204" pitchFamily="34" charset="-122"/>
                <a:ea typeface="微软雅黑" panose="020B0503020204020204" pitchFamily="34" charset="-122"/>
              </a:rPr>
              <a:t>均衡价格（</a:t>
            </a:r>
            <a:r>
              <a:rPr lang="en-US" altLang="zh-CN" sz="2600" dirty="0">
                <a:latin typeface="微软雅黑" panose="020B0503020204020204" pitchFamily="34" charset="-122"/>
                <a:ea typeface="微软雅黑" panose="020B0503020204020204" pitchFamily="34" charset="-122"/>
              </a:rPr>
              <a:t>6.00</a:t>
            </a:r>
            <a:r>
              <a:rPr lang="zh-CN" altLang="en-US" sz="2600" dirty="0">
                <a:latin typeface="微软雅黑" panose="020B0503020204020204" pitchFamily="34" charset="-122"/>
                <a:ea typeface="微软雅黑" panose="020B0503020204020204" pitchFamily="34" charset="-122"/>
              </a:rPr>
              <a:t>元）低于价格下限，</a:t>
            </a:r>
            <a:r>
              <a:rPr lang="zh-CN" altLang="en-US" sz="2600" dirty="0">
                <a:latin typeface="微软雅黑" panose="020B0503020204020204" pitchFamily="34" charset="-122"/>
                <a:ea typeface="微软雅黑" panose="020B0503020204020204" pitchFamily="34" charset="-122"/>
                <a:sym typeface="+mn-ea"/>
              </a:rPr>
              <a:t>价格下限具有限制性，</a:t>
            </a:r>
            <a:r>
              <a:rPr lang="zh-CN" altLang="en-US" sz="2600" dirty="0">
                <a:latin typeface="微软雅黑" panose="020B0503020204020204" pitchFamily="34" charset="-122"/>
                <a:ea typeface="微软雅黑" panose="020B0503020204020204" pitchFamily="34" charset="-122"/>
              </a:rPr>
              <a:t>因此是违法的。</a:t>
            </a:r>
            <a:endParaRPr lang="en-US" altLang="zh-CN" sz="2600" dirty="0">
              <a:latin typeface="微软雅黑" panose="020B0503020204020204" pitchFamily="34" charset="-122"/>
              <a:ea typeface="微软雅黑" panose="020B0503020204020204" pitchFamily="34" charset="-122"/>
            </a:endParaRPr>
          </a:p>
          <a:p>
            <a:pPr marL="0" indent="0">
              <a:buNone/>
            </a:pPr>
            <a:endParaRPr lang="zh-CN" altLang="en-US" sz="2600" dirty="0">
              <a:latin typeface="微软雅黑" panose="020B0503020204020204" pitchFamily="34" charset="-122"/>
              <a:ea typeface="微软雅黑" panose="020B0503020204020204" pitchFamily="34" charset="-122"/>
            </a:endParaRPr>
          </a:p>
          <a:p>
            <a:pPr marL="0" indent="0">
              <a:buNone/>
            </a:pPr>
            <a:r>
              <a:rPr lang="zh-CN" altLang="en-US" sz="2600" dirty="0">
                <a:latin typeface="微软雅黑" panose="020B0503020204020204" pitchFamily="34" charset="-122"/>
                <a:ea typeface="微软雅黑" panose="020B0503020204020204" pitchFamily="34" charset="-122"/>
              </a:rPr>
              <a:t>价格下限是一种限制性约束，引起了过剩（也就是失业</a:t>
            </a:r>
            <a:r>
              <a:rPr lang="en-US" altLang="zh-CN" sz="2600" dirty="0">
                <a:latin typeface="微软雅黑" panose="020B0503020204020204" pitchFamily="34" charset="-122"/>
                <a:ea typeface="微软雅黑" panose="020B0503020204020204" pitchFamily="34" charset="-122"/>
              </a:rPr>
              <a:t>)</a:t>
            </a:r>
            <a:endParaRPr lang="en-US" sz="2600" dirty="0">
              <a:latin typeface="微软雅黑" panose="020B0503020204020204" pitchFamily="34" charset="-122"/>
              <a:ea typeface="微软雅黑" panose="020B0503020204020204" pitchFamily="34" charset="-122"/>
            </a:endParaRPr>
          </a:p>
        </p:txBody>
      </p:sp>
      <p:grpSp>
        <p:nvGrpSpPr>
          <p:cNvPr id="2" name="Group 3"/>
          <p:cNvGrpSpPr/>
          <p:nvPr/>
        </p:nvGrpSpPr>
        <p:grpSpPr bwMode="auto">
          <a:xfrm>
            <a:off x="4060825" y="1235075"/>
            <a:ext cx="4456113" cy="3871913"/>
            <a:chOff x="2558" y="778"/>
            <a:chExt cx="2807" cy="2439"/>
          </a:xfrm>
        </p:grpSpPr>
        <p:grpSp>
          <p:nvGrpSpPr>
            <p:cNvPr id="3" name="Group 4"/>
            <p:cNvGrpSpPr/>
            <p:nvPr/>
          </p:nvGrpSpPr>
          <p:grpSpPr bwMode="auto">
            <a:xfrm>
              <a:off x="2697" y="1030"/>
              <a:ext cx="2409" cy="2049"/>
              <a:chOff x="1098" y="1361"/>
              <a:chExt cx="2116" cy="2027"/>
            </a:xfrm>
          </p:grpSpPr>
          <p:sp>
            <p:nvSpPr>
              <p:cNvPr id="22564" name="Line 5"/>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2565" name="Line 6"/>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2562" name="Text Box 7"/>
            <p:cNvSpPr txBox="1">
              <a:spLocks noChangeArrowheads="1"/>
            </p:cNvSpPr>
            <p:nvPr/>
          </p:nvSpPr>
          <p:spPr bwMode="auto">
            <a:xfrm>
              <a:off x="2558" y="778"/>
              <a:ext cx="26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W</a:t>
              </a:r>
              <a:endParaRPr lang="en-US" sz="2400" b="1" i="1">
                <a:latin typeface="Arial" panose="020B0604020202020204"/>
                <a:cs typeface="Arial" panose="020B0604020202020204"/>
              </a:endParaRPr>
            </a:p>
          </p:txBody>
        </p:sp>
        <p:sp>
          <p:nvSpPr>
            <p:cNvPr id="22563" name="Text Box 8"/>
            <p:cNvSpPr txBox="1">
              <a:spLocks noChangeArrowheads="1"/>
            </p:cNvSpPr>
            <p:nvPr/>
          </p:nvSpPr>
          <p:spPr bwMode="auto">
            <a:xfrm>
              <a:off x="5075" y="2929"/>
              <a:ext cx="29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L</a:t>
              </a:r>
              <a:endParaRPr lang="en-US" sz="2400" b="1" i="1">
                <a:latin typeface="Arial" panose="020B0604020202020204"/>
                <a:cs typeface="Arial" panose="020B0604020202020204"/>
              </a:endParaRPr>
            </a:p>
          </p:txBody>
        </p:sp>
      </p:grpSp>
      <p:grpSp>
        <p:nvGrpSpPr>
          <p:cNvPr id="4" name="Group 9"/>
          <p:cNvGrpSpPr/>
          <p:nvPr/>
        </p:nvGrpSpPr>
        <p:grpSpPr bwMode="auto">
          <a:xfrm>
            <a:off x="5143500" y="1689100"/>
            <a:ext cx="2617788" cy="3203575"/>
            <a:chOff x="3240" y="1064"/>
            <a:chExt cx="1649" cy="2018"/>
          </a:xfrm>
        </p:grpSpPr>
        <p:sp>
          <p:nvSpPr>
            <p:cNvPr id="22559" name="Line 10"/>
            <p:cNvSpPr>
              <a:spLocks noChangeShapeType="1"/>
            </p:cNvSpPr>
            <p:nvPr/>
          </p:nvSpPr>
          <p:spPr bwMode="auto">
            <a:xfrm>
              <a:off x="3240" y="1064"/>
              <a:ext cx="1417" cy="1846"/>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22560" name="Text Box 11"/>
            <p:cNvSpPr txBox="1">
              <a:spLocks noChangeArrowheads="1"/>
            </p:cNvSpPr>
            <p:nvPr/>
          </p:nvSpPr>
          <p:spPr bwMode="auto">
            <a:xfrm>
              <a:off x="4569" y="2794"/>
              <a:ext cx="32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endParaRPr lang="en-US" sz="2400" b="1" i="1">
                <a:latin typeface="Arial" panose="020B0604020202020204"/>
                <a:cs typeface="Arial" panose="020B0604020202020204"/>
              </a:endParaRPr>
            </a:p>
          </p:txBody>
        </p:sp>
      </p:grpSp>
      <p:grpSp>
        <p:nvGrpSpPr>
          <p:cNvPr id="5" name="Group 12"/>
          <p:cNvGrpSpPr/>
          <p:nvPr/>
        </p:nvGrpSpPr>
        <p:grpSpPr bwMode="auto">
          <a:xfrm>
            <a:off x="5283200" y="1360488"/>
            <a:ext cx="1703388" cy="3362325"/>
            <a:chOff x="3328" y="857"/>
            <a:chExt cx="1073" cy="2118"/>
          </a:xfrm>
        </p:grpSpPr>
        <p:sp>
          <p:nvSpPr>
            <p:cNvPr id="22557" name="Line 13"/>
            <p:cNvSpPr>
              <a:spLocks noChangeShapeType="1"/>
            </p:cNvSpPr>
            <p:nvPr/>
          </p:nvSpPr>
          <p:spPr bwMode="auto">
            <a:xfrm flipV="1">
              <a:off x="3328" y="1089"/>
              <a:ext cx="872" cy="1886"/>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22558" name="Text Box 14"/>
            <p:cNvSpPr txBox="1">
              <a:spLocks noChangeArrowheads="1"/>
            </p:cNvSpPr>
            <p:nvPr/>
          </p:nvSpPr>
          <p:spPr bwMode="auto">
            <a:xfrm>
              <a:off x="4081" y="857"/>
              <a:ext cx="32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endParaRPr lang="en-US" sz="2400" b="1" i="1">
                <a:latin typeface="Arial" panose="020B0604020202020204"/>
                <a:cs typeface="Arial" panose="020B0604020202020204"/>
              </a:endParaRPr>
            </a:p>
          </p:txBody>
        </p:sp>
      </p:grpSp>
      <p:grpSp>
        <p:nvGrpSpPr>
          <p:cNvPr id="6" name="Group 38"/>
          <p:cNvGrpSpPr/>
          <p:nvPr/>
        </p:nvGrpSpPr>
        <p:grpSpPr bwMode="auto">
          <a:xfrm>
            <a:off x="3255963" y="2765429"/>
            <a:ext cx="2921000" cy="368300"/>
            <a:chOff x="2051" y="1742"/>
            <a:chExt cx="1840" cy="232"/>
          </a:xfrm>
        </p:grpSpPr>
        <p:sp>
          <p:nvSpPr>
            <p:cNvPr id="22554" name="Line 17"/>
            <p:cNvSpPr>
              <a:spLocks noChangeShapeType="1"/>
            </p:cNvSpPr>
            <p:nvPr/>
          </p:nvSpPr>
          <p:spPr bwMode="auto">
            <a:xfrm>
              <a:off x="2702" y="1860"/>
              <a:ext cx="1146"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2555" name="Oval 19"/>
            <p:cNvSpPr>
              <a:spLocks noChangeArrowheads="1"/>
            </p:cNvSpPr>
            <p:nvPr/>
          </p:nvSpPr>
          <p:spPr bwMode="auto">
            <a:xfrm>
              <a:off x="3803" y="1812"/>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22556" name="Text Box 20"/>
            <p:cNvSpPr txBox="1">
              <a:spLocks noChangeArrowheads="1"/>
            </p:cNvSpPr>
            <p:nvPr/>
          </p:nvSpPr>
          <p:spPr bwMode="auto">
            <a:xfrm>
              <a:off x="2051" y="1742"/>
              <a:ext cx="589" cy="232"/>
            </a:xfrm>
            <a:prstGeom prst="rect">
              <a:avLst/>
            </a:prstGeom>
            <a:noFill/>
            <a:ln w="9525">
              <a:noFill/>
              <a:miter lim="800000"/>
            </a:ln>
          </p:spPr>
          <p:txBody>
            <a:bodyPr lIns="0" tIns="0" rIns="0" bIns="0">
              <a:spAutoFit/>
            </a:bodyPr>
            <a:lstStyle/>
            <a:p>
              <a:pPr algn="r">
                <a:spcBef>
                  <a:spcPct val="50000"/>
                </a:spcBef>
              </a:pPr>
              <a:r>
                <a:rPr lang="en-US" sz="2400" dirty="0">
                  <a:latin typeface="Arial" panose="020B0604020202020204"/>
                  <a:cs typeface="Arial" panose="020B0604020202020204"/>
                </a:rPr>
                <a:t>6.00</a:t>
              </a:r>
              <a:endParaRPr lang="en-US" sz="2400" dirty="0">
                <a:latin typeface="Arial" panose="020B0604020202020204"/>
                <a:cs typeface="Arial" panose="020B0604020202020204"/>
              </a:endParaRPr>
            </a:p>
          </p:txBody>
        </p:sp>
      </p:grpSp>
      <p:grpSp>
        <p:nvGrpSpPr>
          <p:cNvPr id="7" name="Group 22"/>
          <p:cNvGrpSpPr/>
          <p:nvPr/>
        </p:nvGrpSpPr>
        <p:grpSpPr bwMode="auto">
          <a:xfrm>
            <a:off x="3263900" y="1627189"/>
            <a:ext cx="5230813" cy="830263"/>
            <a:chOff x="2056" y="1039"/>
            <a:chExt cx="3295" cy="523"/>
          </a:xfrm>
        </p:grpSpPr>
        <p:sp>
          <p:nvSpPr>
            <p:cNvPr id="22550" name="Line 23"/>
            <p:cNvSpPr>
              <a:spLocks noChangeShapeType="1"/>
            </p:cNvSpPr>
            <p:nvPr/>
          </p:nvSpPr>
          <p:spPr bwMode="auto">
            <a:xfrm>
              <a:off x="2700" y="1304"/>
              <a:ext cx="1888" cy="0"/>
            </a:xfrm>
            <a:prstGeom prst="line">
              <a:avLst/>
            </a:prstGeom>
            <a:noFill/>
            <a:ln w="28575">
              <a:solidFill>
                <a:srgbClr val="DE8400"/>
              </a:solidFill>
              <a:round/>
            </a:ln>
          </p:spPr>
          <p:txBody>
            <a:bodyPr/>
            <a:lstStyle/>
            <a:p>
              <a:endParaRPr lang="en-US">
                <a:latin typeface="Arial" panose="020B0604020202020204"/>
                <a:cs typeface="Arial" panose="020B0604020202020204"/>
              </a:endParaRPr>
            </a:p>
          </p:txBody>
        </p:sp>
        <p:sp>
          <p:nvSpPr>
            <p:cNvPr id="22551" name="Text Box 24"/>
            <p:cNvSpPr txBox="1">
              <a:spLocks noChangeArrowheads="1"/>
            </p:cNvSpPr>
            <p:nvPr/>
          </p:nvSpPr>
          <p:spPr bwMode="auto">
            <a:xfrm>
              <a:off x="4757" y="1039"/>
              <a:ext cx="594" cy="523"/>
            </a:xfrm>
            <a:prstGeom prst="rect">
              <a:avLst/>
            </a:prstGeom>
            <a:noFill/>
            <a:ln w="9525">
              <a:noFill/>
              <a:miter lim="800000"/>
            </a:ln>
          </p:spPr>
          <p:txBody>
            <a:bodyPr wrap="square">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价格下限</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22552" name="AutoShape 25"/>
            <p:cNvSpPr/>
            <p:nvPr/>
          </p:nvSpPr>
          <p:spPr bwMode="auto">
            <a:xfrm>
              <a:off x="4645" y="1076"/>
              <a:ext cx="156" cy="453"/>
            </a:xfrm>
            <a:prstGeom prst="leftBrace">
              <a:avLst>
                <a:gd name="adj1" fmla="val 38597"/>
                <a:gd name="adj2" fmla="val 50000"/>
              </a:avLst>
            </a:prstGeom>
            <a:noFill/>
            <a:ln w="19050">
              <a:solidFill>
                <a:schemeClr val="tx1"/>
              </a:solidFill>
              <a:round/>
            </a:ln>
          </p:spPr>
          <p:txBody>
            <a:bodyPr wrap="none" anchor="ctr"/>
            <a:lstStyle/>
            <a:p>
              <a:endParaRPr lang="en-US">
                <a:latin typeface="Arial" panose="020B0604020202020204"/>
                <a:cs typeface="Arial" panose="020B0604020202020204"/>
              </a:endParaRPr>
            </a:p>
          </p:txBody>
        </p:sp>
        <p:sp>
          <p:nvSpPr>
            <p:cNvPr id="22553" name="Text Box 26"/>
            <p:cNvSpPr txBox="1">
              <a:spLocks noChangeArrowheads="1"/>
            </p:cNvSpPr>
            <p:nvPr/>
          </p:nvSpPr>
          <p:spPr bwMode="auto">
            <a:xfrm>
              <a:off x="2056" y="1187"/>
              <a:ext cx="589" cy="232"/>
            </a:xfrm>
            <a:prstGeom prst="rect">
              <a:avLst/>
            </a:prstGeom>
            <a:noFill/>
            <a:ln w="9525">
              <a:noFill/>
              <a:miter lim="800000"/>
            </a:ln>
          </p:spPr>
          <p:txBody>
            <a:bodyPr lIns="0" tIns="0" rIns="0" bIns="0">
              <a:spAutoFit/>
            </a:bodyPr>
            <a:lstStyle/>
            <a:p>
              <a:pPr algn="r">
                <a:spcBef>
                  <a:spcPct val="50000"/>
                </a:spcBef>
              </a:pPr>
              <a:r>
                <a:rPr lang="en-US" sz="2400" dirty="0">
                  <a:latin typeface="Arial" panose="020B0604020202020204"/>
                  <a:cs typeface="Arial" panose="020B0604020202020204"/>
                </a:rPr>
                <a:t>7.25</a:t>
              </a:r>
              <a:r>
                <a:rPr lang="zh-CN" altLang="en-US" sz="2400" dirty="0">
                  <a:latin typeface="Arial" panose="020B0604020202020204"/>
                  <a:cs typeface="Arial" panose="020B0604020202020204"/>
                </a:rPr>
                <a:t>元</a:t>
              </a:r>
              <a:endParaRPr lang="zh-CN" altLang="en-US" sz="2400" dirty="0">
                <a:latin typeface="Arial" panose="020B0604020202020204"/>
                <a:cs typeface="Arial" panose="020B0604020202020204"/>
              </a:endParaRPr>
            </a:p>
          </p:txBody>
        </p:sp>
      </p:grpSp>
      <p:grpSp>
        <p:nvGrpSpPr>
          <p:cNvPr id="8" name="Group 36"/>
          <p:cNvGrpSpPr/>
          <p:nvPr/>
        </p:nvGrpSpPr>
        <p:grpSpPr bwMode="auto">
          <a:xfrm>
            <a:off x="5067300" y="1973263"/>
            <a:ext cx="698500" cy="3344863"/>
            <a:chOff x="3192" y="1243"/>
            <a:chExt cx="440" cy="2107"/>
          </a:xfrm>
        </p:grpSpPr>
        <p:sp>
          <p:nvSpPr>
            <p:cNvPr id="22547" name="Line 18"/>
            <p:cNvSpPr>
              <a:spLocks noChangeShapeType="1"/>
            </p:cNvSpPr>
            <p:nvPr/>
          </p:nvSpPr>
          <p:spPr bwMode="auto">
            <a:xfrm>
              <a:off x="3417" y="1288"/>
              <a:ext cx="0" cy="1789"/>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2548" name="Text Box 32"/>
            <p:cNvSpPr txBox="1">
              <a:spLocks noChangeArrowheads="1"/>
            </p:cNvSpPr>
            <p:nvPr/>
          </p:nvSpPr>
          <p:spPr bwMode="auto">
            <a:xfrm>
              <a:off x="3192" y="3117"/>
              <a:ext cx="440" cy="233"/>
            </a:xfrm>
            <a:prstGeom prst="rect">
              <a:avLst/>
            </a:prstGeom>
            <a:noFill/>
            <a:ln w="9525">
              <a:noFill/>
              <a:miter lim="800000"/>
            </a:ln>
          </p:spPr>
          <p:txBody>
            <a:bodyPr lIns="0" tIns="0" rIns="0" bIns="0">
              <a:spAutoFit/>
            </a:bodyPr>
            <a:lstStyle/>
            <a:p>
              <a:pPr algn="ctr">
                <a:spcBef>
                  <a:spcPct val="50000"/>
                </a:spcBef>
              </a:pPr>
              <a:r>
                <a:rPr lang="en-US" sz="2400">
                  <a:latin typeface="Arial" panose="020B0604020202020204"/>
                  <a:cs typeface="Arial" panose="020B0604020202020204"/>
                </a:rPr>
                <a:t>400</a:t>
              </a:r>
              <a:endParaRPr lang="en-US" sz="2400">
                <a:latin typeface="Arial" panose="020B0604020202020204"/>
                <a:cs typeface="Arial" panose="020B0604020202020204"/>
              </a:endParaRPr>
            </a:p>
          </p:txBody>
        </p:sp>
        <p:sp>
          <p:nvSpPr>
            <p:cNvPr id="22549" name="Oval 33"/>
            <p:cNvSpPr>
              <a:spLocks noChangeArrowheads="1"/>
            </p:cNvSpPr>
            <p:nvPr/>
          </p:nvSpPr>
          <p:spPr bwMode="auto">
            <a:xfrm>
              <a:off x="3370" y="1243"/>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9" name="Group 37"/>
          <p:cNvGrpSpPr/>
          <p:nvPr/>
        </p:nvGrpSpPr>
        <p:grpSpPr bwMode="auto">
          <a:xfrm>
            <a:off x="6172200" y="1976438"/>
            <a:ext cx="698500" cy="3341688"/>
            <a:chOff x="3888" y="1245"/>
            <a:chExt cx="440" cy="2105"/>
          </a:xfrm>
        </p:grpSpPr>
        <p:sp>
          <p:nvSpPr>
            <p:cNvPr id="22544" name="Text Box 21"/>
            <p:cNvSpPr txBox="1">
              <a:spLocks noChangeArrowheads="1"/>
            </p:cNvSpPr>
            <p:nvPr/>
          </p:nvSpPr>
          <p:spPr bwMode="auto">
            <a:xfrm>
              <a:off x="3888" y="3117"/>
              <a:ext cx="440" cy="233"/>
            </a:xfrm>
            <a:prstGeom prst="rect">
              <a:avLst/>
            </a:prstGeom>
            <a:noFill/>
            <a:ln w="9525">
              <a:noFill/>
              <a:miter lim="800000"/>
            </a:ln>
          </p:spPr>
          <p:txBody>
            <a:bodyPr lIns="0" tIns="0" rIns="0" bIns="0">
              <a:spAutoFit/>
            </a:bodyPr>
            <a:lstStyle/>
            <a:p>
              <a:pPr algn="ctr">
                <a:spcBef>
                  <a:spcPct val="50000"/>
                </a:spcBef>
              </a:pPr>
              <a:r>
                <a:rPr lang="en-US" sz="2400">
                  <a:latin typeface="Arial" panose="020B0604020202020204"/>
                  <a:cs typeface="Arial" panose="020B0604020202020204"/>
                </a:rPr>
                <a:t>550</a:t>
              </a:r>
              <a:endParaRPr lang="en-US" sz="2400">
                <a:latin typeface="Arial" panose="020B0604020202020204"/>
                <a:cs typeface="Arial" panose="020B0604020202020204"/>
              </a:endParaRPr>
            </a:p>
          </p:txBody>
        </p:sp>
        <p:sp>
          <p:nvSpPr>
            <p:cNvPr id="22545" name="Oval 34"/>
            <p:cNvSpPr>
              <a:spLocks noChangeArrowheads="1"/>
            </p:cNvSpPr>
            <p:nvPr/>
          </p:nvSpPr>
          <p:spPr bwMode="auto">
            <a:xfrm>
              <a:off x="4060" y="1245"/>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22546" name="Line 35"/>
            <p:cNvSpPr>
              <a:spLocks noChangeShapeType="1"/>
            </p:cNvSpPr>
            <p:nvPr/>
          </p:nvSpPr>
          <p:spPr bwMode="auto">
            <a:xfrm>
              <a:off x="4105" y="1286"/>
              <a:ext cx="0" cy="1789"/>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grpSp>
        <p:nvGrpSpPr>
          <p:cNvPr id="10" name="Group 41"/>
          <p:cNvGrpSpPr/>
          <p:nvPr/>
        </p:nvGrpSpPr>
        <p:grpSpPr bwMode="auto">
          <a:xfrm>
            <a:off x="5285220" y="893763"/>
            <a:ext cx="1235075" cy="1068388"/>
            <a:chOff x="3336" y="596"/>
            <a:chExt cx="778" cy="673"/>
          </a:xfrm>
        </p:grpSpPr>
        <p:sp>
          <p:nvSpPr>
            <p:cNvPr id="22542" name="AutoShape 39"/>
            <p:cNvSpPr/>
            <p:nvPr/>
          </p:nvSpPr>
          <p:spPr bwMode="auto">
            <a:xfrm rot="5400000">
              <a:off x="3661" y="826"/>
              <a:ext cx="196" cy="689"/>
            </a:xfrm>
            <a:prstGeom prst="leftBrace">
              <a:avLst>
                <a:gd name="adj1" fmla="val 61648"/>
                <a:gd name="adj2" fmla="val 50000"/>
              </a:avLst>
            </a:prstGeom>
            <a:noFill/>
            <a:ln w="19050">
              <a:solidFill>
                <a:srgbClr val="0000FF"/>
              </a:solidFill>
              <a:round/>
            </a:ln>
          </p:spPr>
          <p:txBody>
            <a:bodyPr wrap="none" anchor="ctr"/>
            <a:lstStyle/>
            <a:p>
              <a:endParaRPr lang="en-US">
                <a:latin typeface="Arial" panose="020B0604020202020204"/>
                <a:cs typeface="Arial" panose="020B0604020202020204"/>
              </a:endParaRPr>
            </a:p>
          </p:txBody>
        </p:sp>
        <p:sp>
          <p:nvSpPr>
            <p:cNvPr id="22543" name="Text Box 40"/>
            <p:cNvSpPr txBox="1">
              <a:spLocks noChangeArrowheads="1"/>
            </p:cNvSpPr>
            <p:nvPr/>
          </p:nvSpPr>
          <p:spPr bwMode="auto">
            <a:xfrm>
              <a:off x="3336" y="596"/>
              <a:ext cx="778" cy="465"/>
            </a:xfrm>
            <a:prstGeom prst="rect">
              <a:avLst/>
            </a:prstGeom>
            <a:noFill/>
            <a:ln w="9525">
              <a:noFill/>
              <a:miter lim="800000"/>
            </a:ln>
          </p:spPr>
          <p:txBody>
            <a:bodyPr lIns="0" tIns="0" rIns="0" bIns="0">
              <a:spAutoFit/>
            </a:bodyPr>
            <a:lstStyle/>
            <a:p>
              <a:pPr algn="ctr">
                <a:spcBef>
                  <a:spcPct val="50000"/>
                </a:spcBef>
              </a:pPr>
              <a:r>
                <a:rPr lang="zh-CN" altLang="en-US" sz="2400" i="1" dirty="0">
                  <a:solidFill>
                    <a:srgbClr val="0000FF"/>
                  </a:solidFill>
                  <a:latin typeface="微软雅黑" panose="020B0503020204020204" pitchFamily="34" charset="-122"/>
                  <a:ea typeface="微软雅黑" panose="020B0503020204020204" pitchFamily="34" charset="-122"/>
                  <a:cs typeface="Arial" panose="020B0604020202020204"/>
                </a:rPr>
                <a:t>劳动力过剩</a:t>
              </a:r>
              <a:endParaRPr lang="en-US" sz="2400" i="1" dirty="0">
                <a:solidFill>
                  <a:srgbClr val="0000FF"/>
                </a:solidFill>
                <a:latin typeface="微软雅黑" panose="020B0503020204020204" pitchFamily="34" charset="-122"/>
                <a:ea typeface="微软雅黑" panose="020B0503020204020204" pitchFamily="34" charset="-122"/>
                <a:cs typeface="Arial" panose="020B0604020202020204"/>
              </a:endParaRPr>
            </a:p>
          </p:txBody>
        </p:sp>
      </p:grpSp>
      <p:sp>
        <p:nvSpPr>
          <p:cNvPr id="11" name="Rectangle 2"/>
          <p:cNvSpPr txBox="1">
            <a:spLocks noChangeArrowheads="1"/>
          </p:cNvSpPr>
          <p:nvPr/>
        </p:nvSpPr>
        <p:spPr>
          <a:xfrm>
            <a:off x="286038" y="684211"/>
            <a:ext cx="5063837" cy="64928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lgn="ctr"/>
            <a:r>
              <a:rPr lang="zh-CN" altLang="en-US" sz="3200" dirty="0">
                <a:latin typeface="微软雅黑" panose="020B0503020204020204" pitchFamily="34" charset="-122"/>
                <a:ea typeface="华光中雅_CNKI" panose="02000500000000000000"/>
              </a:rPr>
              <a:t>价格下限如何影响市场结果</a:t>
            </a:r>
            <a:endParaRPr lang="en-US" sz="3200" dirty="0">
              <a:latin typeface="微软雅黑" panose="020B0503020204020204" pitchFamily="34" charset="-122"/>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82">
                                            <p:txEl>
                                              <p:pRg st="0" end="0"/>
                                            </p:txEl>
                                          </p:spTgt>
                                        </p:tgtEl>
                                        <p:attrNameLst>
                                          <p:attrName>style.visibility</p:attrName>
                                        </p:attrNameLst>
                                      </p:cBhvr>
                                      <p:to>
                                        <p:strVal val="visible"/>
                                      </p:to>
                                    </p:set>
                                    <p:animEffect transition="in" filter="wipe(left)">
                                      <p:cBhvr>
                                        <p:cTn id="12" dur="500"/>
                                        <p:tgtEl>
                                          <p:spTgt spid="747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82">
                                            <p:txEl>
                                              <p:pRg st="2" end="2"/>
                                            </p:txEl>
                                          </p:spTgt>
                                        </p:tgtEl>
                                        <p:attrNameLst>
                                          <p:attrName>style.visibility</p:attrName>
                                        </p:attrNameLst>
                                      </p:cBhvr>
                                      <p:to>
                                        <p:strVal val="visible"/>
                                      </p:to>
                                    </p:set>
                                    <p:animEffect transition="in" filter="wipe(left)">
                                      <p:cBhvr>
                                        <p:cTn id="17" dur="500"/>
                                        <p:tgtEl>
                                          <p:spTgt spid="747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trips(upRigh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82" grpId="0" bldLvl="5"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800" name="Rectangle 24"/>
          <p:cNvSpPr>
            <a:spLocks noGrp="1" noChangeArrowheads="1"/>
          </p:cNvSpPr>
          <p:nvPr>
            <p:ph type="body" idx="4294967295"/>
          </p:nvPr>
        </p:nvSpPr>
        <p:spPr>
          <a:xfrm>
            <a:off x="128270" y="1973580"/>
            <a:ext cx="3029585" cy="2578735"/>
          </a:xfrm>
        </p:spPr>
        <p:style>
          <a:lnRef idx="2">
            <a:schemeClr val="accent1"/>
          </a:lnRef>
          <a:fillRef idx="0">
            <a:srgbClr val="FFFFFF"/>
          </a:fillRef>
          <a:effectRef idx="0">
            <a:srgbClr val="FFFFFF"/>
          </a:effectRef>
          <a:fontRef idx="minor">
            <a:schemeClr val="dk1"/>
          </a:fontRef>
        </p:style>
        <p:txBody>
          <a:bodyPr>
            <a:normAutofit fontScale="90000"/>
          </a:bodyPr>
          <a:lstStyle/>
          <a:p>
            <a:pPr marL="0" indent="0">
              <a:spcBef>
                <a:spcPct val="35000"/>
              </a:spcBef>
              <a:buNone/>
            </a:pPr>
            <a:r>
              <a:rPr lang="zh-CN" altLang="en-US" sz="2600" dirty="0">
                <a:solidFill>
                  <a:schemeClr val="dk1"/>
                </a:solidFill>
                <a:latin typeface="微软雅黑" panose="020B0503020204020204" pitchFamily="34" charset="-122"/>
                <a:ea typeface="微软雅黑" panose="020B0503020204020204" pitchFamily="34" charset="-122"/>
              </a:rPr>
              <a:t>最低工资法对技能高的工人并没有影响，但是影响了青少年。</a:t>
            </a:r>
            <a:endParaRPr lang="zh-CN" altLang="en-US" sz="2600" dirty="0">
              <a:solidFill>
                <a:schemeClr val="dk1"/>
              </a:solidFill>
              <a:latin typeface="微软雅黑" panose="020B0503020204020204" pitchFamily="34" charset="-122"/>
              <a:ea typeface="微软雅黑" panose="020B0503020204020204" pitchFamily="34" charset="-122"/>
            </a:endParaRPr>
          </a:p>
          <a:p>
            <a:pPr marL="0" indent="0">
              <a:spcBef>
                <a:spcPct val="35000"/>
              </a:spcBef>
              <a:buNone/>
            </a:pPr>
            <a:r>
              <a:rPr lang="zh-CN" altLang="en-US" sz="2600" dirty="0">
                <a:solidFill>
                  <a:schemeClr val="dk1"/>
                </a:solidFill>
                <a:latin typeface="微软雅黑" panose="020B0503020204020204" pitchFamily="34" charset="-122"/>
                <a:ea typeface="微软雅黑" panose="020B0503020204020204" pitchFamily="34" charset="-122"/>
              </a:rPr>
              <a:t>研究表明</a:t>
            </a:r>
            <a:r>
              <a:rPr lang="en-US" altLang="zh-CN" sz="2600" dirty="0">
                <a:solidFill>
                  <a:schemeClr val="dk1"/>
                </a:solidFill>
                <a:latin typeface="微软雅黑" panose="020B0503020204020204" pitchFamily="34" charset="-122"/>
                <a:ea typeface="微软雅黑" panose="020B0503020204020204" pitchFamily="34" charset="-122"/>
              </a:rPr>
              <a:t>:</a:t>
            </a:r>
            <a:r>
              <a:rPr lang="zh-CN" altLang="en-US" sz="2600" dirty="0">
                <a:solidFill>
                  <a:schemeClr val="dk1"/>
                </a:solidFill>
                <a:latin typeface="微软雅黑" panose="020B0503020204020204" pitchFamily="34" charset="-122"/>
                <a:ea typeface="微软雅黑" panose="020B0503020204020204" pitchFamily="34" charset="-122"/>
              </a:rPr>
              <a:t>最低工资每上升</a:t>
            </a:r>
            <a:r>
              <a:rPr lang="en-US" altLang="zh-CN" sz="2600" dirty="0">
                <a:solidFill>
                  <a:schemeClr val="dk1"/>
                </a:solidFill>
                <a:latin typeface="微软雅黑" panose="020B0503020204020204" pitchFamily="34" charset="-122"/>
                <a:ea typeface="微软雅黑" panose="020B0503020204020204" pitchFamily="34" charset="-122"/>
              </a:rPr>
              <a:t>10%</a:t>
            </a:r>
            <a:r>
              <a:rPr lang="zh-CN" altLang="en-US" sz="2600" dirty="0">
                <a:solidFill>
                  <a:schemeClr val="dk1"/>
                </a:solidFill>
                <a:latin typeface="微软雅黑" panose="020B0503020204020204" pitchFamily="34" charset="-122"/>
                <a:ea typeface="微软雅黑" panose="020B0503020204020204" pitchFamily="34" charset="-122"/>
              </a:rPr>
              <a:t>，就会使青少年失业增加</a:t>
            </a:r>
            <a:r>
              <a:rPr lang="en-US" altLang="zh-CN" sz="2600" dirty="0">
                <a:solidFill>
                  <a:schemeClr val="dk1"/>
                </a:solidFill>
                <a:latin typeface="微软雅黑" panose="020B0503020204020204" pitchFamily="34" charset="-122"/>
                <a:ea typeface="微软雅黑" panose="020B0503020204020204" pitchFamily="34" charset="-122"/>
              </a:rPr>
              <a:t>1-3%</a:t>
            </a:r>
            <a:r>
              <a:rPr lang="zh-CN" altLang="en-US" sz="2600" dirty="0">
                <a:solidFill>
                  <a:schemeClr val="dk1"/>
                </a:solidFill>
                <a:latin typeface="微软雅黑" panose="020B0503020204020204" pitchFamily="34" charset="-122"/>
                <a:ea typeface="微软雅黑" panose="020B0503020204020204" pitchFamily="34" charset="-122"/>
              </a:rPr>
              <a:t>。</a:t>
            </a:r>
            <a:endParaRPr lang="zh-CN" altLang="en-US" sz="2600" dirty="0">
              <a:solidFill>
                <a:schemeClr val="dk1"/>
              </a:solidFill>
              <a:latin typeface="微软雅黑" panose="020B0503020204020204" pitchFamily="34" charset="-122"/>
              <a:ea typeface="微软雅黑" panose="020B0503020204020204" pitchFamily="34" charset="-122"/>
            </a:endParaRPr>
          </a:p>
        </p:txBody>
      </p:sp>
      <p:sp>
        <p:nvSpPr>
          <p:cNvPr id="23558" name="Rectangle 2"/>
          <p:cNvSpPr>
            <a:spLocks noGrp="1" noChangeArrowheads="1"/>
          </p:cNvSpPr>
          <p:nvPr>
            <p:ph type="title" idx="4294967295"/>
          </p:nvPr>
        </p:nvSpPr>
        <p:spPr>
          <a:xfrm>
            <a:off x="293244" y="643804"/>
            <a:ext cx="2157412" cy="649287"/>
          </a:xfrm>
        </p:spPr>
        <p:txBody>
          <a:bodyPr>
            <a:normAutofit/>
          </a:bodyPr>
          <a:lstStyle/>
          <a:p>
            <a:pPr algn="ctr" eaLnBrk="1" hangingPunct="1"/>
            <a:r>
              <a:rPr lang="zh-CN" altLang="en-US" sz="3200" dirty="0">
                <a:latin typeface="微软雅黑" panose="020B0503020204020204" pitchFamily="34" charset="-122"/>
                <a:ea typeface="华光中雅_CNKI" panose="02000500000000000000"/>
              </a:rPr>
              <a:t>最低工资</a:t>
            </a:r>
            <a:endParaRPr lang="en-US" sz="3200" dirty="0">
              <a:latin typeface="微软雅黑" panose="020B0503020204020204" pitchFamily="34" charset="-122"/>
              <a:ea typeface="华光中雅_CNKI" panose="02000500000000000000"/>
            </a:endParaRPr>
          </a:p>
        </p:txBody>
      </p:sp>
      <p:grpSp>
        <p:nvGrpSpPr>
          <p:cNvPr id="2" name="Group 3"/>
          <p:cNvGrpSpPr/>
          <p:nvPr/>
        </p:nvGrpSpPr>
        <p:grpSpPr bwMode="auto">
          <a:xfrm>
            <a:off x="4060825" y="1235075"/>
            <a:ext cx="4456113" cy="3871913"/>
            <a:chOff x="2558" y="778"/>
            <a:chExt cx="2807" cy="2439"/>
          </a:xfrm>
        </p:grpSpPr>
        <p:grpSp>
          <p:nvGrpSpPr>
            <p:cNvPr id="3" name="Group 4"/>
            <p:cNvGrpSpPr/>
            <p:nvPr/>
          </p:nvGrpSpPr>
          <p:grpSpPr bwMode="auto">
            <a:xfrm>
              <a:off x="2697" y="1030"/>
              <a:ext cx="2409" cy="2049"/>
              <a:chOff x="1098" y="1361"/>
              <a:chExt cx="2116" cy="2027"/>
            </a:xfrm>
          </p:grpSpPr>
          <p:sp>
            <p:nvSpPr>
              <p:cNvPr id="23589" name="Line 5"/>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3590" name="Line 6"/>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23587" name="Text Box 7"/>
            <p:cNvSpPr txBox="1">
              <a:spLocks noChangeArrowheads="1"/>
            </p:cNvSpPr>
            <p:nvPr/>
          </p:nvSpPr>
          <p:spPr bwMode="auto">
            <a:xfrm>
              <a:off x="2558" y="778"/>
              <a:ext cx="267"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W</a:t>
              </a:r>
              <a:endParaRPr lang="en-US" sz="2400" b="1" i="1">
                <a:latin typeface="微软雅黑" panose="020B0503020204020204" pitchFamily="34" charset="-122"/>
                <a:ea typeface="微软雅黑" panose="020B0503020204020204" pitchFamily="34" charset="-122"/>
                <a:cs typeface="Arial" panose="020B0604020202020204"/>
              </a:endParaRPr>
            </a:p>
          </p:txBody>
        </p:sp>
        <p:sp>
          <p:nvSpPr>
            <p:cNvPr id="23588" name="Text Box 8"/>
            <p:cNvSpPr txBox="1">
              <a:spLocks noChangeArrowheads="1"/>
            </p:cNvSpPr>
            <p:nvPr/>
          </p:nvSpPr>
          <p:spPr bwMode="auto">
            <a:xfrm>
              <a:off x="5075" y="2929"/>
              <a:ext cx="29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L</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4" name="Group 9"/>
          <p:cNvGrpSpPr/>
          <p:nvPr/>
        </p:nvGrpSpPr>
        <p:grpSpPr bwMode="auto">
          <a:xfrm>
            <a:off x="5143500" y="1689100"/>
            <a:ext cx="2617788" cy="3203575"/>
            <a:chOff x="3240" y="1064"/>
            <a:chExt cx="1649" cy="2018"/>
          </a:xfrm>
        </p:grpSpPr>
        <p:sp>
          <p:nvSpPr>
            <p:cNvPr id="23584" name="Line 10"/>
            <p:cNvSpPr>
              <a:spLocks noChangeShapeType="1"/>
            </p:cNvSpPr>
            <p:nvPr/>
          </p:nvSpPr>
          <p:spPr bwMode="auto">
            <a:xfrm>
              <a:off x="3240" y="1064"/>
              <a:ext cx="1417" cy="1846"/>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3585" name="Text Box 11"/>
            <p:cNvSpPr txBox="1">
              <a:spLocks noChangeArrowheads="1"/>
            </p:cNvSpPr>
            <p:nvPr/>
          </p:nvSpPr>
          <p:spPr bwMode="auto">
            <a:xfrm>
              <a:off x="4569" y="2794"/>
              <a:ext cx="32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D</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5" name="Group 12"/>
          <p:cNvGrpSpPr/>
          <p:nvPr/>
        </p:nvGrpSpPr>
        <p:grpSpPr bwMode="auto">
          <a:xfrm>
            <a:off x="5283200" y="1360488"/>
            <a:ext cx="1703388" cy="3362325"/>
            <a:chOff x="3328" y="857"/>
            <a:chExt cx="1073" cy="2118"/>
          </a:xfrm>
        </p:grpSpPr>
        <p:sp>
          <p:nvSpPr>
            <p:cNvPr id="23582" name="Line 13"/>
            <p:cNvSpPr>
              <a:spLocks noChangeShapeType="1"/>
            </p:cNvSpPr>
            <p:nvPr/>
          </p:nvSpPr>
          <p:spPr bwMode="auto">
            <a:xfrm flipV="1">
              <a:off x="3328" y="1089"/>
              <a:ext cx="872" cy="1886"/>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3583" name="Text Box 14"/>
            <p:cNvSpPr txBox="1">
              <a:spLocks noChangeArrowheads="1"/>
            </p:cNvSpPr>
            <p:nvPr/>
          </p:nvSpPr>
          <p:spPr bwMode="auto">
            <a:xfrm>
              <a:off x="4081" y="857"/>
              <a:ext cx="32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S</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6" name="Group 15"/>
          <p:cNvGrpSpPr/>
          <p:nvPr/>
        </p:nvGrpSpPr>
        <p:grpSpPr bwMode="auto">
          <a:xfrm>
            <a:off x="3255963" y="2765429"/>
            <a:ext cx="2921000" cy="368300"/>
            <a:chOff x="2051" y="1742"/>
            <a:chExt cx="1840" cy="232"/>
          </a:xfrm>
        </p:grpSpPr>
        <p:sp>
          <p:nvSpPr>
            <p:cNvPr id="23579" name="Line 16"/>
            <p:cNvSpPr>
              <a:spLocks noChangeShapeType="1"/>
            </p:cNvSpPr>
            <p:nvPr/>
          </p:nvSpPr>
          <p:spPr bwMode="auto">
            <a:xfrm>
              <a:off x="2702" y="1860"/>
              <a:ext cx="1146" cy="0"/>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3580" name="Oval 17"/>
            <p:cNvSpPr>
              <a:spLocks noChangeArrowheads="1"/>
            </p:cNvSpPr>
            <p:nvPr/>
          </p:nvSpPr>
          <p:spPr bwMode="auto">
            <a:xfrm>
              <a:off x="3803" y="1812"/>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3581" name="Text Box 18"/>
            <p:cNvSpPr txBox="1">
              <a:spLocks noChangeArrowheads="1"/>
            </p:cNvSpPr>
            <p:nvPr/>
          </p:nvSpPr>
          <p:spPr bwMode="auto">
            <a:xfrm>
              <a:off x="2051" y="1742"/>
              <a:ext cx="589" cy="232"/>
            </a:xfrm>
            <a:prstGeom prst="rect">
              <a:avLst/>
            </a:prstGeom>
            <a:noFill/>
            <a:ln w="9525">
              <a:noFill/>
              <a:miter lim="800000"/>
            </a:ln>
          </p:spPr>
          <p:txBody>
            <a:bodyPr lIns="0" tIns="0" rIns="0" bIns="0">
              <a:spAutoFit/>
            </a:bodyPr>
            <a:lstStyle/>
            <a:p>
              <a:pPr algn="r">
                <a:spcBef>
                  <a:spcPct val="50000"/>
                </a:spcBef>
              </a:pPr>
              <a:r>
                <a:rPr lang="en-US" sz="2400" dirty="0">
                  <a:latin typeface="微软雅黑" panose="020B0503020204020204" pitchFamily="34" charset="-122"/>
                  <a:ea typeface="微软雅黑" panose="020B0503020204020204" pitchFamily="34" charset="-122"/>
                  <a:cs typeface="Arial" panose="020B0604020202020204"/>
                </a:rPr>
                <a:t>6.00</a:t>
              </a:r>
              <a:endParaRPr lang="en-US" sz="2400" dirty="0">
                <a:latin typeface="微软雅黑" panose="020B0503020204020204" pitchFamily="34" charset="-122"/>
                <a:ea typeface="微软雅黑" panose="020B0503020204020204" pitchFamily="34" charset="-122"/>
                <a:cs typeface="Arial" panose="020B0604020202020204"/>
              </a:endParaRPr>
            </a:p>
          </p:txBody>
        </p:sp>
      </p:grpSp>
      <p:grpSp>
        <p:nvGrpSpPr>
          <p:cNvPr id="7" name="Group 19"/>
          <p:cNvGrpSpPr/>
          <p:nvPr/>
        </p:nvGrpSpPr>
        <p:grpSpPr bwMode="auto">
          <a:xfrm>
            <a:off x="3263900" y="1627189"/>
            <a:ext cx="5253038" cy="830263"/>
            <a:chOff x="2056" y="1039"/>
            <a:chExt cx="3309" cy="523"/>
          </a:xfrm>
        </p:grpSpPr>
        <p:sp>
          <p:nvSpPr>
            <p:cNvPr id="23575" name="Line 20"/>
            <p:cNvSpPr>
              <a:spLocks noChangeShapeType="1"/>
            </p:cNvSpPr>
            <p:nvPr/>
          </p:nvSpPr>
          <p:spPr bwMode="auto">
            <a:xfrm>
              <a:off x="2700" y="1304"/>
              <a:ext cx="1888" cy="0"/>
            </a:xfrm>
            <a:prstGeom prst="line">
              <a:avLst/>
            </a:prstGeom>
            <a:noFill/>
            <a:ln w="28575">
              <a:solidFill>
                <a:srgbClr val="DE8400"/>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3576" name="Text Box 21"/>
            <p:cNvSpPr txBox="1">
              <a:spLocks noChangeArrowheads="1"/>
            </p:cNvSpPr>
            <p:nvPr/>
          </p:nvSpPr>
          <p:spPr bwMode="auto">
            <a:xfrm>
              <a:off x="4757" y="1039"/>
              <a:ext cx="608" cy="523"/>
            </a:xfrm>
            <a:prstGeom prst="rect">
              <a:avLst/>
            </a:prstGeom>
            <a:noFill/>
            <a:ln w="9525">
              <a:noFill/>
              <a:miter lim="800000"/>
            </a:ln>
          </p:spPr>
          <p:txBody>
            <a:bodyPr wrap="square">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最低工资</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23577" name="AutoShape 22"/>
            <p:cNvSpPr/>
            <p:nvPr/>
          </p:nvSpPr>
          <p:spPr bwMode="auto">
            <a:xfrm>
              <a:off x="4645" y="1076"/>
              <a:ext cx="156" cy="453"/>
            </a:xfrm>
            <a:prstGeom prst="leftBrace">
              <a:avLst>
                <a:gd name="adj1" fmla="val 38597"/>
                <a:gd name="adj2" fmla="val 50000"/>
              </a:avLst>
            </a:prstGeom>
            <a:noFill/>
            <a:ln w="19050">
              <a:solidFill>
                <a:schemeClr val="tx1"/>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3578" name="Text Box 23"/>
            <p:cNvSpPr txBox="1">
              <a:spLocks noChangeArrowheads="1"/>
            </p:cNvSpPr>
            <p:nvPr/>
          </p:nvSpPr>
          <p:spPr bwMode="auto">
            <a:xfrm>
              <a:off x="2056" y="1187"/>
              <a:ext cx="589" cy="232"/>
            </a:xfrm>
            <a:prstGeom prst="rect">
              <a:avLst/>
            </a:prstGeom>
            <a:noFill/>
            <a:ln w="9525">
              <a:noFill/>
              <a:miter lim="800000"/>
            </a:ln>
          </p:spPr>
          <p:txBody>
            <a:bodyPr lIns="0" tIns="0" rIns="0" bIns="0">
              <a:spAutoFit/>
            </a:bodyPr>
            <a:lstStyle/>
            <a:p>
              <a:pPr algn="r">
                <a:spcBef>
                  <a:spcPct val="50000"/>
                </a:spcBef>
              </a:pPr>
              <a:r>
                <a:rPr lang="en-US" sz="2400" dirty="0">
                  <a:latin typeface="微软雅黑" panose="020B0503020204020204" pitchFamily="34" charset="-122"/>
                  <a:ea typeface="微软雅黑" panose="020B0503020204020204" pitchFamily="34" charset="-122"/>
                  <a:cs typeface="Arial" panose="020B0604020202020204"/>
                </a:rPr>
                <a:t>7.25</a:t>
              </a:r>
              <a:r>
                <a:rPr lang="zh-CN" altLang="en-US" sz="2400" dirty="0">
                  <a:latin typeface="微软雅黑" panose="020B0503020204020204" pitchFamily="34" charset="-122"/>
                  <a:ea typeface="微软雅黑" panose="020B0503020204020204" pitchFamily="34" charset="-122"/>
                  <a:cs typeface="Arial" panose="020B0604020202020204"/>
                </a:rPr>
                <a:t>元</a:t>
              </a:r>
              <a:endParaRPr lang="zh-CN" altLang="en-US" sz="2400" dirty="0">
                <a:latin typeface="微软雅黑" panose="020B0503020204020204" pitchFamily="34" charset="-122"/>
                <a:ea typeface="微软雅黑" panose="020B0503020204020204" pitchFamily="34" charset="-122"/>
                <a:cs typeface="Arial" panose="020B0604020202020204"/>
              </a:endParaRPr>
            </a:p>
          </p:txBody>
        </p:sp>
      </p:grpSp>
      <p:grpSp>
        <p:nvGrpSpPr>
          <p:cNvPr id="8" name="Group 25"/>
          <p:cNvGrpSpPr/>
          <p:nvPr/>
        </p:nvGrpSpPr>
        <p:grpSpPr bwMode="auto">
          <a:xfrm>
            <a:off x="5067300" y="1973263"/>
            <a:ext cx="698500" cy="3344863"/>
            <a:chOff x="3192" y="1243"/>
            <a:chExt cx="440" cy="2107"/>
          </a:xfrm>
        </p:grpSpPr>
        <p:sp>
          <p:nvSpPr>
            <p:cNvPr id="23572" name="Line 26"/>
            <p:cNvSpPr>
              <a:spLocks noChangeShapeType="1"/>
            </p:cNvSpPr>
            <p:nvPr/>
          </p:nvSpPr>
          <p:spPr bwMode="auto">
            <a:xfrm>
              <a:off x="3417" y="1288"/>
              <a:ext cx="0" cy="1789"/>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3573" name="Text Box 27"/>
            <p:cNvSpPr txBox="1">
              <a:spLocks noChangeArrowheads="1"/>
            </p:cNvSpPr>
            <p:nvPr/>
          </p:nvSpPr>
          <p:spPr bwMode="auto">
            <a:xfrm>
              <a:off x="3192" y="3117"/>
              <a:ext cx="440" cy="233"/>
            </a:xfrm>
            <a:prstGeom prst="rect">
              <a:avLst/>
            </a:prstGeom>
            <a:noFill/>
            <a:ln w="9525">
              <a:noFill/>
              <a:miter lim="800000"/>
            </a:ln>
          </p:spPr>
          <p:txBody>
            <a:bodyPr lIns="0" tIns="0" rIns="0" bIns="0">
              <a:spAutoFit/>
            </a:bodyPr>
            <a:lstStyle/>
            <a:p>
              <a:pPr algn="ctr">
                <a:spcBef>
                  <a:spcPct val="50000"/>
                </a:spcBef>
              </a:pPr>
              <a:r>
                <a:rPr lang="en-US" sz="2400">
                  <a:latin typeface="微软雅黑" panose="020B0503020204020204" pitchFamily="34" charset="-122"/>
                  <a:ea typeface="微软雅黑" panose="020B0503020204020204" pitchFamily="34" charset="-122"/>
                  <a:cs typeface="Arial" panose="020B0604020202020204"/>
                </a:rPr>
                <a:t>400</a:t>
              </a:r>
              <a:endParaRPr lang="en-US" sz="2400">
                <a:latin typeface="微软雅黑" panose="020B0503020204020204" pitchFamily="34" charset="-122"/>
                <a:ea typeface="微软雅黑" panose="020B0503020204020204" pitchFamily="34" charset="-122"/>
                <a:cs typeface="Arial" panose="020B0604020202020204"/>
              </a:endParaRPr>
            </a:p>
          </p:txBody>
        </p:sp>
        <p:sp>
          <p:nvSpPr>
            <p:cNvPr id="23574" name="Oval 28"/>
            <p:cNvSpPr>
              <a:spLocks noChangeArrowheads="1"/>
            </p:cNvSpPr>
            <p:nvPr/>
          </p:nvSpPr>
          <p:spPr bwMode="auto">
            <a:xfrm>
              <a:off x="3370" y="1243"/>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9" name="Group 29"/>
          <p:cNvGrpSpPr/>
          <p:nvPr/>
        </p:nvGrpSpPr>
        <p:grpSpPr bwMode="auto">
          <a:xfrm>
            <a:off x="6172200" y="1976438"/>
            <a:ext cx="698500" cy="3341688"/>
            <a:chOff x="3888" y="1245"/>
            <a:chExt cx="440" cy="2105"/>
          </a:xfrm>
        </p:grpSpPr>
        <p:sp>
          <p:nvSpPr>
            <p:cNvPr id="23569" name="Text Box 30"/>
            <p:cNvSpPr txBox="1">
              <a:spLocks noChangeArrowheads="1"/>
            </p:cNvSpPr>
            <p:nvPr/>
          </p:nvSpPr>
          <p:spPr bwMode="auto">
            <a:xfrm>
              <a:off x="3888" y="3117"/>
              <a:ext cx="440" cy="233"/>
            </a:xfrm>
            <a:prstGeom prst="rect">
              <a:avLst/>
            </a:prstGeom>
            <a:noFill/>
            <a:ln w="9525">
              <a:noFill/>
              <a:miter lim="800000"/>
            </a:ln>
          </p:spPr>
          <p:txBody>
            <a:bodyPr lIns="0" tIns="0" rIns="0" bIns="0">
              <a:spAutoFit/>
            </a:bodyPr>
            <a:lstStyle/>
            <a:p>
              <a:pPr algn="ctr">
                <a:spcBef>
                  <a:spcPct val="50000"/>
                </a:spcBef>
              </a:pPr>
              <a:r>
                <a:rPr lang="en-US" sz="2400">
                  <a:latin typeface="微软雅黑" panose="020B0503020204020204" pitchFamily="34" charset="-122"/>
                  <a:ea typeface="微软雅黑" panose="020B0503020204020204" pitchFamily="34" charset="-122"/>
                  <a:cs typeface="Arial" panose="020B0604020202020204"/>
                </a:rPr>
                <a:t>550</a:t>
              </a:r>
              <a:endParaRPr lang="en-US" sz="2400">
                <a:latin typeface="微软雅黑" panose="020B0503020204020204" pitchFamily="34" charset="-122"/>
                <a:ea typeface="微软雅黑" panose="020B0503020204020204" pitchFamily="34" charset="-122"/>
                <a:cs typeface="Arial" panose="020B0604020202020204"/>
              </a:endParaRPr>
            </a:p>
          </p:txBody>
        </p:sp>
        <p:sp>
          <p:nvSpPr>
            <p:cNvPr id="23570" name="Oval 31"/>
            <p:cNvSpPr>
              <a:spLocks noChangeArrowheads="1"/>
            </p:cNvSpPr>
            <p:nvPr/>
          </p:nvSpPr>
          <p:spPr bwMode="auto">
            <a:xfrm>
              <a:off x="4060" y="1245"/>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3571" name="Line 32"/>
            <p:cNvSpPr>
              <a:spLocks noChangeShapeType="1"/>
            </p:cNvSpPr>
            <p:nvPr/>
          </p:nvSpPr>
          <p:spPr bwMode="auto">
            <a:xfrm>
              <a:off x="4105" y="1286"/>
              <a:ext cx="0" cy="1789"/>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10" name="Group 33"/>
          <p:cNvGrpSpPr/>
          <p:nvPr/>
        </p:nvGrpSpPr>
        <p:grpSpPr bwMode="auto">
          <a:xfrm>
            <a:off x="5295900" y="946150"/>
            <a:ext cx="1235075" cy="1068388"/>
            <a:chOff x="3336" y="596"/>
            <a:chExt cx="778" cy="673"/>
          </a:xfrm>
        </p:grpSpPr>
        <p:sp>
          <p:nvSpPr>
            <p:cNvPr id="23567" name="AutoShape 34"/>
            <p:cNvSpPr/>
            <p:nvPr/>
          </p:nvSpPr>
          <p:spPr bwMode="auto">
            <a:xfrm rot="5400000">
              <a:off x="3661" y="826"/>
              <a:ext cx="196" cy="689"/>
            </a:xfrm>
            <a:prstGeom prst="leftBrace">
              <a:avLst>
                <a:gd name="adj1" fmla="val 61648"/>
                <a:gd name="adj2" fmla="val 50000"/>
              </a:avLst>
            </a:prstGeom>
            <a:noFill/>
            <a:ln w="19050">
              <a:solidFill>
                <a:srgbClr val="0000FF"/>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3568" name="Text Box 35"/>
            <p:cNvSpPr txBox="1">
              <a:spLocks noChangeArrowheads="1"/>
            </p:cNvSpPr>
            <p:nvPr/>
          </p:nvSpPr>
          <p:spPr bwMode="auto">
            <a:xfrm>
              <a:off x="3336" y="596"/>
              <a:ext cx="778" cy="233"/>
            </a:xfrm>
            <a:prstGeom prst="rect">
              <a:avLst/>
            </a:prstGeom>
            <a:noFill/>
            <a:ln w="9525">
              <a:noFill/>
              <a:miter lim="800000"/>
            </a:ln>
          </p:spPr>
          <p:txBody>
            <a:bodyPr lIns="0" tIns="0" rIns="0" bIns="0">
              <a:spAutoFit/>
            </a:bodyPr>
            <a:lstStyle/>
            <a:p>
              <a:pPr algn="ctr">
                <a:spcBef>
                  <a:spcPct val="50000"/>
                </a:spcBef>
              </a:pPr>
              <a:r>
                <a:rPr lang="zh-CN" altLang="en-US" sz="2400" i="1" dirty="0">
                  <a:solidFill>
                    <a:srgbClr val="0000FF"/>
                  </a:solidFill>
                  <a:latin typeface="微软雅黑" panose="020B0503020204020204" pitchFamily="34" charset="-122"/>
                  <a:ea typeface="微软雅黑" panose="020B0503020204020204" pitchFamily="34" charset="-122"/>
                  <a:cs typeface="Arial" panose="020B0604020202020204"/>
                </a:rPr>
                <a:t>失业</a:t>
              </a:r>
              <a:endParaRPr lang="en-US" sz="2400" i="1" dirty="0">
                <a:solidFill>
                  <a:srgbClr val="0000FF"/>
                </a:solidFill>
                <a:latin typeface="微软雅黑" panose="020B0503020204020204" pitchFamily="34" charset="-122"/>
                <a:ea typeface="微软雅黑" panose="020B0503020204020204" pitchFamily="34" charset="-122"/>
                <a:cs typeface="Arial" panose="020B0604020202020204"/>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800">
                                            <p:txEl>
                                              <p:pRg st="4294967295" end="4294967295"/>
                                            </p:txEl>
                                          </p:spTgt>
                                        </p:tgtEl>
                                        <p:attrNameLst>
                                          <p:attrName>style.visibility</p:attrName>
                                        </p:attrNameLst>
                                      </p:cBhvr>
                                      <p:to>
                                        <p:strVal val="visible"/>
                                      </p:to>
                                    </p:set>
                                    <p:animEffect transition="in" filter="wipe(left)">
                                      <p:cBhvr>
                                        <p:cTn id="7" dur="500"/>
                                        <p:tgtEl>
                                          <p:spTgt spid="75800">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800">
                                            <p:txEl>
                                              <p:pRg st="0" end="0"/>
                                            </p:txEl>
                                          </p:spTgt>
                                        </p:tgtEl>
                                        <p:attrNameLst>
                                          <p:attrName>style.visibility</p:attrName>
                                        </p:attrNameLst>
                                      </p:cBhvr>
                                      <p:to>
                                        <p:strVal val="visible"/>
                                      </p:to>
                                    </p:set>
                                    <p:animEffect transition="in" filter="wipe(left)">
                                      <p:cBhvr>
                                        <p:cTn id="12" dur="500"/>
                                        <p:tgtEl>
                                          <p:spTgt spid="7580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800">
                                            <p:txEl>
                                              <p:pRg st="1" end="1"/>
                                            </p:txEl>
                                          </p:spTgt>
                                        </p:tgtEl>
                                        <p:attrNameLst>
                                          <p:attrName>style.visibility</p:attrName>
                                        </p:attrNameLst>
                                      </p:cBhvr>
                                      <p:to>
                                        <p:strVal val="visible"/>
                                      </p:to>
                                    </p:set>
                                    <p:animEffect transition="in" filter="wipe(left)">
                                      <p:cBhvr>
                                        <p:cTn id="17" dur="500"/>
                                        <p:tgtEl>
                                          <p:spTgt spid="758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0" grpId="0" bldLvl="5"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38"/>
          <p:cNvGrpSpPr/>
          <p:nvPr/>
        </p:nvGrpSpPr>
        <p:grpSpPr bwMode="auto">
          <a:xfrm>
            <a:off x="3387725" y="1289050"/>
            <a:ext cx="5545138" cy="5486400"/>
            <a:chOff x="2185" y="429"/>
            <a:chExt cx="3493" cy="3456"/>
          </a:xfrm>
        </p:grpSpPr>
        <p:graphicFrame>
          <p:nvGraphicFramePr>
            <p:cNvPr id="23" name="Object 39"/>
            <p:cNvGraphicFramePr>
              <a:graphicFrameLocks noChangeAspect="1"/>
            </p:cNvGraphicFramePr>
            <p:nvPr/>
          </p:nvGraphicFramePr>
          <p:xfrm>
            <a:off x="2185" y="429"/>
            <a:ext cx="3493" cy="3456"/>
          </p:xfrm>
          <a:graphic>
            <a:graphicData uri="http://schemas.openxmlformats.org/presentationml/2006/ole">
              <mc:AlternateContent xmlns:mc="http://schemas.openxmlformats.org/markup-compatibility/2006">
                <mc:Choice xmlns:v="urn:schemas-microsoft-com:vml" Requires="v">
                  <p:oleObj spid="_x0000_s11288" name="Worksheet" r:id="rId1" imgW="3418840" imgH="3031490" progId="Excel.Sheet.8">
                    <p:embed/>
                  </p:oleObj>
                </mc:Choice>
                <mc:Fallback>
                  <p:oleObj name="Worksheet" r:id="rId1" imgW="3418840" imgH="3031490" progId="Excel.Sheet.8">
                    <p:embed/>
                    <p:pic>
                      <p:nvPicPr>
                        <p:cNvPr id="0" name="Object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 y="429"/>
                          <a:ext cx="3493" cy="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 name="Group 40"/>
            <p:cNvGrpSpPr/>
            <p:nvPr/>
          </p:nvGrpSpPr>
          <p:grpSpPr bwMode="auto">
            <a:xfrm>
              <a:off x="2285" y="466"/>
              <a:ext cx="3341" cy="3309"/>
              <a:chOff x="2285" y="466"/>
              <a:chExt cx="3341" cy="3309"/>
            </a:xfrm>
          </p:grpSpPr>
          <p:sp useBgFill="1">
            <p:nvSpPr>
              <p:cNvPr id="25" name="Text Box 41" descr="Wide upward diagonal"/>
              <p:cNvSpPr txBox="1">
                <a:spLocks noChangeArrowheads="1"/>
              </p:cNvSpPr>
              <p:nvPr/>
            </p:nvSpPr>
            <p:spPr bwMode="auto">
              <a:xfrm>
                <a:off x="5289" y="3472"/>
                <a:ext cx="337" cy="279"/>
              </a:xfrm>
              <a:prstGeom prst="rect">
                <a:avLst/>
              </a:prstGeom>
              <a:ln w="9525">
                <a:noFill/>
                <a:miter lim="800000"/>
              </a:ln>
            </p:spPr>
            <p:txBody>
              <a:bodyPr tIns="0">
                <a:spAutoFit/>
              </a:bodyPr>
              <a:lstStyle/>
              <a:p>
                <a:pPr algn="ctr">
                  <a:spcBef>
                    <a:spcPct val="50000"/>
                  </a:spcBef>
                </a:pPr>
                <a:r>
                  <a:rPr lang="en-US" sz="2600" b="1" i="1" dirty="0">
                    <a:latin typeface="Arial" panose="020B0604020202020204"/>
                    <a:cs typeface="Arial" panose="020B0604020202020204"/>
                  </a:rPr>
                  <a:t>Q</a:t>
                </a:r>
                <a:endParaRPr lang="en-US" sz="2600" b="1" i="1" dirty="0">
                  <a:latin typeface="Arial" panose="020B0604020202020204"/>
                  <a:cs typeface="Arial" panose="020B0604020202020204"/>
                </a:endParaRPr>
              </a:p>
            </p:txBody>
          </p:sp>
          <p:sp useBgFill="1">
            <p:nvSpPr>
              <p:cNvPr id="26" name="Text Box 42" descr="Wide upward diagonal"/>
              <p:cNvSpPr txBox="1">
                <a:spLocks noChangeArrowheads="1"/>
              </p:cNvSpPr>
              <p:nvPr/>
            </p:nvSpPr>
            <p:spPr bwMode="auto">
              <a:xfrm>
                <a:off x="2285" y="466"/>
                <a:ext cx="328" cy="279"/>
              </a:xfrm>
              <a:prstGeom prst="rect">
                <a:avLst/>
              </a:prstGeom>
              <a:ln w="9525">
                <a:noFill/>
                <a:miter lim="800000"/>
              </a:ln>
            </p:spPr>
            <p:txBody>
              <a:bodyPr wrap="none" tIns="0"/>
              <a:lstStyle/>
              <a:p>
                <a:pPr algn="r">
                  <a:spcBef>
                    <a:spcPct val="50000"/>
                  </a:spcBef>
                </a:pPr>
                <a:r>
                  <a:rPr lang="en-US" sz="2600" b="1" i="1" dirty="0">
                    <a:latin typeface="Arial" panose="020B0604020202020204"/>
                    <a:cs typeface="Arial" panose="020B0604020202020204"/>
                  </a:rPr>
                  <a:t>P</a:t>
                </a:r>
                <a:endParaRPr lang="en-US" sz="2600" b="1" i="1" dirty="0">
                  <a:latin typeface="Arial" panose="020B0604020202020204"/>
                  <a:cs typeface="Arial" panose="020B0604020202020204"/>
                </a:endParaRPr>
              </a:p>
            </p:txBody>
          </p:sp>
          <p:sp>
            <p:nvSpPr>
              <p:cNvPr id="27" name="Text Box 43"/>
              <p:cNvSpPr txBox="1">
                <a:spLocks noChangeArrowheads="1"/>
              </p:cNvSpPr>
              <p:nvPr/>
            </p:nvSpPr>
            <p:spPr bwMode="auto">
              <a:xfrm>
                <a:off x="5250" y="657"/>
                <a:ext cx="225" cy="250"/>
              </a:xfrm>
              <a:prstGeom prst="rect">
                <a:avLst/>
              </a:prstGeom>
              <a:noFill/>
              <a:ln w="9525">
                <a:noFill/>
                <a:miter lim="800000"/>
              </a:ln>
            </p:spPr>
            <p:txBody>
              <a:bodyPr lIns="0" tIns="0" rIns="0" bIns="0">
                <a:spAutoFit/>
              </a:bodyPr>
              <a:lstStyle/>
              <a:p>
                <a:pPr algn="ctr">
                  <a:spcBef>
                    <a:spcPct val="50000"/>
                  </a:spcBef>
                </a:pPr>
                <a:r>
                  <a:rPr lang="en-US" sz="2600" b="1" i="1">
                    <a:latin typeface="Arial" panose="020B0604020202020204"/>
                    <a:cs typeface="Arial" panose="020B0604020202020204"/>
                  </a:rPr>
                  <a:t>S</a:t>
                </a:r>
                <a:endParaRPr lang="en-US" sz="2600" b="1" i="1">
                  <a:latin typeface="Arial" panose="020B0604020202020204"/>
                  <a:cs typeface="Arial" panose="020B0604020202020204"/>
                </a:endParaRPr>
              </a:p>
            </p:txBody>
          </p:sp>
          <p:sp useBgFill="1">
            <p:nvSpPr>
              <p:cNvPr id="28" name="Rectangle 44" descr="Wide upward diagonal"/>
              <p:cNvSpPr>
                <a:spLocks noChangeArrowheads="1"/>
              </p:cNvSpPr>
              <p:nvPr/>
            </p:nvSpPr>
            <p:spPr bwMode="auto">
              <a:xfrm>
                <a:off x="2302" y="3271"/>
                <a:ext cx="307" cy="247"/>
              </a:xfrm>
              <a:prstGeom prst="rect">
                <a:avLst/>
              </a:prstGeom>
              <a:ln w="9525">
                <a:noFill/>
                <a:miter lim="800000"/>
              </a:ln>
            </p:spPr>
            <p:txBody>
              <a:bodyPr wrap="none" anchor="ctr"/>
              <a:lstStyle/>
              <a:p>
                <a:endParaRPr lang="en-US">
                  <a:latin typeface="Arial" panose="020B0604020202020204"/>
                  <a:cs typeface="Arial" panose="020B0604020202020204"/>
                </a:endParaRPr>
              </a:p>
            </p:txBody>
          </p:sp>
          <p:sp useBgFill="1">
            <p:nvSpPr>
              <p:cNvPr id="29" name="Rectangle 45" descr="Wide upward diagonal"/>
              <p:cNvSpPr>
                <a:spLocks noChangeArrowheads="1"/>
              </p:cNvSpPr>
              <p:nvPr/>
            </p:nvSpPr>
            <p:spPr bwMode="auto">
              <a:xfrm>
                <a:off x="2518" y="3431"/>
                <a:ext cx="277" cy="344"/>
              </a:xfrm>
              <a:prstGeom prst="rect">
                <a:avLst/>
              </a:prstGeom>
              <a:ln w="9525">
                <a:noFill/>
                <a:miter lim="800000"/>
              </a:ln>
            </p:spPr>
            <p:txBody>
              <a:bodyPr wrap="none" anchor="ctr"/>
              <a:lstStyle/>
              <a:p>
                <a:endParaRPr lang="en-US">
                  <a:latin typeface="Arial" panose="020B0604020202020204"/>
                  <a:cs typeface="Arial" panose="020B0604020202020204"/>
                </a:endParaRPr>
              </a:p>
            </p:txBody>
          </p:sp>
          <p:grpSp>
            <p:nvGrpSpPr>
              <p:cNvPr id="30" name="Group 46"/>
              <p:cNvGrpSpPr/>
              <p:nvPr/>
            </p:nvGrpSpPr>
            <p:grpSpPr bwMode="auto">
              <a:xfrm>
                <a:off x="2738" y="3367"/>
                <a:ext cx="222" cy="123"/>
                <a:chOff x="2757" y="3291"/>
                <a:chExt cx="222" cy="123"/>
              </a:xfrm>
            </p:grpSpPr>
            <p:sp>
              <p:nvSpPr>
                <p:cNvPr id="37" name="Line 47"/>
                <p:cNvSpPr>
                  <a:spLocks noChangeShapeType="1"/>
                </p:cNvSpPr>
                <p:nvPr/>
              </p:nvSpPr>
              <p:spPr bwMode="auto">
                <a:xfrm flipH="1">
                  <a:off x="2763" y="3309"/>
                  <a:ext cx="171" cy="105"/>
                </a:xfrm>
                <a:prstGeom prst="line">
                  <a:avLst/>
                </a:prstGeom>
                <a:noFill/>
                <a:ln w="38100">
                  <a:solidFill>
                    <a:schemeClr val="bg1"/>
                  </a:solidFill>
                  <a:round/>
                </a:ln>
              </p:spPr>
              <p:txBody>
                <a:bodyPr/>
                <a:lstStyle/>
                <a:p>
                  <a:endParaRPr lang="en-US">
                    <a:latin typeface="Arial" panose="020B0604020202020204"/>
                    <a:cs typeface="Arial" panose="020B0604020202020204"/>
                  </a:endParaRPr>
                </a:p>
              </p:txBody>
            </p:sp>
            <p:sp>
              <p:nvSpPr>
                <p:cNvPr id="38" name="Line 48"/>
                <p:cNvSpPr>
                  <a:spLocks noChangeShapeType="1"/>
                </p:cNvSpPr>
                <p:nvPr/>
              </p:nvSpPr>
              <p:spPr bwMode="auto">
                <a:xfrm flipH="1">
                  <a:off x="2808" y="3300"/>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39" name="Line 49"/>
                <p:cNvSpPr>
                  <a:spLocks noChangeShapeType="1"/>
                </p:cNvSpPr>
                <p:nvPr/>
              </p:nvSpPr>
              <p:spPr bwMode="auto">
                <a:xfrm flipH="1">
                  <a:off x="2757" y="3291"/>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grpSp>
            <p:nvGrpSpPr>
              <p:cNvPr id="31" name="Group 50"/>
              <p:cNvGrpSpPr/>
              <p:nvPr/>
            </p:nvGrpSpPr>
            <p:grpSpPr bwMode="auto">
              <a:xfrm>
                <a:off x="2579" y="3211"/>
                <a:ext cx="186" cy="141"/>
                <a:chOff x="2586" y="3138"/>
                <a:chExt cx="186" cy="141"/>
              </a:xfrm>
            </p:grpSpPr>
            <p:sp>
              <p:nvSpPr>
                <p:cNvPr id="34" name="Line 51"/>
                <p:cNvSpPr>
                  <a:spLocks noChangeShapeType="1"/>
                </p:cNvSpPr>
                <p:nvPr/>
              </p:nvSpPr>
              <p:spPr bwMode="auto">
                <a:xfrm flipH="1">
                  <a:off x="2586" y="3162"/>
                  <a:ext cx="171" cy="105"/>
                </a:xfrm>
                <a:prstGeom prst="line">
                  <a:avLst/>
                </a:prstGeom>
                <a:noFill/>
                <a:ln w="38100">
                  <a:solidFill>
                    <a:schemeClr val="bg1"/>
                  </a:solidFill>
                  <a:round/>
                </a:ln>
              </p:spPr>
              <p:txBody>
                <a:bodyPr/>
                <a:lstStyle/>
                <a:p>
                  <a:endParaRPr lang="en-US">
                    <a:latin typeface="Arial" panose="020B0604020202020204"/>
                    <a:cs typeface="Arial" panose="020B0604020202020204"/>
                  </a:endParaRPr>
                </a:p>
              </p:txBody>
            </p:sp>
            <p:sp>
              <p:nvSpPr>
                <p:cNvPr id="35" name="Line 52"/>
                <p:cNvSpPr>
                  <a:spLocks noChangeShapeType="1"/>
                </p:cNvSpPr>
                <p:nvPr/>
              </p:nvSpPr>
              <p:spPr bwMode="auto">
                <a:xfrm flipH="1">
                  <a:off x="2601" y="3174"/>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36" name="Line 53"/>
                <p:cNvSpPr>
                  <a:spLocks noChangeShapeType="1"/>
                </p:cNvSpPr>
                <p:nvPr/>
              </p:nvSpPr>
              <p:spPr bwMode="auto">
                <a:xfrm flipH="1">
                  <a:off x="2592" y="3138"/>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sp>
            <p:nvSpPr>
              <p:cNvPr id="32" name="Text Box 54"/>
              <p:cNvSpPr txBox="1">
                <a:spLocks noChangeArrowheads="1"/>
              </p:cNvSpPr>
              <p:nvPr/>
            </p:nvSpPr>
            <p:spPr bwMode="auto">
              <a:xfrm>
                <a:off x="2474" y="3436"/>
                <a:ext cx="189" cy="269"/>
              </a:xfrm>
              <a:prstGeom prst="rect">
                <a:avLst/>
              </a:prstGeom>
              <a:noFill/>
              <a:ln w="9525">
                <a:noFill/>
                <a:miter lim="800000"/>
              </a:ln>
            </p:spPr>
            <p:txBody>
              <a:bodyPr>
                <a:spAutoFit/>
              </a:bodyPr>
              <a:lstStyle/>
              <a:p>
                <a:pPr algn="ctr">
                  <a:spcBef>
                    <a:spcPct val="50000"/>
                  </a:spcBef>
                </a:pPr>
                <a:r>
                  <a:rPr lang="en-US" sz="2200">
                    <a:latin typeface="Arial" panose="020B0604020202020204"/>
                    <a:cs typeface="Arial" panose="020B0604020202020204"/>
                  </a:rPr>
                  <a:t>0</a:t>
                </a:r>
                <a:endParaRPr lang="en-US" sz="2200">
                  <a:latin typeface="Arial" panose="020B0604020202020204"/>
                  <a:cs typeface="Arial" panose="020B0604020202020204"/>
                </a:endParaRPr>
              </a:p>
            </p:txBody>
          </p:sp>
          <p:sp>
            <p:nvSpPr>
              <p:cNvPr id="33" name="Text Box 56"/>
              <p:cNvSpPr txBox="1">
                <a:spLocks noChangeArrowheads="1"/>
              </p:cNvSpPr>
              <p:nvPr/>
            </p:nvSpPr>
            <p:spPr bwMode="auto">
              <a:xfrm>
                <a:off x="5220" y="2165"/>
                <a:ext cx="210" cy="250"/>
              </a:xfrm>
              <a:prstGeom prst="rect">
                <a:avLst/>
              </a:prstGeom>
              <a:solidFill>
                <a:schemeClr val="bg1"/>
              </a:solidFill>
              <a:ln w="9525">
                <a:noFill/>
                <a:miter lim="800000"/>
              </a:ln>
            </p:spPr>
            <p:txBody>
              <a:bodyPr lIns="0" tIns="0" rIns="0" bIns="0">
                <a:spAutoFit/>
              </a:bodyPr>
              <a:lstStyle/>
              <a:p>
                <a:pPr algn="ctr">
                  <a:spcBef>
                    <a:spcPct val="50000"/>
                  </a:spcBef>
                </a:pPr>
                <a:r>
                  <a:rPr lang="en-US" sz="2600" b="1" i="1">
                    <a:latin typeface="Arial" panose="020B0604020202020204"/>
                    <a:cs typeface="Arial" panose="020B0604020202020204"/>
                  </a:rPr>
                  <a:t>D</a:t>
                </a:r>
                <a:endParaRPr lang="en-US" sz="2600" b="1" i="1">
                  <a:latin typeface="Arial" panose="020B0604020202020204"/>
                  <a:cs typeface="Arial" panose="020B0604020202020204"/>
                </a:endParaRPr>
              </a:p>
            </p:txBody>
          </p:sp>
        </p:grpSp>
      </p:grpSp>
      <p:sp>
        <p:nvSpPr>
          <p:cNvPr id="40" name="Text Box 22"/>
          <p:cNvSpPr txBox="1">
            <a:spLocks noChangeArrowheads="1"/>
          </p:cNvSpPr>
          <p:nvPr/>
        </p:nvSpPr>
        <p:spPr bwMode="auto">
          <a:xfrm>
            <a:off x="5038725" y="965200"/>
            <a:ext cx="2687638" cy="477838"/>
          </a:xfrm>
          <a:prstGeom prst="rect">
            <a:avLst/>
          </a:prstGeom>
          <a:solidFill>
            <a:schemeClr val="bg1"/>
          </a:solidFill>
          <a:ln w="9525">
            <a:solidFill>
              <a:schemeClr val="tx1"/>
            </a:solidFill>
            <a:miter lim="800000"/>
          </a:ln>
        </p:spPr>
        <p:txBody>
          <a:bodyPr>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宾馆住房市场</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2" name="Rectangle 10"/>
          <p:cNvSpPr>
            <a:spLocks noChangeArrowheads="1"/>
          </p:cNvSpPr>
          <p:nvPr>
            <p:custDataLst>
              <p:tags r:id="rId3"/>
            </p:custDataLst>
          </p:nvPr>
        </p:nvSpPr>
        <p:spPr bwMode="auto">
          <a:xfrm>
            <a:off x="368878" y="2100840"/>
            <a:ext cx="2961409" cy="2372446"/>
          </a:xfrm>
          <a:prstGeom prst="rect">
            <a:avLst/>
          </a:prstGeom>
          <a:noFill/>
          <a:ln w="9525">
            <a:noFill/>
            <a:miter lim="800000"/>
          </a:ln>
        </p:spPr>
        <p:txBody>
          <a:bodyPr/>
          <a:p>
            <a:pPr>
              <a:lnSpc>
                <a:spcPct val="105000"/>
              </a:lnSpc>
              <a:spcBef>
                <a:spcPct val="50000"/>
              </a:spcBef>
              <a:buClr>
                <a:srgbClr val="003399"/>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分析下述政策的影响</a:t>
            </a:r>
            <a:r>
              <a:rPr lang="en-US" altLang="zh-CN" sz="2400" dirty="0">
                <a:latin typeface="微软雅黑" panose="020B0503020204020204" pitchFamily="34" charset="-122"/>
                <a:ea typeface="微软雅黑" panose="020B0503020204020204" pitchFamily="34" charset="-122"/>
                <a:cs typeface="Arial" panose="020B0604020202020204"/>
              </a:rPr>
              <a:t>:</a:t>
            </a:r>
            <a:endParaRPr lang="en-US" altLang="zh-CN" sz="2400" dirty="0">
              <a:latin typeface="微软雅黑" panose="020B0503020204020204" pitchFamily="34" charset="-122"/>
              <a:ea typeface="微软雅黑" panose="020B0503020204020204" pitchFamily="34" charset="-122"/>
              <a:cs typeface="Arial" panose="020B0604020202020204"/>
            </a:endParaRPr>
          </a:p>
          <a:p>
            <a:pPr>
              <a:lnSpc>
                <a:spcPct val="105000"/>
              </a:lnSpc>
              <a:spcBef>
                <a:spcPct val="50000"/>
              </a:spcBef>
              <a:buClr>
                <a:srgbClr val="003399"/>
              </a:buClr>
              <a:buSzPct val="120000"/>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Arial" panose="020B0604020202020204"/>
              </a:rPr>
              <a:t>A. </a:t>
            </a:r>
            <a:r>
              <a:rPr lang="zh-CN" altLang="en-US" sz="2400" dirty="0">
                <a:latin typeface="微软雅黑" panose="020B0503020204020204" pitchFamily="34" charset="-122"/>
                <a:ea typeface="微软雅黑" panose="020B0503020204020204" pitchFamily="34" charset="-122"/>
                <a:cs typeface="Arial" panose="020B0604020202020204"/>
              </a:rPr>
              <a:t>价格上限为</a:t>
            </a:r>
            <a:r>
              <a:rPr lang="en-US" altLang="zh-CN" sz="2400" dirty="0">
                <a:latin typeface="微软雅黑" panose="020B0503020204020204" pitchFamily="34" charset="-122"/>
                <a:ea typeface="微软雅黑" panose="020B0503020204020204" pitchFamily="34" charset="-122"/>
                <a:cs typeface="Arial" panose="020B0604020202020204"/>
              </a:rPr>
              <a:t>90</a:t>
            </a:r>
            <a:r>
              <a:rPr lang="zh-CN" altLang="en-US" sz="2400" dirty="0">
                <a:latin typeface="微软雅黑" panose="020B0503020204020204" pitchFamily="34" charset="-122"/>
                <a:ea typeface="微软雅黑" panose="020B0503020204020204" pitchFamily="34" charset="-122"/>
                <a:cs typeface="Arial" panose="020B0604020202020204"/>
              </a:rPr>
              <a:t>元</a:t>
            </a:r>
            <a:r>
              <a:rPr lang="en-US" altLang="zh-CN" sz="2400" dirty="0">
                <a:latin typeface="微软雅黑" panose="020B0503020204020204" pitchFamily="34" charset="-122"/>
                <a:ea typeface="微软雅黑" panose="020B0503020204020204" pitchFamily="34" charset="-122"/>
                <a:cs typeface="Arial" panose="020B0604020202020204"/>
              </a:rPr>
              <a:t> </a:t>
            </a:r>
            <a:endParaRPr lang="en-US" altLang="zh-CN" sz="2400" dirty="0">
              <a:latin typeface="微软雅黑" panose="020B0503020204020204" pitchFamily="34" charset="-122"/>
              <a:ea typeface="微软雅黑" panose="020B0503020204020204" pitchFamily="34" charset="-122"/>
              <a:cs typeface="Arial" panose="020B0604020202020204"/>
            </a:endParaRPr>
          </a:p>
          <a:p>
            <a:pPr>
              <a:lnSpc>
                <a:spcPct val="105000"/>
              </a:lnSpc>
              <a:spcBef>
                <a:spcPct val="50000"/>
              </a:spcBef>
              <a:buClr>
                <a:srgbClr val="003399"/>
              </a:buClr>
              <a:buSzPct val="120000"/>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Arial" panose="020B0604020202020204"/>
              </a:rPr>
              <a:t>B. </a:t>
            </a:r>
            <a:r>
              <a:rPr lang="zh-CN" altLang="en-US" sz="2400" dirty="0">
                <a:latin typeface="微软雅黑" panose="020B0503020204020204" pitchFamily="34" charset="-122"/>
                <a:ea typeface="微软雅黑" panose="020B0503020204020204" pitchFamily="34" charset="-122"/>
                <a:cs typeface="Arial" panose="020B0604020202020204"/>
              </a:rPr>
              <a:t>价格下限为</a:t>
            </a:r>
            <a:r>
              <a:rPr lang="en-US" altLang="zh-CN" sz="2400" dirty="0">
                <a:latin typeface="微软雅黑" panose="020B0503020204020204" pitchFamily="34" charset="-122"/>
                <a:ea typeface="微软雅黑" panose="020B0503020204020204" pitchFamily="34" charset="-122"/>
                <a:cs typeface="Arial" panose="020B0604020202020204"/>
              </a:rPr>
              <a:t>90</a:t>
            </a:r>
            <a:r>
              <a:rPr lang="zh-CN" altLang="en-US" sz="2400" dirty="0">
                <a:latin typeface="微软雅黑" panose="020B0503020204020204" pitchFamily="34" charset="-122"/>
                <a:ea typeface="微软雅黑" panose="020B0503020204020204" pitchFamily="34" charset="-122"/>
                <a:cs typeface="Arial" panose="020B0604020202020204"/>
              </a:rPr>
              <a:t>元</a:t>
            </a:r>
            <a:endParaRPr lang="en-US" altLang="zh-CN" sz="2400" dirty="0">
              <a:latin typeface="微软雅黑" panose="020B0503020204020204" pitchFamily="34" charset="-122"/>
              <a:ea typeface="微软雅黑" panose="020B0503020204020204" pitchFamily="34" charset="-122"/>
              <a:cs typeface="Arial" panose="020B0604020202020204"/>
            </a:endParaRPr>
          </a:p>
          <a:p>
            <a:pPr>
              <a:lnSpc>
                <a:spcPct val="105000"/>
              </a:lnSpc>
              <a:spcBef>
                <a:spcPct val="50000"/>
              </a:spcBef>
              <a:buClr>
                <a:srgbClr val="003399"/>
              </a:buClr>
              <a:buSzPct val="120000"/>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Arial" panose="020B0604020202020204"/>
              </a:rPr>
              <a:t>C. </a:t>
            </a:r>
            <a:r>
              <a:rPr lang="zh-CN" altLang="en-US" sz="2400" dirty="0">
                <a:latin typeface="微软雅黑" panose="020B0503020204020204" pitchFamily="34" charset="-122"/>
                <a:ea typeface="微软雅黑" panose="020B0503020204020204" pitchFamily="34" charset="-122"/>
                <a:cs typeface="Arial" panose="020B0604020202020204"/>
              </a:rPr>
              <a:t>价格下限为</a:t>
            </a:r>
            <a:r>
              <a:rPr lang="en-US" altLang="zh-CN" sz="2400" dirty="0">
                <a:latin typeface="微软雅黑" panose="020B0503020204020204" pitchFamily="34" charset="-122"/>
                <a:ea typeface="微软雅黑" panose="020B0503020204020204" pitchFamily="34" charset="-122"/>
                <a:cs typeface="Arial" panose="020B0604020202020204"/>
              </a:rPr>
              <a:t>120</a:t>
            </a:r>
            <a:r>
              <a:rPr lang="zh-CN" altLang="en-US" sz="2400" dirty="0">
                <a:latin typeface="微软雅黑" panose="020B0503020204020204" pitchFamily="34" charset="-122"/>
                <a:ea typeface="微软雅黑" panose="020B0503020204020204" pitchFamily="34" charset="-122"/>
                <a:cs typeface="Arial" panose="020B0604020202020204"/>
              </a:rPr>
              <a:t>元</a:t>
            </a:r>
            <a:endParaRPr lang="zh-CN" altLang="en-US" sz="2400" dirty="0">
              <a:latin typeface="微软雅黑" panose="020B0503020204020204" pitchFamily="34" charset="-122"/>
              <a:ea typeface="微软雅黑" panose="020B0503020204020204" pitchFamily="34" charset="-122"/>
              <a:cs typeface="Arial" panose="020B0604020202020204"/>
            </a:endParaRPr>
          </a:p>
        </p:txBody>
      </p:sp>
      <p:sp>
        <p:nvSpPr>
          <p:cNvPr id="3" name="Rectangle 4"/>
          <p:cNvSpPr>
            <a:spLocks noGrp="1" noChangeArrowheads="1"/>
          </p:cNvSpPr>
          <p:nvPr>
            <p:custDataLst>
              <p:tags r:id="rId4"/>
            </p:custDataLst>
          </p:nvPr>
        </p:nvSpPr>
        <p:spPr>
          <a:xfrm>
            <a:off x="490682" y="373410"/>
            <a:ext cx="8208963" cy="95567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20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习题：价格</a:t>
            </a:r>
            <a:r>
              <a:rPr lang="zh-CN" altLang="en-US" sz="3200" b="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控制</a:t>
            </a:r>
            <a:endParaRPr lang="en-US" sz="3200" dirty="0">
              <a:solidFill>
                <a:schemeClr val="tx2">
                  <a:lumMod val="50000"/>
                </a:schemeClr>
              </a:solidFill>
              <a:ea typeface="华光中雅_CNKI" panose="02000500000000000000"/>
              <a:cs typeface="Arial" panose="020B0604020202020204" pitchFamily="34" charset="0"/>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p:nvPr/>
        </p:nvGrpSpPr>
        <p:grpSpPr bwMode="auto">
          <a:xfrm>
            <a:off x="3548785" y="954809"/>
            <a:ext cx="5545138" cy="5810250"/>
            <a:chOff x="2185" y="225"/>
            <a:chExt cx="3493" cy="3660"/>
          </a:xfrm>
        </p:grpSpPr>
        <p:graphicFrame>
          <p:nvGraphicFramePr>
            <p:cNvPr id="3" name="Object 7"/>
            <p:cNvGraphicFramePr>
              <a:graphicFrameLocks noChangeAspect="1"/>
            </p:cNvGraphicFramePr>
            <p:nvPr/>
          </p:nvGraphicFramePr>
          <p:xfrm>
            <a:off x="2185" y="429"/>
            <a:ext cx="3493" cy="3456"/>
          </p:xfrm>
          <a:graphic>
            <a:graphicData uri="http://schemas.openxmlformats.org/presentationml/2006/ole">
              <mc:AlternateContent xmlns:mc="http://schemas.openxmlformats.org/markup-compatibility/2006">
                <mc:Choice xmlns:v="urn:schemas-microsoft-com:vml" Requires="v">
                  <p:oleObj spid="_x0000_s11288" name="Worksheet" r:id="rId1" imgW="3418840" imgH="3031490" progId="Excel.Sheet.8">
                    <p:embed/>
                  </p:oleObj>
                </mc:Choice>
                <mc:Fallback>
                  <p:oleObj name="Worksheet" r:id="rId1" imgW="3418840" imgH="3031490" progId="Excel.Sheet.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 y="429"/>
                          <a:ext cx="3493" cy="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25"/>
            <p:cNvGrpSpPr/>
            <p:nvPr/>
          </p:nvGrpSpPr>
          <p:grpSpPr bwMode="auto">
            <a:xfrm>
              <a:off x="2285" y="225"/>
              <a:ext cx="3341" cy="3550"/>
              <a:chOff x="2285" y="225"/>
              <a:chExt cx="3341" cy="3550"/>
            </a:xfrm>
          </p:grpSpPr>
          <p:sp useBgFill="1">
            <p:nvSpPr>
              <p:cNvPr id="5" name="Text Box 8" descr="Wide upward diagonal"/>
              <p:cNvSpPr txBox="1">
                <a:spLocks noChangeArrowheads="1"/>
              </p:cNvSpPr>
              <p:nvPr/>
            </p:nvSpPr>
            <p:spPr bwMode="auto">
              <a:xfrm>
                <a:off x="5289" y="3472"/>
                <a:ext cx="337" cy="279"/>
              </a:xfrm>
              <a:prstGeom prst="rect">
                <a:avLst/>
              </a:prstGeom>
              <a:ln w="9525">
                <a:noFill/>
                <a:miter lim="800000"/>
              </a:ln>
            </p:spPr>
            <p:txBody>
              <a:bodyPr tIns="0">
                <a:spAutoFit/>
              </a:bodyPr>
              <a:lstStyle/>
              <a:p>
                <a:pPr algn="ctr">
                  <a:spcBef>
                    <a:spcPct val="50000"/>
                  </a:spcBef>
                </a:pPr>
                <a:r>
                  <a:rPr lang="en-US" sz="2600" b="1" i="1" dirty="0">
                    <a:latin typeface="Arial" panose="020B0604020202020204"/>
                    <a:cs typeface="Arial" panose="020B0604020202020204"/>
                  </a:rPr>
                  <a:t>Q</a:t>
                </a:r>
                <a:endParaRPr lang="en-US" sz="2600" b="1" i="1" dirty="0">
                  <a:latin typeface="Arial" panose="020B0604020202020204"/>
                  <a:cs typeface="Arial" panose="020B0604020202020204"/>
                </a:endParaRPr>
              </a:p>
            </p:txBody>
          </p:sp>
          <p:sp useBgFill="1">
            <p:nvSpPr>
              <p:cNvPr id="7" name="Text Box 9" descr="Wide upward diagonal"/>
              <p:cNvSpPr txBox="1">
                <a:spLocks noChangeArrowheads="1"/>
              </p:cNvSpPr>
              <p:nvPr/>
            </p:nvSpPr>
            <p:spPr bwMode="auto">
              <a:xfrm>
                <a:off x="2285" y="466"/>
                <a:ext cx="328" cy="279"/>
              </a:xfrm>
              <a:prstGeom prst="rect">
                <a:avLst/>
              </a:prstGeom>
              <a:ln w="9525">
                <a:noFill/>
                <a:miter lim="800000"/>
              </a:ln>
            </p:spPr>
            <p:txBody>
              <a:bodyPr wrap="none" tIns="0"/>
              <a:lstStyle/>
              <a:p>
                <a:pPr algn="r">
                  <a:spcBef>
                    <a:spcPct val="50000"/>
                  </a:spcBef>
                </a:pPr>
                <a:r>
                  <a:rPr lang="en-US" sz="2600" b="1" i="1">
                    <a:latin typeface="Arial" panose="020B0604020202020204"/>
                    <a:cs typeface="Arial" panose="020B0604020202020204"/>
                  </a:rPr>
                  <a:t>P</a:t>
                </a:r>
                <a:endParaRPr lang="en-US" sz="2600" b="1" i="1">
                  <a:latin typeface="Arial" panose="020B0604020202020204"/>
                  <a:cs typeface="Arial" panose="020B0604020202020204"/>
                </a:endParaRPr>
              </a:p>
            </p:txBody>
          </p:sp>
          <p:sp>
            <p:nvSpPr>
              <p:cNvPr id="8" name="Text Box 10"/>
              <p:cNvSpPr txBox="1">
                <a:spLocks noChangeArrowheads="1"/>
              </p:cNvSpPr>
              <p:nvPr/>
            </p:nvSpPr>
            <p:spPr bwMode="auto">
              <a:xfrm>
                <a:off x="5250" y="657"/>
                <a:ext cx="225" cy="250"/>
              </a:xfrm>
              <a:prstGeom prst="rect">
                <a:avLst/>
              </a:prstGeom>
              <a:noFill/>
              <a:ln w="9525">
                <a:noFill/>
                <a:miter lim="800000"/>
              </a:ln>
            </p:spPr>
            <p:txBody>
              <a:bodyPr lIns="0" tIns="0" rIns="0" bIns="0">
                <a:spAutoFit/>
              </a:bodyPr>
              <a:lstStyle/>
              <a:p>
                <a:pPr algn="ctr">
                  <a:spcBef>
                    <a:spcPct val="50000"/>
                  </a:spcBef>
                </a:pPr>
                <a:r>
                  <a:rPr lang="en-US" sz="2600" b="1" i="1">
                    <a:latin typeface="Arial" panose="020B0604020202020204"/>
                    <a:cs typeface="Arial" panose="020B0604020202020204"/>
                  </a:rPr>
                  <a:t>S</a:t>
                </a:r>
                <a:endParaRPr lang="en-US" sz="2600" b="1" i="1">
                  <a:latin typeface="Arial" panose="020B0604020202020204"/>
                  <a:cs typeface="Arial" panose="020B0604020202020204"/>
                </a:endParaRPr>
              </a:p>
            </p:txBody>
          </p:sp>
          <p:sp useBgFill="1">
            <p:nvSpPr>
              <p:cNvPr id="9" name="Rectangle 11" descr="Wide upward diagonal"/>
              <p:cNvSpPr>
                <a:spLocks noChangeArrowheads="1"/>
              </p:cNvSpPr>
              <p:nvPr/>
            </p:nvSpPr>
            <p:spPr bwMode="auto">
              <a:xfrm>
                <a:off x="2302" y="3271"/>
                <a:ext cx="307" cy="247"/>
              </a:xfrm>
              <a:prstGeom prst="rect">
                <a:avLst/>
              </a:prstGeom>
              <a:ln w="9525">
                <a:noFill/>
                <a:miter lim="800000"/>
              </a:ln>
            </p:spPr>
            <p:txBody>
              <a:bodyPr wrap="none" anchor="ctr"/>
              <a:lstStyle/>
              <a:p>
                <a:endParaRPr lang="en-US">
                  <a:latin typeface="Arial" panose="020B0604020202020204"/>
                  <a:cs typeface="Arial" panose="020B0604020202020204"/>
                </a:endParaRPr>
              </a:p>
            </p:txBody>
          </p:sp>
          <p:sp useBgFill="1">
            <p:nvSpPr>
              <p:cNvPr id="10" name="Rectangle 12" descr="Wide upward diagonal"/>
              <p:cNvSpPr>
                <a:spLocks noChangeArrowheads="1"/>
              </p:cNvSpPr>
              <p:nvPr/>
            </p:nvSpPr>
            <p:spPr bwMode="auto">
              <a:xfrm>
                <a:off x="2518" y="3431"/>
                <a:ext cx="277" cy="344"/>
              </a:xfrm>
              <a:prstGeom prst="rect">
                <a:avLst/>
              </a:prstGeom>
              <a:ln w="9525">
                <a:noFill/>
                <a:miter lim="800000"/>
              </a:ln>
            </p:spPr>
            <p:txBody>
              <a:bodyPr wrap="none" anchor="ctr"/>
              <a:lstStyle/>
              <a:p>
                <a:endParaRPr lang="en-US">
                  <a:latin typeface="Arial" panose="020B0604020202020204"/>
                  <a:cs typeface="Arial" panose="020B0604020202020204"/>
                </a:endParaRPr>
              </a:p>
            </p:txBody>
          </p:sp>
          <p:grpSp>
            <p:nvGrpSpPr>
              <p:cNvPr id="11" name="Group 13"/>
              <p:cNvGrpSpPr/>
              <p:nvPr/>
            </p:nvGrpSpPr>
            <p:grpSpPr bwMode="auto">
              <a:xfrm>
                <a:off x="2738" y="3367"/>
                <a:ext cx="222" cy="123"/>
                <a:chOff x="2757" y="3291"/>
                <a:chExt cx="222" cy="123"/>
              </a:xfrm>
            </p:grpSpPr>
            <p:sp>
              <p:nvSpPr>
                <p:cNvPr id="19" name="Line 14"/>
                <p:cNvSpPr>
                  <a:spLocks noChangeShapeType="1"/>
                </p:cNvSpPr>
                <p:nvPr/>
              </p:nvSpPr>
              <p:spPr bwMode="auto">
                <a:xfrm flipH="1">
                  <a:off x="2763" y="3309"/>
                  <a:ext cx="171" cy="105"/>
                </a:xfrm>
                <a:prstGeom prst="line">
                  <a:avLst/>
                </a:prstGeom>
                <a:noFill/>
                <a:ln w="38100">
                  <a:solidFill>
                    <a:schemeClr val="bg1"/>
                  </a:solidFill>
                  <a:round/>
                </a:ln>
              </p:spPr>
              <p:txBody>
                <a:bodyPr/>
                <a:lstStyle/>
                <a:p>
                  <a:endParaRPr lang="en-US">
                    <a:latin typeface="Arial" panose="020B0604020202020204"/>
                    <a:cs typeface="Arial" panose="020B0604020202020204"/>
                  </a:endParaRPr>
                </a:p>
              </p:txBody>
            </p:sp>
            <p:sp>
              <p:nvSpPr>
                <p:cNvPr id="20" name="Line 15"/>
                <p:cNvSpPr>
                  <a:spLocks noChangeShapeType="1"/>
                </p:cNvSpPr>
                <p:nvPr/>
              </p:nvSpPr>
              <p:spPr bwMode="auto">
                <a:xfrm flipH="1">
                  <a:off x="2808" y="3300"/>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21" name="Line 16"/>
                <p:cNvSpPr>
                  <a:spLocks noChangeShapeType="1"/>
                </p:cNvSpPr>
                <p:nvPr/>
              </p:nvSpPr>
              <p:spPr bwMode="auto">
                <a:xfrm flipH="1">
                  <a:off x="2757" y="3291"/>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grpSp>
            <p:nvGrpSpPr>
              <p:cNvPr id="12" name="Group 14"/>
              <p:cNvGrpSpPr/>
              <p:nvPr/>
            </p:nvGrpSpPr>
            <p:grpSpPr bwMode="auto">
              <a:xfrm>
                <a:off x="2579" y="3211"/>
                <a:ext cx="186" cy="141"/>
                <a:chOff x="2586" y="3138"/>
                <a:chExt cx="186" cy="141"/>
              </a:xfrm>
            </p:grpSpPr>
            <p:sp>
              <p:nvSpPr>
                <p:cNvPr id="16" name="Line 18"/>
                <p:cNvSpPr>
                  <a:spLocks noChangeShapeType="1"/>
                </p:cNvSpPr>
                <p:nvPr/>
              </p:nvSpPr>
              <p:spPr bwMode="auto">
                <a:xfrm flipH="1">
                  <a:off x="2586" y="3162"/>
                  <a:ext cx="171" cy="105"/>
                </a:xfrm>
                <a:prstGeom prst="line">
                  <a:avLst/>
                </a:prstGeom>
                <a:noFill/>
                <a:ln w="38100">
                  <a:solidFill>
                    <a:schemeClr val="bg1"/>
                  </a:solidFill>
                  <a:round/>
                </a:ln>
              </p:spPr>
              <p:txBody>
                <a:bodyPr/>
                <a:lstStyle/>
                <a:p>
                  <a:endParaRPr lang="en-US">
                    <a:latin typeface="Arial" panose="020B0604020202020204"/>
                    <a:cs typeface="Arial" panose="020B0604020202020204"/>
                  </a:endParaRPr>
                </a:p>
              </p:txBody>
            </p:sp>
            <p:sp>
              <p:nvSpPr>
                <p:cNvPr id="17" name="Line 19"/>
                <p:cNvSpPr>
                  <a:spLocks noChangeShapeType="1"/>
                </p:cNvSpPr>
                <p:nvPr/>
              </p:nvSpPr>
              <p:spPr bwMode="auto">
                <a:xfrm flipH="1">
                  <a:off x="2601" y="3174"/>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18" name="Line 20"/>
                <p:cNvSpPr>
                  <a:spLocks noChangeShapeType="1"/>
                </p:cNvSpPr>
                <p:nvPr/>
              </p:nvSpPr>
              <p:spPr bwMode="auto">
                <a:xfrm flipH="1">
                  <a:off x="2592" y="3138"/>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sp>
            <p:nvSpPr>
              <p:cNvPr id="13" name="Text Box 21"/>
              <p:cNvSpPr txBox="1">
                <a:spLocks noChangeArrowheads="1"/>
              </p:cNvSpPr>
              <p:nvPr/>
            </p:nvSpPr>
            <p:spPr bwMode="auto">
              <a:xfrm>
                <a:off x="2474" y="3436"/>
                <a:ext cx="189" cy="269"/>
              </a:xfrm>
              <a:prstGeom prst="rect">
                <a:avLst/>
              </a:prstGeom>
              <a:noFill/>
              <a:ln w="9525">
                <a:noFill/>
                <a:miter lim="800000"/>
              </a:ln>
            </p:spPr>
            <p:txBody>
              <a:bodyPr>
                <a:spAutoFit/>
              </a:bodyPr>
              <a:lstStyle/>
              <a:p>
                <a:pPr algn="ctr">
                  <a:spcBef>
                    <a:spcPct val="50000"/>
                  </a:spcBef>
                </a:pPr>
                <a:r>
                  <a:rPr lang="en-US" sz="2200" dirty="0">
                    <a:latin typeface="Arial" panose="020B0604020202020204"/>
                    <a:cs typeface="Arial" panose="020B0604020202020204"/>
                  </a:rPr>
                  <a:t>0</a:t>
                </a:r>
                <a:endParaRPr lang="en-US" sz="2200" dirty="0">
                  <a:latin typeface="Arial" panose="020B0604020202020204"/>
                  <a:cs typeface="Arial" panose="020B0604020202020204"/>
                </a:endParaRPr>
              </a:p>
            </p:txBody>
          </p:sp>
          <p:sp>
            <p:nvSpPr>
              <p:cNvPr id="14" name="Text Box 22"/>
              <p:cNvSpPr txBox="1">
                <a:spLocks noChangeArrowheads="1"/>
              </p:cNvSpPr>
              <p:nvPr/>
            </p:nvSpPr>
            <p:spPr bwMode="auto">
              <a:xfrm>
                <a:off x="3225" y="225"/>
                <a:ext cx="1693" cy="301"/>
              </a:xfrm>
              <a:prstGeom prst="rect">
                <a:avLst/>
              </a:prstGeom>
              <a:solidFill>
                <a:schemeClr val="bg1"/>
              </a:solidFill>
              <a:ln w="9525">
                <a:solidFill>
                  <a:schemeClr val="tx1"/>
                </a:solidFill>
                <a:miter lim="800000"/>
              </a:ln>
            </p:spPr>
            <p:txBody>
              <a:bodyPr>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宾馆住房市场</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15" name="Text Box 23"/>
              <p:cNvSpPr txBox="1">
                <a:spLocks noChangeArrowheads="1"/>
              </p:cNvSpPr>
              <p:nvPr/>
            </p:nvSpPr>
            <p:spPr bwMode="auto">
              <a:xfrm>
                <a:off x="5220" y="2165"/>
                <a:ext cx="210" cy="250"/>
              </a:xfrm>
              <a:prstGeom prst="rect">
                <a:avLst/>
              </a:prstGeom>
              <a:solidFill>
                <a:schemeClr val="bg1"/>
              </a:solidFill>
              <a:ln w="9525">
                <a:noFill/>
                <a:miter lim="800000"/>
              </a:ln>
            </p:spPr>
            <p:txBody>
              <a:bodyPr lIns="0" tIns="0" rIns="0" bIns="0">
                <a:spAutoFit/>
              </a:bodyPr>
              <a:lstStyle/>
              <a:p>
                <a:pPr algn="ctr">
                  <a:spcBef>
                    <a:spcPct val="50000"/>
                  </a:spcBef>
                </a:pPr>
                <a:r>
                  <a:rPr lang="en-US" sz="2600" b="1" i="1">
                    <a:latin typeface="Arial" panose="020B0604020202020204"/>
                    <a:cs typeface="Arial" panose="020B0604020202020204"/>
                  </a:rPr>
                  <a:t>D</a:t>
                </a:r>
                <a:endParaRPr lang="en-US" sz="2600" b="1" i="1">
                  <a:latin typeface="Arial" panose="020B0604020202020204"/>
                  <a:cs typeface="Arial" panose="020B0604020202020204"/>
                </a:endParaRPr>
              </a:p>
            </p:txBody>
          </p:sp>
        </p:grpSp>
      </p:grpSp>
      <p:grpSp>
        <p:nvGrpSpPr>
          <p:cNvPr id="22" name="组合 21"/>
          <p:cNvGrpSpPr/>
          <p:nvPr/>
        </p:nvGrpSpPr>
        <p:grpSpPr>
          <a:xfrm>
            <a:off x="4286179" y="3407299"/>
            <a:ext cx="4457700" cy="1218008"/>
            <a:chOff x="4137025" y="3416300"/>
            <a:chExt cx="4457700" cy="1218008"/>
          </a:xfrm>
        </p:grpSpPr>
        <p:grpSp>
          <p:nvGrpSpPr>
            <p:cNvPr id="23" name="Group 28"/>
            <p:cNvGrpSpPr/>
            <p:nvPr/>
          </p:nvGrpSpPr>
          <p:grpSpPr bwMode="auto">
            <a:xfrm>
              <a:off x="6275388" y="3919541"/>
              <a:ext cx="1987550" cy="714767"/>
              <a:chOff x="3554" y="2417"/>
              <a:chExt cx="778" cy="416"/>
            </a:xfrm>
          </p:grpSpPr>
          <p:sp>
            <p:nvSpPr>
              <p:cNvPr id="30" name="AutoShape 29"/>
              <p:cNvSpPr/>
              <p:nvPr/>
            </p:nvSpPr>
            <p:spPr bwMode="auto">
              <a:xfrm rot="-5400000">
                <a:off x="3831" y="2192"/>
                <a:ext cx="188" cy="637"/>
              </a:xfrm>
              <a:prstGeom prst="leftBrace">
                <a:avLst>
                  <a:gd name="adj1" fmla="val 59421"/>
                  <a:gd name="adj2" fmla="val 50000"/>
                </a:avLst>
              </a:prstGeom>
              <a:noFill/>
              <a:ln w="19050">
                <a:solidFill>
                  <a:srgbClr val="0000FF"/>
                </a:solidFill>
                <a:round/>
              </a:ln>
            </p:spPr>
            <p:txBody>
              <a:bodyPr vert="eaVert"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1" name="Text Box 30"/>
              <p:cNvSpPr txBox="1">
                <a:spLocks noChangeArrowheads="1"/>
              </p:cNvSpPr>
              <p:nvPr/>
            </p:nvSpPr>
            <p:spPr bwMode="auto">
              <a:xfrm>
                <a:off x="3554" y="2618"/>
                <a:ext cx="778" cy="215"/>
              </a:xfrm>
              <a:prstGeom prst="rect">
                <a:avLst/>
              </a:prstGeom>
              <a:noFill/>
              <a:ln w="9525">
                <a:noFill/>
                <a:miter lim="800000"/>
              </a:ln>
            </p:spPr>
            <p:txBody>
              <a:bodyPr lIns="0" tIns="0" rIns="0" bIns="0">
                <a:spAutoFit/>
              </a:bodyPr>
              <a:lstStyle/>
              <a:p>
                <a:pPr algn="ctr">
                  <a:spcBef>
                    <a:spcPct val="50000"/>
                  </a:spcBef>
                </a:pPr>
                <a:r>
                  <a:rPr lang="zh-CN" altLang="en-US" sz="2400" b="1" i="1" dirty="0">
                    <a:solidFill>
                      <a:srgbClr val="0000FF"/>
                    </a:solidFill>
                    <a:latin typeface="微软雅黑" panose="020B0503020204020204" pitchFamily="34" charset="-122"/>
                    <a:ea typeface="微软雅黑" panose="020B0503020204020204" pitchFamily="34" charset="-122"/>
                    <a:cs typeface="Arial" panose="020B0604020202020204"/>
                  </a:rPr>
                  <a:t>短缺</a:t>
                </a:r>
                <a:r>
                  <a:rPr lang="en-US" sz="2400" b="1" i="1" dirty="0">
                    <a:solidFill>
                      <a:srgbClr val="0000FF"/>
                    </a:solidFill>
                    <a:latin typeface="微软雅黑" panose="020B0503020204020204" pitchFamily="34" charset="-122"/>
                    <a:ea typeface="微软雅黑" panose="020B0503020204020204" pitchFamily="34" charset="-122"/>
                    <a:cs typeface="Arial" panose="020B0604020202020204"/>
                  </a:rPr>
                  <a:t> </a:t>
                </a:r>
                <a:r>
                  <a:rPr lang="en-US" sz="2400" dirty="0">
                    <a:solidFill>
                      <a:srgbClr val="0000FF"/>
                    </a:solidFill>
                    <a:latin typeface="微软雅黑" panose="020B0503020204020204" pitchFamily="34" charset="-122"/>
                    <a:ea typeface="微软雅黑" panose="020B0503020204020204" pitchFamily="34" charset="-122"/>
                    <a:cs typeface="Arial" panose="020B0604020202020204"/>
                  </a:rPr>
                  <a:t>= 30</a:t>
                </a:r>
                <a:endParaRPr lang="en-US" sz="24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grpSp>
        <p:grpSp>
          <p:nvGrpSpPr>
            <p:cNvPr id="24" name="Group 31"/>
            <p:cNvGrpSpPr/>
            <p:nvPr/>
          </p:nvGrpSpPr>
          <p:grpSpPr bwMode="auto">
            <a:xfrm>
              <a:off x="4137025" y="3416300"/>
              <a:ext cx="4457700" cy="492125"/>
              <a:chOff x="2643" y="1748"/>
              <a:chExt cx="2808" cy="310"/>
            </a:xfrm>
          </p:grpSpPr>
          <p:grpSp>
            <p:nvGrpSpPr>
              <p:cNvPr id="25" name="Group 32"/>
              <p:cNvGrpSpPr/>
              <p:nvPr/>
            </p:nvGrpSpPr>
            <p:grpSpPr bwMode="auto">
              <a:xfrm>
                <a:off x="2643" y="1748"/>
                <a:ext cx="2808" cy="288"/>
                <a:chOff x="2643" y="1748"/>
                <a:chExt cx="2808" cy="288"/>
              </a:xfrm>
            </p:grpSpPr>
            <p:sp>
              <p:nvSpPr>
                <p:cNvPr id="28" name="Line 33"/>
                <p:cNvSpPr>
                  <a:spLocks noChangeShapeType="1"/>
                </p:cNvSpPr>
                <p:nvPr/>
              </p:nvSpPr>
              <p:spPr bwMode="auto">
                <a:xfrm>
                  <a:off x="2643" y="2017"/>
                  <a:ext cx="2808" cy="0"/>
                </a:xfrm>
                <a:prstGeom prst="line">
                  <a:avLst/>
                </a:prstGeom>
                <a:noFill/>
                <a:ln w="38100">
                  <a:solidFill>
                    <a:srgbClr val="DE8400"/>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9" name="Text Box 34"/>
                <p:cNvSpPr txBox="1">
                  <a:spLocks noChangeArrowheads="1"/>
                </p:cNvSpPr>
                <p:nvPr/>
              </p:nvSpPr>
              <p:spPr bwMode="auto">
                <a:xfrm>
                  <a:off x="2677" y="1748"/>
                  <a:ext cx="1160" cy="288"/>
                </a:xfrm>
                <a:prstGeom prst="rect">
                  <a:avLst/>
                </a:prstGeom>
                <a:noFill/>
                <a:ln w="9525">
                  <a:noFill/>
                  <a:miter lim="800000"/>
                </a:ln>
              </p:spPr>
              <p:txBody>
                <a:bodyPr>
                  <a:spAutoFit/>
                </a:bodyPr>
                <a:lstStyle/>
                <a:p>
                  <a:pPr>
                    <a:spcBef>
                      <a:spcPct val="50000"/>
                    </a:spcBef>
                  </a:pPr>
                  <a:r>
                    <a:rPr lang="zh-CN" altLang="en-US" sz="2400" i="1" dirty="0">
                      <a:solidFill>
                        <a:srgbClr val="DE8400"/>
                      </a:solidFill>
                      <a:latin typeface="微软雅黑" panose="020B0503020204020204" pitchFamily="34" charset="-122"/>
                      <a:ea typeface="微软雅黑" panose="020B0503020204020204" pitchFamily="34" charset="-122"/>
                      <a:cs typeface="Arial" panose="020B0604020202020204"/>
                    </a:rPr>
                    <a:t>价格上限</a:t>
                  </a:r>
                  <a:endParaRPr lang="en-US" sz="2400" i="1" dirty="0">
                    <a:solidFill>
                      <a:srgbClr val="DE8400"/>
                    </a:solidFill>
                    <a:latin typeface="微软雅黑" panose="020B0503020204020204" pitchFamily="34" charset="-122"/>
                    <a:ea typeface="微软雅黑" panose="020B0503020204020204" pitchFamily="34" charset="-122"/>
                    <a:cs typeface="Arial" panose="020B0604020202020204"/>
                  </a:endParaRPr>
                </a:p>
              </p:txBody>
            </p:sp>
          </p:grpSp>
          <p:sp>
            <p:nvSpPr>
              <p:cNvPr id="26" name="Oval 35"/>
              <p:cNvSpPr>
                <a:spLocks noChangeArrowheads="1"/>
              </p:cNvSpPr>
              <p:nvPr/>
            </p:nvSpPr>
            <p:spPr bwMode="auto">
              <a:xfrm>
                <a:off x="5069" y="1971"/>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7" name="Oval 36"/>
              <p:cNvSpPr>
                <a:spLocks noChangeArrowheads="1"/>
              </p:cNvSpPr>
              <p:nvPr/>
            </p:nvSpPr>
            <p:spPr bwMode="auto">
              <a:xfrm>
                <a:off x="4027" y="1971"/>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sp>
        <p:nvSpPr>
          <p:cNvPr id="33" name="Rectangle 4"/>
          <p:cNvSpPr>
            <a:spLocks noGrp="1" noChangeArrowheads="1"/>
          </p:cNvSpPr>
          <p:nvPr>
            <p:custDataLst>
              <p:tags r:id="rId3"/>
            </p:custDataLst>
          </p:nvPr>
        </p:nvSpPr>
        <p:spPr>
          <a:xfrm>
            <a:off x="535132" y="344200"/>
            <a:ext cx="8208963" cy="95567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en-US" sz="3200" b="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A. </a:t>
            </a:r>
            <a:r>
              <a:rPr lang="zh-CN" altLang="en-US" sz="3200" b="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价格上限为</a:t>
            </a:r>
            <a:r>
              <a:rPr lang="en-US" altLang="zh-CN" sz="3200" b="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90</a:t>
            </a:r>
            <a:r>
              <a:rPr lang="zh-CN" altLang="en-US" sz="3200" b="0" dirty="0">
                <a:solidFill>
                  <a:schemeClr val="tx2">
                    <a:lumMod val="50000"/>
                  </a:schemeClr>
                </a:solidFill>
                <a:latin typeface="Tahoma" panose="020B0604030504040204" pitchFamily="34" charset="0"/>
                <a:ea typeface="宋体" panose="02010600030101010101" pitchFamily="2" charset="-122"/>
                <a:cs typeface="Arial" panose="020B0604020202020204" pitchFamily="34" charset="0"/>
              </a:rPr>
              <a:t>元</a:t>
            </a:r>
            <a:endParaRPr lang="zh-CN" altLang="en-US" sz="3200" b="0" dirty="0">
              <a:solidFill>
                <a:schemeClr val="tx2">
                  <a:lumMod val="50000"/>
                </a:schemeClr>
              </a:solidFill>
              <a:latin typeface="Tahoma" panose="020B0604030504040204" pitchFamily="34" charset="0"/>
              <a:ea typeface="宋体" panose="02010600030101010101" pitchFamily="2" charset="-122"/>
              <a:cs typeface="Arial" panose="020B0604020202020204" pitchFamily="34" charset="0"/>
            </a:endParaRPr>
          </a:p>
        </p:txBody>
      </p:sp>
      <p:sp>
        <p:nvSpPr>
          <p:cNvPr id="35" name="Rectangle 10"/>
          <p:cNvSpPr>
            <a:spLocks noChangeArrowheads="1"/>
          </p:cNvSpPr>
          <p:nvPr>
            <p:custDataLst>
              <p:tags r:id="rId4"/>
            </p:custDataLst>
          </p:nvPr>
        </p:nvSpPr>
        <p:spPr bwMode="auto">
          <a:xfrm>
            <a:off x="368935" y="2100580"/>
            <a:ext cx="2647315" cy="2372360"/>
          </a:xfrm>
          <a:prstGeom prst="rect">
            <a:avLst/>
          </a:prstGeom>
          <a:noFill/>
          <a:ln w="9525">
            <a:noFill/>
            <a:miter lim="800000"/>
          </a:ln>
        </p:spPr>
        <p:txBody>
          <a:bodyPr/>
          <a:p>
            <a:pPr>
              <a:lnSpc>
                <a:spcPct val="105000"/>
              </a:lnSpc>
              <a:spcBef>
                <a:spcPct val="50000"/>
              </a:spcBef>
              <a:buClr>
                <a:srgbClr val="003399"/>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价格降低到</a:t>
            </a:r>
            <a:r>
              <a:rPr lang="en-US" altLang="zh-CN" sz="2400" dirty="0">
                <a:latin typeface="微软雅黑" panose="020B0503020204020204" pitchFamily="34" charset="-122"/>
                <a:ea typeface="微软雅黑" panose="020B0503020204020204" pitchFamily="34" charset="-122"/>
                <a:cs typeface="Arial" panose="020B0604020202020204"/>
              </a:rPr>
              <a:t>90</a:t>
            </a:r>
            <a:r>
              <a:rPr lang="zh-CN" altLang="en-US" sz="2400" dirty="0">
                <a:latin typeface="微软雅黑" panose="020B0503020204020204" pitchFamily="34" charset="-122"/>
                <a:ea typeface="微软雅黑" panose="020B0503020204020204" pitchFamily="34" charset="-122"/>
                <a:cs typeface="Arial" panose="020B0604020202020204"/>
              </a:rPr>
              <a:t>元，买者的需求是</a:t>
            </a:r>
            <a:r>
              <a:rPr lang="en-US" altLang="zh-CN" sz="2400" dirty="0">
                <a:latin typeface="微软雅黑" panose="020B0503020204020204" pitchFamily="34" charset="-122"/>
                <a:ea typeface="微软雅黑" panose="020B0503020204020204" pitchFamily="34" charset="-122"/>
                <a:cs typeface="Arial" panose="020B0604020202020204"/>
              </a:rPr>
              <a:t>120</a:t>
            </a:r>
            <a:r>
              <a:rPr lang="zh-CN" altLang="en-US" sz="2400" dirty="0">
                <a:latin typeface="微软雅黑" panose="020B0503020204020204" pitchFamily="34" charset="-122"/>
                <a:ea typeface="微软雅黑" panose="020B0503020204020204" pitchFamily="34" charset="-122"/>
                <a:cs typeface="Arial" panose="020B0604020202020204"/>
              </a:rPr>
              <a:t>个房间，而卖者只愿意供给</a:t>
            </a:r>
            <a:r>
              <a:rPr lang="en-US" altLang="zh-CN" sz="2400" dirty="0">
                <a:latin typeface="微软雅黑" panose="020B0503020204020204" pitchFamily="34" charset="-122"/>
                <a:ea typeface="微软雅黑" panose="020B0503020204020204" pitchFamily="34" charset="-122"/>
                <a:cs typeface="Arial" panose="020B0604020202020204"/>
              </a:rPr>
              <a:t>90</a:t>
            </a:r>
            <a:r>
              <a:rPr lang="zh-CN" altLang="en-US" sz="2400" dirty="0">
                <a:latin typeface="微软雅黑" panose="020B0503020204020204" pitchFamily="34" charset="-122"/>
                <a:ea typeface="微软雅黑" panose="020B0503020204020204" pitchFamily="34" charset="-122"/>
                <a:cs typeface="Arial" panose="020B0604020202020204"/>
              </a:rPr>
              <a:t>个房间，导致</a:t>
            </a: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a:rPr>
              <a:t>短缺</a:t>
            </a:r>
            <a:endPar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idx="4294967295"/>
          </p:nvPr>
        </p:nvSpPr>
        <p:spPr>
          <a:xfrm>
            <a:off x="535132" y="344200"/>
            <a:ext cx="8208963" cy="955675"/>
          </a:xfrm>
        </p:spPr>
        <p:txBody>
          <a:bodyPr>
            <a:noAutofit/>
          </a:bodyPr>
          <a:lstStyle/>
          <a:p>
            <a:pPr>
              <a:defRPr/>
            </a:pPr>
            <a:r>
              <a:rPr lang="en-US" sz="320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B</a:t>
            </a:r>
            <a:r>
              <a:rPr lang="en-US" sz="3200" b="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 </a:t>
            </a:r>
            <a:r>
              <a:rPr lang="zh-CN" altLang="en-US" sz="3200" b="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价格下限为</a:t>
            </a:r>
            <a:r>
              <a:rPr lang="en-US" altLang="zh-CN" sz="3200" b="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90</a:t>
            </a:r>
            <a:r>
              <a:rPr lang="zh-CN" altLang="en-US" sz="3200" b="0" dirty="0">
                <a:solidFill>
                  <a:schemeClr val="tx2">
                    <a:lumMod val="50000"/>
                  </a:schemeClr>
                </a:solidFill>
                <a:latin typeface="Tahoma" panose="020B0604030504040204" pitchFamily="34" charset="0"/>
                <a:ea typeface="宋体" panose="02010600030101010101" pitchFamily="2" charset="-122"/>
                <a:cs typeface="Arial" panose="020B0604020202020204" pitchFamily="34" charset="0"/>
              </a:rPr>
              <a:t>元</a:t>
            </a:r>
            <a:endParaRPr lang="zh-CN" altLang="en-US" sz="3200" b="0" dirty="0">
              <a:solidFill>
                <a:schemeClr val="tx2">
                  <a:lumMod val="50000"/>
                </a:schemeClr>
              </a:solidFill>
              <a:latin typeface="Tahoma" panose="020B0604030504040204" pitchFamily="34" charset="0"/>
              <a:ea typeface="宋体" panose="02010600030101010101" pitchFamily="2" charset="-122"/>
              <a:cs typeface="Arial" panose="020B0604020202020204" pitchFamily="34" charset="0"/>
            </a:endParaRPr>
          </a:p>
        </p:txBody>
      </p:sp>
      <p:sp>
        <p:nvSpPr>
          <p:cNvPr id="6" name="Rectangle 10"/>
          <p:cNvSpPr>
            <a:spLocks noChangeArrowheads="1"/>
          </p:cNvSpPr>
          <p:nvPr/>
        </p:nvSpPr>
        <p:spPr bwMode="auto">
          <a:xfrm>
            <a:off x="368878" y="2100840"/>
            <a:ext cx="2961409" cy="2372446"/>
          </a:xfrm>
          <a:prstGeom prst="rect">
            <a:avLst/>
          </a:prstGeom>
          <a:noFill/>
          <a:ln w="9525">
            <a:noFill/>
            <a:miter lim="800000"/>
          </a:ln>
        </p:spPr>
        <p:txBody>
          <a:bodyPr/>
          <a:lstStyle/>
          <a:p>
            <a:pPr>
              <a:lnSpc>
                <a:spcPct val="105000"/>
              </a:lnSpc>
              <a:spcBef>
                <a:spcPct val="50000"/>
              </a:spcBef>
              <a:buClr>
                <a:srgbClr val="003399"/>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均衡价格高于价格下限，因此价格下限没有限制性</a:t>
            </a:r>
            <a:endParaRPr lang="zh-CN" altLang="en-US" sz="2400" dirty="0">
              <a:latin typeface="微软雅黑" panose="020B0503020204020204" pitchFamily="34" charset="-122"/>
              <a:ea typeface="微软雅黑" panose="020B0503020204020204" pitchFamily="34" charset="-122"/>
              <a:cs typeface="Arial" panose="020B0604020202020204"/>
            </a:endParaRPr>
          </a:p>
          <a:p>
            <a:pPr>
              <a:lnSpc>
                <a:spcPct val="105000"/>
              </a:lnSpc>
              <a:spcBef>
                <a:spcPct val="50000"/>
              </a:spcBef>
              <a:buClr>
                <a:srgbClr val="003399"/>
              </a:buClr>
              <a:buSzPct val="120000"/>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Arial" panose="020B0604020202020204"/>
              </a:rPr>
              <a:t>P = 100</a:t>
            </a:r>
            <a:r>
              <a:rPr lang="zh-CN" altLang="en-US" sz="2400" dirty="0">
                <a:latin typeface="微软雅黑" panose="020B0503020204020204" pitchFamily="34" charset="-122"/>
                <a:ea typeface="微软雅黑" panose="020B0503020204020204" pitchFamily="34" charset="-122"/>
                <a:cs typeface="Arial" panose="020B0604020202020204"/>
              </a:rPr>
              <a:t>元</a:t>
            </a:r>
            <a:r>
              <a:rPr lang="en-US" altLang="zh-CN" sz="2400" dirty="0">
                <a:latin typeface="微软雅黑" panose="020B0503020204020204" pitchFamily="34" charset="-122"/>
                <a:ea typeface="微软雅黑" panose="020B0503020204020204" pitchFamily="34" charset="-122"/>
                <a:cs typeface="Arial" panose="020B0604020202020204"/>
              </a:rPr>
              <a:t>, </a:t>
            </a:r>
            <a:br>
              <a:rPr lang="en-US" altLang="zh-CN" sz="2400" dirty="0">
                <a:latin typeface="微软雅黑" panose="020B0503020204020204" pitchFamily="34" charset="-122"/>
                <a:ea typeface="微软雅黑" panose="020B0503020204020204" pitchFamily="34" charset="-122"/>
                <a:cs typeface="Arial" panose="020B0604020202020204"/>
              </a:rPr>
            </a:br>
            <a:r>
              <a:rPr lang="en-US" altLang="zh-CN" sz="2400" dirty="0">
                <a:latin typeface="微软雅黑" panose="020B0503020204020204" pitchFamily="34" charset="-122"/>
                <a:ea typeface="微软雅黑" panose="020B0503020204020204" pitchFamily="34" charset="-122"/>
                <a:cs typeface="Arial" panose="020B0604020202020204"/>
              </a:rPr>
              <a:t>Q =100</a:t>
            </a:r>
            <a:r>
              <a:rPr lang="zh-CN" altLang="en-US" sz="2400" dirty="0">
                <a:latin typeface="微软雅黑" panose="020B0503020204020204" pitchFamily="34" charset="-122"/>
                <a:ea typeface="微软雅黑" panose="020B0503020204020204" pitchFamily="34" charset="-122"/>
                <a:cs typeface="Arial" panose="020B0604020202020204"/>
              </a:rPr>
              <a:t>个房间</a:t>
            </a:r>
            <a:endParaRPr lang="zh-CN" altLang="en-US" sz="2400" dirty="0">
              <a:latin typeface="微软雅黑" panose="020B0503020204020204" pitchFamily="34" charset="-122"/>
              <a:ea typeface="微软雅黑" panose="020B0503020204020204" pitchFamily="34" charset="-122"/>
              <a:cs typeface="Arial" panose="020B0604020202020204"/>
            </a:endParaRPr>
          </a:p>
        </p:txBody>
      </p:sp>
      <p:sp>
        <p:nvSpPr>
          <p:cNvPr id="40" name="Text Box 22"/>
          <p:cNvSpPr txBox="1">
            <a:spLocks noChangeArrowheads="1"/>
          </p:cNvSpPr>
          <p:nvPr/>
        </p:nvSpPr>
        <p:spPr bwMode="auto">
          <a:xfrm>
            <a:off x="5038725" y="965200"/>
            <a:ext cx="2687638" cy="477838"/>
          </a:xfrm>
          <a:prstGeom prst="rect">
            <a:avLst/>
          </a:prstGeom>
          <a:solidFill>
            <a:schemeClr val="bg1"/>
          </a:solidFill>
          <a:ln w="9525">
            <a:solidFill>
              <a:schemeClr val="tx1"/>
            </a:solidFill>
            <a:miter lim="800000"/>
          </a:ln>
        </p:spPr>
        <p:txBody>
          <a:bodyPr>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宾馆住房市场</a:t>
            </a:r>
            <a:endParaRPr lang="en-US" sz="2500" dirty="0">
              <a:latin typeface="微软雅黑" panose="020B0503020204020204" pitchFamily="34" charset="-122"/>
              <a:ea typeface="微软雅黑" panose="020B0503020204020204" pitchFamily="34" charset="-122"/>
              <a:cs typeface="Arial" panose="020B0604020202020204"/>
            </a:endParaRPr>
          </a:p>
        </p:txBody>
      </p:sp>
      <p:grpSp>
        <p:nvGrpSpPr>
          <p:cNvPr id="2" name="Group 55"/>
          <p:cNvGrpSpPr/>
          <p:nvPr/>
        </p:nvGrpSpPr>
        <p:grpSpPr bwMode="auto">
          <a:xfrm>
            <a:off x="3387725" y="1289050"/>
            <a:ext cx="5545138" cy="5486400"/>
            <a:chOff x="2185" y="429"/>
            <a:chExt cx="3493" cy="3456"/>
          </a:xfrm>
        </p:grpSpPr>
        <p:graphicFrame>
          <p:nvGraphicFramePr>
            <p:cNvPr id="3" name="Object 56"/>
            <p:cNvGraphicFramePr>
              <a:graphicFrameLocks noChangeAspect="1"/>
            </p:cNvGraphicFramePr>
            <p:nvPr/>
          </p:nvGraphicFramePr>
          <p:xfrm>
            <a:off x="2185" y="429"/>
            <a:ext cx="3493" cy="3456"/>
          </p:xfrm>
          <a:graphic>
            <a:graphicData uri="http://schemas.openxmlformats.org/presentationml/2006/ole">
              <mc:AlternateContent xmlns:mc="http://schemas.openxmlformats.org/markup-compatibility/2006">
                <mc:Choice xmlns:v="urn:schemas-microsoft-com:vml" Requires="v">
                  <p:oleObj spid="_x0000_s11288" name="Worksheet" r:id="rId1" imgW="3418840" imgH="3031490" progId="Excel.Sheet.8">
                    <p:embed/>
                  </p:oleObj>
                </mc:Choice>
                <mc:Fallback>
                  <p:oleObj name="Worksheet" r:id="rId1" imgW="3418840" imgH="3031490" progId="Excel.Sheet.8">
                    <p:embed/>
                    <p:pic>
                      <p:nvPicPr>
                        <p:cNvPr id="0" name="Object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 y="429"/>
                          <a:ext cx="3493" cy="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57"/>
            <p:cNvGrpSpPr/>
            <p:nvPr/>
          </p:nvGrpSpPr>
          <p:grpSpPr bwMode="auto">
            <a:xfrm>
              <a:off x="2285" y="466"/>
              <a:ext cx="3341" cy="3309"/>
              <a:chOff x="2285" y="466"/>
              <a:chExt cx="3341" cy="3309"/>
            </a:xfrm>
          </p:grpSpPr>
          <p:sp useBgFill="1">
            <p:nvSpPr>
              <p:cNvPr id="5" name="Text Box 58" descr="Wide upward diagonal"/>
              <p:cNvSpPr txBox="1">
                <a:spLocks noChangeArrowheads="1"/>
              </p:cNvSpPr>
              <p:nvPr/>
            </p:nvSpPr>
            <p:spPr bwMode="auto">
              <a:xfrm>
                <a:off x="5289" y="3472"/>
                <a:ext cx="337" cy="279"/>
              </a:xfrm>
              <a:prstGeom prst="rect">
                <a:avLst/>
              </a:prstGeom>
              <a:ln w="9525">
                <a:noFill/>
                <a:miter lim="800000"/>
              </a:ln>
            </p:spPr>
            <p:txBody>
              <a:bodyPr tIns="0">
                <a:spAutoFit/>
              </a:bodyPr>
              <a:lstStyle/>
              <a:p>
                <a:pPr algn="ctr">
                  <a:spcBef>
                    <a:spcPct val="50000"/>
                  </a:spcBef>
                </a:pPr>
                <a:r>
                  <a:rPr lang="en-US" sz="2600" b="1" i="1" dirty="0">
                    <a:latin typeface="Arial" panose="020B0604020202020204"/>
                    <a:cs typeface="Arial" panose="020B0604020202020204"/>
                  </a:rPr>
                  <a:t>Q</a:t>
                </a:r>
                <a:endParaRPr lang="en-US" sz="2600" b="1" i="1" dirty="0">
                  <a:latin typeface="Arial" panose="020B0604020202020204"/>
                  <a:cs typeface="Arial" panose="020B0604020202020204"/>
                </a:endParaRPr>
              </a:p>
            </p:txBody>
          </p:sp>
          <p:sp useBgFill="1">
            <p:nvSpPr>
              <p:cNvPr id="7" name="Text Box 59" descr="Wide upward diagonal"/>
              <p:cNvSpPr txBox="1">
                <a:spLocks noChangeArrowheads="1"/>
              </p:cNvSpPr>
              <p:nvPr/>
            </p:nvSpPr>
            <p:spPr bwMode="auto">
              <a:xfrm>
                <a:off x="2285" y="466"/>
                <a:ext cx="328" cy="279"/>
              </a:xfrm>
              <a:prstGeom prst="rect">
                <a:avLst/>
              </a:prstGeom>
              <a:ln w="9525">
                <a:noFill/>
                <a:miter lim="800000"/>
              </a:ln>
            </p:spPr>
            <p:txBody>
              <a:bodyPr wrap="none" tIns="0"/>
              <a:lstStyle/>
              <a:p>
                <a:pPr algn="r">
                  <a:spcBef>
                    <a:spcPct val="50000"/>
                  </a:spcBef>
                </a:pPr>
                <a:r>
                  <a:rPr lang="en-US" sz="2600" b="1" i="1" dirty="0">
                    <a:latin typeface="Arial" panose="020B0604020202020204"/>
                    <a:cs typeface="Arial" panose="020B0604020202020204"/>
                  </a:rPr>
                  <a:t>P</a:t>
                </a:r>
                <a:endParaRPr lang="en-US" sz="2600" b="1" i="1" dirty="0">
                  <a:latin typeface="Arial" panose="020B0604020202020204"/>
                  <a:cs typeface="Arial" panose="020B0604020202020204"/>
                </a:endParaRPr>
              </a:p>
            </p:txBody>
          </p:sp>
          <p:sp>
            <p:nvSpPr>
              <p:cNvPr id="8" name="Text Box 60"/>
              <p:cNvSpPr txBox="1">
                <a:spLocks noChangeArrowheads="1"/>
              </p:cNvSpPr>
              <p:nvPr/>
            </p:nvSpPr>
            <p:spPr bwMode="auto">
              <a:xfrm>
                <a:off x="5250" y="657"/>
                <a:ext cx="225" cy="250"/>
              </a:xfrm>
              <a:prstGeom prst="rect">
                <a:avLst/>
              </a:prstGeom>
              <a:noFill/>
              <a:ln w="9525">
                <a:noFill/>
                <a:miter lim="800000"/>
              </a:ln>
            </p:spPr>
            <p:txBody>
              <a:bodyPr lIns="0" tIns="0" rIns="0" bIns="0">
                <a:spAutoFit/>
              </a:bodyPr>
              <a:lstStyle/>
              <a:p>
                <a:pPr algn="ctr">
                  <a:spcBef>
                    <a:spcPct val="50000"/>
                  </a:spcBef>
                </a:pPr>
                <a:r>
                  <a:rPr lang="en-US" sz="2600" b="1" i="1">
                    <a:latin typeface="Arial" panose="020B0604020202020204"/>
                    <a:cs typeface="Arial" panose="020B0604020202020204"/>
                  </a:rPr>
                  <a:t>S</a:t>
                </a:r>
                <a:endParaRPr lang="en-US" sz="2600" b="1" i="1">
                  <a:latin typeface="Arial" panose="020B0604020202020204"/>
                  <a:cs typeface="Arial" panose="020B0604020202020204"/>
                </a:endParaRPr>
              </a:p>
            </p:txBody>
          </p:sp>
          <p:sp useBgFill="1">
            <p:nvSpPr>
              <p:cNvPr id="9" name="Rectangle 61" descr="Wide upward diagonal"/>
              <p:cNvSpPr>
                <a:spLocks noChangeArrowheads="1"/>
              </p:cNvSpPr>
              <p:nvPr/>
            </p:nvSpPr>
            <p:spPr bwMode="auto">
              <a:xfrm>
                <a:off x="2302" y="3271"/>
                <a:ext cx="307" cy="247"/>
              </a:xfrm>
              <a:prstGeom prst="rect">
                <a:avLst/>
              </a:prstGeom>
              <a:ln w="9525">
                <a:noFill/>
                <a:miter lim="800000"/>
              </a:ln>
            </p:spPr>
            <p:txBody>
              <a:bodyPr wrap="none" anchor="ctr"/>
              <a:lstStyle/>
              <a:p>
                <a:endParaRPr lang="en-US">
                  <a:latin typeface="Arial" panose="020B0604020202020204"/>
                  <a:cs typeface="Arial" panose="020B0604020202020204"/>
                </a:endParaRPr>
              </a:p>
            </p:txBody>
          </p:sp>
          <p:sp useBgFill="1">
            <p:nvSpPr>
              <p:cNvPr id="10" name="Rectangle 62" descr="Wide upward diagonal"/>
              <p:cNvSpPr>
                <a:spLocks noChangeArrowheads="1"/>
              </p:cNvSpPr>
              <p:nvPr/>
            </p:nvSpPr>
            <p:spPr bwMode="auto">
              <a:xfrm>
                <a:off x="2518" y="3431"/>
                <a:ext cx="277" cy="344"/>
              </a:xfrm>
              <a:prstGeom prst="rect">
                <a:avLst/>
              </a:prstGeom>
              <a:ln w="9525">
                <a:noFill/>
                <a:miter lim="800000"/>
              </a:ln>
            </p:spPr>
            <p:txBody>
              <a:bodyPr wrap="none" anchor="ctr"/>
              <a:lstStyle/>
              <a:p>
                <a:endParaRPr lang="en-US">
                  <a:latin typeface="Arial" panose="020B0604020202020204"/>
                  <a:cs typeface="Arial" panose="020B0604020202020204"/>
                </a:endParaRPr>
              </a:p>
            </p:txBody>
          </p:sp>
          <p:grpSp>
            <p:nvGrpSpPr>
              <p:cNvPr id="11" name="Group 63"/>
              <p:cNvGrpSpPr/>
              <p:nvPr/>
            </p:nvGrpSpPr>
            <p:grpSpPr bwMode="auto">
              <a:xfrm>
                <a:off x="2738" y="3367"/>
                <a:ext cx="222" cy="123"/>
                <a:chOff x="2757" y="3291"/>
                <a:chExt cx="222" cy="123"/>
              </a:xfrm>
            </p:grpSpPr>
            <p:sp>
              <p:nvSpPr>
                <p:cNvPr id="18" name="Line 64"/>
                <p:cNvSpPr>
                  <a:spLocks noChangeShapeType="1"/>
                </p:cNvSpPr>
                <p:nvPr/>
              </p:nvSpPr>
              <p:spPr bwMode="auto">
                <a:xfrm flipH="1">
                  <a:off x="2763" y="3309"/>
                  <a:ext cx="171" cy="105"/>
                </a:xfrm>
                <a:prstGeom prst="line">
                  <a:avLst/>
                </a:prstGeom>
                <a:noFill/>
                <a:ln w="38100">
                  <a:solidFill>
                    <a:schemeClr val="bg1"/>
                  </a:solidFill>
                  <a:round/>
                </a:ln>
              </p:spPr>
              <p:txBody>
                <a:bodyPr/>
                <a:lstStyle/>
                <a:p>
                  <a:endParaRPr lang="en-US">
                    <a:latin typeface="Arial" panose="020B0604020202020204"/>
                    <a:cs typeface="Arial" panose="020B0604020202020204"/>
                  </a:endParaRPr>
                </a:p>
              </p:txBody>
            </p:sp>
            <p:sp>
              <p:nvSpPr>
                <p:cNvPr id="19" name="Line 65"/>
                <p:cNvSpPr>
                  <a:spLocks noChangeShapeType="1"/>
                </p:cNvSpPr>
                <p:nvPr/>
              </p:nvSpPr>
              <p:spPr bwMode="auto">
                <a:xfrm flipH="1">
                  <a:off x="2808" y="3300"/>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20" name="Line 66"/>
                <p:cNvSpPr>
                  <a:spLocks noChangeShapeType="1"/>
                </p:cNvSpPr>
                <p:nvPr/>
              </p:nvSpPr>
              <p:spPr bwMode="auto">
                <a:xfrm flipH="1">
                  <a:off x="2757" y="3291"/>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grpSp>
            <p:nvGrpSpPr>
              <p:cNvPr id="12" name="Group 67"/>
              <p:cNvGrpSpPr/>
              <p:nvPr/>
            </p:nvGrpSpPr>
            <p:grpSpPr bwMode="auto">
              <a:xfrm>
                <a:off x="2579" y="3211"/>
                <a:ext cx="186" cy="141"/>
                <a:chOff x="2586" y="3138"/>
                <a:chExt cx="186" cy="141"/>
              </a:xfrm>
            </p:grpSpPr>
            <p:sp>
              <p:nvSpPr>
                <p:cNvPr id="15" name="Line 68"/>
                <p:cNvSpPr>
                  <a:spLocks noChangeShapeType="1"/>
                </p:cNvSpPr>
                <p:nvPr/>
              </p:nvSpPr>
              <p:spPr bwMode="auto">
                <a:xfrm flipH="1">
                  <a:off x="2586" y="3162"/>
                  <a:ext cx="171" cy="105"/>
                </a:xfrm>
                <a:prstGeom prst="line">
                  <a:avLst/>
                </a:prstGeom>
                <a:noFill/>
                <a:ln w="38100">
                  <a:solidFill>
                    <a:schemeClr val="bg1"/>
                  </a:solidFill>
                  <a:round/>
                </a:ln>
              </p:spPr>
              <p:txBody>
                <a:bodyPr/>
                <a:lstStyle/>
                <a:p>
                  <a:endParaRPr lang="en-US">
                    <a:latin typeface="Arial" panose="020B0604020202020204"/>
                    <a:cs typeface="Arial" panose="020B0604020202020204"/>
                  </a:endParaRPr>
                </a:p>
              </p:txBody>
            </p:sp>
            <p:sp>
              <p:nvSpPr>
                <p:cNvPr id="16" name="Line 69"/>
                <p:cNvSpPr>
                  <a:spLocks noChangeShapeType="1"/>
                </p:cNvSpPr>
                <p:nvPr/>
              </p:nvSpPr>
              <p:spPr bwMode="auto">
                <a:xfrm flipH="1">
                  <a:off x="2601" y="3174"/>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17" name="Line 70"/>
                <p:cNvSpPr>
                  <a:spLocks noChangeShapeType="1"/>
                </p:cNvSpPr>
                <p:nvPr/>
              </p:nvSpPr>
              <p:spPr bwMode="auto">
                <a:xfrm flipH="1">
                  <a:off x="2592" y="3138"/>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sp>
            <p:nvSpPr>
              <p:cNvPr id="13" name="Text Box 71"/>
              <p:cNvSpPr txBox="1">
                <a:spLocks noChangeArrowheads="1"/>
              </p:cNvSpPr>
              <p:nvPr/>
            </p:nvSpPr>
            <p:spPr bwMode="auto">
              <a:xfrm>
                <a:off x="2474" y="3436"/>
                <a:ext cx="189" cy="269"/>
              </a:xfrm>
              <a:prstGeom prst="rect">
                <a:avLst/>
              </a:prstGeom>
              <a:noFill/>
              <a:ln w="9525">
                <a:noFill/>
                <a:miter lim="800000"/>
              </a:ln>
            </p:spPr>
            <p:txBody>
              <a:bodyPr>
                <a:spAutoFit/>
              </a:bodyPr>
              <a:lstStyle/>
              <a:p>
                <a:pPr algn="ctr">
                  <a:spcBef>
                    <a:spcPct val="50000"/>
                  </a:spcBef>
                </a:pPr>
                <a:r>
                  <a:rPr lang="en-US" sz="2200">
                    <a:latin typeface="Arial" panose="020B0604020202020204"/>
                    <a:cs typeface="Arial" panose="020B0604020202020204"/>
                  </a:rPr>
                  <a:t>0</a:t>
                </a:r>
                <a:endParaRPr lang="en-US" sz="2200">
                  <a:latin typeface="Arial" panose="020B0604020202020204"/>
                  <a:cs typeface="Arial" panose="020B0604020202020204"/>
                </a:endParaRPr>
              </a:p>
            </p:txBody>
          </p:sp>
          <p:sp>
            <p:nvSpPr>
              <p:cNvPr id="14" name="Text Box 73"/>
              <p:cNvSpPr txBox="1">
                <a:spLocks noChangeArrowheads="1"/>
              </p:cNvSpPr>
              <p:nvPr/>
            </p:nvSpPr>
            <p:spPr bwMode="auto">
              <a:xfrm>
                <a:off x="5220" y="2165"/>
                <a:ext cx="210" cy="250"/>
              </a:xfrm>
              <a:prstGeom prst="rect">
                <a:avLst/>
              </a:prstGeom>
              <a:solidFill>
                <a:schemeClr val="bg1"/>
              </a:solidFill>
              <a:ln w="9525">
                <a:noFill/>
                <a:miter lim="800000"/>
              </a:ln>
            </p:spPr>
            <p:txBody>
              <a:bodyPr lIns="0" tIns="0" rIns="0" bIns="0">
                <a:spAutoFit/>
              </a:bodyPr>
              <a:lstStyle/>
              <a:p>
                <a:pPr algn="ctr">
                  <a:spcBef>
                    <a:spcPct val="50000"/>
                  </a:spcBef>
                </a:pPr>
                <a:r>
                  <a:rPr lang="en-US" sz="2600" b="1" i="1">
                    <a:latin typeface="Arial" panose="020B0604020202020204"/>
                    <a:cs typeface="Arial" panose="020B0604020202020204"/>
                  </a:rPr>
                  <a:t>D</a:t>
                </a:r>
                <a:endParaRPr lang="en-US" sz="2600" b="1" i="1">
                  <a:latin typeface="Arial" panose="020B0604020202020204"/>
                  <a:cs typeface="Arial" panose="020B0604020202020204"/>
                </a:endParaRPr>
              </a:p>
            </p:txBody>
          </p:sp>
        </p:grpSp>
      </p:grpSp>
      <p:grpSp>
        <p:nvGrpSpPr>
          <p:cNvPr id="21" name="组合 20"/>
          <p:cNvGrpSpPr/>
          <p:nvPr/>
        </p:nvGrpSpPr>
        <p:grpSpPr>
          <a:xfrm>
            <a:off x="4172744" y="3843338"/>
            <a:ext cx="4457700" cy="457200"/>
            <a:chOff x="4137025" y="3829050"/>
            <a:chExt cx="4457700" cy="457200"/>
          </a:xfrm>
        </p:grpSpPr>
        <p:sp>
          <p:nvSpPr>
            <p:cNvPr id="41" name="Line 52"/>
            <p:cNvSpPr>
              <a:spLocks noChangeShapeType="1"/>
            </p:cNvSpPr>
            <p:nvPr/>
          </p:nvSpPr>
          <p:spPr bwMode="auto">
            <a:xfrm>
              <a:off x="4137025" y="3843338"/>
              <a:ext cx="4457700" cy="0"/>
            </a:xfrm>
            <a:prstGeom prst="line">
              <a:avLst/>
            </a:prstGeom>
            <a:noFill/>
            <a:ln w="38100">
              <a:solidFill>
                <a:srgbClr val="DE8400"/>
              </a:solidFill>
              <a:round/>
            </a:ln>
          </p:spPr>
          <p:txBody>
            <a:bodyPr/>
            <a:lstStyle/>
            <a:p>
              <a:endParaRPr lang="en-US">
                <a:latin typeface="Arial" panose="020B0604020202020204"/>
                <a:cs typeface="Arial" panose="020B0604020202020204"/>
              </a:endParaRPr>
            </a:p>
          </p:txBody>
        </p:sp>
        <p:sp>
          <p:nvSpPr>
            <p:cNvPr id="42" name="Text Box 53"/>
            <p:cNvSpPr txBox="1">
              <a:spLocks noChangeArrowheads="1"/>
            </p:cNvSpPr>
            <p:nvPr/>
          </p:nvSpPr>
          <p:spPr bwMode="auto">
            <a:xfrm>
              <a:off x="4216400" y="3829050"/>
              <a:ext cx="1747838" cy="457200"/>
            </a:xfrm>
            <a:prstGeom prst="rect">
              <a:avLst/>
            </a:prstGeom>
            <a:noFill/>
            <a:ln w="9525">
              <a:noFill/>
              <a:miter lim="800000"/>
            </a:ln>
          </p:spPr>
          <p:txBody>
            <a:bodyPr>
              <a:spAutoFit/>
            </a:bodyPr>
            <a:lstStyle/>
            <a:p>
              <a:pPr>
                <a:spcBef>
                  <a:spcPct val="50000"/>
                </a:spcBef>
              </a:pPr>
              <a:r>
                <a:rPr lang="zh-CN" altLang="en-US" sz="2400" i="1" dirty="0">
                  <a:solidFill>
                    <a:srgbClr val="DE8400"/>
                  </a:solidFill>
                  <a:latin typeface="微软雅黑" panose="020B0503020204020204" pitchFamily="34" charset="-122"/>
                  <a:ea typeface="微软雅黑" panose="020B0503020204020204" pitchFamily="34" charset="-122"/>
                  <a:cs typeface="Arial" panose="020B0604020202020204"/>
                </a:rPr>
                <a:t>价格下限</a:t>
              </a:r>
              <a:endParaRPr lang="en-US" sz="2400" i="1" dirty="0">
                <a:solidFill>
                  <a:srgbClr val="DE8400"/>
                </a:solidFill>
                <a:latin typeface="微软雅黑" panose="020B0503020204020204" pitchFamily="34" charset="-122"/>
                <a:ea typeface="微软雅黑" panose="020B0503020204020204" pitchFamily="34" charset="-122"/>
                <a:cs typeface="Arial" panose="020B0604020202020204"/>
              </a:endParaRPr>
            </a:p>
          </p:txBody>
        </p:sp>
      </p:gr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idx="4294967295"/>
          </p:nvPr>
        </p:nvSpPr>
        <p:spPr>
          <a:xfrm>
            <a:off x="535132" y="344200"/>
            <a:ext cx="8208963" cy="955675"/>
          </a:xfrm>
        </p:spPr>
        <p:txBody>
          <a:bodyPr>
            <a:noAutofit/>
          </a:bodyPr>
          <a:lstStyle/>
          <a:p>
            <a:pPr>
              <a:defRPr/>
            </a:pPr>
            <a:r>
              <a:rPr lang="en-US" sz="3200" b="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C. </a:t>
            </a:r>
            <a:r>
              <a:rPr lang="zh-CN" altLang="en-US" sz="3200" b="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价格下限为</a:t>
            </a:r>
            <a:r>
              <a:rPr lang="en-US" altLang="zh-CN" sz="3200" b="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120</a:t>
            </a:r>
            <a:r>
              <a:rPr lang="zh-CN" altLang="en-US" sz="3200" b="0" dirty="0">
                <a:solidFill>
                  <a:schemeClr val="tx2">
                    <a:lumMod val="50000"/>
                  </a:schemeClr>
                </a:solidFill>
                <a:latin typeface="Tahoma" panose="020B0604030504040204" pitchFamily="34" charset="0"/>
                <a:ea typeface="宋体" panose="02010600030101010101" pitchFamily="2" charset="-122"/>
                <a:cs typeface="Arial" panose="020B0604020202020204" pitchFamily="34" charset="0"/>
              </a:rPr>
              <a:t>元</a:t>
            </a:r>
            <a:endParaRPr lang="zh-CN" altLang="en-US" sz="3200" b="0" dirty="0">
              <a:solidFill>
                <a:schemeClr val="tx2">
                  <a:lumMod val="50000"/>
                </a:schemeClr>
              </a:solidFill>
              <a:latin typeface="Tahoma" panose="020B0604030504040204" pitchFamily="34" charset="0"/>
              <a:ea typeface="宋体" panose="02010600030101010101" pitchFamily="2" charset="-122"/>
              <a:cs typeface="Arial" panose="020B0604020202020204" pitchFamily="34" charset="0"/>
            </a:endParaRPr>
          </a:p>
        </p:txBody>
      </p:sp>
      <p:sp>
        <p:nvSpPr>
          <p:cNvPr id="6" name="Rectangle 10"/>
          <p:cNvSpPr>
            <a:spLocks noChangeArrowheads="1"/>
          </p:cNvSpPr>
          <p:nvPr/>
        </p:nvSpPr>
        <p:spPr bwMode="auto">
          <a:xfrm>
            <a:off x="368935" y="2100580"/>
            <a:ext cx="2372995" cy="2415540"/>
          </a:xfrm>
          <a:prstGeom prst="rect">
            <a:avLst/>
          </a:prstGeom>
          <a:noFill/>
          <a:ln w="9525">
            <a:noFill/>
            <a:miter lim="800000"/>
          </a:ln>
        </p:spPr>
        <p:txBody>
          <a:bodyPr/>
          <a:lstStyle/>
          <a:p>
            <a:pPr>
              <a:lnSpc>
                <a:spcPct val="105000"/>
              </a:lnSpc>
              <a:spcBef>
                <a:spcPct val="50000"/>
              </a:spcBef>
              <a:buClr>
                <a:srgbClr val="003399"/>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价格上升到</a:t>
            </a:r>
            <a:r>
              <a:rPr lang="en-US" altLang="zh-CN" sz="2400" dirty="0">
                <a:latin typeface="微软雅黑" panose="020B0503020204020204" pitchFamily="34" charset="-122"/>
                <a:ea typeface="微软雅黑" panose="020B0503020204020204" pitchFamily="34" charset="-122"/>
                <a:cs typeface="Arial" panose="020B0604020202020204"/>
              </a:rPr>
              <a:t>120</a:t>
            </a:r>
            <a:r>
              <a:rPr lang="zh-CN" altLang="en-US" sz="2400" dirty="0">
                <a:latin typeface="微软雅黑" panose="020B0503020204020204" pitchFamily="34" charset="-122"/>
                <a:ea typeface="微软雅黑" panose="020B0503020204020204" pitchFamily="34" charset="-122"/>
                <a:cs typeface="Arial" panose="020B0604020202020204"/>
              </a:rPr>
              <a:t>元。买者的需求是</a:t>
            </a:r>
            <a:r>
              <a:rPr lang="en-US" altLang="zh-CN" sz="2400" dirty="0">
                <a:latin typeface="微软雅黑" panose="020B0503020204020204" pitchFamily="34" charset="-122"/>
                <a:ea typeface="微软雅黑" panose="020B0503020204020204" pitchFamily="34" charset="-122"/>
                <a:cs typeface="Arial" panose="020B0604020202020204"/>
              </a:rPr>
              <a:t>60</a:t>
            </a:r>
            <a:r>
              <a:rPr lang="zh-CN" altLang="en-US" sz="2400" dirty="0">
                <a:latin typeface="微软雅黑" panose="020B0503020204020204" pitchFamily="34" charset="-122"/>
                <a:ea typeface="微软雅黑" panose="020B0503020204020204" pitchFamily="34" charset="-122"/>
                <a:cs typeface="Arial" panose="020B0604020202020204"/>
              </a:rPr>
              <a:t>个房间，而卖者的供给是</a:t>
            </a:r>
            <a:r>
              <a:rPr lang="en-US" altLang="zh-CN" sz="2400" dirty="0">
                <a:latin typeface="微软雅黑" panose="020B0503020204020204" pitchFamily="34" charset="-122"/>
                <a:ea typeface="微软雅黑" panose="020B0503020204020204" pitchFamily="34" charset="-122"/>
                <a:cs typeface="Arial" panose="020B0604020202020204"/>
              </a:rPr>
              <a:t>120</a:t>
            </a:r>
            <a:r>
              <a:rPr lang="zh-CN" altLang="en-US" sz="2400" dirty="0">
                <a:latin typeface="微软雅黑" panose="020B0503020204020204" pitchFamily="34" charset="-122"/>
                <a:ea typeface="微软雅黑" panose="020B0503020204020204" pitchFamily="34" charset="-122"/>
                <a:cs typeface="Arial" panose="020B0604020202020204"/>
              </a:rPr>
              <a:t>个房间，导致</a:t>
            </a: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a:rPr>
              <a:t>过剩</a:t>
            </a:r>
            <a:endPar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a:endParaRPr>
          </a:p>
        </p:txBody>
      </p:sp>
      <p:sp>
        <p:nvSpPr>
          <p:cNvPr id="40" name="Text Box 22"/>
          <p:cNvSpPr txBox="1">
            <a:spLocks noChangeArrowheads="1"/>
          </p:cNvSpPr>
          <p:nvPr/>
        </p:nvSpPr>
        <p:spPr bwMode="auto">
          <a:xfrm>
            <a:off x="5038725" y="965200"/>
            <a:ext cx="2687638" cy="477838"/>
          </a:xfrm>
          <a:prstGeom prst="rect">
            <a:avLst/>
          </a:prstGeom>
          <a:solidFill>
            <a:schemeClr val="bg1"/>
          </a:solidFill>
          <a:ln w="9525">
            <a:solidFill>
              <a:schemeClr val="tx1"/>
            </a:solidFill>
            <a:miter lim="800000"/>
          </a:ln>
        </p:spPr>
        <p:txBody>
          <a:bodyPr>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宾馆住房市场</a:t>
            </a:r>
            <a:endParaRPr lang="en-US" sz="2500" dirty="0">
              <a:latin typeface="微软雅黑" panose="020B0503020204020204" pitchFamily="34" charset="-122"/>
              <a:ea typeface="微软雅黑" panose="020B0503020204020204" pitchFamily="34" charset="-122"/>
              <a:cs typeface="Arial" panose="020B0604020202020204"/>
            </a:endParaRPr>
          </a:p>
        </p:txBody>
      </p:sp>
      <p:grpSp>
        <p:nvGrpSpPr>
          <p:cNvPr id="21" name="Group 63"/>
          <p:cNvGrpSpPr/>
          <p:nvPr/>
        </p:nvGrpSpPr>
        <p:grpSpPr bwMode="auto">
          <a:xfrm>
            <a:off x="3387725" y="1289050"/>
            <a:ext cx="5545138" cy="5486400"/>
            <a:chOff x="2185" y="429"/>
            <a:chExt cx="3493" cy="3456"/>
          </a:xfrm>
        </p:grpSpPr>
        <p:graphicFrame>
          <p:nvGraphicFramePr>
            <p:cNvPr id="22" name="Object 64"/>
            <p:cNvGraphicFramePr>
              <a:graphicFrameLocks noChangeAspect="1"/>
            </p:cNvGraphicFramePr>
            <p:nvPr/>
          </p:nvGraphicFramePr>
          <p:xfrm>
            <a:off x="2185" y="429"/>
            <a:ext cx="3493" cy="3456"/>
          </p:xfrm>
          <a:graphic>
            <a:graphicData uri="http://schemas.openxmlformats.org/presentationml/2006/ole">
              <mc:AlternateContent xmlns:mc="http://schemas.openxmlformats.org/markup-compatibility/2006">
                <mc:Choice xmlns:v="urn:schemas-microsoft-com:vml" Requires="v">
                  <p:oleObj spid="_x0000_s11288" name="Worksheet" r:id="rId1" imgW="3418840" imgH="3031490" progId="Excel.Sheet.8">
                    <p:embed/>
                  </p:oleObj>
                </mc:Choice>
                <mc:Fallback>
                  <p:oleObj name="Worksheet" r:id="rId1" imgW="3418840" imgH="3031490" progId="Excel.Sheet.8">
                    <p:embed/>
                    <p:pic>
                      <p:nvPicPr>
                        <p:cNvPr id="0" name="Object 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 y="429"/>
                          <a:ext cx="3493" cy="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 name="Group 65"/>
            <p:cNvGrpSpPr/>
            <p:nvPr/>
          </p:nvGrpSpPr>
          <p:grpSpPr bwMode="auto">
            <a:xfrm>
              <a:off x="2285" y="466"/>
              <a:ext cx="3341" cy="3309"/>
              <a:chOff x="2285" y="466"/>
              <a:chExt cx="3341" cy="3309"/>
            </a:xfrm>
          </p:grpSpPr>
          <p:sp useBgFill="1">
            <p:nvSpPr>
              <p:cNvPr id="24" name="Text Box 66" descr="Wide upward diagonal"/>
              <p:cNvSpPr txBox="1">
                <a:spLocks noChangeArrowheads="1"/>
              </p:cNvSpPr>
              <p:nvPr/>
            </p:nvSpPr>
            <p:spPr bwMode="auto">
              <a:xfrm>
                <a:off x="5289" y="3472"/>
                <a:ext cx="337" cy="279"/>
              </a:xfrm>
              <a:prstGeom prst="rect">
                <a:avLst/>
              </a:prstGeom>
              <a:ln w="9525">
                <a:noFill/>
                <a:miter lim="800000"/>
              </a:ln>
            </p:spPr>
            <p:txBody>
              <a:bodyPr tIns="0">
                <a:spAutoFit/>
              </a:bodyPr>
              <a:lstStyle/>
              <a:p>
                <a:pPr algn="ctr">
                  <a:spcBef>
                    <a:spcPct val="50000"/>
                  </a:spcBef>
                </a:pPr>
                <a:r>
                  <a:rPr lang="en-US" sz="2600" b="1" i="1" dirty="0">
                    <a:latin typeface="Arial" panose="020B0604020202020204"/>
                    <a:cs typeface="Arial" panose="020B0604020202020204"/>
                  </a:rPr>
                  <a:t>Q</a:t>
                </a:r>
                <a:endParaRPr lang="en-US" sz="2600" b="1" i="1" dirty="0">
                  <a:latin typeface="Arial" panose="020B0604020202020204"/>
                  <a:cs typeface="Arial" panose="020B0604020202020204"/>
                </a:endParaRPr>
              </a:p>
            </p:txBody>
          </p:sp>
          <p:sp useBgFill="1">
            <p:nvSpPr>
              <p:cNvPr id="25" name="Text Box 67" descr="Wide upward diagonal"/>
              <p:cNvSpPr txBox="1">
                <a:spLocks noChangeArrowheads="1"/>
              </p:cNvSpPr>
              <p:nvPr/>
            </p:nvSpPr>
            <p:spPr bwMode="auto">
              <a:xfrm>
                <a:off x="2285" y="466"/>
                <a:ext cx="328" cy="279"/>
              </a:xfrm>
              <a:prstGeom prst="rect">
                <a:avLst/>
              </a:prstGeom>
              <a:ln w="9525">
                <a:noFill/>
                <a:miter lim="800000"/>
              </a:ln>
            </p:spPr>
            <p:txBody>
              <a:bodyPr wrap="none" tIns="0"/>
              <a:lstStyle/>
              <a:p>
                <a:pPr algn="r">
                  <a:spcBef>
                    <a:spcPct val="50000"/>
                  </a:spcBef>
                </a:pPr>
                <a:r>
                  <a:rPr lang="en-US" sz="2600" b="1" i="1" dirty="0">
                    <a:latin typeface="Arial" panose="020B0604020202020204"/>
                    <a:cs typeface="Arial" panose="020B0604020202020204"/>
                  </a:rPr>
                  <a:t>P</a:t>
                </a:r>
                <a:endParaRPr lang="en-US" sz="2600" b="1" i="1" dirty="0">
                  <a:latin typeface="Arial" panose="020B0604020202020204"/>
                  <a:cs typeface="Arial" panose="020B0604020202020204"/>
                </a:endParaRPr>
              </a:p>
            </p:txBody>
          </p:sp>
          <p:sp>
            <p:nvSpPr>
              <p:cNvPr id="26" name="Text Box 68"/>
              <p:cNvSpPr txBox="1">
                <a:spLocks noChangeArrowheads="1"/>
              </p:cNvSpPr>
              <p:nvPr/>
            </p:nvSpPr>
            <p:spPr bwMode="auto">
              <a:xfrm>
                <a:off x="5250" y="657"/>
                <a:ext cx="225" cy="250"/>
              </a:xfrm>
              <a:prstGeom prst="rect">
                <a:avLst/>
              </a:prstGeom>
              <a:noFill/>
              <a:ln w="9525">
                <a:noFill/>
                <a:miter lim="800000"/>
              </a:ln>
            </p:spPr>
            <p:txBody>
              <a:bodyPr lIns="0" tIns="0" rIns="0" bIns="0">
                <a:spAutoFit/>
              </a:bodyPr>
              <a:lstStyle/>
              <a:p>
                <a:pPr algn="ctr">
                  <a:spcBef>
                    <a:spcPct val="50000"/>
                  </a:spcBef>
                </a:pPr>
                <a:r>
                  <a:rPr lang="en-US" sz="2600" b="1" i="1">
                    <a:latin typeface="Arial" panose="020B0604020202020204"/>
                    <a:cs typeface="Arial" panose="020B0604020202020204"/>
                  </a:rPr>
                  <a:t>S</a:t>
                </a:r>
                <a:endParaRPr lang="en-US" sz="2600" b="1" i="1">
                  <a:latin typeface="Arial" panose="020B0604020202020204"/>
                  <a:cs typeface="Arial" panose="020B0604020202020204"/>
                </a:endParaRPr>
              </a:p>
            </p:txBody>
          </p:sp>
          <p:sp useBgFill="1">
            <p:nvSpPr>
              <p:cNvPr id="27" name="Rectangle 69" descr="Wide upward diagonal"/>
              <p:cNvSpPr>
                <a:spLocks noChangeArrowheads="1"/>
              </p:cNvSpPr>
              <p:nvPr/>
            </p:nvSpPr>
            <p:spPr bwMode="auto">
              <a:xfrm>
                <a:off x="2302" y="3271"/>
                <a:ext cx="307" cy="247"/>
              </a:xfrm>
              <a:prstGeom prst="rect">
                <a:avLst/>
              </a:prstGeom>
              <a:ln w="9525">
                <a:noFill/>
                <a:miter lim="800000"/>
              </a:ln>
            </p:spPr>
            <p:txBody>
              <a:bodyPr wrap="none" anchor="ctr"/>
              <a:lstStyle/>
              <a:p>
                <a:endParaRPr lang="en-US">
                  <a:latin typeface="Arial" panose="020B0604020202020204"/>
                  <a:cs typeface="Arial" panose="020B0604020202020204"/>
                </a:endParaRPr>
              </a:p>
            </p:txBody>
          </p:sp>
          <p:sp useBgFill="1">
            <p:nvSpPr>
              <p:cNvPr id="28" name="Rectangle 70" descr="Wide upward diagonal"/>
              <p:cNvSpPr>
                <a:spLocks noChangeArrowheads="1"/>
              </p:cNvSpPr>
              <p:nvPr/>
            </p:nvSpPr>
            <p:spPr bwMode="auto">
              <a:xfrm>
                <a:off x="2518" y="3431"/>
                <a:ext cx="277" cy="344"/>
              </a:xfrm>
              <a:prstGeom prst="rect">
                <a:avLst/>
              </a:prstGeom>
              <a:ln w="9525">
                <a:noFill/>
                <a:miter lim="800000"/>
              </a:ln>
            </p:spPr>
            <p:txBody>
              <a:bodyPr wrap="none" anchor="ctr"/>
              <a:lstStyle/>
              <a:p>
                <a:endParaRPr lang="en-US">
                  <a:latin typeface="Arial" panose="020B0604020202020204"/>
                  <a:cs typeface="Arial" panose="020B0604020202020204"/>
                </a:endParaRPr>
              </a:p>
            </p:txBody>
          </p:sp>
          <p:grpSp>
            <p:nvGrpSpPr>
              <p:cNvPr id="29" name="Group 71"/>
              <p:cNvGrpSpPr/>
              <p:nvPr/>
            </p:nvGrpSpPr>
            <p:grpSpPr bwMode="auto">
              <a:xfrm>
                <a:off x="2738" y="3367"/>
                <a:ext cx="222" cy="123"/>
                <a:chOff x="2757" y="3291"/>
                <a:chExt cx="222" cy="123"/>
              </a:xfrm>
            </p:grpSpPr>
            <p:sp>
              <p:nvSpPr>
                <p:cNvPr id="36" name="Line 72"/>
                <p:cNvSpPr>
                  <a:spLocks noChangeShapeType="1"/>
                </p:cNvSpPr>
                <p:nvPr/>
              </p:nvSpPr>
              <p:spPr bwMode="auto">
                <a:xfrm flipH="1">
                  <a:off x="2763" y="3309"/>
                  <a:ext cx="171" cy="105"/>
                </a:xfrm>
                <a:prstGeom prst="line">
                  <a:avLst/>
                </a:prstGeom>
                <a:noFill/>
                <a:ln w="38100">
                  <a:solidFill>
                    <a:schemeClr val="bg1"/>
                  </a:solidFill>
                  <a:round/>
                </a:ln>
              </p:spPr>
              <p:txBody>
                <a:bodyPr/>
                <a:lstStyle/>
                <a:p>
                  <a:endParaRPr lang="en-US">
                    <a:latin typeface="Arial" panose="020B0604020202020204"/>
                    <a:cs typeface="Arial" panose="020B0604020202020204"/>
                  </a:endParaRPr>
                </a:p>
              </p:txBody>
            </p:sp>
            <p:sp>
              <p:nvSpPr>
                <p:cNvPr id="37" name="Line 73"/>
                <p:cNvSpPr>
                  <a:spLocks noChangeShapeType="1"/>
                </p:cNvSpPr>
                <p:nvPr/>
              </p:nvSpPr>
              <p:spPr bwMode="auto">
                <a:xfrm flipH="1">
                  <a:off x="2808" y="3300"/>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38" name="Line 74"/>
                <p:cNvSpPr>
                  <a:spLocks noChangeShapeType="1"/>
                </p:cNvSpPr>
                <p:nvPr/>
              </p:nvSpPr>
              <p:spPr bwMode="auto">
                <a:xfrm flipH="1">
                  <a:off x="2757" y="3291"/>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grpSp>
            <p:nvGrpSpPr>
              <p:cNvPr id="30" name="Group 75"/>
              <p:cNvGrpSpPr/>
              <p:nvPr/>
            </p:nvGrpSpPr>
            <p:grpSpPr bwMode="auto">
              <a:xfrm>
                <a:off x="2579" y="3211"/>
                <a:ext cx="186" cy="141"/>
                <a:chOff x="2586" y="3138"/>
                <a:chExt cx="186" cy="141"/>
              </a:xfrm>
            </p:grpSpPr>
            <p:sp>
              <p:nvSpPr>
                <p:cNvPr id="33" name="Line 76"/>
                <p:cNvSpPr>
                  <a:spLocks noChangeShapeType="1"/>
                </p:cNvSpPr>
                <p:nvPr/>
              </p:nvSpPr>
              <p:spPr bwMode="auto">
                <a:xfrm flipH="1">
                  <a:off x="2586" y="3162"/>
                  <a:ext cx="171" cy="105"/>
                </a:xfrm>
                <a:prstGeom prst="line">
                  <a:avLst/>
                </a:prstGeom>
                <a:noFill/>
                <a:ln w="38100">
                  <a:solidFill>
                    <a:schemeClr val="bg1"/>
                  </a:solidFill>
                  <a:round/>
                </a:ln>
              </p:spPr>
              <p:txBody>
                <a:bodyPr/>
                <a:lstStyle/>
                <a:p>
                  <a:endParaRPr lang="en-US">
                    <a:latin typeface="Arial" panose="020B0604020202020204"/>
                    <a:cs typeface="Arial" panose="020B0604020202020204"/>
                  </a:endParaRPr>
                </a:p>
              </p:txBody>
            </p:sp>
            <p:sp>
              <p:nvSpPr>
                <p:cNvPr id="34" name="Line 77"/>
                <p:cNvSpPr>
                  <a:spLocks noChangeShapeType="1"/>
                </p:cNvSpPr>
                <p:nvPr/>
              </p:nvSpPr>
              <p:spPr bwMode="auto">
                <a:xfrm flipH="1">
                  <a:off x="2601" y="3174"/>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35" name="Line 78"/>
                <p:cNvSpPr>
                  <a:spLocks noChangeShapeType="1"/>
                </p:cNvSpPr>
                <p:nvPr/>
              </p:nvSpPr>
              <p:spPr bwMode="auto">
                <a:xfrm flipH="1">
                  <a:off x="2592" y="3138"/>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sp>
            <p:nvSpPr>
              <p:cNvPr id="31" name="Text Box 79"/>
              <p:cNvSpPr txBox="1">
                <a:spLocks noChangeArrowheads="1"/>
              </p:cNvSpPr>
              <p:nvPr/>
            </p:nvSpPr>
            <p:spPr bwMode="auto">
              <a:xfrm>
                <a:off x="2474" y="3436"/>
                <a:ext cx="189" cy="269"/>
              </a:xfrm>
              <a:prstGeom prst="rect">
                <a:avLst/>
              </a:prstGeom>
              <a:noFill/>
              <a:ln w="9525">
                <a:noFill/>
                <a:miter lim="800000"/>
              </a:ln>
            </p:spPr>
            <p:txBody>
              <a:bodyPr>
                <a:spAutoFit/>
              </a:bodyPr>
              <a:lstStyle/>
              <a:p>
                <a:pPr algn="ctr">
                  <a:spcBef>
                    <a:spcPct val="50000"/>
                  </a:spcBef>
                </a:pPr>
                <a:r>
                  <a:rPr lang="en-US" sz="2200">
                    <a:latin typeface="Arial" panose="020B0604020202020204"/>
                    <a:cs typeface="Arial" panose="020B0604020202020204"/>
                  </a:rPr>
                  <a:t>0</a:t>
                </a:r>
                <a:endParaRPr lang="en-US" sz="2200">
                  <a:latin typeface="Arial" panose="020B0604020202020204"/>
                  <a:cs typeface="Arial" panose="020B0604020202020204"/>
                </a:endParaRPr>
              </a:p>
            </p:txBody>
          </p:sp>
          <p:sp>
            <p:nvSpPr>
              <p:cNvPr id="32" name="Text Box 81"/>
              <p:cNvSpPr txBox="1">
                <a:spLocks noChangeArrowheads="1"/>
              </p:cNvSpPr>
              <p:nvPr/>
            </p:nvSpPr>
            <p:spPr bwMode="auto">
              <a:xfrm>
                <a:off x="5220" y="2165"/>
                <a:ext cx="210" cy="250"/>
              </a:xfrm>
              <a:prstGeom prst="rect">
                <a:avLst/>
              </a:prstGeom>
              <a:solidFill>
                <a:schemeClr val="bg1"/>
              </a:solidFill>
              <a:ln w="9525">
                <a:noFill/>
                <a:miter lim="800000"/>
              </a:ln>
            </p:spPr>
            <p:txBody>
              <a:bodyPr lIns="0" tIns="0" rIns="0" bIns="0">
                <a:spAutoFit/>
              </a:bodyPr>
              <a:lstStyle/>
              <a:p>
                <a:pPr algn="ctr">
                  <a:spcBef>
                    <a:spcPct val="50000"/>
                  </a:spcBef>
                </a:pPr>
                <a:r>
                  <a:rPr lang="en-US" sz="2600" b="1" i="1">
                    <a:latin typeface="Arial" panose="020B0604020202020204"/>
                    <a:cs typeface="Arial" panose="020B0604020202020204"/>
                  </a:rPr>
                  <a:t>D</a:t>
                </a:r>
                <a:endParaRPr lang="en-US" sz="2600" b="1" i="1">
                  <a:latin typeface="Arial" panose="020B0604020202020204"/>
                  <a:cs typeface="Arial" panose="020B0604020202020204"/>
                </a:endParaRPr>
              </a:p>
            </p:txBody>
          </p:sp>
        </p:grpSp>
      </p:grpSp>
      <p:grpSp>
        <p:nvGrpSpPr>
          <p:cNvPr id="39" name="组合 38"/>
          <p:cNvGrpSpPr/>
          <p:nvPr/>
        </p:nvGrpSpPr>
        <p:grpSpPr>
          <a:xfrm>
            <a:off x="4172744" y="1788175"/>
            <a:ext cx="4457700" cy="1143000"/>
            <a:chOff x="4152900" y="1798638"/>
            <a:chExt cx="4457700" cy="1143000"/>
          </a:xfrm>
        </p:grpSpPr>
        <p:grpSp>
          <p:nvGrpSpPr>
            <p:cNvPr id="41" name="Group 55"/>
            <p:cNvGrpSpPr/>
            <p:nvPr/>
          </p:nvGrpSpPr>
          <p:grpSpPr bwMode="auto">
            <a:xfrm>
              <a:off x="4749800" y="1798638"/>
              <a:ext cx="3292475" cy="630237"/>
              <a:chOff x="3031" y="758"/>
              <a:chExt cx="2074" cy="397"/>
            </a:xfrm>
          </p:grpSpPr>
          <p:sp>
            <p:nvSpPr>
              <p:cNvPr id="47" name="AutoShape 56"/>
              <p:cNvSpPr/>
              <p:nvPr/>
            </p:nvSpPr>
            <p:spPr bwMode="auto">
              <a:xfrm rot="5400000">
                <a:off x="3973" y="24"/>
                <a:ext cx="189" cy="2074"/>
              </a:xfrm>
              <a:prstGeom prst="leftBrace">
                <a:avLst>
                  <a:gd name="adj1" fmla="val 192443"/>
                  <a:gd name="adj2" fmla="val 50000"/>
                </a:avLst>
              </a:prstGeom>
              <a:noFill/>
              <a:ln w="19050">
                <a:solidFill>
                  <a:srgbClr val="0000FF"/>
                </a:solidFill>
                <a:round/>
              </a:ln>
            </p:spPr>
            <p:txBody>
              <a:bodyPr rot="10800000" vert="eaVert"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48" name="Text Box 57"/>
              <p:cNvSpPr txBox="1">
                <a:spLocks noChangeArrowheads="1"/>
              </p:cNvSpPr>
              <p:nvPr/>
            </p:nvSpPr>
            <p:spPr bwMode="auto">
              <a:xfrm>
                <a:off x="3470" y="758"/>
                <a:ext cx="1220" cy="233"/>
              </a:xfrm>
              <a:prstGeom prst="rect">
                <a:avLst/>
              </a:prstGeom>
              <a:noFill/>
              <a:ln w="9525">
                <a:noFill/>
                <a:miter lim="800000"/>
              </a:ln>
            </p:spPr>
            <p:txBody>
              <a:bodyPr lIns="0" tIns="0" rIns="0" bIns="0">
                <a:spAutoFit/>
              </a:bodyPr>
              <a:lstStyle/>
              <a:p>
                <a:pPr algn="ctr">
                  <a:spcBef>
                    <a:spcPct val="50000"/>
                  </a:spcBef>
                </a:pPr>
                <a:r>
                  <a:rPr lang="zh-CN" altLang="en-US" sz="2400" b="1" i="1" dirty="0">
                    <a:solidFill>
                      <a:srgbClr val="0000FF"/>
                    </a:solidFill>
                    <a:latin typeface="微软雅黑" panose="020B0503020204020204" pitchFamily="34" charset="-122"/>
                    <a:ea typeface="微软雅黑" panose="020B0503020204020204" pitchFamily="34" charset="-122"/>
                    <a:cs typeface="Arial" panose="020B0604020202020204"/>
                  </a:rPr>
                  <a:t>过剩</a:t>
                </a:r>
                <a:r>
                  <a:rPr lang="en-US" sz="2400" dirty="0">
                    <a:solidFill>
                      <a:srgbClr val="0000FF"/>
                    </a:solidFill>
                    <a:latin typeface="微软雅黑" panose="020B0503020204020204" pitchFamily="34" charset="-122"/>
                    <a:ea typeface="微软雅黑" panose="020B0503020204020204" pitchFamily="34" charset="-122"/>
                    <a:cs typeface="Arial" panose="020B0604020202020204"/>
                  </a:rPr>
                  <a:t> = 60</a:t>
                </a:r>
                <a:endParaRPr lang="en-US" sz="2400" dirty="0">
                  <a:solidFill>
                    <a:srgbClr val="0000FF"/>
                  </a:solidFill>
                  <a:latin typeface="微软雅黑" panose="020B0503020204020204" pitchFamily="34" charset="-122"/>
                  <a:ea typeface="微软雅黑" panose="020B0503020204020204" pitchFamily="34" charset="-122"/>
                  <a:cs typeface="Arial" panose="020B0604020202020204"/>
                </a:endParaRPr>
              </a:p>
            </p:txBody>
          </p:sp>
        </p:grpSp>
        <p:grpSp>
          <p:nvGrpSpPr>
            <p:cNvPr id="42" name="Group 58"/>
            <p:cNvGrpSpPr/>
            <p:nvPr/>
          </p:nvGrpSpPr>
          <p:grpSpPr bwMode="auto">
            <a:xfrm>
              <a:off x="4152900" y="2447925"/>
              <a:ext cx="4457700" cy="493713"/>
              <a:chOff x="2650" y="1138"/>
              <a:chExt cx="2808" cy="311"/>
            </a:xfrm>
          </p:grpSpPr>
          <p:sp>
            <p:nvSpPr>
              <p:cNvPr id="43" name="Line 59"/>
              <p:cNvSpPr>
                <a:spLocks noChangeShapeType="1"/>
              </p:cNvSpPr>
              <p:nvPr/>
            </p:nvSpPr>
            <p:spPr bwMode="auto">
              <a:xfrm>
                <a:off x="2650" y="1184"/>
                <a:ext cx="2808" cy="0"/>
              </a:xfrm>
              <a:prstGeom prst="line">
                <a:avLst/>
              </a:prstGeom>
              <a:noFill/>
              <a:ln w="38100">
                <a:solidFill>
                  <a:srgbClr val="DE8400"/>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44" name="Text Box 60"/>
              <p:cNvSpPr txBox="1">
                <a:spLocks noChangeArrowheads="1"/>
              </p:cNvSpPr>
              <p:nvPr/>
            </p:nvSpPr>
            <p:spPr bwMode="auto">
              <a:xfrm>
                <a:off x="3767" y="1161"/>
                <a:ext cx="1101" cy="288"/>
              </a:xfrm>
              <a:prstGeom prst="rect">
                <a:avLst/>
              </a:prstGeom>
              <a:noFill/>
              <a:ln w="9525">
                <a:noFill/>
                <a:miter lim="800000"/>
              </a:ln>
            </p:spPr>
            <p:txBody>
              <a:bodyPr>
                <a:spAutoFit/>
              </a:bodyPr>
              <a:lstStyle/>
              <a:p>
                <a:pPr>
                  <a:spcBef>
                    <a:spcPct val="50000"/>
                  </a:spcBef>
                </a:pPr>
                <a:r>
                  <a:rPr lang="zh-CN" altLang="en-US" sz="2400" i="1" dirty="0">
                    <a:solidFill>
                      <a:srgbClr val="DE8400"/>
                    </a:solidFill>
                    <a:latin typeface="微软雅黑" panose="020B0503020204020204" pitchFamily="34" charset="-122"/>
                    <a:ea typeface="微软雅黑" panose="020B0503020204020204" pitchFamily="34" charset="-122"/>
                    <a:cs typeface="Arial" panose="020B0604020202020204"/>
                  </a:rPr>
                  <a:t>价格上限</a:t>
                </a:r>
                <a:endParaRPr lang="en-US" sz="2400" i="1" dirty="0">
                  <a:solidFill>
                    <a:srgbClr val="DE8400"/>
                  </a:solidFill>
                  <a:latin typeface="微软雅黑" panose="020B0503020204020204" pitchFamily="34" charset="-122"/>
                  <a:ea typeface="微软雅黑" panose="020B0503020204020204" pitchFamily="34" charset="-122"/>
                  <a:cs typeface="Arial" panose="020B0604020202020204"/>
                </a:endParaRPr>
              </a:p>
            </p:txBody>
          </p:sp>
          <p:sp>
            <p:nvSpPr>
              <p:cNvPr id="45" name="Oval 61"/>
              <p:cNvSpPr>
                <a:spLocks noChangeArrowheads="1"/>
              </p:cNvSpPr>
              <p:nvPr/>
            </p:nvSpPr>
            <p:spPr bwMode="auto">
              <a:xfrm>
                <a:off x="2979" y="1138"/>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46" name="Oval 62"/>
              <p:cNvSpPr>
                <a:spLocks noChangeArrowheads="1"/>
              </p:cNvSpPr>
              <p:nvPr/>
            </p:nvSpPr>
            <p:spPr bwMode="auto">
              <a:xfrm>
                <a:off x="5066" y="1138"/>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p:cNvSpPr>
            <a:spLocks noGrp="1" noChangeArrowheads="1"/>
          </p:cNvSpPr>
          <p:nvPr>
            <p:ph type="title" idx="4294967295"/>
          </p:nvPr>
        </p:nvSpPr>
        <p:spPr>
          <a:xfrm>
            <a:off x="503960" y="690996"/>
            <a:ext cx="3590059" cy="545523"/>
          </a:xfrm>
        </p:spPr>
        <p:txBody>
          <a:bodyPr>
            <a:normAutofit fontScale="90000"/>
          </a:bodyPr>
          <a:lstStyle/>
          <a:p>
            <a:pPr eaLnBrk="1" hangingPunct="1"/>
            <a:r>
              <a:rPr lang="zh-CN" altLang="en-US" sz="3200" dirty="0">
                <a:ea typeface="华光中雅_CNKI" panose="02000500000000000000"/>
              </a:rPr>
              <a:t>对价格控制的评价</a:t>
            </a:r>
            <a:endParaRPr lang="en-US" sz="3200" dirty="0">
              <a:ea typeface="华光中雅_CNKI" panose="02000500000000000000"/>
            </a:endParaRPr>
          </a:p>
        </p:txBody>
      </p:sp>
      <p:sp>
        <p:nvSpPr>
          <p:cNvPr id="24581" name="Rectangle 3"/>
          <p:cNvSpPr>
            <a:spLocks noGrp="1" noChangeArrowheads="1"/>
          </p:cNvSpPr>
          <p:nvPr>
            <p:ph idx="4294967295"/>
          </p:nvPr>
        </p:nvSpPr>
        <p:spPr>
          <a:xfrm>
            <a:off x="311785" y="2123440"/>
            <a:ext cx="8229600" cy="2522220"/>
          </a:xfrm>
        </p:spPr>
        <p:txBody>
          <a:bodyPr>
            <a:normAutofit/>
          </a:bodyPr>
          <a:lstStyle/>
          <a:p>
            <a:r>
              <a:rPr lang="zh-CN" altLang="en-US" sz="2700" dirty="0">
                <a:latin typeface="微软雅黑" panose="020B0503020204020204" pitchFamily="34" charset="-122"/>
                <a:ea typeface="微软雅黑" panose="020B0503020204020204" pitchFamily="34" charset="-122"/>
              </a:rPr>
              <a:t>第一章讨论的经济学十大原理之一是</a:t>
            </a:r>
            <a:r>
              <a:rPr lang="en-US" sz="2700" dirty="0">
                <a:latin typeface="微软雅黑" panose="020B0503020204020204" pitchFamily="34" charset="-122"/>
                <a:ea typeface="微软雅黑" panose="020B0503020204020204" pitchFamily="34" charset="-122"/>
              </a:rPr>
              <a:t>:  </a:t>
            </a:r>
            <a:br>
              <a:rPr lang="en-US" sz="2700" dirty="0">
                <a:latin typeface="微软雅黑" panose="020B0503020204020204" pitchFamily="34" charset="-122"/>
                <a:ea typeface="微软雅黑" panose="020B0503020204020204" pitchFamily="34" charset="-122"/>
              </a:rPr>
            </a:br>
            <a:r>
              <a:rPr lang="zh-CN" altLang="en-US" sz="2700" i="1" dirty="0">
                <a:solidFill>
                  <a:srgbClr val="996633"/>
                </a:solidFill>
                <a:latin typeface="微软雅黑" panose="020B0503020204020204" pitchFamily="34" charset="-122"/>
                <a:ea typeface="微软雅黑" panose="020B0503020204020204" pitchFamily="34" charset="-122"/>
              </a:rPr>
              <a:t>市场通常是组织经济活动的一种好方法</a:t>
            </a:r>
            <a:endParaRPr lang="en-US" sz="2700" i="1" dirty="0">
              <a:solidFill>
                <a:srgbClr val="996633"/>
              </a:solidFill>
              <a:latin typeface="微软雅黑" panose="020B0503020204020204" pitchFamily="34" charset="-122"/>
              <a:ea typeface="微软雅黑" panose="020B0503020204020204" pitchFamily="34" charset="-122"/>
            </a:endParaRPr>
          </a:p>
          <a:p>
            <a:r>
              <a:rPr lang="zh-CN" altLang="en-US" sz="2700" dirty="0">
                <a:latin typeface="微软雅黑" panose="020B0503020204020204" pitchFamily="34" charset="-122"/>
                <a:ea typeface="微软雅黑" panose="020B0503020204020204" pitchFamily="34" charset="-122"/>
              </a:rPr>
              <a:t>价格是指引社会资源配置的信号。当政府进行价格控制时，这种配置通常会发生变化</a:t>
            </a:r>
            <a:endParaRPr lang="en-US" altLang="zh-CN" sz="2700" dirty="0">
              <a:latin typeface="微软雅黑" panose="020B0503020204020204" pitchFamily="34" charset="-122"/>
              <a:ea typeface="微软雅黑" panose="020B0503020204020204" pitchFamily="34" charset="-122"/>
            </a:endParaRPr>
          </a:p>
          <a:p>
            <a:r>
              <a:rPr lang="zh-CN" altLang="en-US" sz="2700" dirty="0">
                <a:latin typeface="微软雅黑" panose="020B0503020204020204" pitchFamily="34" charset="-122"/>
                <a:ea typeface="微软雅黑" panose="020B0503020204020204" pitchFamily="34" charset="-122"/>
              </a:rPr>
              <a:t>价格控制想帮助穷人，但往往却伤害大于帮助。</a:t>
            </a:r>
            <a:endParaRPr lang="en-US" sz="2700" dirty="0">
              <a:latin typeface="微软雅黑" panose="020B0503020204020204" pitchFamily="34" charset="-122"/>
              <a:ea typeface="微软雅黑" panose="020B0503020204020204"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Effect transition="in" filter="wipe(left)">
                                      <p:cBhvr>
                                        <p:cTn id="7" dur="500"/>
                                        <p:tgtEl>
                                          <p:spTgt spid="24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1">
                                            <p:txEl>
                                              <p:pRg st="1" end="1"/>
                                            </p:txEl>
                                          </p:spTgt>
                                        </p:tgtEl>
                                        <p:attrNameLst>
                                          <p:attrName>style.visibility</p:attrName>
                                        </p:attrNameLst>
                                      </p:cBhvr>
                                      <p:to>
                                        <p:strVal val="visible"/>
                                      </p:to>
                                    </p:set>
                                    <p:animEffect transition="in" filter="wipe(left)">
                                      <p:cBhvr>
                                        <p:cTn id="12" dur="500"/>
                                        <p:tgtEl>
                                          <p:spTgt spid="24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1">
                                            <p:txEl>
                                              <p:pRg st="2" end="2"/>
                                            </p:txEl>
                                          </p:spTgt>
                                        </p:tgtEl>
                                        <p:attrNameLst>
                                          <p:attrName>style.visibility</p:attrName>
                                        </p:attrNameLst>
                                      </p:cBhvr>
                                      <p:to>
                                        <p:strVal val="visible"/>
                                      </p:to>
                                    </p:set>
                                    <p:animEffect transition="in" filter="wipe(left)">
                                      <p:cBhvr>
                                        <p:cTn id="17" dur="500"/>
                                        <p:tgtEl>
                                          <p:spTgt spid="245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ldLvl="4"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p:cNvSpPr>
            <a:spLocks noGrp="1" noChangeArrowheads="1"/>
          </p:cNvSpPr>
          <p:nvPr>
            <p:ph type="title" idx="4294967295"/>
          </p:nvPr>
        </p:nvSpPr>
        <p:spPr>
          <a:xfrm>
            <a:off x="498761" y="726497"/>
            <a:ext cx="1220932" cy="530802"/>
          </a:xfrm>
        </p:spPr>
        <p:txBody>
          <a:bodyPr>
            <a:normAutofit fontScale="90000"/>
          </a:bodyPr>
          <a:lstStyle/>
          <a:p>
            <a:pPr eaLnBrk="1" hangingPunct="1"/>
            <a:r>
              <a:rPr lang="zh-CN" altLang="en-US" sz="3200" dirty="0">
                <a:ea typeface="华光中雅_CNKI" panose="02000500000000000000"/>
              </a:rPr>
              <a:t>税收</a:t>
            </a:r>
            <a:endParaRPr lang="en-US" sz="3200" dirty="0">
              <a:ea typeface="华光中雅_CNKI" panose="02000500000000000000"/>
            </a:endParaRPr>
          </a:p>
        </p:txBody>
      </p:sp>
      <p:sp>
        <p:nvSpPr>
          <p:cNvPr id="25605" name="Rectangle 3"/>
          <p:cNvSpPr>
            <a:spLocks noGrp="1" noChangeArrowheads="1"/>
          </p:cNvSpPr>
          <p:nvPr>
            <p:ph type="body" idx="4294967295"/>
          </p:nvPr>
        </p:nvSpPr>
        <p:spPr>
          <a:xfrm>
            <a:off x="498475" y="1819275"/>
            <a:ext cx="8281670" cy="3195320"/>
          </a:xfrm>
        </p:spPr>
        <p:txBody>
          <a:bodyPr>
            <a:normAutofit/>
          </a:bodyPr>
          <a:lstStyle/>
          <a:p>
            <a:pPr>
              <a:spcBef>
                <a:spcPct val="55000"/>
              </a:spcBef>
            </a:pPr>
            <a:r>
              <a:rPr lang="zh-CN" altLang="en-US" sz="2400" dirty="0">
                <a:latin typeface="微软雅黑" panose="020B0503020204020204" pitchFamily="34" charset="-122"/>
                <a:ea typeface="微软雅黑" panose="020B0503020204020204" pitchFamily="34" charset="-122"/>
              </a:rPr>
              <a:t>政府对许多物品与劳务征税，是为了给国防、公立学校、基础设施等这类公共项目筹资。</a:t>
            </a:r>
            <a:endParaRPr lang="en-US" altLang="zh-CN" sz="2400" dirty="0">
              <a:latin typeface="微软雅黑" panose="020B0503020204020204" pitchFamily="34" charset="-122"/>
              <a:ea typeface="微软雅黑" panose="020B0503020204020204" pitchFamily="34" charset="-122"/>
            </a:endParaRPr>
          </a:p>
          <a:p>
            <a:pPr>
              <a:spcBef>
                <a:spcPct val="55000"/>
              </a:spcBef>
            </a:pPr>
            <a:r>
              <a:rPr lang="zh-CN" altLang="en-US" sz="2400" dirty="0">
                <a:latin typeface="微软雅黑" panose="020B0503020204020204" pitchFamily="34" charset="-122"/>
                <a:ea typeface="微软雅黑" panose="020B0503020204020204" pitchFamily="34" charset="-122"/>
              </a:rPr>
              <a:t>政府即可以向买者征税，也可以向卖者征税。</a:t>
            </a:r>
            <a:endParaRPr lang="en-US" altLang="zh-CN" sz="2400" dirty="0">
              <a:latin typeface="微软雅黑" panose="020B0503020204020204" pitchFamily="34" charset="-122"/>
              <a:ea typeface="微软雅黑" panose="020B0503020204020204" pitchFamily="34" charset="-122"/>
            </a:endParaRPr>
          </a:p>
          <a:p>
            <a:pPr>
              <a:spcBef>
                <a:spcPct val="55000"/>
              </a:spcBef>
            </a:pPr>
            <a:r>
              <a:rPr lang="zh-CN" altLang="en-US" sz="2400" dirty="0">
                <a:latin typeface="微软雅黑" panose="020B0503020204020204" pitchFamily="34" charset="-122"/>
                <a:ea typeface="微软雅黑" panose="020B0503020204020204" pitchFamily="34" charset="-122"/>
              </a:rPr>
              <a:t>税收可以是物品价格的一个比例（比例税）或者每售出一单位物品需支付一定数量的货币（定额税），</a:t>
            </a:r>
            <a:endParaRPr lang="en-US" sz="24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简化起见，我们仅分析后者。</a:t>
            </a:r>
            <a:endParaRPr lang="en-US" altLang="zh-CN" sz="2400" dirty="0">
              <a:latin typeface="微软雅黑" panose="020B0503020204020204" pitchFamily="34" charset="-122"/>
              <a:ea typeface="微软雅黑" panose="020B0503020204020204" pitchFamily="34" charset="-122"/>
            </a:endParaRPr>
          </a:p>
          <a:p>
            <a:pPr lvl="1" eaLnBrk="1" hangingPunct="1"/>
            <a:endParaRPr lang="en-US" sz="2400" dirty="0"/>
          </a:p>
          <a:p>
            <a:pPr eaLnBrk="1" hangingPunct="1"/>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Effect transition="in" filter="wipe(left)">
                                      <p:cBhvr>
                                        <p:cTn id="7" dur="500"/>
                                        <p:tgtEl>
                                          <p:spTgt spid="256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5">
                                            <p:txEl>
                                              <p:pRg st="1" end="1"/>
                                            </p:txEl>
                                          </p:spTgt>
                                        </p:tgtEl>
                                        <p:attrNameLst>
                                          <p:attrName>style.visibility</p:attrName>
                                        </p:attrNameLst>
                                      </p:cBhvr>
                                      <p:to>
                                        <p:strVal val="visible"/>
                                      </p:to>
                                    </p:set>
                                    <p:animEffect transition="in" filter="wipe(left)">
                                      <p:cBhvr>
                                        <p:cTn id="12" dur="500"/>
                                        <p:tgtEl>
                                          <p:spTgt spid="256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5">
                                            <p:txEl>
                                              <p:pRg st="2" end="2"/>
                                            </p:txEl>
                                          </p:spTgt>
                                        </p:tgtEl>
                                        <p:attrNameLst>
                                          <p:attrName>style.visibility</p:attrName>
                                        </p:attrNameLst>
                                      </p:cBhvr>
                                      <p:to>
                                        <p:strVal val="visible"/>
                                      </p:to>
                                    </p:set>
                                    <p:animEffect transition="in" filter="wipe(left)">
                                      <p:cBhvr>
                                        <p:cTn id="17" dur="500"/>
                                        <p:tgtEl>
                                          <p:spTgt spid="256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5">
                                            <p:txEl>
                                              <p:pRg st="3" end="3"/>
                                            </p:txEl>
                                          </p:spTgt>
                                        </p:tgtEl>
                                        <p:attrNameLst>
                                          <p:attrName>style.visibility</p:attrName>
                                        </p:attrNameLst>
                                      </p:cBhvr>
                                      <p:to>
                                        <p:strVal val="visible"/>
                                      </p:to>
                                    </p:set>
                                    <p:animEffect transition="in" filter="wipe(left)">
                                      <p:cBhvr>
                                        <p:cTn id="22" dur="500"/>
                                        <p:tgtEl>
                                          <p:spTgt spid="256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ldLvl="4"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5072063" y="2278063"/>
            <a:ext cx="3176587" cy="2274887"/>
            <a:chOff x="3027" y="1106"/>
            <a:chExt cx="2001" cy="1433"/>
          </a:xfrm>
        </p:grpSpPr>
        <p:sp>
          <p:nvSpPr>
            <p:cNvPr id="26647" name="Line 3"/>
            <p:cNvSpPr>
              <a:spLocks noChangeShapeType="1"/>
            </p:cNvSpPr>
            <p:nvPr/>
          </p:nvSpPr>
          <p:spPr bwMode="auto">
            <a:xfrm flipV="1">
              <a:off x="3027" y="1316"/>
              <a:ext cx="1696" cy="1223"/>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26648" name="Text Box 4"/>
            <p:cNvSpPr txBox="1">
              <a:spLocks noChangeArrowheads="1"/>
            </p:cNvSpPr>
            <p:nvPr/>
          </p:nvSpPr>
          <p:spPr bwMode="auto">
            <a:xfrm>
              <a:off x="4642" y="1106"/>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r>
                <a:rPr lang="en-US" sz="2400" b="1" baseline="-25000">
                  <a:latin typeface="Arial" panose="020B0604020202020204"/>
                  <a:cs typeface="Arial" panose="020B0604020202020204"/>
                </a:rPr>
                <a:t>1</a:t>
              </a:r>
              <a:endParaRPr lang="en-US" sz="2400" b="1" baseline="-25000">
                <a:latin typeface="Arial" panose="020B0604020202020204"/>
                <a:cs typeface="Arial" panose="020B0604020202020204"/>
              </a:endParaRPr>
            </a:p>
          </p:txBody>
        </p:sp>
      </p:grpSp>
      <p:sp>
        <p:nvSpPr>
          <p:cNvPr id="26629" name="Rectangle 5"/>
          <p:cNvSpPr>
            <a:spLocks noGrp="1" noChangeArrowheads="1"/>
          </p:cNvSpPr>
          <p:nvPr>
            <p:ph type="title" idx="4294967295"/>
          </p:nvPr>
        </p:nvSpPr>
        <p:spPr>
          <a:xfrm>
            <a:off x="410210" y="608330"/>
            <a:ext cx="3591560" cy="586740"/>
          </a:xfrm>
        </p:spPr>
        <p:txBody>
          <a:bodyPr>
            <a:normAutofit/>
          </a:bodyPr>
          <a:lstStyle/>
          <a:p>
            <a:pPr algn="ctr" eaLnBrk="1" hangingPunct="1"/>
            <a:r>
              <a:rPr lang="zh-CN" altLang="en-US" sz="3200" b="1" dirty="0">
                <a:ea typeface="华光中雅_CNKI" panose="02000500000000000000"/>
              </a:rPr>
              <a:t>例</a:t>
            </a:r>
            <a:r>
              <a:rPr lang="en-US" sz="3200" b="1" dirty="0">
                <a:ea typeface="华光中雅_CNKI" panose="02000500000000000000"/>
              </a:rPr>
              <a:t>3</a:t>
            </a:r>
            <a:r>
              <a:rPr lang="en-US" sz="3200" dirty="0">
                <a:ea typeface="华光中雅_CNKI" panose="02000500000000000000"/>
              </a:rPr>
              <a:t>:  </a:t>
            </a:r>
            <a:r>
              <a:rPr lang="zh-CN" altLang="en-US" sz="3200" dirty="0">
                <a:ea typeface="华光中雅_CNKI" panose="02000500000000000000"/>
              </a:rPr>
              <a:t>匹萨</a:t>
            </a:r>
            <a:r>
              <a:rPr lang="zh-CN" altLang="en-US" sz="3200" dirty="0">
                <a:ea typeface="华光中雅_CNKI" panose="02000500000000000000"/>
              </a:rPr>
              <a:t>市场</a:t>
            </a:r>
            <a:endParaRPr lang="en-US" sz="3200" dirty="0">
              <a:ea typeface="华光中雅_CNKI" panose="02000500000000000000"/>
            </a:endParaRPr>
          </a:p>
        </p:txBody>
      </p:sp>
      <p:sp>
        <p:nvSpPr>
          <p:cNvPr id="114694" name="Rectangle 6"/>
          <p:cNvSpPr>
            <a:spLocks noGrp="1" noChangeArrowheads="1"/>
          </p:cNvSpPr>
          <p:nvPr>
            <p:ph type="body" idx="4294967295"/>
          </p:nvPr>
        </p:nvSpPr>
        <p:spPr>
          <a:xfrm>
            <a:off x="1262495" y="2400300"/>
            <a:ext cx="1747838" cy="1028700"/>
          </a:xfrm>
          <a:solidFill>
            <a:srgbClr val="FFCCCC"/>
          </a:solidFill>
          <a:effectLst>
            <a:outerShdw blurRad="50800" dist="38100" dir="2700000" algn="tl" rotWithShape="0">
              <a:prstClr val="black">
                <a:alpha val="40000"/>
              </a:prstClr>
            </a:outerShdw>
          </a:effectLst>
        </p:spPr>
        <p:txBody>
          <a:bodyPr>
            <a:normAutofit/>
          </a:bodyPr>
          <a:lstStyle/>
          <a:p>
            <a:pPr marL="0" indent="0" eaLnBrk="1" hangingPunct="1">
              <a:buFont typeface="Wingdings" panose="05000000000000000000" pitchFamily="2" charset="2"/>
              <a:buNone/>
              <a:defRPr/>
            </a:pPr>
            <a:r>
              <a:rPr lang="zh-CN" altLang="en-US" sz="2600" dirty="0">
                <a:latin typeface="微软雅黑" panose="020B0503020204020204" pitchFamily="34" charset="-122"/>
                <a:ea typeface="微软雅黑" panose="020B0503020204020204" pitchFamily="34" charset="-122"/>
              </a:rPr>
              <a:t>没有税收时的均衡</a:t>
            </a:r>
            <a:endParaRPr lang="en-US" sz="2600" dirty="0">
              <a:latin typeface="微软雅黑" panose="020B0503020204020204" pitchFamily="34" charset="-122"/>
              <a:ea typeface="微软雅黑" panose="020B0503020204020204" pitchFamily="34" charset="-122"/>
            </a:endParaRPr>
          </a:p>
        </p:txBody>
      </p:sp>
      <p:grpSp>
        <p:nvGrpSpPr>
          <p:cNvPr id="3" name="Group 7"/>
          <p:cNvGrpSpPr/>
          <p:nvPr/>
        </p:nvGrpSpPr>
        <p:grpSpPr bwMode="auto">
          <a:xfrm>
            <a:off x="4360863" y="1757363"/>
            <a:ext cx="4422775" cy="3871912"/>
            <a:chOff x="2579" y="785"/>
            <a:chExt cx="2786" cy="2439"/>
          </a:xfrm>
        </p:grpSpPr>
        <p:grpSp>
          <p:nvGrpSpPr>
            <p:cNvPr id="4" name="Group 8"/>
            <p:cNvGrpSpPr/>
            <p:nvPr/>
          </p:nvGrpSpPr>
          <p:grpSpPr bwMode="auto">
            <a:xfrm>
              <a:off x="2697" y="1037"/>
              <a:ext cx="2409" cy="2049"/>
              <a:chOff x="1098" y="1361"/>
              <a:chExt cx="2116" cy="2027"/>
            </a:xfrm>
          </p:grpSpPr>
          <p:sp>
            <p:nvSpPr>
              <p:cNvPr id="26645" name="Line 9"/>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6646" name="Line 10"/>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6643" name="Text Box 11"/>
            <p:cNvSpPr txBox="1">
              <a:spLocks noChangeArrowheads="1"/>
            </p:cNvSpPr>
            <p:nvPr/>
          </p:nvSpPr>
          <p:spPr bwMode="auto">
            <a:xfrm>
              <a:off x="2579" y="785"/>
              <a:ext cx="26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endParaRPr lang="en-US" sz="2400" b="1" i="1">
                <a:latin typeface="Arial" panose="020B0604020202020204"/>
                <a:cs typeface="Arial" panose="020B0604020202020204"/>
              </a:endParaRPr>
            </a:p>
          </p:txBody>
        </p:sp>
        <p:sp>
          <p:nvSpPr>
            <p:cNvPr id="26644" name="Text Box 12"/>
            <p:cNvSpPr txBox="1">
              <a:spLocks noChangeArrowheads="1"/>
            </p:cNvSpPr>
            <p:nvPr/>
          </p:nvSpPr>
          <p:spPr bwMode="auto">
            <a:xfrm>
              <a:off x="5075" y="2936"/>
              <a:ext cx="29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endParaRPr lang="en-US" sz="2400" b="1" i="1">
                <a:latin typeface="Arial" panose="020B0604020202020204"/>
                <a:cs typeface="Arial" panose="020B0604020202020204"/>
              </a:endParaRPr>
            </a:p>
          </p:txBody>
        </p:sp>
      </p:grpSp>
      <p:grpSp>
        <p:nvGrpSpPr>
          <p:cNvPr id="5" name="Group 13"/>
          <p:cNvGrpSpPr/>
          <p:nvPr/>
        </p:nvGrpSpPr>
        <p:grpSpPr bwMode="auto">
          <a:xfrm>
            <a:off x="5686425" y="2116138"/>
            <a:ext cx="2730500" cy="2649537"/>
            <a:chOff x="3414" y="1004"/>
            <a:chExt cx="1720" cy="1669"/>
          </a:xfrm>
        </p:grpSpPr>
        <p:sp>
          <p:nvSpPr>
            <p:cNvPr id="26640" name="Line 14"/>
            <p:cNvSpPr>
              <a:spLocks noChangeShapeType="1"/>
            </p:cNvSpPr>
            <p:nvPr/>
          </p:nvSpPr>
          <p:spPr bwMode="auto">
            <a:xfrm>
              <a:off x="3414" y="1004"/>
              <a:ext cx="1417" cy="1470"/>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26641" name="Text Box 15"/>
            <p:cNvSpPr txBox="1">
              <a:spLocks noChangeArrowheads="1"/>
            </p:cNvSpPr>
            <p:nvPr/>
          </p:nvSpPr>
          <p:spPr bwMode="auto">
            <a:xfrm>
              <a:off x="4748" y="2385"/>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r>
                <a:rPr lang="en-US" sz="2400" b="1" baseline="-25000">
                  <a:latin typeface="Arial" panose="020B0604020202020204"/>
                  <a:cs typeface="Arial" panose="020B0604020202020204"/>
                </a:rPr>
                <a:t>1</a:t>
              </a:r>
              <a:endParaRPr lang="en-US" sz="2400" b="1" baseline="-25000">
                <a:latin typeface="Arial" panose="020B0604020202020204"/>
                <a:cs typeface="Arial" panose="020B0604020202020204"/>
              </a:endParaRPr>
            </a:p>
          </p:txBody>
        </p:sp>
      </p:grpSp>
      <p:grpSp>
        <p:nvGrpSpPr>
          <p:cNvPr id="6" name="Group 16"/>
          <p:cNvGrpSpPr/>
          <p:nvPr/>
        </p:nvGrpSpPr>
        <p:grpSpPr bwMode="auto">
          <a:xfrm>
            <a:off x="3382963" y="3105150"/>
            <a:ext cx="3773487" cy="2725738"/>
            <a:chOff x="1963" y="1627"/>
            <a:chExt cx="2377" cy="1717"/>
          </a:xfrm>
        </p:grpSpPr>
        <p:grpSp>
          <p:nvGrpSpPr>
            <p:cNvPr id="7" name="Group 17"/>
            <p:cNvGrpSpPr/>
            <p:nvPr/>
          </p:nvGrpSpPr>
          <p:grpSpPr bwMode="auto">
            <a:xfrm>
              <a:off x="2703" y="1746"/>
              <a:ext cx="1425" cy="1333"/>
              <a:chOff x="357" y="2450"/>
              <a:chExt cx="795" cy="646"/>
            </a:xfrm>
          </p:grpSpPr>
          <p:sp>
            <p:nvSpPr>
              <p:cNvPr id="26638" name="Line 18"/>
              <p:cNvSpPr>
                <a:spLocks noChangeShapeType="1"/>
              </p:cNvSpPr>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6639" name="Line 19"/>
              <p:cNvSpPr>
                <a:spLocks noChangeShapeType="1"/>
              </p:cNvSpPr>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26635" name="Oval 20"/>
            <p:cNvSpPr>
              <a:spLocks noChangeArrowheads="1"/>
            </p:cNvSpPr>
            <p:nvPr/>
          </p:nvSpPr>
          <p:spPr bwMode="auto">
            <a:xfrm>
              <a:off x="4081" y="1699"/>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26636" name="Text Box 21"/>
            <p:cNvSpPr txBox="1">
              <a:spLocks noChangeArrowheads="1"/>
            </p:cNvSpPr>
            <p:nvPr/>
          </p:nvSpPr>
          <p:spPr bwMode="auto">
            <a:xfrm>
              <a:off x="1963" y="1627"/>
              <a:ext cx="721" cy="465"/>
            </a:xfrm>
            <a:prstGeom prst="rect">
              <a:avLst/>
            </a:prstGeom>
            <a:noFill/>
            <a:ln w="9525">
              <a:noFill/>
              <a:miter lim="800000"/>
            </a:ln>
          </p:spPr>
          <p:txBody>
            <a:bodyPr lIns="0" tIns="0" bIns="0">
              <a:spAutoFit/>
            </a:bodyPr>
            <a:lstStyle/>
            <a:p>
              <a:pPr algn="r">
                <a:spcBef>
                  <a:spcPct val="50000"/>
                </a:spcBef>
              </a:pPr>
              <a:r>
                <a:rPr lang="en-US" sz="2400">
                  <a:latin typeface="Arial" panose="020B0604020202020204"/>
                  <a:cs typeface="Arial" panose="020B0604020202020204"/>
                </a:rPr>
                <a:t>10.00</a:t>
              </a:r>
              <a:r>
                <a:rPr lang="zh-CN" altLang="en-US" sz="2400">
                  <a:latin typeface="Arial" panose="020B0604020202020204"/>
                  <a:cs typeface="Arial" panose="020B0604020202020204"/>
                </a:rPr>
                <a:t>元</a:t>
              </a:r>
              <a:endParaRPr lang="zh-CN" altLang="en-US" sz="2400">
                <a:latin typeface="Arial" panose="020B0604020202020204"/>
                <a:cs typeface="Arial" panose="020B0604020202020204"/>
              </a:endParaRPr>
            </a:p>
          </p:txBody>
        </p:sp>
        <p:sp>
          <p:nvSpPr>
            <p:cNvPr id="26637" name="Text Box 22"/>
            <p:cNvSpPr txBox="1">
              <a:spLocks noChangeArrowheads="1"/>
            </p:cNvSpPr>
            <p:nvPr/>
          </p:nvSpPr>
          <p:spPr bwMode="auto">
            <a:xfrm>
              <a:off x="3969" y="3111"/>
              <a:ext cx="371" cy="233"/>
            </a:xfrm>
            <a:prstGeom prst="rect">
              <a:avLst/>
            </a:prstGeom>
            <a:noFill/>
            <a:ln w="9525">
              <a:noFill/>
              <a:miter lim="800000"/>
            </a:ln>
          </p:spPr>
          <p:txBody>
            <a:bodyPr lIns="0" tIns="0" rIns="0" bIns="0">
              <a:spAutoFit/>
            </a:bodyPr>
            <a:lstStyle/>
            <a:p>
              <a:pPr algn="ctr">
                <a:spcBef>
                  <a:spcPct val="50000"/>
                </a:spcBef>
              </a:pPr>
              <a:r>
                <a:rPr lang="en-US" sz="2400">
                  <a:latin typeface="Arial" panose="020B0604020202020204"/>
                  <a:cs typeface="Arial" panose="020B0604020202020204"/>
                </a:rPr>
                <a:t>500</a:t>
              </a:r>
              <a:endParaRPr lang="en-US" sz="2400">
                <a:latin typeface="Arial" panose="020B0604020202020204"/>
                <a:cs typeface="Arial" panose="020B0604020202020204"/>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694"/>
                                        </p:tgtEl>
                                        <p:attrNameLst>
                                          <p:attrName>style.visibility</p:attrName>
                                        </p:attrNameLst>
                                      </p:cBhvr>
                                      <p:to>
                                        <p:strVal val="visible"/>
                                      </p:to>
                                    </p:set>
                                    <p:animEffect transition="in" filter="fade">
                                      <p:cBhvr>
                                        <p:cTn id="7" dur="500"/>
                                        <p:tgtEl>
                                          <p:spTgt spid="114694"/>
                                        </p:tgtEl>
                                      </p:cBhvr>
                                    </p:animEffect>
                                  </p:childTnLst>
                                </p:cTn>
                              </p:par>
                              <p:par>
                                <p:cTn id="8" presetID="18" presetClass="entr" presetSubtype="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Righ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bldLvl="5"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533400" y="432103"/>
            <a:ext cx="8458200" cy="667736"/>
          </a:xfrm>
          <a:noFill/>
        </p:spPr>
        <p:txBody>
          <a:bodyPr bIns="0" anchor="b">
            <a:noAutofit/>
          </a:bodyPr>
          <a:lstStyle/>
          <a:p>
            <a:pPr>
              <a:lnSpc>
                <a:spcPct val="105000"/>
              </a:lnSpc>
              <a:defRPr/>
            </a:pPr>
            <a:r>
              <a:rPr lang="zh-CN" altLang="en-US" sz="3200" dirty="0">
                <a:solidFill>
                  <a:srgbClr val="002060"/>
                </a:solidFill>
                <a:latin typeface="华光中雅_CNKI" panose="02000500000000000000" pitchFamily="2" charset="-122"/>
                <a:ea typeface="华光中雅_CNKI" panose="02000500000000000000" pitchFamily="2" charset="-122"/>
              </a:rPr>
              <a:t>本章回答如下</a:t>
            </a:r>
            <a:r>
              <a:rPr lang="en-US" altLang="zh-CN" sz="3200" dirty="0">
                <a:solidFill>
                  <a:srgbClr val="002060"/>
                </a:solidFill>
                <a:latin typeface="华光中雅_CNKI" panose="02000500000000000000" pitchFamily="2" charset="-122"/>
                <a:ea typeface="华光中雅_CNKI" panose="02000500000000000000" pitchFamily="2" charset="-122"/>
              </a:rPr>
              <a:t>4</a:t>
            </a:r>
            <a:r>
              <a:rPr lang="zh-CN" altLang="en-US" sz="3200" dirty="0">
                <a:solidFill>
                  <a:srgbClr val="002060"/>
                </a:solidFill>
                <a:latin typeface="华光中雅_CNKI" panose="02000500000000000000" pitchFamily="2" charset="-122"/>
                <a:ea typeface="华光中雅_CNKI" panose="02000500000000000000" pitchFamily="2" charset="-122"/>
              </a:rPr>
              <a:t>个问题</a:t>
            </a:r>
            <a:endParaRPr lang="en-US" sz="3300" kern="0" spc="200" dirty="0">
              <a:solidFill>
                <a:srgbClr val="008000"/>
              </a:solidFill>
              <a:latin typeface="Arial" panose="020B0604020202020204" pitchFamily="34" charset="0"/>
              <a:cs typeface="Arial" panose="020B0604020202020204" pitchFamily="34" charset="0"/>
            </a:endParaRPr>
          </a:p>
        </p:txBody>
      </p:sp>
      <p:sp>
        <p:nvSpPr>
          <p:cNvPr id="36" name="Content Placeholder 2"/>
          <p:cNvSpPr>
            <a:spLocks noGrp="1"/>
          </p:cNvSpPr>
          <p:nvPr>
            <p:ph idx="1"/>
          </p:nvPr>
        </p:nvSpPr>
        <p:spPr>
          <a:xfrm>
            <a:off x="457200" y="1668145"/>
            <a:ext cx="8229600" cy="3230880"/>
          </a:xfrm>
        </p:spPr>
        <p:txBody>
          <a:bodyPr>
            <a:normAutofit lnSpcReduction="10000"/>
          </a:bodyPr>
          <a:lstStyle/>
          <a:p>
            <a:pPr marL="514350" indent="-514350">
              <a:spcBef>
                <a:spcPts val="1500"/>
              </a:spcBef>
              <a:buClr>
                <a:schemeClr val="accent1">
                  <a:lumMod val="75000"/>
                </a:schemeClr>
              </a:buClr>
              <a:buSzPct val="120000"/>
              <a:buFont typeface="+mj-lt"/>
              <a:buAutoNum type="arabicPeriod"/>
            </a:pPr>
            <a:r>
              <a:rPr lang="zh-CN" altLang="en-US" dirty="0">
                <a:latin typeface="微软雅黑" panose="020B0503020204020204" pitchFamily="34" charset="-122"/>
                <a:ea typeface="微软雅黑" panose="020B0503020204020204" pitchFamily="34" charset="-122"/>
              </a:rPr>
              <a:t>什么叫价格上限和价格下限</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有哪些例子？  </a:t>
            </a:r>
            <a:endParaRPr lang="zh-CN" altLang="en-US" dirty="0">
              <a:latin typeface="微软雅黑" panose="020B0503020204020204" pitchFamily="34" charset="-122"/>
              <a:ea typeface="微软雅黑" panose="020B0503020204020204" pitchFamily="34" charset="-122"/>
            </a:endParaRPr>
          </a:p>
          <a:p>
            <a:pPr marL="514350" indent="-514350">
              <a:spcBef>
                <a:spcPts val="1500"/>
              </a:spcBef>
              <a:buClr>
                <a:schemeClr val="accent1">
                  <a:lumMod val="75000"/>
                </a:schemeClr>
              </a:buClr>
              <a:buSzPct val="120000"/>
              <a:buFont typeface="+mj-lt"/>
              <a:buAutoNum type="arabicPeriod"/>
            </a:pPr>
            <a:r>
              <a:rPr lang="zh-CN" altLang="en-US" dirty="0">
                <a:latin typeface="微软雅黑" panose="020B0503020204020204" pitchFamily="34" charset="-122"/>
                <a:ea typeface="微软雅黑" panose="020B0503020204020204" pitchFamily="34" charset="-122"/>
              </a:rPr>
              <a:t>价格上限和价格下限如何影响市场结果？ </a:t>
            </a:r>
            <a:endParaRPr lang="zh-CN" altLang="en-US" dirty="0">
              <a:latin typeface="微软雅黑" panose="020B0503020204020204" pitchFamily="34" charset="-122"/>
              <a:ea typeface="微软雅黑" panose="020B0503020204020204" pitchFamily="34" charset="-122"/>
            </a:endParaRPr>
          </a:p>
          <a:p>
            <a:pPr marL="514350" indent="-514350">
              <a:spcBef>
                <a:spcPts val="1500"/>
              </a:spcBef>
              <a:buClr>
                <a:schemeClr val="accent1">
                  <a:lumMod val="75000"/>
                </a:schemeClr>
              </a:buClr>
              <a:buSzPct val="120000"/>
              <a:buFont typeface="+mj-lt"/>
              <a:buAutoNum type="arabicPeriod"/>
            </a:pPr>
            <a:r>
              <a:rPr lang="zh-CN" altLang="en-US" dirty="0">
                <a:latin typeface="微软雅黑" panose="020B0503020204020204" pitchFamily="34" charset="-122"/>
                <a:ea typeface="微软雅黑" panose="020B0503020204020204" pitchFamily="34" charset="-122"/>
              </a:rPr>
              <a:t>税收如何影响市场结果</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向买者征税和向卖者征税的市场结果有何不同？ </a:t>
            </a:r>
            <a:endParaRPr lang="zh-CN" altLang="en-US" dirty="0">
              <a:latin typeface="微软雅黑" panose="020B0503020204020204" pitchFamily="34" charset="-122"/>
              <a:ea typeface="微软雅黑" panose="020B0503020204020204" pitchFamily="34" charset="-122"/>
            </a:endParaRPr>
          </a:p>
          <a:p>
            <a:pPr marL="514350" indent="-514350">
              <a:spcBef>
                <a:spcPts val="1500"/>
              </a:spcBef>
              <a:buClr>
                <a:schemeClr val="accent1">
                  <a:lumMod val="75000"/>
                </a:schemeClr>
              </a:buClr>
              <a:buSzPct val="120000"/>
              <a:buFont typeface="+mj-lt"/>
              <a:buAutoNum type="arabicPeriod"/>
            </a:pPr>
            <a:r>
              <a:rPr lang="zh-CN" altLang="en-US" dirty="0">
                <a:latin typeface="微软雅黑" panose="020B0503020204020204" pitchFamily="34" charset="-122"/>
                <a:ea typeface="微软雅黑" panose="020B0503020204020204" pitchFamily="34" charset="-122"/>
              </a:rPr>
              <a:t>什么叫做税收归宿？受什么因素决定</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 name="Group 2"/>
          <p:cNvGrpSpPr/>
          <p:nvPr/>
        </p:nvGrpSpPr>
        <p:grpSpPr bwMode="auto">
          <a:xfrm>
            <a:off x="5072063" y="2278063"/>
            <a:ext cx="3176587" cy="2274887"/>
            <a:chOff x="3027" y="1106"/>
            <a:chExt cx="2001" cy="1433"/>
          </a:xfrm>
        </p:grpSpPr>
        <p:sp>
          <p:nvSpPr>
            <p:cNvPr id="27686" name="Line 3"/>
            <p:cNvSpPr>
              <a:spLocks noChangeShapeType="1"/>
            </p:cNvSpPr>
            <p:nvPr/>
          </p:nvSpPr>
          <p:spPr bwMode="auto">
            <a:xfrm flipV="1">
              <a:off x="3027" y="1316"/>
              <a:ext cx="1696" cy="1223"/>
            </a:xfrm>
            <a:prstGeom prst="line">
              <a:avLst/>
            </a:prstGeom>
            <a:noFill/>
            <a:ln w="38100">
              <a:solidFill>
                <a:srgbClr val="B2B2B2"/>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7687" name="Text Box 4"/>
            <p:cNvSpPr txBox="1">
              <a:spLocks noChangeArrowheads="1"/>
            </p:cNvSpPr>
            <p:nvPr/>
          </p:nvSpPr>
          <p:spPr bwMode="auto">
            <a:xfrm>
              <a:off x="4642" y="1106"/>
              <a:ext cx="386" cy="288"/>
            </a:xfrm>
            <a:prstGeom prst="rect">
              <a:avLst/>
            </a:prstGeom>
            <a:noFill/>
            <a:ln w="9525">
              <a:noFill/>
              <a:miter lim="800000"/>
            </a:ln>
          </p:spPr>
          <p:txBody>
            <a:bodyPr>
              <a:spAutoFit/>
            </a:bodyPr>
            <a:lstStyle/>
            <a:p>
              <a:pPr algn="ctr">
                <a:spcBef>
                  <a:spcPct val="50000"/>
                </a:spcBef>
              </a:pPr>
              <a:r>
                <a:rPr lang="en-US" sz="2400" b="1" i="1">
                  <a:solidFill>
                    <a:srgbClr val="B2B2B2"/>
                  </a:solidFill>
                  <a:latin typeface="微软雅黑" panose="020B0503020204020204" pitchFamily="34" charset="-122"/>
                  <a:ea typeface="微软雅黑" panose="020B0503020204020204" pitchFamily="34" charset="-122"/>
                  <a:cs typeface="Arial" panose="020B0604020202020204"/>
                </a:rPr>
                <a:t>S</a:t>
              </a:r>
              <a:r>
                <a:rPr lang="en-US" sz="2400" b="1" baseline="-25000">
                  <a:solidFill>
                    <a:srgbClr val="B2B2B2"/>
                  </a:solidFill>
                  <a:latin typeface="微软雅黑" panose="020B0503020204020204" pitchFamily="34" charset="-122"/>
                  <a:ea typeface="微软雅黑" panose="020B0503020204020204" pitchFamily="34" charset="-122"/>
                  <a:cs typeface="Arial" panose="020B0604020202020204"/>
                </a:rPr>
                <a:t>1</a:t>
              </a:r>
              <a:endParaRPr lang="en-US" sz="2400" b="1" baseline="-25000">
                <a:solidFill>
                  <a:srgbClr val="B2B2B2"/>
                </a:solidFill>
                <a:latin typeface="微软雅黑" panose="020B0503020204020204" pitchFamily="34" charset="-122"/>
                <a:ea typeface="微软雅黑" panose="020B0503020204020204" pitchFamily="34" charset="-122"/>
                <a:cs typeface="Arial" panose="020B0604020202020204"/>
              </a:endParaRPr>
            </a:p>
          </p:txBody>
        </p:sp>
      </p:grpSp>
      <p:grpSp>
        <p:nvGrpSpPr>
          <p:cNvPr id="5" name="Group 13"/>
          <p:cNvGrpSpPr/>
          <p:nvPr/>
        </p:nvGrpSpPr>
        <p:grpSpPr bwMode="auto">
          <a:xfrm>
            <a:off x="5686425" y="2116138"/>
            <a:ext cx="2730500" cy="2649537"/>
            <a:chOff x="3414" y="1004"/>
            <a:chExt cx="1720" cy="1669"/>
          </a:xfrm>
        </p:grpSpPr>
        <p:sp>
          <p:nvSpPr>
            <p:cNvPr id="27684" name="Line 14"/>
            <p:cNvSpPr>
              <a:spLocks noChangeShapeType="1"/>
            </p:cNvSpPr>
            <p:nvPr/>
          </p:nvSpPr>
          <p:spPr bwMode="auto">
            <a:xfrm>
              <a:off x="3414" y="1004"/>
              <a:ext cx="1417" cy="1470"/>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7685" name="Text Box 15"/>
            <p:cNvSpPr txBox="1">
              <a:spLocks noChangeArrowheads="1"/>
            </p:cNvSpPr>
            <p:nvPr/>
          </p:nvSpPr>
          <p:spPr bwMode="auto">
            <a:xfrm>
              <a:off x="4748" y="2385"/>
              <a:ext cx="386"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D</a:t>
              </a:r>
              <a:r>
                <a:rPr lang="en-US" sz="2400" b="1" baseline="-25000">
                  <a:latin typeface="微软雅黑" panose="020B0503020204020204" pitchFamily="34" charset="-122"/>
                  <a:ea typeface="微软雅黑" panose="020B0503020204020204" pitchFamily="34" charset="-122"/>
                  <a:cs typeface="Arial" panose="020B0604020202020204"/>
                </a:rPr>
                <a:t>1</a:t>
              </a:r>
              <a:endParaRPr lang="en-US" sz="2400" b="1" baseline="-25000">
                <a:latin typeface="微软雅黑" panose="020B0503020204020204" pitchFamily="34" charset="-122"/>
                <a:ea typeface="微软雅黑" panose="020B0503020204020204" pitchFamily="34" charset="-122"/>
                <a:cs typeface="Arial" panose="020B0604020202020204"/>
              </a:endParaRPr>
            </a:p>
          </p:txBody>
        </p:sp>
      </p:grpSp>
      <p:grpSp>
        <p:nvGrpSpPr>
          <p:cNvPr id="6" name="Group 16"/>
          <p:cNvGrpSpPr/>
          <p:nvPr/>
        </p:nvGrpSpPr>
        <p:grpSpPr bwMode="auto">
          <a:xfrm>
            <a:off x="3382963" y="3105150"/>
            <a:ext cx="3773487" cy="2725738"/>
            <a:chOff x="1963" y="1627"/>
            <a:chExt cx="2377" cy="1717"/>
          </a:xfrm>
        </p:grpSpPr>
        <p:grpSp>
          <p:nvGrpSpPr>
            <p:cNvPr id="7" name="Group 17"/>
            <p:cNvGrpSpPr/>
            <p:nvPr/>
          </p:nvGrpSpPr>
          <p:grpSpPr bwMode="auto">
            <a:xfrm>
              <a:off x="2703" y="1746"/>
              <a:ext cx="1425" cy="1333"/>
              <a:chOff x="357" y="2450"/>
              <a:chExt cx="795" cy="646"/>
            </a:xfrm>
          </p:grpSpPr>
          <p:sp>
            <p:nvSpPr>
              <p:cNvPr id="27682" name="Line 18"/>
              <p:cNvSpPr>
                <a:spLocks noChangeShapeType="1"/>
              </p:cNvSpPr>
              <p:nvPr/>
            </p:nvSpPr>
            <p:spPr bwMode="auto">
              <a:xfrm>
                <a:off x="357" y="2450"/>
                <a:ext cx="795" cy="0"/>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7683" name="Line 19"/>
              <p:cNvSpPr>
                <a:spLocks noChangeShapeType="1"/>
              </p:cNvSpPr>
              <p:nvPr/>
            </p:nvSpPr>
            <p:spPr bwMode="auto">
              <a:xfrm>
                <a:off x="1152" y="2451"/>
                <a:ext cx="0" cy="645"/>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27679" name="Oval 20"/>
            <p:cNvSpPr>
              <a:spLocks noChangeArrowheads="1"/>
            </p:cNvSpPr>
            <p:nvPr/>
          </p:nvSpPr>
          <p:spPr bwMode="auto">
            <a:xfrm>
              <a:off x="4081" y="1699"/>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7680" name="Text Box 21"/>
            <p:cNvSpPr txBox="1">
              <a:spLocks noChangeArrowheads="1"/>
            </p:cNvSpPr>
            <p:nvPr/>
          </p:nvSpPr>
          <p:spPr bwMode="auto">
            <a:xfrm>
              <a:off x="1963" y="1627"/>
              <a:ext cx="721" cy="465"/>
            </a:xfrm>
            <a:prstGeom prst="rect">
              <a:avLst/>
            </a:prstGeom>
            <a:noFill/>
            <a:ln w="9525">
              <a:noFill/>
              <a:miter lim="800000"/>
            </a:ln>
          </p:spPr>
          <p:txBody>
            <a:bodyPr lIns="0" tIns="0" bIns="0">
              <a:spAutoFit/>
            </a:bodyPr>
            <a:lstStyle/>
            <a:p>
              <a:pPr algn="r">
                <a:spcBef>
                  <a:spcPct val="50000"/>
                </a:spcBef>
              </a:pPr>
              <a:r>
                <a:rPr lang="en-US" sz="2400">
                  <a:latin typeface="微软雅黑" panose="020B0503020204020204" pitchFamily="34" charset="-122"/>
                  <a:ea typeface="微软雅黑" panose="020B0503020204020204" pitchFamily="34" charset="-122"/>
                  <a:cs typeface="Arial" panose="020B0604020202020204"/>
                </a:rPr>
                <a:t>10.00</a:t>
              </a:r>
              <a:r>
                <a:rPr lang="zh-CN" altLang="en-US" sz="2400">
                  <a:latin typeface="微软雅黑" panose="020B0503020204020204" pitchFamily="34" charset="-122"/>
                  <a:ea typeface="微软雅黑" panose="020B0503020204020204" pitchFamily="34" charset="-122"/>
                  <a:cs typeface="Arial" panose="020B0604020202020204"/>
                </a:rPr>
                <a:t>元</a:t>
              </a:r>
              <a:endParaRPr lang="zh-CN" altLang="en-US" sz="2400">
                <a:latin typeface="微软雅黑" panose="020B0503020204020204" pitchFamily="34" charset="-122"/>
                <a:ea typeface="微软雅黑" panose="020B0503020204020204" pitchFamily="34" charset="-122"/>
                <a:cs typeface="Arial" panose="020B0604020202020204"/>
              </a:endParaRPr>
            </a:p>
          </p:txBody>
        </p:sp>
        <p:sp>
          <p:nvSpPr>
            <p:cNvPr id="27681" name="Text Box 22"/>
            <p:cNvSpPr txBox="1">
              <a:spLocks noChangeArrowheads="1"/>
            </p:cNvSpPr>
            <p:nvPr/>
          </p:nvSpPr>
          <p:spPr bwMode="auto">
            <a:xfrm>
              <a:off x="3969" y="3111"/>
              <a:ext cx="371" cy="233"/>
            </a:xfrm>
            <a:prstGeom prst="rect">
              <a:avLst/>
            </a:prstGeom>
            <a:noFill/>
            <a:ln w="9525">
              <a:noFill/>
              <a:miter lim="800000"/>
            </a:ln>
          </p:spPr>
          <p:txBody>
            <a:bodyPr lIns="0" tIns="0" rIns="0" bIns="0">
              <a:spAutoFit/>
            </a:bodyPr>
            <a:lstStyle/>
            <a:p>
              <a:pPr algn="ctr">
                <a:spcBef>
                  <a:spcPct val="50000"/>
                </a:spcBef>
              </a:pPr>
              <a:r>
                <a:rPr lang="en-US" sz="2400">
                  <a:latin typeface="微软雅黑" panose="020B0503020204020204" pitchFamily="34" charset="-122"/>
                  <a:ea typeface="微软雅黑" panose="020B0503020204020204" pitchFamily="34" charset="-122"/>
                  <a:cs typeface="Arial" panose="020B0604020202020204"/>
                </a:rPr>
                <a:t>500</a:t>
              </a:r>
              <a:endParaRPr lang="en-US" sz="2400">
                <a:latin typeface="微软雅黑" panose="020B0503020204020204" pitchFamily="34" charset="-122"/>
                <a:ea typeface="微软雅黑" panose="020B0503020204020204" pitchFamily="34" charset="-122"/>
                <a:cs typeface="Arial" panose="020B0604020202020204"/>
              </a:endParaRPr>
            </a:p>
          </p:txBody>
        </p:sp>
      </p:grpSp>
      <p:sp>
        <p:nvSpPr>
          <p:cNvPr id="27655" name="Rectangle 5"/>
          <p:cNvSpPr>
            <a:spLocks noGrp="1" noChangeArrowheads="1"/>
          </p:cNvSpPr>
          <p:nvPr>
            <p:ph type="title" idx="4294967295"/>
          </p:nvPr>
        </p:nvSpPr>
        <p:spPr>
          <a:xfrm>
            <a:off x="395813" y="704784"/>
            <a:ext cx="2249632" cy="545378"/>
          </a:xfrm>
        </p:spPr>
        <p:txBody>
          <a:bodyPr>
            <a:normAutofit fontScale="90000"/>
          </a:bodyPr>
          <a:lstStyle/>
          <a:p>
            <a:pPr algn="ctr" eaLnBrk="1" hangingPunct="1"/>
            <a:r>
              <a:rPr lang="zh-CN" altLang="en-US" sz="3200" dirty="0">
                <a:latin typeface="微软雅黑" panose="020B0503020204020204" pitchFamily="34" charset="-122"/>
                <a:ea typeface="华光中雅_CNKI" panose="02000500000000000000"/>
              </a:rPr>
              <a:t>向买者征税</a:t>
            </a:r>
            <a:endParaRPr lang="en-US" sz="3200" dirty="0">
              <a:latin typeface="微软雅黑" panose="020B0503020204020204" pitchFamily="34" charset="-122"/>
              <a:ea typeface="华光中雅_CNKI" panose="02000500000000000000"/>
            </a:endParaRPr>
          </a:p>
        </p:txBody>
      </p:sp>
      <p:sp>
        <p:nvSpPr>
          <p:cNvPr id="116742" name="Rectangle 6"/>
          <p:cNvSpPr>
            <a:spLocks noGrp="1" noChangeArrowheads="1"/>
          </p:cNvSpPr>
          <p:nvPr>
            <p:ph type="body" idx="4294967295"/>
          </p:nvPr>
        </p:nvSpPr>
        <p:spPr>
          <a:xfrm>
            <a:off x="158750" y="2501265"/>
            <a:ext cx="3202940" cy="3680460"/>
          </a:xfrm>
          <a:noFill/>
        </p:spPr>
        <p:txBody>
          <a:bodyPr>
            <a:normAutofit fontScale="60000"/>
          </a:bodyPr>
          <a:lstStyle/>
          <a:p>
            <a:pPr marL="0" indent="0">
              <a:lnSpc>
                <a:spcPct val="115000"/>
              </a:lnSpc>
              <a:spcBef>
                <a:spcPct val="30000"/>
              </a:spcBef>
              <a:buNone/>
            </a:pPr>
            <a:r>
              <a:rPr lang="zh-CN" altLang="en-US" sz="4705" dirty="0">
                <a:latin typeface="微软雅黑" panose="020B0503020204020204" pitchFamily="34" charset="-122"/>
                <a:ea typeface="微软雅黑" panose="020B0503020204020204" pitchFamily="34" charset="-122"/>
              </a:rPr>
              <a:t>为使买者购买相同多的数量，价格需下降</a:t>
            </a:r>
            <a:r>
              <a:rPr lang="en-US" altLang="zh-CN" sz="4705" dirty="0">
                <a:latin typeface="微软雅黑" panose="020B0503020204020204" pitchFamily="34" charset="-122"/>
                <a:ea typeface="微软雅黑" panose="020B0503020204020204" pitchFamily="34" charset="-122"/>
              </a:rPr>
              <a:t>1.50</a:t>
            </a:r>
            <a:r>
              <a:rPr lang="zh-CN" altLang="en-US" sz="4705" dirty="0">
                <a:latin typeface="微软雅黑" panose="020B0503020204020204" pitchFamily="34" charset="-122"/>
                <a:ea typeface="微软雅黑" panose="020B0503020204020204" pitchFamily="34" charset="-122"/>
              </a:rPr>
              <a:t>元。</a:t>
            </a:r>
            <a:endParaRPr lang="en-US" altLang="zh-CN" sz="4705" dirty="0">
              <a:latin typeface="微软雅黑" panose="020B0503020204020204" pitchFamily="34" charset="-122"/>
              <a:ea typeface="微软雅黑" panose="020B0503020204020204" pitchFamily="34" charset="-122"/>
            </a:endParaRPr>
          </a:p>
          <a:p>
            <a:pPr marL="0" indent="0">
              <a:lnSpc>
                <a:spcPct val="115000"/>
              </a:lnSpc>
              <a:spcBef>
                <a:spcPct val="30000"/>
              </a:spcBef>
              <a:buNone/>
            </a:pPr>
            <a:r>
              <a:rPr lang="zh-CN" altLang="en-US" sz="4705" dirty="0">
                <a:latin typeface="微软雅黑" panose="020B0503020204020204" pitchFamily="34" charset="-122"/>
                <a:ea typeface="微软雅黑" panose="020B0503020204020204" pitchFamily="34" charset="-122"/>
              </a:rPr>
              <a:t>例</a:t>
            </a:r>
            <a:r>
              <a:rPr lang="en-US" altLang="zh-CN" sz="4705" dirty="0">
                <a:latin typeface="微软雅黑" panose="020B0503020204020204" pitchFamily="34" charset="-122"/>
                <a:ea typeface="微软雅黑" panose="020B0503020204020204" pitchFamily="34" charset="-122"/>
              </a:rPr>
              <a:t>:</a:t>
            </a:r>
            <a:r>
              <a:rPr lang="zh-CN" altLang="en-US" sz="4705" dirty="0">
                <a:latin typeface="微软雅黑" panose="020B0503020204020204" pitchFamily="34" charset="-122"/>
                <a:ea typeface="微软雅黑" panose="020B0503020204020204" pitchFamily="34" charset="-122"/>
              </a:rPr>
              <a:t>要使买者仍愿意购买</a:t>
            </a:r>
            <a:r>
              <a:rPr lang="en-US" altLang="zh-CN" sz="4705" dirty="0">
                <a:latin typeface="微软雅黑" panose="020B0503020204020204" pitchFamily="34" charset="-122"/>
                <a:ea typeface="微软雅黑" panose="020B0503020204020204" pitchFamily="34" charset="-122"/>
              </a:rPr>
              <a:t>500</a:t>
            </a:r>
            <a:r>
              <a:rPr lang="zh-CN" altLang="en-US" sz="4705" dirty="0">
                <a:latin typeface="微软雅黑" panose="020B0503020204020204" pitchFamily="34" charset="-122"/>
                <a:ea typeface="微软雅黑" panose="020B0503020204020204" pitchFamily="34" charset="-122"/>
              </a:rPr>
              <a:t>个，市场价格需从</a:t>
            </a:r>
            <a:r>
              <a:rPr lang="en-US" altLang="zh-CN" sz="4705" dirty="0">
                <a:latin typeface="微软雅黑" panose="020B0503020204020204" pitchFamily="34" charset="-122"/>
                <a:ea typeface="微软雅黑" panose="020B0503020204020204" pitchFamily="34" charset="-122"/>
              </a:rPr>
              <a:t>10.00</a:t>
            </a:r>
            <a:r>
              <a:rPr lang="zh-CN" altLang="en-US" sz="4705" dirty="0">
                <a:latin typeface="微软雅黑" panose="020B0503020204020204" pitchFamily="34" charset="-122"/>
                <a:ea typeface="微软雅黑" panose="020B0503020204020204" pitchFamily="34" charset="-122"/>
              </a:rPr>
              <a:t>元下降到</a:t>
            </a:r>
            <a:r>
              <a:rPr lang="en-US" altLang="zh-CN" sz="4705" dirty="0">
                <a:latin typeface="微软雅黑" panose="020B0503020204020204" pitchFamily="34" charset="-122"/>
                <a:ea typeface="微软雅黑" panose="020B0503020204020204" pitchFamily="34" charset="-122"/>
              </a:rPr>
              <a:t>8.50</a:t>
            </a:r>
            <a:r>
              <a:rPr lang="zh-CN" altLang="en-US" sz="4705" dirty="0">
                <a:latin typeface="微软雅黑" panose="020B0503020204020204" pitchFamily="34" charset="-122"/>
                <a:ea typeface="微软雅黑" panose="020B0503020204020204" pitchFamily="34" charset="-122"/>
              </a:rPr>
              <a:t>元</a:t>
            </a:r>
            <a:endParaRPr lang="zh-CN" altLang="en-US" sz="4705" dirty="0">
              <a:latin typeface="微软雅黑" panose="020B0503020204020204" pitchFamily="34" charset="-122"/>
              <a:ea typeface="微软雅黑" panose="020B0503020204020204" pitchFamily="34" charset="-122"/>
            </a:endParaRPr>
          </a:p>
        </p:txBody>
      </p:sp>
      <p:grpSp>
        <p:nvGrpSpPr>
          <p:cNvPr id="8" name="Group 7"/>
          <p:cNvGrpSpPr/>
          <p:nvPr/>
        </p:nvGrpSpPr>
        <p:grpSpPr bwMode="auto">
          <a:xfrm>
            <a:off x="4360863" y="1757363"/>
            <a:ext cx="4422775" cy="3871912"/>
            <a:chOff x="2579" y="785"/>
            <a:chExt cx="2786" cy="2439"/>
          </a:xfrm>
        </p:grpSpPr>
        <p:grpSp>
          <p:nvGrpSpPr>
            <p:cNvPr id="9" name="Group 8"/>
            <p:cNvGrpSpPr/>
            <p:nvPr/>
          </p:nvGrpSpPr>
          <p:grpSpPr bwMode="auto">
            <a:xfrm>
              <a:off x="2697" y="1037"/>
              <a:ext cx="2409" cy="2049"/>
              <a:chOff x="1098" y="1361"/>
              <a:chExt cx="2116" cy="2027"/>
            </a:xfrm>
          </p:grpSpPr>
          <p:sp>
            <p:nvSpPr>
              <p:cNvPr id="27676" name="Line 9"/>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7677" name="Line 10"/>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27674" name="Text Box 11"/>
            <p:cNvSpPr txBox="1">
              <a:spLocks noChangeArrowheads="1"/>
            </p:cNvSpPr>
            <p:nvPr/>
          </p:nvSpPr>
          <p:spPr bwMode="auto">
            <a:xfrm>
              <a:off x="2579" y="785"/>
              <a:ext cx="267"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endParaRPr lang="en-US" sz="2400" b="1" i="1">
                <a:latin typeface="微软雅黑" panose="020B0503020204020204" pitchFamily="34" charset="-122"/>
                <a:ea typeface="微软雅黑" panose="020B0503020204020204" pitchFamily="34" charset="-122"/>
                <a:cs typeface="Arial" panose="020B0604020202020204"/>
              </a:endParaRPr>
            </a:p>
          </p:txBody>
        </p:sp>
        <p:sp>
          <p:nvSpPr>
            <p:cNvPr id="27675" name="Text Box 12"/>
            <p:cNvSpPr txBox="1">
              <a:spLocks noChangeArrowheads="1"/>
            </p:cNvSpPr>
            <p:nvPr/>
          </p:nvSpPr>
          <p:spPr bwMode="auto">
            <a:xfrm>
              <a:off x="5075" y="2936"/>
              <a:ext cx="29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Q</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10" name="Group 23"/>
          <p:cNvGrpSpPr/>
          <p:nvPr/>
        </p:nvGrpSpPr>
        <p:grpSpPr bwMode="auto">
          <a:xfrm>
            <a:off x="5232400" y="2641600"/>
            <a:ext cx="2730500" cy="2649538"/>
            <a:chOff x="3128" y="1335"/>
            <a:chExt cx="1720" cy="1669"/>
          </a:xfrm>
        </p:grpSpPr>
        <p:sp>
          <p:nvSpPr>
            <p:cNvPr id="27671" name="Line 24"/>
            <p:cNvSpPr>
              <a:spLocks noChangeShapeType="1"/>
            </p:cNvSpPr>
            <p:nvPr/>
          </p:nvSpPr>
          <p:spPr bwMode="auto">
            <a:xfrm>
              <a:off x="3128" y="1335"/>
              <a:ext cx="1417" cy="1470"/>
            </a:xfrm>
            <a:prstGeom prst="line">
              <a:avLst/>
            </a:prstGeom>
            <a:noFill/>
            <a:ln w="38100">
              <a:solidFill>
                <a:srgbClr val="A5002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7672" name="Text Box 25"/>
            <p:cNvSpPr txBox="1">
              <a:spLocks noChangeArrowheads="1"/>
            </p:cNvSpPr>
            <p:nvPr/>
          </p:nvSpPr>
          <p:spPr bwMode="auto">
            <a:xfrm>
              <a:off x="4462" y="2716"/>
              <a:ext cx="386"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D</a:t>
              </a:r>
              <a:r>
                <a:rPr lang="en-US" sz="2400" b="1" baseline="-25000">
                  <a:latin typeface="微软雅黑" panose="020B0503020204020204" pitchFamily="34" charset="-122"/>
                  <a:ea typeface="微软雅黑" panose="020B0503020204020204" pitchFamily="34" charset="-122"/>
                  <a:cs typeface="Arial" panose="020B0604020202020204"/>
                </a:rPr>
                <a:t>2</a:t>
              </a:r>
              <a:endParaRPr lang="en-US" sz="2400" b="1" baseline="-25000">
                <a:latin typeface="微软雅黑" panose="020B0503020204020204" pitchFamily="34" charset="-122"/>
                <a:ea typeface="微软雅黑" panose="020B0503020204020204" pitchFamily="34" charset="-122"/>
                <a:cs typeface="Arial" panose="020B0604020202020204"/>
              </a:endParaRPr>
            </a:p>
          </p:txBody>
        </p:sp>
      </p:grpSp>
      <p:sp>
        <p:nvSpPr>
          <p:cNvPr id="27659" name="Text Box 46"/>
          <p:cNvSpPr txBox="1">
            <a:spLocks noChangeArrowheads="1"/>
          </p:cNvSpPr>
          <p:nvPr/>
        </p:nvSpPr>
        <p:spPr bwMode="auto">
          <a:xfrm>
            <a:off x="4814888" y="1003300"/>
            <a:ext cx="3776662" cy="475615"/>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向买者征收</a:t>
            </a:r>
            <a:r>
              <a:rPr lang="en-US" altLang="zh-CN" sz="2500" dirty="0">
                <a:latin typeface="微软雅黑" panose="020B0503020204020204" pitchFamily="34" charset="-122"/>
                <a:ea typeface="微软雅黑" panose="020B0503020204020204" pitchFamily="34" charset="-122"/>
                <a:cs typeface="Arial" panose="020B0604020202020204"/>
              </a:rPr>
              <a:t>1</a:t>
            </a:r>
            <a:r>
              <a:rPr lang="en-US" sz="2500" dirty="0">
                <a:latin typeface="微软雅黑" panose="020B0503020204020204" pitchFamily="34" charset="-122"/>
                <a:ea typeface="微软雅黑" panose="020B0503020204020204" pitchFamily="34" charset="-122"/>
                <a:cs typeface="Arial" panose="020B0604020202020204"/>
              </a:rPr>
              <a:t>.50</a:t>
            </a:r>
            <a:r>
              <a:rPr lang="zh-CN" altLang="en-US" sz="2500" dirty="0">
                <a:latin typeface="微软雅黑" panose="020B0503020204020204" pitchFamily="34" charset="-122"/>
                <a:ea typeface="微软雅黑" panose="020B0503020204020204" pitchFamily="34" charset="-122"/>
                <a:cs typeface="Arial" panose="020B0604020202020204"/>
              </a:rPr>
              <a:t>元</a:t>
            </a:r>
            <a:r>
              <a:rPr lang="zh-CN" altLang="en-US" sz="2500" dirty="0">
                <a:latin typeface="微软雅黑" panose="020B0503020204020204" pitchFamily="34" charset="-122"/>
                <a:ea typeface="微软雅黑" panose="020B0503020204020204" pitchFamily="34" charset="-122"/>
                <a:cs typeface="Arial" panose="020B0604020202020204"/>
              </a:rPr>
              <a:t>的税收</a:t>
            </a:r>
            <a:endParaRPr lang="en-US" sz="2500" dirty="0">
              <a:latin typeface="微软雅黑" panose="020B0503020204020204" pitchFamily="34" charset="-122"/>
              <a:ea typeface="微软雅黑" panose="020B0503020204020204" pitchFamily="34" charset="-122"/>
              <a:cs typeface="Arial" panose="020B0604020202020204"/>
            </a:endParaRPr>
          </a:p>
        </p:txBody>
      </p:sp>
      <p:grpSp>
        <p:nvGrpSpPr>
          <p:cNvPr id="11" name="Group 56"/>
          <p:cNvGrpSpPr/>
          <p:nvPr/>
        </p:nvGrpSpPr>
        <p:grpSpPr bwMode="auto">
          <a:xfrm>
            <a:off x="3386138" y="4105281"/>
            <a:ext cx="3502025" cy="368300"/>
            <a:chOff x="2133" y="2586"/>
            <a:chExt cx="2206" cy="232"/>
          </a:xfrm>
        </p:grpSpPr>
        <p:sp>
          <p:nvSpPr>
            <p:cNvPr id="27668" name="Line 18"/>
            <p:cNvSpPr>
              <a:spLocks noChangeShapeType="1"/>
            </p:cNvSpPr>
            <p:nvPr/>
          </p:nvSpPr>
          <p:spPr bwMode="auto">
            <a:xfrm>
              <a:off x="2873" y="2705"/>
              <a:ext cx="1425" cy="0"/>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7669" name="Oval 20"/>
            <p:cNvSpPr>
              <a:spLocks noChangeArrowheads="1"/>
            </p:cNvSpPr>
            <p:nvPr/>
          </p:nvSpPr>
          <p:spPr bwMode="auto">
            <a:xfrm>
              <a:off x="4251" y="2658"/>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7670" name="Text Box 21"/>
            <p:cNvSpPr txBox="1">
              <a:spLocks noChangeArrowheads="1"/>
            </p:cNvSpPr>
            <p:nvPr/>
          </p:nvSpPr>
          <p:spPr bwMode="auto">
            <a:xfrm>
              <a:off x="2133" y="2586"/>
              <a:ext cx="721" cy="232"/>
            </a:xfrm>
            <a:prstGeom prst="rect">
              <a:avLst/>
            </a:prstGeom>
            <a:noFill/>
            <a:ln w="9525">
              <a:noFill/>
              <a:miter lim="800000"/>
            </a:ln>
          </p:spPr>
          <p:txBody>
            <a:bodyPr lIns="0" tIns="0" bIns="0">
              <a:spAutoFit/>
            </a:bodyPr>
            <a:lstStyle/>
            <a:p>
              <a:pPr algn="r">
                <a:spcBef>
                  <a:spcPct val="50000"/>
                </a:spcBef>
              </a:pPr>
              <a:r>
                <a:rPr lang="en-US" sz="2400">
                  <a:latin typeface="微软雅黑" panose="020B0503020204020204" pitchFamily="34" charset="-122"/>
                  <a:ea typeface="微软雅黑" panose="020B0503020204020204" pitchFamily="34" charset="-122"/>
                  <a:cs typeface="Arial" panose="020B0604020202020204"/>
                </a:rPr>
                <a:t>8.50</a:t>
              </a:r>
              <a:endParaRPr lang="en-US" sz="2400">
                <a:latin typeface="微软雅黑" panose="020B0503020204020204" pitchFamily="34" charset="-122"/>
                <a:ea typeface="微软雅黑" panose="020B0503020204020204" pitchFamily="34" charset="-122"/>
                <a:cs typeface="Arial" panose="020B0604020202020204"/>
              </a:endParaRPr>
            </a:p>
          </p:txBody>
        </p:sp>
      </p:grpSp>
      <p:sp>
        <p:nvSpPr>
          <p:cNvPr id="116778" name="Line 42"/>
          <p:cNvSpPr>
            <a:spLocks noChangeShapeType="1"/>
          </p:cNvSpPr>
          <p:nvPr/>
        </p:nvSpPr>
        <p:spPr bwMode="auto">
          <a:xfrm flipV="1">
            <a:off x="4554538" y="3303588"/>
            <a:ext cx="1587" cy="981075"/>
          </a:xfrm>
          <a:prstGeom prst="line">
            <a:avLst/>
          </a:prstGeom>
          <a:noFill/>
          <a:ln w="57150">
            <a:solidFill>
              <a:srgbClr val="FF0000"/>
            </a:solidFill>
            <a:round/>
            <a:headEnd type="triangle" w="lg" len="me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 name="Rectangle 6"/>
          <p:cNvSpPr>
            <a:spLocks noChangeArrowheads="1"/>
          </p:cNvSpPr>
          <p:nvPr/>
        </p:nvSpPr>
        <p:spPr bwMode="auto">
          <a:xfrm>
            <a:off x="281513" y="1487493"/>
            <a:ext cx="3646249" cy="855657"/>
          </a:xfrm>
          <a:prstGeom prst="rect">
            <a:avLst/>
          </a:prstGeom>
          <a:solidFill>
            <a:srgbClr val="CCFFCC"/>
          </a:solidFill>
          <a:ln w="9525">
            <a:noFill/>
            <a:miter lim="800000"/>
          </a:ln>
          <a:effectLst>
            <a:outerShdw blurRad="50800" dist="38100" dir="2700000" algn="tl" rotWithShape="0">
              <a:prstClr val="black">
                <a:alpha val="40000"/>
              </a:prstClr>
            </a:outerShdw>
          </a:effectLst>
        </p:spPr>
        <p:txBody>
          <a:bodyPr/>
          <a:lstStyle/>
          <a:p>
            <a:pPr>
              <a:lnSpc>
                <a:spcPct val="105000"/>
              </a:lnSpc>
              <a:spcBef>
                <a:spcPct val="45000"/>
              </a:spcBef>
              <a:buClr>
                <a:srgbClr val="339966"/>
              </a:buClr>
              <a:buSzPct val="120000"/>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cs typeface="Arial" panose="020B0604020202020204"/>
              </a:rPr>
              <a:t>对买者征税使需求曲线向下移动，其幅度为税收量</a:t>
            </a:r>
            <a:endParaRPr lang="en-US" sz="2400" dirty="0">
              <a:latin typeface="微软雅黑" panose="020B0503020204020204" pitchFamily="34" charset="-122"/>
              <a:ea typeface="微软雅黑" panose="020B0503020204020204" pitchFamily="34" charset="-122"/>
              <a:cs typeface="Arial" panose="020B0604020202020204"/>
            </a:endParaRPr>
          </a:p>
        </p:txBody>
      </p:sp>
      <p:grpSp>
        <p:nvGrpSpPr>
          <p:cNvPr id="12" name="Group 51"/>
          <p:cNvGrpSpPr/>
          <p:nvPr/>
        </p:nvGrpSpPr>
        <p:grpSpPr bwMode="auto">
          <a:xfrm>
            <a:off x="6904038" y="3227388"/>
            <a:ext cx="842962" cy="1058862"/>
            <a:chOff x="3989" y="1656"/>
            <a:chExt cx="531" cy="667"/>
          </a:xfrm>
        </p:grpSpPr>
        <p:sp>
          <p:nvSpPr>
            <p:cNvPr id="27665" name="AutoShape 43"/>
            <p:cNvSpPr/>
            <p:nvPr/>
          </p:nvSpPr>
          <p:spPr bwMode="auto">
            <a:xfrm flipH="1">
              <a:off x="3989" y="1702"/>
              <a:ext cx="118" cy="621"/>
            </a:xfrm>
            <a:prstGeom prst="leftBrace">
              <a:avLst>
                <a:gd name="adj1" fmla="val 57110"/>
                <a:gd name="adj2" fmla="val 49435"/>
              </a:avLst>
            </a:prstGeom>
            <a:noFill/>
            <a:ln w="28575">
              <a:solidFill>
                <a:schemeClr val="tx1"/>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7666" name="Text Box 44"/>
            <p:cNvSpPr txBox="1">
              <a:spLocks noChangeArrowheads="1"/>
            </p:cNvSpPr>
            <p:nvPr/>
          </p:nvSpPr>
          <p:spPr bwMode="auto">
            <a:xfrm>
              <a:off x="4078" y="1656"/>
              <a:ext cx="442" cy="288"/>
            </a:xfrm>
            <a:prstGeom prst="rect">
              <a:avLst/>
            </a:prstGeom>
            <a:noFill/>
            <a:ln w="9525">
              <a:noFill/>
              <a:miter lim="800000"/>
            </a:ln>
          </p:spPr>
          <p:txBody>
            <a:bodyPr>
              <a:spAutoFit/>
            </a:bodyPr>
            <a:lstStyle/>
            <a:p>
              <a:pPr algn="r">
                <a:spcBef>
                  <a:spcPct val="50000"/>
                </a:spcBef>
              </a:pPr>
              <a:r>
                <a:rPr lang="en-US" sz="2400">
                  <a:solidFill>
                    <a:srgbClr val="008000"/>
                  </a:solidFill>
                  <a:latin typeface="微软雅黑" panose="020B0503020204020204" pitchFamily="34" charset="-122"/>
                  <a:ea typeface="微软雅黑" panose="020B0503020204020204" pitchFamily="34" charset="-122"/>
                  <a:cs typeface="Arial" panose="020B0604020202020204"/>
                </a:rPr>
                <a:t>Tax</a:t>
              </a:r>
              <a:endParaRPr lang="en-US" sz="2400">
                <a:solidFill>
                  <a:srgbClr val="008000"/>
                </a:solidFill>
                <a:latin typeface="微软雅黑" panose="020B0503020204020204" pitchFamily="34" charset="-122"/>
                <a:ea typeface="微软雅黑" panose="020B0503020204020204" pitchFamily="34" charset="-122"/>
                <a:cs typeface="Arial" panose="020B0604020202020204"/>
              </a:endParaRPr>
            </a:p>
          </p:txBody>
        </p:sp>
        <p:sp>
          <p:nvSpPr>
            <p:cNvPr id="27667" name="Line 45"/>
            <p:cNvSpPr>
              <a:spLocks noChangeShapeType="1"/>
            </p:cNvSpPr>
            <p:nvPr/>
          </p:nvSpPr>
          <p:spPr bwMode="auto">
            <a:xfrm flipV="1">
              <a:off x="4135" y="1888"/>
              <a:ext cx="140" cy="113"/>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3" name="Line 42"/>
          <p:cNvSpPr>
            <a:spLocks noChangeShapeType="1"/>
          </p:cNvSpPr>
          <p:nvPr/>
        </p:nvSpPr>
        <p:spPr bwMode="auto">
          <a:xfrm flipH="1" flipV="1">
            <a:off x="6818313" y="3354388"/>
            <a:ext cx="1587" cy="868362"/>
          </a:xfrm>
          <a:prstGeom prst="line">
            <a:avLst/>
          </a:prstGeom>
          <a:noFill/>
          <a:ln w="38100">
            <a:solidFill>
              <a:srgbClr val="008000"/>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42">
                                            <p:txEl>
                                              <p:pRg st="0" end="0"/>
                                            </p:txEl>
                                          </p:spTgt>
                                        </p:tgtEl>
                                        <p:attrNameLst>
                                          <p:attrName>style.visibility</p:attrName>
                                        </p:attrNameLst>
                                      </p:cBhvr>
                                      <p:to>
                                        <p:strVal val="visible"/>
                                      </p:to>
                                    </p:set>
                                    <p:animEffect transition="in" filter="wipe(left)">
                                      <p:cBhvr>
                                        <p:cTn id="7" dur="500"/>
                                        <p:tgtEl>
                                          <p:spTgt spid="116742">
                                            <p:txEl>
                                              <p:pRg st="0" end="0"/>
                                            </p:txEl>
                                          </p:spTgt>
                                        </p:tgtEl>
                                      </p:cBhvr>
                                    </p:animEffect>
                                  </p:childTnLst>
                                  <p:subTnLst>
                                    <p:animClr clrSpc="rgb" dir="cw">
                                      <p:cBhvr override="childStyle">
                                        <p:cTn dur="1" fill="hold" display="0" masterRel="nextClick" afterEffect="1"/>
                                        <p:tgtEl>
                                          <p:spTgt spid="116742">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42">
                                            <p:txEl>
                                              <p:pRg st="1" end="1"/>
                                            </p:txEl>
                                          </p:spTgt>
                                        </p:tgtEl>
                                        <p:attrNameLst>
                                          <p:attrName>style.visibility</p:attrName>
                                        </p:attrNameLst>
                                      </p:cBhvr>
                                      <p:to>
                                        <p:strVal val="visible"/>
                                      </p:to>
                                    </p:set>
                                    <p:animEffect transition="in" filter="wipe(left)">
                                      <p:cBhvr>
                                        <p:cTn id="12" dur="500"/>
                                        <p:tgtEl>
                                          <p:spTgt spid="116742">
                                            <p:txEl>
                                              <p:pRg st="1" end="1"/>
                                            </p:txEl>
                                          </p:spTgt>
                                        </p:tgtEl>
                                      </p:cBhvr>
                                    </p:animEffect>
                                  </p:childTnLst>
                                  <p:subTnLst>
                                    <p:animClr clrSpc="rgb" dir="cw">
                                      <p:cBhvr override="childStyle">
                                        <p:cTn dur="1" fill="hold" display="0" masterRel="nextClick" afterEffect="1"/>
                                        <p:tgtEl>
                                          <p:spTgt spid="116742">
                                            <p:txEl>
                                              <p:pRg st="1" end="1"/>
                                            </p:txEl>
                                          </p:spTgt>
                                        </p:tgtEl>
                                        <p:attrNameLst>
                                          <p:attrName>ppt_c</p:attrName>
                                        </p:attrNameLst>
                                      </p:cBhvr>
                                      <p:to>
                                        <a:srgbClr val="B2B2B2"/>
                                      </p:to>
                                    </p:animClr>
                                  </p:subTnLst>
                                </p:cTn>
                              </p:par>
                              <p:par>
                                <p:cTn id="13" presetID="22" presetClass="entr" presetSubtype="1" fill="hold" grpId="0" nodeType="withEffect">
                                  <p:stCondLst>
                                    <p:cond delay="0"/>
                                  </p:stCondLst>
                                  <p:childTnLst>
                                    <p:set>
                                      <p:cBhvr>
                                        <p:cTn id="14" dur="1" fill="hold">
                                          <p:stCondLst>
                                            <p:cond delay="0"/>
                                          </p:stCondLst>
                                        </p:cTn>
                                        <p:tgtEl>
                                          <p:spTgt spid="116778"/>
                                        </p:tgtEl>
                                        <p:attrNameLst>
                                          <p:attrName>style.visibility</p:attrName>
                                        </p:attrNameLst>
                                      </p:cBhvr>
                                      <p:to>
                                        <p:strVal val="visible"/>
                                      </p:to>
                                    </p:set>
                                    <p:animEffect transition="in" filter="wipe(up)">
                                      <p:cBhvr>
                                        <p:cTn id="15" dur="500"/>
                                        <p:tgtEl>
                                          <p:spTgt spid="116778"/>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par>
                          <p:cTn id="28" fill="hold">
                            <p:stCondLst>
                              <p:cond delay="500"/>
                            </p:stCondLst>
                            <p:childTnLst>
                              <p:par>
                                <p:cTn id="29" presetID="18" presetClass="entr" presetSubtype="12"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trips(downLeft)">
                                      <p:cBhvr>
                                        <p:cTn id="31" dur="500"/>
                                        <p:tgtEl>
                                          <p:spTgt spid="12"/>
                                        </p:tgtEl>
                                      </p:cBhvr>
                                    </p:animEffect>
                                  </p:childTnLst>
                                </p:cTn>
                              </p:par>
                              <p:par>
                                <p:cTn id="32" presetID="18" presetClass="entr" presetSubtype="6"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strips(downRigh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2" grpId="0" build="p"/>
      <p:bldP spid="116778" grpId="0" animBg="1"/>
      <p:bldP spid="2" grpId="0" bldLvl="5"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5072063" y="2278063"/>
            <a:ext cx="3176587" cy="2274887"/>
            <a:chOff x="3027" y="1106"/>
            <a:chExt cx="2001" cy="1433"/>
          </a:xfrm>
        </p:grpSpPr>
        <p:sp>
          <p:nvSpPr>
            <p:cNvPr id="28721" name="Line 3"/>
            <p:cNvSpPr>
              <a:spLocks noChangeShapeType="1"/>
            </p:cNvSpPr>
            <p:nvPr/>
          </p:nvSpPr>
          <p:spPr bwMode="auto">
            <a:xfrm flipV="1">
              <a:off x="3027" y="1316"/>
              <a:ext cx="1696" cy="1223"/>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28722" name="Text Box 4"/>
            <p:cNvSpPr txBox="1">
              <a:spLocks noChangeArrowheads="1"/>
            </p:cNvSpPr>
            <p:nvPr/>
          </p:nvSpPr>
          <p:spPr bwMode="auto">
            <a:xfrm>
              <a:off x="4642" y="1106"/>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r>
                <a:rPr lang="en-US" sz="2400" b="1" baseline="-25000">
                  <a:latin typeface="Arial" panose="020B0604020202020204"/>
                  <a:cs typeface="Arial" panose="020B0604020202020204"/>
                </a:rPr>
                <a:t>1</a:t>
              </a:r>
              <a:endParaRPr lang="en-US" sz="2400" b="1" baseline="-25000">
                <a:latin typeface="Arial" panose="020B0604020202020204"/>
                <a:cs typeface="Arial" panose="020B0604020202020204"/>
              </a:endParaRPr>
            </a:p>
          </p:txBody>
        </p:sp>
      </p:grpSp>
      <p:grpSp>
        <p:nvGrpSpPr>
          <p:cNvPr id="3" name="Group 13"/>
          <p:cNvGrpSpPr/>
          <p:nvPr/>
        </p:nvGrpSpPr>
        <p:grpSpPr bwMode="auto">
          <a:xfrm>
            <a:off x="5686425" y="2116138"/>
            <a:ext cx="2730500" cy="2649537"/>
            <a:chOff x="3414" y="1004"/>
            <a:chExt cx="1720" cy="1669"/>
          </a:xfrm>
        </p:grpSpPr>
        <p:sp>
          <p:nvSpPr>
            <p:cNvPr id="28719" name="Line 14"/>
            <p:cNvSpPr>
              <a:spLocks noChangeShapeType="1"/>
            </p:cNvSpPr>
            <p:nvPr/>
          </p:nvSpPr>
          <p:spPr bwMode="auto">
            <a:xfrm>
              <a:off x="3414" y="1004"/>
              <a:ext cx="1417" cy="1470"/>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28720" name="Text Box 15"/>
            <p:cNvSpPr txBox="1">
              <a:spLocks noChangeArrowheads="1"/>
            </p:cNvSpPr>
            <p:nvPr/>
          </p:nvSpPr>
          <p:spPr bwMode="auto">
            <a:xfrm>
              <a:off x="4748" y="2385"/>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r>
                <a:rPr lang="en-US" sz="2400" b="1" baseline="-25000">
                  <a:latin typeface="Arial" panose="020B0604020202020204"/>
                  <a:cs typeface="Arial" panose="020B0604020202020204"/>
                </a:rPr>
                <a:t>1</a:t>
              </a:r>
              <a:endParaRPr lang="en-US" sz="2400" b="1" baseline="-25000">
                <a:latin typeface="Arial" panose="020B0604020202020204"/>
                <a:cs typeface="Arial" panose="020B0604020202020204"/>
              </a:endParaRPr>
            </a:p>
          </p:txBody>
        </p:sp>
      </p:grpSp>
      <p:grpSp>
        <p:nvGrpSpPr>
          <p:cNvPr id="4" name="Group 16"/>
          <p:cNvGrpSpPr/>
          <p:nvPr/>
        </p:nvGrpSpPr>
        <p:grpSpPr bwMode="auto">
          <a:xfrm>
            <a:off x="3382963" y="3105150"/>
            <a:ext cx="3773487" cy="2725738"/>
            <a:chOff x="1963" y="1627"/>
            <a:chExt cx="2377" cy="1717"/>
          </a:xfrm>
        </p:grpSpPr>
        <p:grpSp>
          <p:nvGrpSpPr>
            <p:cNvPr id="5" name="Group 17"/>
            <p:cNvGrpSpPr/>
            <p:nvPr/>
          </p:nvGrpSpPr>
          <p:grpSpPr bwMode="auto">
            <a:xfrm>
              <a:off x="2703" y="1746"/>
              <a:ext cx="1425" cy="1333"/>
              <a:chOff x="357" y="2450"/>
              <a:chExt cx="795" cy="646"/>
            </a:xfrm>
          </p:grpSpPr>
          <p:sp>
            <p:nvSpPr>
              <p:cNvPr id="28717" name="Line 18"/>
              <p:cNvSpPr>
                <a:spLocks noChangeShapeType="1"/>
              </p:cNvSpPr>
              <p:nvPr/>
            </p:nvSpPr>
            <p:spPr bwMode="auto">
              <a:xfrm>
                <a:off x="357" y="2450"/>
                <a:ext cx="795" cy="0"/>
              </a:xfrm>
              <a:prstGeom prst="line">
                <a:avLst/>
              </a:prstGeom>
              <a:noFill/>
              <a:ln w="9525">
                <a:solidFill>
                  <a:srgbClr val="969696"/>
                </a:solidFill>
                <a:prstDash val="lgDash"/>
                <a:round/>
              </a:ln>
            </p:spPr>
            <p:txBody>
              <a:bodyPr/>
              <a:lstStyle/>
              <a:p>
                <a:endParaRPr lang="en-US">
                  <a:latin typeface="Arial" panose="020B0604020202020204"/>
                  <a:cs typeface="Arial" panose="020B0604020202020204"/>
                </a:endParaRPr>
              </a:p>
            </p:txBody>
          </p:sp>
          <p:sp>
            <p:nvSpPr>
              <p:cNvPr id="28718" name="Line 19"/>
              <p:cNvSpPr>
                <a:spLocks noChangeShapeType="1"/>
              </p:cNvSpPr>
              <p:nvPr/>
            </p:nvSpPr>
            <p:spPr bwMode="auto">
              <a:xfrm>
                <a:off x="1152" y="2451"/>
                <a:ext cx="0" cy="645"/>
              </a:xfrm>
              <a:prstGeom prst="line">
                <a:avLst/>
              </a:prstGeom>
              <a:noFill/>
              <a:ln w="9525">
                <a:solidFill>
                  <a:srgbClr val="969696"/>
                </a:solidFill>
                <a:prstDash val="lgDash"/>
                <a:round/>
              </a:ln>
            </p:spPr>
            <p:txBody>
              <a:bodyPr/>
              <a:lstStyle/>
              <a:p>
                <a:endParaRPr lang="en-US">
                  <a:latin typeface="Arial" panose="020B0604020202020204"/>
                  <a:cs typeface="Arial" panose="020B0604020202020204"/>
                </a:endParaRPr>
              </a:p>
            </p:txBody>
          </p:sp>
        </p:grpSp>
        <p:sp>
          <p:nvSpPr>
            <p:cNvPr id="28714" name="Oval 20"/>
            <p:cNvSpPr>
              <a:spLocks noChangeArrowheads="1"/>
            </p:cNvSpPr>
            <p:nvPr/>
          </p:nvSpPr>
          <p:spPr bwMode="auto">
            <a:xfrm>
              <a:off x="4081" y="1699"/>
              <a:ext cx="88" cy="87"/>
            </a:xfrm>
            <a:prstGeom prst="ellipse">
              <a:avLst/>
            </a:prstGeom>
            <a:solidFill>
              <a:schemeClr val="bg1">
                <a:lumMod val="50000"/>
              </a:schemeClr>
            </a:solidFill>
            <a:ln w="9525">
              <a:noFill/>
              <a:prstDash val="dash"/>
              <a:round/>
            </a:ln>
          </p:spPr>
          <p:txBody>
            <a:bodyPr wrap="none" anchor="ctr"/>
            <a:lstStyle/>
            <a:p>
              <a:endParaRPr lang="en-US">
                <a:latin typeface="Arial" panose="020B0604020202020204"/>
                <a:cs typeface="Arial" panose="020B0604020202020204"/>
              </a:endParaRPr>
            </a:p>
          </p:txBody>
        </p:sp>
        <p:sp>
          <p:nvSpPr>
            <p:cNvPr id="28715" name="Text Box 21"/>
            <p:cNvSpPr txBox="1">
              <a:spLocks noChangeArrowheads="1"/>
            </p:cNvSpPr>
            <p:nvPr/>
          </p:nvSpPr>
          <p:spPr bwMode="auto">
            <a:xfrm>
              <a:off x="1963" y="1627"/>
              <a:ext cx="721" cy="232"/>
            </a:xfrm>
            <a:prstGeom prst="rect">
              <a:avLst/>
            </a:prstGeom>
            <a:noFill/>
            <a:ln w="9525">
              <a:noFill/>
              <a:miter lim="800000"/>
            </a:ln>
          </p:spPr>
          <p:txBody>
            <a:bodyPr lIns="0" tIns="0" bIns="0">
              <a:spAutoFit/>
            </a:bodyPr>
            <a:lstStyle/>
            <a:p>
              <a:pPr algn="r">
                <a:spcBef>
                  <a:spcPct val="50000"/>
                </a:spcBef>
              </a:pPr>
              <a:r>
                <a:rPr lang="en-US" sz="2400">
                  <a:solidFill>
                    <a:srgbClr val="969696"/>
                  </a:solidFill>
                  <a:latin typeface="Arial" panose="020B0604020202020204"/>
                  <a:cs typeface="Arial" panose="020B0604020202020204"/>
                </a:rPr>
                <a:t>10.00</a:t>
              </a:r>
              <a:endParaRPr lang="en-US" sz="2400">
                <a:solidFill>
                  <a:srgbClr val="969696"/>
                </a:solidFill>
                <a:latin typeface="Arial" panose="020B0604020202020204"/>
                <a:cs typeface="Arial" panose="020B0604020202020204"/>
              </a:endParaRPr>
            </a:p>
          </p:txBody>
        </p:sp>
        <p:sp>
          <p:nvSpPr>
            <p:cNvPr id="28716" name="Text Box 22"/>
            <p:cNvSpPr txBox="1">
              <a:spLocks noChangeArrowheads="1"/>
            </p:cNvSpPr>
            <p:nvPr/>
          </p:nvSpPr>
          <p:spPr bwMode="auto">
            <a:xfrm>
              <a:off x="3969" y="3111"/>
              <a:ext cx="371" cy="233"/>
            </a:xfrm>
            <a:prstGeom prst="rect">
              <a:avLst/>
            </a:prstGeom>
            <a:noFill/>
            <a:ln w="9525">
              <a:noFill/>
              <a:miter lim="800000"/>
            </a:ln>
          </p:spPr>
          <p:txBody>
            <a:bodyPr lIns="0" tIns="0" rIns="0" bIns="0">
              <a:spAutoFit/>
            </a:bodyPr>
            <a:lstStyle/>
            <a:p>
              <a:pPr algn="ctr">
                <a:spcBef>
                  <a:spcPct val="50000"/>
                </a:spcBef>
              </a:pPr>
              <a:r>
                <a:rPr lang="en-US" sz="2400">
                  <a:solidFill>
                    <a:srgbClr val="969696"/>
                  </a:solidFill>
                  <a:latin typeface="Arial" panose="020B0604020202020204"/>
                  <a:cs typeface="Arial" panose="020B0604020202020204"/>
                </a:rPr>
                <a:t>500</a:t>
              </a:r>
              <a:endParaRPr lang="en-US" sz="2400">
                <a:solidFill>
                  <a:srgbClr val="969696"/>
                </a:solidFill>
                <a:latin typeface="Arial" panose="020B0604020202020204"/>
                <a:cs typeface="Arial" panose="020B0604020202020204"/>
              </a:endParaRPr>
            </a:p>
          </p:txBody>
        </p:sp>
      </p:grpSp>
      <p:grpSp>
        <p:nvGrpSpPr>
          <p:cNvPr id="6" name="Group 7"/>
          <p:cNvGrpSpPr/>
          <p:nvPr/>
        </p:nvGrpSpPr>
        <p:grpSpPr bwMode="auto">
          <a:xfrm>
            <a:off x="4360863" y="1757363"/>
            <a:ext cx="4422775" cy="3871912"/>
            <a:chOff x="2579" y="785"/>
            <a:chExt cx="2786" cy="2439"/>
          </a:xfrm>
        </p:grpSpPr>
        <p:grpSp>
          <p:nvGrpSpPr>
            <p:cNvPr id="7" name="Group 8"/>
            <p:cNvGrpSpPr/>
            <p:nvPr/>
          </p:nvGrpSpPr>
          <p:grpSpPr bwMode="auto">
            <a:xfrm>
              <a:off x="2697" y="1037"/>
              <a:ext cx="2409" cy="2049"/>
              <a:chOff x="1098" y="1361"/>
              <a:chExt cx="2116" cy="2027"/>
            </a:xfrm>
          </p:grpSpPr>
          <p:sp>
            <p:nvSpPr>
              <p:cNvPr id="28711" name="Line 9"/>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8712" name="Line 10"/>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8709" name="Text Box 11"/>
            <p:cNvSpPr txBox="1">
              <a:spLocks noChangeArrowheads="1"/>
            </p:cNvSpPr>
            <p:nvPr/>
          </p:nvSpPr>
          <p:spPr bwMode="auto">
            <a:xfrm>
              <a:off x="2579" y="785"/>
              <a:ext cx="26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endParaRPr lang="en-US" sz="2400" b="1" i="1">
                <a:latin typeface="Arial" panose="020B0604020202020204"/>
                <a:cs typeface="Arial" panose="020B0604020202020204"/>
              </a:endParaRPr>
            </a:p>
          </p:txBody>
        </p:sp>
        <p:sp>
          <p:nvSpPr>
            <p:cNvPr id="28710" name="Text Box 12"/>
            <p:cNvSpPr txBox="1">
              <a:spLocks noChangeArrowheads="1"/>
            </p:cNvSpPr>
            <p:nvPr/>
          </p:nvSpPr>
          <p:spPr bwMode="auto">
            <a:xfrm>
              <a:off x="5075" y="2936"/>
              <a:ext cx="29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endParaRPr lang="en-US" sz="2400" b="1" i="1">
                <a:latin typeface="Arial" panose="020B0604020202020204"/>
                <a:cs typeface="Arial" panose="020B0604020202020204"/>
              </a:endParaRPr>
            </a:p>
          </p:txBody>
        </p:sp>
      </p:grpSp>
      <p:grpSp>
        <p:nvGrpSpPr>
          <p:cNvPr id="8" name="Group 23"/>
          <p:cNvGrpSpPr/>
          <p:nvPr/>
        </p:nvGrpSpPr>
        <p:grpSpPr bwMode="auto">
          <a:xfrm>
            <a:off x="5232400" y="2641600"/>
            <a:ext cx="2730500" cy="2649538"/>
            <a:chOff x="3128" y="1335"/>
            <a:chExt cx="1720" cy="1669"/>
          </a:xfrm>
        </p:grpSpPr>
        <p:sp>
          <p:nvSpPr>
            <p:cNvPr id="28706" name="Line 24"/>
            <p:cNvSpPr>
              <a:spLocks noChangeShapeType="1"/>
            </p:cNvSpPr>
            <p:nvPr/>
          </p:nvSpPr>
          <p:spPr bwMode="auto">
            <a:xfrm>
              <a:off x="3128" y="1335"/>
              <a:ext cx="1417" cy="1470"/>
            </a:xfrm>
            <a:prstGeom prst="line">
              <a:avLst/>
            </a:prstGeom>
            <a:noFill/>
            <a:ln w="38100">
              <a:solidFill>
                <a:srgbClr val="A50021"/>
              </a:solidFill>
              <a:round/>
            </a:ln>
          </p:spPr>
          <p:txBody>
            <a:bodyPr/>
            <a:lstStyle/>
            <a:p>
              <a:endParaRPr lang="en-US">
                <a:latin typeface="Arial" panose="020B0604020202020204"/>
                <a:cs typeface="Arial" panose="020B0604020202020204"/>
              </a:endParaRPr>
            </a:p>
          </p:txBody>
        </p:sp>
        <p:sp>
          <p:nvSpPr>
            <p:cNvPr id="28707" name="Text Box 25"/>
            <p:cNvSpPr txBox="1">
              <a:spLocks noChangeArrowheads="1"/>
            </p:cNvSpPr>
            <p:nvPr/>
          </p:nvSpPr>
          <p:spPr bwMode="auto">
            <a:xfrm>
              <a:off x="4462" y="2716"/>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r>
                <a:rPr lang="en-US" sz="2400" b="1" baseline="-25000">
                  <a:latin typeface="Arial" panose="020B0604020202020204"/>
                  <a:cs typeface="Arial" panose="020B0604020202020204"/>
                </a:rPr>
                <a:t>2</a:t>
              </a:r>
              <a:endParaRPr lang="en-US" sz="2400" b="1" baseline="-25000">
                <a:latin typeface="Arial" panose="020B0604020202020204"/>
                <a:cs typeface="Arial" panose="020B0604020202020204"/>
              </a:endParaRPr>
            </a:p>
          </p:txBody>
        </p:sp>
      </p:grpSp>
      <p:grpSp>
        <p:nvGrpSpPr>
          <p:cNvPr id="9" name="Group 51"/>
          <p:cNvGrpSpPr/>
          <p:nvPr/>
        </p:nvGrpSpPr>
        <p:grpSpPr bwMode="auto">
          <a:xfrm>
            <a:off x="2711450" y="2479675"/>
            <a:ext cx="3616325" cy="1225550"/>
            <a:chOff x="1708" y="1562"/>
            <a:chExt cx="2278" cy="772"/>
          </a:xfrm>
        </p:grpSpPr>
        <p:sp>
          <p:nvSpPr>
            <p:cNvPr id="28699" name="Line 26"/>
            <p:cNvSpPr>
              <a:spLocks noChangeShapeType="1"/>
            </p:cNvSpPr>
            <p:nvPr/>
          </p:nvSpPr>
          <p:spPr bwMode="auto">
            <a:xfrm>
              <a:off x="3942" y="1701"/>
              <a:ext cx="0" cy="633"/>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nvGrpSpPr>
            <p:cNvPr id="10" name="Group 49"/>
            <p:cNvGrpSpPr/>
            <p:nvPr/>
          </p:nvGrpSpPr>
          <p:grpSpPr bwMode="auto">
            <a:xfrm>
              <a:off x="1708" y="1562"/>
              <a:ext cx="2278" cy="288"/>
              <a:chOff x="1708" y="1562"/>
              <a:chExt cx="2278" cy="288"/>
            </a:xfrm>
          </p:grpSpPr>
          <p:grpSp>
            <p:nvGrpSpPr>
              <p:cNvPr id="11" name="Group 35"/>
              <p:cNvGrpSpPr/>
              <p:nvPr/>
            </p:nvGrpSpPr>
            <p:grpSpPr bwMode="auto">
              <a:xfrm>
                <a:off x="2121" y="1589"/>
                <a:ext cx="1865" cy="232"/>
                <a:chOff x="1947" y="1263"/>
                <a:chExt cx="1865" cy="232"/>
              </a:xfrm>
            </p:grpSpPr>
            <p:sp>
              <p:nvSpPr>
                <p:cNvPr id="28703" name="Line 36"/>
                <p:cNvSpPr>
                  <a:spLocks noChangeShapeType="1"/>
                </p:cNvSpPr>
                <p:nvPr/>
              </p:nvSpPr>
              <p:spPr bwMode="auto">
                <a:xfrm>
                  <a:off x="2700" y="1376"/>
                  <a:ext cx="1072"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8704" name="Oval 37"/>
                <p:cNvSpPr>
                  <a:spLocks noChangeArrowheads="1"/>
                </p:cNvSpPr>
                <p:nvPr/>
              </p:nvSpPr>
              <p:spPr bwMode="auto">
                <a:xfrm>
                  <a:off x="3724" y="1330"/>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28705" name="Text Box 38"/>
                <p:cNvSpPr txBox="1">
                  <a:spLocks noChangeArrowheads="1"/>
                </p:cNvSpPr>
                <p:nvPr/>
              </p:nvSpPr>
              <p:spPr bwMode="auto">
                <a:xfrm>
                  <a:off x="1947" y="1263"/>
                  <a:ext cx="737" cy="232"/>
                </a:xfrm>
                <a:prstGeom prst="rect">
                  <a:avLst/>
                </a:prstGeom>
                <a:noFill/>
                <a:ln w="9525">
                  <a:noFill/>
                  <a:miter lim="800000"/>
                </a:ln>
              </p:spPr>
              <p:txBody>
                <a:bodyPr lIns="0" tIns="0" bIns="0">
                  <a:spAutoFit/>
                </a:bodyPr>
                <a:lstStyle/>
                <a:p>
                  <a:pPr algn="r">
                    <a:spcBef>
                      <a:spcPct val="50000"/>
                    </a:spcBef>
                  </a:pPr>
                  <a:r>
                    <a:rPr lang="en-US" sz="2400">
                      <a:latin typeface="Arial" panose="020B0604020202020204"/>
                      <a:cs typeface="Arial" panose="020B0604020202020204"/>
                    </a:rPr>
                    <a:t>11.00</a:t>
                  </a:r>
                  <a:r>
                    <a:rPr lang="zh-CN" altLang="en-US" sz="2400">
                      <a:latin typeface="Arial" panose="020B0604020202020204"/>
                      <a:cs typeface="Arial" panose="020B0604020202020204"/>
                    </a:rPr>
                    <a:t>元</a:t>
                  </a:r>
                  <a:endParaRPr lang="zh-CN" altLang="en-US" sz="2400">
                    <a:latin typeface="Arial" panose="020B0604020202020204"/>
                    <a:cs typeface="Arial" panose="020B0604020202020204"/>
                  </a:endParaRPr>
                </a:p>
              </p:txBody>
            </p:sp>
          </p:grpSp>
          <p:sp>
            <p:nvSpPr>
              <p:cNvPr id="28702" name="Text Box 39"/>
              <p:cNvSpPr txBox="1">
                <a:spLocks noChangeArrowheads="1"/>
              </p:cNvSpPr>
              <p:nvPr/>
            </p:nvSpPr>
            <p:spPr bwMode="auto">
              <a:xfrm>
                <a:off x="1708" y="1562"/>
                <a:ext cx="505"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i="1" baseline="-25000">
                    <a:latin typeface="Arial" panose="020B0604020202020204"/>
                    <a:cs typeface="Arial" panose="020B0604020202020204"/>
                  </a:rPr>
                  <a:t>B</a:t>
                </a:r>
                <a:r>
                  <a:rPr lang="en-US" sz="2400">
                    <a:latin typeface="Arial" panose="020B0604020202020204"/>
                    <a:cs typeface="Arial" panose="020B0604020202020204"/>
                  </a:rPr>
                  <a:t> =</a:t>
                </a:r>
                <a:endParaRPr lang="en-US" sz="2400" b="1" i="1" baseline="-25000">
                  <a:latin typeface="Arial" panose="020B0604020202020204"/>
                  <a:cs typeface="Arial" panose="020B0604020202020204"/>
                </a:endParaRPr>
              </a:p>
            </p:txBody>
          </p:sp>
        </p:grpSp>
      </p:grpSp>
      <p:grpSp>
        <p:nvGrpSpPr>
          <p:cNvPr id="12" name="Group 53"/>
          <p:cNvGrpSpPr/>
          <p:nvPr/>
        </p:nvGrpSpPr>
        <p:grpSpPr bwMode="auto">
          <a:xfrm>
            <a:off x="2870200" y="3484563"/>
            <a:ext cx="3390900" cy="457200"/>
            <a:chOff x="1808" y="2195"/>
            <a:chExt cx="2136" cy="288"/>
          </a:xfrm>
        </p:grpSpPr>
        <p:sp>
          <p:nvSpPr>
            <p:cNvPr id="28696" name="Line 32"/>
            <p:cNvSpPr>
              <a:spLocks noChangeShapeType="1"/>
            </p:cNvSpPr>
            <p:nvPr/>
          </p:nvSpPr>
          <p:spPr bwMode="auto">
            <a:xfrm>
              <a:off x="2872" y="2338"/>
              <a:ext cx="1072"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8697" name="Text Box 34"/>
            <p:cNvSpPr txBox="1">
              <a:spLocks noChangeArrowheads="1"/>
            </p:cNvSpPr>
            <p:nvPr/>
          </p:nvSpPr>
          <p:spPr bwMode="auto">
            <a:xfrm>
              <a:off x="2263" y="2220"/>
              <a:ext cx="593" cy="232"/>
            </a:xfrm>
            <a:prstGeom prst="rect">
              <a:avLst/>
            </a:prstGeom>
            <a:noFill/>
            <a:ln w="9525">
              <a:noFill/>
              <a:miter lim="800000"/>
            </a:ln>
          </p:spPr>
          <p:txBody>
            <a:bodyPr lIns="0" tIns="0" bIns="0">
              <a:spAutoFit/>
            </a:bodyPr>
            <a:lstStyle/>
            <a:p>
              <a:pPr algn="r">
                <a:spcBef>
                  <a:spcPct val="50000"/>
                </a:spcBef>
              </a:pPr>
              <a:r>
                <a:rPr lang="en-US" sz="2400">
                  <a:latin typeface="Arial" panose="020B0604020202020204"/>
                  <a:cs typeface="Arial" panose="020B0604020202020204"/>
                </a:rPr>
                <a:t>9.50</a:t>
              </a:r>
              <a:endParaRPr lang="en-US" sz="2400">
                <a:latin typeface="Arial" panose="020B0604020202020204"/>
                <a:cs typeface="Arial" panose="020B0604020202020204"/>
              </a:endParaRPr>
            </a:p>
          </p:txBody>
        </p:sp>
        <p:sp>
          <p:nvSpPr>
            <p:cNvPr id="28698" name="Text Box 40"/>
            <p:cNvSpPr txBox="1">
              <a:spLocks noChangeArrowheads="1"/>
            </p:cNvSpPr>
            <p:nvPr/>
          </p:nvSpPr>
          <p:spPr bwMode="auto">
            <a:xfrm>
              <a:off x="1808" y="2195"/>
              <a:ext cx="505"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i="1" baseline="-25000">
                  <a:latin typeface="Arial" panose="020B0604020202020204"/>
                  <a:cs typeface="Arial" panose="020B0604020202020204"/>
                </a:rPr>
                <a:t>S</a:t>
              </a:r>
              <a:r>
                <a:rPr lang="en-US" sz="2400">
                  <a:latin typeface="Arial" panose="020B0604020202020204"/>
                  <a:cs typeface="Arial" panose="020B0604020202020204"/>
                </a:rPr>
                <a:t> =</a:t>
              </a:r>
              <a:endParaRPr lang="en-US" sz="2400" b="1" i="1" baseline="-25000">
                <a:latin typeface="Arial" panose="020B0604020202020204"/>
                <a:cs typeface="Arial" panose="020B0604020202020204"/>
              </a:endParaRPr>
            </a:p>
          </p:txBody>
        </p:sp>
      </p:grpSp>
      <p:grpSp>
        <p:nvGrpSpPr>
          <p:cNvPr id="13" name="Group 51"/>
          <p:cNvGrpSpPr/>
          <p:nvPr/>
        </p:nvGrpSpPr>
        <p:grpSpPr bwMode="auto">
          <a:xfrm>
            <a:off x="6332539" y="2635250"/>
            <a:ext cx="1055687" cy="1058863"/>
            <a:chOff x="3989" y="1656"/>
            <a:chExt cx="665" cy="667"/>
          </a:xfrm>
        </p:grpSpPr>
        <p:sp>
          <p:nvSpPr>
            <p:cNvPr id="28693" name="AutoShape 43"/>
            <p:cNvSpPr/>
            <p:nvPr/>
          </p:nvSpPr>
          <p:spPr bwMode="auto">
            <a:xfrm flipH="1">
              <a:off x="3989" y="1702"/>
              <a:ext cx="118" cy="621"/>
            </a:xfrm>
            <a:prstGeom prst="leftBrace">
              <a:avLst>
                <a:gd name="adj1" fmla="val 57110"/>
                <a:gd name="adj2" fmla="val 49435"/>
              </a:avLst>
            </a:prstGeom>
            <a:noFill/>
            <a:ln w="31750">
              <a:solidFill>
                <a:srgbClr val="006600"/>
              </a:solidFill>
              <a:round/>
            </a:ln>
          </p:spPr>
          <p:txBody>
            <a:bodyPr wrap="none" anchor="ctr"/>
            <a:lstStyle/>
            <a:p>
              <a:endParaRPr lang="en-US">
                <a:latin typeface="Arial" panose="020B0604020202020204"/>
                <a:cs typeface="Arial" panose="020B0604020202020204"/>
              </a:endParaRPr>
            </a:p>
          </p:txBody>
        </p:sp>
        <p:sp>
          <p:nvSpPr>
            <p:cNvPr id="28694" name="Text Box 44"/>
            <p:cNvSpPr txBox="1">
              <a:spLocks noChangeArrowheads="1"/>
            </p:cNvSpPr>
            <p:nvPr/>
          </p:nvSpPr>
          <p:spPr bwMode="auto">
            <a:xfrm>
              <a:off x="4078" y="1656"/>
              <a:ext cx="576" cy="291"/>
            </a:xfrm>
            <a:prstGeom prst="rect">
              <a:avLst/>
            </a:prstGeom>
            <a:noFill/>
            <a:ln w="9525">
              <a:noFill/>
              <a:miter lim="800000"/>
            </a:ln>
          </p:spPr>
          <p:txBody>
            <a:bodyPr wrap="square">
              <a:spAutoFit/>
            </a:bodyPr>
            <a:lstStyle/>
            <a:p>
              <a:pPr algn="r">
                <a:spcBef>
                  <a:spcPct val="50000"/>
                </a:spcBef>
              </a:pPr>
              <a:r>
                <a:rPr lang="zh-CN" altLang="en-US" sz="2400" dirty="0">
                  <a:solidFill>
                    <a:srgbClr val="006600"/>
                  </a:solidFill>
                  <a:latin typeface="微软雅黑" panose="020B0503020204020204" pitchFamily="34" charset="-122"/>
                  <a:ea typeface="微软雅黑" panose="020B0503020204020204" pitchFamily="34" charset="-122"/>
                  <a:cs typeface="Arial" panose="020B0604020202020204"/>
                </a:rPr>
                <a:t>税收</a:t>
              </a:r>
              <a:endParaRPr lang="en-US" sz="2400" dirty="0">
                <a:solidFill>
                  <a:srgbClr val="006600"/>
                </a:solidFill>
                <a:latin typeface="微软雅黑" panose="020B0503020204020204" pitchFamily="34" charset="-122"/>
                <a:ea typeface="微软雅黑" panose="020B0503020204020204" pitchFamily="34" charset="-122"/>
                <a:cs typeface="Arial" panose="020B0604020202020204"/>
              </a:endParaRPr>
            </a:p>
          </p:txBody>
        </p:sp>
        <p:sp>
          <p:nvSpPr>
            <p:cNvPr id="28695" name="Line 45"/>
            <p:cNvSpPr>
              <a:spLocks noChangeShapeType="1"/>
            </p:cNvSpPr>
            <p:nvPr/>
          </p:nvSpPr>
          <p:spPr bwMode="auto">
            <a:xfrm flipV="1">
              <a:off x="4135" y="1888"/>
              <a:ext cx="140" cy="113"/>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116783" name="Rectangle 47"/>
          <p:cNvSpPr>
            <a:spLocks noChangeArrowheads="1"/>
          </p:cNvSpPr>
          <p:nvPr/>
        </p:nvSpPr>
        <p:spPr bwMode="auto">
          <a:xfrm>
            <a:off x="183515" y="1651635"/>
            <a:ext cx="2488565" cy="4260850"/>
          </a:xfrm>
          <a:prstGeom prst="rect">
            <a:avLst/>
          </a:prstGeom>
          <a:noFill/>
          <a:ln w="9525">
            <a:noFill/>
            <a:miter lim="800000"/>
          </a:ln>
        </p:spPr>
        <p:txBody>
          <a:bodyPr/>
          <a:lstStyle/>
          <a:p>
            <a:pPr>
              <a:lnSpc>
                <a:spcPct val="100000"/>
              </a:lnSpc>
              <a:spcBef>
                <a:spcPts val="45"/>
              </a:spcBef>
              <a:spcAft>
                <a:spcPts val="0"/>
              </a:spcAft>
              <a:buClr>
                <a:srgbClr val="00B85C"/>
              </a:buClr>
              <a:buSzPct val="120000"/>
              <a:buFont typeface="Wingdings" panose="05000000000000000000" pitchFamily="2" charset="2"/>
              <a:buNone/>
            </a:pPr>
            <a:r>
              <a:rPr lang="zh-CN" altLang="en-US" sz="2500" u="sng" dirty="0">
                <a:latin typeface="微软雅黑" panose="020B0503020204020204" pitchFamily="34" charset="-122"/>
                <a:ea typeface="微软雅黑" panose="020B0503020204020204" pitchFamily="34" charset="-122"/>
                <a:cs typeface="Arial" panose="020B0604020202020204"/>
              </a:rPr>
              <a:t>新均衡</a:t>
            </a:r>
            <a:r>
              <a:rPr lang="en-US" sz="2500" u="sng" dirty="0">
                <a:latin typeface="微软雅黑" panose="020B0503020204020204" pitchFamily="34" charset="-122"/>
                <a:ea typeface="微软雅黑" panose="020B0503020204020204" pitchFamily="34" charset="-122"/>
                <a:cs typeface="Arial" panose="020B0604020202020204"/>
              </a:rPr>
              <a:t>:</a:t>
            </a:r>
            <a:endParaRPr lang="en-US" sz="2500" u="sng" dirty="0">
              <a:latin typeface="微软雅黑" panose="020B0503020204020204" pitchFamily="34" charset="-122"/>
              <a:ea typeface="微软雅黑" panose="020B0503020204020204" pitchFamily="34" charset="-122"/>
              <a:cs typeface="Arial" panose="020B0604020202020204"/>
            </a:endParaRPr>
          </a:p>
          <a:p>
            <a:pPr>
              <a:lnSpc>
                <a:spcPct val="100000"/>
              </a:lnSpc>
              <a:spcBef>
                <a:spcPts val="45"/>
              </a:spcBef>
              <a:spcAft>
                <a:spcPts val="0"/>
              </a:spcAft>
              <a:buClr>
                <a:srgbClr val="00B85C"/>
              </a:buClr>
              <a:buSzPct val="120000"/>
              <a:buFont typeface="Wingdings" panose="05000000000000000000" pitchFamily="2" charset="2"/>
              <a:buNone/>
            </a:pPr>
            <a:r>
              <a:rPr lang="en-US" sz="2500" b="1" i="1" dirty="0">
                <a:latin typeface="微软雅黑" panose="020B0503020204020204" pitchFamily="34" charset="-122"/>
                <a:ea typeface="微软雅黑" panose="020B0503020204020204" pitchFamily="34" charset="-122"/>
                <a:cs typeface="Arial" panose="020B0604020202020204"/>
              </a:rPr>
              <a:t>Q</a:t>
            </a:r>
            <a:r>
              <a:rPr lang="en-US" sz="2500" dirty="0">
                <a:latin typeface="微软雅黑" panose="020B0503020204020204" pitchFamily="34" charset="-122"/>
                <a:ea typeface="微软雅黑" panose="020B0503020204020204" pitchFamily="34" charset="-122"/>
                <a:cs typeface="Arial" panose="020B0604020202020204"/>
              </a:rPr>
              <a:t> = 450</a:t>
            </a:r>
            <a:endParaRPr lang="en-US" sz="2500" dirty="0">
              <a:latin typeface="微软雅黑" panose="020B0503020204020204" pitchFamily="34" charset="-122"/>
              <a:ea typeface="微软雅黑" panose="020B0503020204020204" pitchFamily="34" charset="-122"/>
              <a:cs typeface="Arial" panose="020B0604020202020204"/>
            </a:endParaRPr>
          </a:p>
          <a:p>
            <a:pPr>
              <a:lnSpc>
                <a:spcPct val="100000"/>
              </a:lnSpc>
              <a:spcBef>
                <a:spcPts val="45"/>
              </a:spcBef>
              <a:spcAft>
                <a:spcPts val="0"/>
              </a:spcAft>
              <a:buClr>
                <a:srgbClr val="00B85C"/>
              </a:buClr>
              <a:buSzPct val="120000"/>
              <a:buFont typeface="Wingdings" panose="05000000000000000000" pitchFamily="2" charset="2"/>
              <a:buNone/>
            </a:pPr>
            <a:r>
              <a:rPr lang="zh-CN" altLang="en-US" sz="2500" dirty="0">
                <a:latin typeface="微软雅黑" panose="020B0503020204020204" pitchFamily="34" charset="-122"/>
                <a:ea typeface="微软雅黑" panose="020B0503020204020204" pitchFamily="34" charset="-122"/>
                <a:cs typeface="Arial" panose="020B0604020202020204"/>
              </a:rPr>
              <a:t>卖者得到的价格：</a:t>
            </a:r>
            <a:br>
              <a:rPr lang="en-US" sz="2500" dirty="0">
                <a:latin typeface="微软雅黑" panose="020B0503020204020204" pitchFamily="34" charset="-122"/>
                <a:ea typeface="微软雅黑" panose="020B0503020204020204" pitchFamily="34" charset="-122"/>
                <a:cs typeface="Arial" panose="020B0604020202020204"/>
              </a:rPr>
            </a:br>
            <a:r>
              <a:rPr lang="en-US" sz="2400" b="1" i="1" dirty="0">
                <a:latin typeface="微软雅黑" panose="020B0503020204020204" pitchFamily="34" charset="-122"/>
                <a:ea typeface="微软雅黑" panose="020B0503020204020204" pitchFamily="34" charset="-122"/>
                <a:cs typeface="Arial" panose="020B0604020202020204"/>
              </a:rPr>
              <a:t>P</a:t>
            </a:r>
            <a:r>
              <a:rPr lang="en-US" sz="2400" b="1" i="1" baseline="-25000" dirty="0">
                <a:latin typeface="微软雅黑" panose="020B0503020204020204" pitchFamily="34" charset="-122"/>
                <a:ea typeface="微软雅黑" panose="020B0503020204020204" pitchFamily="34" charset="-122"/>
                <a:cs typeface="Arial" panose="020B0604020202020204"/>
              </a:rPr>
              <a:t>S</a:t>
            </a:r>
            <a:r>
              <a:rPr lang="en-US" sz="2500" dirty="0">
                <a:latin typeface="微软雅黑" panose="020B0503020204020204" pitchFamily="34" charset="-122"/>
                <a:ea typeface="微软雅黑" panose="020B0503020204020204" pitchFamily="34" charset="-122"/>
                <a:cs typeface="Arial" panose="020B0604020202020204"/>
              </a:rPr>
              <a:t> = 9.50</a:t>
            </a:r>
            <a:r>
              <a:rPr lang="zh-CN" altLang="en-US" sz="2500" dirty="0">
                <a:latin typeface="微软雅黑" panose="020B0503020204020204" pitchFamily="34" charset="-122"/>
                <a:ea typeface="微软雅黑" panose="020B0503020204020204" pitchFamily="34" charset="-122"/>
                <a:cs typeface="Arial" panose="020B0604020202020204"/>
              </a:rPr>
              <a:t>元</a:t>
            </a:r>
            <a:endParaRPr lang="en-US" sz="2500" dirty="0">
              <a:latin typeface="微软雅黑" panose="020B0503020204020204" pitchFamily="34" charset="-122"/>
              <a:ea typeface="微软雅黑" panose="020B0503020204020204" pitchFamily="34" charset="-122"/>
              <a:cs typeface="Arial" panose="020B0604020202020204"/>
            </a:endParaRPr>
          </a:p>
          <a:p>
            <a:pPr>
              <a:lnSpc>
                <a:spcPct val="100000"/>
              </a:lnSpc>
              <a:spcBef>
                <a:spcPts val="45"/>
              </a:spcBef>
              <a:spcAft>
                <a:spcPts val="0"/>
              </a:spcAft>
              <a:buClr>
                <a:srgbClr val="00B85C"/>
              </a:buClr>
              <a:buSzPct val="120000"/>
              <a:buFont typeface="Wingdings" panose="05000000000000000000" pitchFamily="2" charset="2"/>
              <a:buNone/>
            </a:pPr>
            <a:r>
              <a:rPr lang="zh-CN" altLang="en-US" sz="2500" dirty="0">
                <a:latin typeface="微软雅黑" panose="020B0503020204020204" pitchFamily="34" charset="-122"/>
                <a:ea typeface="微软雅黑" panose="020B0503020204020204" pitchFamily="34" charset="-122"/>
                <a:cs typeface="Arial" panose="020B0604020202020204"/>
              </a:rPr>
              <a:t>买者支付的价格：</a:t>
            </a:r>
            <a:br>
              <a:rPr lang="en-US" sz="2500" dirty="0">
                <a:latin typeface="微软雅黑" panose="020B0503020204020204" pitchFamily="34" charset="-122"/>
                <a:ea typeface="微软雅黑" panose="020B0503020204020204" pitchFamily="34" charset="-122"/>
                <a:cs typeface="Arial" panose="020B0604020202020204"/>
              </a:rPr>
            </a:br>
            <a:r>
              <a:rPr lang="en-US" sz="2400" b="1" i="1" dirty="0">
                <a:latin typeface="微软雅黑" panose="020B0503020204020204" pitchFamily="34" charset="-122"/>
                <a:ea typeface="微软雅黑" panose="020B0503020204020204" pitchFamily="34" charset="-122"/>
                <a:cs typeface="Arial" panose="020B0604020202020204"/>
              </a:rPr>
              <a:t>P</a:t>
            </a:r>
            <a:r>
              <a:rPr lang="en-US" sz="2400" b="1" i="1" baseline="-25000" dirty="0">
                <a:latin typeface="微软雅黑" panose="020B0503020204020204" pitchFamily="34" charset="-122"/>
                <a:ea typeface="微软雅黑" panose="020B0503020204020204" pitchFamily="34" charset="-122"/>
                <a:cs typeface="Arial" panose="020B0604020202020204"/>
              </a:rPr>
              <a:t>B</a:t>
            </a:r>
            <a:r>
              <a:rPr lang="en-US" sz="2500" dirty="0">
                <a:latin typeface="微软雅黑" panose="020B0503020204020204" pitchFamily="34" charset="-122"/>
                <a:ea typeface="微软雅黑" panose="020B0503020204020204" pitchFamily="34" charset="-122"/>
                <a:cs typeface="Arial" panose="020B0604020202020204"/>
              </a:rPr>
              <a:t> = 11.00</a:t>
            </a:r>
            <a:r>
              <a:rPr lang="zh-CN" altLang="en-US" sz="2500" dirty="0">
                <a:latin typeface="微软雅黑" panose="020B0503020204020204" pitchFamily="34" charset="-122"/>
                <a:ea typeface="微软雅黑" panose="020B0503020204020204" pitchFamily="34" charset="-122"/>
                <a:cs typeface="Arial" panose="020B0604020202020204"/>
              </a:rPr>
              <a:t>元</a:t>
            </a:r>
            <a:endParaRPr lang="en-US" sz="2500" dirty="0">
              <a:latin typeface="微软雅黑" panose="020B0503020204020204" pitchFamily="34" charset="-122"/>
              <a:ea typeface="微软雅黑" panose="020B0503020204020204" pitchFamily="34" charset="-122"/>
              <a:cs typeface="Arial" panose="020B0604020202020204"/>
            </a:endParaRPr>
          </a:p>
          <a:p>
            <a:pPr>
              <a:lnSpc>
                <a:spcPct val="100000"/>
              </a:lnSpc>
              <a:spcBef>
                <a:spcPts val="45"/>
              </a:spcBef>
              <a:spcAft>
                <a:spcPts val="0"/>
              </a:spcAft>
              <a:buClr>
                <a:srgbClr val="00B85C"/>
              </a:buClr>
              <a:buSzPct val="120000"/>
              <a:buFont typeface="Wingdings" panose="05000000000000000000" pitchFamily="2" charset="2"/>
              <a:buNone/>
            </a:pPr>
            <a:r>
              <a:rPr lang="zh-CN" altLang="en-US" sz="2500" dirty="0">
                <a:latin typeface="微软雅黑" panose="020B0503020204020204" pitchFamily="34" charset="-122"/>
                <a:ea typeface="微软雅黑" panose="020B0503020204020204" pitchFamily="34" charset="-122"/>
                <a:cs typeface="Arial" panose="020B0604020202020204"/>
              </a:rPr>
              <a:t>两者之差</a:t>
            </a:r>
            <a:br>
              <a:rPr lang="en-US" sz="2500" dirty="0">
                <a:latin typeface="微软雅黑" panose="020B0503020204020204" pitchFamily="34" charset="-122"/>
                <a:ea typeface="微软雅黑" panose="020B0503020204020204" pitchFamily="34" charset="-122"/>
                <a:cs typeface="Arial" panose="020B0604020202020204"/>
              </a:rPr>
            </a:br>
            <a:r>
              <a:rPr lang="en-US" sz="2500" dirty="0">
                <a:latin typeface="微软雅黑" panose="020B0503020204020204" pitchFamily="34" charset="-122"/>
                <a:ea typeface="微软雅黑" panose="020B0503020204020204" pitchFamily="34" charset="-122"/>
                <a:cs typeface="Arial" panose="020B0604020202020204"/>
              </a:rPr>
              <a:t>  = 1.50</a:t>
            </a:r>
            <a:r>
              <a:rPr lang="zh-CN" altLang="en-US" sz="2500" dirty="0">
                <a:latin typeface="微软雅黑" panose="020B0503020204020204" pitchFamily="34" charset="-122"/>
                <a:ea typeface="微软雅黑" panose="020B0503020204020204" pitchFamily="34" charset="-122"/>
                <a:cs typeface="Arial" panose="020B0604020202020204"/>
              </a:rPr>
              <a:t>元</a:t>
            </a:r>
            <a:r>
              <a:rPr lang="en-US" sz="2500" dirty="0">
                <a:latin typeface="微软雅黑" panose="020B0503020204020204" pitchFamily="34" charset="-122"/>
                <a:ea typeface="微软雅黑" panose="020B0503020204020204" pitchFamily="34" charset="-122"/>
                <a:cs typeface="Arial" panose="020B0604020202020204"/>
              </a:rPr>
              <a:t> </a:t>
            </a:r>
            <a:endParaRPr lang="en-US" sz="2500" dirty="0">
              <a:latin typeface="微软雅黑" panose="020B0503020204020204" pitchFamily="34" charset="-122"/>
              <a:ea typeface="微软雅黑" panose="020B0503020204020204" pitchFamily="34" charset="-122"/>
              <a:cs typeface="Arial" panose="020B0604020202020204"/>
            </a:endParaRPr>
          </a:p>
          <a:p>
            <a:pPr>
              <a:lnSpc>
                <a:spcPct val="100000"/>
              </a:lnSpc>
              <a:spcBef>
                <a:spcPts val="45"/>
              </a:spcBef>
              <a:spcAft>
                <a:spcPts val="0"/>
              </a:spcAft>
              <a:buClr>
                <a:srgbClr val="00B85C"/>
              </a:buClr>
              <a:buSzPct val="120000"/>
              <a:buFont typeface="Wingdings" panose="05000000000000000000" pitchFamily="2" charset="2"/>
              <a:buNone/>
            </a:pPr>
            <a:r>
              <a:rPr lang="en-US" sz="2500" dirty="0">
                <a:latin typeface="微软雅黑" panose="020B0503020204020204" pitchFamily="34" charset="-122"/>
                <a:ea typeface="微软雅黑" panose="020B0503020204020204" pitchFamily="34" charset="-122"/>
                <a:cs typeface="Arial" panose="020B0604020202020204"/>
              </a:rPr>
              <a:t>  = </a:t>
            </a:r>
            <a:r>
              <a:rPr lang="zh-CN" altLang="en-US" sz="2500" dirty="0">
                <a:latin typeface="微软雅黑" panose="020B0503020204020204" pitchFamily="34" charset="-122"/>
                <a:ea typeface="微软雅黑" panose="020B0503020204020204" pitchFamily="34" charset="-122"/>
                <a:cs typeface="Arial" panose="020B0604020202020204"/>
              </a:rPr>
              <a:t>税收</a:t>
            </a:r>
            <a:endParaRPr lang="en-US" sz="2500" dirty="0">
              <a:latin typeface="微软雅黑" panose="020B0503020204020204" pitchFamily="34" charset="-122"/>
              <a:ea typeface="微软雅黑" panose="020B0503020204020204" pitchFamily="34" charset="-122"/>
              <a:cs typeface="Arial" panose="020B0604020202020204"/>
            </a:endParaRPr>
          </a:p>
        </p:txBody>
      </p:sp>
      <p:grpSp>
        <p:nvGrpSpPr>
          <p:cNvPr id="14" name="Group 52"/>
          <p:cNvGrpSpPr/>
          <p:nvPr/>
        </p:nvGrpSpPr>
        <p:grpSpPr bwMode="auto">
          <a:xfrm>
            <a:off x="5913438" y="3636962"/>
            <a:ext cx="588962" cy="2193924"/>
            <a:chOff x="3725" y="2291"/>
            <a:chExt cx="371" cy="1382"/>
          </a:xfrm>
        </p:grpSpPr>
        <p:sp>
          <p:nvSpPr>
            <p:cNvPr id="28689" name="Oval 33"/>
            <p:cNvSpPr>
              <a:spLocks noChangeArrowheads="1"/>
            </p:cNvSpPr>
            <p:nvPr/>
          </p:nvSpPr>
          <p:spPr bwMode="auto">
            <a:xfrm>
              <a:off x="3900" y="2291"/>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nvGrpSpPr>
            <p:cNvPr id="15" name="Group 50"/>
            <p:cNvGrpSpPr/>
            <p:nvPr/>
          </p:nvGrpSpPr>
          <p:grpSpPr bwMode="auto">
            <a:xfrm>
              <a:off x="3725" y="2344"/>
              <a:ext cx="371" cy="1329"/>
              <a:chOff x="3725" y="2344"/>
              <a:chExt cx="371" cy="1329"/>
            </a:xfrm>
          </p:grpSpPr>
          <p:sp>
            <p:nvSpPr>
              <p:cNvPr id="28691" name="Line 26"/>
              <p:cNvSpPr>
                <a:spLocks noChangeShapeType="1"/>
              </p:cNvSpPr>
              <p:nvPr/>
            </p:nvSpPr>
            <p:spPr bwMode="auto">
              <a:xfrm>
                <a:off x="3940" y="2344"/>
                <a:ext cx="0" cy="1063"/>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8692" name="Text Box 30"/>
              <p:cNvSpPr txBox="1">
                <a:spLocks noChangeArrowheads="1"/>
              </p:cNvSpPr>
              <p:nvPr/>
            </p:nvSpPr>
            <p:spPr bwMode="auto">
              <a:xfrm>
                <a:off x="3725" y="3440"/>
                <a:ext cx="371" cy="233"/>
              </a:xfrm>
              <a:prstGeom prst="rect">
                <a:avLst/>
              </a:prstGeom>
              <a:noFill/>
              <a:ln w="9525">
                <a:noFill/>
                <a:miter lim="800000"/>
              </a:ln>
            </p:spPr>
            <p:txBody>
              <a:bodyPr lIns="0" tIns="0" rIns="0" bIns="0">
                <a:spAutoFit/>
              </a:bodyPr>
              <a:lstStyle/>
              <a:p>
                <a:pPr algn="ctr">
                  <a:spcBef>
                    <a:spcPct val="50000"/>
                  </a:spcBef>
                </a:pPr>
                <a:r>
                  <a:rPr lang="en-US" sz="2400">
                    <a:latin typeface="Arial" panose="020B0604020202020204"/>
                    <a:cs typeface="Arial" panose="020B0604020202020204"/>
                  </a:rPr>
                  <a:t>450</a:t>
                </a:r>
                <a:endParaRPr lang="en-US" sz="2400">
                  <a:latin typeface="Arial" panose="020B0604020202020204"/>
                  <a:cs typeface="Arial" panose="020B0604020202020204"/>
                </a:endParaRPr>
              </a:p>
            </p:txBody>
          </p:sp>
        </p:grpSp>
      </p:grpSp>
      <p:sp>
        <p:nvSpPr>
          <p:cNvPr id="116778" name="Line 42"/>
          <p:cNvSpPr>
            <a:spLocks noChangeShapeType="1"/>
          </p:cNvSpPr>
          <p:nvPr/>
        </p:nvSpPr>
        <p:spPr bwMode="auto">
          <a:xfrm flipH="1" flipV="1">
            <a:off x="6257925" y="2768600"/>
            <a:ext cx="1588" cy="871538"/>
          </a:xfrm>
          <a:prstGeom prst="line">
            <a:avLst/>
          </a:prstGeom>
          <a:noFill/>
          <a:ln w="38100">
            <a:solidFill>
              <a:srgbClr val="00CC00"/>
            </a:solidFill>
            <a:round/>
          </a:ln>
        </p:spPr>
        <p:txBody>
          <a:bodyPr/>
          <a:lstStyle/>
          <a:p>
            <a:endParaRPr lang="en-US">
              <a:latin typeface="Arial" panose="020B0604020202020204"/>
              <a:cs typeface="Arial" panose="020B0604020202020204"/>
            </a:endParaRPr>
          </a:p>
        </p:txBody>
      </p:sp>
      <p:sp>
        <p:nvSpPr>
          <p:cNvPr id="50" name="Text Box 46"/>
          <p:cNvSpPr txBox="1">
            <a:spLocks noChangeArrowheads="1"/>
          </p:cNvSpPr>
          <p:nvPr/>
        </p:nvSpPr>
        <p:spPr bwMode="auto">
          <a:xfrm>
            <a:off x="4814888" y="1003300"/>
            <a:ext cx="3776662" cy="475615"/>
          </a:xfrm>
          <a:prstGeom prst="rect">
            <a:avLst/>
          </a:prstGeom>
          <a:noFill/>
          <a:ln w="9525">
            <a:noFill/>
            <a:miter lim="800000"/>
          </a:ln>
        </p:spPr>
        <p:txBody>
          <a:bodyPr wrap="square">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向买者征收</a:t>
            </a:r>
            <a:r>
              <a:rPr lang="en-US" sz="2500" dirty="0">
                <a:latin typeface="微软雅黑" panose="020B0503020204020204" pitchFamily="34" charset="-122"/>
                <a:ea typeface="微软雅黑" panose="020B0503020204020204" pitchFamily="34" charset="-122"/>
                <a:cs typeface="Arial" panose="020B0604020202020204"/>
              </a:rPr>
              <a:t>1.50</a:t>
            </a:r>
            <a:r>
              <a:rPr lang="zh-CN" altLang="en-US" sz="2500" dirty="0">
                <a:latin typeface="微软雅黑" panose="020B0503020204020204" pitchFamily="34" charset="-122"/>
                <a:ea typeface="微软雅黑" panose="020B0503020204020204" pitchFamily="34" charset="-122"/>
                <a:cs typeface="Arial" panose="020B0604020202020204"/>
              </a:rPr>
              <a:t>元</a:t>
            </a:r>
            <a:r>
              <a:rPr lang="en-US" sz="2500" dirty="0">
                <a:latin typeface="微软雅黑" panose="020B0503020204020204" pitchFamily="34" charset="-122"/>
                <a:ea typeface="微软雅黑" panose="020B0503020204020204" pitchFamily="34" charset="-122"/>
                <a:cs typeface="Arial" panose="020B0604020202020204"/>
              </a:rPr>
              <a:t> </a:t>
            </a:r>
            <a:r>
              <a:rPr lang="zh-CN" altLang="en-US" sz="2500" dirty="0">
                <a:latin typeface="微软雅黑" panose="020B0503020204020204" pitchFamily="34" charset="-122"/>
                <a:ea typeface="微软雅黑" panose="020B0503020204020204" pitchFamily="34" charset="-122"/>
                <a:cs typeface="Arial" panose="020B0604020202020204"/>
              </a:rPr>
              <a:t>的税收</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16" name="Rectangle 5"/>
          <p:cNvSpPr txBox="1">
            <a:spLocks noChangeArrowheads="1"/>
          </p:cNvSpPr>
          <p:nvPr/>
        </p:nvSpPr>
        <p:spPr>
          <a:xfrm>
            <a:off x="461818" y="730611"/>
            <a:ext cx="2249632" cy="545378"/>
          </a:xfrm>
          <a:prstGeom prst="rect">
            <a:avLst/>
          </a:prstGeom>
        </p:spPr>
        <p:txBody>
          <a:bodyPr vert="horz" lIns="91440" tIns="45720" rIns="91440" bIns="45720" rtlCol="0" anchor="ctr">
            <a:normAutofit fontScale="97500" lnSpcReduction="10000"/>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lgn="ctr"/>
            <a:r>
              <a:rPr lang="zh-CN" altLang="en-US" sz="3200">
                <a:latin typeface="微软雅黑" panose="020B0503020204020204" pitchFamily="34" charset="-122"/>
                <a:ea typeface="华光中雅_CNKI" panose="02000500000000000000"/>
              </a:rPr>
              <a:t>向买者征税</a:t>
            </a:r>
            <a:endParaRPr lang="en-US" sz="3200" dirty="0">
              <a:latin typeface="微软雅黑" panose="020B0503020204020204" pitchFamily="34" charset="-122"/>
              <a:ea typeface="华光中雅_CNKI" panose="0200050000000000000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6783">
                                            <p:txEl>
                                              <p:pRg st="1" end="1"/>
                                            </p:txEl>
                                          </p:spTgt>
                                        </p:tgtEl>
                                        <p:attrNameLst>
                                          <p:attrName>style.visibility</p:attrName>
                                        </p:attrNameLst>
                                      </p:cBhvr>
                                      <p:to>
                                        <p:strVal val="visible"/>
                                      </p:to>
                                    </p:set>
                                    <p:animEffect transition="in" filter="wipe(left)">
                                      <p:cBhvr>
                                        <p:cTn id="7" dur="500"/>
                                        <p:tgtEl>
                                          <p:spTgt spid="116783">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6783">
                                            <p:txEl>
                                              <p:pRg st="2" end="2"/>
                                            </p:txEl>
                                          </p:spTgt>
                                        </p:tgtEl>
                                        <p:attrNameLst>
                                          <p:attrName>style.visibility</p:attrName>
                                        </p:attrNameLst>
                                      </p:cBhvr>
                                      <p:to>
                                        <p:strVal val="visible"/>
                                      </p:to>
                                    </p:set>
                                    <p:animEffect transition="in" filter="wipe(left)">
                                      <p:cBhvr>
                                        <p:cTn id="15" dur="500"/>
                                        <p:tgtEl>
                                          <p:spTgt spid="116783">
                                            <p:txEl>
                                              <p:pRg st="2" end="2"/>
                                            </p:txEl>
                                          </p:spTgt>
                                        </p:tgtEl>
                                      </p:cBhvr>
                                    </p:animEffect>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6783">
                                            <p:txEl>
                                              <p:pRg st="3" end="3"/>
                                            </p:txEl>
                                          </p:spTgt>
                                        </p:tgtEl>
                                        <p:attrNameLst>
                                          <p:attrName>style.visibility</p:attrName>
                                        </p:attrNameLst>
                                      </p:cBhvr>
                                      <p:to>
                                        <p:strVal val="visible"/>
                                      </p:to>
                                    </p:set>
                                    <p:animEffect transition="in" filter="wipe(left)">
                                      <p:cBhvr>
                                        <p:cTn id="23" dur="500"/>
                                        <p:tgtEl>
                                          <p:spTgt spid="116783">
                                            <p:txEl>
                                              <p:pRg st="3" end="3"/>
                                            </p:txEl>
                                          </p:spTgt>
                                        </p:tgtEl>
                                      </p:cBhvr>
                                    </p:animEffect>
                                  </p:childTnLst>
                                </p:cTn>
                              </p:par>
                              <p:par>
                                <p:cTn id="24" presetID="18" presetClass="entr" presetSubtype="9"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trips(up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6783">
                                            <p:txEl>
                                              <p:pRg st="4" end="4"/>
                                            </p:txEl>
                                          </p:spTgt>
                                        </p:tgtEl>
                                        <p:attrNameLst>
                                          <p:attrName>style.visibility</p:attrName>
                                        </p:attrNameLst>
                                      </p:cBhvr>
                                      <p:to>
                                        <p:strVal val="visible"/>
                                      </p:to>
                                    </p:set>
                                    <p:animEffect transition="in" filter="wipe(left)">
                                      <p:cBhvr>
                                        <p:cTn id="31" dur="500"/>
                                        <p:tgtEl>
                                          <p:spTgt spid="11678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6783">
                                            <p:txEl>
                                              <p:pRg st="5" end="5"/>
                                            </p:txEl>
                                          </p:spTgt>
                                        </p:tgtEl>
                                        <p:attrNameLst>
                                          <p:attrName>style.visibility</p:attrName>
                                        </p:attrNameLst>
                                      </p:cBhvr>
                                      <p:to>
                                        <p:strVal val="visible"/>
                                      </p:to>
                                    </p:set>
                                    <p:animEffect transition="in" filter="wipe(left)">
                                      <p:cBhvr>
                                        <p:cTn id="36" dur="500"/>
                                        <p:tgtEl>
                                          <p:spTgt spid="116783">
                                            <p:txEl>
                                              <p:pRg st="5" end="5"/>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16778"/>
                                        </p:tgtEl>
                                        <p:attrNameLst>
                                          <p:attrName>style.visibility</p:attrName>
                                        </p:attrNameLst>
                                      </p:cBhvr>
                                      <p:to>
                                        <p:strVal val="visible"/>
                                      </p:to>
                                    </p:set>
                                    <p:animEffect transition="in" filter="wipe(up)">
                                      <p:cBhvr>
                                        <p:cTn id="39" dur="500"/>
                                        <p:tgtEl>
                                          <p:spTgt spid="116778"/>
                                        </p:tgtEl>
                                      </p:cBhvr>
                                    </p:animEffect>
                                  </p:childTnLst>
                                </p:cTn>
                              </p:par>
                            </p:childTnLst>
                          </p:cTn>
                        </p:par>
                        <p:par>
                          <p:cTn id="40" fill="hold">
                            <p:stCondLst>
                              <p:cond delay="500"/>
                            </p:stCondLst>
                            <p:childTnLst>
                              <p:par>
                                <p:cTn id="41" presetID="18" presetClass="entr" presetSubtype="12"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strips(downLef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83" grpId="0" build="p"/>
      <p:bldP spid="11677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6"/>
          <p:cNvGrpSpPr/>
          <p:nvPr/>
        </p:nvGrpSpPr>
        <p:grpSpPr bwMode="auto">
          <a:xfrm>
            <a:off x="5913438" y="2711450"/>
            <a:ext cx="588962" cy="3119438"/>
            <a:chOff x="3725" y="1708"/>
            <a:chExt cx="371" cy="1965"/>
          </a:xfrm>
        </p:grpSpPr>
        <p:sp>
          <p:nvSpPr>
            <p:cNvPr id="29745" name="Line 27"/>
            <p:cNvSpPr>
              <a:spLocks noChangeShapeType="1"/>
            </p:cNvSpPr>
            <p:nvPr/>
          </p:nvSpPr>
          <p:spPr bwMode="auto">
            <a:xfrm>
              <a:off x="3940" y="1708"/>
              <a:ext cx="0" cy="1699"/>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9746" name="Text Box 28"/>
            <p:cNvSpPr txBox="1">
              <a:spLocks noChangeArrowheads="1"/>
            </p:cNvSpPr>
            <p:nvPr/>
          </p:nvSpPr>
          <p:spPr bwMode="auto">
            <a:xfrm>
              <a:off x="3725" y="3440"/>
              <a:ext cx="371" cy="233"/>
            </a:xfrm>
            <a:prstGeom prst="rect">
              <a:avLst/>
            </a:prstGeom>
            <a:noFill/>
            <a:ln w="9525">
              <a:noFill/>
              <a:miter lim="800000"/>
            </a:ln>
          </p:spPr>
          <p:txBody>
            <a:bodyPr lIns="0" tIns="0" rIns="0" bIns="0">
              <a:spAutoFit/>
            </a:bodyPr>
            <a:lstStyle/>
            <a:p>
              <a:pPr algn="ctr">
                <a:spcBef>
                  <a:spcPct val="50000"/>
                </a:spcBef>
              </a:pPr>
              <a:r>
                <a:rPr lang="en-US" sz="2400">
                  <a:latin typeface="Arial" panose="020B0604020202020204"/>
                  <a:cs typeface="Arial" panose="020B0604020202020204"/>
                </a:rPr>
                <a:t>450</a:t>
              </a:r>
              <a:endParaRPr lang="en-US" sz="2400">
                <a:latin typeface="Arial" panose="020B0604020202020204"/>
                <a:cs typeface="Arial" panose="020B0604020202020204"/>
              </a:endParaRPr>
            </a:p>
          </p:txBody>
        </p:sp>
      </p:grpSp>
      <p:grpSp>
        <p:nvGrpSpPr>
          <p:cNvPr id="3" name="Group 2"/>
          <p:cNvGrpSpPr/>
          <p:nvPr/>
        </p:nvGrpSpPr>
        <p:grpSpPr bwMode="auto">
          <a:xfrm>
            <a:off x="5072063" y="2278063"/>
            <a:ext cx="3176587" cy="2274887"/>
            <a:chOff x="3027" y="1106"/>
            <a:chExt cx="2001" cy="1433"/>
          </a:xfrm>
        </p:grpSpPr>
        <p:sp>
          <p:nvSpPr>
            <p:cNvPr id="29743" name="Line 3"/>
            <p:cNvSpPr>
              <a:spLocks noChangeShapeType="1"/>
            </p:cNvSpPr>
            <p:nvPr/>
          </p:nvSpPr>
          <p:spPr bwMode="auto">
            <a:xfrm flipV="1">
              <a:off x="3027" y="1316"/>
              <a:ext cx="1696" cy="1223"/>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29744" name="Text Box 4"/>
            <p:cNvSpPr txBox="1">
              <a:spLocks noChangeArrowheads="1"/>
            </p:cNvSpPr>
            <p:nvPr/>
          </p:nvSpPr>
          <p:spPr bwMode="auto">
            <a:xfrm>
              <a:off x="4642" y="1106"/>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r>
                <a:rPr lang="en-US" sz="2400" b="1" baseline="-25000">
                  <a:latin typeface="Arial" panose="020B0604020202020204"/>
                  <a:cs typeface="Arial" panose="020B0604020202020204"/>
                </a:rPr>
                <a:t>1</a:t>
              </a:r>
              <a:endParaRPr lang="en-US" sz="2400" b="1" baseline="-25000">
                <a:latin typeface="Arial" panose="020B0604020202020204"/>
                <a:cs typeface="Arial" panose="020B0604020202020204"/>
              </a:endParaRPr>
            </a:p>
          </p:txBody>
        </p:sp>
      </p:grpSp>
      <p:sp>
        <p:nvSpPr>
          <p:cNvPr id="262149" name="Rectangle 5"/>
          <p:cNvSpPr>
            <a:spLocks noGrp="1" noChangeArrowheads="1"/>
          </p:cNvSpPr>
          <p:nvPr>
            <p:ph type="title" idx="4294967295"/>
          </p:nvPr>
        </p:nvSpPr>
        <p:spPr>
          <a:xfrm>
            <a:off x="496888" y="277813"/>
            <a:ext cx="5254625" cy="649288"/>
          </a:xfrm>
        </p:spPr>
        <p:txBody>
          <a:bodyPr>
            <a:normAutofit/>
          </a:bodyPr>
          <a:lstStyle/>
          <a:p>
            <a:pPr eaLnBrk="1" hangingPunct="1"/>
            <a:r>
              <a:rPr lang="zh-CN" altLang="en-US" sz="3200" dirty="0">
                <a:latin typeface="微软雅黑" panose="020B0503020204020204" pitchFamily="34" charset="-122"/>
                <a:ea typeface="华光中雅_CNKI" panose="02000500000000000000"/>
              </a:rPr>
              <a:t>税收归宿</a:t>
            </a:r>
            <a:r>
              <a:rPr lang="en-US" sz="3200" dirty="0">
                <a:latin typeface="微软雅黑" panose="020B0503020204020204" pitchFamily="34" charset="-122"/>
                <a:ea typeface="华光中雅_CNKI" panose="02000500000000000000"/>
              </a:rPr>
              <a:t>:</a:t>
            </a:r>
            <a:endParaRPr lang="en-US" sz="3200" dirty="0">
              <a:latin typeface="微软雅黑" panose="020B0503020204020204" pitchFamily="34" charset="-122"/>
              <a:ea typeface="华光中雅_CNKI" panose="02000500000000000000"/>
            </a:endParaRPr>
          </a:p>
        </p:txBody>
      </p:sp>
      <p:sp>
        <p:nvSpPr>
          <p:cNvPr id="262150" name="Rectangle 6"/>
          <p:cNvSpPr>
            <a:spLocks noGrp="1" noChangeArrowheads="1"/>
          </p:cNvSpPr>
          <p:nvPr>
            <p:ph type="body" idx="4294967295"/>
          </p:nvPr>
        </p:nvSpPr>
        <p:spPr>
          <a:xfrm>
            <a:off x="496888" y="792957"/>
            <a:ext cx="8647112" cy="457200"/>
          </a:xfrm>
          <a:noFill/>
        </p:spPr>
        <p:txBody>
          <a:bodyPr>
            <a:noAutofit/>
          </a:bodyPr>
          <a:lstStyle/>
          <a:p>
            <a:pPr marL="0" indent="0" eaLnBrk="1" hangingPunct="1">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税收负担在市场参与者之间进行分配的方式</a:t>
            </a:r>
            <a:endParaRPr lang="en-US" sz="3200" dirty="0">
              <a:latin typeface="微软雅黑" panose="020B0503020204020204" pitchFamily="34" charset="-122"/>
              <a:ea typeface="微软雅黑" panose="020B0503020204020204" pitchFamily="34" charset="-122"/>
            </a:endParaRPr>
          </a:p>
        </p:txBody>
      </p:sp>
      <p:grpSp>
        <p:nvGrpSpPr>
          <p:cNvPr id="4" name="Group 7"/>
          <p:cNvGrpSpPr/>
          <p:nvPr/>
        </p:nvGrpSpPr>
        <p:grpSpPr bwMode="auto">
          <a:xfrm>
            <a:off x="4360863" y="1757363"/>
            <a:ext cx="4422775" cy="3871912"/>
            <a:chOff x="2579" y="785"/>
            <a:chExt cx="2786" cy="2439"/>
          </a:xfrm>
        </p:grpSpPr>
        <p:grpSp>
          <p:nvGrpSpPr>
            <p:cNvPr id="5" name="Group 8"/>
            <p:cNvGrpSpPr/>
            <p:nvPr/>
          </p:nvGrpSpPr>
          <p:grpSpPr bwMode="auto">
            <a:xfrm>
              <a:off x="2697" y="1037"/>
              <a:ext cx="2409" cy="2049"/>
              <a:chOff x="1098" y="1361"/>
              <a:chExt cx="2116" cy="2027"/>
            </a:xfrm>
          </p:grpSpPr>
          <p:sp>
            <p:nvSpPr>
              <p:cNvPr id="29741" name="Line 9"/>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9742" name="Line 10"/>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9739" name="Text Box 11"/>
            <p:cNvSpPr txBox="1">
              <a:spLocks noChangeArrowheads="1"/>
            </p:cNvSpPr>
            <p:nvPr/>
          </p:nvSpPr>
          <p:spPr bwMode="auto">
            <a:xfrm>
              <a:off x="2579" y="785"/>
              <a:ext cx="26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endParaRPr lang="en-US" sz="2400" b="1" i="1">
                <a:latin typeface="Arial" panose="020B0604020202020204"/>
                <a:cs typeface="Arial" panose="020B0604020202020204"/>
              </a:endParaRPr>
            </a:p>
          </p:txBody>
        </p:sp>
        <p:sp>
          <p:nvSpPr>
            <p:cNvPr id="29740" name="Text Box 12"/>
            <p:cNvSpPr txBox="1">
              <a:spLocks noChangeArrowheads="1"/>
            </p:cNvSpPr>
            <p:nvPr/>
          </p:nvSpPr>
          <p:spPr bwMode="auto">
            <a:xfrm>
              <a:off x="5075" y="2936"/>
              <a:ext cx="29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endParaRPr lang="en-US" sz="2400" b="1" i="1">
                <a:latin typeface="Arial" panose="020B0604020202020204"/>
                <a:cs typeface="Arial" panose="020B0604020202020204"/>
              </a:endParaRPr>
            </a:p>
          </p:txBody>
        </p:sp>
      </p:grpSp>
      <p:grpSp>
        <p:nvGrpSpPr>
          <p:cNvPr id="6" name="Group 13"/>
          <p:cNvGrpSpPr/>
          <p:nvPr/>
        </p:nvGrpSpPr>
        <p:grpSpPr bwMode="auto">
          <a:xfrm>
            <a:off x="5686425" y="2116138"/>
            <a:ext cx="2730500" cy="2649537"/>
            <a:chOff x="3414" y="1004"/>
            <a:chExt cx="1720" cy="1669"/>
          </a:xfrm>
        </p:grpSpPr>
        <p:sp>
          <p:nvSpPr>
            <p:cNvPr id="29736" name="Line 14"/>
            <p:cNvSpPr>
              <a:spLocks noChangeShapeType="1"/>
            </p:cNvSpPr>
            <p:nvPr/>
          </p:nvSpPr>
          <p:spPr bwMode="auto">
            <a:xfrm>
              <a:off x="3414" y="1004"/>
              <a:ext cx="1417" cy="1470"/>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29737" name="Text Box 15"/>
            <p:cNvSpPr txBox="1">
              <a:spLocks noChangeArrowheads="1"/>
            </p:cNvSpPr>
            <p:nvPr/>
          </p:nvSpPr>
          <p:spPr bwMode="auto">
            <a:xfrm>
              <a:off x="4748" y="2385"/>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r>
                <a:rPr lang="en-US" sz="2400" b="1" baseline="-25000">
                  <a:latin typeface="Arial" panose="020B0604020202020204"/>
                  <a:cs typeface="Arial" panose="020B0604020202020204"/>
                </a:rPr>
                <a:t>1</a:t>
              </a:r>
              <a:endParaRPr lang="en-US" sz="2400" b="1" baseline="-25000">
                <a:latin typeface="Arial" panose="020B0604020202020204"/>
                <a:cs typeface="Arial" panose="020B0604020202020204"/>
              </a:endParaRPr>
            </a:p>
          </p:txBody>
        </p:sp>
      </p:grpSp>
      <p:grpSp>
        <p:nvGrpSpPr>
          <p:cNvPr id="7" name="Group 16"/>
          <p:cNvGrpSpPr/>
          <p:nvPr/>
        </p:nvGrpSpPr>
        <p:grpSpPr bwMode="auto">
          <a:xfrm>
            <a:off x="3382963" y="3105150"/>
            <a:ext cx="3773487" cy="2725738"/>
            <a:chOff x="1963" y="1627"/>
            <a:chExt cx="2377" cy="1717"/>
          </a:xfrm>
        </p:grpSpPr>
        <p:grpSp>
          <p:nvGrpSpPr>
            <p:cNvPr id="8" name="Group 17"/>
            <p:cNvGrpSpPr/>
            <p:nvPr/>
          </p:nvGrpSpPr>
          <p:grpSpPr bwMode="auto">
            <a:xfrm>
              <a:off x="2703" y="1746"/>
              <a:ext cx="1425" cy="1333"/>
              <a:chOff x="357" y="2450"/>
              <a:chExt cx="795" cy="646"/>
            </a:xfrm>
          </p:grpSpPr>
          <p:sp>
            <p:nvSpPr>
              <p:cNvPr id="29734" name="Line 18"/>
              <p:cNvSpPr>
                <a:spLocks noChangeShapeType="1"/>
              </p:cNvSpPr>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9735" name="Line 19"/>
              <p:cNvSpPr>
                <a:spLocks noChangeShapeType="1"/>
              </p:cNvSpPr>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29731" name="Oval 20"/>
            <p:cNvSpPr>
              <a:spLocks noChangeArrowheads="1"/>
            </p:cNvSpPr>
            <p:nvPr/>
          </p:nvSpPr>
          <p:spPr bwMode="auto">
            <a:xfrm>
              <a:off x="4081" y="1699"/>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29732" name="Text Box 21"/>
            <p:cNvSpPr txBox="1">
              <a:spLocks noChangeArrowheads="1"/>
            </p:cNvSpPr>
            <p:nvPr/>
          </p:nvSpPr>
          <p:spPr bwMode="auto">
            <a:xfrm>
              <a:off x="1963" y="1627"/>
              <a:ext cx="721" cy="232"/>
            </a:xfrm>
            <a:prstGeom prst="rect">
              <a:avLst/>
            </a:prstGeom>
            <a:noFill/>
            <a:ln w="9525">
              <a:noFill/>
              <a:miter lim="800000"/>
            </a:ln>
          </p:spPr>
          <p:txBody>
            <a:bodyPr lIns="0" tIns="0" bIns="0">
              <a:spAutoFit/>
            </a:bodyPr>
            <a:lstStyle/>
            <a:p>
              <a:pPr algn="r">
                <a:spcBef>
                  <a:spcPct val="50000"/>
                </a:spcBef>
              </a:pPr>
              <a:r>
                <a:rPr lang="en-US" sz="2400">
                  <a:latin typeface="Arial" panose="020B0604020202020204"/>
                  <a:cs typeface="Arial" panose="020B0604020202020204"/>
                </a:rPr>
                <a:t>10.00</a:t>
              </a:r>
              <a:endParaRPr lang="en-US" sz="2400">
                <a:latin typeface="Arial" panose="020B0604020202020204"/>
                <a:cs typeface="Arial" panose="020B0604020202020204"/>
              </a:endParaRPr>
            </a:p>
          </p:txBody>
        </p:sp>
        <p:sp>
          <p:nvSpPr>
            <p:cNvPr id="29733" name="Text Box 22"/>
            <p:cNvSpPr txBox="1">
              <a:spLocks noChangeArrowheads="1"/>
            </p:cNvSpPr>
            <p:nvPr/>
          </p:nvSpPr>
          <p:spPr bwMode="auto">
            <a:xfrm>
              <a:off x="3969" y="3111"/>
              <a:ext cx="371" cy="233"/>
            </a:xfrm>
            <a:prstGeom prst="rect">
              <a:avLst/>
            </a:prstGeom>
            <a:noFill/>
            <a:ln w="9525">
              <a:noFill/>
              <a:miter lim="800000"/>
            </a:ln>
          </p:spPr>
          <p:txBody>
            <a:bodyPr lIns="0" tIns="0" rIns="0" bIns="0">
              <a:spAutoFit/>
            </a:bodyPr>
            <a:lstStyle/>
            <a:p>
              <a:pPr algn="ctr">
                <a:spcBef>
                  <a:spcPct val="50000"/>
                </a:spcBef>
              </a:pPr>
              <a:r>
                <a:rPr lang="en-US" sz="2400">
                  <a:latin typeface="Arial" panose="020B0604020202020204"/>
                  <a:cs typeface="Arial" panose="020B0604020202020204"/>
                </a:rPr>
                <a:t>500</a:t>
              </a:r>
              <a:endParaRPr lang="en-US" sz="2400">
                <a:latin typeface="Arial" panose="020B0604020202020204"/>
                <a:cs typeface="Arial" panose="020B0604020202020204"/>
              </a:endParaRPr>
            </a:p>
          </p:txBody>
        </p:sp>
      </p:grpSp>
      <p:grpSp>
        <p:nvGrpSpPr>
          <p:cNvPr id="9" name="Group 23"/>
          <p:cNvGrpSpPr/>
          <p:nvPr/>
        </p:nvGrpSpPr>
        <p:grpSpPr bwMode="auto">
          <a:xfrm>
            <a:off x="5232400" y="2641600"/>
            <a:ext cx="2730500" cy="2649538"/>
            <a:chOff x="3128" y="1335"/>
            <a:chExt cx="1720" cy="1669"/>
          </a:xfrm>
        </p:grpSpPr>
        <p:sp>
          <p:nvSpPr>
            <p:cNvPr id="29728" name="Line 24"/>
            <p:cNvSpPr>
              <a:spLocks noChangeShapeType="1"/>
            </p:cNvSpPr>
            <p:nvPr/>
          </p:nvSpPr>
          <p:spPr bwMode="auto">
            <a:xfrm>
              <a:off x="3128" y="1335"/>
              <a:ext cx="1417" cy="1470"/>
            </a:xfrm>
            <a:prstGeom prst="line">
              <a:avLst/>
            </a:prstGeom>
            <a:noFill/>
            <a:ln w="38100">
              <a:solidFill>
                <a:srgbClr val="A50021"/>
              </a:solidFill>
              <a:round/>
            </a:ln>
          </p:spPr>
          <p:txBody>
            <a:bodyPr/>
            <a:lstStyle/>
            <a:p>
              <a:endParaRPr lang="en-US">
                <a:latin typeface="Arial" panose="020B0604020202020204"/>
                <a:cs typeface="Arial" panose="020B0604020202020204"/>
              </a:endParaRPr>
            </a:p>
          </p:txBody>
        </p:sp>
        <p:sp>
          <p:nvSpPr>
            <p:cNvPr id="29729" name="Text Box 25"/>
            <p:cNvSpPr txBox="1">
              <a:spLocks noChangeArrowheads="1"/>
            </p:cNvSpPr>
            <p:nvPr/>
          </p:nvSpPr>
          <p:spPr bwMode="auto">
            <a:xfrm>
              <a:off x="4462" y="2716"/>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r>
                <a:rPr lang="en-US" sz="2400" b="1" baseline="-25000">
                  <a:latin typeface="Arial" panose="020B0604020202020204"/>
                  <a:cs typeface="Arial" panose="020B0604020202020204"/>
                </a:rPr>
                <a:t>2</a:t>
              </a:r>
              <a:endParaRPr lang="en-US" sz="2400" b="1" baseline="-25000">
                <a:latin typeface="Arial" panose="020B0604020202020204"/>
                <a:cs typeface="Arial" panose="020B0604020202020204"/>
              </a:endParaRPr>
            </a:p>
          </p:txBody>
        </p:sp>
      </p:grpSp>
      <p:grpSp>
        <p:nvGrpSpPr>
          <p:cNvPr id="10" name="Group 29"/>
          <p:cNvGrpSpPr/>
          <p:nvPr/>
        </p:nvGrpSpPr>
        <p:grpSpPr bwMode="auto">
          <a:xfrm>
            <a:off x="2711450" y="2479675"/>
            <a:ext cx="3616325" cy="457200"/>
            <a:chOff x="1708" y="1562"/>
            <a:chExt cx="2278" cy="288"/>
          </a:xfrm>
        </p:grpSpPr>
        <p:grpSp>
          <p:nvGrpSpPr>
            <p:cNvPr id="11" name="Group 30"/>
            <p:cNvGrpSpPr/>
            <p:nvPr/>
          </p:nvGrpSpPr>
          <p:grpSpPr bwMode="auto">
            <a:xfrm>
              <a:off x="2121" y="1589"/>
              <a:ext cx="1865" cy="232"/>
              <a:chOff x="1947" y="1263"/>
              <a:chExt cx="1865" cy="232"/>
            </a:xfrm>
          </p:grpSpPr>
          <p:sp>
            <p:nvSpPr>
              <p:cNvPr id="29725" name="Line 31"/>
              <p:cNvSpPr>
                <a:spLocks noChangeShapeType="1"/>
              </p:cNvSpPr>
              <p:nvPr/>
            </p:nvSpPr>
            <p:spPr bwMode="auto">
              <a:xfrm>
                <a:off x="2700" y="1376"/>
                <a:ext cx="1072"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9726" name="Oval 32"/>
              <p:cNvSpPr>
                <a:spLocks noChangeArrowheads="1"/>
              </p:cNvSpPr>
              <p:nvPr/>
            </p:nvSpPr>
            <p:spPr bwMode="auto">
              <a:xfrm>
                <a:off x="3724" y="1330"/>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29727" name="Text Box 33"/>
              <p:cNvSpPr txBox="1">
                <a:spLocks noChangeArrowheads="1"/>
              </p:cNvSpPr>
              <p:nvPr/>
            </p:nvSpPr>
            <p:spPr bwMode="auto">
              <a:xfrm>
                <a:off x="1947" y="1263"/>
                <a:ext cx="737" cy="232"/>
              </a:xfrm>
              <a:prstGeom prst="rect">
                <a:avLst/>
              </a:prstGeom>
              <a:noFill/>
              <a:ln w="9525">
                <a:noFill/>
                <a:miter lim="800000"/>
              </a:ln>
            </p:spPr>
            <p:txBody>
              <a:bodyPr lIns="0" tIns="0" bIns="0">
                <a:spAutoFit/>
              </a:bodyPr>
              <a:lstStyle/>
              <a:p>
                <a:pPr algn="r">
                  <a:spcBef>
                    <a:spcPct val="50000"/>
                  </a:spcBef>
                </a:pPr>
                <a:r>
                  <a:rPr lang="en-US" sz="2400">
                    <a:latin typeface="Arial" panose="020B0604020202020204"/>
                    <a:cs typeface="Arial" panose="020B0604020202020204"/>
                  </a:rPr>
                  <a:t>11.00</a:t>
                </a:r>
                <a:r>
                  <a:rPr lang="zh-CN" altLang="en-US" sz="2400">
                    <a:latin typeface="Arial" panose="020B0604020202020204"/>
                    <a:cs typeface="Arial" panose="020B0604020202020204"/>
                  </a:rPr>
                  <a:t>元</a:t>
                </a:r>
                <a:endParaRPr lang="zh-CN" altLang="en-US" sz="2400">
                  <a:latin typeface="Arial" panose="020B0604020202020204"/>
                  <a:cs typeface="Arial" panose="020B0604020202020204"/>
                </a:endParaRPr>
              </a:p>
            </p:txBody>
          </p:sp>
        </p:grpSp>
        <p:sp>
          <p:nvSpPr>
            <p:cNvPr id="29724" name="Text Box 34"/>
            <p:cNvSpPr txBox="1">
              <a:spLocks noChangeArrowheads="1"/>
            </p:cNvSpPr>
            <p:nvPr/>
          </p:nvSpPr>
          <p:spPr bwMode="auto">
            <a:xfrm>
              <a:off x="1708" y="1562"/>
              <a:ext cx="505"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i="1" baseline="-25000">
                  <a:latin typeface="Arial" panose="020B0604020202020204"/>
                  <a:cs typeface="Arial" panose="020B0604020202020204"/>
                </a:rPr>
                <a:t>B</a:t>
              </a:r>
              <a:r>
                <a:rPr lang="en-US" sz="2400">
                  <a:latin typeface="Arial" panose="020B0604020202020204"/>
                  <a:cs typeface="Arial" panose="020B0604020202020204"/>
                </a:rPr>
                <a:t> =</a:t>
              </a:r>
              <a:endParaRPr lang="en-US" sz="2400" b="1" i="1" baseline="-25000">
                <a:latin typeface="Arial" panose="020B0604020202020204"/>
                <a:cs typeface="Arial" panose="020B0604020202020204"/>
              </a:endParaRPr>
            </a:p>
          </p:txBody>
        </p:sp>
      </p:grpSp>
      <p:grpSp>
        <p:nvGrpSpPr>
          <p:cNvPr id="12" name="Group 35"/>
          <p:cNvGrpSpPr/>
          <p:nvPr/>
        </p:nvGrpSpPr>
        <p:grpSpPr bwMode="auto">
          <a:xfrm>
            <a:off x="2870200" y="3484563"/>
            <a:ext cx="3460750" cy="457200"/>
            <a:chOff x="1808" y="2195"/>
            <a:chExt cx="2180" cy="288"/>
          </a:xfrm>
        </p:grpSpPr>
        <p:grpSp>
          <p:nvGrpSpPr>
            <p:cNvPr id="13" name="Group 36"/>
            <p:cNvGrpSpPr/>
            <p:nvPr/>
          </p:nvGrpSpPr>
          <p:grpSpPr bwMode="auto">
            <a:xfrm>
              <a:off x="2263" y="2220"/>
              <a:ext cx="1725" cy="232"/>
              <a:chOff x="2091" y="1887"/>
              <a:chExt cx="1725" cy="232"/>
            </a:xfrm>
          </p:grpSpPr>
          <p:sp>
            <p:nvSpPr>
              <p:cNvPr id="29720" name="Line 37"/>
              <p:cNvSpPr>
                <a:spLocks noChangeShapeType="1"/>
              </p:cNvSpPr>
              <p:nvPr/>
            </p:nvSpPr>
            <p:spPr bwMode="auto">
              <a:xfrm>
                <a:off x="2700" y="2005"/>
                <a:ext cx="1072"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29721" name="Oval 38"/>
              <p:cNvSpPr>
                <a:spLocks noChangeArrowheads="1"/>
              </p:cNvSpPr>
              <p:nvPr/>
            </p:nvSpPr>
            <p:spPr bwMode="auto">
              <a:xfrm>
                <a:off x="3728" y="1958"/>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29722" name="Text Box 39"/>
              <p:cNvSpPr txBox="1">
                <a:spLocks noChangeArrowheads="1"/>
              </p:cNvSpPr>
              <p:nvPr/>
            </p:nvSpPr>
            <p:spPr bwMode="auto">
              <a:xfrm>
                <a:off x="2091" y="1887"/>
                <a:ext cx="593" cy="232"/>
              </a:xfrm>
              <a:prstGeom prst="rect">
                <a:avLst/>
              </a:prstGeom>
              <a:noFill/>
              <a:ln w="9525">
                <a:noFill/>
                <a:miter lim="800000"/>
              </a:ln>
            </p:spPr>
            <p:txBody>
              <a:bodyPr lIns="0" tIns="0" bIns="0">
                <a:spAutoFit/>
              </a:bodyPr>
              <a:lstStyle/>
              <a:p>
                <a:pPr algn="r">
                  <a:spcBef>
                    <a:spcPct val="50000"/>
                  </a:spcBef>
                </a:pPr>
                <a:r>
                  <a:rPr lang="en-US" sz="2400">
                    <a:latin typeface="Arial" panose="020B0604020202020204"/>
                    <a:cs typeface="Arial" panose="020B0604020202020204"/>
                  </a:rPr>
                  <a:t>9.50</a:t>
                </a:r>
                <a:endParaRPr lang="en-US" sz="2400">
                  <a:latin typeface="Arial" panose="020B0604020202020204"/>
                  <a:cs typeface="Arial" panose="020B0604020202020204"/>
                </a:endParaRPr>
              </a:p>
            </p:txBody>
          </p:sp>
        </p:grpSp>
        <p:sp>
          <p:nvSpPr>
            <p:cNvPr id="29719" name="Text Box 40"/>
            <p:cNvSpPr txBox="1">
              <a:spLocks noChangeArrowheads="1"/>
            </p:cNvSpPr>
            <p:nvPr/>
          </p:nvSpPr>
          <p:spPr bwMode="auto">
            <a:xfrm>
              <a:off x="1808" y="2195"/>
              <a:ext cx="505"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i="1" baseline="-25000">
                  <a:latin typeface="Arial" panose="020B0604020202020204"/>
                  <a:cs typeface="Arial" panose="020B0604020202020204"/>
                </a:rPr>
                <a:t>S</a:t>
              </a:r>
              <a:r>
                <a:rPr lang="en-US" sz="2400">
                  <a:latin typeface="Arial" panose="020B0604020202020204"/>
                  <a:cs typeface="Arial" panose="020B0604020202020204"/>
                </a:rPr>
                <a:t> =</a:t>
              </a:r>
              <a:endParaRPr lang="en-US" sz="2400" b="1" i="1" baseline="-25000">
                <a:latin typeface="Arial" panose="020B0604020202020204"/>
                <a:cs typeface="Arial" panose="020B0604020202020204"/>
              </a:endParaRPr>
            </a:p>
          </p:txBody>
        </p:sp>
      </p:grpSp>
      <p:grpSp>
        <p:nvGrpSpPr>
          <p:cNvPr id="14" name="Group 42"/>
          <p:cNvGrpSpPr/>
          <p:nvPr/>
        </p:nvGrpSpPr>
        <p:grpSpPr bwMode="auto">
          <a:xfrm>
            <a:off x="6332538" y="2635250"/>
            <a:ext cx="842962" cy="1058863"/>
            <a:chOff x="3989" y="1656"/>
            <a:chExt cx="531" cy="667"/>
          </a:xfrm>
        </p:grpSpPr>
        <p:sp>
          <p:nvSpPr>
            <p:cNvPr id="29715" name="AutoShape 43"/>
            <p:cNvSpPr/>
            <p:nvPr/>
          </p:nvSpPr>
          <p:spPr bwMode="auto">
            <a:xfrm flipH="1">
              <a:off x="3989" y="1702"/>
              <a:ext cx="118" cy="621"/>
            </a:xfrm>
            <a:prstGeom prst="leftBrace">
              <a:avLst>
                <a:gd name="adj1" fmla="val 57110"/>
                <a:gd name="adj2" fmla="val 49435"/>
              </a:avLst>
            </a:prstGeom>
            <a:noFill/>
            <a:ln w="31750">
              <a:solidFill>
                <a:srgbClr val="006600"/>
              </a:solidFill>
              <a:round/>
            </a:ln>
          </p:spPr>
          <p:txBody>
            <a:bodyPr wrap="none" anchor="ctr"/>
            <a:lstStyle/>
            <a:p>
              <a:endParaRPr lang="en-US">
                <a:latin typeface="Arial" panose="020B0604020202020204"/>
                <a:cs typeface="Arial" panose="020B0604020202020204"/>
              </a:endParaRPr>
            </a:p>
          </p:txBody>
        </p:sp>
        <p:sp>
          <p:nvSpPr>
            <p:cNvPr id="29716" name="Text Box 44"/>
            <p:cNvSpPr txBox="1">
              <a:spLocks noChangeArrowheads="1"/>
            </p:cNvSpPr>
            <p:nvPr/>
          </p:nvSpPr>
          <p:spPr bwMode="auto">
            <a:xfrm>
              <a:off x="4078" y="1656"/>
              <a:ext cx="442" cy="288"/>
            </a:xfrm>
            <a:prstGeom prst="rect">
              <a:avLst/>
            </a:prstGeom>
            <a:noFill/>
            <a:ln w="9525">
              <a:noFill/>
              <a:miter lim="800000"/>
            </a:ln>
          </p:spPr>
          <p:txBody>
            <a:bodyPr>
              <a:spAutoFit/>
            </a:bodyPr>
            <a:lstStyle/>
            <a:p>
              <a:pPr algn="r">
                <a:spcBef>
                  <a:spcPct val="50000"/>
                </a:spcBef>
              </a:pPr>
              <a:r>
                <a:rPr lang="en-US" sz="2400">
                  <a:solidFill>
                    <a:srgbClr val="006600"/>
                  </a:solidFill>
                  <a:latin typeface="Arial" panose="020B0604020202020204"/>
                  <a:cs typeface="Arial" panose="020B0604020202020204"/>
                </a:rPr>
                <a:t>Tax</a:t>
              </a:r>
              <a:endParaRPr lang="en-US" sz="2400">
                <a:solidFill>
                  <a:srgbClr val="006600"/>
                </a:solidFill>
                <a:latin typeface="Arial" panose="020B0604020202020204"/>
                <a:cs typeface="Arial" panose="020B0604020202020204"/>
              </a:endParaRPr>
            </a:p>
          </p:txBody>
        </p:sp>
        <p:sp>
          <p:nvSpPr>
            <p:cNvPr id="29717" name="Line 45"/>
            <p:cNvSpPr>
              <a:spLocks noChangeShapeType="1"/>
            </p:cNvSpPr>
            <p:nvPr/>
          </p:nvSpPr>
          <p:spPr bwMode="auto">
            <a:xfrm flipV="1">
              <a:off x="4135" y="1888"/>
              <a:ext cx="140" cy="113"/>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62192" name="Rectangle 48"/>
          <p:cNvSpPr>
            <a:spLocks noChangeArrowheads="1"/>
          </p:cNvSpPr>
          <p:nvPr/>
        </p:nvSpPr>
        <p:spPr bwMode="auto">
          <a:xfrm>
            <a:off x="457200" y="2027238"/>
            <a:ext cx="2520951" cy="3130550"/>
          </a:xfrm>
          <a:prstGeom prst="rect">
            <a:avLst/>
          </a:prstGeom>
          <a:noFill/>
          <a:ln w="9525">
            <a:noFill/>
            <a:miter lim="800000"/>
          </a:ln>
        </p:spPr>
        <p:txBody>
          <a:bodyPr/>
          <a:lstStyle/>
          <a:p>
            <a:pPr algn="l">
              <a:lnSpc>
                <a:spcPct val="105000"/>
              </a:lnSpc>
              <a:spcBef>
                <a:spcPct val="30000"/>
              </a:spcBef>
              <a:buClr>
                <a:srgbClr val="00B85C"/>
              </a:buClr>
              <a:buSzPct val="120000"/>
              <a:buFont typeface="Wingdings" panose="05000000000000000000" pitchFamily="2" charset="2"/>
              <a:buNone/>
            </a:pPr>
            <a:r>
              <a:rPr lang="zh-CN" altLang="en-US" sz="2600" dirty="0">
                <a:latin typeface="微软雅黑" panose="020B0503020204020204" pitchFamily="34" charset="-122"/>
                <a:ea typeface="微软雅黑" panose="020B0503020204020204" pitchFamily="34" charset="-122"/>
                <a:cs typeface="Arial" panose="020B0604020202020204"/>
              </a:rPr>
              <a:t>在例子中：</a:t>
            </a:r>
            <a:r>
              <a:rPr lang="en-US" sz="2600" dirty="0">
                <a:solidFill>
                  <a:srgbClr val="FF6600"/>
                </a:solidFill>
                <a:latin typeface="微软雅黑" panose="020B0503020204020204" pitchFamily="34" charset="-122"/>
                <a:ea typeface="微软雅黑" panose="020B0503020204020204" pitchFamily="34" charset="-122"/>
                <a:cs typeface="Arial" panose="020B0604020202020204"/>
              </a:rPr>
              <a:t> </a:t>
            </a:r>
            <a:endParaRPr lang="en-US" sz="2600" dirty="0">
              <a:solidFill>
                <a:srgbClr val="FF6600"/>
              </a:solidFill>
              <a:latin typeface="微软雅黑" panose="020B0503020204020204" pitchFamily="34" charset="-122"/>
              <a:ea typeface="微软雅黑" panose="020B0503020204020204" pitchFamily="34" charset="-122"/>
              <a:cs typeface="Arial" panose="020B0604020202020204"/>
            </a:endParaRPr>
          </a:p>
          <a:p>
            <a:pPr algn="l">
              <a:lnSpc>
                <a:spcPct val="105000"/>
              </a:lnSpc>
              <a:spcBef>
                <a:spcPct val="30000"/>
              </a:spcBef>
              <a:buClr>
                <a:srgbClr val="00B85C"/>
              </a:buClr>
              <a:buSzPct val="120000"/>
              <a:buFont typeface="Wingdings" panose="05000000000000000000" pitchFamily="2" charset="2"/>
              <a:buNone/>
            </a:pPr>
            <a:r>
              <a:rPr lang="zh-CN" altLang="en-US" sz="2600" dirty="0">
                <a:solidFill>
                  <a:srgbClr val="FF6600"/>
                </a:solidFill>
                <a:latin typeface="微软雅黑" panose="020B0503020204020204" pitchFamily="34" charset="-122"/>
                <a:ea typeface="微软雅黑" panose="020B0503020204020204" pitchFamily="34" charset="-122"/>
                <a:cs typeface="Arial" panose="020B0604020202020204"/>
              </a:rPr>
              <a:t>买者支付</a:t>
            </a:r>
            <a:br>
              <a:rPr lang="en-US" sz="2600" dirty="0">
                <a:solidFill>
                  <a:srgbClr val="FF6600"/>
                </a:solidFill>
                <a:latin typeface="微软雅黑" panose="020B0503020204020204" pitchFamily="34" charset="-122"/>
                <a:ea typeface="微软雅黑" panose="020B0503020204020204" pitchFamily="34" charset="-122"/>
                <a:cs typeface="Arial" panose="020B0604020202020204"/>
              </a:rPr>
            </a:br>
            <a:r>
              <a:rPr lang="en-US" sz="2600" dirty="0">
                <a:solidFill>
                  <a:srgbClr val="FF6600"/>
                </a:solidFill>
                <a:latin typeface="微软雅黑" panose="020B0503020204020204" pitchFamily="34" charset="-122"/>
                <a:ea typeface="微软雅黑" panose="020B0503020204020204" pitchFamily="34" charset="-122"/>
                <a:cs typeface="Arial" panose="020B0604020202020204"/>
              </a:rPr>
              <a:t>1.00 </a:t>
            </a:r>
            <a:r>
              <a:rPr lang="zh-CN" altLang="en-US" sz="2600" dirty="0">
                <a:solidFill>
                  <a:srgbClr val="FF6600"/>
                </a:solidFill>
                <a:latin typeface="微软雅黑" panose="020B0503020204020204" pitchFamily="34" charset="-122"/>
                <a:ea typeface="微软雅黑" panose="020B0503020204020204" pitchFamily="34" charset="-122"/>
                <a:cs typeface="Arial" panose="020B0604020202020204"/>
              </a:rPr>
              <a:t>元的税收</a:t>
            </a:r>
            <a:r>
              <a:rPr lang="en-US" sz="2600" dirty="0">
                <a:solidFill>
                  <a:srgbClr val="FF6600"/>
                </a:solidFill>
                <a:latin typeface="微软雅黑" panose="020B0503020204020204" pitchFamily="34" charset="-122"/>
                <a:ea typeface="微软雅黑" panose="020B0503020204020204" pitchFamily="34" charset="-122"/>
                <a:cs typeface="Arial" panose="020B0604020202020204"/>
              </a:rPr>
              <a:t>,</a:t>
            </a:r>
            <a:endParaRPr lang="en-US" sz="2600" dirty="0">
              <a:solidFill>
                <a:srgbClr val="FF6600"/>
              </a:solidFill>
              <a:latin typeface="微软雅黑" panose="020B0503020204020204" pitchFamily="34" charset="-122"/>
              <a:ea typeface="微软雅黑" panose="020B0503020204020204" pitchFamily="34" charset="-122"/>
              <a:cs typeface="Arial" panose="020B0604020202020204"/>
            </a:endParaRPr>
          </a:p>
          <a:p>
            <a:pPr algn="l">
              <a:lnSpc>
                <a:spcPct val="105000"/>
              </a:lnSpc>
              <a:spcBef>
                <a:spcPct val="30000"/>
              </a:spcBef>
              <a:buClr>
                <a:srgbClr val="00B85C"/>
              </a:buClr>
              <a:buSzPct val="120000"/>
              <a:buFont typeface="Wingdings" panose="05000000000000000000" pitchFamily="2" charset="2"/>
              <a:buNone/>
            </a:pPr>
            <a:r>
              <a:rPr lang="zh-CN" altLang="en-US" sz="2600" dirty="0">
                <a:solidFill>
                  <a:srgbClr val="990099"/>
                </a:solidFill>
                <a:latin typeface="微软雅黑" panose="020B0503020204020204" pitchFamily="34" charset="-122"/>
                <a:ea typeface="微软雅黑" panose="020B0503020204020204" pitchFamily="34" charset="-122"/>
                <a:cs typeface="Arial" panose="020B0604020202020204"/>
              </a:rPr>
              <a:t>卖者支付</a:t>
            </a:r>
            <a:br>
              <a:rPr lang="en-US" sz="2600" dirty="0">
                <a:solidFill>
                  <a:srgbClr val="990099"/>
                </a:solidFill>
                <a:latin typeface="微软雅黑" panose="020B0503020204020204" pitchFamily="34" charset="-122"/>
                <a:ea typeface="微软雅黑" panose="020B0503020204020204" pitchFamily="34" charset="-122"/>
                <a:cs typeface="Arial" panose="020B0604020202020204"/>
              </a:rPr>
            </a:br>
            <a:r>
              <a:rPr lang="en-US" sz="2600" dirty="0">
                <a:solidFill>
                  <a:srgbClr val="990099"/>
                </a:solidFill>
                <a:latin typeface="微软雅黑" panose="020B0503020204020204" pitchFamily="34" charset="-122"/>
                <a:ea typeface="微软雅黑" panose="020B0503020204020204" pitchFamily="34" charset="-122"/>
                <a:cs typeface="Arial" panose="020B0604020202020204"/>
              </a:rPr>
              <a:t>0.50</a:t>
            </a:r>
            <a:r>
              <a:rPr lang="zh-CN" altLang="en-US" sz="2600" dirty="0">
                <a:solidFill>
                  <a:srgbClr val="990099"/>
                </a:solidFill>
                <a:latin typeface="微软雅黑" panose="020B0503020204020204" pitchFamily="34" charset="-122"/>
                <a:ea typeface="微软雅黑" panose="020B0503020204020204" pitchFamily="34" charset="-122"/>
                <a:cs typeface="Arial" panose="020B0604020202020204"/>
              </a:rPr>
              <a:t>元</a:t>
            </a:r>
            <a:r>
              <a:rPr lang="en-US" sz="2600" dirty="0">
                <a:solidFill>
                  <a:srgbClr val="990099"/>
                </a:solidFill>
                <a:latin typeface="微软雅黑" panose="020B0503020204020204" pitchFamily="34" charset="-122"/>
                <a:ea typeface="微软雅黑" panose="020B0503020204020204" pitchFamily="34" charset="-122"/>
                <a:cs typeface="Arial" panose="020B0604020202020204"/>
              </a:rPr>
              <a:t> </a:t>
            </a:r>
            <a:r>
              <a:rPr lang="zh-CN" altLang="en-US" sz="2600" dirty="0">
                <a:solidFill>
                  <a:srgbClr val="990099"/>
                </a:solidFill>
                <a:latin typeface="微软雅黑" panose="020B0503020204020204" pitchFamily="34" charset="-122"/>
                <a:ea typeface="微软雅黑" panose="020B0503020204020204" pitchFamily="34" charset="-122"/>
                <a:cs typeface="Arial" panose="020B0604020202020204"/>
              </a:rPr>
              <a:t>的税收</a:t>
            </a:r>
            <a:r>
              <a:rPr lang="en-US" sz="2600" dirty="0">
                <a:solidFill>
                  <a:srgbClr val="990099"/>
                </a:solidFill>
                <a:latin typeface="微软雅黑" panose="020B0503020204020204" pitchFamily="34" charset="-122"/>
                <a:ea typeface="微软雅黑" panose="020B0503020204020204" pitchFamily="34" charset="-122"/>
                <a:cs typeface="Arial" panose="020B0604020202020204"/>
              </a:rPr>
              <a:t>.</a:t>
            </a:r>
            <a:endParaRPr lang="en-US" sz="2600" dirty="0">
              <a:solidFill>
                <a:srgbClr val="990099"/>
              </a:solidFill>
              <a:latin typeface="微软雅黑" panose="020B0503020204020204" pitchFamily="34" charset="-122"/>
              <a:ea typeface="微软雅黑" panose="020B0503020204020204" pitchFamily="34" charset="-122"/>
              <a:cs typeface="Arial" panose="020B0604020202020204"/>
            </a:endParaRPr>
          </a:p>
        </p:txBody>
      </p:sp>
      <p:sp>
        <p:nvSpPr>
          <p:cNvPr id="188463" name="Line 47"/>
          <p:cNvSpPr>
            <a:spLocks noChangeShapeType="1"/>
          </p:cNvSpPr>
          <p:nvPr/>
        </p:nvSpPr>
        <p:spPr bwMode="auto">
          <a:xfrm flipV="1">
            <a:off x="4556125" y="2714625"/>
            <a:ext cx="0" cy="563563"/>
          </a:xfrm>
          <a:prstGeom prst="line">
            <a:avLst/>
          </a:prstGeom>
          <a:noFill/>
          <a:ln w="38100">
            <a:solidFill>
              <a:srgbClr val="FF6600"/>
            </a:solidFill>
            <a:round/>
            <a:tailEnd type="triangle" w="lg" len="med"/>
          </a:ln>
        </p:spPr>
        <p:txBody>
          <a:bodyPr/>
          <a:lstStyle/>
          <a:p>
            <a:endParaRPr lang="en-US">
              <a:latin typeface="Arial" panose="020B0604020202020204"/>
              <a:cs typeface="Arial" panose="020B0604020202020204"/>
            </a:endParaRPr>
          </a:p>
        </p:txBody>
      </p:sp>
      <p:sp>
        <p:nvSpPr>
          <p:cNvPr id="188464" name="Line 48"/>
          <p:cNvSpPr>
            <a:spLocks noChangeShapeType="1"/>
          </p:cNvSpPr>
          <p:nvPr/>
        </p:nvSpPr>
        <p:spPr bwMode="auto">
          <a:xfrm flipV="1">
            <a:off x="4556125" y="3319463"/>
            <a:ext cx="0" cy="388937"/>
          </a:xfrm>
          <a:prstGeom prst="line">
            <a:avLst/>
          </a:prstGeom>
          <a:noFill/>
          <a:ln w="38100">
            <a:solidFill>
              <a:srgbClr val="990099"/>
            </a:solidFill>
            <a:round/>
            <a:headEnd type="triangle" w="lg" len="med"/>
            <a:tailEnd type="none" w="lg" len="med"/>
          </a:ln>
        </p:spPr>
        <p:txBody>
          <a:bodyPr/>
          <a:lstStyle/>
          <a:p>
            <a:endParaRPr lang="en-US">
              <a:latin typeface="Arial" panose="020B0604020202020204"/>
              <a:cs typeface="Arial" panose="020B0604020202020204"/>
            </a:endParaRPr>
          </a:p>
        </p:txBody>
      </p:sp>
      <p:sp>
        <p:nvSpPr>
          <p:cNvPr id="29714" name="Line 41"/>
          <p:cNvSpPr>
            <a:spLocks noChangeShapeType="1"/>
          </p:cNvSpPr>
          <p:nvPr/>
        </p:nvSpPr>
        <p:spPr bwMode="auto">
          <a:xfrm flipH="1" flipV="1">
            <a:off x="6256338" y="2767013"/>
            <a:ext cx="3175" cy="866775"/>
          </a:xfrm>
          <a:prstGeom prst="line">
            <a:avLst/>
          </a:prstGeom>
          <a:noFill/>
          <a:ln w="38100">
            <a:solidFill>
              <a:srgbClr val="00CC00"/>
            </a:solidFill>
            <a:round/>
          </a:ln>
        </p:spPr>
        <p:txBody>
          <a:bodyPr/>
          <a:lstStyle/>
          <a:p>
            <a:endParaRPr lang="en-US">
              <a:latin typeface="Arial" panose="020B0604020202020204"/>
              <a:cs typeface="Arial" panose="020B0604020202020204"/>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9"/>
                                        </p:tgtEl>
                                        <p:attrNameLst>
                                          <p:attrName>style.visibility</p:attrName>
                                        </p:attrNameLst>
                                      </p:cBhvr>
                                      <p:to>
                                        <p:strVal val="visible"/>
                                      </p:to>
                                    </p:set>
                                    <p:animEffect transition="in" filter="wipe(left)">
                                      <p:cBhvr>
                                        <p:cTn id="7" dur="500"/>
                                        <p:tgtEl>
                                          <p:spTgt spid="2621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2150">
                                            <p:txEl>
                                              <p:pRg st="0" end="0"/>
                                            </p:txEl>
                                          </p:spTgt>
                                        </p:tgtEl>
                                        <p:attrNameLst>
                                          <p:attrName>style.visibility</p:attrName>
                                        </p:attrNameLst>
                                      </p:cBhvr>
                                      <p:to>
                                        <p:strVal val="visible"/>
                                      </p:to>
                                    </p:set>
                                    <p:animEffect transition="in" filter="wipe(left)">
                                      <p:cBhvr>
                                        <p:cTn id="10" dur="500"/>
                                        <p:tgtEl>
                                          <p:spTgt spid="26215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2192">
                                            <p:txEl>
                                              <p:pRg st="0" end="0"/>
                                            </p:txEl>
                                          </p:spTgt>
                                        </p:tgtEl>
                                        <p:attrNameLst>
                                          <p:attrName>style.visibility</p:attrName>
                                        </p:attrNameLst>
                                      </p:cBhvr>
                                      <p:to>
                                        <p:strVal val="visible"/>
                                      </p:to>
                                    </p:set>
                                    <p:animEffect transition="in" filter="wipe(left)">
                                      <p:cBhvr>
                                        <p:cTn id="15" dur="500"/>
                                        <p:tgtEl>
                                          <p:spTgt spid="26219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62192">
                                            <p:txEl>
                                              <p:pRg st="1" end="1"/>
                                            </p:txEl>
                                          </p:spTgt>
                                        </p:tgtEl>
                                        <p:attrNameLst>
                                          <p:attrName>style.visibility</p:attrName>
                                        </p:attrNameLst>
                                      </p:cBhvr>
                                      <p:to>
                                        <p:strVal val="visible"/>
                                      </p:to>
                                    </p:set>
                                    <p:animEffect transition="in" filter="wipe(left)">
                                      <p:cBhvr>
                                        <p:cTn id="20" dur="500"/>
                                        <p:tgtEl>
                                          <p:spTgt spid="262192">
                                            <p:txEl>
                                              <p:pRg st="1" end="1"/>
                                            </p:txEl>
                                          </p:spTgt>
                                        </p:tgtEl>
                                      </p:cBhvr>
                                    </p:animEffect>
                                  </p:childTnLst>
                                </p:cTn>
                              </p:par>
                              <p:par>
                                <p:cTn id="21" presetID="17" presetClass="entr" presetSubtype="4" fill="hold" grpId="0" nodeType="withEffect">
                                  <p:stCondLst>
                                    <p:cond delay="0"/>
                                  </p:stCondLst>
                                  <p:childTnLst>
                                    <p:set>
                                      <p:cBhvr>
                                        <p:cTn id="22" dur="1" fill="hold">
                                          <p:stCondLst>
                                            <p:cond delay="0"/>
                                          </p:stCondLst>
                                        </p:cTn>
                                        <p:tgtEl>
                                          <p:spTgt spid="188463"/>
                                        </p:tgtEl>
                                        <p:attrNameLst>
                                          <p:attrName>style.visibility</p:attrName>
                                        </p:attrNameLst>
                                      </p:cBhvr>
                                      <p:to>
                                        <p:strVal val="visible"/>
                                      </p:to>
                                    </p:set>
                                    <p:anim calcmode="lin" valueType="num">
                                      <p:cBhvr>
                                        <p:cTn id="23" dur="500" fill="hold"/>
                                        <p:tgtEl>
                                          <p:spTgt spid="188463"/>
                                        </p:tgtEl>
                                        <p:attrNameLst>
                                          <p:attrName>ppt_x</p:attrName>
                                        </p:attrNameLst>
                                      </p:cBhvr>
                                      <p:tavLst>
                                        <p:tav tm="0">
                                          <p:val>
                                            <p:strVal val="#ppt_x"/>
                                          </p:val>
                                        </p:tav>
                                        <p:tav tm="100000">
                                          <p:val>
                                            <p:strVal val="#ppt_x"/>
                                          </p:val>
                                        </p:tav>
                                      </p:tavLst>
                                    </p:anim>
                                    <p:anim calcmode="lin" valueType="num">
                                      <p:cBhvr>
                                        <p:cTn id="24" dur="500" fill="hold"/>
                                        <p:tgtEl>
                                          <p:spTgt spid="188463"/>
                                        </p:tgtEl>
                                        <p:attrNameLst>
                                          <p:attrName>ppt_y</p:attrName>
                                        </p:attrNameLst>
                                      </p:cBhvr>
                                      <p:tavLst>
                                        <p:tav tm="0">
                                          <p:val>
                                            <p:strVal val="#ppt_y+#ppt_h/2"/>
                                          </p:val>
                                        </p:tav>
                                        <p:tav tm="100000">
                                          <p:val>
                                            <p:strVal val="#ppt_y"/>
                                          </p:val>
                                        </p:tav>
                                      </p:tavLst>
                                    </p:anim>
                                    <p:anim calcmode="lin" valueType="num">
                                      <p:cBhvr>
                                        <p:cTn id="25" dur="500" fill="hold"/>
                                        <p:tgtEl>
                                          <p:spTgt spid="188463"/>
                                        </p:tgtEl>
                                        <p:attrNameLst>
                                          <p:attrName>ppt_w</p:attrName>
                                        </p:attrNameLst>
                                      </p:cBhvr>
                                      <p:tavLst>
                                        <p:tav tm="0">
                                          <p:val>
                                            <p:strVal val="#ppt_w"/>
                                          </p:val>
                                        </p:tav>
                                        <p:tav tm="100000">
                                          <p:val>
                                            <p:strVal val="#ppt_w"/>
                                          </p:val>
                                        </p:tav>
                                      </p:tavLst>
                                    </p:anim>
                                    <p:anim calcmode="lin" valueType="num">
                                      <p:cBhvr>
                                        <p:cTn id="26" dur="500" fill="hold"/>
                                        <p:tgtEl>
                                          <p:spTgt spid="188463"/>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2192">
                                            <p:txEl>
                                              <p:pRg st="2" end="2"/>
                                            </p:txEl>
                                          </p:spTgt>
                                        </p:tgtEl>
                                        <p:attrNameLst>
                                          <p:attrName>style.visibility</p:attrName>
                                        </p:attrNameLst>
                                      </p:cBhvr>
                                      <p:to>
                                        <p:strVal val="visible"/>
                                      </p:to>
                                    </p:set>
                                    <p:animEffect transition="in" filter="wipe(left)">
                                      <p:cBhvr>
                                        <p:cTn id="31" dur="500"/>
                                        <p:tgtEl>
                                          <p:spTgt spid="262192">
                                            <p:txEl>
                                              <p:pRg st="2" end="2"/>
                                            </p:txEl>
                                          </p:spTgt>
                                        </p:tgtEl>
                                      </p:cBhvr>
                                    </p:animEffect>
                                  </p:childTnLst>
                                </p:cTn>
                              </p:par>
                              <p:par>
                                <p:cTn id="32" presetID="17" presetClass="entr" presetSubtype="1" fill="hold" grpId="0" nodeType="withEffect">
                                  <p:stCondLst>
                                    <p:cond delay="0"/>
                                  </p:stCondLst>
                                  <p:childTnLst>
                                    <p:set>
                                      <p:cBhvr>
                                        <p:cTn id="33" dur="1" fill="hold">
                                          <p:stCondLst>
                                            <p:cond delay="0"/>
                                          </p:stCondLst>
                                        </p:cTn>
                                        <p:tgtEl>
                                          <p:spTgt spid="188464"/>
                                        </p:tgtEl>
                                        <p:attrNameLst>
                                          <p:attrName>style.visibility</p:attrName>
                                        </p:attrNameLst>
                                      </p:cBhvr>
                                      <p:to>
                                        <p:strVal val="visible"/>
                                      </p:to>
                                    </p:set>
                                    <p:anim calcmode="lin" valueType="num">
                                      <p:cBhvr>
                                        <p:cTn id="34" dur="500" fill="hold"/>
                                        <p:tgtEl>
                                          <p:spTgt spid="188464"/>
                                        </p:tgtEl>
                                        <p:attrNameLst>
                                          <p:attrName>ppt_x</p:attrName>
                                        </p:attrNameLst>
                                      </p:cBhvr>
                                      <p:tavLst>
                                        <p:tav tm="0">
                                          <p:val>
                                            <p:strVal val="#ppt_x"/>
                                          </p:val>
                                        </p:tav>
                                        <p:tav tm="100000">
                                          <p:val>
                                            <p:strVal val="#ppt_x"/>
                                          </p:val>
                                        </p:tav>
                                      </p:tavLst>
                                    </p:anim>
                                    <p:anim calcmode="lin" valueType="num">
                                      <p:cBhvr>
                                        <p:cTn id="35" dur="500" fill="hold"/>
                                        <p:tgtEl>
                                          <p:spTgt spid="188464"/>
                                        </p:tgtEl>
                                        <p:attrNameLst>
                                          <p:attrName>ppt_y</p:attrName>
                                        </p:attrNameLst>
                                      </p:cBhvr>
                                      <p:tavLst>
                                        <p:tav tm="0">
                                          <p:val>
                                            <p:strVal val="#ppt_y-#ppt_h/2"/>
                                          </p:val>
                                        </p:tav>
                                        <p:tav tm="100000">
                                          <p:val>
                                            <p:strVal val="#ppt_y"/>
                                          </p:val>
                                        </p:tav>
                                      </p:tavLst>
                                    </p:anim>
                                    <p:anim calcmode="lin" valueType="num">
                                      <p:cBhvr>
                                        <p:cTn id="36" dur="500" fill="hold"/>
                                        <p:tgtEl>
                                          <p:spTgt spid="188464"/>
                                        </p:tgtEl>
                                        <p:attrNameLst>
                                          <p:attrName>ppt_w</p:attrName>
                                        </p:attrNameLst>
                                      </p:cBhvr>
                                      <p:tavLst>
                                        <p:tav tm="0">
                                          <p:val>
                                            <p:strVal val="#ppt_w"/>
                                          </p:val>
                                        </p:tav>
                                        <p:tav tm="100000">
                                          <p:val>
                                            <p:strVal val="#ppt_w"/>
                                          </p:val>
                                        </p:tav>
                                      </p:tavLst>
                                    </p:anim>
                                    <p:anim calcmode="lin" valueType="num">
                                      <p:cBhvr>
                                        <p:cTn id="37" dur="500" fill="hold"/>
                                        <p:tgtEl>
                                          <p:spTgt spid="1884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9" grpId="0"/>
      <p:bldP spid="262150" grpId="0" build="p"/>
      <p:bldP spid="262192" grpId="0" build="p"/>
      <p:bldP spid="188463" grpId="0" animBg="1"/>
      <p:bldP spid="18846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 name="Group 2"/>
          <p:cNvGrpSpPr/>
          <p:nvPr/>
        </p:nvGrpSpPr>
        <p:grpSpPr bwMode="auto">
          <a:xfrm>
            <a:off x="5072063" y="2278063"/>
            <a:ext cx="3176587" cy="2274887"/>
            <a:chOff x="3027" y="1106"/>
            <a:chExt cx="2001" cy="1433"/>
          </a:xfrm>
        </p:grpSpPr>
        <p:sp>
          <p:nvSpPr>
            <p:cNvPr id="30759" name="Line 3"/>
            <p:cNvSpPr>
              <a:spLocks noChangeShapeType="1"/>
            </p:cNvSpPr>
            <p:nvPr/>
          </p:nvSpPr>
          <p:spPr bwMode="auto">
            <a:xfrm flipV="1">
              <a:off x="3027" y="1316"/>
              <a:ext cx="1696" cy="1223"/>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30760" name="Text Box 4"/>
            <p:cNvSpPr txBox="1">
              <a:spLocks noChangeArrowheads="1"/>
            </p:cNvSpPr>
            <p:nvPr/>
          </p:nvSpPr>
          <p:spPr bwMode="auto">
            <a:xfrm>
              <a:off x="4642" y="1106"/>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r>
                <a:rPr lang="en-US" sz="2400" b="1" baseline="-25000">
                  <a:latin typeface="Arial" panose="020B0604020202020204"/>
                  <a:cs typeface="Arial" panose="020B0604020202020204"/>
                </a:rPr>
                <a:t>1</a:t>
              </a:r>
              <a:endParaRPr lang="en-US" sz="2400" b="1" baseline="-25000">
                <a:latin typeface="Arial" panose="020B0604020202020204"/>
                <a:cs typeface="Arial" panose="020B0604020202020204"/>
              </a:endParaRPr>
            </a:p>
          </p:txBody>
        </p:sp>
      </p:grpSp>
      <p:grpSp>
        <p:nvGrpSpPr>
          <p:cNvPr id="5" name="Group 7"/>
          <p:cNvGrpSpPr/>
          <p:nvPr/>
        </p:nvGrpSpPr>
        <p:grpSpPr bwMode="auto">
          <a:xfrm>
            <a:off x="4360863" y="1757363"/>
            <a:ext cx="4422775" cy="3871912"/>
            <a:chOff x="2579" y="785"/>
            <a:chExt cx="2786" cy="2439"/>
          </a:xfrm>
        </p:grpSpPr>
        <p:grpSp>
          <p:nvGrpSpPr>
            <p:cNvPr id="6" name="Group 8"/>
            <p:cNvGrpSpPr/>
            <p:nvPr/>
          </p:nvGrpSpPr>
          <p:grpSpPr bwMode="auto">
            <a:xfrm>
              <a:off x="2697" y="1037"/>
              <a:ext cx="2409" cy="2049"/>
              <a:chOff x="1098" y="1361"/>
              <a:chExt cx="2116" cy="2027"/>
            </a:xfrm>
          </p:grpSpPr>
          <p:sp>
            <p:nvSpPr>
              <p:cNvPr id="30757" name="Line 9"/>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0758" name="Line 10"/>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30755" name="Text Box 11"/>
            <p:cNvSpPr txBox="1">
              <a:spLocks noChangeArrowheads="1"/>
            </p:cNvSpPr>
            <p:nvPr/>
          </p:nvSpPr>
          <p:spPr bwMode="auto">
            <a:xfrm>
              <a:off x="2579" y="785"/>
              <a:ext cx="26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endParaRPr lang="en-US" sz="2400" b="1" i="1">
                <a:latin typeface="Arial" panose="020B0604020202020204"/>
                <a:cs typeface="Arial" panose="020B0604020202020204"/>
              </a:endParaRPr>
            </a:p>
          </p:txBody>
        </p:sp>
        <p:sp>
          <p:nvSpPr>
            <p:cNvPr id="30756" name="Text Box 12"/>
            <p:cNvSpPr txBox="1">
              <a:spLocks noChangeArrowheads="1"/>
            </p:cNvSpPr>
            <p:nvPr/>
          </p:nvSpPr>
          <p:spPr bwMode="auto">
            <a:xfrm>
              <a:off x="5075" y="2936"/>
              <a:ext cx="29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endParaRPr lang="en-US" sz="2400" b="1" i="1">
                <a:latin typeface="Arial" panose="020B0604020202020204"/>
                <a:cs typeface="Arial" panose="020B0604020202020204"/>
              </a:endParaRPr>
            </a:p>
          </p:txBody>
        </p:sp>
      </p:grpSp>
      <p:grpSp>
        <p:nvGrpSpPr>
          <p:cNvPr id="7" name="Group 13"/>
          <p:cNvGrpSpPr/>
          <p:nvPr/>
        </p:nvGrpSpPr>
        <p:grpSpPr bwMode="auto">
          <a:xfrm>
            <a:off x="5686425" y="2116138"/>
            <a:ext cx="2730500" cy="2649537"/>
            <a:chOff x="3414" y="1004"/>
            <a:chExt cx="1720" cy="1669"/>
          </a:xfrm>
        </p:grpSpPr>
        <p:sp>
          <p:nvSpPr>
            <p:cNvPr id="30752" name="Line 14"/>
            <p:cNvSpPr>
              <a:spLocks noChangeShapeType="1"/>
            </p:cNvSpPr>
            <p:nvPr/>
          </p:nvSpPr>
          <p:spPr bwMode="auto">
            <a:xfrm>
              <a:off x="3414" y="1004"/>
              <a:ext cx="1417" cy="1470"/>
            </a:xfrm>
            <a:prstGeom prst="line">
              <a:avLst/>
            </a:prstGeom>
            <a:noFill/>
            <a:ln w="38100">
              <a:solidFill>
                <a:srgbClr val="C0C0C0"/>
              </a:solidFill>
              <a:round/>
            </a:ln>
          </p:spPr>
          <p:txBody>
            <a:bodyPr/>
            <a:lstStyle/>
            <a:p>
              <a:endParaRPr lang="en-US">
                <a:latin typeface="Arial" panose="020B0604020202020204"/>
                <a:cs typeface="Arial" panose="020B0604020202020204"/>
              </a:endParaRPr>
            </a:p>
          </p:txBody>
        </p:sp>
        <p:sp>
          <p:nvSpPr>
            <p:cNvPr id="30753" name="Text Box 15"/>
            <p:cNvSpPr txBox="1">
              <a:spLocks noChangeArrowheads="1"/>
            </p:cNvSpPr>
            <p:nvPr/>
          </p:nvSpPr>
          <p:spPr bwMode="auto">
            <a:xfrm>
              <a:off x="4748" y="2385"/>
              <a:ext cx="386" cy="288"/>
            </a:xfrm>
            <a:prstGeom prst="rect">
              <a:avLst/>
            </a:prstGeom>
            <a:noFill/>
            <a:ln w="9525">
              <a:noFill/>
              <a:miter lim="800000"/>
            </a:ln>
          </p:spPr>
          <p:txBody>
            <a:bodyPr>
              <a:spAutoFit/>
            </a:bodyPr>
            <a:lstStyle/>
            <a:p>
              <a:pPr algn="ctr">
                <a:spcBef>
                  <a:spcPct val="50000"/>
                </a:spcBef>
              </a:pPr>
              <a:r>
                <a:rPr lang="en-US" sz="2400" b="1" i="1">
                  <a:solidFill>
                    <a:srgbClr val="C0C0C0"/>
                  </a:solidFill>
                  <a:latin typeface="Arial" panose="020B0604020202020204"/>
                  <a:cs typeface="Arial" panose="020B0604020202020204"/>
                </a:rPr>
                <a:t>D</a:t>
              </a:r>
              <a:r>
                <a:rPr lang="en-US" sz="2400" b="1" baseline="-25000">
                  <a:solidFill>
                    <a:srgbClr val="C0C0C0"/>
                  </a:solidFill>
                  <a:latin typeface="Arial" panose="020B0604020202020204"/>
                  <a:cs typeface="Arial" panose="020B0604020202020204"/>
                </a:rPr>
                <a:t>1</a:t>
              </a:r>
              <a:endParaRPr lang="en-US" sz="2400" b="1" baseline="-25000">
                <a:solidFill>
                  <a:srgbClr val="C0C0C0"/>
                </a:solidFill>
                <a:latin typeface="Arial" panose="020B0604020202020204"/>
                <a:cs typeface="Arial" panose="020B0604020202020204"/>
              </a:endParaRPr>
            </a:p>
          </p:txBody>
        </p:sp>
      </p:grpSp>
      <p:grpSp>
        <p:nvGrpSpPr>
          <p:cNvPr id="8" name="Group 16"/>
          <p:cNvGrpSpPr/>
          <p:nvPr/>
        </p:nvGrpSpPr>
        <p:grpSpPr bwMode="auto">
          <a:xfrm>
            <a:off x="3382963" y="3105150"/>
            <a:ext cx="3773487" cy="2725738"/>
            <a:chOff x="1963" y="1627"/>
            <a:chExt cx="2377" cy="1717"/>
          </a:xfrm>
        </p:grpSpPr>
        <p:grpSp>
          <p:nvGrpSpPr>
            <p:cNvPr id="9" name="Group 17"/>
            <p:cNvGrpSpPr/>
            <p:nvPr/>
          </p:nvGrpSpPr>
          <p:grpSpPr bwMode="auto">
            <a:xfrm>
              <a:off x="2703" y="1746"/>
              <a:ext cx="1425" cy="1333"/>
              <a:chOff x="357" y="2450"/>
              <a:chExt cx="795" cy="646"/>
            </a:xfrm>
          </p:grpSpPr>
          <p:sp>
            <p:nvSpPr>
              <p:cNvPr id="30750" name="Line 18"/>
              <p:cNvSpPr>
                <a:spLocks noChangeShapeType="1"/>
              </p:cNvSpPr>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30751" name="Line 19"/>
              <p:cNvSpPr>
                <a:spLocks noChangeShapeType="1"/>
              </p:cNvSpPr>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30747" name="Oval 20"/>
            <p:cNvSpPr>
              <a:spLocks noChangeArrowheads="1"/>
            </p:cNvSpPr>
            <p:nvPr/>
          </p:nvSpPr>
          <p:spPr bwMode="auto">
            <a:xfrm>
              <a:off x="4081" y="1699"/>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30748" name="Text Box 21"/>
            <p:cNvSpPr txBox="1">
              <a:spLocks noChangeArrowheads="1"/>
            </p:cNvSpPr>
            <p:nvPr/>
          </p:nvSpPr>
          <p:spPr bwMode="auto">
            <a:xfrm>
              <a:off x="1963" y="1627"/>
              <a:ext cx="721" cy="232"/>
            </a:xfrm>
            <a:prstGeom prst="rect">
              <a:avLst/>
            </a:prstGeom>
            <a:noFill/>
            <a:ln w="9525">
              <a:noFill/>
              <a:miter lim="800000"/>
            </a:ln>
          </p:spPr>
          <p:txBody>
            <a:bodyPr lIns="0" tIns="0" bIns="0">
              <a:spAutoFit/>
            </a:bodyPr>
            <a:lstStyle/>
            <a:p>
              <a:pPr algn="r">
                <a:spcBef>
                  <a:spcPct val="50000"/>
                </a:spcBef>
              </a:pPr>
              <a:r>
                <a:rPr lang="en-US" sz="2400">
                  <a:latin typeface="Arial" panose="020B0604020202020204"/>
                  <a:cs typeface="Arial" panose="020B0604020202020204"/>
                </a:rPr>
                <a:t>10.00</a:t>
              </a:r>
              <a:endParaRPr lang="en-US" sz="2400">
                <a:latin typeface="Arial" panose="020B0604020202020204"/>
                <a:cs typeface="Arial" panose="020B0604020202020204"/>
              </a:endParaRPr>
            </a:p>
          </p:txBody>
        </p:sp>
        <p:sp>
          <p:nvSpPr>
            <p:cNvPr id="30749" name="Text Box 22"/>
            <p:cNvSpPr txBox="1">
              <a:spLocks noChangeArrowheads="1"/>
            </p:cNvSpPr>
            <p:nvPr/>
          </p:nvSpPr>
          <p:spPr bwMode="auto">
            <a:xfrm>
              <a:off x="3969" y="3111"/>
              <a:ext cx="371" cy="233"/>
            </a:xfrm>
            <a:prstGeom prst="rect">
              <a:avLst/>
            </a:prstGeom>
            <a:noFill/>
            <a:ln w="9525">
              <a:noFill/>
              <a:miter lim="800000"/>
            </a:ln>
          </p:spPr>
          <p:txBody>
            <a:bodyPr lIns="0" tIns="0" rIns="0" bIns="0">
              <a:spAutoFit/>
            </a:bodyPr>
            <a:lstStyle/>
            <a:p>
              <a:pPr algn="ctr">
                <a:spcBef>
                  <a:spcPct val="50000"/>
                </a:spcBef>
              </a:pPr>
              <a:r>
                <a:rPr lang="en-US" sz="2400">
                  <a:latin typeface="Arial" panose="020B0604020202020204"/>
                  <a:cs typeface="Arial" panose="020B0604020202020204"/>
                </a:rPr>
                <a:t>500</a:t>
              </a:r>
              <a:endParaRPr lang="en-US" sz="2400">
                <a:latin typeface="Arial" panose="020B0604020202020204"/>
                <a:cs typeface="Arial" panose="020B0604020202020204"/>
              </a:endParaRPr>
            </a:p>
          </p:txBody>
        </p:sp>
      </p:grpSp>
      <p:grpSp>
        <p:nvGrpSpPr>
          <p:cNvPr id="10" name="Group 27"/>
          <p:cNvGrpSpPr/>
          <p:nvPr/>
        </p:nvGrpSpPr>
        <p:grpSpPr bwMode="auto">
          <a:xfrm>
            <a:off x="4802188" y="1890713"/>
            <a:ext cx="2600325" cy="1857375"/>
            <a:chOff x="2857" y="862"/>
            <a:chExt cx="1638" cy="1170"/>
          </a:xfrm>
        </p:grpSpPr>
        <p:sp>
          <p:nvSpPr>
            <p:cNvPr id="30744" name="Line 28"/>
            <p:cNvSpPr>
              <a:spLocks noChangeShapeType="1"/>
            </p:cNvSpPr>
            <p:nvPr/>
          </p:nvSpPr>
          <p:spPr bwMode="auto">
            <a:xfrm flipV="1">
              <a:off x="2857" y="1072"/>
              <a:ext cx="1333" cy="960"/>
            </a:xfrm>
            <a:prstGeom prst="line">
              <a:avLst/>
            </a:prstGeom>
            <a:noFill/>
            <a:ln w="38100">
              <a:solidFill>
                <a:srgbClr val="A50021"/>
              </a:solidFill>
              <a:round/>
            </a:ln>
          </p:spPr>
          <p:txBody>
            <a:bodyPr/>
            <a:lstStyle/>
            <a:p>
              <a:endParaRPr lang="en-US">
                <a:latin typeface="Arial" panose="020B0604020202020204"/>
                <a:cs typeface="Arial" panose="020B0604020202020204"/>
              </a:endParaRPr>
            </a:p>
          </p:txBody>
        </p:sp>
        <p:sp>
          <p:nvSpPr>
            <p:cNvPr id="30745" name="Text Box 29"/>
            <p:cNvSpPr txBox="1">
              <a:spLocks noChangeArrowheads="1"/>
            </p:cNvSpPr>
            <p:nvPr/>
          </p:nvSpPr>
          <p:spPr bwMode="auto">
            <a:xfrm>
              <a:off x="4109" y="862"/>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r>
                <a:rPr lang="en-US" sz="2400" b="1" baseline="-25000">
                  <a:latin typeface="Arial" panose="020B0604020202020204"/>
                  <a:cs typeface="Arial" panose="020B0604020202020204"/>
                </a:rPr>
                <a:t>2</a:t>
              </a:r>
              <a:endParaRPr lang="en-US" sz="2400" b="1" baseline="-25000">
                <a:latin typeface="Arial" panose="020B0604020202020204"/>
                <a:cs typeface="Arial" panose="020B0604020202020204"/>
              </a:endParaRPr>
            </a:p>
          </p:txBody>
        </p:sp>
      </p:grpSp>
      <p:sp>
        <p:nvSpPr>
          <p:cNvPr id="30730" name="Text Box 46"/>
          <p:cNvSpPr txBox="1">
            <a:spLocks noChangeArrowheads="1"/>
          </p:cNvSpPr>
          <p:nvPr/>
        </p:nvSpPr>
        <p:spPr bwMode="auto">
          <a:xfrm>
            <a:off x="4814888" y="1003300"/>
            <a:ext cx="3479800" cy="475615"/>
          </a:xfrm>
          <a:prstGeom prst="rect">
            <a:avLst/>
          </a:prstGeom>
          <a:noFill/>
          <a:ln w="9525">
            <a:noFill/>
            <a:miter lim="800000"/>
          </a:ln>
        </p:spPr>
        <p:txBody>
          <a:bodyPr>
            <a:spAutoFit/>
          </a:bodyPr>
          <a:lstStyle/>
          <a:p>
            <a:pPr algn="ctr">
              <a:spcBef>
                <a:spcPct val="50000"/>
              </a:spcBef>
            </a:pPr>
            <a:r>
              <a:rPr lang="zh-CN" altLang="en-US" sz="2500" dirty="0">
                <a:latin typeface="Arial" panose="020B0604020202020204"/>
                <a:cs typeface="Arial" panose="020B0604020202020204"/>
              </a:rPr>
              <a:t>向卖者征税</a:t>
            </a:r>
            <a:r>
              <a:rPr lang="en-US" sz="2500" dirty="0">
                <a:latin typeface="Arial" panose="020B0604020202020204"/>
                <a:cs typeface="Arial" panose="020B0604020202020204"/>
              </a:rPr>
              <a:t>1.50</a:t>
            </a:r>
            <a:r>
              <a:rPr lang="zh-CN" altLang="en-US" sz="2500" dirty="0">
                <a:latin typeface="Arial" panose="020B0604020202020204"/>
                <a:cs typeface="Arial" panose="020B0604020202020204"/>
              </a:rPr>
              <a:t>元</a:t>
            </a:r>
            <a:endParaRPr lang="zh-CN" altLang="en-US" sz="2500" dirty="0">
              <a:latin typeface="Arial" panose="020B0604020202020204"/>
              <a:cs typeface="Arial" panose="020B0604020202020204"/>
            </a:endParaRPr>
          </a:p>
        </p:txBody>
      </p:sp>
      <p:sp>
        <p:nvSpPr>
          <p:cNvPr id="116742" name="Rectangle 6"/>
          <p:cNvSpPr>
            <a:spLocks noChangeArrowheads="1"/>
          </p:cNvSpPr>
          <p:nvPr/>
        </p:nvSpPr>
        <p:spPr bwMode="auto">
          <a:xfrm>
            <a:off x="554269" y="1324769"/>
            <a:ext cx="2901721" cy="3699236"/>
          </a:xfrm>
          <a:prstGeom prst="rect">
            <a:avLst/>
          </a:prstGeom>
          <a:noFill/>
          <a:ln w="9525">
            <a:noFill/>
            <a:miter lim="800000"/>
          </a:ln>
        </p:spPr>
        <p:txBody>
          <a:bodyPr/>
          <a:lstStyle/>
          <a:p>
            <a:pPr>
              <a:lnSpc>
                <a:spcPct val="105000"/>
              </a:lnSpc>
              <a:spcBef>
                <a:spcPct val="30000"/>
              </a:spcBef>
              <a:buClr>
                <a:srgbClr val="339966"/>
              </a:buClr>
              <a:buSzPct val="120000"/>
            </a:pPr>
            <a:r>
              <a:rPr lang="zh-CN" altLang="en-US" sz="2500" dirty="0">
                <a:latin typeface="微软雅黑" panose="020B0503020204020204" pitchFamily="34" charset="-122"/>
                <a:ea typeface="微软雅黑" panose="020B0503020204020204" pitchFamily="34" charset="-122"/>
                <a:cs typeface="Arial" panose="020B0604020202020204"/>
              </a:rPr>
              <a:t>税收增加了卖者的</a:t>
            </a:r>
            <a:r>
              <a:rPr lang="en-US" altLang="zh-CN" sz="2500" dirty="0">
                <a:latin typeface="微软雅黑" panose="020B0503020204020204" pitchFamily="34" charset="-122"/>
                <a:ea typeface="微软雅黑" panose="020B0503020204020204" pitchFamily="34" charset="-122"/>
                <a:cs typeface="Arial" panose="020B0604020202020204"/>
              </a:rPr>
              <a:t>1.50</a:t>
            </a:r>
            <a:r>
              <a:rPr lang="zh-CN" altLang="en-US" sz="2500" dirty="0">
                <a:latin typeface="微软雅黑" panose="020B0503020204020204" pitchFamily="34" charset="-122"/>
                <a:ea typeface="微软雅黑" panose="020B0503020204020204" pitchFamily="34" charset="-122"/>
                <a:cs typeface="Arial" panose="020B0604020202020204"/>
              </a:rPr>
              <a:t>元成本</a:t>
            </a:r>
            <a:endParaRPr lang="en-US" altLang="zh-CN" sz="2500" dirty="0">
              <a:latin typeface="微软雅黑" panose="020B0503020204020204" pitchFamily="34" charset="-122"/>
              <a:ea typeface="微软雅黑" panose="020B0503020204020204" pitchFamily="34" charset="-122"/>
              <a:cs typeface="Arial" panose="020B0604020202020204"/>
            </a:endParaRPr>
          </a:p>
          <a:p>
            <a:pPr>
              <a:lnSpc>
                <a:spcPct val="105000"/>
              </a:lnSpc>
              <a:spcBef>
                <a:spcPct val="30000"/>
              </a:spcBef>
              <a:buClr>
                <a:srgbClr val="339966"/>
              </a:buClr>
              <a:buSzPct val="120000"/>
              <a:buFont typeface="Wingdings" panose="05000000000000000000" pitchFamily="2" charset="2"/>
              <a:buNone/>
            </a:pPr>
            <a:r>
              <a:rPr lang="zh-CN" altLang="en-US" sz="2500" dirty="0">
                <a:latin typeface="微软雅黑" panose="020B0503020204020204" pitchFamily="34" charset="-122"/>
                <a:ea typeface="微软雅黑" panose="020B0503020204020204" pitchFamily="34" charset="-122"/>
                <a:cs typeface="Arial" panose="020B0604020202020204"/>
              </a:rPr>
              <a:t>卖者只有在市场价格上升到</a:t>
            </a:r>
            <a:r>
              <a:rPr lang="en-US" altLang="zh-CN" sz="2500" dirty="0">
                <a:latin typeface="微软雅黑" panose="020B0503020204020204" pitchFamily="34" charset="-122"/>
                <a:ea typeface="微软雅黑" panose="020B0503020204020204" pitchFamily="34" charset="-122"/>
                <a:cs typeface="Arial" panose="020B0604020202020204"/>
              </a:rPr>
              <a:t>11.50</a:t>
            </a:r>
            <a:r>
              <a:rPr lang="zh-CN" altLang="en-US" sz="2500" dirty="0">
                <a:latin typeface="微软雅黑" panose="020B0503020204020204" pitchFamily="34" charset="-122"/>
                <a:ea typeface="微软雅黑" panose="020B0503020204020204" pitchFamily="34" charset="-122"/>
                <a:cs typeface="Arial" panose="020B0604020202020204"/>
              </a:rPr>
              <a:t>元时才愿意出售</a:t>
            </a:r>
            <a:r>
              <a:rPr lang="en-US" altLang="zh-CN" sz="2500" dirty="0">
                <a:latin typeface="微软雅黑" panose="020B0503020204020204" pitchFamily="34" charset="-122"/>
                <a:ea typeface="微软雅黑" panose="020B0503020204020204" pitchFamily="34" charset="-122"/>
                <a:cs typeface="Arial" panose="020B0604020202020204"/>
              </a:rPr>
              <a:t>500</a:t>
            </a:r>
            <a:r>
              <a:rPr lang="zh-CN" altLang="en-US" sz="2500" dirty="0">
                <a:latin typeface="微软雅黑" panose="020B0503020204020204" pitchFamily="34" charset="-122"/>
                <a:ea typeface="微软雅黑" panose="020B0503020204020204" pitchFamily="34" charset="-122"/>
                <a:cs typeface="Arial" panose="020B0604020202020204"/>
              </a:rPr>
              <a:t>个匹萨，因为只有如此才能弥补成本的增加。</a:t>
            </a:r>
            <a:endParaRPr lang="en-US" sz="2500" dirty="0">
              <a:latin typeface="微软雅黑" panose="020B0503020204020204" pitchFamily="34" charset="-122"/>
              <a:ea typeface="微软雅黑" panose="020B0503020204020204" pitchFamily="34" charset="-122"/>
              <a:cs typeface="Arial" panose="020B0604020202020204"/>
            </a:endParaRPr>
          </a:p>
        </p:txBody>
      </p:sp>
      <p:grpSp>
        <p:nvGrpSpPr>
          <p:cNvPr id="11" name="Group 64"/>
          <p:cNvGrpSpPr/>
          <p:nvPr/>
        </p:nvGrpSpPr>
        <p:grpSpPr bwMode="auto">
          <a:xfrm>
            <a:off x="3381375" y="2128838"/>
            <a:ext cx="3505200" cy="1174750"/>
            <a:chOff x="2130" y="1341"/>
            <a:chExt cx="2208" cy="740"/>
          </a:xfrm>
        </p:grpSpPr>
        <p:sp>
          <p:nvSpPr>
            <p:cNvPr id="30740" name="Line 26"/>
            <p:cNvSpPr>
              <a:spLocks noChangeShapeType="1"/>
            </p:cNvSpPr>
            <p:nvPr/>
          </p:nvSpPr>
          <p:spPr bwMode="auto">
            <a:xfrm>
              <a:off x="4293" y="1448"/>
              <a:ext cx="0" cy="633"/>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30741" name="Line 18"/>
            <p:cNvSpPr>
              <a:spLocks noChangeShapeType="1"/>
            </p:cNvSpPr>
            <p:nvPr/>
          </p:nvSpPr>
          <p:spPr bwMode="auto">
            <a:xfrm>
              <a:off x="2868" y="1451"/>
              <a:ext cx="142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30742" name="Oval 20"/>
            <p:cNvSpPr>
              <a:spLocks noChangeArrowheads="1"/>
            </p:cNvSpPr>
            <p:nvPr/>
          </p:nvSpPr>
          <p:spPr bwMode="auto">
            <a:xfrm>
              <a:off x="4250" y="1407"/>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30743" name="Text Box 21"/>
            <p:cNvSpPr txBox="1">
              <a:spLocks noChangeArrowheads="1"/>
            </p:cNvSpPr>
            <p:nvPr/>
          </p:nvSpPr>
          <p:spPr bwMode="auto">
            <a:xfrm>
              <a:off x="2130" y="1341"/>
              <a:ext cx="721" cy="232"/>
            </a:xfrm>
            <a:prstGeom prst="rect">
              <a:avLst/>
            </a:prstGeom>
            <a:noFill/>
            <a:ln w="9525">
              <a:noFill/>
              <a:miter lim="800000"/>
            </a:ln>
          </p:spPr>
          <p:txBody>
            <a:bodyPr lIns="0" tIns="0" bIns="0">
              <a:spAutoFit/>
            </a:bodyPr>
            <a:lstStyle/>
            <a:p>
              <a:pPr algn="r">
                <a:spcBef>
                  <a:spcPct val="50000"/>
                </a:spcBef>
              </a:pPr>
              <a:r>
                <a:rPr lang="en-US" sz="2400">
                  <a:latin typeface="Arial" panose="020B0604020202020204"/>
                  <a:cs typeface="Arial" panose="020B0604020202020204"/>
                </a:rPr>
                <a:t>11.50</a:t>
              </a:r>
              <a:r>
                <a:rPr lang="zh-CN" altLang="en-US" sz="2400">
                  <a:latin typeface="Arial" panose="020B0604020202020204"/>
                  <a:cs typeface="Arial" panose="020B0604020202020204"/>
                </a:rPr>
                <a:t>元</a:t>
              </a:r>
              <a:endParaRPr lang="zh-CN" altLang="en-US" sz="2400">
                <a:latin typeface="Arial" panose="020B0604020202020204"/>
                <a:cs typeface="Arial" panose="020B0604020202020204"/>
              </a:endParaRPr>
            </a:p>
          </p:txBody>
        </p:sp>
      </p:grpSp>
      <p:sp>
        <p:nvSpPr>
          <p:cNvPr id="2" name="Rectangle 6"/>
          <p:cNvSpPr>
            <a:spLocks noChangeArrowheads="1"/>
          </p:cNvSpPr>
          <p:nvPr/>
        </p:nvSpPr>
        <p:spPr bwMode="auto">
          <a:xfrm>
            <a:off x="483870" y="4830445"/>
            <a:ext cx="3753485" cy="1308100"/>
          </a:xfrm>
          <a:prstGeom prst="rect">
            <a:avLst/>
          </a:prstGeom>
          <a:solidFill>
            <a:srgbClr val="CCFFCC"/>
          </a:solidFill>
          <a:ln w="9525">
            <a:noFill/>
            <a:miter lim="800000"/>
          </a:ln>
          <a:effectLst>
            <a:outerShdw blurRad="50800" dist="38100" dir="2700000" algn="tl" rotWithShape="0">
              <a:prstClr val="black">
                <a:alpha val="40000"/>
              </a:prstClr>
            </a:outerShdw>
          </a:effectLst>
        </p:spPr>
        <p:txBody>
          <a:bodyPr/>
          <a:lstStyle/>
          <a:p>
            <a:pPr>
              <a:lnSpc>
                <a:spcPct val="105000"/>
              </a:lnSpc>
              <a:spcBef>
                <a:spcPct val="45000"/>
              </a:spcBef>
              <a:buClr>
                <a:srgbClr val="339966"/>
              </a:buClr>
              <a:buSzPct val="120000"/>
              <a:buFont typeface="Wingdings" panose="05000000000000000000" pitchFamily="2" charset="2"/>
              <a:buNone/>
              <a:defRPr/>
            </a:pPr>
            <a:r>
              <a:rPr lang="zh-CN" altLang="en-US" sz="2500" dirty="0">
                <a:latin typeface="微软雅黑" panose="020B0503020204020204" pitchFamily="34" charset="-122"/>
                <a:ea typeface="微软雅黑" panose="020B0503020204020204" pitchFamily="34" charset="-122"/>
                <a:cs typeface="Arial" panose="020B0604020202020204"/>
              </a:rPr>
              <a:t>因此，对卖者征税使供给曲线向上移动，移动幅度为税收量</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116778" name="Line 42"/>
          <p:cNvSpPr>
            <a:spLocks noChangeShapeType="1"/>
          </p:cNvSpPr>
          <p:nvPr/>
        </p:nvSpPr>
        <p:spPr bwMode="auto">
          <a:xfrm rot="10800000" flipV="1">
            <a:off x="4554538" y="2314575"/>
            <a:ext cx="1587" cy="981075"/>
          </a:xfrm>
          <a:prstGeom prst="line">
            <a:avLst/>
          </a:prstGeom>
          <a:noFill/>
          <a:ln w="57150">
            <a:solidFill>
              <a:srgbClr val="FF0000"/>
            </a:solidFill>
            <a:round/>
            <a:headEnd type="triangle" w="lg" len="med"/>
          </a:ln>
        </p:spPr>
        <p:txBody>
          <a:bodyPr/>
          <a:lstStyle/>
          <a:p>
            <a:endParaRPr lang="en-US">
              <a:latin typeface="Arial" panose="020B0604020202020204"/>
              <a:cs typeface="Arial" panose="020B0604020202020204"/>
            </a:endParaRPr>
          </a:p>
        </p:txBody>
      </p:sp>
      <p:grpSp>
        <p:nvGrpSpPr>
          <p:cNvPr id="12" name="Group 51"/>
          <p:cNvGrpSpPr/>
          <p:nvPr/>
        </p:nvGrpSpPr>
        <p:grpSpPr bwMode="auto">
          <a:xfrm>
            <a:off x="6904038" y="2238375"/>
            <a:ext cx="842962" cy="1058863"/>
            <a:chOff x="3989" y="1656"/>
            <a:chExt cx="531" cy="667"/>
          </a:xfrm>
        </p:grpSpPr>
        <p:sp>
          <p:nvSpPr>
            <p:cNvPr id="30737" name="AutoShape 43"/>
            <p:cNvSpPr/>
            <p:nvPr/>
          </p:nvSpPr>
          <p:spPr bwMode="auto">
            <a:xfrm flipH="1">
              <a:off x="3989" y="1702"/>
              <a:ext cx="118" cy="621"/>
            </a:xfrm>
            <a:prstGeom prst="leftBrace">
              <a:avLst>
                <a:gd name="adj1" fmla="val 57110"/>
                <a:gd name="adj2" fmla="val 49435"/>
              </a:avLst>
            </a:prstGeom>
            <a:noFill/>
            <a:ln w="28575">
              <a:solidFill>
                <a:schemeClr val="tx1"/>
              </a:solidFill>
              <a:round/>
            </a:ln>
          </p:spPr>
          <p:txBody>
            <a:bodyPr wrap="none" anchor="ctr"/>
            <a:lstStyle/>
            <a:p>
              <a:endParaRPr lang="en-US">
                <a:latin typeface="Arial" panose="020B0604020202020204"/>
                <a:cs typeface="Arial" panose="020B0604020202020204"/>
              </a:endParaRPr>
            </a:p>
          </p:txBody>
        </p:sp>
        <p:sp>
          <p:nvSpPr>
            <p:cNvPr id="30738" name="Text Box 44"/>
            <p:cNvSpPr txBox="1">
              <a:spLocks noChangeArrowheads="1"/>
            </p:cNvSpPr>
            <p:nvPr/>
          </p:nvSpPr>
          <p:spPr bwMode="auto">
            <a:xfrm>
              <a:off x="4078" y="1656"/>
              <a:ext cx="442" cy="523"/>
            </a:xfrm>
            <a:prstGeom prst="rect">
              <a:avLst/>
            </a:prstGeom>
            <a:noFill/>
            <a:ln w="9525">
              <a:noFill/>
              <a:miter lim="800000"/>
            </a:ln>
          </p:spPr>
          <p:txBody>
            <a:bodyPr>
              <a:spAutoFit/>
            </a:bodyPr>
            <a:lstStyle/>
            <a:p>
              <a:pPr algn="r">
                <a:spcBef>
                  <a:spcPct val="50000"/>
                </a:spcBef>
              </a:pPr>
              <a:r>
                <a:rPr lang="zh-CN" altLang="en-US" sz="2400" dirty="0">
                  <a:solidFill>
                    <a:srgbClr val="008000"/>
                  </a:solidFill>
                  <a:latin typeface="微软雅黑" panose="020B0503020204020204" pitchFamily="34" charset="-122"/>
                  <a:ea typeface="微软雅黑" panose="020B0503020204020204" pitchFamily="34" charset="-122"/>
                  <a:cs typeface="Arial" panose="020B0604020202020204"/>
                </a:rPr>
                <a:t>税收</a:t>
              </a:r>
              <a:endParaRPr lang="en-US" sz="2400" dirty="0">
                <a:solidFill>
                  <a:srgbClr val="008000"/>
                </a:solidFill>
                <a:latin typeface="微软雅黑" panose="020B0503020204020204" pitchFamily="34" charset="-122"/>
                <a:ea typeface="微软雅黑" panose="020B0503020204020204" pitchFamily="34" charset="-122"/>
                <a:cs typeface="Arial" panose="020B0604020202020204"/>
              </a:endParaRPr>
            </a:p>
          </p:txBody>
        </p:sp>
        <p:sp>
          <p:nvSpPr>
            <p:cNvPr id="30739" name="Line 45"/>
            <p:cNvSpPr>
              <a:spLocks noChangeShapeType="1"/>
            </p:cNvSpPr>
            <p:nvPr/>
          </p:nvSpPr>
          <p:spPr bwMode="auto">
            <a:xfrm flipV="1">
              <a:off x="4135" y="1888"/>
              <a:ext cx="140" cy="113"/>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3" name="Line 42"/>
          <p:cNvSpPr>
            <a:spLocks noChangeShapeType="1"/>
          </p:cNvSpPr>
          <p:nvPr/>
        </p:nvSpPr>
        <p:spPr bwMode="auto">
          <a:xfrm flipH="1" flipV="1">
            <a:off x="6818313" y="2365375"/>
            <a:ext cx="1587" cy="868363"/>
          </a:xfrm>
          <a:prstGeom prst="line">
            <a:avLst/>
          </a:prstGeom>
          <a:noFill/>
          <a:ln w="38100">
            <a:solidFill>
              <a:srgbClr val="008000"/>
            </a:solidFill>
            <a:round/>
          </a:ln>
        </p:spPr>
        <p:txBody>
          <a:bodyPr/>
          <a:lstStyle/>
          <a:p>
            <a:endParaRPr lang="en-US">
              <a:latin typeface="Arial" panose="020B0604020202020204"/>
              <a:cs typeface="Arial" panose="020B0604020202020204"/>
            </a:endParaRPr>
          </a:p>
        </p:txBody>
      </p:sp>
      <p:sp>
        <p:nvSpPr>
          <p:cNvPr id="13" name="Rectangle 5"/>
          <p:cNvSpPr txBox="1">
            <a:spLocks noChangeArrowheads="1"/>
          </p:cNvSpPr>
          <p:nvPr/>
        </p:nvSpPr>
        <p:spPr>
          <a:xfrm>
            <a:off x="484136" y="773474"/>
            <a:ext cx="2249632" cy="545378"/>
          </a:xfrm>
          <a:prstGeom prst="rect">
            <a:avLst/>
          </a:prstGeom>
        </p:spPr>
        <p:txBody>
          <a:bodyPr vert="horz" lIns="91440" tIns="45720" rIns="91440" bIns="45720" rtlCol="0" anchor="ctr">
            <a:normAutofit fontScale="97500" lnSpcReduction="10000"/>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lgn="ctr"/>
            <a:r>
              <a:rPr lang="zh-CN" altLang="en-US" sz="3200" dirty="0">
                <a:latin typeface="微软雅黑" panose="020B0503020204020204" pitchFamily="34" charset="-122"/>
                <a:ea typeface="华光中雅_CNKI" panose="02000500000000000000"/>
              </a:rPr>
              <a:t>向卖者征税</a:t>
            </a:r>
            <a:endParaRPr lang="en-US" sz="3200" dirty="0">
              <a:latin typeface="微软雅黑" panose="020B0503020204020204" pitchFamily="34" charset="-122"/>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42">
                                            <p:txEl>
                                              <p:pRg st="0" end="0"/>
                                            </p:txEl>
                                          </p:spTgt>
                                        </p:tgtEl>
                                        <p:attrNameLst>
                                          <p:attrName>style.visibility</p:attrName>
                                        </p:attrNameLst>
                                      </p:cBhvr>
                                      <p:to>
                                        <p:strVal val="visible"/>
                                      </p:to>
                                    </p:set>
                                    <p:animEffect transition="in" filter="wipe(left)">
                                      <p:cBhvr>
                                        <p:cTn id="7" dur="500"/>
                                        <p:tgtEl>
                                          <p:spTgt spid="11674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6778"/>
                                        </p:tgtEl>
                                        <p:attrNameLst>
                                          <p:attrName>style.visibility</p:attrName>
                                        </p:attrNameLst>
                                      </p:cBhvr>
                                      <p:to>
                                        <p:strVal val="visible"/>
                                      </p:to>
                                    </p:set>
                                    <p:animEffect transition="in" filter="wipe(down)">
                                      <p:cBhvr>
                                        <p:cTn id="10" dur="500"/>
                                        <p:tgtEl>
                                          <p:spTgt spid="116778"/>
                                        </p:tgtEl>
                                      </p:cBhvr>
                                    </p:animEffect>
                                  </p:childTnLst>
                                </p:cTn>
                              </p:par>
                            </p:childTnLst>
                          </p:cTn>
                        </p:par>
                        <p:par>
                          <p:cTn id="11" fill="hold">
                            <p:stCondLst>
                              <p:cond delay="500"/>
                            </p:stCondLst>
                            <p:childTnLst>
                              <p:par>
                                <p:cTn id="12" presetID="18" presetClass="entr" presetSubtype="3"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strips(upRigh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par>
                          <p:cTn id="23" fill="hold">
                            <p:stCondLst>
                              <p:cond delay="500"/>
                            </p:stCondLst>
                            <p:childTnLst>
                              <p:par>
                                <p:cTn id="24" presetID="18" presetClass="entr" presetSubtype="12"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Left)">
                                      <p:cBhvr>
                                        <p:cTn id="26" dur="500"/>
                                        <p:tgtEl>
                                          <p:spTgt spid="12"/>
                                        </p:tgtEl>
                                      </p:cBhvr>
                                    </p:animEffect>
                                  </p:childTnLst>
                                </p:cTn>
                              </p:par>
                            </p:childTnLst>
                          </p:cTn>
                        </p:par>
                        <p:par>
                          <p:cTn id="27" fill="hold">
                            <p:stCondLst>
                              <p:cond delay="1000"/>
                            </p:stCondLst>
                            <p:childTnLst>
                              <p:par>
                                <p:cTn id="28" presetID="18" presetClass="entr" presetSubtype="12"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trips(down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2" grpId="0" build="p"/>
      <p:bldP spid="2" grpId="0" bldLvl="0" animBg="1"/>
      <p:bldP spid="116778"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5072063" y="2278063"/>
            <a:ext cx="3176587" cy="2274887"/>
            <a:chOff x="3027" y="1106"/>
            <a:chExt cx="2001" cy="1433"/>
          </a:xfrm>
        </p:grpSpPr>
        <p:sp>
          <p:nvSpPr>
            <p:cNvPr id="31791" name="Line 3"/>
            <p:cNvSpPr>
              <a:spLocks noChangeShapeType="1"/>
            </p:cNvSpPr>
            <p:nvPr/>
          </p:nvSpPr>
          <p:spPr bwMode="auto">
            <a:xfrm flipV="1">
              <a:off x="3027" y="1316"/>
              <a:ext cx="1696" cy="1223"/>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31792" name="Text Box 4"/>
            <p:cNvSpPr txBox="1">
              <a:spLocks noChangeArrowheads="1"/>
            </p:cNvSpPr>
            <p:nvPr/>
          </p:nvSpPr>
          <p:spPr bwMode="auto">
            <a:xfrm>
              <a:off x="4642" y="1106"/>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r>
                <a:rPr lang="en-US" sz="2400" b="1" baseline="-25000">
                  <a:latin typeface="Arial" panose="020B0604020202020204"/>
                  <a:cs typeface="Arial" panose="020B0604020202020204"/>
                </a:rPr>
                <a:t>1</a:t>
              </a:r>
              <a:endParaRPr lang="en-US" sz="2400" b="1" baseline="-25000">
                <a:latin typeface="Arial" panose="020B0604020202020204"/>
                <a:cs typeface="Arial" panose="020B0604020202020204"/>
              </a:endParaRPr>
            </a:p>
          </p:txBody>
        </p:sp>
      </p:grpSp>
      <p:grpSp>
        <p:nvGrpSpPr>
          <p:cNvPr id="3" name="Group 7"/>
          <p:cNvGrpSpPr/>
          <p:nvPr/>
        </p:nvGrpSpPr>
        <p:grpSpPr bwMode="auto">
          <a:xfrm>
            <a:off x="4360863" y="1757363"/>
            <a:ext cx="4422775" cy="3871912"/>
            <a:chOff x="2579" y="785"/>
            <a:chExt cx="2786" cy="2439"/>
          </a:xfrm>
        </p:grpSpPr>
        <p:grpSp>
          <p:nvGrpSpPr>
            <p:cNvPr id="4" name="Group 8"/>
            <p:cNvGrpSpPr/>
            <p:nvPr/>
          </p:nvGrpSpPr>
          <p:grpSpPr bwMode="auto">
            <a:xfrm>
              <a:off x="2697" y="1037"/>
              <a:ext cx="2409" cy="2049"/>
              <a:chOff x="1098" y="1361"/>
              <a:chExt cx="2116" cy="2027"/>
            </a:xfrm>
          </p:grpSpPr>
          <p:sp>
            <p:nvSpPr>
              <p:cNvPr id="31789" name="Line 9"/>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1790" name="Line 10"/>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31787" name="Text Box 11"/>
            <p:cNvSpPr txBox="1">
              <a:spLocks noChangeArrowheads="1"/>
            </p:cNvSpPr>
            <p:nvPr/>
          </p:nvSpPr>
          <p:spPr bwMode="auto">
            <a:xfrm>
              <a:off x="2579" y="785"/>
              <a:ext cx="26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endParaRPr lang="en-US" sz="2400" b="1" i="1">
                <a:latin typeface="Arial" panose="020B0604020202020204"/>
                <a:cs typeface="Arial" panose="020B0604020202020204"/>
              </a:endParaRPr>
            </a:p>
          </p:txBody>
        </p:sp>
        <p:sp>
          <p:nvSpPr>
            <p:cNvPr id="31788" name="Text Box 12"/>
            <p:cNvSpPr txBox="1">
              <a:spLocks noChangeArrowheads="1"/>
            </p:cNvSpPr>
            <p:nvPr/>
          </p:nvSpPr>
          <p:spPr bwMode="auto">
            <a:xfrm>
              <a:off x="5075" y="2936"/>
              <a:ext cx="29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endParaRPr lang="en-US" sz="2400" b="1" i="1">
                <a:latin typeface="Arial" panose="020B0604020202020204"/>
                <a:cs typeface="Arial" panose="020B0604020202020204"/>
              </a:endParaRPr>
            </a:p>
          </p:txBody>
        </p:sp>
      </p:grpSp>
      <p:grpSp>
        <p:nvGrpSpPr>
          <p:cNvPr id="5" name="Group 13"/>
          <p:cNvGrpSpPr/>
          <p:nvPr/>
        </p:nvGrpSpPr>
        <p:grpSpPr bwMode="auto">
          <a:xfrm>
            <a:off x="5686425" y="2116138"/>
            <a:ext cx="2730500" cy="2649537"/>
            <a:chOff x="3414" y="1004"/>
            <a:chExt cx="1720" cy="1669"/>
          </a:xfrm>
        </p:grpSpPr>
        <p:sp>
          <p:nvSpPr>
            <p:cNvPr id="31784" name="Line 14"/>
            <p:cNvSpPr>
              <a:spLocks noChangeShapeType="1"/>
            </p:cNvSpPr>
            <p:nvPr/>
          </p:nvSpPr>
          <p:spPr bwMode="auto">
            <a:xfrm>
              <a:off x="3414" y="1004"/>
              <a:ext cx="1417" cy="1470"/>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31785" name="Text Box 15"/>
            <p:cNvSpPr txBox="1">
              <a:spLocks noChangeArrowheads="1"/>
            </p:cNvSpPr>
            <p:nvPr/>
          </p:nvSpPr>
          <p:spPr bwMode="auto">
            <a:xfrm>
              <a:off x="4748" y="2385"/>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r>
                <a:rPr lang="en-US" sz="2400" b="1" baseline="-25000">
                  <a:latin typeface="Arial" panose="020B0604020202020204"/>
                  <a:cs typeface="Arial" panose="020B0604020202020204"/>
                </a:rPr>
                <a:t>1</a:t>
              </a:r>
              <a:endParaRPr lang="en-US" sz="2400" b="1" baseline="-25000">
                <a:latin typeface="Arial" panose="020B0604020202020204"/>
                <a:cs typeface="Arial" panose="020B0604020202020204"/>
              </a:endParaRPr>
            </a:p>
          </p:txBody>
        </p:sp>
      </p:grpSp>
      <p:grpSp>
        <p:nvGrpSpPr>
          <p:cNvPr id="6" name="Group 16"/>
          <p:cNvGrpSpPr/>
          <p:nvPr/>
        </p:nvGrpSpPr>
        <p:grpSpPr bwMode="auto">
          <a:xfrm>
            <a:off x="3382963" y="3105150"/>
            <a:ext cx="3773487" cy="2725738"/>
            <a:chOff x="1963" y="1627"/>
            <a:chExt cx="2377" cy="1717"/>
          </a:xfrm>
        </p:grpSpPr>
        <p:grpSp>
          <p:nvGrpSpPr>
            <p:cNvPr id="7" name="Group 17"/>
            <p:cNvGrpSpPr/>
            <p:nvPr/>
          </p:nvGrpSpPr>
          <p:grpSpPr bwMode="auto">
            <a:xfrm>
              <a:off x="2703" y="1746"/>
              <a:ext cx="1425" cy="1333"/>
              <a:chOff x="357" y="2450"/>
              <a:chExt cx="795" cy="646"/>
            </a:xfrm>
          </p:grpSpPr>
          <p:sp>
            <p:nvSpPr>
              <p:cNvPr id="31782" name="Line 18"/>
              <p:cNvSpPr>
                <a:spLocks noChangeShapeType="1"/>
              </p:cNvSpPr>
              <p:nvPr/>
            </p:nvSpPr>
            <p:spPr bwMode="auto">
              <a:xfrm>
                <a:off x="357" y="2450"/>
                <a:ext cx="795" cy="0"/>
              </a:xfrm>
              <a:prstGeom prst="line">
                <a:avLst/>
              </a:prstGeom>
              <a:noFill/>
              <a:ln w="9525">
                <a:solidFill>
                  <a:srgbClr val="C0C0C0"/>
                </a:solidFill>
                <a:prstDash val="lgDash"/>
                <a:round/>
              </a:ln>
            </p:spPr>
            <p:txBody>
              <a:bodyPr/>
              <a:lstStyle/>
              <a:p>
                <a:endParaRPr lang="en-US">
                  <a:latin typeface="Arial" panose="020B0604020202020204"/>
                  <a:cs typeface="Arial" panose="020B0604020202020204"/>
                </a:endParaRPr>
              </a:p>
            </p:txBody>
          </p:sp>
          <p:sp>
            <p:nvSpPr>
              <p:cNvPr id="31783" name="Line 19"/>
              <p:cNvSpPr>
                <a:spLocks noChangeShapeType="1"/>
              </p:cNvSpPr>
              <p:nvPr/>
            </p:nvSpPr>
            <p:spPr bwMode="auto">
              <a:xfrm>
                <a:off x="1152" y="2451"/>
                <a:ext cx="0" cy="645"/>
              </a:xfrm>
              <a:prstGeom prst="line">
                <a:avLst/>
              </a:prstGeom>
              <a:noFill/>
              <a:ln w="9525">
                <a:solidFill>
                  <a:srgbClr val="C0C0C0"/>
                </a:solidFill>
                <a:prstDash val="lgDash"/>
                <a:round/>
              </a:ln>
            </p:spPr>
            <p:txBody>
              <a:bodyPr/>
              <a:lstStyle/>
              <a:p>
                <a:endParaRPr lang="en-US">
                  <a:latin typeface="Arial" panose="020B0604020202020204"/>
                  <a:cs typeface="Arial" panose="020B0604020202020204"/>
                </a:endParaRPr>
              </a:p>
            </p:txBody>
          </p:sp>
        </p:grpSp>
        <p:sp>
          <p:nvSpPr>
            <p:cNvPr id="31779" name="Oval 20"/>
            <p:cNvSpPr>
              <a:spLocks noChangeArrowheads="1"/>
            </p:cNvSpPr>
            <p:nvPr/>
          </p:nvSpPr>
          <p:spPr bwMode="auto">
            <a:xfrm>
              <a:off x="4081" y="1699"/>
              <a:ext cx="88" cy="87"/>
            </a:xfrm>
            <a:prstGeom prst="ellipse">
              <a:avLst/>
            </a:prstGeom>
            <a:solidFill>
              <a:schemeClr val="bg1">
                <a:lumMod val="50000"/>
              </a:schemeClr>
            </a:solidFill>
            <a:ln w="9525">
              <a:noFill/>
              <a:prstDash val="dash"/>
              <a:round/>
            </a:ln>
          </p:spPr>
          <p:txBody>
            <a:bodyPr wrap="none" anchor="ctr"/>
            <a:lstStyle/>
            <a:p>
              <a:endParaRPr lang="en-US">
                <a:latin typeface="Arial" panose="020B0604020202020204"/>
                <a:cs typeface="Arial" panose="020B0604020202020204"/>
              </a:endParaRPr>
            </a:p>
          </p:txBody>
        </p:sp>
        <p:sp>
          <p:nvSpPr>
            <p:cNvPr id="31780" name="Text Box 21"/>
            <p:cNvSpPr txBox="1">
              <a:spLocks noChangeArrowheads="1"/>
            </p:cNvSpPr>
            <p:nvPr/>
          </p:nvSpPr>
          <p:spPr bwMode="auto">
            <a:xfrm>
              <a:off x="1963" y="1627"/>
              <a:ext cx="721" cy="232"/>
            </a:xfrm>
            <a:prstGeom prst="rect">
              <a:avLst/>
            </a:prstGeom>
            <a:noFill/>
            <a:ln w="9525">
              <a:noFill/>
              <a:miter lim="800000"/>
            </a:ln>
          </p:spPr>
          <p:txBody>
            <a:bodyPr lIns="0" tIns="0" bIns="0">
              <a:spAutoFit/>
            </a:bodyPr>
            <a:lstStyle/>
            <a:p>
              <a:pPr algn="r">
                <a:spcBef>
                  <a:spcPct val="50000"/>
                </a:spcBef>
              </a:pPr>
              <a:r>
                <a:rPr lang="en-US" sz="2400">
                  <a:solidFill>
                    <a:schemeClr val="tx1">
                      <a:lumMod val="95000"/>
                      <a:lumOff val="5000"/>
                    </a:schemeClr>
                  </a:solidFill>
                  <a:latin typeface="Arial" panose="020B0604020202020204"/>
                  <a:cs typeface="Arial" panose="020B0604020202020204"/>
                </a:rPr>
                <a:t>10.00</a:t>
              </a:r>
              <a:endParaRPr lang="en-US" sz="2400">
                <a:solidFill>
                  <a:schemeClr val="tx1">
                    <a:lumMod val="95000"/>
                    <a:lumOff val="5000"/>
                  </a:schemeClr>
                </a:solidFill>
                <a:latin typeface="Arial" panose="020B0604020202020204"/>
                <a:cs typeface="Arial" panose="020B0604020202020204"/>
              </a:endParaRPr>
            </a:p>
          </p:txBody>
        </p:sp>
        <p:sp>
          <p:nvSpPr>
            <p:cNvPr id="31781" name="Text Box 22"/>
            <p:cNvSpPr txBox="1">
              <a:spLocks noChangeArrowheads="1"/>
            </p:cNvSpPr>
            <p:nvPr/>
          </p:nvSpPr>
          <p:spPr bwMode="auto">
            <a:xfrm>
              <a:off x="3969" y="3111"/>
              <a:ext cx="371" cy="233"/>
            </a:xfrm>
            <a:prstGeom prst="rect">
              <a:avLst/>
            </a:prstGeom>
            <a:noFill/>
            <a:ln w="9525">
              <a:noFill/>
              <a:miter lim="800000"/>
            </a:ln>
          </p:spPr>
          <p:txBody>
            <a:bodyPr lIns="0" tIns="0" rIns="0" bIns="0">
              <a:spAutoFit/>
            </a:bodyPr>
            <a:lstStyle/>
            <a:p>
              <a:pPr algn="ctr">
                <a:spcBef>
                  <a:spcPct val="50000"/>
                </a:spcBef>
              </a:pPr>
              <a:r>
                <a:rPr lang="en-US" sz="2400">
                  <a:solidFill>
                    <a:srgbClr val="C0C0C0"/>
                  </a:solidFill>
                  <a:latin typeface="Arial" panose="020B0604020202020204"/>
                  <a:cs typeface="Arial" panose="020B0604020202020204"/>
                </a:rPr>
                <a:t>500</a:t>
              </a:r>
              <a:endParaRPr lang="en-US" sz="2400">
                <a:solidFill>
                  <a:srgbClr val="C0C0C0"/>
                </a:solidFill>
                <a:latin typeface="Arial" panose="020B0604020202020204"/>
                <a:cs typeface="Arial" panose="020B0604020202020204"/>
              </a:endParaRPr>
            </a:p>
          </p:txBody>
        </p:sp>
      </p:grpSp>
      <p:grpSp>
        <p:nvGrpSpPr>
          <p:cNvPr id="8" name="Group 27"/>
          <p:cNvGrpSpPr/>
          <p:nvPr/>
        </p:nvGrpSpPr>
        <p:grpSpPr bwMode="auto">
          <a:xfrm>
            <a:off x="4802188" y="1890713"/>
            <a:ext cx="2600325" cy="1857375"/>
            <a:chOff x="2857" y="862"/>
            <a:chExt cx="1638" cy="1170"/>
          </a:xfrm>
        </p:grpSpPr>
        <p:sp>
          <p:nvSpPr>
            <p:cNvPr id="31776" name="Line 28"/>
            <p:cNvSpPr>
              <a:spLocks noChangeShapeType="1"/>
            </p:cNvSpPr>
            <p:nvPr/>
          </p:nvSpPr>
          <p:spPr bwMode="auto">
            <a:xfrm flipV="1">
              <a:off x="2857" y="1072"/>
              <a:ext cx="1333" cy="960"/>
            </a:xfrm>
            <a:prstGeom prst="line">
              <a:avLst/>
            </a:prstGeom>
            <a:noFill/>
            <a:ln w="38100">
              <a:solidFill>
                <a:srgbClr val="A50021"/>
              </a:solidFill>
              <a:round/>
            </a:ln>
          </p:spPr>
          <p:txBody>
            <a:bodyPr/>
            <a:lstStyle/>
            <a:p>
              <a:endParaRPr lang="en-US">
                <a:latin typeface="Arial" panose="020B0604020202020204"/>
                <a:cs typeface="Arial" panose="020B0604020202020204"/>
              </a:endParaRPr>
            </a:p>
          </p:txBody>
        </p:sp>
        <p:sp>
          <p:nvSpPr>
            <p:cNvPr id="31777" name="Text Box 29"/>
            <p:cNvSpPr txBox="1">
              <a:spLocks noChangeArrowheads="1"/>
            </p:cNvSpPr>
            <p:nvPr/>
          </p:nvSpPr>
          <p:spPr bwMode="auto">
            <a:xfrm>
              <a:off x="4109" y="862"/>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r>
                <a:rPr lang="en-US" sz="2400" b="1" baseline="-25000">
                  <a:latin typeface="Arial" panose="020B0604020202020204"/>
                  <a:cs typeface="Arial" panose="020B0604020202020204"/>
                </a:rPr>
                <a:t>2</a:t>
              </a:r>
              <a:endParaRPr lang="en-US" sz="2400" b="1" baseline="-25000">
                <a:latin typeface="Arial" panose="020B0604020202020204"/>
                <a:cs typeface="Arial" panose="020B0604020202020204"/>
              </a:endParaRPr>
            </a:p>
          </p:txBody>
        </p:sp>
      </p:grpSp>
      <p:grpSp>
        <p:nvGrpSpPr>
          <p:cNvPr id="9" name="Group 55"/>
          <p:cNvGrpSpPr/>
          <p:nvPr/>
        </p:nvGrpSpPr>
        <p:grpSpPr bwMode="auto">
          <a:xfrm>
            <a:off x="5913438" y="2628900"/>
            <a:ext cx="588962" cy="3201988"/>
            <a:chOff x="3725" y="1656"/>
            <a:chExt cx="371" cy="2017"/>
          </a:xfrm>
        </p:grpSpPr>
        <p:grpSp>
          <p:nvGrpSpPr>
            <p:cNvPr id="10" name="Group 49"/>
            <p:cNvGrpSpPr/>
            <p:nvPr/>
          </p:nvGrpSpPr>
          <p:grpSpPr bwMode="auto">
            <a:xfrm>
              <a:off x="3725" y="1708"/>
              <a:ext cx="371" cy="1965"/>
              <a:chOff x="3725" y="1708"/>
              <a:chExt cx="371" cy="1965"/>
            </a:xfrm>
          </p:grpSpPr>
          <p:sp>
            <p:nvSpPr>
              <p:cNvPr id="31774" name="Line 26"/>
              <p:cNvSpPr>
                <a:spLocks noChangeShapeType="1"/>
              </p:cNvSpPr>
              <p:nvPr/>
            </p:nvSpPr>
            <p:spPr bwMode="auto">
              <a:xfrm>
                <a:off x="3940" y="1708"/>
                <a:ext cx="0" cy="1699"/>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31775" name="Text Box 30"/>
              <p:cNvSpPr txBox="1">
                <a:spLocks noChangeArrowheads="1"/>
              </p:cNvSpPr>
              <p:nvPr/>
            </p:nvSpPr>
            <p:spPr bwMode="auto">
              <a:xfrm>
                <a:off x="3725" y="3440"/>
                <a:ext cx="371" cy="233"/>
              </a:xfrm>
              <a:prstGeom prst="rect">
                <a:avLst/>
              </a:prstGeom>
              <a:noFill/>
              <a:ln w="9525">
                <a:noFill/>
                <a:miter lim="800000"/>
              </a:ln>
            </p:spPr>
            <p:txBody>
              <a:bodyPr lIns="0" tIns="0" rIns="0" bIns="0">
                <a:spAutoFit/>
              </a:bodyPr>
              <a:lstStyle/>
              <a:p>
                <a:pPr algn="ctr">
                  <a:spcBef>
                    <a:spcPct val="50000"/>
                  </a:spcBef>
                </a:pPr>
                <a:r>
                  <a:rPr lang="en-US" sz="2400">
                    <a:latin typeface="Arial" panose="020B0604020202020204"/>
                    <a:cs typeface="Arial" panose="020B0604020202020204"/>
                  </a:rPr>
                  <a:t>450</a:t>
                </a:r>
                <a:endParaRPr lang="en-US" sz="2400">
                  <a:latin typeface="Arial" panose="020B0604020202020204"/>
                  <a:cs typeface="Arial" panose="020B0604020202020204"/>
                </a:endParaRPr>
              </a:p>
            </p:txBody>
          </p:sp>
        </p:grpSp>
        <p:sp>
          <p:nvSpPr>
            <p:cNvPr id="31773" name="Oval 37"/>
            <p:cNvSpPr>
              <a:spLocks noChangeArrowheads="1"/>
            </p:cNvSpPr>
            <p:nvPr/>
          </p:nvSpPr>
          <p:spPr bwMode="auto">
            <a:xfrm>
              <a:off x="3898" y="1656"/>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11" name="Group 56"/>
          <p:cNvGrpSpPr/>
          <p:nvPr/>
        </p:nvGrpSpPr>
        <p:grpSpPr bwMode="auto">
          <a:xfrm>
            <a:off x="2711450" y="2479675"/>
            <a:ext cx="3552825" cy="457200"/>
            <a:chOff x="1708" y="1562"/>
            <a:chExt cx="2238" cy="288"/>
          </a:xfrm>
        </p:grpSpPr>
        <p:sp>
          <p:nvSpPr>
            <p:cNvPr id="31769" name="Line 36"/>
            <p:cNvSpPr>
              <a:spLocks noChangeShapeType="1"/>
            </p:cNvSpPr>
            <p:nvPr/>
          </p:nvSpPr>
          <p:spPr bwMode="auto">
            <a:xfrm>
              <a:off x="2874" y="1702"/>
              <a:ext cx="1072"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31770" name="Text Box 38"/>
            <p:cNvSpPr txBox="1">
              <a:spLocks noChangeArrowheads="1"/>
            </p:cNvSpPr>
            <p:nvPr/>
          </p:nvSpPr>
          <p:spPr bwMode="auto">
            <a:xfrm>
              <a:off x="2121" y="1589"/>
              <a:ext cx="737" cy="232"/>
            </a:xfrm>
            <a:prstGeom prst="rect">
              <a:avLst/>
            </a:prstGeom>
            <a:noFill/>
            <a:ln w="9525">
              <a:noFill/>
              <a:miter lim="800000"/>
            </a:ln>
          </p:spPr>
          <p:txBody>
            <a:bodyPr lIns="0" tIns="0" bIns="0">
              <a:spAutoFit/>
            </a:bodyPr>
            <a:lstStyle/>
            <a:p>
              <a:pPr algn="r">
                <a:spcBef>
                  <a:spcPct val="50000"/>
                </a:spcBef>
              </a:pPr>
              <a:r>
                <a:rPr lang="en-US" sz="2400">
                  <a:latin typeface="Arial" panose="020B0604020202020204"/>
                  <a:cs typeface="Arial" panose="020B0604020202020204"/>
                </a:rPr>
                <a:t>11.00</a:t>
              </a:r>
              <a:r>
                <a:rPr lang="zh-CN" altLang="en-US" sz="2400">
                  <a:latin typeface="Arial" panose="020B0604020202020204"/>
                  <a:cs typeface="Arial" panose="020B0604020202020204"/>
                </a:rPr>
                <a:t>元</a:t>
              </a:r>
              <a:endParaRPr lang="zh-CN" altLang="en-US" sz="2400">
                <a:latin typeface="Arial" panose="020B0604020202020204"/>
                <a:cs typeface="Arial" panose="020B0604020202020204"/>
              </a:endParaRPr>
            </a:p>
          </p:txBody>
        </p:sp>
        <p:sp>
          <p:nvSpPr>
            <p:cNvPr id="31771" name="Text Box 39"/>
            <p:cNvSpPr txBox="1">
              <a:spLocks noChangeArrowheads="1"/>
            </p:cNvSpPr>
            <p:nvPr/>
          </p:nvSpPr>
          <p:spPr bwMode="auto">
            <a:xfrm>
              <a:off x="1708" y="1562"/>
              <a:ext cx="505"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i="1" baseline="-25000">
                  <a:latin typeface="Arial" panose="020B0604020202020204"/>
                  <a:cs typeface="Arial" panose="020B0604020202020204"/>
                </a:rPr>
                <a:t>B</a:t>
              </a:r>
              <a:r>
                <a:rPr lang="en-US" sz="2400">
                  <a:latin typeface="Arial" panose="020B0604020202020204"/>
                  <a:cs typeface="Arial" panose="020B0604020202020204"/>
                </a:rPr>
                <a:t> =</a:t>
              </a:r>
              <a:endParaRPr lang="en-US" sz="2400" b="1" i="1" baseline="-25000">
                <a:latin typeface="Arial" panose="020B0604020202020204"/>
                <a:cs typeface="Arial" panose="020B0604020202020204"/>
              </a:endParaRPr>
            </a:p>
          </p:txBody>
        </p:sp>
      </p:grpSp>
      <p:grpSp>
        <p:nvGrpSpPr>
          <p:cNvPr id="12" name="Group 50"/>
          <p:cNvGrpSpPr/>
          <p:nvPr/>
        </p:nvGrpSpPr>
        <p:grpSpPr bwMode="auto">
          <a:xfrm>
            <a:off x="2870200" y="3484563"/>
            <a:ext cx="3460750" cy="457200"/>
            <a:chOff x="1808" y="2195"/>
            <a:chExt cx="2180" cy="288"/>
          </a:xfrm>
        </p:grpSpPr>
        <p:grpSp>
          <p:nvGrpSpPr>
            <p:cNvPr id="13" name="Group 31"/>
            <p:cNvGrpSpPr/>
            <p:nvPr/>
          </p:nvGrpSpPr>
          <p:grpSpPr bwMode="auto">
            <a:xfrm>
              <a:off x="2263" y="2220"/>
              <a:ext cx="1725" cy="232"/>
              <a:chOff x="2091" y="1887"/>
              <a:chExt cx="1725" cy="232"/>
            </a:xfrm>
          </p:grpSpPr>
          <p:sp>
            <p:nvSpPr>
              <p:cNvPr id="31766" name="Line 32"/>
              <p:cNvSpPr>
                <a:spLocks noChangeShapeType="1"/>
              </p:cNvSpPr>
              <p:nvPr/>
            </p:nvSpPr>
            <p:spPr bwMode="auto">
              <a:xfrm>
                <a:off x="2700" y="2005"/>
                <a:ext cx="1072"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31767" name="Oval 33"/>
              <p:cNvSpPr>
                <a:spLocks noChangeArrowheads="1"/>
              </p:cNvSpPr>
              <p:nvPr/>
            </p:nvSpPr>
            <p:spPr bwMode="auto">
              <a:xfrm>
                <a:off x="3728" y="1958"/>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31768" name="Text Box 34"/>
              <p:cNvSpPr txBox="1">
                <a:spLocks noChangeArrowheads="1"/>
              </p:cNvSpPr>
              <p:nvPr/>
            </p:nvSpPr>
            <p:spPr bwMode="auto">
              <a:xfrm>
                <a:off x="2091" y="1887"/>
                <a:ext cx="593" cy="232"/>
              </a:xfrm>
              <a:prstGeom prst="rect">
                <a:avLst/>
              </a:prstGeom>
              <a:noFill/>
              <a:ln w="9525">
                <a:noFill/>
                <a:miter lim="800000"/>
              </a:ln>
            </p:spPr>
            <p:txBody>
              <a:bodyPr lIns="0" tIns="0" bIns="0">
                <a:spAutoFit/>
              </a:bodyPr>
              <a:lstStyle/>
              <a:p>
                <a:pPr algn="r">
                  <a:spcBef>
                    <a:spcPct val="50000"/>
                  </a:spcBef>
                </a:pPr>
                <a:r>
                  <a:rPr lang="en-US" sz="2400">
                    <a:latin typeface="Arial" panose="020B0604020202020204"/>
                    <a:cs typeface="Arial" panose="020B0604020202020204"/>
                  </a:rPr>
                  <a:t>9.50</a:t>
                </a:r>
                <a:endParaRPr lang="en-US" sz="2400">
                  <a:latin typeface="Arial" panose="020B0604020202020204"/>
                  <a:cs typeface="Arial" panose="020B0604020202020204"/>
                </a:endParaRPr>
              </a:p>
            </p:txBody>
          </p:sp>
        </p:grpSp>
        <p:sp>
          <p:nvSpPr>
            <p:cNvPr id="31765" name="Text Box 40"/>
            <p:cNvSpPr txBox="1">
              <a:spLocks noChangeArrowheads="1"/>
            </p:cNvSpPr>
            <p:nvPr/>
          </p:nvSpPr>
          <p:spPr bwMode="auto">
            <a:xfrm>
              <a:off x="1808" y="2195"/>
              <a:ext cx="505" cy="288"/>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i="1" baseline="-25000">
                  <a:latin typeface="Arial" panose="020B0604020202020204"/>
                  <a:cs typeface="Arial" panose="020B0604020202020204"/>
                </a:rPr>
                <a:t>S</a:t>
              </a:r>
              <a:r>
                <a:rPr lang="en-US" sz="2400">
                  <a:latin typeface="Arial" panose="020B0604020202020204"/>
                  <a:cs typeface="Arial" panose="020B0604020202020204"/>
                </a:rPr>
                <a:t> =</a:t>
              </a:r>
              <a:endParaRPr lang="en-US" sz="2400" b="1" i="1" baseline="-25000">
                <a:latin typeface="Arial" panose="020B0604020202020204"/>
                <a:cs typeface="Arial" panose="020B0604020202020204"/>
              </a:endParaRPr>
            </a:p>
          </p:txBody>
        </p:sp>
      </p:grpSp>
      <p:sp>
        <p:nvSpPr>
          <p:cNvPr id="122922" name="Line 42"/>
          <p:cNvSpPr>
            <a:spLocks noChangeShapeType="1"/>
          </p:cNvSpPr>
          <p:nvPr/>
        </p:nvSpPr>
        <p:spPr bwMode="auto">
          <a:xfrm flipV="1">
            <a:off x="6254750" y="2767013"/>
            <a:ext cx="1588" cy="874712"/>
          </a:xfrm>
          <a:prstGeom prst="line">
            <a:avLst/>
          </a:prstGeom>
          <a:noFill/>
          <a:ln w="38100">
            <a:solidFill>
              <a:srgbClr val="00CC00"/>
            </a:solidFill>
            <a:round/>
          </a:ln>
        </p:spPr>
        <p:txBody>
          <a:bodyPr/>
          <a:lstStyle/>
          <a:p>
            <a:endParaRPr lang="en-US">
              <a:latin typeface="Arial" panose="020B0604020202020204"/>
              <a:cs typeface="Arial" panose="020B0604020202020204"/>
            </a:endParaRPr>
          </a:p>
        </p:txBody>
      </p:sp>
      <p:grpSp>
        <p:nvGrpSpPr>
          <p:cNvPr id="14" name="Group 48"/>
          <p:cNvGrpSpPr/>
          <p:nvPr/>
        </p:nvGrpSpPr>
        <p:grpSpPr bwMode="auto">
          <a:xfrm>
            <a:off x="6332538" y="2635250"/>
            <a:ext cx="842962" cy="1058863"/>
            <a:chOff x="3989" y="1656"/>
            <a:chExt cx="531" cy="667"/>
          </a:xfrm>
        </p:grpSpPr>
        <p:sp>
          <p:nvSpPr>
            <p:cNvPr id="31761" name="AutoShape 43"/>
            <p:cNvSpPr/>
            <p:nvPr/>
          </p:nvSpPr>
          <p:spPr bwMode="auto">
            <a:xfrm flipH="1">
              <a:off x="3989" y="1702"/>
              <a:ext cx="118" cy="621"/>
            </a:xfrm>
            <a:prstGeom prst="leftBrace">
              <a:avLst>
                <a:gd name="adj1" fmla="val 57110"/>
                <a:gd name="adj2" fmla="val 49435"/>
              </a:avLst>
            </a:prstGeom>
            <a:noFill/>
            <a:ln w="31750">
              <a:solidFill>
                <a:srgbClr val="006600"/>
              </a:solidFill>
              <a:round/>
            </a:ln>
          </p:spPr>
          <p:txBody>
            <a:bodyPr wrap="none" anchor="ctr"/>
            <a:lstStyle/>
            <a:p>
              <a:endParaRPr lang="en-US">
                <a:latin typeface="Arial" panose="020B0604020202020204"/>
                <a:cs typeface="Arial" panose="020B0604020202020204"/>
              </a:endParaRPr>
            </a:p>
          </p:txBody>
        </p:sp>
        <p:sp>
          <p:nvSpPr>
            <p:cNvPr id="31762" name="Text Box 44"/>
            <p:cNvSpPr txBox="1">
              <a:spLocks noChangeArrowheads="1"/>
            </p:cNvSpPr>
            <p:nvPr/>
          </p:nvSpPr>
          <p:spPr bwMode="auto">
            <a:xfrm>
              <a:off x="4078" y="1656"/>
              <a:ext cx="442" cy="523"/>
            </a:xfrm>
            <a:prstGeom prst="rect">
              <a:avLst/>
            </a:prstGeom>
            <a:noFill/>
            <a:ln w="9525">
              <a:noFill/>
              <a:miter lim="800000"/>
            </a:ln>
          </p:spPr>
          <p:txBody>
            <a:bodyPr>
              <a:spAutoFit/>
            </a:bodyPr>
            <a:lstStyle/>
            <a:p>
              <a:pPr algn="r">
                <a:spcBef>
                  <a:spcPct val="50000"/>
                </a:spcBef>
              </a:pPr>
              <a:r>
                <a:rPr lang="zh-CN" altLang="en-US" sz="2400" dirty="0">
                  <a:solidFill>
                    <a:srgbClr val="006600"/>
                  </a:solidFill>
                  <a:latin typeface="Arial" panose="020B0604020202020204"/>
                  <a:cs typeface="Arial" panose="020B0604020202020204"/>
                </a:rPr>
                <a:t>税收</a:t>
              </a:r>
              <a:endParaRPr lang="en-US" sz="2400" dirty="0">
                <a:solidFill>
                  <a:srgbClr val="006600"/>
                </a:solidFill>
                <a:latin typeface="Arial" panose="020B0604020202020204"/>
                <a:cs typeface="Arial" panose="020B0604020202020204"/>
              </a:endParaRPr>
            </a:p>
          </p:txBody>
        </p:sp>
        <p:sp>
          <p:nvSpPr>
            <p:cNvPr id="31763" name="Line 45"/>
            <p:cNvSpPr>
              <a:spLocks noChangeShapeType="1"/>
            </p:cNvSpPr>
            <p:nvPr/>
          </p:nvSpPr>
          <p:spPr bwMode="auto">
            <a:xfrm flipV="1">
              <a:off x="4135" y="1888"/>
              <a:ext cx="140" cy="113"/>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48" name="Text Box 46"/>
          <p:cNvSpPr txBox="1">
            <a:spLocks noChangeArrowheads="1"/>
          </p:cNvSpPr>
          <p:nvPr/>
        </p:nvSpPr>
        <p:spPr bwMode="auto">
          <a:xfrm>
            <a:off x="4814888" y="1003300"/>
            <a:ext cx="3479800" cy="475615"/>
          </a:xfrm>
          <a:prstGeom prst="rect">
            <a:avLst/>
          </a:prstGeom>
          <a:noFill/>
          <a:ln w="9525">
            <a:noFill/>
            <a:miter lim="800000"/>
          </a:ln>
        </p:spPr>
        <p:txBody>
          <a:bodyPr>
            <a:spAutoFit/>
          </a:bodyPr>
          <a:lstStyle/>
          <a:p>
            <a:pPr algn="ctr">
              <a:spcBef>
                <a:spcPct val="50000"/>
              </a:spcBef>
            </a:pPr>
            <a:r>
              <a:rPr lang="zh-CN" altLang="en-US" sz="2500" dirty="0">
                <a:latin typeface="Arial" panose="020B0604020202020204"/>
                <a:cs typeface="Arial" panose="020B0604020202020204"/>
              </a:rPr>
              <a:t>向卖者征税</a:t>
            </a:r>
            <a:r>
              <a:rPr lang="en-US" sz="2500" dirty="0">
                <a:latin typeface="Arial" panose="020B0604020202020204"/>
                <a:cs typeface="Arial" panose="020B0604020202020204"/>
              </a:rPr>
              <a:t>1.50</a:t>
            </a:r>
            <a:r>
              <a:rPr lang="zh-CN" altLang="en-US" sz="2500" dirty="0">
                <a:latin typeface="Arial" panose="020B0604020202020204"/>
                <a:cs typeface="Arial" panose="020B0604020202020204"/>
              </a:rPr>
              <a:t>元</a:t>
            </a:r>
            <a:endParaRPr lang="zh-CN" altLang="en-US" sz="2500" dirty="0">
              <a:latin typeface="Arial" panose="020B0604020202020204"/>
              <a:cs typeface="Arial" panose="020B0604020202020204"/>
            </a:endParaRPr>
          </a:p>
        </p:txBody>
      </p:sp>
      <p:sp>
        <p:nvSpPr>
          <p:cNvPr id="49" name="Rectangle 47"/>
          <p:cNvSpPr>
            <a:spLocks noChangeArrowheads="1"/>
          </p:cNvSpPr>
          <p:nvPr/>
        </p:nvSpPr>
        <p:spPr bwMode="auto">
          <a:xfrm>
            <a:off x="269240" y="1625600"/>
            <a:ext cx="2508885" cy="4446905"/>
          </a:xfrm>
          <a:prstGeom prst="rect">
            <a:avLst/>
          </a:prstGeom>
          <a:noFill/>
          <a:ln w="9525">
            <a:noFill/>
            <a:miter lim="800000"/>
          </a:ln>
        </p:spPr>
        <p:txBody>
          <a:bodyPr/>
          <a:lstStyle/>
          <a:p>
            <a:pPr>
              <a:lnSpc>
                <a:spcPct val="100000"/>
              </a:lnSpc>
              <a:spcBef>
                <a:spcPct val="45000"/>
              </a:spcBef>
              <a:buClr>
                <a:srgbClr val="00B85C"/>
              </a:buClr>
              <a:buSzPct val="120000"/>
              <a:buFont typeface="Wingdings" panose="05000000000000000000" pitchFamily="2" charset="2"/>
              <a:buNone/>
            </a:pPr>
            <a:r>
              <a:rPr lang="zh-CN" altLang="en-US" sz="2500" u="sng" dirty="0">
                <a:latin typeface="微软雅黑" panose="020B0503020204020204" pitchFamily="34" charset="-122"/>
                <a:ea typeface="微软雅黑" panose="020B0503020204020204" pitchFamily="34" charset="-122"/>
                <a:cs typeface="Arial" panose="020B0604020202020204"/>
              </a:rPr>
              <a:t>新均衡</a:t>
            </a:r>
            <a:r>
              <a:rPr lang="en-US" sz="2500" u="sng" dirty="0">
                <a:latin typeface="微软雅黑" panose="020B0503020204020204" pitchFamily="34" charset="-122"/>
                <a:ea typeface="微软雅黑" panose="020B0503020204020204" pitchFamily="34" charset="-122"/>
                <a:cs typeface="Arial" panose="020B0604020202020204"/>
              </a:rPr>
              <a:t>:</a:t>
            </a:r>
            <a:endParaRPr lang="en-US" sz="2500" u="sng" dirty="0">
              <a:latin typeface="微软雅黑" panose="020B0503020204020204" pitchFamily="34" charset="-122"/>
              <a:ea typeface="微软雅黑" panose="020B0503020204020204" pitchFamily="34" charset="-122"/>
              <a:cs typeface="Arial" panose="020B0604020202020204"/>
            </a:endParaRPr>
          </a:p>
          <a:p>
            <a:pPr>
              <a:lnSpc>
                <a:spcPct val="100000"/>
              </a:lnSpc>
              <a:spcBef>
                <a:spcPct val="45000"/>
              </a:spcBef>
              <a:buClr>
                <a:srgbClr val="00B85C"/>
              </a:buClr>
              <a:buSzPct val="120000"/>
              <a:buFont typeface="Wingdings" panose="05000000000000000000" pitchFamily="2" charset="2"/>
              <a:buNone/>
            </a:pPr>
            <a:r>
              <a:rPr lang="en-US" sz="2500" b="1" i="1" dirty="0">
                <a:latin typeface="微软雅黑" panose="020B0503020204020204" pitchFamily="34" charset="-122"/>
                <a:ea typeface="微软雅黑" panose="020B0503020204020204" pitchFamily="34" charset="-122"/>
                <a:cs typeface="Arial" panose="020B0604020202020204"/>
              </a:rPr>
              <a:t>Q</a:t>
            </a:r>
            <a:r>
              <a:rPr lang="en-US" sz="2500" dirty="0">
                <a:latin typeface="微软雅黑" panose="020B0503020204020204" pitchFamily="34" charset="-122"/>
                <a:ea typeface="微软雅黑" panose="020B0503020204020204" pitchFamily="34" charset="-122"/>
                <a:cs typeface="Arial" panose="020B0604020202020204"/>
              </a:rPr>
              <a:t> = 450</a:t>
            </a:r>
            <a:endParaRPr lang="en-US" sz="2500" dirty="0">
              <a:latin typeface="微软雅黑" panose="020B0503020204020204" pitchFamily="34" charset="-122"/>
              <a:ea typeface="微软雅黑" panose="020B0503020204020204" pitchFamily="34" charset="-122"/>
              <a:cs typeface="Arial" panose="020B0604020202020204"/>
            </a:endParaRPr>
          </a:p>
          <a:p>
            <a:pPr>
              <a:lnSpc>
                <a:spcPct val="100000"/>
              </a:lnSpc>
              <a:spcBef>
                <a:spcPct val="45000"/>
              </a:spcBef>
              <a:buClr>
                <a:srgbClr val="00B85C"/>
              </a:buClr>
              <a:buSzPct val="120000"/>
              <a:buFont typeface="Wingdings" panose="05000000000000000000" pitchFamily="2" charset="2"/>
              <a:buNone/>
            </a:pPr>
            <a:r>
              <a:rPr lang="zh-CN" altLang="en-US" sz="2500" dirty="0">
                <a:latin typeface="微软雅黑" panose="020B0503020204020204" pitchFamily="34" charset="-122"/>
                <a:ea typeface="微软雅黑" panose="020B0503020204020204" pitchFamily="34" charset="-122"/>
                <a:cs typeface="Arial" panose="020B0604020202020204"/>
              </a:rPr>
              <a:t>买者支付：</a:t>
            </a:r>
            <a:br>
              <a:rPr lang="en-US" sz="2500" dirty="0">
                <a:latin typeface="微软雅黑" panose="020B0503020204020204" pitchFamily="34" charset="-122"/>
                <a:ea typeface="微软雅黑" panose="020B0503020204020204" pitchFamily="34" charset="-122"/>
                <a:cs typeface="Arial" panose="020B0604020202020204"/>
              </a:rPr>
            </a:br>
            <a:r>
              <a:rPr lang="en-US" sz="2400" b="1" i="1" dirty="0">
                <a:latin typeface="微软雅黑" panose="020B0503020204020204" pitchFamily="34" charset="-122"/>
                <a:ea typeface="微软雅黑" panose="020B0503020204020204" pitchFamily="34" charset="-122"/>
                <a:cs typeface="Arial" panose="020B0604020202020204"/>
              </a:rPr>
              <a:t>P</a:t>
            </a:r>
            <a:r>
              <a:rPr lang="en-US" sz="2400" b="1" i="1" baseline="-25000" dirty="0">
                <a:latin typeface="微软雅黑" panose="020B0503020204020204" pitchFamily="34" charset="-122"/>
                <a:ea typeface="微软雅黑" panose="020B0503020204020204" pitchFamily="34" charset="-122"/>
                <a:cs typeface="Arial" panose="020B0604020202020204"/>
              </a:rPr>
              <a:t>B</a:t>
            </a:r>
            <a:r>
              <a:rPr lang="en-US" sz="2500" dirty="0">
                <a:latin typeface="微软雅黑" panose="020B0503020204020204" pitchFamily="34" charset="-122"/>
                <a:ea typeface="微软雅黑" panose="020B0503020204020204" pitchFamily="34" charset="-122"/>
                <a:cs typeface="Arial" panose="020B0604020202020204"/>
              </a:rPr>
              <a:t> = 11.00</a:t>
            </a:r>
            <a:r>
              <a:rPr lang="zh-CN" altLang="en-US" sz="2500" dirty="0">
                <a:latin typeface="微软雅黑" panose="020B0503020204020204" pitchFamily="34" charset="-122"/>
                <a:ea typeface="微软雅黑" panose="020B0503020204020204" pitchFamily="34" charset="-122"/>
                <a:cs typeface="Arial" panose="020B0604020202020204"/>
              </a:rPr>
              <a:t>元</a:t>
            </a:r>
            <a:endParaRPr lang="en-US" sz="2500" dirty="0">
              <a:latin typeface="微软雅黑" panose="020B0503020204020204" pitchFamily="34" charset="-122"/>
              <a:ea typeface="微软雅黑" panose="020B0503020204020204" pitchFamily="34" charset="-122"/>
              <a:cs typeface="Arial" panose="020B0604020202020204"/>
            </a:endParaRPr>
          </a:p>
          <a:p>
            <a:pPr>
              <a:lnSpc>
                <a:spcPct val="100000"/>
              </a:lnSpc>
              <a:spcBef>
                <a:spcPct val="45000"/>
              </a:spcBef>
              <a:buClr>
                <a:srgbClr val="00B85C"/>
              </a:buClr>
              <a:buSzPct val="120000"/>
              <a:buFont typeface="Wingdings" panose="05000000000000000000" pitchFamily="2" charset="2"/>
              <a:buNone/>
            </a:pPr>
            <a:r>
              <a:rPr lang="zh-CN" altLang="en-US" sz="2500" dirty="0">
                <a:latin typeface="微软雅黑" panose="020B0503020204020204" pitchFamily="34" charset="-122"/>
                <a:ea typeface="微软雅黑" panose="020B0503020204020204" pitchFamily="34" charset="-122"/>
                <a:cs typeface="Arial" panose="020B0604020202020204"/>
              </a:rPr>
              <a:t>卖者得到：</a:t>
            </a:r>
            <a:br>
              <a:rPr lang="en-US" sz="2500" dirty="0">
                <a:latin typeface="微软雅黑" panose="020B0503020204020204" pitchFamily="34" charset="-122"/>
                <a:ea typeface="微软雅黑" panose="020B0503020204020204" pitchFamily="34" charset="-122"/>
                <a:cs typeface="Arial" panose="020B0604020202020204"/>
              </a:rPr>
            </a:br>
            <a:r>
              <a:rPr lang="en-US" sz="2400" b="1" i="1" dirty="0">
                <a:latin typeface="微软雅黑" panose="020B0503020204020204" pitchFamily="34" charset="-122"/>
                <a:ea typeface="微软雅黑" panose="020B0503020204020204" pitchFamily="34" charset="-122"/>
                <a:cs typeface="Arial" panose="020B0604020202020204"/>
              </a:rPr>
              <a:t>P</a:t>
            </a:r>
            <a:r>
              <a:rPr lang="en-US" altLang="zh-CN" sz="2400" b="1" i="1" baseline="-25000" dirty="0">
                <a:latin typeface="微软雅黑" panose="020B0503020204020204" pitchFamily="34" charset="-122"/>
                <a:ea typeface="微软雅黑" panose="020B0503020204020204" pitchFamily="34" charset="-122"/>
                <a:cs typeface="Arial" panose="020B0604020202020204"/>
              </a:rPr>
              <a:t>s</a:t>
            </a:r>
            <a:r>
              <a:rPr lang="en-US" sz="2500" dirty="0">
                <a:latin typeface="微软雅黑" panose="020B0503020204020204" pitchFamily="34" charset="-122"/>
                <a:ea typeface="微软雅黑" panose="020B0503020204020204" pitchFamily="34" charset="-122"/>
                <a:cs typeface="Arial" panose="020B0604020202020204"/>
              </a:rPr>
              <a:t> = 9.50</a:t>
            </a:r>
            <a:r>
              <a:rPr lang="zh-CN" altLang="en-US" sz="2500" dirty="0">
                <a:latin typeface="微软雅黑" panose="020B0503020204020204" pitchFamily="34" charset="-122"/>
                <a:ea typeface="微软雅黑" panose="020B0503020204020204" pitchFamily="34" charset="-122"/>
                <a:cs typeface="Arial" panose="020B0604020202020204"/>
              </a:rPr>
              <a:t>元</a:t>
            </a:r>
            <a:endParaRPr lang="en-US" sz="2500" dirty="0">
              <a:latin typeface="微软雅黑" panose="020B0503020204020204" pitchFamily="34" charset="-122"/>
              <a:ea typeface="微软雅黑" panose="020B0503020204020204" pitchFamily="34" charset="-122"/>
              <a:cs typeface="Arial" panose="020B0604020202020204"/>
            </a:endParaRPr>
          </a:p>
          <a:p>
            <a:pPr>
              <a:lnSpc>
                <a:spcPct val="100000"/>
              </a:lnSpc>
              <a:spcBef>
                <a:spcPct val="45000"/>
              </a:spcBef>
              <a:buClr>
                <a:srgbClr val="00B85C"/>
              </a:buClr>
              <a:buSzPct val="120000"/>
              <a:buFont typeface="Wingdings" panose="05000000000000000000" pitchFamily="2" charset="2"/>
              <a:buNone/>
            </a:pPr>
            <a:r>
              <a:rPr lang="zh-CN" altLang="en-US" sz="2500" dirty="0">
                <a:latin typeface="微软雅黑" panose="020B0503020204020204" pitchFamily="34" charset="-122"/>
                <a:ea typeface="微软雅黑" panose="020B0503020204020204" pitchFamily="34" charset="-122"/>
                <a:cs typeface="Arial" panose="020B0604020202020204"/>
              </a:rPr>
              <a:t>两者之差</a:t>
            </a:r>
            <a:br>
              <a:rPr lang="en-US" sz="2500" dirty="0">
                <a:latin typeface="微软雅黑" panose="020B0503020204020204" pitchFamily="34" charset="-122"/>
                <a:ea typeface="微软雅黑" panose="020B0503020204020204" pitchFamily="34" charset="-122"/>
                <a:cs typeface="Arial" panose="020B0604020202020204"/>
              </a:rPr>
            </a:br>
            <a:r>
              <a:rPr lang="en-US" sz="2500" dirty="0">
                <a:latin typeface="微软雅黑" panose="020B0503020204020204" pitchFamily="34" charset="-122"/>
                <a:ea typeface="微软雅黑" panose="020B0503020204020204" pitchFamily="34" charset="-122"/>
                <a:cs typeface="Arial" panose="020B0604020202020204"/>
              </a:rPr>
              <a:t>  = 1.50</a:t>
            </a:r>
            <a:r>
              <a:rPr lang="zh-CN" altLang="en-US" sz="2500" dirty="0">
                <a:latin typeface="微软雅黑" panose="020B0503020204020204" pitchFamily="34" charset="-122"/>
                <a:ea typeface="微软雅黑" panose="020B0503020204020204" pitchFamily="34" charset="-122"/>
                <a:cs typeface="Arial" panose="020B0604020202020204"/>
              </a:rPr>
              <a:t>元</a:t>
            </a:r>
            <a:endParaRPr lang="zh-CN" altLang="en-US" sz="2500" dirty="0">
              <a:latin typeface="微软雅黑" panose="020B0503020204020204" pitchFamily="34" charset="-122"/>
              <a:ea typeface="微软雅黑" panose="020B0503020204020204" pitchFamily="34" charset="-122"/>
              <a:cs typeface="Arial" panose="020B0604020202020204"/>
            </a:endParaRPr>
          </a:p>
          <a:p>
            <a:pPr>
              <a:lnSpc>
                <a:spcPct val="100000"/>
              </a:lnSpc>
              <a:spcBef>
                <a:spcPct val="45000"/>
              </a:spcBef>
              <a:buClr>
                <a:srgbClr val="00B85C"/>
              </a:buClr>
              <a:buSzPct val="120000"/>
              <a:buFont typeface="Wingdings" panose="05000000000000000000" pitchFamily="2" charset="2"/>
              <a:buNone/>
            </a:pPr>
            <a:r>
              <a:rPr lang="zh-CN" altLang="en-US" sz="2500" dirty="0">
                <a:latin typeface="微软雅黑" panose="020B0503020204020204" pitchFamily="34" charset="-122"/>
                <a:ea typeface="微软雅黑" panose="020B0503020204020204" pitchFamily="34" charset="-122"/>
                <a:cs typeface="Arial" panose="020B0604020202020204"/>
              </a:rPr>
              <a:t> </a:t>
            </a:r>
            <a:r>
              <a:rPr lang="en-US" sz="2500" dirty="0">
                <a:latin typeface="微软雅黑" panose="020B0503020204020204" pitchFamily="34" charset="-122"/>
                <a:ea typeface="微软雅黑" panose="020B0503020204020204" pitchFamily="34" charset="-122"/>
                <a:cs typeface="Arial" panose="020B0604020202020204"/>
              </a:rPr>
              <a:t> = </a:t>
            </a:r>
            <a:r>
              <a:rPr lang="zh-CN" altLang="en-US" sz="2500" dirty="0">
                <a:latin typeface="微软雅黑" panose="020B0503020204020204" pitchFamily="34" charset="-122"/>
                <a:ea typeface="微软雅黑" panose="020B0503020204020204" pitchFamily="34" charset="-122"/>
                <a:cs typeface="Arial" panose="020B0604020202020204"/>
              </a:rPr>
              <a:t>税收</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15" name="Rectangle 5"/>
          <p:cNvSpPr txBox="1">
            <a:spLocks noChangeArrowheads="1"/>
          </p:cNvSpPr>
          <p:nvPr/>
        </p:nvSpPr>
        <p:spPr>
          <a:xfrm>
            <a:off x="484136" y="773474"/>
            <a:ext cx="2249632" cy="545378"/>
          </a:xfrm>
          <a:prstGeom prst="rect">
            <a:avLst/>
          </a:prstGeom>
        </p:spPr>
        <p:txBody>
          <a:bodyPr vert="horz" lIns="91440" tIns="45720" rIns="91440" bIns="45720" rtlCol="0" anchor="ctr">
            <a:normAutofit fontScale="97500" lnSpcReduction="10000"/>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lgn="ctr"/>
            <a:r>
              <a:rPr lang="zh-CN" altLang="en-US" sz="3200" dirty="0">
                <a:latin typeface="微软雅黑" panose="020B0503020204020204" pitchFamily="34" charset="-122"/>
                <a:ea typeface="华光中雅_CNKI" panose="02000500000000000000"/>
              </a:rPr>
              <a:t>向卖者征税</a:t>
            </a:r>
            <a:endParaRPr lang="en-US" sz="3200" dirty="0">
              <a:latin typeface="微软雅黑" panose="020B0503020204020204" pitchFamily="34" charset="-122"/>
              <a:ea typeface="华光中雅_CNKI" panose="0200050000000000000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22" presetClass="entr" presetSubtype="2"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2922"/>
                                        </p:tgtEl>
                                        <p:attrNameLst>
                                          <p:attrName>style.visibility</p:attrName>
                                        </p:attrNameLst>
                                      </p:cBhvr>
                                      <p:to>
                                        <p:strVal val="visible"/>
                                      </p:to>
                                    </p:set>
                                    <p:animEffect transition="in" filter="wipe(down)">
                                      <p:cBhvr>
                                        <p:cTn id="16" dur="500"/>
                                        <p:tgtEl>
                                          <p:spTgt spid="122922"/>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strips(down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9">
                                            <p:txEl>
                                              <p:pRg st="1" end="1"/>
                                            </p:txEl>
                                          </p:spTgt>
                                        </p:tgtEl>
                                        <p:attrNameLst>
                                          <p:attrName>style.visibility</p:attrName>
                                        </p:attrNameLst>
                                      </p:cBhvr>
                                      <p:to>
                                        <p:strVal val="visible"/>
                                      </p:to>
                                    </p:set>
                                    <p:animEffect transition="in" filter="wipe(left)">
                                      <p:cBhvr>
                                        <p:cTn id="25" dur="500"/>
                                        <p:tgtEl>
                                          <p:spTgt spid="4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9">
                                            <p:txEl>
                                              <p:pRg st="2" end="2"/>
                                            </p:txEl>
                                          </p:spTgt>
                                        </p:tgtEl>
                                        <p:attrNameLst>
                                          <p:attrName>style.visibility</p:attrName>
                                        </p:attrNameLst>
                                      </p:cBhvr>
                                      <p:to>
                                        <p:strVal val="visible"/>
                                      </p:to>
                                    </p:set>
                                    <p:animEffect transition="in" filter="wipe(left)">
                                      <p:cBhvr>
                                        <p:cTn id="30" dur="500"/>
                                        <p:tgtEl>
                                          <p:spTgt spid="4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9">
                                            <p:txEl>
                                              <p:pRg st="3" end="3"/>
                                            </p:txEl>
                                          </p:spTgt>
                                        </p:tgtEl>
                                        <p:attrNameLst>
                                          <p:attrName>style.visibility</p:attrName>
                                        </p:attrNameLst>
                                      </p:cBhvr>
                                      <p:to>
                                        <p:strVal val="visible"/>
                                      </p:to>
                                    </p:set>
                                    <p:animEffect transition="in" filter="wipe(left)">
                                      <p:cBhvr>
                                        <p:cTn id="35" dur="500"/>
                                        <p:tgtEl>
                                          <p:spTgt spid="49">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9">
                                            <p:txEl>
                                              <p:pRg st="4" end="4"/>
                                            </p:txEl>
                                          </p:spTgt>
                                        </p:tgtEl>
                                        <p:attrNameLst>
                                          <p:attrName>style.visibility</p:attrName>
                                        </p:attrNameLst>
                                      </p:cBhvr>
                                      <p:to>
                                        <p:strVal val="visible"/>
                                      </p:to>
                                    </p:set>
                                    <p:animEffect transition="in" filter="wipe(left)">
                                      <p:cBhvr>
                                        <p:cTn id="40" dur="500"/>
                                        <p:tgtEl>
                                          <p:spTgt spid="49">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9">
                                            <p:txEl>
                                              <p:pRg st="5" end="5"/>
                                            </p:txEl>
                                          </p:spTgt>
                                        </p:tgtEl>
                                        <p:attrNameLst>
                                          <p:attrName>style.visibility</p:attrName>
                                        </p:attrNameLst>
                                      </p:cBhvr>
                                      <p:to>
                                        <p:strVal val="visible"/>
                                      </p:to>
                                    </p:set>
                                    <p:animEffect transition="in" filter="wipe(left)">
                                      <p:cBhvr>
                                        <p:cTn id="45" dur="500"/>
                                        <p:tgtEl>
                                          <p:spTgt spid="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2" grpId="0" animBg="1"/>
      <p:bldP spid="49"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p:nvPr/>
        </p:nvGrpSpPr>
        <p:grpSpPr bwMode="auto">
          <a:xfrm>
            <a:off x="5072063" y="2278063"/>
            <a:ext cx="3176587" cy="2274887"/>
            <a:chOff x="3027" y="1106"/>
            <a:chExt cx="2001" cy="1433"/>
          </a:xfrm>
        </p:grpSpPr>
        <p:sp>
          <p:nvSpPr>
            <p:cNvPr id="32808" name="Line 3"/>
            <p:cNvSpPr>
              <a:spLocks noChangeShapeType="1"/>
            </p:cNvSpPr>
            <p:nvPr/>
          </p:nvSpPr>
          <p:spPr bwMode="auto">
            <a:xfrm flipV="1">
              <a:off x="3027" y="1316"/>
              <a:ext cx="1696" cy="1223"/>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32809" name="Text Box 4"/>
            <p:cNvSpPr txBox="1">
              <a:spLocks noChangeArrowheads="1"/>
            </p:cNvSpPr>
            <p:nvPr/>
          </p:nvSpPr>
          <p:spPr bwMode="auto">
            <a:xfrm>
              <a:off x="4642" y="1106"/>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S</a:t>
              </a:r>
              <a:r>
                <a:rPr lang="en-US" sz="2400" b="1" baseline="-25000">
                  <a:latin typeface="Arial" panose="020B0604020202020204"/>
                  <a:cs typeface="Arial" panose="020B0604020202020204"/>
                </a:rPr>
                <a:t>1</a:t>
              </a:r>
              <a:endParaRPr lang="en-US" sz="2400" b="1" baseline="-25000">
                <a:latin typeface="Arial" panose="020B0604020202020204"/>
                <a:cs typeface="Arial" panose="020B0604020202020204"/>
              </a:endParaRPr>
            </a:p>
          </p:txBody>
        </p:sp>
      </p:grpSp>
      <p:sp>
        <p:nvSpPr>
          <p:cNvPr id="32773" name="Rectangle 5"/>
          <p:cNvSpPr>
            <a:spLocks noGrp="1" noChangeArrowheads="1"/>
          </p:cNvSpPr>
          <p:nvPr>
            <p:ph type="title" idx="4294967295"/>
          </p:nvPr>
        </p:nvSpPr>
        <p:spPr>
          <a:xfrm>
            <a:off x="457200" y="628947"/>
            <a:ext cx="4681105" cy="649288"/>
          </a:xfrm>
        </p:spPr>
        <p:txBody>
          <a:bodyPr>
            <a:normAutofit/>
          </a:bodyPr>
          <a:lstStyle/>
          <a:p>
            <a:pPr algn="ctr" eaLnBrk="1" hangingPunct="1"/>
            <a:r>
              <a:rPr lang="zh-CN" altLang="en-US" sz="3200" dirty="0">
                <a:latin typeface="微软雅黑" panose="020B0503020204020204" pitchFamily="34" charset="-122"/>
                <a:ea typeface="微软雅黑" panose="020B0503020204020204" pitchFamily="34" charset="-122"/>
              </a:rPr>
              <a:t>两种情况下结果是相同的</a:t>
            </a:r>
            <a:endParaRPr lang="en-US" sz="3200" dirty="0">
              <a:latin typeface="微软雅黑" panose="020B0503020204020204" pitchFamily="34" charset="-122"/>
              <a:ea typeface="微软雅黑" panose="020B0503020204020204" pitchFamily="34" charset="-122"/>
            </a:endParaRPr>
          </a:p>
        </p:txBody>
      </p:sp>
      <p:sp>
        <p:nvSpPr>
          <p:cNvPr id="125958" name="Rectangle 6"/>
          <p:cNvSpPr>
            <a:spLocks noGrp="1" noChangeArrowheads="1"/>
          </p:cNvSpPr>
          <p:nvPr>
            <p:ph type="body" idx="4294967295"/>
          </p:nvPr>
        </p:nvSpPr>
        <p:spPr>
          <a:xfrm>
            <a:off x="457200" y="2828925"/>
            <a:ext cx="2214563" cy="4029075"/>
          </a:xfrm>
          <a:noFill/>
        </p:spPr>
        <p:txBody>
          <a:bodyPr/>
          <a:lstStyle/>
          <a:p>
            <a:pPr marL="0" indent="0">
              <a:buNone/>
            </a:pPr>
            <a:r>
              <a:rPr lang="zh-CN" altLang="en-US" sz="2600" dirty="0">
                <a:latin typeface="微软雅黑" panose="020B0503020204020204" pitchFamily="34" charset="-122"/>
                <a:ea typeface="微软雅黑" panose="020B0503020204020204" pitchFamily="34" charset="-122"/>
              </a:rPr>
              <a:t>在这两种情况下：</a:t>
            </a:r>
            <a:r>
              <a:rPr lang="zh-CN" altLang="en-US" sz="2600" dirty="0">
                <a:solidFill>
                  <a:srgbClr val="FF0000"/>
                </a:solidFill>
                <a:latin typeface="微软雅黑" panose="020B0503020204020204" pitchFamily="34" charset="-122"/>
                <a:ea typeface="微软雅黑" panose="020B0503020204020204" pitchFamily="34" charset="-122"/>
              </a:rPr>
              <a:t>税收都在买者支付的价格和卖者得到的价格之间打入了一个契子</a:t>
            </a:r>
            <a:endParaRPr lang="en-US" sz="2600" dirty="0">
              <a:solidFill>
                <a:srgbClr val="FF0000"/>
              </a:solidFill>
              <a:latin typeface="微软雅黑" panose="020B0503020204020204" pitchFamily="34" charset="-122"/>
              <a:ea typeface="微软雅黑" panose="020B0503020204020204" pitchFamily="34" charset="-122"/>
            </a:endParaRPr>
          </a:p>
        </p:txBody>
      </p:sp>
      <p:grpSp>
        <p:nvGrpSpPr>
          <p:cNvPr id="3" name="Group 7"/>
          <p:cNvGrpSpPr/>
          <p:nvPr/>
        </p:nvGrpSpPr>
        <p:grpSpPr bwMode="auto">
          <a:xfrm>
            <a:off x="4360863" y="1757363"/>
            <a:ext cx="4422775" cy="3871912"/>
            <a:chOff x="2579" y="785"/>
            <a:chExt cx="2786" cy="2439"/>
          </a:xfrm>
        </p:grpSpPr>
        <p:grpSp>
          <p:nvGrpSpPr>
            <p:cNvPr id="4" name="Group 8"/>
            <p:cNvGrpSpPr/>
            <p:nvPr/>
          </p:nvGrpSpPr>
          <p:grpSpPr bwMode="auto">
            <a:xfrm>
              <a:off x="2697" y="1037"/>
              <a:ext cx="2409" cy="2049"/>
              <a:chOff x="1098" y="1361"/>
              <a:chExt cx="2116" cy="2027"/>
            </a:xfrm>
          </p:grpSpPr>
          <p:sp>
            <p:nvSpPr>
              <p:cNvPr id="32806" name="Line 9"/>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2807" name="Line 10"/>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32804" name="Text Box 11"/>
            <p:cNvSpPr txBox="1">
              <a:spLocks noChangeArrowheads="1"/>
            </p:cNvSpPr>
            <p:nvPr/>
          </p:nvSpPr>
          <p:spPr bwMode="auto">
            <a:xfrm>
              <a:off x="2579" y="785"/>
              <a:ext cx="267"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P</a:t>
              </a:r>
              <a:endParaRPr lang="en-US" sz="2400" b="1" i="1">
                <a:latin typeface="Arial" panose="020B0604020202020204"/>
                <a:cs typeface="Arial" panose="020B0604020202020204"/>
              </a:endParaRPr>
            </a:p>
          </p:txBody>
        </p:sp>
        <p:sp>
          <p:nvSpPr>
            <p:cNvPr id="32805" name="Text Box 12"/>
            <p:cNvSpPr txBox="1">
              <a:spLocks noChangeArrowheads="1"/>
            </p:cNvSpPr>
            <p:nvPr/>
          </p:nvSpPr>
          <p:spPr bwMode="auto">
            <a:xfrm>
              <a:off x="5075" y="2936"/>
              <a:ext cx="290"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Q</a:t>
              </a:r>
              <a:endParaRPr lang="en-US" sz="2400" b="1" i="1">
                <a:latin typeface="Arial" panose="020B0604020202020204"/>
                <a:cs typeface="Arial" panose="020B0604020202020204"/>
              </a:endParaRPr>
            </a:p>
          </p:txBody>
        </p:sp>
      </p:grpSp>
      <p:grpSp>
        <p:nvGrpSpPr>
          <p:cNvPr id="5" name="Group 13"/>
          <p:cNvGrpSpPr/>
          <p:nvPr/>
        </p:nvGrpSpPr>
        <p:grpSpPr bwMode="auto">
          <a:xfrm>
            <a:off x="5686425" y="2116138"/>
            <a:ext cx="2730500" cy="2649537"/>
            <a:chOff x="3414" y="1004"/>
            <a:chExt cx="1720" cy="1669"/>
          </a:xfrm>
        </p:grpSpPr>
        <p:sp>
          <p:nvSpPr>
            <p:cNvPr id="32801" name="Line 14"/>
            <p:cNvSpPr>
              <a:spLocks noChangeShapeType="1"/>
            </p:cNvSpPr>
            <p:nvPr/>
          </p:nvSpPr>
          <p:spPr bwMode="auto">
            <a:xfrm>
              <a:off x="3414" y="1004"/>
              <a:ext cx="1417" cy="1470"/>
            </a:xfrm>
            <a:prstGeom prst="line">
              <a:avLst/>
            </a:prstGeom>
            <a:noFill/>
            <a:ln w="38100">
              <a:solidFill>
                <a:srgbClr val="003399"/>
              </a:solidFill>
              <a:round/>
            </a:ln>
          </p:spPr>
          <p:txBody>
            <a:bodyPr/>
            <a:lstStyle/>
            <a:p>
              <a:endParaRPr lang="en-US">
                <a:latin typeface="Arial" panose="020B0604020202020204"/>
                <a:cs typeface="Arial" panose="020B0604020202020204"/>
              </a:endParaRPr>
            </a:p>
          </p:txBody>
        </p:sp>
        <p:sp>
          <p:nvSpPr>
            <p:cNvPr id="32802" name="Text Box 15"/>
            <p:cNvSpPr txBox="1">
              <a:spLocks noChangeArrowheads="1"/>
            </p:cNvSpPr>
            <p:nvPr/>
          </p:nvSpPr>
          <p:spPr bwMode="auto">
            <a:xfrm>
              <a:off x="4748" y="2385"/>
              <a:ext cx="386" cy="288"/>
            </a:xfrm>
            <a:prstGeom prst="rect">
              <a:avLst/>
            </a:prstGeom>
            <a:noFill/>
            <a:ln w="9525">
              <a:noFill/>
              <a:miter lim="800000"/>
            </a:ln>
          </p:spPr>
          <p:txBody>
            <a:bodyPr>
              <a:spAutoFit/>
            </a:bodyPr>
            <a:lstStyle/>
            <a:p>
              <a:pPr algn="ctr">
                <a:spcBef>
                  <a:spcPct val="50000"/>
                </a:spcBef>
              </a:pPr>
              <a:r>
                <a:rPr lang="en-US" sz="2400" b="1" i="1">
                  <a:latin typeface="Arial" panose="020B0604020202020204"/>
                  <a:cs typeface="Arial" panose="020B0604020202020204"/>
                </a:rPr>
                <a:t>D</a:t>
              </a:r>
              <a:r>
                <a:rPr lang="en-US" sz="2400" b="1" baseline="-25000">
                  <a:latin typeface="Arial" panose="020B0604020202020204"/>
                  <a:cs typeface="Arial" panose="020B0604020202020204"/>
                </a:rPr>
                <a:t>1</a:t>
              </a:r>
              <a:endParaRPr lang="en-US" sz="2400" b="1" baseline="-25000">
                <a:latin typeface="Arial" panose="020B0604020202020204"/>
                <a:cs typeface="Arial" panose="020B0604020202020204"/>
              </a:endParaRPr>
            </a:p>
          </p:txBody>
        </p:sp>
      </p:grpSp>
      <p:grpSp>
        <p:nvGrpSpPr>
          <p:cNvPr id="6" name="Group 16"/>
          <p:cNvGrpSpPr/>
          <p:nvPr/>
        </p:nvGrpSpPr>
        <p:grpSpPr bwMode="auto">
          <a:xfrm>
            <a:off x="3382963" y="3105150"/>
            <a:ext cx="3773487" cy="2725738"/>
            <a:chOff x="1963" y="1627"/>
            <a:chExt cx="2377" cy="1717"/>
          </a:xfrm>
        </p:grpSpPr>
        <p:grpSp>
          <p:nvGrpSpPr>
            <p:cNvPr id="7" name="Group 17"/>
            <p:cNvGrpSpPr/>
            <p:nvPr/>
          </p:nvGrpSpPr>
          <p:grpSpPr bwMode="auto">
            <a:xfrm>
              <a:off x="2703" y="1746"/>
              <a:ext cx="1425" cy="1333"/>
              <a:chOff x="357" y="2450"/>
              <a:chExt cx="795" cy="646"/>
            </a:xfrm>
          </p:grpSpPr>
          <p:sp>
            <p:nvSpPr>
              <p:cNvPr id="32799" name="Line 18"/>
              <p:cNvSpPr>
                <a:spLocks noChangeShapeType="1"/>
              </p:cNvSpPr>
              <p:nvPr/>
            </p:nvSpPr>
            <p:spPr bwMode="auto">
              <a:xfrm>
                <a:off x="357" y="2450"/>
                <a:ext cx="795"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32800" name="Line 19"/>
              <p:cNvSpPr>
                <a:spLocks noChangeShapeType="1"/>
              </p:cNvSpPr>
              <p:nvPr/>
            </p:nvSpPr>
            <p:spPr bwMode="auto">
              <a:xfrm>
                <a:off x="1152" y="2451"/>
                <a:ext cx="0" cy="645"/>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grpSp>
        <p:sp>
          <p:nvSpPr>
            <p:cNvPr id="32796" name="Oval 20"/>
            <p:cNvSpPr>
              <a:spLocks noChangeArrowheads="1"/>
            </p:cNvSpPr>
            <p:nvPr/>
          </p:nvSpPr>
          <p:spPr bwMode="auto">
            <a:xfrm>
              <a:off x="4081" y="1699"/>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32797" name="Text Box 21"/>
            <p:cNvSpPr txBox="1">
              <a:spLocks noChangeArrowheads="1"/>
            </p:cNvSpPr>
            <p:nvPr/>
          </p:nvSpPr>
          <p:spPr bwMode="auto">
            <a:xfrm>
              <a:off x="1963" y="1627"/>
              <a:ext cx="721" cy="232"/>
            </a:xfrm>
            <a:prstGeom prst="rect">
              <a:avLst/>
            </a:prstGeom>
            <a:noFill/>
            <a:ln w="9525">
              <a:noFill/>
              <a:miter lim="800000"/>
            </a:ln>
          </p:spPr>
          <p:txBody>
            <a:bodyPr lIns="0" tIns="0" bIns="0">
              <a:spAutoFit/>
            </a:bodyPr>
            <a:lstStyle/>
            <a:p>
              <a:pPr algn="r">
                <a:spcBef>
                  <a:spcPct val="50000"/>
                </a:spcBef>
              </a:pPr>
              <a:r>
                <a:rPr lang="en-US" sz="2400">
                  <a:latin typeface="Arial" panose="020B0604020202020204"/>
                  <a:cs typeface="Arial" panose="020B0604020202020204"/>
                </a:rPr>
                <a:t>10.00</a:t>
              </a:r>
              <a:endParaRPr lang="en-US" sz="2400">
                <a:latin typeface="Arial" panose="020B0604020202020204"/>
                <a:cs typeface="Arial" panose="020B0604020202020204"/>
              </a:endParaRPr>
            </a:p>
          </p:txBody>
        </p:sp>
        <p:sp>
          <p:nvSpPr>
            <p:cNvPr id="32798" name="Text Box 22"/>
            <p:cNvSpPr txBox="1">
              <a:spLocks noChangeArrowheads="1"/>
            </p:cNvSpPr>
            <p:nvPr/>
          </p:nvSpPr>
          <p:spPr bwMode="auto">
            <a:xfrm>
              <a:off x="3969" y="3111"/>
              <a:ext cx="371" cy="233"/>
            </a:xfrm>
            <a:prstGeom prst="rect">
              <a:avLst/>
            </a:prstGeom>
            <a:noFill/>
            <a:ln w="9525">
              <a:noFill/>
              <a:miter lim="800000"/>
            </a:ln>
          </p:spPr>
          <p:txBody>
            <a:bodyPr lIns="0" tIns="0" rIns="0" bIns="0">
              <a:spAutoFit/>
            </a:bodyPr>
            <a:lstStyle/>
            <a:p>
              <a:pPr algn="ctr">
                <a:spcBef>
                  <a:spcPct val="50000"/>
                </a:spcBef>
              </a:pPr>
              <a:r>
                <a:rPr lang="en-US" sz="2400">
                  <a:latin typeface="Arial" panose="020B0604020202020204"/>
                  <a:cs typeface="Arial" panose="020B0604020202020204"/>
                </a:rPr>
                <a:t>500</a:t>
              </a:r>
              <a:endParaRPr lang="en-US" sz="2400">
                <a:latin typeface="Arial" panose="020B0604020202020204"/>
                <a:cs typeface="Arial" panose="020B0604020202020204"/>
              </a:endParaRPr>
            </a:p>
          </p:txBody>
        </p:sp>
      </p:grpSp>
      <p:sp>
        <p:nvSpPr>
          <p:cNvPr id="32778" name="Line 23"/>
          <p:cNvSpPr>
            <a:spLocks noChangeShapeType="1"/>
          </p:cNvSpPr>
          <p:nvPr/>
        </p:nvSpPr>
        <p:spPr bwMode="auto">
          <a:xfrm>
            <a:off x="6254750" y="2711450"/>
            <a:ext cx="0" cy="2697163"/>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32779" name="Text Box 27"/>
          <p:cNvSpPr txBox="1">
            <a:spLocks noChangeArrowheads="1"/>
          </p:cNvSpPr>
          <p:nvPr/>
        </p:nvSpPr>
        <p:spPr bwMode="auto">
          <a:xfrm>
            <a:off x="5913438" y="5461000"/>
            <a:ext cx="588962" cy="369332"/>
          </a:xfrm>
          <a:prstGeom prst="rect">
            <a:avLst/>
          </a:prstGeom>
          <a:noFill/>
          <a:ln w="9525">
            <a:noFill/>
            <a:miter lim="800000"/>
          </a:ln>
        </p:spPr>
        <p:txBody>
          <a:bodyPr lIns="0" tIns="0" rIns="0" bIns="0">
            <a:spAutoFit/>
          </a:bodyPr>
          <a:lstStyle/>
          <a:p>
            <a:pPr algn="ctr">
              <a:spcBef>
                <a:spcPct val="50000"/>
              </a:spcBef>
            </a:pPr>
            <a:r>
              <a:rPr lang="en-US" sz="2400">
                <a:latin typeface="Arial" panose="020B0604020202020204"/>
                <a:cs typeface="Arial" panose="020B0604020202020204"/>
              </a:rPr>
              <a:t>450</a:t>
            </a:r>
            <a:endParaRPr lang="en-US" sz="2400">
              <a:latin typeface="Arial" panose="020B0604020202020204"/>
              <a:cs typeface="Arial" panose="020B0604020202020204"/>
            </a:endParaRPr>
          </a:p>
        </p:txBody>
      </p:sp>
      <p:grpSp>
        <p:nvGrpSpPr>
          <p:cNvPr id="8" name="Group 28"/>
          <p:cNvGrpSpPr/>
          <p:nvPr/>
        </p:nvGrpSpPr>
        <p:grpSpPr bwMode="auto">
          <a:xfrm>
            <a:off x="3592513" y="3524254"/>
            <a:ext cx="2738437" cy="368300"/>
            <a:chOff x="2091" y="1887"/>
            <a:chExt cx="1725" cy="232"/>
          </a:xfrm>
        </p:grpSpPr>
        <p:sp>
          <p:nvSpPr>
            <p:cNvPr id="32792" name="Line 29"/>
            <p:cNvSpPr>
              <a:spLocks noChangeShapeType="1"/>
            </p:cNvSpPr>
            <p:nvPr/>
          </p:nvSpPr>
          <p:spPr bwMode="auto">
            <a:xfrm>
              <a:off x="2700" y="2005"/>
              <a:ext cx="1072"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32793" name="Oval 30"/>
            <p:cNvSpPr>
              <a:spLocks noChangeArrowheads="1"/>
            </p:cNvSpPr>
            <p:nvPr/>
          </p:nvSpPr>
          <p:spPr bwMode="auto">
            <a:xfrm>
              <a:off x="3728" y="1958"/>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32794" name="Text Box 31"/>
            <p:cNvSpPr txBox="1">
              <a:spLocks noChangeArrowheads="1"/>
            </p:cNvSpPr>
            <p:nvPr/>
          </p:nvSpPr>
          <p:spPr bwMode="auto">
            <a:xfrm>
              <a:off x="2091" y="1887"/>
              <a:ext cx="593" cy="232"/>
            </a:xfrm>
            <a:prstGeom prst="rect">
              <a:avLst/>
            </a:prstGeom>
            <a:noFill/>
            <a:ln w="9525">
              <a:noFill/>
              <a:miter lim="800000"/>
            </a:ln>
          </p:spPr>
          <p:txBody>
            <a:bodyPr lIns="0" tIns="0" bIns="0">
              <a:spAutoFit/>
            </a:bodyPr>
            <a:lstStyle/>
            <a:p>
              <a:pPr algn="r">
                <a:spcBef>
                  <a:spcPct val="50000"/>
                </a:spcBef>
              </a:pPr>
              <a:r>
                <a:rPr lang="en-US" sz="2400">
                  <a:latin typeface="Arial" panose="020B0604020202020204"/>
                  <a:cs typeface="Arial" panose="020B0604020202020204"/>
                </a:rPr>
                <a:t>9.50</a:t>
              </a:r>
              <a:endParaRPr lang="en-US" sz="2400">
                <a:latin typeface="Arial" panose="020B0604020202020204"/>
                <a:cs typeface="Arial" panose="020B0604020202020204"/>
              </a:endParaRPr>
            </a:p>
          </p:txBody>
        </p:sp>
      </p:grpSp>
      <p:grpSp>
        <p:nvGrpSpPr>
          <p:cNvPr id="9" name="Group 32"/>
          <p:cNvGrpSpPr/>
          <p:nvPr/>
        </p:nvGrpSpPr>
        <p:grpSpPr bwMode="auto">
          <a:xfrm>
            <a:off x="3367088" y="2522541"/>
            <a:ext cx="2960687" cy="368300"/>
            <a:chOff x="1947" y="1263"/>
            <a:chExt cx="1865" cy="232"/>
          </a:xfrm>
        </p:grpSpPr>
        <p:sp>
          <p:nvSpPr>
            <p:cNvPr id="32789" name="Line 33"/>
            <p:cNvSpPr>
              <a:spLocks noChangeShapeType="1"/>
            </p:cNvSpPr>
            <p:nvPr/>
          </p:nvSpPr>
          <p:spPr bwMode="auto">
            <a:xfrm>
              <a:off x="2700" y="1376"/>
              <a:ext cx="1072" cy="0"/>
            </a:xfrm>
            <a:prstGeom prst="line">
              <a:avLst/>
            </a:prstGeom>
            <a:noFill/>
            <a:ln w="9525">
              <a:solidFill>
                <a:schemeClr val="tx1"/>
              </a:solidFill>
              <a:prstDash val="lgDash"/>
              <a:round/>
            </a:ln>
          </p:spPr>
          <p:txBody>
            <a:bodyPr/>
            <a:lstStyle/>
            <a:p>
              <a:endParaRPr lang="en-US">
                <a:latin typeface="Arial" panose="020B0604020202020204"/>
                <a:cs typeface="Arial" panose="020B0604020202020204"/>
              </a:endParaRPr>
            </a:p>
          </p:txBody>
        </p:sp>
        <p:sp>
          <p:nvSpPr>
            <p:cNvPr id="32790" name="Oval 34"/>
            <p:cNvSpPr>
              <a:spLocks noChangeArrowheads="1"/>
            </p:cNvSpPr>
            <p:nvPr/>
          </p:nvSpPr>
          <p:spPr bwMode="auto">
            <a:xfrm>
              <a:off x="3724" y="1330"/>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32791" name="Text Box 35"/>
            <p:cNvSpPr txBox="1">
              <a:spLocks noChangeArrowheads="1"/>
            </p:cNvSpPr>
            <p:nvPr/>
          </p:nvSpPr>
          <p:spPr bwMode="auto">
            <a:xfrm>
              <a:off x="1947" y="1263"/>
              <a:ext cx="737" cy="232"/>
            </a:xfrm>
            <a:prstGeom prst="rect">
              <a:avLst/>
            </a:prstGeom>
            <a:noFill/>
            <a:ln w="9525">
              <a:noFill/>
              <a:miter lim="800000"/>
            </a:ln>
          </p:spPr>
          <p:txBody>
            <a:bodyPr lIns="0" tIns="0" bIns="0">
              <a:spAutoFit/>
            </a:bodyPr>
            <a:lstStyle/>
            <a:p>
              <a:pPr algn="r">
                <a:spcBef>
                  <a:spcPct val="50000"/>
                </a:spcBef>
              </a:pPr>
              <a:r>
                <a:rPr lang="en-US" sz="2400" dirty="0">
                  <a:latin typeface="Arial" panose="020B0604020202020204"/>
                  <a:cs typeface="Arial" panose="020B0604020202020204"/>
                </a:rPr>
                <a:t>11.00</a:t>
              </a:r>
              <a:r>
                <a:rPr lang="zh-CN" altLang="en-US" sz="2400" dirty="0">
                  <a:latin typeface="Arial" panose="020B0604020202020204"/>
                  <a:cs typeface="Arial" panose="020B0604020202020204"/>
                </a:rPr>
                <a:t>元</a:t>
              </a:r>
              <a:endParaRPr lang="zh-CN" altLang="en-US" sz="2400" dirty="0">
                <a:latin typeface="Arial" panose="020B0604020202020204"/>
                <a:cs typeface="Arial" panose="020B0604020202020204"/>
              </a:endParaRPr>
            </a:p>
          </p:txBody>
        </p:sp>
      </p:grpSp>
      <p:sp>
        <p:nvSpPr>
          <p:cNvPr id="32782" name="Text Box 36"/>
          <p:cNvSpPr txBox="1">
            <a:spLocks noChangeArrowheads="1"/>
          </p:cNvSpPr>
          <p:nvPr/>
        </p:nvSpPr>
        <p:spPr bwMode="auto">
          <a:xfrm>
            <a:off x="2711450" y="2479675"/>
            <a:ext cx="801688" cy="457200"/>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i="1" baseline="-25000">
                <a:latin typeface="Arial" panose="020B0604020202020204"/>
                <a:cs typeface="Arial" panose="020B0604020202020204"/>
              </a:rPr>
              <a:t>B</a:t>
            </a:r>
            <a:r>
              <a:rPr lang="en-US" sz="2400">
                <a:latin typeface="Arial" panose="020B0604020202020204"/>
                <a:cs typeface="Arial" panose="020B0604020202020204"/>
              </a:rPr>
              <a:t> =</a:t>
            </a:r>
            <a:endParaRPr lang="en-US" sz="2400" b="1" i="1" baseline="-25000">
              <a:latin typeface="Arial" panose="020B0604020202020204"/>
              <a:cs typeface="Arial" panose="020B0604020202020204"/>
            </a:endParaRPr>
          </a:p>
        </p:txBody>
      </p:sp>
      <p:sp>
        <p:nvSpPr>
          <p:cNvPr id="32783" name="Text Box 37"/>
          <p:cNvSpPr txBox="1">
            <a:spLocks noChangeArrowheads="1"/>
          </p:cNvSpPr>
          <p:nvPr/>
        </p:nvSpPr>
        <p:spPr bwMode="auto">
          <a:xfrm>
            <a:off x="2870200" y="3484563"/>
            <a:ext cx="801688" cy="457200"/>
          </a:xfrm>
          <a:prstGeom prst="rect">
            <a:avLst/>
          </a:prstGeom>
          <a:noFill/>
          <a:ln w="9525">
            <a:noFill/>
            <a:miter lim="800000"/>
          </a:ln>
        </p:spPr>
        <p:txBody>
          <a:bodyPr>
            <a:spAutoFit/>
          </a:bodyPr>
          <a:lstStyle/>
          <a:p>
            <a:pPr algn="r">
              <a:spcBef>
                <a:spcPct val="50000"/>
              </a:spcBef>
            </a:pPr>
            <a:r>
              <a:rPr lang="en-US" sz="2400" b="1" i="1">
                <a:latin typeface="Arial" panose="020B0604020202020204"/>
                <a:cs typeface="Arial" panose="020B0604020202020204"/>
              </a:rPr>
              <a:t>P</a:t>
            </a:r>
            <a:r>
              <a:rPr lang="en-US" sz="2400" b="1" i="1" baseline="-25000">
                <a:latin typeface="Arial" panose="020B0604020202020204"/>
                <a:cs typeface="Arial" panose="020B0604020202020204"/>
              </a:rPr>
              <a:t>S</a:t>
            </a:r>
            <a:r>
              <a:rPr lang="en-US" sz="2400">
                <a:latin typeface="Arial" panose="020B0604020202020204"/>
                <a:cs typeface="Arial" panose="020B0604020202020204"/>
              </a:rPr>
              <a:t> =</a:t>
            </a:r>
            <a:endParaRPr lang="en-US" sz="2400" b="1" i="1" baseline="-25000">
              <a:latin typeface="Arial" panose="020B0604020202020204"/>
              <a:cs typeface="Arial" panose="020B0604020202020204"/>
            </a:endParaRPr>
          </a:p>
        </p:txBody>
      </p:sp>
      <p:sp>
        <p:nvSpPr>
          <p:cNvPr id="32784" name="AutoShape 40"/>
          <p:cNvSpPr/>
          <p:nvPr/>
        </p:nvSpPr>
        <p:spPr bwMode="auto">
          <a:xfrm flipH="1">
            <a:off x="6332538" y="2708275"/>
            <a:ext cx="187325" cy="985838"/>
          </a:xfrm>
          <a:prstGeom prst="leftBrace">
            <a:avLst>
              <a:gd name="adj1" fmla="val 57110"/>
              <a:gd name="adj2" fmla="val 49435"/>
            </a:avLst>
          </a:prstGeom>
          <a:noFill/>
          <a:ln w="31750">
            <a:solidFill>
              <a:srgbClr val="006600"/>
            </a:solidFill>
            <a:round/>
          </a:ln>
        </p:spPr>
        <p:txBody>
          <a:bodyPr wrap="none" anchor="ctr"/>
          <a:lstStyle/>
          <a:p>
            <a:endParaRPr lang="en-US">
              <a:latin typeface="Arial" panose="020B0604020202020204"/>
              <a:cs typeface="Arial" panose="020B0604020202020204"/>
            </a:endParaRPr>
          </a:p>
        </p:txBody>
      </p:sp>
      <p:sp>
        <p:nvSpPr>
          <p:cNvPr id="32785" name="Text Box 41"/>
          <p:cNvSpPr txBox="1">
            <a:spLocks noChangeArrowheads="1"/>
          </p:cNvSpPr>
          <p:nvPr/>
        </p:nvSpPr>
        <p:spPr bwMode="auto">
          <a:xfrm>
            <a:off x="6473825" y="2635250"/>
            <a:ext cx="701675" cy="830997"/>
          </a:xfrm>
          <a:prstGeom prst="rect">
            <a:avLst/>
          </a:prstGeom>
          <a:noFill/>
          <a:ln w="9525">
            <a:noFill/>
            <a:miter lim="800000"/>
          </a:ln>
        </p:spPr>
        <p:txBody>
          <a:bodyPr>
            <a:spAutoFit/>
          </a:bodyPr>
          <a:lstStyle/>
          <a:p>
            <a:pPr algn="r">
              <a:spcBef>
                <a:spcPct val="50000"/>
              </a:spcBef>
            </a:pPr>
            <a:r>
              <a:rPr lang="zh-CN" altLang="en-US" sz="2400" dirty="0">
                <a:solidFill>
                  <a:srgbClr val="006600"/>
                </a:solidFill>
                <a:latin typeface="Arial" panose="020B0604020202020204"/>
                <a:cs typeface="Arial" panose="020B0604020202020204"/>
              </a:rPr>
              <a:t>税收</a:t>
            </a:r>
            <a:endParaRPr lang="en-US" sz="2400" dirty="0">
              <a:solidFill>
                <a:srgbClr val="006600"/>
              </a:solidFill>
              <a:latin typeface="Arial" panose="020B0604020202020204"/>
              <a:cs typeface="Arial" panose="020B0604020202020204"/>
            </a:endParaRPr>
          </a:p>
        </p:txBody>
      </p:sp>
      <p:sp>
        <p:nvSpPr>
          <p:cNvPr id="32786" name="Line 42"/>
          <p:cNvSpPr>
            <a:spLocks noChangeShapeType="1"/>
          </p:cNvSpPr>
          <p:nvPr/>
        </p:nvSpPr>
        <p:spPr bwMode="auto">
          <a:xfrm flipV="1">
            <a:off x="6564313" y="3003550"/>
            <a:ext cx="222250" cy="179388"/>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25996" name="Rectangle 44"/>
          <p:cNvSpPr>
            <a:spLocks noChangeArrowheads="1"/>
          </p:cNvSpPr>
          <p:nvPr/>
        </p:nvSpPr>
        <p:spPr bwMode="auto">
          <a:xfrm>
            <a:off x="457200" y="1329034"/>
            <a:ext cx="8393112" cy="1022350"/>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dirty="0">
                <a:solidFill>
                  <a:srgbClr val="FF0000"/>
                </a:solidFill>
                <a:latin typeface="微软雅黑" panose="020B0503020204020204" pitchFamily="34" charset="-122"/>
                <a:ea typeface="微软雅黑" panose="020B0503020204020204" pitchFamily="34" charset="-122"/>
                <a:cs typeface="Arial" panose="020B0604020202020204"/>
              </a:rPr>
              <a:t>无论对买者还是卖者征税，最后的市场价格，均衡数量以及税收归宿都是相同的</a:t>
            </a:r>
            <a:r>
              <a:rPr lang="en-US" altLang="zh-CN" sz="2600" dirty="0">
                <a:solidFill>
                  <a:srgbClr val="FF0000"/>
                </a:solidFill>
                <a:latin typeface="微软雅黑" panose="020B0503020204020204" pitchFamily="34" charset="-122"/>
                <a:ea typeface="微软雅黑" panose="020B0503020204020204" pitchFamily="34" charset="-122"/>
                <a:cs typeface="Arial" panose="020B0604020202020204"/>
              </a:rPr>
              <a:t>!</a:t>
            </a:r>
            <a:endParaRPr lang="en-US" sz="2600" dirty="0">
              <a:solidFill>
                <a:srgbClr val="FF0000"/>
              </a:solidFill>
              <a:latin typeface="微软雅黑" panose="020B0503020204020204" pitchFamily="34" charset="-122"/>
              <a:ea typeface="微软雅黑" panose="020B0503020204020204" pitchFamily="34" charset="-122"/>
              <a:cs typeface="Arial" panose="020B0604020202020204"/>
            </a:endParaRPr>
          </a:p>
        </p:txBody>
      </p:sp>
      <p:sp>
        <p:nvSpPr>
          <p:cNvPr id="32788" name="Line 42"/>
          <p:cNvSpPr>
            <a:spLocks noChangeShapeType="1"/>
          </p:cNvSpPr>
          <p:nvPr/>
        </p:nvSpPr>
        <p:spPr bwMode="auto">
          <a:xfrm flipV="1">
            <a:off x="6254750" y="2767013"/>
            <a:ext cx="1588" cy="874712"/>
          </a:xfrm>
          <a:prstGeom prst="line">
            <a:avLst/>
          </a:prstGeom>
          <a:noFill/>
          <a:ln w="38100">
            <a:solidFill>
              <a:srgbClr val="00CC00"/>
            </a:solidFill>
            <a:round/>
          </a:ln>
        </p:spPr>
        <p:txBody>
          <a:bodyPr/>
          <a:lstStyle/>
          <a:p>
            <a:endParaRPr lang="en-US">
              <a:latin typeface="Arial" panose="020B0604020202020204"/>
              <a:cs typeface="Arial" panose="020B0604020202020204"/>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96"/>
                                        </p:tgtEl>
                                        <p:attrNameLst>
                                          <p:attrName>style.visibility</p:attrName>
                                        </p:attrNameLst>
                                      </p:cBhvr>
                                      <p:to>
                                        <p:strVal val="visible"/>
                                      </p:to>
                                    </p:set>
                                    <p:animEffect transition="in" filter="wipe(left)">
                                      <p:cBhvr>
                                        <p:cTn id="7" dur="500"/>
                                        <p:tgtEl>
                                          <p:spTgt spid="125996"/>
                                        </p:tgtEl>
                                      </p:cBhvr>
                                    </p:animEffect>
                                  </p:childTnLst>
                                  <p:subTnLst>
                                    <p:animClr clrSpc="rgb" dir="cw">
                                      <p:cBhvr override="childStyle">
                                        <p:cTn dur="1" fill="hold" display="0" masterRel="nextClick" afterEffect="1"/>
                                        <p:tgtEl>
                                          <p:spTgt spid="125996"/>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58">
                                            <p:txEl>
                                              <p:pRg st="0" end="0"/>
                                            </p:txEl>
                                          </p:spTgt>
                                        </p:tgtEl>
                                        <p:attrNameLst>
                                          <p:attrName>style.visibility</p:attrName>
                                        </p:attrNameLst>
                                      </p:cBhvr>
                                      <p:to>
                                        <p:strVal val="visible"/>
                                      </p:to>
                                    </p:set>
                                    <p:animEffect transition="in" filter="wipe(left)">
                                      <p:cBhvr>
                                        <p:cTn id="12" dur="500"/>
                                        <p:tgtEl>
                                          <p:spTgt spid="1259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bldLvl="2" build="p"/>
      <p:bldP spid="125996" grpId="0" bldLvl="5"/>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idx="4294967295"/>
          </p:nvPr>
        </p:nvSpPr>
        <p:spPr>
          <a:xfrm>
            <a:off x="535132" y="344200"/>
            <a:ext cx="8208963" cy="955675"/>
          </a:xfrm>
        </p:spPr>
        <p:txBody>
          <a:bodyPr>
            <a:noAutofit/>
          </a:bodyPr>
          <a:lstStyle/>
          <a:p>
            <a:pPr>
              <a:defRPr/>
            </a:pPr>
            <a:r>
              <a:rPr lang="zh-CN" altLang="en-US" sz="320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习题：税收的影响</a:t>
            </a:r>
            <a:endParaRPr lang="en-US" sz="3200" dirty="0">
              <a:solidFill>
                <a:schemeClr val="tx2">
                  <a:lumMod val="50000"/>
                </a:schemeClr>
              </a:solidFill>
              <a:ea typeface="华光中雅_CNKI" panose="02000500000000000000"/>
              <a:cs typeface="Arial" panose="020B0604020202020204" pitchFamily="34" charset="0"/>
            </a:endParaRPr>
          </a:p>
        </p:txBody>
      </p:sp>
      <p:sp>
        <p:nvSpPr>
          <p:cNvPr id="6" name="Rectangle 10"/>
          <p:cNvSpPr>
            <a:spLocks noChangeArrowheads="1"/>
          </p:cNvSpPr>
          <p:nvPr/>
        </p:nvSpPr>
        <p:spPr bwMode="auto">
          <a:xfrm>
            <a:off x="368878" y="2100840"/>
            <a:ext cx="2961409" cy="2372446"/>
          </a:xfrm>
          <a:prstGeom prst="rect">
            <a:avLst/>
          </a:prstGeom>
          <a:noFill/>
          <a:ln w="9525">
            <a:noFill/>
            <a:miter lim="800000"/>
          </a:ln>
        </p:spPr>
        <p:txBody>
          <a:bodyPr/>
          <a:lstStyle/>
          <a:p>
            <a:pPr>
              <a:lnSpc>
                <a:spcPct val="105000"/>
              </a:lnSpc>
              <a:spcBef>
                <a:spcPct val="50000"/>
              </a:spcBef>
              <a:buClr>
                <a:srgbClr val="003399"/>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假定政府对买者所入住的每个房间都征税</a:t>
            </a:r>
            <a:r>
              <a:rPr lang="en-US" altLang="zh-CN" sz="2400" dirty="0">
                <a:latin typeface="微软雅黑" panose="020B0503020204020204" pitchFamily="34" charset="-122"/>
                <a:ea typeface="微软雅黑" panose="020B0503020204020204" pitchFamily="34" charset="-122"/>
                <a:cs typeface="Arial" panose="020B0604020202020204"/>
              </a:rPr>
              <a:t>30</a:t>
            </a:r>
            <a:r>
              <a:rPr lang="zh-CN" altLang="en-US" sz="2400" dirty="0">
                <a:latin typeface="微软雅黑" panose="020B0503020204020204" pitchFamily="34" charset="-122"/>
                <a:ea typeface="微软雅黑" panose="020B0503020204020204" pitchFamily="34" charset="-122"/>
                <a:cs typeface="Arial" panose="020B0604020202020204"/>
              </a:rPr>
              <a:t>元，找出新的</a:t>
            </a:r>
            <a:r>
              <a:rPr lang="en-US" altLang="zh-CN" sz="2400" dirty="0">
                <a:latin typeface="微软雅黑" panose="020B0503020204020204" pitchFamily="34" charset="-122"/>
                <a:ea typeface="微软雅黑" panose="020B0503020204020204" pitchFamily="34" charset="-122"/>
                <a:cs typeface="Arial" panose="020B0604020202020204"/>
              </a:rPr>
              <a:t>Q, P</a:t>
            </a:r>
            <a:r>
              <a:rPr lang="en-US" altLang="zh-CN" sz="2400" baseline="-25000" dirty="0">
                <a:latin typeface="微软雅黑" panose="020B0503020204020204" pitchFamily="34" charset="-122"/>
                <a:ea typeface="微软雅黑" panose="020B0503020204020204" pitchFamily="34" charset="-122"/>
                <a:cs typeface="Arial" panose="020B0604020202020204"/>
              </a:rPr>
              <a:t>B</a:t>
            </a:r>
            <a:r>
              <a:rPr lang="en-US" altLang="zh-CN" sz="2400" dirty="0">
                <a:latin typeface="微软雅黑" panose="020B0503020204020204" pitchFamily="34" charset="-122"/>
                <a:ea typeface="微软雅黑" panose="020B0503020204020204" pitchFamily="34" charset="-122"/>
                <a:cs typeface="Arial" panose="020B0604020202020204"/>
              </a:rPr>
              <a:t>, P</a:t>
            </a:r>
            <a:r>
              <a:rPr lang="en-US" altLang="zh-CN" sz="2400" baseline="-25000" dirty="0">
                <a:latin typeface="微软雅黑" panose="020B0503020204020204" pitchFamily="34" charset="-122"/>
                <a:ea typeface="微软雅黑" panose="020B0503020204020204" pitchFamily="34" charset="-122"/>
                <a:cs typeface="Arial" panose="020B0604020202020204"/>
              </a:rPr>
              <a:t>s</a:t>
            </a:r>
            <a:r>
              <a:rPr lang="en-US" altLang="zh-CN" sz="2400" dirty="0">
                <a:latin typeface="微软雅黑" panose="020B0503020204020204" pitchFamily="34" charset="-122"/>
                <a:ea typeface="微软雅黑" panose="020B0503020204020204" pitchFamily="34" charset="-122"/>
                <a:cs typeface="Arial" panose="020B0604020202020204"/>
              </a:rPr>
              <a:t>, </a:t>
            </a:r>
            <a:r>
              <a:rPr lang="zh-CN" altLang="en-US" sz="2400" dirty="0">
                <a:latin typeface="微软雅黑" panose="020B0503020204020204" pitchFamily="34" charset="-122"/>
                <a:ea typeface="微软雅黑" panose="020B0503020204020204" pitchFamily="34" charset="-122"/>
                <a:cs typeface="Arial" panose="020B0604020202020204"/>
              </a:rPr>
              <a:t>以及税收归宿</a:t>
            </a:r>
            <a:endParaRPr lang="zh-CN" altLang="en-US" sz="2400" dirty="0">
              <a:latin typeface="微软雅黑" panose="020B0503020204020204" pitchFamily="34" charset="-122"/>
              <a:ea typeface="微软雅黑" panose="020B0503020204020204" pitchFamily="34" charset="-122"/>
              <a:cs typeface="Arial" panose="020B0604020202020204"/>
            </a:endParaRPr>
          </a:p>
        </p:txBody>
      </p:sp>
      <p:grpSp>
        <p:nvGrpSpPr>
          <p:cNvPr id="32" name="Group 5"/>
          <p:cNvGrpSpPr/>
          <p:nvPr/>
        </p:nvGrpSpPr>
        <p:grpSpPr bwMode="auto">
          <a:xfrm>
            <a:off x="3470275" y="965200"/>
            <a:ext cx="5545138" cy="5810250"/>
            <a:chOff x="2185" y="225"/>
            <a:chExt cx="3493" cy="3660"/>
          </a:xfrm>
        </p:grpSpPr>
        <p:graphicFrame>
          <p:nvGraphicFramePr>
            <p:cNvPr id="33" name="Object 6"/>
            <p:cNvGraphicFramePr>
              <a:graphicFrameLocks noChangeAspect="1"/>
            </p:cNvGraphicFramePr>
            <p:nvPr/>
          </p:nvGraphicFramePr>
          <p:xfrm>
            <a:off x="2185" y="429"/>
            <a:ext cx="3493" cy="3456"/>
          </p:xfrm>
          <a:graphic>
            <a:graphicData uri="http://schemas.openxmlformats.org/presentationml/2006/ole">
              <mc:AlternateContent xmlns:mc="http://schemas.openxmlformats.org/markup-compatibility/2006">
                <mc:Choice xmlns:v="urn:schemas-microsoft-com:vml" Requires="v">
                  <p:oleObj spid="_x0000_s11288" name="Worksheet" r:id="rId1" imgW="3418840" imgH="3031490" progId="Excel.Sheet.8">
                    <p:embed/>
                  </p:oleObj>
                </mc:Choice>
                <mc:Fallback>
                  <p:oleObj name="Worksheet" r:id="rId1" imgW="3418840" imgH="3031490" progId="Excel.Sheet.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 y="429"/>
                          <a:ext cx="3493" cy="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4" name="Group 7"/>
            <p:cNvGrpSpPr/>
            <p:nvPr/>
          </p:nvGrpSpPr>
          <p:grpSpPr bwMode="auto">
            <a:xfrm>
              <a:off x="2285" y="225"/>
              <a:ext cx="3341" cy="3550"/>
              <a:chOff x="2285" y="225"/>
              <a:chExt cx="3341" cy="3550"/>
            </a:xfrm>
          </p:grpSpPr>
          <p:sp useBgFill="1">
            <p:nvSpPr>
              <p:cNvPr id="35" name="Text Box 10" descr="Wide upward diagonal"/>
              <p:cNvSpPr txBox="1">
                <a:spLocks noChangeArrowheads="1"/>
              </p:cNvSpPr>
              <p:nvPr/>
            </p:nvSpPr>
            <p:spPr bwMode="auto">
              <a:xfrm>
                <a:off x="5289" y="3472"/>
                <a:ext cx="337" cy="279"/>
              </a:xfrm>
              <a:prstGeom prst="rect">
                <a:avLst/>
              </a:prstGeom>
              <a:ln w="9525">
                <a:noFill/>
                <a:miter lim="800000"/>
              </a:ln>
            </p:spPr>
            <p:txBody>
              <a:bodyPr tIns="0">
                <a:spAutoFit/>
              </a:bodyPr>
              <a:lstStyle/>
              <a:p>
                <a:pPr algn="ctr">
                  <a:spcBef>
                    <a:spcPct val="50000"/>
                  </a:spcBef>
                </a:pPr>
                <a:r>
                  <a:rPr lang="en-US" sz="2600" b="1" i="1" dirty="0">
                    <a:latin typeface="Arial" panose="020B0604020202020204"/>
                    <a:cs typeface="Arial" panose="020B0604020202020204"/>
                  </a:rPr>
                  <a:t>Q</a:t>
                </a:r>
                <a:endParaRPr lang="en-US" sz="2600" b="1" i="1" dirty="0">
                  <a:latin typeface="Arial" panose="020B0604020202020204"/>
                  <a:cs typeface="Arial" panose="020B0604020202020204"/>
                </a:endParaRPr>
              </a:p>
            </p:txBody>
          </p:sp>
          <p:sp useBgFill="1">
            <p:nvSpPr>
              <p:cNvPr id="36" name="Text Box 11" descr="Wide upward diagonal"/>
              <p:cNvSpPr txBox="1">
                <a:spLocks noChangeArrowheads="1"/>
              </p:cNvSpPr>
              <p:nvPr/>
            </p:nvSpPr>
            <p:spPr bwMode="auto">
              <a:xfrm>
                <a:off x="2285" y="466"/>
                <a:ext cx="328" cy="279"/>
              </a:xfrm>
              <a:prstGeom prst="rect">
                <a:avLst/>
              </a:prstGeom>
              <a:ln w="9525">
                <a:noFill/>
                <a:miter lim="800000"/>
              </a:ln>
            </p:spPr>
            <p:txBody>
              <a:bodyPr wrap="none" tIns="0"/>
              <a:lstStyle/>
              <a:p>
                <a:pPr algn="r">
                  <a:spcBef>
                    <a:spcPct val="50000"/>
                  </a:spcBef>
                </a:pPr>
                <a:r>
                  <a:rPr lang="en-US" sz="2600" b="1" i="1" dirty="0">
                    <a:latin typeface="Arial" panose="020B0604020202020204"/>
                    <a:cs typeface="Arial" panose="020B0604020202020204"/>
                  </a:rPr>
                  <a:t>P</a:t>
                </a:r>
                <a:endParaRPr lang="en-US" sz="2600" b="1" i="1" dirty="0">
                  <a:latin typeface="Arial" panose="020B0604020202020204"/>
                  <a:cs typeface="Arial" panose="020B0604020202020204"/>
                </a:endParaRPr>
              </a:p>
            </p:txBody>
          </p:sp>
          <p:sp>
            <p:nvSpPr>
              <p:cNvPr id="37" name="Text Box 12"/>
              <p:cNvSpPr txBox="1">
                <a:spLocks noChangeArrowheads="1"/>
              </p:cNvSpPr>
              <p:nvPr/>
            </p:nvSpPr>
            <p:spPr bwMode="auto">
              <a:xfrm>
                <a:off x="5250" y="657"/>
                <a:ext cx="225" cy="250"/>
              </a:xfrm>
              <a:prstGeom prst="rect">
                <a:avLst/>
              </a:prstGeom>
              <a:noFill/>
              <a:ln w="9525">
                <a:noFill/>
                <a:miter lim="800000"/>
              </a:ln>
            </p:spPr>
            <p:txBody>
              <a:bodyPr lIns="0" tIns="0" rIns="0" bIns="0">
                <a:spAutoFit/>
              </a:bodyPr>
              <a:lstStyle/>
              <a:p>
                <a:pPr algn="ctr">
                  <a:spcBef>
                    <a:spcPct val="50000"/>
                  </a:spcBef>
                </a:pPr>
                <a:r>
                  <a:rPr lang="en-US" sz="2600" b="1" i="1">
                    <a:latin typeface="Arial" panose="020B0604020202020204"/>
                    <a:cs typeface="Arial" panose="020B0604020202020204"/>
                  </a:rPr>
                  <a:t>S</a:t>
                </a:r>
                <a:endParaRPr lang="en-US" sz="2600" b="1" i="1">
                  <a:latin typeface="Arial" panose="020B0604020202020204"/>
                  <a:cs typeface="Arial" panose="020B0604020202020204"/>
                </a:endParaRPr>
              </a:p>
            </p:txBody>
          </p:sp>
          <p:sp useBgFill="1">
            <p:nvSpPr>
              <p:cNvPr id="38" name="Rectangle 11" descr="Wide upward diagonal"/>
              <p:cNvSpPr>
                <a:spLocks noChangeArrowheads="1"/>
              </p:cNvSpPr>
              <p:nvPr/>
            </p:nvSpPr>
            <p:spPr bwMode="auto">
              <a:xfrm>
                <a:off x="2302" y="3271"/>
                <a:ext cx="307" cy="247"/>
              </a:xfrm>
              <a:prstGeom prst="rect">
                <a:avLst/>
              </a:prstGeom>
              <a:ln w="9525">
                <a:noFill/>
                <a:miter lim="800000"/>
              </a:ln>
            </p:spPr>
            <p:txBody>
              <a:bodyPr wrap="none" anchor="ctr"/>
              <a:lstStyle/>
              <a:p>
                <a:endParaRPr lang="en-US">
                  <a:latin typeface="Arial" panose="020B0604020202020204"/>
                  <a:cs typeface="Arial" panose="020B0604020202020204"/>
                </a:endParaRPr>
              </a:p>
            </p:txBody>
          </p:sp>
          <p:sp useBgFill="1">
            <p:nvSpPr>
              <p:cNvPr id="39" name="Rectangle 12" descr="Wide upward diagonal"/>
              <p:cNvSpPr>
                <a:spLocks noChangeArrowheads="1"/>
              </p:cNvSpPr>
              <p:nvPr/>
            </p:nvSpPr>
            <p:spPr bwMode="auto">
              <a:xfrm>
                <a:off x="2518" y="3431"/>
                <a:ext cx="277" cy="344"/>
              </a:xfrm>
              <a:prstGeom prst="rect">
                <a:avLst/>
              </a:prstGeom>
              <a:ln w="9525">
                <a:noFill/>
                <a:miter lim="800000"/>
              </a:ln>
            </p:spPr>
            <p:txBody>
              <a:bodyPr wrap="none" anchor="ctr"/>
              <a:lstStyle/>
              <a:p>
                <a:endParaRPr lang="en-US">
                  <a:latin typeface="Arial" panose="020B0604020202020204"/>
                  <a:cs typeface="Arial" panose="020B0604020202020204"/>
                </a:endParaRPr>
              </a:p>
            </p:txBody>
          </p:sp>
          <p:grpSp>
            <p:nvGrpSpPr>
              <p:cNvPr id="40" name="Group 13"/>
              <p:cNvGrpSpPr/>
              <p:nvPr/>
            </p:nvGrpSpPr>
            <p:grpSpPr bwMode="auto">
              <a:xfrm>
                <a:off x="2738" y="3367"/>
                <a:ext cx="222" cy="123"/>
                <a:chOff x="2757" y="3291"/>
                <a:chExt cx="222" cy="123"/>
              </a:xfrm>
            </p:grpSpPr>
            <p:sp>
              <p:nvSpPr>
                <p:cNvPr id="48" name="Line 16"/>
                <p:cNvSpPr>
                  <a:spLocks noChangeShapeType="1"/>
                </p:cNvSpPr>
                <p:nvPr/>
              </p:nvSpPr>
              <p:spPr bwMode="auto">
                <a:xfrm flipH="1">
                  <a:off x="2763" y="3309"/>
                  <a:ext cx="171" cy="105"/>
                </a:xfrm>
                <a:prstGeom prst="line">
                  <a:avLst/>
                </a:prstGeom>
                <a:noFill/>
                <a:ln w="38100">
                  <a:solidFill>
                    <a:schemeClr val="bg1"/>
                  </a:solidFill>
                  <a:round/>
                </a:ln>
              </p:spPr>
              <p:txBody>
                <a:bodyPr/>
                <a:lstStyle/>
                <a:p>
                  <a:endParaRPr lang="en-US">
                    <a:latin typeface="Arial" panose="020B0604020202020204"/>
                    <a:cs typeface="Arial" panose="020B0604020202020204"/>
                  </a:endParaRPr>
                </a:p>
              </p:txBody>
            </p:sp>
            <p:sp>
              <p:nvSpPr>
                <p:cNvPr id="49" name="Line 17"/>
                <p:cNvSpPr>
                  <a:spLocks noChangeShapeType="1"/>
                </p:cNvSpPr>
                <p:nvPr/>
              </p:nvSpPr>
              <p:spPr bwMode="auto">
                <a:xfrm flipH="1">
                  <a:off x="2808" y="3300"/>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50" name="Line 18"/>
                <p:cNvSpPr>
                  <a:spLocks noChangeShapeType="1"/>
                </p:cNvSpPr>
                <p:nvPr/>
              </p:nvSpPr>
              <p:spPr bwMode="auto">
                <a:xfrm flipH="1">
                  <a:off x="2757" y="3291"/>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grpSp>
            <p:nvGrpSpPr>
              <p:cNvPr id="41" name="Group 19"/>
              <p:cNvGrpSpPr/>
              <p:nvPr/>
            </p:nvGrpSpPr>
            <p:grpSpPr bwMode="auto">
              <a:xfrm>
                <a:off x="2579" y="3211"/>
                <a:ext cx="186" cy="141"/>
                <a:chOff x="2586" y="3138"/>
                <a:chExt cx="186" cy="141"/>
              </a:xfrm>
            </p:grpSpPr>
            <p:sp>
              <p:nvSpPr>
                <p:cNvPr id="45" name="Line 20"/>
                <p:cNvSpPr>
                  <a:spLocks noChangeShapeType="1"/>
                </p:cNvSpPr>
                <p:nvPr/>
              </p:nvSpPr>
              <p:spPr bwMode="auto">
                <a:xfrm flipH="1">
                  <a:off x="2586" y="3162"/>
                  <a:ext cx="171" cy="105"/>
                </a:xfrm>
                <a:prstGeom prst="line">
                  <a:avLst/>
                </a:prstGeom>
                <a:noFill/>
                <a:ln w="38100">
                  <a:solidFill>
                    <a:schemeClr val="bg1"/>
                  </a:solidFill>
                  <a:round/>
                </a:ln>
              </p:spPr>
              <p:txBody>
                <a:bodyPr/>
                <a:lstStyle/>
                <a:p>
                  <a:endParaRPr lang="en-US">
                    <a:latin typeface="Arial" panose="020B0604020202020204"/>
                    <a:cs typeface="Arial" panose="020B0604020202020204"/>
                  </a:endParaRPr>
                </a:p>
              </p:txBody>
            </p:sp>
            <p:sp>
              <p:nvSpPr>
                <p:cNvPr id="46" name="Line 21"/>
                <p:cNvSpPr>
                  <a:spLocks noChangeShapeType="1"/>
                </p:cNvSpPr>
                <p:nvPr/>
              </p:nvSpPr>
              <p:spPr bwMode="auto">
                <a:xfrm flipH="1">
                  <a:off x="2601" y="3174"/>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47" name="Line 22"/>
                <p:cNvSpPr>
                  <a:spLocks noChangeShapeType="1"/>
                </p:cNvSpPr>
                <p:nvPr/>
              </p:nvSpPr>
              <p:spPr bwMode="auto">
                <a:xfrm flipH="1">
                  <a:off x="2592" y="3138"/>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sp>
            <p:nvSpPr>
              <p:cNvPr id="42" name="Text Box 23"/>
              <p:cNvSpPr txBox="1">
                <a:spLocks noChangeArrowheads="1"/>
              </p:cNvSpPr>
              <p:nvPr/>
            </p:nvSpPr>
            <p:spPr bwMode="auto">
              <a:xfrm>
                <a:off x="2474" y="3436"/>
                <a:ext cx="189" cy="269"/>
              </a:xfrm>
              <a:prstGeom prst="rect">
                <a:avLst/>
              </a:prstGeom>
              <a:noFill/>
              <a:ln w="9525">
                <a:noFill/>
                <a:miter lim="800000"/>
              </a:ln>
            </p:spPr>
            <p:txBody>
              <a:bodyPr>
                <a:spAutoFit/>
              </a:bodyPr>
              <a:lstStyle/>
              <a:p>
                <a:pPr algn="ctr">
                  <a:spcBef>
                    <a:spcPct val="50000"/>
                  </a:spcBef>
                </a:pPr>
                <a:r>
                  <a:rPr lang="en-US" sz="2200">
                    <a:latin typeface="Arial" panose="020B0604020202020204"/>
                    <a:cs typeface="Arial" panose="020B0604020202020204"/>
                  </a:rPr>
                  <a:t>0</a:t>
                </a:r>
                <a:endParaRPr lang="en-US" sz="2200">
                  <a:latin typeface="Arial" panose="020B0604020202020204"/>
                  <a:cs typeface="Arial" panose="020B0604020202020204"/>
                </a:endParaRPr>
              </a:p>
            </p:txBody>
          </p:sp>
          <p:sp>
            <p:nvSpPr>
              <p:cNvPr id="43" name="Text Box 24"/>
              <p:cNvSpPr txBox="1">
                <a:spLocks noChangeArrowheads="1"/>
              </p:cNvSpPr>
              <p:nvPr/>
            </p:nvSpPr>
            <p:spPr bwMode="auto">
              <a:xfrm>
                <a:off x="3225" y="225"/>
                <a:ext cx="1693" cy="301"/>
              </a:xfrm>
              <a:prstGeom prst="rect">
                <a:avLst/>
              </a:prstGeom>
              <a:solidFill>
                <a:schemeClr val="bg1"/>
              </a:solidFill>
              <a:ln w="9525">
                <a:solidFill>
                  <a:schemeClr val="tx1"/>
                </a:solidFill>
                <a:miter lim="800000"/>
              </a:ln>
            </p:spPr>
            <p:txBody>
              <a:bodyPr>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宾馆住房的市场</a:t>
                </a:r>
                <a:endParaRPr lang="en-US" sz="2500" dirty="0">
                  <a:latin typeface="微软雅黑" panose="020B0503020204020204" pitchFamily="34" charset="-122"/>
                  <a:ea typeface="微软雅黑" panose="020B0503020204020204" pitchFamily="34" charset="-122"/>
                  <a:cs typeface="Arial" panose="020B0604020202020204"/>
                </a:endParaRPr>
              </a:p>
            </p:txBody>
          </p:sp>
          <p:sp>
            <p:nvSpPr>
              <p:cNvPr id="44" name="Text Box 25"/>
              <p:cNvSpPr txBox="1">
                <a:spLocks noChangeArrowheads="1"/>
              </p:cNvSpPr>
              <p:nvPr/>
            </p:nvSpPr>
            <p:spPr bwMode="auto">
              <a:xfrm>
                <a:off x="5220" y="2165"/>
                <a:ext cx="210" cy="250"/>
              </a:xfrm>
              <a:prstGeom prst="rect">
                <a:avLst/>
              </a:prstGeom>
              <a:solidFill>
                <a:schemeClr val="bg1"/>
              </a:solidFill>
              <a:ln w="9525">
                <a:noFill/>
                <a:miter lim="800000"/>
              </a:ln>
            </p:spPr>
            <p:txBody>
              <a:bodyPr lIns="0" tIns="0" rIns="0" bIns="0">
                <a:spAutoFit/>
              </a:bodyPr>
              <a:lstStyle/>
              <a:p>
                <a:pPr algn="ctr">
                  <a:spcBef>
                    <a:spcPct val="50000"/>
                  </a:spcBef>
                </a:pPr>
                <a:r>
                  <a:rPr lang="en-US" sz="2600" b="1" i="1">
                    <a:latin typeface="Arial" panose="020B0604020202020204"/>
                    <a:cs typeface="Arial" panose="020B0604020202020204"/>
                  </a:rPr>
                  <a:t>D</a:t>
                </a:r>
                <a:endParaRPr lang="en-US" sz="2600" b="1" i="1">
                  <a:latin typeface="Arial" panose="020B0604020202020204"/>
                  <a:cs typeface="Arial" panose="020B0604020202020204"/>
                </a:endParaRPr>
              </a:p>
            </p:txBody>
          </p:sp>
        </p:grpSp>
      </p:gr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idx="4294967295"/>
          </p:nvPr>
        </p:nvSpPr>
        <p:spPr>
          <a:xfrm>
            <a:off x="535132" y="344200"/>
            <a:ext cx="8208963" cy="955675"/>
          </a:xfrm>
        </p:spPr>
        <p:txBody>
          <a:bodyPr>
            <a:noAutofit/>
          </a:bodyPr>
          <a:lstStyle/>
          <a:p>
            <a:pPr>
              <a:defRPr/>
            </a:pPr>
            <a:r>
              <a:rPr lang="zh-CN" altLang="en-US" sz="320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答案</a:t>
            </a:r>
            <a:endParaRPr lang="en-US" sz="3200" dirty="0">
              <a:solidFill>
                <a:schemeClr val="tx2">
                  <a:lumMod val="50000"/>
                </a:schemeClr>
              </a:solidFill>
              <a:ea typeface="华光中雅_CNKI" panose="02000500000000000000"/>
              <a:cs typeface="Arial" panose="020B0604020202020204" pitchFamily="34" charset="0"/>
            </a:endParaRPr>
          </a:p>
        </p:txBody>
      </p:sp>
      <p:sp>
        <p:nvSpPr>
          <p:cNvPr id="6" name="Rectangle 10"/>
          <p:cNvSpPr>
            <a:spLocks noChangeArrowheads="1"/>
          </p:cNvSpPr>
          <p:nvPr/>
        </p:nvSpPr>
        <p:spPr bwMode="auto">
          <a:xfrm>
            <a:off x="368878" y="2100840"/>
            <a:ext cx="2961409" cy="1795751"/>
          </a:xfrm>
          <a:prstGeom prst="rect">
            <a:avLst/>
          </a:prstGeom>
          <a:noFill/>
          <a:ln w="9525">
            <a:noFill/>
            <a:miter lim="800000"/>
          </a:ln>
        </p:spPr>
        <p:txBody>
          <a:bodyPr/>
          <a:lstStyle/>
          <a:p>
            <a:pPr>
              <a:lnSpc>
                <a:spcPct val="105000"/>
              </a:lnSpc>
              <a:spcBef>
                <a:spcPct val="50000"/>
              </a:spcBef>
              <a:buClr>
                <a:srgbClr val="003399"/>
              </a:buClr>
              <a:buSzPct val="120000"/>
            </a:pPr>
            <a:r>
              <a:rPr lang="en-US" altLang="zh-CN" sz="2400" b="1" i="1" dirty="0">
                <a:latin typeface="Arial" panose="020B0604020202020204"/>
                <a:cs typeface="Arial" panose="020B0604020202020204"/>
              </a:rPr>
              <a:t>Q</a:t>
            </a:r>
            <a:r>
              <a:rPr lang="en-US" altLang="zh-CN" sz="2400" dirty="0">
                <a:latin typeface="Arial" panose="020B0604020202020204"/>
                <a:cs typeface="Arial" panose="020B0604020202020204"/>
              </a:rPr>
              <a:t> = 80</a:t>
            </a:r>
            <a:endParaRPr lang="en-US" altLang="zh-CN" sz="2400" dirty="0">
              <a:latin typeface="Arial" panose="020B0604020202020204"/>
              <a:cs typeface="Arial" panose="020B0604020202020204"/>
            </a:endParaRPr>
          </a:p>
          <a:p>
            <a:pPr>
              <a:lnSpc>
                <a:spcPct val="105000"/>
              </a:lnSpc>
              <a:spcBef>
                <a:spcPct val="50000"/>
              </a:spcBef>
              <a:buClr>
                <a:srgbClr val="003399"/>
              </a:buClr>
              <a:buSzPct val="120000"/>
            </a:pPr>
            <a:r>
              <a:rPr lang="en-US" altLang="zh-CN" sz="2400" b="1" i="1" dirty="0">
                <a:latin typeface="Arial" panose="020B0604020202020204"/>
                <a:cs typeface="Arial" panose="020B0604020202020204"/>
              </a:rPr>
              <a:t>P</a:t>
            </a:r>
            <a:r>
              <a:rPr lang="en-US" altLang="zh-CN" sz="2400" b="1" baseline="-25000" dirty="0">
                <a:latin typeface="Arial" panose="020B0604020202020204"/>
                <a:cs typeface="Arial" panose="020B0604020202020204"/>
              </a:rPr>
              <a:t>B</a:t>
            </a:r>
            <a:r>
              <a:rPr lang="en-US" altLang="zh-CN" sz="2400" dirty="0">
                <a:latin typeface="Arial" panose="020B0604020202020204"/>
                <a:cs typeface="Arial" panose="020B0604020202020204"/>
              </a:rPr>
              <a:t> = 110</a:t>
            </a:r>
            <a:r>
              <a:rPr lang="zh-CN" altLang="en-US" sz="2400" dirty="0">
                <a:latin typeface="Arial" panose="020B0604020202020204"/>
                <a:cs typeface="Arial" panose="020B0604020202020204"/>
              </a:rPr>
              <a:t>元</a:t>
            </a:r>
            <a:endParaRPr lang="en-US" altLang="zh-CN" sz="2400" dirty="0">
              <a:latin typeface="Arial" panose="020B0604020202020204"/>
              <a:cs typeface="Arial" panose="020B0604020202020204"/>
            </a:endParaRPr>
          </a:p>
          <a:p>
            <a:pPr>
              <a:lnSpc>
                <a:spcPct val="105000"/>
              </a:lnSpc>
              <a:spcBef>
                <a:spcPct val="50000"/>
              </a:spcBef>
              <a:buClr>
                <a:srgbClr val="003399"/>
              </a:buClr>
              <a:buSzPct val="120000"/>
            </a:pPr>
            <a:r>
              <a:rPr lang="en-US" altLang="zh-CN" sz="2400" b="1" i="1" dirty="0">
                <a:latin typeface="Arial" panose="020B0604020202020204"/>
                <a:cs typeface="Arial" panose="020B0604020202020204"/>
              </a:rPr>
              <a:t>P</a:t>
            </a:r>
            <a:r>
              <a:rPr lang="en-US" altLang="zh-CN" sz="2400" b="1" baseline="-25000" dirty="0">
                <a:latin typeface="Arial" panose="020B0604020202020204"/>
                <a:cs typeface="Arial" panose="020B0604020202020204"/>
              </a:rPr>
              <a:t>S</a:t>
            </a:r>
            <a:r>
              <a:rPr lang="en-US" altLang="zh-CN" sz="2400" dirty="0">
                <a:latin typeface="Arial" panose="020B0604020202020204"/>
                <a:cs typeface="Arial" panose="020B0604020202020204"/>
              </a:rPr>
              <a:t> = 80</a:t>
            </a:r>
            <a:r>
              <a:rPr lang="zh-CN" altLang="en-US" sz="2400" dirty="0">
                <a:latin typeface="Arial" panose="020B0604020202020204"/>
                <a:cs typeface="Arial" panose="020B0604020202020204"/>
              </a:rPr>
              <a:t>元</a:t>
            </a:r>
            <a:endParaRPr lang="en-US" altLang="zh-CN" sz="2400" dirty="0">
              <a:latin typeface="Arial" panose="020B0604020202020204"/>
              <a:cs typeface="Arial" panose="020B0604020202020204"/>
            </a:endParaRPr>
          </a:p>
          <a:p>
            <a:pPr>
              <a:lnSpc>
                <a:spcPct val="105000"/>
              </a:lnSpc>
              <a:spcBef>
                <a:spcPct val="50000"/>
              </a:spcBef>
              <a:buClr>
                <a:srgbClr val="003399"/>
              </a:buClr>
              <a:buSzPct val="120000"/>
            </a:pPr>
            <a:endParaRPr lang="en-US" altLang="zh-CN" sz="2400" dirty="0">
              <a:latin typeface="Arial" panose="020B0604020202020204"/>
              <a:cs typeface="Arial" panose="020B0604020202020204"/>
            </a:endParaRPr>
          </a:p>
          <a:p>
            <a:pPr>
              <a:lnSpc>
                <a:spcPct val="105000"/>
              </a:lnSpc>
              <a:spcBef>
                <a:spcPct val="50000"/>
              </a:spcBef>
              <a:buClr>
                <a:srgbClr val="003399"/>
              </a:buClr>
              <a:buSzPct val="120000"/>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cs typeface="Arial" panose="020B0604020202020204"/>
            </a:endParaRPr>
          </a:p>
          <a:p>
            <a:pPr>
              <a:lnSpc>
                <a:spcPct val="105000"/>
              </a:lnSpc>
              <a:spcBef>
                <a:spcPct val="50000"/>
              </a:spcBef>
              <a:buClr>
                <a:srgbClr val="003399"/>
              </a:buClr>
              <a:buSzPct val="120000"/>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cs typeface="Arial" panose="020B0604020202020204"/>
            </a:endParaRPr>
          </a:p>
        </p:txBody>
      </p:sp>
      <p:sp>
        <p:nvSpPr>
          <p:cNvPr id="2" name="Text Box 31"/>
          <p:cNvSpPr txBox="1">
            <a:spLocks noChangeArrowheads="1"/>
          </p:cNvSpPr>
          <p:nvPr/>
        </p:nvSpPr>
        <p:spPr bwMode="auto">
          <a:xfrm>
            <a:off x="407989" y="4047850"/>
            <a:ext cx="2332037" cy="1979930"/>
          </a:xfrm>
          <a:prstGeom prst="rect">
            <a:avLst/>
          </a:prstGeom>
          <a:noFill/>
          <a:ln w="9525">
            <a:noFill/>
            <a:miter lim="800000"/>
          </a:ln>
        </p:spPr>
        <p:txBody>
          <a:bodyPr>
            <a:spAutoFit/>
          </a:bodyPr>
          <a:lstStyle/>
          <a:p>
            <a:pPr>
              <a:lnSpc>
                <a:spcPct val="105000"/>
              </a:lnSpc>
              <a:spcBef>
                <a:spcPct val="70000"/>
              </a:spcBef>
              <a:buClr>
                <a:srgbClr val="003399"/>
              </a:buClr>
              <a:buSzPct val="120000"/>
              <a:buFont typeface="Wingdings" panose="05000000000000000000" pitchFamily="2" charset="2"/>
              <a:buNone/>
            </a:pPr>
            <a:r>
              <a:rPr lang="zh-CN" altLang="en-US" sz="2700" u="sng" dirty="0">
                <a:latin typeface="微软雅黑" panose="020B0503020204020204" pitchFamily="34" charset="-122"/>
                <a:ea typeface="微软雅黑" panose="020B0503020204020204" pitchFamily="34" charset="-122"/>
                <a:cs typeface="Arial" panose="020B0604020202020204"/>
              </a:rPr>
              <a:t>税收归宿</a:t>
            </a:r>
            <a:endParaRPr lang="en-US" altLang="zh-CN" sz="2700" u="sng" dirty="0">
              <a:latin typeface="微软雅黑" panose="020B0503020204020204" pitchFamily="34" charset="-122"/>
              <a:ea typeface="微软雅黑" panose="020B0503020204020204" pitchFamily="34" charset="-122"/>
              <a:cs typeface="Arial" panose="020B0604020202020204"/>
            </a:endParaRPr>
          </a:p>
          <a:p>
            <a:pPr>
              <a:lnSpc>
                <a:spcPct val="105000"/>
              </a:lnSpc>
              <a:spcBef>
                <a:spcPct val="70000"/>
              </a:spcBef>
              <a:buClr>
                <a:srgbClr val="003399"/>
              </a:buClr>
              <a:buSzPct val="120000"/>
              <a:buFont typeface="Wingdings" panose="05000000000000000000" pitchFamily="2" charset="2"/>
              <a:buNone/>
            </a:pPr>
            <a:r>
              <a:rPr lang="zh-CN" altLang="en-US" sz="2700" dirty="0">
                <a:latin typeface="微软雅黑" panose="020B0503020204020204" pitchFamily="34" charset="-122"/>
                <a:ea typeface="微软雅黑" panose="020B0503020204020204" pitchFamily="34" charset="-122"/>
                <a:cs typeface="Arial" panose="020B0604020202020204"/>
              </a:rPr>
              <a:t>买者</a:t>
            </a:r>
            <a:r>
              <a:rPr lang="en-US" sz="2700" dirty="0">
                <a:latin typeface="微软雅黑" panose="020B0503020204020204" pitchFamily="34" charset="-122"/>
                <a:ea typeface="微软雅黑" panose="020B0503020204020204" pitchFamily="34" charset="-122"/>
                <a:cs typeface="Arial" panose="020B0604020202020204"/>
              </a:rPr>
              <a:t>: 10</a:t>
            </a:r>
            <a:r>
              <a:rPr lang="zh-CN" altLang="en-US" sz="2700" dirty="0">
                <a:latin typeface="微软雅黑" panose="020B0503020204020204" pitchFamily="34" charset="-122"/>
                <a:ea typeface="微软雅黑" panose="020B0503020204020204" pitchFamily="34" charset="-122"/>
                <a:cs typeface="Arial" panose="020B0604020202020204"/>
              </a:rPr>
              <a:t>元</a:t>
            </a:r>
            <a:endParaRPr lang="en-US" sz="2700" dirty="0">
              <a:latin typeface="微软雅黑" panose="020B0503020204020204" pitchFamily="34" charset="-122"/>
              <a:ea typeface="微软雅黑" panose="020B0503020204020204" pitchFamily="34" charset="-122"/>
              <a:cs typeface="Arial" panose="020B0604020202020204"/>
            </a:endParaRPr>
          </a:p>
          <a:p>
            <a:pPr>
              <a:lnSpc>
                <a:spcPct val="105000"/>
              </a:lnSpc>
              <a:spcBef>
                <a:spcPct val="70000"/>
              </a:spcBef>
              <a:buClr>
                <a:srgbClr val="003399"/>
              </a:buClr>
              <a:buSzPct val="120000"/>
              <a:buFont typeface="Wingdings" panose="05000000000000000000" pitchFamily="2" charset="2"/>
              <a:buNone/>
            </a:pPr>
            <a:r>
              <a:rPr lang="zh-CN" altLang="en-US" sz="2700" dirty="0">
                <a:latin typeface="微软雅黑" panose="020B0503020204020204" pitchFamily="34" charset="-122"/>
                <a:ea typeface="微软雅黑" panose="020B0503020204020204" pitchFamily="34" charset="-122"/>
                <a:cs typeface="Arial" panose="020B0604020202020204"/>
              </a:rPr>
              <a:t>卖者</a:t>
            </a:r>
            <a:r>
              <a:rPr lang="en-US" sz="2700" dirty="0">
                <a:latin typeface="微软雅黑" panose="020B0503020204020204" pitchFamily="34" charset="-122"/>
                <a:ea typeface="微软雅黑" panose="020B0503020204020204" pitchFamily="34" charset="-122"/>
                <a:cs typeface="Arial" panose="020B0604020202020204"/>
              </a:rPr>
              <a:t>: 20</a:t>
            </a:r>
            <a:r>
              <a:rPr lang="zh-CN" altLang="en-US" sz="2700" dirty="0">
                <a:latin typeface="微软雅黑" panose="020B0503020204020204" pitchFamily="34" charset="-122"/>
                <a:ea typeface="微软雅黑" panose="020B0503020204020204" pitchFamily="34" charset="-122"/>
                <a:cs typeface="Arial" panose="020B0604020202020204"/>
              </a:rPr>
              <a:t>元</a:t>
            </a:r>
            <a:endParaRPr lang="zh-CN" altLang="en-US" sz="2700" dirty="0">
              <a:latin typeface="微软雅黑" panose="020B0503020204020204" pitchFamily="34" charset="-122"/>
              <a:ea typeface="微软雅黑" panose="020B0503020204020204" pitchFamily="34" charset="-122"/>
              <a:cs typeface="Arial" panose="020B0604020202020204"/>
            </a:endParaRPr>
          </a:p>
        </p:txBody>
      </p:sp>
      <p:grpSp>
        <p:nvGrpSpPr>
          <p:cNvPr id="22" name="组合 21"/>
          <p:cNvGrpSpPr/>
          <p:nvPr/>
        </p:nvGrpSpPr>
        <p:grpSpPr>
          <a:xfrm>
            <a:off x="2995613" y="934244"/>
            <a:ext cx="6145212" cy="5811838"/>
            <a:chOff x="2868613" y="965200"/>
            <a:chExt cx="6145212" cy="5811838"/>
          </a:xfrm>
        </p:grpSpPr>
        <p:grpSp>
          <p:nvGrpSpPr>
            <p:cNvPr id="23" name="Group 7"/>
            <p:cNvGrpSpPr/>
            <p:nvPr/>
          </p:nvGrpSpPr>
          <p:grpSpPr bwMode="auto">
            <a:xfrm>
              <a:off x="3468688" y="1290638"/>
              <a:ext cx="5545137" cy="5486400"/>
              <a:chOff x="2185" y="429"/>
              <a:chExt cx="3493" cy="3456"/>
            </a:xfrm>
          </p:grpSpPr>
          <p:graphicFrame>
            <p:nvGraphicFramePr>
              <p:cNvPr id="55" name="Object 8"/>
              <p:cNvGraphicFramePr>
                <a:graphicFrameLocks noChangeAspect="1"/>
              </p:cNvGraphicFramePr>
              <p:nvPr/>
            </p:nvGraphicFramePr>
            <p:xfrm>
              <a:off x="2185" y="429"/>
              <a:ext cx="3493" cy="3456"/>
            </p:xfrm>
            <a:graphic>
              <a:graphicData uri="http://schemas.openxmlformats.org/presentationml/2006/ole">
                <mc:AlternateContent xmlns:mc="http://schemas.openxmlformats.org/markup-compatibility/2006">
                  <mc:Choice xmlns:v="urn:schemas-microsoft-com:vml" Requires="v">
                    <p:oleObj spid="_x0000_s11288" name="Worksheet" r:id="rId1" imgW="3418840" imgH="3031490" progId="Excel.Sheet.8">
                      <p:embed/>
                    </p:oleObj>
                  </mc:Choice>
                  <mc:Fallback>
                    <p:oleObj name="Worksheet" r:id="rId1" imgW="3418840" imgH="3031490" progId="Excel.Sheet.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 y="429"/>
                            <a:ext cx="3493" cy="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6" name="Group 9"/>
              <p:cNvGrpSpPr/>
              <p:nvPr/>
            </p:nvGrpSpPr>
            <p:grpSpPr bwMode="auto">
              <a:xfrm>
                <a:off x="2285" y="466"/>
                <a:ext cx="3341" cy="3309"/>
                <a:chOff x="2285" y="466"/>
                <a:chExt cx="3341" cy="3309"/>
              </a:xfrm>
            </p:grpSpPr>
            <p:sp useBgFill="1">
              <p:nvSpPr>
                <p:cNvPr id="57" name="Text Box 10" descr="Wide upward diagonal"/>
                <p:cNvSpPr txBox="1">
                  <a:spLocks noChangeArrowheads="1"/>
                </p:cNvSpPr>
                <p:nvPr/>
              </p:nvSpPr>
              <p:spPr bwMode="auto">
                <a:xfrm>
                  <a:off x="5289" y="3472"/>
                  <a:ext cx="337" cy="279"/>
                </a:xfrm>
                <a:prstGeom prst="rect">
                  <a:avLst/>
                </a:prstGeom>
                <a:ln w="9525">
                  <a:noFill/>
                  <a:miter lim="800000"/>
                </a:ln>
              </p:spPr>
              <p:txBody>
                <a:bodyPr tIns="0">
                  <a:spAutoFit/>
                </a:bodyPr>
                <a:lstStyle/>
                <a:p>
                  <a:pPr algn="ctr">
                    <a:spcBef>
                      <a:spcPct val="50000"/>
                    </a:spcBef>
                  </a:pPr>
                  <a:r>
                    <a:rPr lang="en-US" sz="2600" b="1" i="1" dirty="0">
                      <a:latin typeface="Arial" panose="020B0604020202020204"/>
                      <a:cs typeface="Arial" panose="020B0604020202020204"/>
                    </a:rPr>
                    <a:t>Q</a:t>
                  </a:r>
                  <a:endParaRPr lang="en-US" sz="2600" b="1" i="1" dirty="0">
                    <a:latin typeface="Arial" panose="020B0604020202020204"/>
                    <a:cs typeface="Arial" panose="020B0604020202020204"/>
                  </a:endParaRPr>
                </a:p>
              </p:txBody>
            </p:sp>
            <p:sp useBgFill="1">
              <p:nvSpPr>
                <p:cNvPr id="58" name="Text Box 11" descr="Wide upward diagonal"/>
                <p:cNvSpPr txBox="1">
                  <a:spLocks noChangeArrowheads="1"/>
                </p:cNvSpPr>
                <p:nvPr/>
              </p:nvSpPr>
              <p:spPr bwMode="auto">
                <a:xfrm>
                  <a:off x="2285" y="466"/>
                  <a:ext cx="328" cy="279"/>
                </a:xfrm>
                <a:prstGeom prst="rect">
                  <a:avLst/>
                </a:prstGeom>
                <a:ln w="9525">
                  <a:noFill/>
                  <a:miter lim="800000"/>
                </a:ln>
              </p:spPr>
              <p:txBody>
                <a:bodyPr wrap="none" tIns="0"/>
                <a:lstStyle/>
                <a:p>
                  <a:pPr algn="r">
                    <a:spcBef>
                      <a:spcPct val="50000"/>
                    </a:spcBef>
                  </a:pPr>
                  <a:r>
                    <a:rPr lang="en-US" sz="2600" b="1" i="1">
                      <a:latin typeface="Arial" panose="020B0604020202020204"/>
                      <a:cs typeface="Arial" panose="020B0604020202020204"/>
                    </a:rPr>
                    <a:t>P</a:t>
                  </a:r>
                  <a:endParaRPr lang="en-US" sz="2600" b="1" i="1">
                    <a:latin typeface="Arial" panose="020B0604020202020204"/>
                    <a:cs typeface="Arial" panose="020B0604020202020204"/>
                  </a:endParaRPr>
                </a:p>
              </p:txBody>
            </p:sp>
            <p:sp>
              <p:nvSpPr>
                <p:cNvPr id="59" name="Text Box 12"/>
                <p:cNvSpPr txBox="1">
                  <a:spLocks noChangeArrowheads="1"/>
                </p:cNvSpPr>
                <p:nvPr/>
              </p:nvSpPr>
              <p:spPr bwMode="auto">
                <a:xfrm>
                  <a:off x="5250" y="657"/>
                  <a:ext cx="225" cy="250"/>
                </a:xfrm>
                <a:prstGeom prst="rect">
                  <a:avLst/>
                </a:prstGeom>
                <a:noFill/>
                <a:ln w="9525">
                  <a:noFill/>
                  <a:miter lim="800000"/>
                </a:ln>
              </p:spPr>
              <p:txBody>
                <a:bodyPr lIns="0" tIns="0" rIns="0" bIns="0">
                  <a:spAutoFit/>
                </a:bodyPr>
                <a:lstStyle/>
                <a:p>
                  <a:pPr algn="ctr">
                    <a:spcBef>
                      <a:spcPct val="50000"/>
                    </a:spcBef>
                  </a:pPr>
                  <a:r>
                    <a:rPr lang="en-US" sz="2600" b="1" i="1">
                      <a:latin typeface="Arial" panose="020B0604020202020204"/>
                      <a:cs typeface="Arial" panose="020B0604020202020204"/>
                    </a:rPr>
                    <a:t>S</a:t>
                  </a:r>
                  <a:endParaRPr lang="en-US" sz="2600" b="1" i="1">
                    <a:latin typeface="Arial" panose="020B0604020202020204"/>
                    <a:cs typeface="Arial" panose="020B0604020202020204"/>
                  </a:endParaRPr>
                </a:p>
              </p:txBody>
            </p:sp>
            <p:sp useBgFill="1">
              <p:nvSpPr>
                <p:cNvPr id="60" name="Rectangle 13" descr="Wide upward diagonal"/>
                <p:cNvSpPr>
                  <a:spLocks noChangeArrowheads="1"/>
                </p:cNvSpPr>
                <p:nvPr/>
              </p:nvSpPr>
              <p:spPr bwMode="auto">
                <a:xfrm>
                  <a:off x="2302" y="3271"/>
                  <a:ext cx="307" cy="247"/>
                </a:xfrm>
                <a:prstGeom prst="rect">
                  <a:avLst/>
                </a:prstGeom>
                <a:ln w="9525">
                  <a:noFill/>
                  <a:miter lim="800000"/>
                </a:ln>
              </p:spPr>
              <p:txBody>
                <a:bodyPr wrap="none" anchor="ctr"/>
                <a:lstStyle/>
                <a:p>
                  <a:endParaRPr lang="en-US">
                    <a:latin typeface="Arial" panose="020B0604020202020204"/>
                    <a:cs typeface="Arial" panose="020B0604020202020204"/>
                  </a:endParaRPr>
                </a:p>
              </p:txBody>
            </p:sp>
            <p:sp useBgFill="1">
              <p:nvSpPr>
                <p:cNvPr id="61" name="Rectangle 14" descr="Wide upward diagonal"/>
                <p:cNvSpPr>
                  <a:spLocks noChangeArrowheads="1"/>
                </p:cNvSpPr>
                <p:nvPr/>
              </p:nvSpPr>
              <p:spPr bwMode="auto">
                <a:xfrm>
                  <a:off x="2518" y="3431"/>
                  <a:ext cx="277" cy="344"/>
                </a:xfrm>
                <a:prstGeom prst="rect">
                  <a:avLst/>
                </a:prstGeom>
                <a:ln w="9525">
                  <a:noFill/>
                  <a:miter lim="800000"/>
                </a:ln>
              </p:spPr>
              <p:txBody>
                <a:bodyPr wrap="none" anchor="ctr"/>
                <a:lstStyle/>
                <a:p>
                  <a:endParaRPr lang="en-US">
                    <a:latin typeface="Arial" panose="020B0604020202020204"/>
                    <a:cs typeface="Arial" panose="020B0604020202020204"/>
                  </a:endParaRPr>
                </a:p>
              </p:txBody>
            </p:sp>
            <p:grpSp>
              <p:nvGrpSpPr>
                <p:cNvPr id="62" name="Group 15"/>
                <p:cNvGrpSpPr/>
                <p:nvPr/>
              </p:nvGrpSpPr>
              <p:grpSpPr bwMode="auto">
                <a:xfrm>
                  <a:off x="2738" y="3367"/>
                  <a:ext cx="222" cy="123"/>
                  <a:chOff x="2757" y="3291"/>
                  <a:chExt cx="222" cy="123"/>
                </a:xfrm>
              </p:grpSpPr>
              <p:sp>
                <p:nvSpPr>
                  <p:cNvPr id="73734" name="Line 16"/>
                  <p:cNvSpPr>
                    <a:spLocks noChangeShapeType="1"/>
                  </p:cNvSpPr>
                  <p:nvPr/>
                </p:nvSpPr>
                <p:spPr bwMode="auto">
                  <a:xfrm flipH="1">
                    <a:off x="2763" y="3309"/>
                    <a:ext cx="171" cy="105"/>
                  </a:xfrm>
                  <a:prstGeom prst="line">
                    <a:avLst/>
                  </a:prstGeom>
                  <a:noFill/>
                  <a:ln w="38100">
                    <a:solidFill>
                      <a:schemeClr val="bg1"/>
                    </a:solidFill>
                    <a:round/>
                  </a:ln>
                </p:spPr>
                <p:txBody>
                  <a:bodyPr/>
                  <a:lstStyle/>
                  <a:p>
                    <a:endParaRPr lang="en-US">
                      <a:latin typeface="Arial" panose="020B0604020202020204"/>
                      <a:cs typeface="Arial" panose="020B0604020202020204"/>
                    </a:endParaRPr>
                  </a:p>
                </p:txBody>
              </p:sp>
              <p:sp>
                <p:nvSpPr>
                  <p:cNvPr id="73735" name="Line 17"/>
                  <p:cNvSpPr>
                    <a:spLocks noChangeShapeType="1"/>
                  </p:cNvSpPr>
                  <p:nvPr/>
                </p:nvSpPr>
                <p:spPr bwMode="auto">
                  <a:xfrm flipH="1">
                    <a:off x="2808" y="3300"/>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73736" name="Line 18"/>
                  <p:cNvSpPr>
                    <a:spLocks noChangeShapeType="1"/>
                  </p:cNvSpPr>
                  <p:nvPr/>
                </p:nvSpPr>
                <p:spPr bwMode="auto">
                  <a:xfrm flipH="1">
                    <a:off x="2757" y="3291"/>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grpSp>
              <p:nvGrpSpPr>
                <p:cNvPr id="63" name="Group 19"/>
                <p:cNvGrpSpPr/>
                <p:nvPr/>
              </p:nvGrpSpPr>
              <p:grpSpPr bwMode="auto">
                <a:xfrm>
                  <a:off x="2579" y="3211"/>
                  <a:ext cx="186" cy="141"/>
                  <a:chOff x="2586" y="3138"/>
                  <a:chExt cx="186" cy="141"/>
                </a:xfrm>
              </p:grpSpPr>
              <p:sp>
                <p:nvSpPr>
                  <p:cNvPr id="73730" name="Line 20"/>
                  <p:cNvSpPr>
                    <a:spLocks noChangeShapeType="1"/>
                  </p:cNvSpPr>
                  <p:nvPr/>
                </p:nvSpPr>
                <p:spPr bwMode="auto">
                  <a:xfrm flipH="1">
                    <a:off x="2586" y="3162"/>
                    <a:ext cx="171" cy="105"/>
                  </a:xfrm>
                  <a:prstGeom prst="line">
                    <a:avLst/>
                  </a:prstGeom>
                  <a:noFill/>
                  <a:ln w="38100">
                    <a:solidFill>
                      <a:schemeClr val="bg1"/>
                    </a:solidFill>
                    <a:round/>
                  </a:ln>
                </p:spPr>
                <p:txBody>
                  <a:bodyPr/>
                  <a:lstStyle/>
                  <a:p>
                    <a:endParaRPr lang="en-US">
                      <a:latin typeface="Arial" panose="020B0604020202020204"/>
                      <a:cs typeface="Arial" panose="020B0604020202020204"/>
                    </a:endParaRPr>
                  </a:p>
                </p:txBody>
              </p:sp>
              <p:sp>
                <p:nvSpPr>
                  <p:cNvPr id="73731" name="Line 21"/>
                  <p:cNvSpPr>
                    <a:spLocks noChangeShapeType="1"/>
                  </p:cNvSpPr>
                  <p:nvPr/>
                </p:nvSpPr>
                <p:spPr bwMode="auto">
                  <a:xfrm flipH="1">
                    <a:off x="2601" y="3174"/>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73733" name="Line 22"/>
                  <p:cNvSpPr>
                    <a:spLocks noChangeShapeType="1"/>
                  </p:cNvSpPr>
                  <p:nvPr/>
                </p:nvSpPr>
                <p:spPr bwMode="auto">
                  <a:xfrm flipH="1">
                    <a:off x="2592" y="3138"/>
                    <a:ext cx="171" cy="105"/>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sp>
              <p:nvSpPr>
                <p:cNvPr id="73728" name="Text Box 23"/>
                <p:cNvSpPr txBox="1">
                  <a:spLocks noChangeArrowheads="1"/>
                </p:cNvSpPr>
                <p:nvPr/>
              </p:nvSpPr>
              <p:spPr bwMode="auto">
                <a:xfrm>
                  <a:off x="2474" y="3436"/>
                  <a:ext cx="189" cy="269"/>
                </a:xfrm>
                <a:prstGeom prst="rect">
                  <a:avLst/>
                </a:prstGeom>
                <a:noFill/>
                <a:ln w="9525">
                  <a:noFill/>
                  <a:miter lim="800000"/>
                </a:ln>
              </p:spPr>
              <p:txBody>
                <a:bodyPr>
                  <a:spAutoFit/>
                </a:bodyPr>
                <a:lstStyle/>
                <a:p>
                  <a:pPr algn="ctr">
                    <a:spcBef>
                      <a:spcPct val="50000"/>
                    </a:spcBef>
                  </a:pPr>
                  <a:r>
                    <a:rPr lang="en-US" sz="2200" dirty="0">
                      <a:latin typeface="Arial" panose="020B0604020202020204"/>
                      <a:cs typeface="Arial" panose="020B0604020202020204"/>
                    </a:rPr>
                    <a:t>0</a:t>
                  </a:r>
                  <a:endParaRPr lang="en-US" sz="2200" dirty="0">
                    <a:latin typeface="Arial" panose="020B0604020202020204"/>
                    <a:cs typeface="Arial" panose="020B0604020202020204"/>
                  </a:endParaRPr>
                </a:p>
              </p:txBody>
            </p:sp>
            <p:sp>
              <p:nvSpPr>
                <p:cNvPr id="73729" name="Text Box 25"/>
                <p:cNvSpPr txBox="1">
                  <a:spLocks noChangeArrowheads="1"/>
                </p:cNvSpPr>
                <p:nvPr/>
              </p:nvSpPr>
              <p:spPr bwMode="auto">
                <a:xfrm>
                  <a:off x="5220" y="2165"/>
                  <a:ext cx="210" cy="250"/>
                </a:xfrm>
                <a:prstGeom prst="rect">
                  <a:avLst/>
                </a:prstGeom>
                <a:solidFill>
                  <a:schemeClr val="bg1"/>
                </a:solidFill>
                <a:ln w="9525">
                  <a:noFill/>
                  <a:miter lim="800000"/>
                </a:ln>
              </p:spPr>
              <p:txBody>
                <a:bodyPr lIns="0" tIns="0" rIns="0" bIns="0">
                  <a:spAutoFit/>
                </a:bodyPr>
                <a:lstStyle/>
                <a:p>
                  <a:pPr algn="ctr">
                    <a:spcBef>
                      <a:spcPct val="50000"/>
                    </a:spcBef>
                  </a:pPr>
                  <a:r>
                    <a:rPr lang="en-US" sz="2600" b="1" i="1">
                      <a:latin typeface="Arial" panose="020B0604020202020204"/>
                      <a:cs typeface="Arial" panose="020B0604020202020204"/>
                    </a:rPr>
                    <a:t>D</a:t>
                  </a:r>
                  <a:endParaRPr lang="en-US" sz="2600" b="1" i="1">
                    <a:latin typeface="Arial" panose="020B0604020202020204"/>
                    <a:cs typeface="Arial" panose="020B0604020202020204"/>
                  </a:endParaRPr>
                </a:p>
              </p:txBody>
            </p:sp>
          </p:grpSp>
        </p:grpSp>
        <p:grpSp>
          <p:nvGrpSpPr>
            <p:cNvPr id="24" name="Group 36"/>
            <p:cNvGrpSpPr/>
            <p:nvPr/>
          </p:nvGrpSpPr>
          <p:grpSpPr bwMode="auto">
            <a:xfrm>
              <a:off x="5662613" y="2947988"/>
              <a:ext cx="534987" cy="3744912"/>
              <a:chOff x="3549" y="1452"/>
              <a:chExt cx="337" cy="2359"/>
            </a:xfrm>
          </p:grpSpPr>
          <p:sp>
            <p:nvSpPr>
              <p:cNvPr id="53" name="Line 37"/>
              <p:cNvSpPr>
                <a:spLocks noChangeShapeType="1"/>
              </p:cNvSpPr>
              <p:nvPr/>
            </p:nvSpPr>
            <p:spPr bwMode="auto">
              <a:xfrm>
                <a:off x="3719" y="1452"/>
                <a:ext cx="0" cy="1967"/>
              </a:xfrm>
              <a:prstGeom prst="line">
                <a:avLst/>
              </a:prstGeom>
              <a:noFill/>
              <a:ln w="28575">
                <a:solidFill>
                  <a:srgbClr val="FF0000"/>
                </a:solidFill>
                <a:prstDash val="dash"/>
                <a:round/>
              </a:ln>
            </p:spPr>
            <p:txBody>
              <a:bodyPr/>
              <a:lstStyle/>
              <a:p>
                <a:endParaRPr lang="en-US">
                  <a:latin typeface="Arial" panose="020B0604020202020204"/>
                  <a:cs typeface="Arial" panose="020B0604020202020204"/>
                </a:endParaRPr>
              </a:p>
            </p:txBody>
          </p:sp>
          <p:sp>
            <p:nvSpPr>
              <p:cNvPr id="54" name="Rectangle 38"/>
              <p:cNvSpPr>
                <a:spLocks noChangeArrowheads="1"/>
              </p:cNvSpPr>
              <p:nvPr/>
            </p:nvSpPr>
            <p:spPr bwMode="auto">
              <a:xfrm>
                <a:off x="3549" y="3544"/>
                <a:ext cx="337" cy="267"/>
              </a:xfrm>
              <a:prstGeom prst="rect">
                <a:avLst/>
              </a:prstGeom>
              <a:noFill/>
              <a:ln w="12700">
                <a:solidFill>
                  <a:srgbClr val="FF0000"/>
                </a:solidFill>
                <a:miter lim="800000"/>
              </a:ln>
            </p:spPr>
            <p:txBody>
              <a:bodyPr wrap="none" anchor="ctr"/>
              <a:lstStyle/>
              <a:p>
                <a:endParaRPr lang="en-US">
                  <a:latin typeface="Arial" panose="020B0604020202020204"/>
                  <a:cs typeface="Arial" panose="020B0604020202020204"/>
                </a:endParaRPr>
              </a:p>
            </p:txBody>
          </p:sp>
        </p:grpSp>
        <p:grpSp>
          <p:nvGrpSpPr>
            <p:cNvPr id="25" name="Group 39"/>
            <p:cNvGrpSpPr/>
            <p:nvPr/>
          </p:nvGrpSpPr>
          <p:grpSpPr bwMode="auto">
            <a:xfrm>
              <a:off x="2868613" y="2728913"/>
              <a:ext cx="3060700" cy="477837"/>
              <a:chOff x="1786" y="1305"/>
              <a:chExt cx="1928" cy="301"/>
            </a:xfrm>
          </p:grpSpPr>
          <p:sp>
            <p:nvSpPr>
              <p:cNvPr id="31" name="Line 40"/>
              <p:cNvSpPr>
                <a:spLocks noChangeShapeType="1"/>
              </p:cNvSpPr>
              <p:nvPr/>
            </p:nvSpPr>
            <p:spPr bwMode="auto">
              <a:xfrm flipH="1">
                <a:off x="2677" y="1452"/>
                <a:ext cx="1037" cy="0"/>
              </a:xfrm>
              <a:prstGeom prst="line">
                <a:avLst/>
              </a:prstGeom>
              <a:noFill/>
              <a:ln w="28575">
                <a:solidFill>
                  <a:srgbClr val="FF0000"/>
                </a:solidFill>
                <a:prstDash val="dash"/>
                <a:round/>
              </a:ln>
            </p:spPr>
            <p:txBody>
              <a:bodyPr/>
              <a:lstStyle/>
              <a:p>
                <a:endParaRPr lang="en-US">
                  <a:latin typeface="Arial" panose="020B0604020202020204"/>
                  <a:cs typeface="Arial" panose="020B0604020202020204"/>
                </a:endParaRPr>
              </a:p>
            </p:txBody>
          </p:sp>
          <p:sp>
            <p:nvSpPr>
              <p:cNvPr id="51" name="Text Box 41"/>
              <p:cNvSpPr txBox="1">
                <a:spLocks noChangeArrowheads="1"/>
              </p:cNvSpPr>
              <p:nvPr/>
            </p:nvSpPr>
            <p:spPr bwMode="auto">
              <a:xfrm>
                <a:off x="1786" y="1322"/>
                <a:ext cx="505" cy="269"/>
              </a:xfrm>
              <a:prstGeom prst="rect">
                <a:avLst/>
              </a:prstGeom>
              <a:noFill/>
              <a:ln w="9525">
                <a:noFill/>
                <a:miter lim="800000"/>
              </a:ln>
            </p:spPr>
            <p:txBody>
              <a:bodyPr>
                <a:spAutoFit/>
              </a:bodyPr>
              <a:lstStyle/>
              <a:p>
                <a:pPr algn="r">
                  <a:spcBef>
                    <a:spcPct val="50000"/>
                  </a:spcBef>
                </a:pPr>
                <a:r>
                  <a:rPr lang="en-US" sz="2200" b="1" i="1">
                    <a:latin typeface="Arial" panose="020B0604020202020204"/>
                    <a:cs typeface="Arial" panose="020B0604020202020204"/>
                  </a:rPr>
                  <a:t>P</a:t>
                </a:r>
                <a:r>
                  <a:rPr lang="en-US" sz="2200" b="1" i="1" baseline="-25000">
                    <a:latin typeface="Arial" panose="020B0604020202020204"/>
                    <a:cs typeface="Arial" panose="020B0604020202020204"/>
                  </a:rPr>
                  <a:t>B</a:t>
                </a:r>
                <a:r>
                  <a:rPr lang="en-US" sz="2200">
                    <a:latin typeface="Arial" panose="020B0604020202020204"/>
                    <a:cs typeface="Arial" panose="020B0604020202020204"/>
                  </a:rPr>
                  <a:t> =</a:t>
                </a:r>
                <a:endParaRPr lang="en-US" sz="2200" b="1" i="1" baseline="-25000">
                  <a:latin typeface="Arial" panose="020B0604020202020204"/>
                  <a:cs typeface="Arial" panose="020B0604020202020204"/>
                </a:endParaRPr>
              </a:p>
            </p:txBody>
          </p:sp>
          <p:sp>
            <p:nvSpPr>
              <p:cNvPr id="52" name="Rectangle 42"/>
              <p:cNvSpPr>
                <a:spLocks noChangeArrowheads="1"/>
              </p:cNvSpPr>
              <p:nvPr/>
            </p:nvSpPr>
            <p:spPr bwMode="auto">
              <a:xfrm>
                <a:off x="1819" y="1305"/>
                <a:ext cx="768" cy="301"/>
              </a:xfrm>
              <a:prstGeom prst="rect">
                <a:avLst/>
              </a:prstGeom>
              <a:noFill/>
              <a:ln w="12700">
                <a:solidFill>
                  <a:srgbClr val="FF0000"/>
                </a:solidFill>
                <a:miter lim="800000"/>
              </a:ln>
            </p:spPr>
            <p:txBody>
              <a:bodyPr wrap="none" anchor="ctr"/>
              <a:lstStyle/>
              <a:p>
                <a:endParaRPr lang="en-US">
                  <a:latin typeface="Arial" panose="020B0604020202020204"/>
                  <a:cs typeface="Arial" panose="020B0604020202020204"/>
                </a:endParaRPr>
              </a:p>
            </p:txBody>
          </p:sp>
        </p:grpSp>
        <p:grpSp>
          <p:nvGrpSpPr>
            <p:cNvPr id="26" name="Group 43"/>
            <p:cNvGrpSpPr/>
            <p:nvPr/>
          </p:nvGrpSpPr>
          <p:grpSpPr bwMode="auto">
            <a:xfrm>
              <a:off x="2978150" y="4048125"/>
              <a:ext cx="2941638" cy="477838"/>
              <a:chOff x="1855" y="2148"/>
              <a:chExt cx="1853" cy="301"/>
            </a:xfrm>
          </p:grpSpPr>
          <p:sp>
            <p:nvSpPr>
              <p:cNvPr id="28" name="Line 44"/>
              <p:cNvSpPr>
                <a:spLocks noChangeShapeType="1"/>
              </p:cNvSpPr>
              <p:nvPr/>
            </p:nvSpPr>
            <p:spPr bwMode="auto">
              <a:xfrm flipH="1">
                <a:off x="2671" y="2295"/>
                <a:ext cx="1037" cy="0"/>
              </a:xfrm>
              <a:prstGeom prst="line">
                <a:avLst/>
              </a:prstGeom>
              <a:noFill/>
              <a:ln w="28575">
                <a:solidFill>
                  <a:srgbClr val="FF0000"/>
                </a:solidFill>
                <a:prstDash val="dash"/>
                <a:round/>
              </a:ln>
            </p:spPr>
            <p:txBody>
              <a:bodyPr/>
              <a:lstStyle/>
              <a:p>
                <a:endParaRPr lang="en-US">
                  <a:latin typeface="Arial" panose="020B0604020202020204"/>
                  <a:cs typeface="Arial" panose="020B0604020202020204"/>
                </a:endParaRPr>
              </a:p>
            </p:txBody>
          </p:sp>
          <p:sp>
            <p:nvSpPr>
              <p:cNvPr id="29" name="Text Box 45"/>
              <p:cNvSpPr txBox="1">
                <a:spLocks noChangeArrowheads="1"/>
              </p:cNvSpPr>
              <p:nvPr/>
            </p:nvSpPr>
            <p:spPr bwMode="auto">
              <a:xfrm>
                <a:off x="1855" y="2160"/>
                <a:ext cx="505" cy="269"/>
              </a:xfrm>
              <a:prstGeom prst="rect">
                <a:avLst/>
              </a:prstGeom>
              <a:noFill/>
              <a:ln w="9525">
                <a:noFill/>
                <a:miter lim="800000"/>
              </a:ln>
            </p:spPr>
            <p:txBody>
              <a:bodyPr>
                <a:spAutoFit/>
              </a:bodyPr>
              <a:lstStyle/>
              <a:p>
                <a:pPr algn="r">
                  <a:spcBef>
                    <a:spcPct val="50000"/>
                  </a:spcBef>
                </a:pPr>
                <a:r>
                  <a:rPr lang="en-US" sz="2200" b="1" i="1">
                    <a:latin typeface="Arial" panose="020B0604020202020204"/>
                    <a:cs typeface="Arial" panose="020B0604020202020204"/>
                  </a:rPr>
                  <a:t>P</a:t>
                </a:r>
                <a:r>
                  <a:rPr lang="en-US" sz="2200" b="1" i="1" baseline="-25000">
                    <a:latin typeface="Arial" panose="020B0604020202020204"/>
                    <a:cs typeface="Arial" panose="020B0604020202020204"/>
                  </a:rPr>
                  <a:t>S</a:t>
                </a:r>
                <a:r>
                  <a:rPr lang="en-US" sz="2200">
                    <a:latin typeface="Arial" panose="020B0604020202020204"/>
                    <a:cs typeface="Arial" panose="020B0604020202020204"/>
                  </a:rPr>
                  <a:t> =</a:t>
                </a:r>
                <a:endParaRPr lang="en-US" sz="2200" b="1" i="1" baseline="-25000">
                  <a:latin typeface="Arial" panose="020B0604020202020204"/>
                  <a:cs typeface="Arial" panose="020B0604020202020204"/>
                </a:endParaRPr>
              </a:p>
            </p:txBody>
          </p:sp>
          <p:sp>
            <p:nvSpPr>
              <p:cNvPr id="30" name="Rectangle 46"/>
              <p:cNvSpPr>
                <a:spLocks noChangeArrowheads="1"/>
              </p:cNvSpPr>
              <p:nvPr/>
            </p:nvSpPr>
            <p:spPr bwMode="auto">
              <a:xfrm>
                <a:off x="1878" y="2148"/>
                <a:ext cx="718" cy="301"/>
              </a:xfrm>
              <a:prstGeom prst="rect">
                <a:avLst/>
              </a:prstGeom>
              <a:noFill/>
              <a:ln w="12700">
                <a:solidFill>
                  <a:srgbClr val="FF0000"/>
                </a:solidFill>
                <a:miter lim="800000"/>
              </a:ln>
            </p:spPr>
            <p:txBody>
              <a:bodyPr wrap="none" anchor="ctr"/>
              <a:lstStyle/>
              <a:p>
                <a:endParaRPr lang="en-US">
                  <a:latin typeface="Arial" panose="020B0604020202020204"/>
                  <a:cs typeface="Arial" panose="020B0604020202020204"/>
                </a:endParaRPr>
              </a:p>
            </p:txBody>
          </p:sp>
        </p:grpSp>
        <p:sp>
          <p:nvSpPr>
            <p:cNvPr id="27" name="Text Box 24"/>
            <p:cNvSpPr txBox="1">
              <a:spLocks noChangeArrowheads="1"/>
            </p:cNvSpPr>
            <p:nvPr/>
          </p:nvSpPr>
          <p:spPr bwMode="auto">
            <a:xfrm>
              <a:off x="5121275" y="965200"/>
              <a:ext cx="2687638" cy="477838"/>
            </a:xfrm>
            <a:prstGeom prst="rect">
              <a:avLst/>
            </a:prstGeom>
            <a:solidFill>
              <a:schemeClr val="bg1"/>
            </a:solidFill>
            <a:ln w="9525">
              <a:solidFill>
                <a:schemeClr val="tx1"/>
              </a:solidFill>
              <a:miter lim="800000"/>
            </a:ln>
          </p:spPr>
          <p:txBody>
            <a:bodyPr>
              <a:spAutoFit/>
            </a:bodyPr>
            <a:lstStyle/>
            <a:p>
              <a:pPr algn="ctr">
                <a:spcBef>
                  <a:spcPct val="50000"/>
                </a:spcBef>
              </a:pPr>
              <a:r>
                <a:rPr lang="zh-CN" altLang="en-US" sz="2500" dirty="0">
                  <a:latin typeface="微软雅黑" panose="020B0503020204020204" pitchFamily="34" charset="-122"/>
                  <a:ea typeface="微软雅黑" panose="020B0503020204020204" pitchFamily="34" charset="-122"/>
                  <a:cs typeface="Arial" panose="020B0604020202020204"/>
                </a:rPr>
                <a:t>宾馆住房的市场</a:t>
              </a:r>
              <a:endParaRPr lang="en-US" sz="2500" dirty="0">
                <a:latin typeface="微软雅黑" panose="020B0503020204020204" pitchFamily="34" charset="-122"/>
                <a:ea typeface="微软雅黑" panose="020B0503020204020204" pitchFamily="34" charset="-122"/>
                <a:cs typeface="Arial" panose="020B0604020202020204"/>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7" name="Rectangle 3"/>
          <p:cNvSpPr>
            <a:spLocks noGrp="1" noChangeArrowheads="1"/>
          </p:cNvSpPr>
          <p:nvPr>
            <p:ph type="body" idx="4294967295"/>
          </p:nvPr>
        </p:nvSpPr>
        <p:spPr>
          <a:xfrm>
            <a:off x="409575" y="1457687"/>
            <a:ext cx="7254875" cy="579438"/>
          </a:xfrm>
        </p:spPr>
        <p:txBody>
          <a:bodyPr/>
          <a:lstStyle/>
          <a:p>
            <a:pPr marL="0" indent="0" eaLnBrk="1" hangingPunct="1">
              <a:buFont typeface="Wingdings" panose="05000000000000000000" pitchFamily="2" charset="2"/>
              <a:buNone/>
            </a:pPr>
            <a:r>
              <a:rPr lang="zh-CN" altLang="en-US" sz="2600" u="sng" dirty="0">
                <a:latin typeface="微软雅黑" panose="020B0503020204020204" pitchFamily="34" charset="-122"/>
                <a:ea typeface="微软雅黑" panose="020B0503020204020204" pitchFamily="34" charset="-122"/>
              </a:rPr>
              <a:t>案例</a:t>
            </a:r>
            <a:r>
              <a:rPr lang="en-US" sz="2600" u="sng" dirty="0">
                <a:latin typeface="微软雅黑" panose="020B0503020204020204" pitchFamily="34" charset="-122"/>
                <a:ea typeface="微软雅黑" panose="020B0503020204020204" pitchFamily="34" charset="-122"/>
              </a:rPr>
              <a:t> 1:  </a:t>
            </a:r>
            <a:r>
              <a:rPr lang="zh-CN" altLang="en-US" sz="2600" u="sng" dirty="0">
                <a:latin typeface="微软雅黑" panose="020B0503020204020204" pitchFamily="34" charset="-122"/>
                <a:ea typeface="微软雅黑" panose="020B0503020204020204" pitchFamily="34" charset="-122"/>
              </a:rPr>
              <a:t>供给相对于需求更富有弹性</a:t>
            </a:r>
            <a:endParaRPr lang="en-US" sz="2600" u="sng" dirty="0">
              <a:latin typeface="微软雅黑" panose="020B0503020204020204" pitchFamily="34" charset="-122"/>
              <a:ea typeface="微软雅黑" panose="020B0503020204020204" pitchFamily="34" charset="-122"/>
            </a:endParaRPr>
          </a:p>
        </p:txBody>
      </p:sp>
      <p:grpSp>
        <p:nvGrpSpPr>
          <p:cNvPr id="2" name="Group 4"/>
          <p:cNvGrpSpPr/>
          <p:nvPr>
            <p:custDataLst>
              <p:tags r:id="rId1"/>
            </p:custDataLst>
          </p:nvPr>
        </p:nvGrpSpPr>
        <p:grpSpPr bwMode="auto">
          <a:xfrm>
            <a:off x="3344863" y="1824038"/>
            <a:ext cx="3316287" cy="4108450"/>
            <a:chOff x="3326" y="1149"/>
            <a:chExt cx="2089" cy="2588"/>
          </a:xfrm>
        </p:grpSpPr>
        <p:grpSp>
          <p:nvGrpSpPr>
            <p:cNvPr id="3" name="Group 5"/>
            <p:cNvGrpSpPr/>
            <p:nvPr/>
          </p:nvGrpSpPr>
          <p:grpSpPr bwMode="auto">
            <a:xfrm>
              <a:off x="3433" y="1403"/>
              <a:ext cx="1784" cy="2190"/>
              <a:chOff x="2424" y="1167"/>
              <a:chExt cx="2400" cy="2079"/>
            </a:xfrm>
          </p:grpSpPr>
          <p:sp>
            <p:nvSpPr>
              <p:cNvPr id="33844" name="Line 6"/>
              <p:cNvSpPr>
                <a:spLocks noChangeShapeType="1"/>
              </p:cNvSpPr>
              <p:nvPr>
                <p:custDataLst>
                  <p:tags r:id="rId2"/>
                </p:custDataLst>
              </p:nvPr>
            </p:nvSpPr>
            <p:spPr bwMode="auto">
              <a:xfrm>
                <a:off x="2424" y="1167"/>
                <a:ext cx="0" cy="2079"/>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3845" name="Line 7"/>
              <p:cNvSpPr>
                <a:spLocks noChangeShapeType="1"/>
              </p:cNvSpPr>
              <p:nvPr/>
            </p:nvSpPr>
            <p:spPr bwMode="auto">
              <a:xfrm>
                <a:off x="2424" y="3246"/>
                <a:ext cx="2400" cy="0"/>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33842" name="Text Box 8"/>
            <p:cNvSpPr txBox="1">
              <a:spLocks noChangeArrowheads="1"/>
            </p:cNvSpPr>
            <p:nvPr>
              <p:custDataLst>
                <p:tags r:id="rId3"/>
              </p:custDataLst>
            </p:nvPr>
          </p:nvSpPr>
          <p:spPr bwMode="auto">
            <a:xfrm>
              <a:off x="3326" y="1149"/>
              <a:ext cx="233" cy="279"/>
            </a:xfrm>
            <a:prstGeom prst="rect">
              <a:avLst/>
            </a:prstGeom>
            <a:noFill/>
            <a:ln w="9525">
              <a:noFill/>
              <a:miter lim="800000"/>
            </a:ln>
          </p:spPr>
          <p:txBody>
            <a:bodyPr>
              <a:spAutoFit/>
            </a:bodyPr>
            <a:lstStyle/>
            <a:p>
              <a:pPr algn="ctr">
                <a:spcBef>
                  <a:spcPct val="50000"/>
                </a:spcBef>
              </a:pPr>
              <a:r>
                <a:rPr lang="en-US" sz="2300" b="1" i="1">
                  <a:latin typeface="微软雅黑" panose="020B0503020204020204" pitchFamily="34" charset="-122"/>
                  <a:ea typeface="微软雅黑" panose="020B0503020204020204" pitchFamily="34" charset="-122"/>
                  <a:cs typeface="Arial" panose="020B0604020202020204"/>
                </a:rPr>
                <a:t>P</a:t>
              </a:r>
              <a:endParaRPr lang="en-US" sz="2300" b="1" i="1">
                <a:latin typeface="微软雅黑" panose="020B0503020204020204" pitchFamily="34" charset="-122"/>
                <a:ea typeface="微软雅黑" panose="020B0503020204020204" pitchFamily="34" charset="-122"/>
                <a:cs typeface="Arial" panose="020B0604020202020204"/>
              </a:endParaRPr>
            </a:p>
          </p:txBody>
        </p:sp>
        <p:sp>
          <p:nvSpPr>
            <p:cNvPr id="33843" name="Text Box 9"/>
            <p:cNvSpPr txBox="1">
              <a:spLocks noChangeArrowheads="1"/>
            </p:cNvSpPr>
            <p:nvPr/>
          </p:nvSpPr>
          <p:spPr bwMode="auto">
            <a:xfrm>
              <a:off x="5182" y="3458"/>
              <a:ext cx="233" cy="279"/>
            </a:xfrm>
            <a:prstGeom prst="rect">
              <a:avLst/>
            </a:prstGeom>
            <a:noFill/>
            <a:ln w="9525">
              <a:noFill/>
              <a:miter lim="800000"/>
            </a:ln>
          </p:spPr>
          <p:txBody>
            <a:bodyPr>
              <a:spAutoFit/>
            </a:bodyPr>
            <a:lstStyle/>
            <a:p>
              <a:pPr algn="ctr">
                <a:spcBef>
                  <a:spcPct val="50000"/>
                </a:spcBef>
              </a:pPr>
              <a:r>
                <a:rPr lang="en-US" sz="2300" b="1" i="1">
                  <a:latin typeface="微软雅黑" panose="020B0503020204020204" pitchFamily="34" charset="-122"/>
                  <a:ea typeface="微软雅黑" panose="020B0503020204020204" pitchFamily="34" charset="-122"/>
                  <a:cs typeface="Arial" panose="020B0604020202020204"/>
                </a:rPr>
                <a:t>Q</a:t>
              </a:r>
              <a:endParaRPr lang="en-US" sz="2300" b="1" i="1">
                <a:latin typeface="微软雅黑" panose="020B0503020204020204" pitchFamily="34" charset="-122"/>
                <a:ea typeface="微软雅黑" panose="020B0503020204020204" pitchFamily="34" charset="-122"/>
                <a:cs typeface="Arial" panose="020B0604020202020204"/>
              </a:endParaRPr>
            </a:p>
          </p:txBody>
        </p:sp>
      </p:grpSp>
      <p:grpSp>
        <p:nvGrpSpPr>
          <p:cNvPr id="4" name="Group 10"/>
          <p:cNvGrpSpPr/>
          <p:nvPr>
            <p:custDataLst>
              <p:tags r:id="rId4"/>
            </p:custDataLst>
          </p:nvPr>
        </p:nvGrpSpPr>
        <p:grpSpPr bwMode="auto">
          <a:xfrm>
            <a:off x="4413250" y="2360613"/>
            <a:ext cx="1301750" cy="3209925"/>
            <a:chOff x="3999" y="1361"/>
            <a:chExt cx="820" cy="2022"/>
          </a:xfrm>
        </p:grpSpPr>
        <p:sp>
          <p:nvSpPr>
            <p:cNvPr id="33839" name="Text Box 11"/>
            <p:cNvSpPr txBox="1">
              <a:spLocks noChangeArrowheads="1"/>
            </p:cNvSpPr>
            <p:nvPr>
              <p:custDataLst>
                <p:tags r:id="rId5"/>
              </p:custDataLst>
            </p:nvPr>
          </p:nvSpPr>
          <p:spPr bwMode="auto">
            <a:xfrm>
              <a:off x="4586" y="3104"/>
              <a:ext cx="233" cy="279"/>
            </a:xfrm>
            <a:prstGeom prst="rect">
              <a:avLst/>
            </a:prstGeom>
            <a:noFill/>
            <a:ln w="9525">
              <a:noFill/>
              <a:miter lim="800000"/>
            </a:ln>
          </p:spPr>
          <p:txBody>
            <a:bodyPr>
              <a:spAutoFit/>
            </a:bodyPr>
            <a:lstStyle/>
            <a:p>
              <a:pPr algn="ctr">
                <a:spcBef>
                  <a:spcPct val="50000"/>
                </a:spcBef>
              </a:pPr>
              <a:r>
                <a:rPr lang="en-US" sz="2300" b="1" i="1">
                  <a:latin typeface="微软雅黑" panose="020B0503020204020204" pitchFamily="34" charset="-122"/>
                  <a:ea typeface="微软雅黑" panose="020B0503020204020204" pitchFamily="34" charset="-122"/>
                  <a:cs typeface="Arial" panose="020B0604020202020204"/>
                </a:rPr>
                <a:t>D</a:t>
              </a:r>
              <a:endParaRPr lang="en-US" sz="2300" b="1" i="1">
                <a:latin typeface="微软雅黑" panose="020B0503020204020204" pitchFamily="34" charset="-122"/>
                <a:ea typeface="微软雅黑" panose="020B0503020204020204" pitchFamily="34" charset="-122"/>
                <a:cs typeface="Arial" panose="020B0604020202020204"/>
              </a:endParaRPr>
            </a:p>
          </p:txBody>
        </p:sp>
        <p:sp>
          <p:nvSpPr>
            <p:cNvPr id="33840" name="Line 12"/>
            <p:cNvSpPr>
              <a:spLocks noChangeShapeType="1"/>
            </p:cNvSpPr>
            <p:nvPr>
              <p:custDataLst>
                <p:tags r:id="rId6"/>
              </p:custDataLst>
            </p:nvPr>
          </p:nvSpPr>
          <p:spPr bwMode="auto">
            <a:xfrm>
              <a:off x="3999" y="1361"/>
              <a:ext cx="655" cy="1794"/>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5" name="Group 13"/>
          <p:cNvGrpSpPr/>
          <p:nvPr>
            <p:custDataLst>
              <p:tags r:id="rId7"/>
            </p:custDataLst>
          </p:nvPr>
        </p:nvGrpSpPr>
        <p:grpSpPr bwMode="auto">
          <a:xfrm>
            <a:off x="3708400" y="2620963"/>
            <a:ext cx="2508250" cy="2465387"/>
            <a:chOff x="2336" y="1651"/>
            <a:chExt cx="1580" cy="1553"/>
          </a:xfrm>
        </p:grpSpPr>
        <p:sp>
          <p:nvSpPr>
            <p:cNvPr id="33837" name="Text Box 14"/>
            <p:cNvSpPr txBox="1">
              <a:spLocks noChangeArrowheads="1"/>
            </p:cNvSpPr>
            <p:nvPr>
              <p:custDataLst>
                <p:tags r:id="rId8"/>
              </p:custDataLst>
            </p:nvPr>
          </p:nvSpPr>
          <p:spPr bwMode="auto">
            <a:xfrm>
              <a:off x="3683" y="1651"/>
              <a:ext cx="233"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S</a:t>
              </a:r>
              <a:endParaRPr lang="en-US" sz="2400" b="1" i="1">
                <a:latin typeface="微软雅黑" panose="020B0503020204020204" pitchFamily="34" charset="-122"/>
                <a:ea typeface="微软雅黑" panose="020B0503020204020204" pitchFamily="34" charset="-122"/>
                <a:cs typeface="Arial" panose="020B0604020202020204"/>
              </a:endParaRPr>
            </a:p>
          </p:txBody>
        </p:sp>
        <p:sp>
          <p:nvSpPr>
            <p:cNvPr id="33838" name="Line 15"/>
            <p:cNvSpPr>
              <a:spLocks noChangeShapeType="1"/>
            </p:cNvSpPr>
            <p:nvPr>
              <p:custDataLst>
                <p:tags r:id="rId9"/>
              </p:custDataLst>
            </p:nvPr>
          </p:nvSpPr>
          <p:spPr bwMode="auto">
            <a:xfrm flipV="1">
              <a:off x="2336" y="1875"/>
              <a:ext cx="1399" cy="1329"/>
            </a:xfrm>
            <a:prstGeom prst="line">
              <a:avLst/>
            </a:prstGeom>
            <a:noFill/>
            <a:ln w="38100">
              <a:solidFill>
                <a:srgbClr val="CC0000"/>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6" name="Group 16"/>
          <p:cNvGrpSpPr/>
          <p:nvPr>
            <p:custDataLst>
              <p:tags r:id="rId10"/>
            </p:custDataLst>
          </p:nvPr>
        </p:nvGrpSpPr>
        <p:grpSpPr bwMode="auto">
          <a:xfrm>
            <a:off x="3700463" y="3062288"/>
            <a:ext cx="952500" cy="1108075"/>
            <a:chOff x="3550" y="1803"/>
            <a:chExt cx="600" cy="698"/>
          </a:xfrm>
        </p:grpSpPr>
        <p:sp>
          <p:nvSpPr>
            <p:cNvPr id="33834" name="Line 17"/>
            <p:cNvSpPr>
              <a:spLocks noChangeShapeType="1"/>
            </p:cNvSpPr>
            <p:nvPr>
              <p:custDataLst>
                <p:tags r:id="rId11"/>
              </p:custDataLst>
            </p:nvPr>
          </p:nvSpPr>
          <p:spPr bwMode="auto">
            <a:xfrm flipH="1" flipV="1">
              <a:off x="4149" y="1803"/>
              <a:ext cx="1" cy="698"/>
            </a:xfrm>
            <a:prstGeom prst="line">
              <a:avLst/>
            </a:prstGeom>
            <a:noFill/>
            <a:ln w="38100">
              <a:solidFill>
                <a:srgbClr val="FF6600"/>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3835" name="AutoShape 18"/>
            <p:cNvSpPr/>
            <p:nvPr>
              <p:custDataLst>
                <p:tags r:id="rId12"/>
              </p:custDataLst>
            </p:nvPr>
          </p:nvSpPr>
          <p:spPr bwMode="auto">
            <a:xfrm>
              <a:off x="3977" y="1805"/>
              <a:ext cx="118" cy="693"/>
            </a:xfrm>
            <a:prstGeom prst="leftBrace">
              <a:avLst>
                <a:gd name="adj1" fmla="val 63732"/>
                <a:gd name="adj2" fmla="val 44880"/>
              </a:avLst>
            </a:prstGeom>
            <a:noFill/>
            <a:ln w="25400">
              <a:solidFill>
                <a:schemeClr val="tx1"/>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3836" name="Text Box 19"/>
            <p:cNvSpPr txBox="1">
              <a:spLocks noChangeArrowheads="1"/>
            </p:cNvSpPr>
            <p:nvPr>
              <p:custDataLst>
                <p:tags r:id="rId13"/>
              </p:custDataLst>
            </p:nvPr>
          </p:nvSpPr>
          <p:spPr bwMode="auto">
            <a:xfrm>
              <a:off x="3550" y="1958"/>
              <a:ext cx="442" cy="523"/>
            </a:xfrm>
            <a:prstGeom prst="rect">
              <a:avLst/>
            </a:prstGeom>
            <a:noFill/>
            <a:ln w="9525">
              <a:noFill/>
              <a:miter lim="800000"/>
            </a:ln>
          </p:spPr>
          <p:txBody>
            <a:bodyPr>
              <a:spAutoFit/>
            </a:bodyPr>
            <a:lstStyle/>
            <a:p>
              <a:pPr algn="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税收</a:t>
              </a:r>
              <a:endParaRPr lang="en-US" sz="2400" dirty="0">
                <a:latin typeface="微软雅黑" panose="020B0503020204020204" pitchFamily="34" charset="-122"/>
                <a:ea typeface="微软雅黑" panose="020B0503020204020204" pitchFamily="34" charset="-122"/>
                <a:cs typeface="Arial" panose="020B0604020202020204"/>
              </a:endParaRPr>
            </a:p>
          </p:txBody>
        </p:sp>
      </p:grpSp>
      <p:grpSp>
        <p:nvGrpSpPr>
          <p:cNvPr id="7" name="Group 20"/>
          <p:cNvGrpSpPr/>
          <p:nvPr>
            <p:custDataLst>
              <p:tags r:id="rId14"/>
            </p:custDataLst>
          </p:nvPr>
        </p:nvGrpSpPr>
        <p:grpSpPr bwMode="auto">
          <a:xfrm>
            <a:off x="371475" y="2727325"/>
            <a:ext cx="3113088" cy="1154113"/>
            <a:chOff x="234" y="1718"/>
            <a:chExt cx="1961" cy="727"/>
          </a:xfrm>
        </p:grpSpPr>
        <p:sp>
          <p:nvSpPr>
            <p:cNvPr id="33830" name="AutoShape 21"/>
            <p:cNvSpPr/>
            <p:nvPr>
              <p:custDataLst>
                <p:tags r:id="rId15"/>
              </p:custDataLst>
            </p:nvPr>
          </p:nvSpPr>
          <p:spPr bwMode="auto">
            <a:xfrm>
              <a:off x="2054" y="1920"/>
              <a:ext cx="141" cy="525"/>
            </a:xfrm>
            <a:prstGeom prst="leftBrace">
              <a:avLst>
                <a:gd name="adj1" fmla="val 60988"/>
                <a:gd name="adj2" fmla="val 50000"/>
              </a:avLst>
            </a:prstGeom>
            <a:noFill/>
            <a:ln w="19050">
              <a:solidFill>
                <a:srgbClr val="009900"/>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nvGrpSpPr>
            <p:cNvPr id="8" name="Group 22"/>
            <p:cNvGrpSpPr/>
            <p:nvPr/>
          </p:nvGrpSpPr>
          <p:grpSpPr bwMode="auto">
            <a:xfrm>
              <a:off x="234" y="1718"/>
              <a:ext cx="1792" cy="460"/>
              <a:chOff x="1453" y="1718"/>
              <a:chExt cx="1792" cy="460"/>
            </a:xfrm>
          </p:grpSpPr>
          <p:sp>
            <p:nvSpPr>
              <p:cNvPr id="33832" name="Line 23"/>
              <p:cNvSpPr>
                <a:spLocks noChangeShapeType="1"/>
              </p:cNvSpPr>
              <p:nvPr>
                <p:custDataLst>
                  <p:tags r:id="rId16"/>
                </p:custDataLst>
              </p:nvPr>
            </p:nvSpPr>
            <p:spPr bwMode="auto">
              <a:xfrm>
                <a:off x="2610" y="1881"/>
                <a:ext cx="635" cy="297"/>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3833" name="Text Box 24"/>
              <p:cNvSpPr txBox="1">
                <a:spLocks noChangeArrowheads="1"/>
              </p:cNvSpPr>
              <p:nvPr>
                <p:custDataLst>
                  <p:tags r:id="rId17"/>
                </p:custDataLst>
              </p:nvPr>
            </p:nvSpPr>
            <p:spPr bwMode="auto">
              <a:xfrm>
                <a:off x="1453" y="1718"/>
                <a:ext cx="1360" cy="233"/>
              </a:xfrm>
              <a:prstGeom prst="rect">
                <a:avLst/>
              </a:prstGeom>
              <a:solidFill>
                <a:srgbClr val="CCFFCC"/>
              </a:solidFill>
              <a:ln w="9525">
                <a:noFill/>
                <a:miter lim="800000"/>
              </a:ln>
            </p:spPr>
            <p:txBody>
              <a:bodyPr lIns="0" tIns="0" rIns="0" bIns="0">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买者承担的税负</a:t>
                </a:r>
                <a:endParaRPr lang="en-US" sz="2400" dirty="0">
                  <a:latin typeface="微软雅黑" panose="020B0503020204020204" pitchFamily="34" charset="-122"/>
                  <a:ea typeface="微软雅黑" panose="020B0503020204020204" pitchFamily="34" charset="-122"/>
                  <a:cs typeface="Arial" panose="020B0604020202020204"/>
                </a:endParaRPr>
              </a:p>
            </p:txBody>
          </p:sp>
        </p:grpSp>
      </p:grpSp>
      <p:grpSp>
        <p:nvGrpSpPr>
          <p:cNvPr id="9" name="Group 25"/>
          <p:cNvGrpSpPr/>
          <p:nvPr>
            <p:custDataLst>
              <p:tags r:id="rId18"/>
            </p:custDataLst>
          </p:nvPr>
        </p:nvGrpSpPr>
        <p:grpSpPr bwMode="auto">
          <a:xfrm>
            <a:off x="74612" y="3900488"/>
            <a:ext cx="3409951" cy="1011238"/>
            <a:chOff x="47" y="2457"/>
            <a:chExt cx="2148" cy="637"/>
          </a:xfrm>
        </p:grpSpPr>
        <p:sp>
          <p:nvSpPr>
            <p:cNvPr id="33826" name="AutoShape 26"/>
            <p:cNvSpPr/>
            <p:nvPr>
              <p:custDataLst>
                <p:tags r:id="rId19"/>
              </p:custDataLst>
            </p:nvPr>
          </p:nvSpPr>
          <p:spPr bwMode="auto">
            <a:xfrm>
              <a:off x="2054" y="2457"/>
              <a:ext cx="141" cy="177"/>
            </a:xfrm>
            <a:prstGeom prst="leftBrace">
              <a:avLst>
                <a:gd name="adj1" fmla="val 20562"/>
                <a:gd name="adj2" fmla="val 50000"/>
              </a:avLst>
            </a:prstGeom>
            <a:noFill/>
            <a:ln w="19050">
              <a:solidFill>
                <a:srgbClr val="FF0000"/>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nvGrpSpPr>
            <p:cNvPr id="10" name="Group 27"/>
            <p:cNvGrpSpPr/>
            <p:nvPr/>
          </p:nvGrpSpPr>
          <p:grpSpPr bwMode="auto">
            <a:xfrm>
              <a:off x="47" y="2549"/>
              <a:ext cx="1980" cy="545"/>
              <a:chOff x="1266" y="2549"/>
              <a:chExt cx="1980" cy="545"/>
            </a:xfrm>
          </p:grpSpPr>
          <p:sp>
            <p:nvSpPr>
              <p:cNvPr id="33828" name="Line 28"/>
              <p:cNvSpPr>
                <a:spLocks noChangeShapeType="1"/>
              </p:cNvSpPr>
              <p:nvPr>
                <p:custDataLst>
                  <p:tags r:id="rId20"/>
                </p:custDataLst>
              </p:nvPr>
            </p:nvSpPr>
            <p:spPr bwMode="auto">
              <a:xfrm flipH="1">
                <a:off x="2657" y="2549"/>
                <a:ext cx="589" cy="468"/>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3829" name="Text Box 29"/>
              <p:cNvSpPr txBox="1">
                <a:spLocks noChangeArrowheads="1"/>
              </p:cNvSpPr>
              <p:nvPr>
                <p:custDataLst>
                  <p:tags r:id="rId21"/>
                </p:custDataLst>
              </p:nvPr>
            </p:nvSpPr>
            <p:spPr bwMode="auto">
              <a:xfrm>
                <a:off x="1266" y="2861"/>
                <a:ext cx="1363" cy="233"/>
              </a:xfrm>
              <a:prstGeom prst="rect">
                <a:avLst/>
              </a:prstGeom>
              <a:solidFill>
                <a:srgbClr val="FFCCCC"/>
              </a:solidFill>
              <a:ln w="9525">
                <a:noFill/>
                <a:miter lim="800000"/>
              </a:ln>
            </p:spPr>
            <p:txBody>
              <a:bodyPr wrap="square" lIns="0" tIns="0" rIns="0" bIns="0">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卖者承担的税负</a:t>
                </a:r>
                <a:endParaRPr lang="en-US" sz="2400" dirty="0">
                  <a:latin typeface="微软雅黑" panose="020B0503020204020204" pitchFamily="34" charset="-122"/>
                  <a:ea typeface="微软雅黑" panose="020B0503020204020204" pitchFamily="34" charset="-122"/>
                  <a:cs typeface="Arial" panose="020B0604020202020204"/>
                </a:endParaRPr>
              </a:p>
            </p:txBody>
          </p:sp>
        </p:grpSp>
      </p:grpSp>
      <p:grpSp>
        <p:nvGrpSpPr>
          <p:cNvPr id="11" name="Group 30"/>
          <p:cNvGrpSpPr/>
          <p:nvPr>
            <p:custDataLst>
              <p:tags r:id="rId22"/>
            </p:custDataLst>
          </p:nvPr>
        </p:nvGrpSpPr>
        <p:grpSpPr bwMode="auto">
          <a:xfrm>
            <a:off x="484188" y="3684593"/>
            <a:ext cx="4554538" cy="369888"/>
            <a:chOff x="305" y="2321"/>
            <a:chExt cx="2869" cy="233"/>
          </a:xfrm>
        </p:grpSpPr>
        <p:grpSp>
          <p:nvGrpSpPr>
            <p:cNvPr id="12" name="Group 31"/>
            <p:cNvGrpSpPr/>
            <p:nvPr/>
          </p:nvGrpSpPr>
          <p:grpSpPr bwMode="auto">
            <a:xfrm>
              <a:off x="2213" y="2407"/>
              <a:ext cx="961" cy="87"/>
              <a:chOff x="3432" y="2281"/>
              <a:chExt cx="961" cy="87"/>
            </a:xfrm>
          </p:grpSpPr>
          <p:sp>
            <p:nvSpPr>
              <p:cNvPr id="33824" name="Oval 32"/>
              <p:cNvSpPr>
                <a:spLocks noChangeArrowheads="1"/>
              </p:cNvSpPr>
              <p:nvPr>
                <p:custDataLst>
                  <p:tags r:id="rId23"/>
                </p:custDataLst>
              </p:nvPr>
            </p:nvSpPr>
            <p:spPr bwMode="auto">
              <a:xfrm>
                <a:off x="4305" y="2281"/>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3825" name="Line 33"/>
              <p:cNvSpPr>
                <a:spLocks noChangeShapeType="1"/>
              </p:cNvSpPr>
              <p:nvPr>
                <p:custDataLst>
                  <p:tags r:id="rId24"/>
                </p:custDataLst>
              </p:nvPr>
            </p:nvSpPr>
            <p:spPr bwMode="auto">
              <a:xfrm flipH="1">
                <a:off x="3432" y="2324"/>
                <a:ext cx="912" cy="0"/>
              </a:xfrm>
              <a:prstGeom prst="line">
                <a:avLst/>
              </a:prstGeom>
              <a:noFill/>
              <a:ln w="12700">
                <a:solidFill>
                  <a:schemeClr val="tx1"/>
                </a:solidFill>
                <a:prstDash val="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13" name="Group 34"/>
            <p:cNvGrpSpPr/>
            <p:nvPr/>
          </p:nvGrpSpPr>
          <p:grpSpPr bwMode="auto">
            <a:xfrm>
              <a:off x="305" y="2321"/>
              <a:ext cx="1891" cy="233"/>
              <a:chOff x="1524" y="2321"/>
              <a:chExt cx="1891" cy="233"/>
            </a:xfrm>
          </p:grpSpPr>
          <p:sp>
            <p:nvSpPr>
              <p:cNvPr id="33822" name="Text Box 35"/>
              <p:cNvSpPr txBox="1">
                <a:spLocks noChangeArrowheads="1"/>
              </p:cNvSpPr>
              <p:nvPr>
                <p:custDataLst>
                  <p:tags r:id="rId25"/>
                </p:custDataLst>
              </p:nvPr>
            </p:nvSpPr>
            <p:spPr bwMode="auto">
              <a:xfrm>
                <a:off x="1524" y="2321"/>
                <a:ext cx="1544" cy="233"/>
              </a:xfrm>
              <a:prstGeom prst="rect">
                <a:avLst/>
              </a:prstGeom>
              <a:noFill/>
              <a:ln w="9525">
                <a:noFill/>
                <a:miter lim="800000"/>
              </a:ln>
            </p:spPr>
            <p:txBody>
              <a:bodyPr wrap="square" lIns="0" tIns="0" rIns="0" bIns="0">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没有税收时的价格</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33823" name="Line 36"/>
              <p:cNvSpPr>
                <a:spLocks noChangeShapeType="1"/>
              </p:cNvSpPr>
              <p:nvPr>
                <p:custDataLst>
                  <p:tags r:id="rId26"/>
                </p:custDataLst>
              </p:nvPr>
            </p:nvSpPr>
            <p:spPr bwMode="auto">
              <a:xfrm flipH="1">
                <a:off x="3022" y="2449"/>
                <a:ext cx="393" cy="0"/>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grpSp>
        <p:nvGrpSpPr>
          <p:cNvPr id="14" name="Group 37"/>
          <p:cNvGrpSpPr/>
          <p:nvPr>
            <p:custDataLst>
              <p:tags r:id="rId27"/>
            </p:custDataLst>
          </p:nvPr>
        </p:nvGrpSpPr>
        <p:grpSpPr bwMode="auto">
          <a:xfrm>
            <a:off x="2570163" y="2530475"/>
            <a:ext cx="2151062" cy="587375"/>
            <a:chOff x="1619" y="1594"/>
            <a:chExt cx="1355" cy="370"/>
          </a:xfrm>
        </p:grpSpPr>
        <p:grpSp>
          <p:nvGrpSpPr>
            <p:cNvPr id="15" name="Group 38"/>
            <p:cNvGrpSpPr/>
            <p:nvPr/>
          </p:nvGrpSpPr>
          <p:grpSpPr bwMode="auto">
            <a:xfrm>
              <a:off x="2206" y="1877"/>
              <a:ext cx="768" cy="87"/>
              <a:chOff x="3425" y="1751"/>
              <a:chExt cx="768" cy="87"/>
            </a:xfrm>
          </p:grpSpPr>
          <p:sp>
            <p:nvSpPr>
              <p:cNvPr id="33818" name="Oval 39"/>
              <p:cNvSpPr>
                <a:spLocks noChangeArrowheads="1"/>
              </p:cNvSpPr>
              <p:nvPr>
                <p:custDataLst>
                  <p:tags r:id="rId28"/>
                </p:custDataLst>
              </p:nvPr>
            </p:nvSpPr>
            <p:spPr bwMode="auto">
              <a:xfrm>
                <a:off x="4105" y="1751"/>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3819" name="Line 40"/>
              <p:cNvSpPr>
                <a:spLocks noChangeShapeType="1"/>
              </p:cNvSpPr>
              <p:nvPr>
                <p:custDataLst>
                  <p:tags r:id="rId29"/>
                </p:custDataLst>
              </p:nvPr>
            </p:nvSpPr>
            <p:spPr bwMode="auto">
              <a:xfrm flipH="1">
                <a:off x="3425" y="1796"/>
                <a:ext cx="720" cy="0"/>
              </a:xfrm>
              <a:prstGeom prst="line">
                <a:avLst/>
              </a:prstGeom>
              <a:noFill/>
              <a:ln w="12700">
                <a:solidFill>
                  <a:schemeClr val="tx1"/>
                </a:solidFill>
                <a:prstDash val="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16" name="Group 41"/>
            <p:cNvGrpSpPr/>
            <p:nvPr/>
          </p:nvGrpSpPr>
          <p:grpSpPr bwMode="auto">
            <a:xfrm>
              <a:off x="1619" y="1594"/>
              <a:ext cx="577" cy="325"/>
              <a:chOff x="2838" y="1594"/>
              <a:chExt cx="577" cy="325"/>
            </a:xfrm>
          </p:grpSpPr>
          <p:sp>
            <p:nvSpPr>
              <p:cNvPr id="33816" name="Text Box 42"/>
              <p:cNvSpPr txBox="1">
                <a:spLocks noChangeArrowheads="1"/>
              </p:cNvSpPr>
              <p:nvPr>
                <p:custDataLst>
                  <p:tags r:id="rId30"/>
                </p:custDataLst>
              </p:nvPr>
            </p:nvSpPr>
            <p:spPr bwMode="auto">
              <a:xfrm>
                <a:off x="2838" y="1594"/>
                <a:ext cx="405" cy="288"/>
              </a:xfrm>
              <a:prstGeom prst="rect">
                <a:avLst/>
              </a:prstGeom>
              <a:noFill/>
              <a:ln w="9525">
                <a:noFill/>
                <a:miter lim="800000"/>
              </a:ln>
            </p:spPr>
            <p:txBody>
              <a:bodyPr>
                <a:spAutoFit/>
              </a:bodyPr>
              <a:lstStyle/>
              <a:p>
                <a:pPr algn="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r>
                  <a:rPr lang="en-US" sz="2400" b="1" i="1" baseline="-25000">
                    <a:latin typeface="微软雅黑" panose="020B0503020204020204" pitchFamily="34" charset="-122"/>
                    <a:ea typeface="微软雅黑" panose="020B0503020204020204" pitchFamily="34" charset="-122"/>
                    <a:cs typeface="Arial" panose="020B0604020202020204"/>
                  </a:rPr>
                  <a:t>B</a:t>
                </a:r>
                <a:endParaRPr lang="en-US" sz="2400" b="1" i="1" baseline="-25000">
                  <a:latin typeface="微软雅黑" panose="020B0503020204020204" pitchFamily="34" charset="-122"/>
                  <a:ea typeface="微软雅黑" panose="020B0503020204020204" pitchFamily="34" charset="-122"/>
                  <a:cs typeface="Arial" panose="020B0604020202020204"/>
                </a:endParaRPr>
              </a:p>
            </p:txBody>
          </p:sp>
          <p:sp>
            <p:nvSpPr>
              <p:cNvPr id="33817" name="Line 43"/>
              <p:cNvSpPr>
                <a:spLocks noChangeShapeType="1"/>
              </p:cNvSpPr>
              <p:nvPr>
                <p:custDataLst>
                  <p:tags r:id="rId31"/>
                </p:custDataLst>
              </p:nvPr>
            </p:nvSpPr>
            <p:spPr bwMode="auto">
              <a:xfrm flipH="1" flipV="1">
                <a:off x="3222" y="1802"/>
                <a:ext cx="193" cy="117"/>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grpSp>
        <p:nvGrpSpPr>
          <p:cNvPr id="17" name="Group 44"/>
          <p:cNvGrpSpPr/>
          <p:nvPr>
            <p:custDataLst>
              <p:tags r:id="rId32"/>
            </p:custDataLst>
          </p:nvPr>
        </p:nvGrpSpPr>
        <p:grpSpPr bwMode="auto">
          <a:xfrm>
            <a:off x="2881313" y="4119563"/>
            <a:ext cx="1839912" cy="655637"/>
            <a:chOff x="1815" y="2595"/>
            <a:chExt cx="1159" cy="413"/>
          </a:xfrm>
        </p:grpSpPr>
        <p:grpSp>
          <p:nvGrpSpPr>
            <p:cNvPr id="18" name="Group 45"/>
            <p:cNvGrpSpPr/>
            <p:nvPr/>
          </p:nvGrpSpPr>
          <p:grpSpPr bwMode="auto">
            <a:xfrm>
              <a:off x="2213" y="2595"/>
              <a:ext cx="761" cy="87"/>
              <a:chOff x="3432" y="2469"/>
              <a:chExt cx="761" cy="87"/>
            </a:xfrm>
          </p:grpSpPr>
          <p:sp>
            <p:nvSpPr>
              <p:cNvPr id="33812" name="Oval 46"/>
              <p:cNvSpPr>
                <a:spLocks noChangeArrowheads="1"/>
              </p:cNvSpPr>
              <p:nvPr>
                <p:custDataLst>
                  <p:tags r:id="rId33"/>
                </p:custDataLst>
              </p:nvPr>
            </p:nvSpPr>
            <p:spPr bwMode="auto">
              <a:xfrm>
                <a:off x="4105" y="2469"/>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3813" name="Line 47"/>
              <p:cNvSpPr>
                <a:spLocks noChangeShapeType="1"/>
              </p:cNvSpPr>
              <p:nvPr>
                <p:custDataLst>
                  <p:tags r:id="rId34"/>
                </p:custDataLst>
              </p:nvPr>
            </p:nvSpPr>
            <p:spPr bwMode="auto">
              <a:xfrm flipH="1">
                <a:off x="3432" y="2512"/>
                <a:ext cx="716" cy="0"/>
              </a:xfrm>
              <a:prstGeom prst="line">
                <a:avLst/>
              </a:prstGeom>
              <a:noFill/>
              <a:ln w="12700">
                <a:solidFill>
                  <a:schemeClr val="tx1"/>
                </a:solidFill>
                <a:prstDash val="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19" name="Group 48"/>
            <p:cNvGrpSpPr/>
            <p:nvPr/>
          </p:nvGrpSpPr>
          <p:grpSpPr bwMode="auto">
            <a:xfrm>
              <a:off x="1815" y="2643"/>
              <a:ext cx="384" cy="365"/>
              <a:chOff x="3034" y="2643"/>
              <a:chExt cx="384" cy="365"/>
            </a:xfrm>
          </p:grpSpPr>
          <p:sp>
            <p:nvSpPr>
              <p:cNvPr id="33810" name="Text Box 49"/>
              <p:cNvSpPr txBox="1">
                <a:spLocks noChangeArrowheads="1"/>
              </p:cNvSpPr>
              <p:nvPr>
                <p:custDataLst>
                  <p:tags r:id="rId35"/>
                </p:custDataLst>
              </p:nvPr>
            </p:nvSpPr>
            <p:spPr bwMode="auto">
              <a:xfrm>
                <a:off x="3034" y="2720"/>
                <a:ext cx="351" cy="288"/>
              </a:xfrm>
              <a:prstGeom prst="rect">
                <a:avLst/>
              </a:prstGeom>
              <a:noFill/>
              <a:ln w="9525">
                <a:noFill/>
                <a:miter lim="800000"/>
              </a:ln>
            </p:spPr>
            <p:txBody>
              <a:bodyPr>
                <a:spAutoFit/>
              </a:bodyPr>
              <a:lstStyle/>
              <a:p>
                <a:pPr algn="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r>
                  <a:rPr lang="en-US" sz="2400" b="1" i="1" baseline="-25000">
                    <a:latin typeface="微软雅黑" panose="020B0503020204020204" pitchFamily="34" charset="-122"/>
                    <a:ea typeface="微软雅黑" panose="020B0503020204020204" pitchFamily="34" charset="-122"/>
                    <a:cs typeface="Arial" panose="020B0604020202020204"/>
                  </a:rPr>
                  <a:t>S</a:t>
                </a:r>
                <a:endParaRPr lang="en-US" sz="2400" b="1" i="1" baseline="-25000">
                  <a:latin typeface="微软雅黑" panose="020B0503020204020204" pitchFamily="34" charset="-122"/>
                  <a:ea typeface="微软雅黑" panose="020B0503020204020204" pitchFamily="34" charset="-122"/>
                  <a:cs typeface="Arial" panose="020B0604020202020204"/>
                </a:endParaRPr>
              </a:p>
            </p:txBody>
          </p:sp>
          <p:sp>
            <p:nvSpPr>
              <p:cNvPr id="33811" name="Line 50"/>
              <p:cNvSpPr>
                <a:spLocks noChangeShapeType="1"/>
              </p:cNvSpPr>
              <p:nvPr>
                <p:custDataLst>
                  <p:tags r:id="rId36"/>
                </p:custDataLst>
              </p:nvPr>
            </p:nvSpPr>
            <p:spPr bwMode="auto">
              <a:xfrm flipH="1">
                <a:off x="3274" y="2643"/>
                <a:ext cx="144" cy="147"/>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sp>
        <p:nvSpPr>
          <p:cNvPr id="176179" name="Rectangle 51"/>
          <p:cNvSpPr>
            <a:spLocks noChangeArrowheads="1"/>
          </p:cNvSpPr>
          <p:nvPr/>
        </p:nvSpPr>
        <p:spPr bwMode="auto">
          <a:xfrm>
            <a:off x="6753225" y="1660525"/>
            <a:ext cx="1981200" cy="3790950"/>
          </a:xfrm>
          <a:prstGeom prst="rect">
            <a:avLst/>
          </a:prstGeom>
          <a:solidFill>
            <a:srgbClr val="FFFFCC"/>
          </a:solidFill>
          <a:ln w="9525">
            <a:noFill/>
            <a:miter lim="800000"/>
          </a:ln>
          <a:effectLst>
            <a:outerShdw blurRad="50800" dist="38100" dir="2700000" algn="tl" rotWithShape="0">
              <a:prstClr val="black">
                <a:alpha val="40000"/>
              </a:prstClr>
            </a:outerShdw>
          </a:effectLst>
        </p:spPr>
        <p:txBody>
          <a:bodyPr/>
          <a:lstStyle/>
          <a:p>
            <a:pPr>
              <a:lnSpc>
                <a:spcPct val="105000"/>
              </a:lnSpc>
              <a:spcBef>
                <a:spcPct val="20000"/>
              </a:spcBef>
              <a:buClr>
                <a:srgbClr val="00B85C"/>
              </a:buClr>
              <a:buSzPct val="120000"/>
              <a:buFont typeface="Wingdings" panose="05000000000000000000" pitchFamily="2" charset="2"/>
              <a:buNone/>
              <a:defRPr/>
            </a:pPr>
            <a:r>
              <a:rPr lang="zh-CN" altLang="en-US" sz="2500" dirty="0">
                <a:latin typeface="微软雅黑" panose="020B0503020204020204" pitchFamily="34" charset="-122"/>
                <a:ea typeface="微软雅黑" panose="020B0503020204020204" pitchFamily="34" charset="-122"/>
                <a:cs typeface="Arial" panose="020B0604020202020204"/>
              </a:rPr>
              <a:t>卖者相对于买者更容易离开市场，因此买者承担了大部分税负</a:t>
            </a:r>
            <a:endParaRPr lang="en-US" altLang="zh-CN" sz="2500" dirty="0">
              <a:latin typeface="微软雅黑" panose="020B0503020204020204" pitchFamily="34" charset="-122"/>
              <a:ea typeface="微软雅黑" panose="020B0503020204020204" pitchFamily="34" charset="-122"/>
              <a:cs typeface="Arial" panose="020B0604020202020204"/>
            </a:endParaRPr>
          </a:p>
        </p:txBody>
      </p:sp>
      <p:sp>
        <p:nvSpPr>
          <p:cNvPr id="20" name="Rectangle 2"/>
          <p:cNvSpPr txBox="1">
            <a:spLocks noChangeArrowheads="1"/>
          </p:cNvSpPr>
          <p:nvPr/>
        </p:nvSpPr>
        <p:spPr>
          <a:xfrm>
            <a:off x="428048" y="733711"/>
            <a:ext cx="3054927" cy="49183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lgn="ctr"/>
            <a:r>
              <a:rPr lang="zh-CN" altLang="en-US" sz="3200">
                <a:latin typeface="微软雅黑" panose="020B0503020204020204" pitchFamily="34" charset="-122"/>
                <a:ea typeface="微软雅黑" panose="020B0503020204020204" pitchFamily="34" charset="-122"/>
              </a:rPr>
              <a:t>弹性与税收归宿</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up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9"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up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6179"/>
                                        </p:tgtEl>
                                        <p:attrNameLst>
                                          <p:attrName>style.visibility</p:attrName>
                                        </p:attrNameLst>
                                      </p:cBhvr>
                                      <p:to>
                                        <p:strVal val="visible"/>
                                      </p:to>
                                    </p:set>
                                    <p:animEffect transition="in" filter="fade">
                                      <p:cBhvr>
                                        <p:cTn id="47" dur="500"/>
                                        <p:tgtEl>
                                          <p:spTgt spid="176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7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idx="4294967295"/>
          </p:nvPr>
        </p:nvSpPr>
        <p:spPr>
          <a:xfrm>
            <a:off x="428048" y="733711"/>
            <a:ext cx="3054927" cy="491836"/>
          </a:xfrm>
        </p:spPr>
        <p:txBody>
          <a:bodyPr>
            <a:noAutofit/>
          </a:bodyPr>
          <a:lstStyle/>
          <a:p>
            <a:pPr algn="ctr" eaLnBrk="1" hangingPunct="1"/>
            <a:r>
              <a:rPr lang="zh-CN" altLang="en-US" sz="3200" dirty="0">
                <a:latin typeface="微软雅黑" panose="020B0503020204020204" pitchFamily="34" charset="-122"/>
                <a:ea typeface="微软雅黑" panose="020B0503020204020204" pitchFamily="34" charset="-122"/>
              </a:rPr>
              <a:t>弹性与税收归宿</a:t>
            </a:r>
            <a:endParaRPr lang="en-US" sz="3200" dirty="0">
              <a:latin typeface="微软雅黑" panose="020B0503020204020204" pitchFamily="34" charset="-122"/>
              <a:ea typeface="微软雅黑" panose="020B0503020204020204" pitchFamily="34" charset="-122"/>
            </a:endParaRPr>
          </a:p>
        </p:txBody>
      </p:sp>
      <p:sp>
        <p:nvSpPr>
          <p:cNvPr id="34821" name="Rectangle 3"/>
          <p:cNvSpPr>
            <a:spLocks noGrp="1" noChangeArrowheads="1"/>
          </p:cNvSpPr>
          <p:nvPr>
            <p:ph type="body" idx="4294967295"/>
          </p:nvPr>
        </p:nvSpPr>
        <p:spPr>
          <a:xfrm>
            <a:off x="484188" y="1372382"/>
            <a:ext cx="7254875" cy="579438"/>
          </a:xfrm>
        </p:spPr>
        <p:txBody>
          <a:bodyPr/>
          <a:lstStyle/>
          <a:p>
            <a:pPr marL="0" indent="0" eaLnBrk="1" hangingPunct="1">
              <a:buFont typeface="Wingdings" panose="05000000000000000000" pitchFamily="2" charset="2"/>
              <a:buNone/>
            </a:pPr>
            <a:r>
              <a:rPr lang="zh-CN" altLang="en-US" sz="2600" u="sng" dirty="0">
                <a:latin typeface="微软雅黑" panose="020B0503020204020204" pitchFamily="34" charset="-122"/>
                <a:ea typeface="微软雅黑" panose="020B0503020204020204" pitchFamily="34" charset="-122"/>
              </a:rPr>
              <a:t>案例</a:t>
            </a:r>
            <a:r>
              <a:rPr lang="en-US" sz="2600" u="sng" dirty="0">
                <a:latin typeface="微软雅黑" panose="020B0503020204020204" pitchFamily="34" charset="-122"/>
                <a:ea typeface="微软雅黑" panose="020B0503020204020204" pitchFamily="34" charset="-122"/>
              </a:rPr>
              <a:t> 2:  </a:t>
            </a:r>
            <a:r>
              <a:rPr lang="zh-CN" altLang="en-US" sz="2600" u="sng" dirty="0">
                <a:latin typeface="微软雅黑" panose="020B0503020204020204" pitchFamily="34" charset="-122"/>
                <a:ea typeface="微软雅黑" panose="020B0503020204020204" pitchFamily="34" charset="-122"/>
              </a:rPr>
              <a:t>需求相对于供给更富有弹性</a:t>
            </a:r>
            <a:endParaRPr lang="en-US" sz="2600" u="sng" dirty="0">
              <a:latin typeface="微软雅黑" panose="020B0503020204020204" pitchFamily="34" charset="-122"/>
              <a:ea typeface="微软雅黑" panose="020B0503020204020204" pitchFamily="34" charset="-122"/>
            </a:endParaRPr>
          </a:p>
        </p:txBody>
      </p:sp>
      <p:grpSp>
        <p:nvGrpSpPr>
          <p:cNvPr id="2" name="Group 4"/>
          <p:cNvGrpSpPr/>
          <p:nvPr/>
        </p:nvGrpSpPr>
        <p:grpSpPr bwMode="auto">
          <a:xfrm>
            <a:off x="3344863" y="1824038"/>
            <a:ext cx="3316287" cy="4108450"/>
            <a:chOff x="3326" y="1149"/>
            <a:chExt cx="2089" cy="2588"/>
          </a:xfrm>
        </p:grpSpPr>
        <p:grpSp>
          <p:nvGrpSpPr>
            <p:cNvPr id="3" name="Group 5"/>
            <p:cNvGrpSpPr/>
            <p:nvPr/>
          </p:nvGrpSpPr>
          <p:grpSpPr bwMode="auto">
            <a:xfrm>
              <a:off x="3433" y="1403"/>
              <a:ext cx="1784" cy="2190"/>
              <a:chOff x="2424" y="1167"/>
              <a:chExt cx="2400" cy="2079"/>
            </a:xfrm>
          </p:grpSpPr>
          <p:sp>
            <p:nvSpPr>
              <p:cNvPr id="34868" name="Line 6"/>
              <p:cNvSpPr>
                <a:spLocks noChangeShapeType="1"/>
              </p:cNvSpPr>
              <p:nvPr/>
            </p:nvSpPr>
            <p:spPr bwMode="auto">
              <a:xfrm>
                <a:off x="2424" y="1167"/>
                <a:ext cx="0" cy="2079"/>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4869" name="Line 7"/>
              <p:cNvSpPr>
                <a:spLocks noChangeShapeType="1"/>
              </p:cNvSpPr>
              <p:nvPr/>
            </p:nvSpPr>
            <p:spPr bwMode="auto">
              <a:xfrm>
                <a:off x="2424" y="3246"/>
                <a:ext cx="2400" cy="0"/>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34866" name="Text Box 8"/>
            <p:cNvSpPr txBox="1">
              <a:spLocks noChangeArrowheads="1"/>
            </p:cNvSpPr>
            <p:nvPr/>
          </p:nvSpPr>
          <p:spPr bwMode="auto">
            <a:xfrm>
              <a:off x="3326" y="1149"/>
              <a:ext cx="233" cy="279"/>
            </a:xfrm>
            <a:prstGeom prst="rect">
              <a:avLst/>
            </a:prstGeom>
            <a:noFill/>
            <a:ln w="9525">
              <a:noFill/>
              <a:miter lim="800000"/>
            </a:ln>
          </p:spPr>
          <p:txBody>
            <a:bodyPr>
              <a:spAutoFit/>
            </a:bodyPr>
            <a:lstStyle/>
            <a:p>
              <a:pPr algn="ctr">
                <a:spcBef>
                  <a:spcPct val="50000"/>
                </a:spcBef>
              </a:pPr>
              <a:r>
                <a:rPr lang="en-US" sz="2300" b="1" i="1">
                  <a:latin typeface="微软雅黑" panose="020B0503020204020204" pitchFamily="34" charset="-122"/>
                  <a:ea typeface="微软雅黑" panose="020B0503020204020204" pitchFamily="34" charset="-122"/>
                  <a:cs typeface="Arial" panose="020B0604020202020204"/>
                </a:rPr>
                <a:t>P</a:t>
              </a:r>
              <a:endParaRPr lang="en-US" sz="2300" b="1" i="1">
                <a:latin typeface="微软雅黑" panose="020B0503020204020204" pitchFamily="34" charset="-122"/>
                <a:ea typeface="微软雅黑" panose="020B0503020204020204" pitchFamily="34" charset="-122"/>
                <a:cs typeface="Arial" panose="020B0604020202020204"/>
              </a:endParaRPr>
            </a:p>
          </p:txBody>
        </p:sp>
        <p:sp>
          <p:nvSpPr>
            <p:cNvPr id="34867" name="Text Box 9"/>
            <p:cNvSpPr txBox="1">
              <a:spLocks noChangeArrowheads="1"/>
            </p:cNvSpPr>
            <p:nvPr/>
          </p:nvSpPr>
          <p:spPr bwMode="auto">
            <a:xfrm>
              <a:off x="5182" y="3458"/>
              <a:ext cx="233" cy="279"/>
            </a:xfrm>
            <a:prstGeom prst="rect">
              <a:avLst/>
            </a:prstGeom>
            <a:noFill/>
            <a:ln w="9525">
              <a:noFill/>
              <a:miter lim="800000"/>
            </a:ln>
          </p:spPr>
          <p:txBody>
            <a:bodyPr>
              <a:spAutoFit/>
            </a:bodyPr>
            <a:lstStyle/>
            <a:p>
              <a:pPr algn="ctr">
                <a:spcBef>
                  <a:spcPct val="50000"/>
                </a:spcBef>
              </a:pPr>
              <a:r>
                <a:rPr lang="en-US" sz="2300" b="1" i="1">
                  <a:latin typeface="微软雅黑" panose="020B0503020204020204" pitchFamily="34" charset="-122"/>
                  <a:ea typeface="微软雅黑" panose="020B0503020204020204" pitchFamily="34" charset="-122"/>
                  <a:cs typeface="Arial" panose="020B0604020202020204"/>
                </a:rPr>
                <a:t>Q</a:t>
              </a:r>
              <a:endParaRPr lang="en-US" sz="2300" b="1" i="1">
                <a:latin typeface="微软雅黑" panose="020B0503020204020204" pitchFamily="34" charset="-122"/>
                <a:ea typeface="微软雅黑" panose="020B0503020204020204" pitchFamily="34" charset="-122"/>
                <a:cs typeface="Arial" panose="020B0604020202020204"/>
              </a:endParaRPr>
            </a:p>
          </p:txBody>
        </p:sp>
      </p:grpSp>
      <p:grpSp>
        <p:nvGrpSpPr>
          <p:cNvPr id="4" name="Group 10"/>
          <p:cNvGrpSpPr/>
          <p:nvPr/>
        </p:nvGrpSpPr>
        <p:grpSpPr bwMode="auto">
          <a:xfrm>
            <a:off x="4019550" y="2425700"/>
            <a:ext cx="2368550" cy="2889250"/>
            <a:chOff x="2532" y="1528"/>
            <a:chExt cx="1492" cy="1820"/>
          </a:xfrm>
        </p:grpSpPr>
        <p:sp>
          <p:nvSpPr>
            <p:cNvPr id="34863" name="Text Box 11"/>
            <p:cNvSpPr txBox="1">
              <a:spLocks noChangeArrowheads="1"/>
            </p:cNvSpPr>
            <p:nvPr/>
          </p:nvSpPr>
          <p:spPr bwMode="auto">
            <a:xfrm>
              <a:off x="3791" y="3069"/>
              <a:ext cx="233" cy="279"/>
            </a:xfrm>
            <a:prstGeom prst="rect">
              <a:avLst/>
            </a:prstGeom>
            <a:noFill/>
            <a:ln w="9525">
              <a:noFill/>
              <a:miter lim="800000"/>
            </a:ln>
          </p:spPr>
          <p:txBody>
            <a:bodyPr>
              <a:spAutoFit/>
            </a:bodyPr>
            <a:lstStyle/>
            <a:p>
              <a:pPr algn="ctr">
                <a:spcBef>
                  <a:spcPct val="50000"/>
                </a:spcBef>
              </a:pPr>
              <a:r>
                <a:rPr lang="en-US" sz="2300" b="1" i="1">
                  <a:latin typeface="微软雅黑" panose="020B0503020204020204" pitchFamily="34" charset="-122"/>
                  <a:ea typeface="微软雅黑" panose="020B0503020204020204" pitchFamily="34" charset="-122"/>
                  <a:cs typeface="Arial" panose="020B0604020202020204"/>
                </a:rPr>
                <a:t>D</a:t>
              </a:r>
              <a:endParaRPr lang="en-US" sz="2300" b="1" i="1">
                <a:latin typeface="微软雅黑" panose="020B0503020204020204" pitchFamily="34" charset="-122"/>
                <a:ea typeface="微软雅黑" panose="020B0503020204020204" pitchFamily="34" charset="-122"/>
                <a:cs typeface="Arial" panose="020B0604020202020204"/>
              </a:endParaRPr>
            </a:p>
          </p:txBody>
        </p:sp>
        <p:sp>
          <p:nvSpPr>
            <p:cNvPr id="34864" name="Line 12"/>
            <p:cNvSpPr>
              <a:spLocks noChangeShapeType="1"/>
            </p:cNvSpPr>
            <p:nvPr/>
          </p:nvSpPr>
          <p:spPr bwMode="auto">
            <a:xfrm>
              <a:off x="2532" y="1528"/>
              <a:ext cx="1324" cy="1606"/>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5" name="Group 13"/>
          <p:cNvGrpSpPr/>
          <p:nvPr/>
        </p:nvGrpSpPr>
        <p:grpSpPr bwMode="auto">
          <a:xfrm>
            <a:off x="4379913" y="2041525"/>
            <a:ext cx="1425575" cy="3322638"/>
            <a:chOff x="2759" y="1286"/>
            <a:chExt cx="898" cy="2093"/>
          </a:xfrm>
        </p:grpSpPr>
        <p:sp>
          <p:nvSpPr>
            <p:cNvPr id="34861" name="Text Box 14"/>
            <p:cNvSpPr txBox="1">
              <a:spLocks noChangeArrowheads="1"/>
            </p:cNvSpPr>
            <p:nvPr/>
          </p:nvSpPr>
          <p:spPr bwMode="auto">
            <a:xfrm>
              <a:off x="3424" y="1286"/>
              <a:ext cx="233"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S</a:t>
              </a:r>
              <a:endParaRPr lang="en-US" sz="2400" b="1" i="1">
                <a:latin typeface="微软雅黑" panose="020B0503020204020204" pitchFamily="34" charset="-122"/>
                <a:ea typeface="微软雅黑" panose="020B0503020204020204" pitchFamily="34" charset="-122"/>
                <a:cs typeface="Arial" panose="020B0604020202020204"/>
              </a:endParaRPr>
            </a:p>
          </p:txBody>
        </p:sp>
        <p:sp>
          <p:nvSpPr>
            <p:cNvPr id="34862" name="Line 15"/>
            <p:cNvSpPr>
              <a:spLocks noChangeShapeType="1"/>
            </p:cNvSpPr>
            <p:nvPr/>
          </p:nvSpPr>
          <p:spPr bwMode="auto">
            <a:xfrm flipV="1">
              <a:off x="2759" y="1534"/>
              <a:ext cx="744" cy="1845"/>
            </a:xfrm>
            <a:prstGeom prst="line">
              <a:avLst/>
            </a:prstGeom>
            <a:noFill/>
            <a:ln w="38100">
              <a:solidFill>
                <a:srgbClr val="CC0000"/>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6" name="Group 16"/>
          <p:cNvGrpSpPr/>
          <p:nvPr/>
        </p:nvGrpSpPr>
        <p:grpSpPr bwMode="auto">
          <a:xfrm>
            <a:off x="3792538" y="3316288"/>
            <a:ext cx="955675" cy="1108075"/>
            <a:chOff x="2389" y="2089"/>
            <a:chExt cx="602" cy="698"/>
          </a:xfrm>
        </p:grpSpPr>
        <p:sp>
          <p:nvSpPr>
            <p:cNvPr id="34858" name="Line 17"/>
            <p:cNvSpPr>
              <a:spLocks noChangeShapeType="1"/>
            </p:cNvSpPr>
            <p:nvPr/>
          </p:nvSpPr>
          <p:spPr bwMode="auto">
            <a:xfrm flipH="1" flipV="1">
              <a:off x="2990" y="2089"/>
              <a:ext cx="1" cy="698"/>
            </a:xfrm>
            <a:prstGeom prst="line">
              <a:avLst/>
            </a:prstGeom>
            <a:noFill/>
            <a:ln w="38100">
              <a:solidFill>
                <a:srgbClr val="FF6600"/>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4859" name="AutoShape 18"/>
            <p:cNvSpPr/>
            <p:nvPr/>
          </p:nvSpPr>
          <p:spPr bwMode="auto">
            <a:xfrm>
              <a:off x="2818" y="2091"/>
              <a:ext cx="118" cy="693"/>
            </a:xfrm>
            <a:prstGeom prst="leftBrace">
              <a:avLst>
                <a:gd name="adj1" fmla="val 63732"/>
                <a:gd name="adj2" fmla="val 51806"/>
              </a:avLst>
            </a:prstGeom>
            <a:noFill/>
            <a:ln w="25400">
              <a:solidFill>
                <a:schemeClr val="tx1"/>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4860" name="Text Box 19"/>
            <p:cNvSpPr txBox="1">
              <a:spLocks noChangeArrowheads="1"/>
            </p:cNvSpPr>
            <p:nvPr/>
          </p:nvSpPr>
          <p:spPr bwMode="auto">
            <a:xfrm>
              <a:off x="2389" y="2294"/>
              <a:ext cx="442" cy="288"/>
            </a:xfrm>
            <a:prstGeom prst="rect">
              <a:avLst/>
            </a:prstGeom>
            <a:noFill/>
            <a:ln w="9525">
              <a:noFill/>
              <a:miter lim="800000"/>
            </a:ln>
          </p:spPr>
          <p:txBody>
            <a:bodyPr>
              <a:spAutoFit/>
            </a:bodyPr>
            <a:lstStyle/>
            <a:p>
              <a:pPr algn="r">
                <a:spcBef>
                  <a:spcPct val="50000"/>
                </a:spcBef>
              </a:pPr>
              <a:r>
                <a:rPr lang="en-US" sz="2400">
                  <a:latin typeface="微软雅黑" panose="020B0503020204020204" pitchFamily="34" charset="-122"/>
                  <a:ea typeface="微软雅黑" panose="020B0503020204020204" pitchFamily="34" charset="-122"/>
                  <a:cs typeface="Arial" panose="020B0604020202020204"/>
                </a:rPr>
                <a:t>Tax</a:t>
              </a:r>
              <a:endParaRPr lang="en-US" sz="2400">
                <a:latin typeface="微软雅黑" panose="020B0503020204020204" pitchFamily="34" charset="-122"/>
                <a:ea typeface="微软雅黑" panose="020B0503020204020204" pitchFamily="34" charset="-122"/>
                <a:cs typeface="Arial" panose="020B0604020202020204"/>
              </a:endParaRPr>
            </a:p>
          </p:txBody>
        </p:sp>
      </p:grpSp>
      <p:grpSp>
        <p:nvGrpSpPr>
          <p:cNvPr id="11" name="Group 30"/>
          <p:cNvGrpSpPr/>
          <p:nvPr/>
        </p:nvGrpSpPr>
        <p:grpSpPr bwMode="auto">
          <a:xfrm>
            <a:off x="2849563" y="3624276"/>
            <a:ext cx="2271713" cy="138113"/>
            <a:chOff x="1795" y="2283"/>
            <a:chExt cx="1431" cy="87"/>
          </a:xfrm>
        </p:grpSpPr>
        <p:grpSp>
          <p:nvGrpSpPr>
            <p:cNvPr id="12" name="Group 31"/>
            <p:cNvGrpSpPr/>
            <p:nvPr/>
          </p:nvGrpSpPr>
          <p:grpSpPr bwMode="auto">
            <a:xfrm>
              <a:off x="2215" y="2283"/>
              <a:ext cx="1011" cy="87"/>
              <a:chOff x="2215" y="2283"/>
              <a:chExt cx="1011" cy="87"/>
            </a:xfrm>
          </p:grpSpPr>
          <p:sp>
            <p:nvSpPr>
              <p:cNvPr id="34848" name="Oval 32"/>
              <p:cNvSpPr>
                <a:spLocks noChangeArrowheads="1"/>
              </p:cNvSpPr>
              <p:nvPr/>
            </p:nvSpPr>
            <p:spPr bwMode="auto">
              <a:xfrm>
                <a:off x="3138" y="2283"/>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4849" name="Line 33"/>
              <p:cNvSpPr>
                <a:spLocks noChangeShapeType="1"/>
              </p:cNvSpPr>
              <p:nvPr/>
            </p:nvSpPr>
            <p:spPr bwMode="auto">
              <a:xfrm flipH="1">
                <a:off x="2215" y="2326"/>
                <a:ext cx="962" cy="0"/>
              </a:xfrm>
              <a:prstGeom prst="line">
                <a:avLst/>
              </a:prstGeom>
              <a:noFill/>
              <a:ln w="12700">
                <a:solidFill>
                  <a:schemeClr val="tx1"/>
                </a:solidFill>
                <a:prstDash val="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34847" name="Line 36"/>
            <p:cNvSpPr>
              <a:spLocks noChangeShapeType="1"/>
            </p:cNvSpPr>
            <p:nvPr/>
          </p:nvSpPr>
          <p:spPr bwMode="auto">
            <a:xfrm flipH="1">
              <a:off x="1795" y="2327"/>
              <a:ext cx="393" cy="0"/>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14" name="Group 37"/>
          <p:cNvGrpSpPr/>
          <p:nvPr/>
        </p:nvGrpSpPr>
        <p:grpSpPr bwMode="auto">
          <a:xfrm>
            <a:off x="2566988" y="2786063"/>
            <a:ext cx="2249487" cy="593725"/>
            <a:chOff x="1617" y="1755"/>
            <a:chExt cx="1417" cy="374"/>
          </a:xfrm>
        </p:grpSpPr>
        <p:grpSp>
          <p:nvGrpSpPr>
            <p:cNvPr id="15" name="Group 38"/>
            <p:cNvGrpSpPr/>
            <p:nvPr/>
          </p:nvGrpSpPr>
          <p:grpSpPr bwMode="auto">
            <a:xfrm>
              <a:off x="2216" y="2042"/>
              <a:ext cx="818" cy="87"/>
              <a:chOff x="2216" y="2042"/>
              <a:chExt cx="818" cy="87"/>
            </a:xfrm>
          </p:grpSpPr>
          <p:sp>
            <p:nvSpPr>
              <p:cNvPr id="34842" name="Oval 39"/>
              <p:cNvSpPr>
                <a:spLocks noChangeArrowheads="1"/>
              </p:cNvSpPr>
              <p:nvPr/>
            </p:nvSpPr>
            <p:spPr bwMode="auto">
              <a:xfrm>
                <a:off x="2946" y="2042"/>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4843" name="Line 40"/>
              <p:cNvSpPr>
                <a:spLocks noChangeShapeType="1"/>
              </p:cNvSpPr>
              <p:nvPr/>
            </p:nvSpPr>
            <p:spPr bwMode="auto">
              <a:xfrm flipH="1">
                <a:off x="2216" y="2087"/>
                <a:ext cx="760" cy="0"/>
              </a:xfrm>
              <a:prstGeom prst="line">
                <a:avLst/>
              </a:prstGeom>
              <a:noFill/>
              <a:ln w="12700">
                <a:solidFill>
                  <a:schemeClr val="tx1"/>
                </a:solidFill>
                <a:prstDash val="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16" name="Group 41"/>
            <p:cNvGrpSpPr/>
            <p:nvPr/>
          </p:nvGrpSpPr>
          <p:grpSpPr bwMode="auto">
            <a:xfrm>
              <a:off x="1617" y="1755"/>
              <a:ext cx="577" cy="325"/>
              <a:chOff x="2838" y="1594"/>
              <a:chExt cx="577" cy="325"/>
            </a:xfrm>
          </p:grpSpPr>
          <p:sp>
            <p:nvSpPr>
              <p:cNvPr id="34840" name="Text Box 42"/>
              <p:cNvSpPr txBox="1">
                <a:spLocks noChangeArrowheads="1"/>
              </p:cNvSpPr>
              <p:nvPr/>
            </p:nvSpPr>
            <p:spPr bwMode="auto">
              <a:xfrm>
                <a:off x="2838" y="1594"/>
                <a:ext cx="405" cy="288"/>
              </a:xfrm>
              <a:prstGeom prst="rect">
                <a:avLst/>
              </a:prstGeom>
              <a:noFill/>
              <a:ln w="9525">
                <a:noFill/>
                <a:miter lim="800000"/>
              </a:ln>
            </p:spPr>
            <p:txBody>
              <a:bodyPr>
                <a:spAutoFit/>
              </a:bodyPr>
              <a:lstStyle/>
              <a:p>
                <a:pPr algn="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r>
                  <a:rPr lang="en-US" sz="2400" b="1" i="1" baseline="-25000">
                    <a:latin typeface="微软雅黑" panose="020B0503020204020204" pitchFamily="34" charset="-122"/>
                    <a:ea typeface="微软雅黑" panose="020B0503020204020204" pitchFamily="34" charset="-122"/>
                    <a:cs typeface="Arial" panose="020B0604020202020204"/>
                  </a:rPr>
                  <a:t>B</a:t>
                </a:r>
                <a:endParaRPr lang="en-US" sz="2400" b="1" i="1" baseline="-25000">
                  <a:latin typeface="微软雅黑" panose="020B0503020204020204" pitchFamily="34" charset="-122"/>
                  <a:ea typeface="微软雅黑" panose="020B0503020204020204" pitchFamily="34" charset="-122"/>
                  <a:cs typeface="Arial" panose="020B0604020202020204"/>
                </a:endParaRPr>
              </a:p>
            </p:txBody>
          </p:sp>
          <p:sp>
            <p:nvSpPr>
              <p:cNvPr id="34841" name="Line 43"/>
              <p:cNvSpPr>
                <a:spLocks noChangeShapeType="1"/>
              </p:cNvSpPr>
              <p:nvPr/>
            </p:nvSpPr>
            <p:spPr bwMode="auto">
              <a:xfrm flipH="1" flipV="1">
                <a:off x="3222" y="1802"/>
                <a:ext cx="193" cy="117"/>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grpSp>
        <p:nvGrpSpPr>
          <p:cNvPr id="17" name="Group 44"/>
          <p:cNvGrpSpPr/>
          <p:nvPr/>
        </p:nvGrpSpPr>
        <p:grpSpPr bwMode="auto">
          <a:xfrm>
            <a:off x="2878138" y="4362450"/>
            <a:ext cx="1943100" cy="661988"/>
            <a:chOff x="1813" y="2748"/>
            <a:chExt cx="1224" cy="417"/>
          </a:xfrm>
        </p:grpSpPr>
        <p:grpSp>
          <p:nvGrpSpPr>
            <p:cNvPr id="18" name="Group 45"/>
            <p:cNvGrpSpPr/>
            <p:nvPr/>
          </p:nvGrpSpPr>
          <p:grpSpPr bwMode="auto">
            <a:xfrm>
              <a:off x="2215" y="2748"/>
              <a:ext cx="822" cy="87"/>
              <a:chOff x="2215" y="2748"/>
              <a:chExt cx="822" cy="87"/>
            </a:xfrm>
          </p:grpSpPr>
          <p:sp>
            <p:nvSpPr>
              <p:cNvPr id="34836" name="Oval 46"/>
              <p:cNvSpPr>
                <a:spLocks noChangeArrowheads="1"/>
              </p:cNvSpPr>
              <p:nvPr/>
            </p:nvSpPr>
            <p:spPr bwMode="auto">
              <a:xfrm>
                <a:off x="2949" y="2748"/>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4837" name="Line 47"/>
              <p:cNvSpPr>
                <a:spLocks noChangeShapeType="1"/>
              </p:cNvSpPr>
              <p:nvPr/>
            </p:nvSpPr>
            <p:spPr bwMode="auto">
              <a:xfrm flipH="1">
                <a:off x="2215" y="2791"/>
                <a:ext cx="767" cy="0"/>
              </a:xfrm>
              <a:prstGeom prst="line">
                <a:avLst/>
              </a:prstGeom>
              <a:noFill/>
              <a:ln w="12700">
                <a:solidFill>
                  <a:schemeClr val="tx1"/>
                </a:solidFill>
                <a:prstDash val="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19" name="Group 48"/>
            <p:cNvGrpSpPr/>
            <p:nvPr/>
          </p:nvGrpSpPr>
          <p:grpSpPr bwMode="auto">
            <a:xfrm>
              <a:off x="1813" y="2800"/>
              <a:ext cx="384" cy="365"/>
              <a:chOff x="3034" y="2643"/>
              <a:chExt cx="384" cy="365"/>
            </a:xfrm>
          </p:grpSpPr>
          <p:sp>
            <p:nvSpPr>
              <p:cNvPr id="34834" name="Text Box 49"/>
              <p:cNvSpPr txBox="1">
                <a:spLocks noChangeArrowheads="1"/>
              </p:cNvSpPr>
              <p:nvPr/>
            </p:nvSpPr>
            <p:spPr bwMode="auto">
              <a:xfrm>
                <a:off x="3034" y="2720"/>
                <a:ext cx="351" cy="288"/>
              </a:xfrm>
              <a:prstGeom prst="rect">
                <a:avLst/>
              </a:prstGeom>
              <a:noFill/>
              <a:ln w="9525">
                <a:noFill/>
                <a:miter lim="800000"/>
              </a:ln>
            </p:spPr>
            <p:txBody>
              <a:bodyPr>
                <a:spAutoFit/>
              </a:bodyPr>
              <a:lstStyle/>
              <a:p>
                <a:pPr algn="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r>
                  <a:rPr lang="en-US" sz="2400" b="1" i="1" baseline="-25000">
                    <a:latin typeface="微软雅黑" panose="020B0503020204020204" pitchFamily="34" charset="-122"/>
                    <a:ea typeface="微软雅黑" panose="020B0503020204020204" pitchFamily="34" charset="-122"/>
                    <a:cs typeface="Arial" panose="020B0604020202020204"/>
                  </a:rPr>
                  <a:t>S</a:t>
                </a:r>
                <a:endParaRPr lang="en-US" sz="2400" b="1" i="1" baseline="-25000">
                  <a:latin typeface="微软雅黑" panose="020B0503020204020204" pitchFamily="34" charset="-122"/>
                  <a:ea typeface="微软雅黑" panose="020B0503020204020204" pitchFamily="34" charset="-122"/>
                  <a:cs typeface="Arial" panose="020B0604020202020204"/>
                </a:endParaRPr>
              </a:p>
            </p:txBody>
          </p:sp>
          <p:sp>
            <p:nvSpPr>
              <p:cNvPr id="34835" name="Line 50"/>
              <p:cNvSpPr>
                <a:spLocks noChangeShapeType="1"/>
              </p:cNvSpPr>
              <p:nvPr/>
            </p:nvSpPr>
            <p:spPr bwMode="auto">
              <a:xfrm flipH="1">
                <a:off x="3274" y="2643"/>
                <a:ext cx="144" cy="147"/>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sp>
        <p:nvSpPr>
          <p:cNvPr id="178227" name="Rectangle 51"/>
          <p:cNvSpPr>
            <a:spLocks noChangeArrowheads="1"/>
          </p:cNvSpPr>
          <p:nvPr/>
        </p:nvSpPr>
        <p:spPr bwMode="auto">
          <a:xfrm>
            <a:off x="6757988" y="1647825"/>
            <a:ext cx="1974850" cy="3813175"/>
          </a:xfrm>
          <a:prstGeom prst="rect">
            <a:avLst/>
          </a:prstGeom>
          <a:solidFill>
            <a:srgbClr val="FFFFCC"/>
          </a:solidFill>
          <a:ln w="9525">
            <a:noFill/>
            <a:miter lim="800000"/>
          </a:ln>
          <a:effectLst>
            <a:outerShdw blurRad="50800" dist="38100" dir="2700000" algn="tl" rotWithShape="0">
              <a:prstClr val="black">
                <a:alpha val="40000"/>
              </a:prstClr>
            </a:outerShdw>
          </a:effectLst>
        </p:spPr>
        <p:txBody>
          <a:bodyPr/>
          <a:lstStyle/>
          <a:p>
            <a:pPr>
              <a:lnSpc>
                <a:spcPct val="105000"/>
              </a:lnSpc>
              <a:spcBef>
                <a:spcPct val="25000"/>
              </a:spcBef>
              <a:buClr>
                <a:srgbClr val="00B85C"/>
              </a:buClr>
              <a:buSzPct val="120000"/>
              <a:buFont typeface="Wingdings" panose="05000000000000000000" pitchFamily="2" charset="2"/>
              <a:buNone/>
              <a:defRPr/>
            </a:pPr>
            <a:r>
              <a:rPr lang="zh-CN" altLang="en-US" sz="2500" dirty="0">
                <a:latin typeface="微软雅黑" panose="020B0503020204020204" pitchFamily="34" charset="-122"/>
                <a:ea typeface="微软雅黑" panose="020B0503020204020204" pitchFamily="34" charset="-122"/>
                <a:cs typeface="Arial" panose="020B0604020202020204"/>
              </a:rPr>
              <a:t>买者相对于卖者更容易离开市场，因此卖者承担了大部分的税负</a:t>
            </a:r>
            <a:endParaRPr lang="en-US" sz="2500" dirty="0">
              <a:latin typeface="微软雅黑" panose="020B0503020204020204" pitchFamily="34" charset="-122"/>
              <a:ea typeface="微软雅黑" panose="020B0503020204020204" pitchFamily="34" charset="-122"/>
              <a:cs typeface="Arial" panose="020B0604020202020204"/>
            </a:endParaRPr>
          </a:p>
        </p:txBody>
      </p:sp>
      <p:grpSp>
        <p:nvGrpSpPr>
          <p:cNvPr id="69" name="Group 20"/>
          <p:cNvGrpSpPr/>
          <p:nvPr/>
        </p:nvGrpSpPr>
        <p:grpSpPr bwMode="auto">
          <a:xfrm>
            <a:off x="371475" y="2727325"/>
            <a:ext cx="3140076" cy="949325"/>
            <a:chOff x="234" y="1718"/>
            <a:chExt cx="1978" cy="598"/>
          </a:xfrm>
        </p:grpSpPr>
        <p:sp>
          <p:nvSpPr>
            <p:cNvPr id="70" name="AutoShape 21"/>
            <p:cNvSpPr/>
            <p:nvPr/>
          </p:nvSpPr>
          <p:spPr bwMode="auto">
            <a:xfrm rot="180000">
              <a:off x="2138" y="2050"/>
              <a:ext cx="74" cy="266"/>
            </a:xfrm>
            <a:prstGeom prst="leftBrace">
              <a:avLst>
                <a:gd name="adj1" fmla="val 60988"/>
                <a:gd name="adj2" fmla="val 50000"/>
              </a:avLst>
            </a:prstGeom>
            <a:noFill/>
            <a:ln w="19050">
              <a:solidFill>
                <a:srgbClr val="009900"/>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nvGrpSpPr>
            <p:cNvPr id="71" name="Group 22"/>
            <p:cNvGrpSpPr/>
            <p:nvPr/>
          </p:nvGrpSpPr>
          <p:grpSpPr bwMode="auto">
            <a:xfrm>
              <a:off x="234" y="1718"/>
              <a:ext cx="1792" cy="460"/>
              <a:chOff x="1453" y="1718"/>
              <a:chExt cx="1792" cy="460"/>
            </a:xfrm>
          </p:grpSpPr>
          <p:sp>
            <p:nvSpPr>
              <p:cNvPr id="72" name="Line 23"/>
              <p:cNvSpPr>
                <a:spLocks noChangeShapeType="1"/>
              </p:cNvSpPr>
              <p:nvPr/>
            </p:nvSpPr>
            <p:spPr bwMode="auto">
              <a:xfrm>
                <a:off x="2610" y="1881"/>
                <a:ext cx="635" cy="297"/>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73" name="Text Box 24"/>
              <p:cNvSpPr txBox="1">
                <a:spLocks noChangeArrowheads="1"/>
              </p:cNvSpPr>
              <p:nvPr/>
            </p:nvSpPr>
            <p:spPr bwMode="auto">
              <a:xfrm>
                <a:off x="1453" y="1718"/>
                <a:ext cx="1360" cy="233"/>
              </a:xfrm>
              <a:prstGeom prst="rect">
                <a:avLst/>
              </a:prstGeom>
              <a:solidFill>
                <a:srgbClr val="CCFFCC"/>
              </a:solidFill>
              <a:ln w="9525">
                <a:noFill/>
                <a:miter lim="800000"/>
              </a:ln>
            </p:spPr>
            <p:txBody>
              <a:bodyPr lIns="0" tIns="0" rIns="0" bIns="0">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买者承担的税负</a:t>
                </a:r>
                <a:endParaRPr lang="en-US" sz="2400" dirty="0">
                  <a:latin typeface="微软雅黑" panose="020B0503020204020204" pitchFamily="34" charset="-122"/>
                  <a:ea typeface="微软雅黑" panose="020B0503020204020204" pitchFamily="34" charset="-122"/>
                  <a:cs typeface="Arial" panose="020B0604020202020204"/>
                </a:endParaRPr>
              </a:p>
            </p:txBody>
          </p:sp>
        </p:grpSp>
      </p:grpSp>
      <p:grpSp>
        <p:nvGrpSpPr>
          <p:cNvPr id="74" name="Group 25"/>
          <p:cNvGrpSpPr/>
          <p:nvPr/>
        </p:nvGrpSpPr>
        <p:grpSpPr bwMode="auto">
          <a:xfrm>
            <a:off x="202565" y="3743008"/>
            <a:ext cx="3273426" cy="1152525"/>
            <a:chOff x="108" y="2291"/>
            <a:chExt cx="2062" cy="726"/>
          </a:xfrm>
        </p:grpSpPr>
        <p:sp>
          <p:nvSpPr>
            <p:cNvPr id="75" name="AutoShape 26"/>
            <p:cNvSpPr/>
            <p:nvPr/>
          </p:nvSpPr>
          <p:spPr bwMode="auto">
            <a:xfrm>
              <a:off x="2054" y="2291"/>
              <a:ext cx="116" cy="475"/>
            </a:xfrm>
            <a:prstGeom prst="leftBrace">
              <a:avLst>
                <a:gd name="adj1" fmla="val 20562"/>
                <a:gd name="adj2" fmla="val 50000"/>
              </a:avLst>
            </a:prstGeom>
            <a:noFill/>
            <a:ln w="19050">
              <a:solidFill>
                <a:srgbClr val="FF0000"/>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nvGrpSpPr>
            <p:cNvPr id="76" name="Group 27"/>
            <p:cNvGrpSpPr/>
            <p:nvPr/>
          </p:nvGrpSpPr>
          <p:grpSpPr bwMode="auto">
            <a:xfrm>
              <a:off x="108" y="2549"/>
              <a:ext cx="1919" cy="468"/>
              <a:chOff x="1327" y="2549"/>
              <a:chExt cx="1919" cy="468"/>
            </a:xfrm>
          </p:grpSpPr>
          <p:sp>
            <p:nvSpPr>
              <p:cNvPr id="77" name="Line 28"/>
              <p:cNvSpPr>
                <a:spLocks noChangeShapeType="1"/>
              </p:cNvSpPr>
              <p:nvPr/>
            </p:nvSpPr>
            <p:spPr bwMode="auto">
              <a:xfrm flipH="1">
                <a:off x="2657" y="2549"/>
                <a:ext cx="589" cy="468"/>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78" name="Text Box 29"/>
              <p:cNvSpPr txBox="1">
                <a:spLocks noChangeArrowheads="1"/>
              </p:cNvSpPr>
              <p:nvPr/>
            </p:nvSpPr>
            <p:spPr bwMode="auto">
              <a:xfrm>
                <a:off x="1327" y="2713"/>
                <a:ext cx="1363" cy="233"/>
              </a:xfrm>
              <a:prstGeom prst="rect">
                <a:avLst/>
              </a:prstGeom>
              <a:solidFill>
                <a:srgbClr val="FFCCCC"/>
              </a:solidFill>
              <a:ln w="9525">
                <a:noFill/>
                <a:miter lim="800000"/>
              </a:ln>
            </p:spPr>
            <p:txBody>
              <a:bodyPr wrap="square" lIns="0" tIns="0" rIns="0" bIns="0">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卖者承担的税负</a:t>
                </a:r>
                <a:endParaRPr lang="en-US" sz="2400" dirty="0">
                  <a:latin typeface="微软雅黑" panose="020B0503020204020204" pitchFamily="34" charset="-122"/>
                  <a:ea typeface="微软雅黑" panose="020B0503020204020204" pitchFamily="34" charset="-122"/>
                  <a:cs typeface="Arial" panose="020B0604020202020204"/>
                </a:endParaRPr>
              </a:p>
            </p:txBody>
          </p:sp>
        </p:grpSp>
      </p:grpSp>
      <p:sp>
        <p:nvSpPr>
          <p:cNvPr id="33822" name="Text Box 35"/>
          <p:cNvSpPr txBox="1">
            <a:spLocks noChangeArrowheads="1"/>
          </p:cNvSpPr>
          <p:nvPr>
            <p:custDataLst>
              <p:tags r:id="rId1"/>
            </p:custDataLst>
          </p:nvPr>
        </p:nvSpPr>
        <p:spPr bwMode="auto">
          <a:xfrm>
            <a:off x="296863" y="3585533"/>
            <a:ext cx="2451100" cy="369888"/>
          </a:xfrm>
          <a:prstGeom prst="rect">
            <a:avLst/>
          </a:prstGeom>
          <a:noFill/>
          <a:ln w="9525">
            <a:noFill/>
            <a:miter lim="800000"/>
          </a:ln>
        </p:spPr>
        <p:txBody>
          <a:bodyPr wrap="square" lIns="0" tIns="0" rIns="0" bIns="0">
            <a:spAutoFit/>
          </a:bodyPr>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没有税收时的价格</a:t>
            </a:r>
            <a:endParaRPr lang="en-US" sz="2400" dirty="0">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up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trips(up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strips(down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8227"/>
                                        </p:tgtEl>
                                        <p:attrNameLst>
                                          <p:attrName>style.visibility</p:attrName>
                                        </p:attrNameLst>
                                      </p:cBhvr>
                                      <p:to>
                                        <p:strVal val="visible"/>
                                      </p:to>
                                    </p:set>
                                    <p:animEffect transition="in" filter="fade">
                                      <p:cBhvr>
                                        <p:cTn id="37" dur="500"/>
                                        <p:tgtEl>
                                          <p:spTgt spid="1782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2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p:cNvSpPr>
            <a:spLocks noGrp="1" noChangeArrowheads="1"/>
          </p:cNvSpPr>
          <p:nvPr>
            <p:ph type="title" idx="4294967295"/>
          </p:nvPr>
        </p:nvSpPr>
        <p:spPr>
          <a:xfrm>
            <a:off x="218209" y="639041"/>
            <a:ext cx="5730586" cy="649288"/>
          </a:xfrm>
        </p:spPr>
        <p:txBody>
          <a:bodyPr>
            <a:normAutofit/>
          </a:bodyPr>
          <a:lstStyle/>
          <a:p>
            <a:pPr algn="ctr" eaLnBrk="1" hangingPunct="1"/>
            <a:r>
              <a:rPr lang="zh-CN" altLang="en-US" sz="3200" dirty="0">
                <a:latin typeface="微软雅黑" panose="020B0503020204020204" pitchFamily="34" charset="-122"/>
                <a:ea typeface="华光中雅_CNKI" panose="02000500000000000000"/>
              </a:rPr>
              <a:t>改变市场结果的政府政策</a:t>
            </a:r>
            <a:endParaRPr lang="en-US" sz="3200" dirty="0">
              <a:latin typeface="微软雅黑" panose="020B0503020204020204" pitchFamily="34" charset="-122"/>
              <a:ea typeface="华光中雅_CNKI" panose="02000500000000000000"/>
            </a:endParaRPr>
          </a:p>
        </p:txBody>
      </p:sp>
      <p:sp>
        <p:nvSpPr>
          <p:cNvPr id="45059" name="Rectangle 3"/>
          <p:cNvSpPr>
            <a:spLocks noGrp="1" noChangeArrowheads="1"/>
          </p:cNvSpPr>
          <p:nvPr>
            <p:ph type="body" idx="4294967295"/>
          </p:nvPr>
        </p:nvSpPr>
        <p:spPr>
          <a:xfrm>
            <a:off x="152111" y="1379336"/>
            <a:ext cx="8029143" cy="3393786"/>
          </a:xfrm>
        </p:spPr>
        <p:txBody>
          <a:bodyPr>
            <a:normAutofit lnSpcReduction="10000"/>
          </a:bodyPr>
          <a:lstStyle/>
          <a:p>
            <a:pPr marL="0" indent="0" eaLnBrk="1" hangingPunct="1">
              <a:lnSpc>
                <a:spcPct val="100000"/>
              </a:lnSpc>
            </a:pPr>
            <a:r>
              <a:rPr lang="en-US" sz="26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价格控制</a:t>
            </a:r>
            <a:endParaRPr lang="en-US" sz="2400" dirty="0">
              <a:latin typeface="微软雅黑" panose="020B0503020204020204" pitchFamily="34" charset="-122"/>
              <a:ea typeface="微软雅黑" panose="020B0503020204020204" pitchFamily="34" charset="-122"/>
            </a:endParaRPr>
          </a:p>
          <a:p>
            <a:pPr lvl="1"/>
            <a:r>
              <a:rPr lang="zh-CN" altLang="en-US" sz="2400" b="1" dirty="0">
                <a:solidFill>
                  <a:srgbClr val="CC0000"/>
                </a:solidFill>
                <a:latin typeface="微软雅黑" panose="020B0503020204020204" pitchFamily="34" charset="-122"/>
                <a:ea typeface="微软雅黑" panose="020B0503020204020204" pitchFamily="34" charset="-122"/>
              </a:rPr>
              <a:t>价格上限</a:t>
            </a:r>
            <a:r>
              <a:rPr 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出售一种物品或服务的法定最高价格，比如</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租金控制</a:t>
            </a:r>
            <a:endParaRPr lang="en-US" altLang="zh-CN" sz="2400" dirty="0">
              <a:latin typeface="微软雅黑" panose="020B0503020204020204" pitchFamily="34" charset="-122"/>
              <a:ea typeface="微软雅黑" panose="020B0503020204020204" pitchFamily="34" charset="-122"/>
            </a:endParaRPr>
          </a:p>
          <a:p>
            <a:pPr lvl="1"/>
            <a:r>
              <a:rPr lang="zh-CN" altLang="en-US" sz="2400" b="1" dirty="0">
                <a:solidFill>
                  <a:srgbClr val="CC0000"/>
                </a:solidFill>
                <a:latin typeface="微软雅黑" panose="020B0503020204020204" pitchFamily="34" charset="-122"/>
                <a:ea typeface="微软雅黑" panose="020B0503020204020204" pitchFamily="34" charset="-122"/>
              </a:rPr>
              <a:t>价格下限</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出售一种物品或服务的法定最低价格，比如</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最低工资</a:t>
            </a:r>
            <a:endParaRPr lang="en-US" altLang="zh-CN" sz="2400" dirty="0">
              <a:latin typeface="微软雅黑" panose="020B0503020204020204" pitchFamily="34" charset="-122"/>
              <a:ea typeface="微软雅黑" panose="020B0503020204020204" pitchFamily="34" charset="-122"/>
            </a:endParaRPr>
          </a:p>
          <a:p>
            <a:pPr marL="0" indent="0">
              <a:spcBef>
                <a:spcPct val="40000"/>
              </a:spcBef>
            </a:pPr>
            <a:r>
              <a:rPr lang="zh-CN" altLang="en-US" sz="2400" dirty="0">
                <a:latin typeface="微软雅黑" panose="020B0503020204020204" pitchFamily="34" charset="-122"/>
                <a:ea typeface="微软雅黑" panose="020B0503020204020204" pitchFamily="34" charset="-122"/>
              </a:rPr>
              <a:t>税收</a:t>
            </a:r>
            <a:r>
              <a:rPr lang="en-US" altLang="zh-CN" sz="24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a:p>
            <a:pPr lvl="1">
              <a:spcBef>
                <a:spcPct val="10000"/>
              </a:spcBef>
            </a:pPr>
            <a:r>
              <a:rPr lang="zh-CN" altLang="en-US" sz="2400" dirty="0">
                <a:latin typeface="微软雅黑" panose="020B0503020204020204" pitchFamily="34" charset="-122"/>
                <a:ea typeface="微软雅黑" panose="020B0503020204020204" pitchFamily="34" charset="-122"/>
              </a:rPr>
              <a:t>政府要求买者或卖者每买进或卖出一单位物品所支付的一定数量的货币。</a:t>
            </a:r>
            <a:endParaRPr lang="en-US" sz="2400" dirty="0">
              <a:latin typeface="微软雅黑" panose="020B0503020204020204" pitchFamily="34" charset="-122"/>
              <a:ea typeface="微软雅黑" panose="020B0503020204020204" pitchFamily="34" charset="-122"/>
            </a:endParaRPr>
          </a:p>
        </p:txBody>
      </p:sp>
      <p:sp>
        <p:nvSpPr>
          <p:cNvPr id="45060" name="Text Box 4"/>
          <p:cNvSpPr txBox="1">
            <a:spLocks noChangeArrowheads="1"/>
          </p:cNvSpPr>
          <p:nvPr/>
        </p:nvSpPr>
        <p:spPr bwMode="auto">
          <a:xfrm>
            <a:off x="745174" y="4617749"/>
            <a:ext cx="7233948" cy="1200329"/>
          </a:xfrm>
          <a:prstGeom prst="rect">
            <a:avLst/>
          </a:prstGeom>
          <a:solidFill>
            <a:srgbClr val="FFCC99"/>
          </a:solidFill>
          <a:ln w="9525">
            <a:noFill/>
            <a:miter lim="800000"/>
          </a:ln>
          <a:effectLst>
            <a:outerShdw blurRad="50800" dist="38100" dir="2700000" algn="tl" rotWithShape="0">
              <a:prstClr val="black">
                <a:alpha val="40000"/>
              </a:prstClr>
            </a:outerShdw>
          </a:effectLst>
        </p:spPr>
        <p:txBody>
          <a:bodyPr wrap="square">
            <a:spAutoFit/>
          </a:bodyPr>
          <a:lstStyle/>
          <a:p>
            <a:pPr lvl="1">
              <a:spcBef>
                <a:spcPct val="10000"/>
              </a:spcBef>
            </a:pPr>
            <a:r>
              <a:rPr lang="zh-CN" altLang="en-US" sz="2400" dirty="0">
                <a:latin typeface="微软雅黑" panose="020B0503020204020204" pitchFamily="34" charset="-122"/>
                <a:ea typeface="微软雅黑" panose="020B0503020204020204" pitchFamily="34" charset="-122"/>
              </a:rPr>
              <a:t>我们将使用供求模型来分析各种类型的政府政策如何影响市场结果（买者支付的价格，卖者得到的价格，以及均衡数量</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left)">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wipe(left)">
                                      <p:cBhvr>
                                        <p:cTn id="12" dur="5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wipe(left)">
                                      <p:cBhvr>
                                        <p:cTn id="17" dur="5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wipe(left)">
                                      <p:cBhvr>
                                        <p:cTn id="22" dur="500"/>
                                        <p:tgtEl>
                                          <p:spTgt spid="45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Effect transition="in" filter="wipe(left)">
                                      <p:cBhvr>
                                        <p:cTn id="27" dur="500"/>
                                        <p:tgtEl>
                                          <p:spTgt spid="450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5060"/>
                                        </p:tgtEl>
                                        <p:attrNameLst>
                                          <p:attrName>style.visibility</p:attrName>
                                        </p:attrNameLst>
                                      </p:cBhvr>
                                      <p:to>
                                        <p:strVal val="visible"/>
                                      </p:to>
                                    </p:set>
                                    <p:animEffect transition="in" filter="fade">
                                      <p:cBhvr>
                                        <p:cTn id="32"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ldLvl="5" build="p"/>
      <p:bldP spid="45060"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Rectangle 3"/>
          <p:cNvSpPr>
            <a:spLocks noGrp="1" noChangeArrowheads="1"/>
          </p:cNvSpPr>
          <p:nvPr>
            <p:ph type="body" idx="4294967295"/>
          </p:nvPr>
        </p:nvSpPr>
        <p:spPr>
          <a:xfrm>
            <a:off x="1009015" y="2010410"/>
            <a:ext cx="7999730" cy="2317115"/>
          </a:xfrm>
        </p:spPr>
        <p:txBody>
          <a:bodyPr>
            <a:normAutofit lnSpcReduction="10000"/>
          </a:bodyPr>
          <a:lstStyle/>
          <a:p>
            <a:pPr>
              <a:lnSpc>
                <a:spcPct val="150000"/>
              </a:lnSpc>
            </a:pPr>
            <a:r>
              <a:rPr lang="zh-CN" sz="2400" dirty="0">
                <a:latin typeface="微软雅黑" panose="020B0503020204020204" pitchFamily="34" charset="-122"/>
                <a:ea typeface="微软雅黑" panose="020B0503020204020204" pitchFamily="34" charset="-122"/>
              </a:rPr>
              <a:t>假如现在限制奢侈品消费，</a:t>
            </a:r>
            <a:r>
              <a:rPr lang="zh-CN" altLang="en-US" sz="2400" dirty="0">
                <a:latin typeface="微软雅黑" panose="020B0503020204020204" pitchFamily="34" charset="-122"/>
                <a:ea typeface="微软雅黑" panose="020B0503020204020204" pitchFamily="34" charset="-122"/>
              </a:rPr>
              <a:t>通过了一项针对游艇，私人飞机，皮衣，珠宝和豪华轿车这类物品的新的奢侈品税</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税收的目的：对更多购买奢侈品的</a:t>
            </a:r>
            <a:r>
              <a:rPr lang="zh-CN" altLang="en-US" sz="2400" dirty="0">
                <a:latin typeface="微软雅黑" panose="020B0503020204020204" pitchFamily="34" charset="-122"/>
                <a:ea typeface="微软雅黑" panose="020B0503020204020204" pitchFamily="34" charset="-122"/>
              </a:rPr>
              <a:t>富人增加税收</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但真正支付税收的人是谁</a:t>
            </a:r>
            <a:r>
              <a:rPr lang="en-US" altLang="zh-CN"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a:xfrm>
            <a:off x="452438" y="827880"/>
            <a:ext cx="5353051" cy="48498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zh-CN" altLang="en-US" sz="3000" dirty="0">
                <a:solidFill>
                  <a:schemeClr val="tx2">
                    <a:lumMod val="50000"/>
                  </a:schemeClr>
                </a:solidFill>
                <a:latin typeface="微软雅黑" panose="020B0503020204020204" pitchFamily="34" charset="-122"/>
                <a:ea typeface="华光中雅_CNKI" panose="02000500000000000000"/>
              </a:rPr>
              <a:t>案例</a:t>
            </a:r>
            <a:r>
              <a:rPr lang="en-US" altLang="zh-CN" sz="3000" dirty="0">
                <a:solidFill>
                  <a:schemeClr val="tx2">
                    <a:lumMod val="50000"/>
                  </a:schemeClr>
                </a:solidFill>
                <a:latin typeface="微软雅黑" panose="020B0503020204020204" pitchFamily="34" charset="-122"/>
                <a:ea typeface="华光中雅_CNKI" panose="02000500000000000000"/>
              </a:rPr>
              <a:t>3</a:t>
            </a:r>
            <a:r>
              <a:rPr lang="en-US" sz="3000" dirty="0">
                <a:solidFill>
                  <a:schemeClr val="tx2">
                    <a:lumMod val="50000"/>
                  </a:schemeClr>
                </a:solidFill>
                <a:latin typeface="微软雅黑" panose="020B0503020204020204" pitchFamily="34" charset="-122"/>
                <a:ea typeface="华光中雅_CNKI" panose="02000500000000000000"/>
              </a:rPr>
              <a:t>:  </a:t>
            </a:r>
            <a:r>
              <a:rPr lang="zh-CN" altLang="en-US" sz="3000" dirty="0">
                <a:solidFill>
                  <a:schemeClr val="tx2">
                    <a:lumMod val="50000"/>
                  </a:schemeClr>
                </a:solidFill>
                <a:latin typeface="微软雅黑" panose="020B0503020204020204" pitchFamily="34" charset="-122"/>
                <a:ea typeface="华光中雅_CNKI" panose="02000500000000000000"/>
              </a:rPr>
              <a:t>谁支付奢侈品税？</a:t>
            </a:r>
            <a:endParaRPr lang="zh-CN" altLang="en-US" sz="3000" dirty="0">
              <a:solidFill>
                <a:schemeClr val="tx2">
                  <a:lumMod val="50000"/>
                </a:schemeClr>
              </a:solidFill>
              <a:latin typeface="微软雅黑" panose="020B0503020204020204" pitchFamily="34" charset="-122"/>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5">
                                            <p:txEl>
                                              <p:pRg st="0" end="0"/>
                                            </p:txEl>
                                          </p:spTgt>
                                        </p:tgtEl>
                                        <p:attrNameLst>
                                          <p:attrName>style.visibility</p:attrName>
                                        </p:attrNameLst>
                                      </p:cBhvr>
                                      <p:to>
                                        <p:strVal val="visible"/>
                                      </p:to>
                                    </p:set>
                                    <p:animEffect transition="in" filter="wipe(left)">
                                      <p:cBhvr>
                                        <p:cTn id="7" dur="500"/>
                                        <p:tgtEl>
                                          <p:spTgt spid="358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5">
                                            <p:txEl>
                                              <p:pRg st="1" end="1"/>
                                            </p:txEl>
                                          </p:spTgt>
                                        </p:tgtEl>
                                        <p:attrNameLst>
                                          <p:attrName>style.visibility</p:attrName>
                                        </p:attrNameLst>
                                      </p:cBhvr>
                                      <p:to>
                                        <p:strVal val="visible"/>
                                      </p:to>
                                    </p:set>
                                    <p:animEffect transition="in" filter="wipe(left)">
                                      <p:cBhvr>
                                        <p:cTn id="12" dur="500"/>
                                        <p:tgtEl>
                                          <p:spTgt spid="358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5">
                                            <p:txEl>
                                              <p:pRg st="2" end="2"/>
                                            </p:txEl>
                                          </p:spTgt>
                                        </p:tgtEl>
                                        <p:attrNameLst>
                                          <p:attrName>style.visibility</p:attrName>
                                        </p:attrNameLst>
                                      </p:cBhvr>
                                      <p:to>
                                        <p:strVal val="visible"/>
                                      </p:to>
                                    </p:set>
                                    <p:animEffect transition="in" filter="wipe(left)">
                                      <p:cBhvr>
                                        <p:cTn id="17" dur="500"/>
                                        <p:tgtEl>
                                          <p:spTgt spid="358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ldLvl="4"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Rectangle 3"/>
          <p:cNvSpPr>
            <a:spLocks noGrp="1" noChangeArrowheads="1"/>
          </p:cNvSpPr>
          <p:nvPr>
            <p:ph type="body" idx="4294967295"/>
          </p:nvPr>
        </p:nvSpPr>
        <p:spPr>
          <a:xfrm>
            <a:off x="932873" y="1408112"/>
            <a:ext cx="2092325" cy="577850"/>
          </a:xfrm>
        </p:spPr>
        <p:txBody>
          <a:bodyPr/>
          <a:lstStyle/>
          <a:p>
            <a:pPr marL="0" indent="0" algn="ctr" eaLnBrk="1" hangingPunct="1">
              <a:buFont typeface="Wingdings" panose="05000000000000000000" pitchFamily="2" charset="2"/>
              <a:buNone/>
            </a:pPr>
            <a:r>
              <a:rPr lang="zh-CN" altLang="en-US" sz="2600" u="sng" dirty="0">
                <a:latin typeface="微软雅黑" panose="020B0503020204020204" pitchFamily="34" charset="-122"/>
                <a:ea typeface="微软雅黑" panose="020B0503020204020204" pitchFamily="34" charset="-122"/>
              </a:rPr>
              <a:t>游艇市场</a:t>
            </a:r>
            <a:endParaRPr lang="en-US" sz="2600" u="sng" dirty="0">
              <a:latin typeface="微软雅黑" panose="020B0503020204020204" pitchFamily="34" charset="-122"/>
              <a:ea typeface="微软雅黑" panose="020B0503020204020204" pitchFamily="34" charset="-122"/>
            </a:endParaRPr>
          </a:p>
        </p:txBody>
      </p:sp>
      <p:grpSp>
        <p:nvGrpSpPr>
          <p:cNvPr id="2" name="Group 4"/>
          <p:cNvGrpSpPr/>
          <p:nvPr/>
        </p:nvGrpSpPr>
        <p:grpSpPr bwMode="auto">
          <a:xfrm>
            <a:off x="3344863" y="1824038"/>
            <a:ext cx="3316287" cy="4108450"/>
            <a:chOff x="3326" y="1149"/>
            <a:chExt cx="2089" cy="2588"/>
          </a:xfrm>
        </p:grpSpPr>
        <p:grpSp>
          <p:nvGrpSpPr>
            <p:cNvPr id="3" name="Group 5"/>
            <p:cNvGrpSpPr/>
            <p:nvPr/>
          </p:nvGrpSpPr>
          <p:grpSpPr bwMode="auto">
            <a:xfrm>
              <a:off x="3433" y="1403"/>
              <a:ext cx="1784" cy="2190"/>
              <a:chOff x="2424" y="1167"/>
              <a:chExt cx="2400" cy="2079"/>
            </a:xfrm>
          </p:grpSpPr>
          <p:sp>
            <p:nvSpPr>
              <p:cNvPr id="36914" name="Line 6"/>
              <p:cNvSpPr>
                <a:spLocks noChangeShapeType="1"/>
              </p:cNvSpPr>
              <p:nvPr/>
            </p:nvSpPr>
            <p:spPr bwMode="auto">
              <a:xfrm>
                <a:off x="2424" y="1167"/>
                <a:ext cx="0" cy="2079"/>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6915" name="Line 7"/>
              <p:cNvSpPr>
                <a:spLocks noChangeShapeType="1"/>
              </p:cNvSpPr>
              <p:nvPr/>
            </p:nvSpPr>
            <p:spPr bwMode="auto">
              <a:xfrm>
                <a:off x="2424" y="3246"/>
                <a:ext cx="2400" cy="0"/>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36912" name="Text Box 8"/>
            <p:cNvSpPr txBox="1">
              <a:spLocks noChangeArrowheads="1"/>
            </p:cNvSpPr>
            <p:nvPr/>
          </p:nvSpPr>
          <p:spPr bwMode="auto">
            <a:xfrm>
              <a:off x="3326" y="1149"/>
              <a:ext cx="233" cy="279"/>
            </a:xfrm>
            <a:prstGeom prst="rect">
              <a:avLst/>
            </a:prstGeom>
            <a:noFill/>
            <a:ln w="9525">
              <a:noFill/>
              <a:miter lim="800000"/>
            </a:ln>
          </p:spPr>
          <p:txBody>
            <a:bodyPr>
              <a:spAutoFit/>
            </a:bodyPr>
            <a:lstStyle/>
            <a:p>
              <a:pPr algn="ctr">
                <a:spcBef>
                  <a:spcPct val="50000"/>
                </a:spcBef>
              </a:pPr>
              <a:r>
                <a:rPr lang="en-US" sz="2300" b="1" i="1">
                  <a:latin typeface="微软雅黑" panose="020B0503020204020204" pitchFamily="34" charset="-122"/>
                  <a:ea typeface="微软雅黑" panose="020B0503020204020204" pitchFamily="34" charset="-122"/>
                  <a:cs typeface="Arial" panose="020B0604020202020204"/>
                </a:rPr>
                <a:t>P</a:t>
              </a:r>
              <a:endParaRPr lang="en-US" sz="2300" b="1" i="1">
                <a:latin typeface="微软雅黑" panose="020B0503020204020204" pitchFamily="34" charset="-122"/>
                <a:ea typeface="微软雅黑" panose="020B0503020204020204" pitchFamily="34" charset="-122"/>
                <a:cs typeface="Arial" panose="020B0604020202020204"/>
              </a:endParaRPr>
            </a:p>
          </p:txBody>
        </p:sp>
        <p:sp>
          <p:nvSpPr>
            <p:cNvPr id="36913" name="Text Box 9"/>
            <p:cNvSpPr txBox="1">
              <a:spLocks noChangeArrowheads="1"/>
            </p:cNvSpPr>
            <p:nvPr/>
          </p:nvSpPr>
          <p:spPr bwMode="auto">
            <a:xfrm>
              <a:off x="5182" y="3458"/>
              <a:ext cx="233" cy="279"/>
            </a:xfrm>
            <a:prstGeom prst="rect">
              <a:avLst/>
            </a:prstGeom>
            <a:noFill/>
            <a:ln w="9525">
              <a:noFill/>
              <a:miter lim="800000"/>
            </a:ln>
          </p:spPr>
          <p:txBody>
            <a:bodyPr>
              <a:spAutoFit/>
            </a:bodyPr>
            <a:lstStyle/>
            <a:p>
              <a:pPr algn="ctr">
                <a:spcBef>
                  <a:spcPct val="50000"/>
                </a:spcBef>
              </a:pPr>
              <a:r>
                <a:rPr lang="en-US" sz="2300" b="1" i="1">
                  <a:latin typeface="微软雅黑" panose="020B0503020204020204" pitchFamily="34" charset="-122"/>
                  <a:ea typeface="微软雅黑" panose="020B0503020204020204" pitchFamily="34" charset="-122"/>
                  <a:cs typeface="Arial" panose="020B0604020202020204"/>
                </a:rPr>
                <a:t>Q</a:t>
              </a:r>
              <a:endParaRPr lang="en-US" sz="2300" b="1" i="1">
                <a:latin typeface="微软雅黑" panose="020B0503020204020204" pitchFamily="34" charset="-122"/>
                <a:ea typeface="微软雅黑" panose="020B0503020204020204" pitchFamily="34" charset="-122"/>
                <a:cs typeface="Arial" panose="020B0604020202020204"/>
              </a:endParaRPr>
            </a:p>
          </p:txBody>
        </p:sp>
      </p:grpSp>
      <p:grpSp>
        <p:nvGrpSpPr>
          <p:cNvPr id="4" name="Group 10"/>
          <p:cNvGrpSpPr/>
          <p:nvPr/>
        </p:nvGrpSpPr>
        <p:grpSpPr bwMode="auto">
          <a:xfrm>
            <a:off x="4019550" y="2425700"/>
            <a:ext cx="2368550" cy="2889250"/>
            <a:chOff x="2532" y="1528"/>
            <a:chExt cx="1492" cy="1820"/>
          </a:xfrm>
        </p:grpSpPr>
        <p:sp>
          <p:nvSpPr>
            <p:cNvPr id="36909" name="Text Box 11"/>
            <p:cNvSpPr txBox="1">
              <a:spLocks noChangeArrowheads="1"/>
            </p:cNvSpPr>
            <p:nvPr/>
          </p:nvSpPr>
          <p:spPr bwMode="auto">
            <a:xfrm>
              <a:off x="3791" y="3069"/>
              <a:ext cx="233" cy="279"/>
            </a:xfrm>
            <a:prstGeom prst="rect">
              <a:avLst/>
            </a:prstGeom>
            <a:noFill/>
            <a:ln w="9525">
              <a:noFill/>
              <a:miter lim="800000"/>
            </a:ln>
          </p:spPr>
          <p:txBody>
            <a:bodyPr>
              <a:spAutoFit/>
            </a:bodyPr>
            <a:lstStyle/>
            <a:p>
              <a:pPr algn="ctr">
                <a:spcBef>
                  <a:spcPct val="50000"/>
                </a:spcBef>
              </a:pPr>
              <a:r>
                <a:rPr lang="en-US" sz="2300" b="1" i="1">
                  <a:latin typeface="微软雅黑" panose="020B0503020204020204" pitchFamily="34" charset="-122"/>
                  <a:ea typeface="微软雅黑" panose="020B0503020204020204" pitchFamily="34" charset="-122"/>
                  <a:cs typeface="Arial" panose="020B0604020202020204"/>
                </a:rPr>
                <a:t>D</a:t>
              </a:r>
              <a:endParaRPr lang="en-US" sz="2300" b="1" i="1">
                <a:latin typeface="微软雅黑" panose="020B0503020204020204" pitchFamily="34" charset="-122"/>
                <a:ea typeface="微软雅黑" panose="020B0503020204020204" pitchFamily="34" charset="-122"/>
                <a:cs typeface="Arial" panose="020B0604020202020204"/>
              </a:endParaRPr>
            </a:p>
          </p:txBody>
        </p:sp>
        <p:sp>
          <p:nvSpPr>
            <p:cNvPr id="36910" name="Line 12"/>
            <p:cNvSpPr>
              <a:spLocks noChangeShapeType="1"/>
            </p:cNvSpPr>
            <p:nvPr/>
          </p:nvSpPr>
          <p:spPr bwMode="auto">
            <a:xfrm>
              <a:off x="2532" y="1528"/>
              <a:ext cx="1324" cy="1606"/>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5" name="Group 13"/>
          <p:cNvGrpSpPr/>
          <p:nvPr/>
        </p:nvGrpSpPr>
        <p:grpSpPr bwMode="auto">
          <a:xfrm>
            <a:off x="4379913" y="2041525"/>
            <a:ext cx="1425575" cy="3322638"/>
            <a:chOff x="2759" y="1286"/>
            <a:chExt cx="898" cy="2093"/>
          </a:xfrm>
        </p:grpSpPr>
        <p:sp>
          <p:nvSpPr>
            <p:cNvPr id="36907" name="Text Box 14"/>
            <p:cNvSpPr txBox="1">
              <a:spLocks noChangeArrowheads="1"/>
            </p:cNvSpPr>
            <p:nvPr/>
          </p:nvSpPr>
          <p:spPr bwMode="auto">
            <a:xfrm>
              <a:off x="3424" y="1286"/>
              <a:ext cx="233"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S</a:t>
              </a:r>
              <a:endParaRPr lang="en-US" sz="2400" b="1" i="1">
                <a:latin typeface="微软雅黑" panose="020B0503020204020204" pitchFamily="34" charset="-122"/>
                <a:ea typeface="微软雅黑" panose="020B0503020204020204" pitchFamily="34" charset="-122"/>
                <a:cs typeface="Arial" panose="020B0604020202020204"/>
              </a:endParaRPr>
            </a:p>
          </p:txBody>
        </p:sp>
        <p:sp>
          <p:nvSpPr>
            <p:cNvPr id="36908" name="Line 15"/>
            <p:cNvSpPr>
              <a:spLocks noChangeShapeType="1"/>
            </p:cNvSpPr>
            <p:nvPr/>
          </p:nvSpPr>
          <p:spPr bwMode="auto">
            <a:xfrm flipV="1">
              <a:off x="2759" y="1534"/>
              <a:ext cx="744" cy="1845"/>
            </a:xfrm>
            <a:prstGeom prst="line">
              <a:avLst/>
            </a:prstGeom>
            <a:noFill/>
            <a:ln w="38100">
              <a:solidFill>
                <a:srgbClr val="CC0000"/>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6" name="Group 16"/>
          <p:cNvGrpSpPr/>
          <p:nvPr/>
        </p:nvGrpSpPr>
        <p:grpSpPr bwMode="auto">
          <a:xfrm>
            <a:off x="3792538" y="3316288"/>
            <a:ext cx="955675" cy="1155700"/>
            <a:chOff x="2389" y="2089"/>
            <a:chExt cx="602" cy="728"/>
          </a:xfrm>
        </p:grpSpPr>
        <p:sp>
          <p:nvSpPr>
            <p:cNvPr id="36904" name="Line 17"/>
            <p:cNvSpPr>
              <a:spLocks noChangeShapeType="1"/>
            </p:cNvSpPr>
            <p:nvPr/>
          </p:nvSpPr>
          <p:spPr bwMode="auto">
            <a:xfrm flipH="1" flipV="1">
              <a:off x="2990" y="2089"/>
              <a:ext cx="1" cy="698"/>
            </a:xfrm>
            <a:prstGeom prst="line">
              <a:avLst/>
            </a:prstGeom>
            <a:noFill/>
            <a:ln w="38100">
              <a:solidFill>
                <a:srgbClr val="FF6600"/>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6905" name="AutoShape 18"/>
            <p:cNvSpPr/>
            <p:nvPr/>
          </p:nvSpPr>
          <p:spPr bwMode="auto">
            <a:xfrm>
              <a:off x="2818" y="2091"/>
              <a:ext cx="118" cy="693"/>
            </a:xfrm>
            <a:prstGeom prst="leftBrace">
              <a:avLst>
                <a:gd name="adj1" fmla="val 63732"/>
                <a:gd name="adj2" fmla="val 51806"/>
              </a:avLst>
            </a:prstGeom>
            <a:noFill/>
            <a:ln w="25400">
              <a:solidFill>
                <a:schemeClr val="tx1"/>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6906" name="Text Box 19"/>
            <p:cNvSpPr txBox="1">
              <a:spLocks noChangeArrowheads="1"/>
            </p:cNvSpPr>
            <p:nvPr/>
          </p:nvSpPr>
          <p:spPr bwMode="auto">
            <a:xfrm>
              <a:off x="2389" y="2294"/>
              <a:ext cx="442" cy="523"/>
            </a:xfrm>
            <a:prstGeom prst="rect">
              <a:avLst/>
            </a:prstGeom>
            <a:noFill/>
            <a:ln w="9525">
              <a:noFill/>
              <a:miter lim="800000"/>
            </a:ln>
          </p:spPr>
          <p:txBody>
            <a:bodyPr>
              <a:spAutoFit/>
            </a:bodyPr>
            <a:lstStyle/>
            <a:p>
              <a:pPr algn="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税收</a:t>
              </a:r>
              <a:endParaRPr lang="en-US" sz="2400" dirty="0">
                <a:latin typeface="微软雅黑" panose="020B0503020204020204" pitchFamily="34" charset="-122"/>
                <a:ea typeface="微软雅黑" panose="020B0503020204020204" pitchFamily="34" charset="-122"/>
                <a:cs typeface="Arial" panose="020B0604020202020204"/>
              </a:endParaRPr>
            </a:p>
          </p:txBody>
        </p:sp>
      </p:grpSp>
      <p:grpSp>
        <p:nvGrpSpPr>
          <p:cNvPr id="7" name="Group 20"/>
          <p:cNvGrpSpPr/>
          <p:nvPr/>
        </p:nvGrpSpPr>
        <p:grpSpPr bwMode="auto">
          <a:xfrm>
            <a:off x="336550" y="2589213"/>
            <a:ext cx="3148013" cy="1098550"/>
            <a:chOff x="212" y="1631"/>
            <a:chExt cx="1983" cy="692"/>
          </a:xfrm>
        </p:grpSpPr>
        <p:sp>
          <p:nvSpPr>
            <p:cNvPr id="36900" name="AutoShape 21"/>
            <p:cNvSpPr/>
            <p:nvPr/>
          </p:nvSpPr>
          <p:spPr bwMode="auto">
            <a:xfrm>
              <a:off x="2054" y="2090"/>
              <a:ext cx="141" cy="233"/>
            </a:xfrm>
            <a:prstGeom prst="leftBrace">
              <a:avLst>
                <a:gd name="adj1" fmla="val 27067"/>
                <a:gd name="adj2" fmla="val 50000"/>
              </a:avLst>
            </a:prstGeom>
            <a:noFill/>
            <a:ln w="19050">
              <a:solidFill>
                <a:srgbClr val="009900"/>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nvGrpSpPr>
            <p:cNvPr id="8" name="Group 22"/>
            <p:cNvGrpSpPr/>
            <p:nvPr/>
          </p:nvGrpSpPr>
          <p:grpSpPr bwMode="auto">
            <a:xfrm>
              <a:off x="212" y="1631"/>
              <a:ext cx="1807" cy="570"/>
              <a:chOff x="212" y="1631"/>
              <a:chExt cx="1807" cy="570"/>
            </a:xfrm>
          </p:grpSpPr>
          <p:sp>
            <p:nvSpPr>
              <p:cNvPr id="36902" name="Line 23"/>
              <p:cNvSpPr>
                <a:spLocks noChangeShapeType="1"/>
              </p:cNvSpPr>
              <p:nvPr/>
            </p:nvSpPr>
            <p:spPr bwMode="auto">
              <a:xfrm>
                <a:off x="1384" y="1904"/>
                <a:ext cx="635" cy="297"/>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6903" name="Text Box 24"/>
              <p:cNvSpPr txBox="1">
                <a:spLocks noChangeArrowheads="1"/>
              </p:cNvSpPr>
              <p:nvPr/>
            </p:nvSpPr>
            <p:spPr bwMode="auto">
              <a:xfrm>
                <a:off x="212" y="1631"/>
                <a:ext cx="1360" cy="233"/>
              </a:xfrm>
              <a:prstGeom prst="rect">
                <a:avLst/>
              </a:prstGeom>
              <a:solidFill>
                <a:srgbClr val="CCFFCC"/>
              </a:solidFill>
              <a:ln w="9525">
                <a:noFill/>
                <a:miter lim="800000"/>
              </a:ln>
            </p:spPr>
            <p:txBody>
              <a:bodyPr lIns="0" tIns="0" rIns="0" bIns="0">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买者承担的税负</a:t>
                </a:r>
                <a:endParaRPr lang="en-US" altLang="zh-CN" sz="2400" dirty="0">
                  <a:latin typeface="微软雅黑" panose="020B0503020204020204" pitchFamily="34" charset="-122"/>
                  <a:ea typeface="微软雅黑" panose="020B0503020204020204" pitchFamily="34" charset="-122"/>
                  <a:cs typeface="Arial" panose="020B0604020202020204"/>
                </a:endParaRPr>
              </a:p>
            </p:txBody>
          </p:sp>
        </p:grpSp>
      </p:grpSp>
      <p:grpSp>
        <p:nvGrpSpPr>
          <p:cNvPr id="9" name="Group 25"/>
          <p:cNvGrpSpPr/>
          <p:nvPr/>
        </p:nvGrpSpPr>
        <p:grpSpPr bwMode="auto">
          <a:xfrm>
            <a:off x="336551" y="3697286"/>
            <a:ext cx="3148013" cy="885824"/>
            <a:chOff x="212" y="2329"/>
            <a:chExt cx="1983" cy="558"/>
          </a:xfrm>
        </p:grpSpPr>
        <p:sp>
          <p:nvSpPr>
            <p:cNvPr id="36896" name="AutoShape 26"/>
            <p:cNvSpPr/>
            <p:nvPr/>
          </p:nvSpPr>
          <p:spPr bwMode="auto">
            <a:xfrm>
              <a:off x="2054" y="2329"/>
              <a:ext cx="141" cy="457"/>
            </a:xfrm>
            <a:prstGeom prst="leftBrace">
              <a:avLst>
                <a:gd name="adj1" fmla="val 53089"/>
                <a:gd name="adj2" fmla="val 50000"/>
              </a:avLst>
            </a:prstGeom>
            <a:noFill/>
            <a:ln w="19050">
              <a:solidFill>
                <a:srgbClr val="FF0000"/>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nvGrpSpPr>
            <p:cNvPr id="10" name="Group 27"/>
            <p:cNvGrpSpPr/>
            <p:nvPr/>
          </p:nvGrpSpPr>
          <p:grpSpPr bwMode="auto">
            <a:xfrm>
              <a:off x="212" y="2569"/>
              <a:ext cx="1815" cy="318"/>
              <a:chOff x="212" y="2569"/>
              <a:chExt cx="1815" cy="318"/>
            </a:xfrm>
          </p:grpSpPr>
          <p:sp>
            <p:nvSpPr>
              <p:cNvPr id="36898" name="Line 28"/>
              <p:cNvSpPr>
                <a:spLocks noChangeShapeType="1"/>
              </p:cNvSpPr>
              <p:nvPr/>
            </p:nvSpPr>
            <p:spPr bwMode="auto">
              <a:xfrm flipH="1">
                <a:off x="1494" y="2569"/>
                <a:ext cx="533" cy="318"/>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6899" name="Text Box 29"/>
              <p:cNvSpPr txBox="1">
                <a:spLocks noChangeArrowheads="1"/>
              </p:cNvSpPr>
              <p:nvPr/>
            </p:nvSpPr>
            <p:spPr bwMode="auto">
              <a:xfrm>
                <a:off x="212" y="2638"/>
                <a:ext cx="1370" cy="233"/>
              </a:xfrm>
              <a:prstGeom prst="rect">
                <a:avLst/>
              </a:prstGeom>
              <a:solidFill>
                <a:srgbClr val="FFCCCC"/>
              </a:solidFill>
              <a:ln w="9525">
                <a:noFill/>
                <a:miter lim="800000"/>
              </a:ln>
            </p:spPr>
            <p:txBody>
              <a:bodyPr wrap="square" lIns="0" tIns="0" rIns="0" bIns="0">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卖者承担的税负</a:t>
                </a:r>
                <a:endParaRPr lang="en-US" altLang="zh-CN" sz="2400" dirty="0">
                  <a:latin typeface="微软雅黑" panose="020B0503020204020204" pitchFamily="34" charset="-122"/>
                  <a:ea typeface="微软雅黑" panose="020B0503020204020204" pitchFamily="34" charset="-122"/>
                  <a:cs typeface="Arial" panose="020B0604020202020204"/>
                </a:endParaRPr>
              </a:p>
            </p:txBody>
          </p:sp>
        </p:grpSp>
      </p:grpSp>
      <p:grpSp>
        <p:nvGrpSpPr>
          <p:cNvPr id="11" name="Group 31"/>
          <p:cNvGrpSpPr/>
          <p:nvPr/>
        </p:nvGrpSpPr>
        <p:grpSpPr bwMode="auto">
          <a:xfrm>
            <a:off x="3516313" y="3624263"/>
            <a:ext cx="1604962" cy="138112"/>
            <a:chOff x="2215" y="2283"/>
            <a:chExt cx="1011" cy="87"/>
          </a:xfrm>
        </p:grpSpPr>
        <p:sp>
          <p:nvSpPr>
            <p:cNvPr id="36894" name="Oval 32"/>
            <p:cNvSpPr>
              <a:spLocks noChangeArrowheads="1"/>
            </p:cNvSpPr>
            <p:nvPr/>
          </p:nvSpPr>
          <p:spPr bwMode="auto">
            <a:xfrm>
              <a:off x="3138" y="2283"/>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6895" name="Line 33"/>
            <p:cNvSpPr>
              <a:spLocks noChangeShapeType="1"/>
            </p:cNvSpPr>
            <p:nvPr/>
          </p:nvSpPr>
          <p:spPr bwMode="auto">
            <a:xfrm flipH="1">
              <a:off x="2215" y="2326"/>
              <a:ext cx="962" cy="0"/>
            </a:xfrm>
            <a:prstGeom prst="line">
              <a:avLst/>
            </a:prstGeom>
            <a:noFill/>
            <a:ln w="12700">
              <a:solidFill>
                <a:schemeClr val="tx1"/>
              </a:solidFill>
              <a:prstDash val="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12" name="Group 37"/>
          <p:cNvGrpSpPr/>
          <p:nvPr/>
        </p:nvGrpSpPr>
        <p:grpSpPr bwMode="auto">
          <a:xfrm>
            <a:off x="2566988" y="2786063"/>
            <a:ext cx="2249487" cy="593725"/>
            <a:chOff x="1617" y="1755"/>
            <a:chExt cx="1417" cy="374"/>
          </a:xfrm>
        </p:grpSpPr>
        <p:grpSp>
          <p:nvGrpSpPr>
            <p:cNvPr id="13" name="Group 38"/>
            <p:cNvGrpSpPr/>
            <p:nvPr/>
          </p:nvGrpSpPr>
          <p:grpSpPr bwMode="auto">
            <a:xfrm>
              <a:off x="2216" y="2042"/>
              <a:ext cx="818" cy="87"/>
              <a:chOff x="2216" y="2042"/>
              <a:chExt cx="818" cy="87"/>
            </a:xfrm>
          </p:grpSpPr>
          <p:sp>
            <p:nvSpPr>
              <p:cNvPr id="36892" name="Oval 39"/>
              <p:cNvSpPr>
                <a:spLocks noChangeArrowheads="1"/>
              </p:cNvSpPr>
              <p:nvPr/>
            </p:nvSpPr>
            <p:spPr bwMode="auto">
              <a:xfrm>
                <a:off x="2946" y="2042"/>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6893" name="Line 40"/>
              <p:cNvSpPr>
                <a:spLocks noChangeShapeType="1"/>
              </p:cNvSpPr>
              <p:nvPr/>
            </p:nvSpPr>
            <p:spPr bwMode="auto">
              <a:xfrm flipH="1">
                <a:off x="2216" y="2087"/>
                <a:ext cx="760" cy="0"/>
              </a:xfrm>
              <a:prstGeom prst="line">
                <a:avLst/>
              </a:prstGeom>
              <a:noFill/>
              <a:ln w="12700">
                <a:solidFill>
                  <a:schemeClr val="tx1"/>
                </a:solidFill>
                <a:prstDash val="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14" name="Group 41"/>
            <p:cNvGrpSpPr/>
            <p:nvPr/>
          </p:nvGrpSpPr>
          <p:grpSpPr bwMode="auto">
            <a:xfrm>
              <a:off x="1617" y="1755"/>
              <a:ext cx="577" cy="325"/>
              <a:chOff x="2838" y="1594"/>
              <a:chExt cx="577" cy="325"/>
            </a:xfrm>
          </p:grpSpPr>
          <p:sp>
            <p:nvSpPr>
              <p:cNvPr id="36890" name="Text Box 42"/>
              <p:cNvSpPr txBox="1">
                <a:spLocks noChangeArrowheads="1"/>
              </p:cNvSpPr>
              <p:nvPr/>
            </p:nvSpPr>
            <p:spPr bwMode="auto">
              <a:xfrm>
                <a:off x="2838" y="1594"/>
                <a:ext cx="405" cy="288"/>
              </a:xfrm>
              <a:prstGeom prst="rect">
                <a:avLst/>
              </a:prstGeom>
              <a:noFill/>
              <a:ln w="9525">
                <a:noFill/>
                <a:miter lim="800000"/>
              </a:ln>
            </p:spPr>
            <p:txBody>
              <a:bodyPr>
                <a:spAutoFit/>
              </a:bodyPr>
              <a:lstStyle/>
              <a:p>
                <a:pPr algn="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r>
                  <a:rPr lang="en-US" sz="2400" b="1" i="1" baseline="-25000">
                    <a:latin typeface="微软雅黑" panose="020B0503020204020204" pitchFamily="34" charset="-122"/>
                    <a:ea typeface="微软雅黑" panose="020B0503020204020204" pitchFamily="34" charset="-122"/>
                    <a:cs typeface="Arial" panose="020B0604020202020204"/>
                  </a:rPr>
                  <a:t>B</a:t>
                </a:r>
                <a:endParaRPr lang="en-US" sz="2400" b="1" i="1" baseline="-25000">
                  <a:latin typeface="微软雅黑" panose="020B0503020204020204" pitchFamily="34" charset="-122"/>
                  <a:ea typeface="微软雅黑" panose="020B0503020204020204" pitchFamily="34" charset="-122"/>
                  <a:cs typeface="Arial" panose="020B0604020202020204"/>
                </a:endParaRPr>
              </a:p>
            </p:txBody>
          </p:sp>
          <p:sp>
            <p:nvSpPr>
              <p:cNvPr id="36891" name="Line 43"/>
              <p:cNvSpPr>
                <a:spLocks noChangeShapeType="1"/>
              </p:cNvSpPr>
              <p:nvPr/>
            </p:nvSpPr>
            <p:spPr bwMode="auto">
              <a:xfrm flipH="1" flipV="1">
                <a:off x="3222" y="1802"/>
                <a:ext cx="193" cy="117"/>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grpSp>
        <p:nvGrpSpPr>
          <p:cNvPr id="15" name="Group 44"/>
          <p:cNvGrpSpPr/>
          <p:nvPr/>
        </p:nvGrpSpPr>
        <p:grpSpPr bwMode="auto">
          <a:xfrm>
            <a:off x="2878138" y="4362450"/>
            <a:ext cx="1943100" cy="661988"/>
            <a:chOff x="1813" y="2748"/>
            <a:chExt cx="1224" cy="417"/>
          </a:xfrm>
        </p:grpSpPr>
        <p:grpSp>
          <p:nvGrpSpPr>
            <p:cNvPr id="16" name="Group 45"/>
            <p:cNvGrpSpPr/>
            <p:nvPr/>
          </p:nvGrpSpPr>
          <p:grpSpPr bwMode="auto">
            <a:xfrm>
              <a:off x="2215" y="2748"/>
              <a:ext cx="822" cy="87"/>
              <a:chOff x="2215" y="2748"/>
              <a:chExt cx="822" cy="87"/>
            </a:xfrm>
          </p:grpSpPr>
          <p:sp>
            <p:nvSpPr>
              <p:cNvPr id="36886" name="Oval 46"/>
              <p:cNvSpPr>
                <a:spLocks noChangeArrowheads="1"/>
              </p:cNvSpPr>
              <p:nvPr/>
            </p:nvSpPr>
            <p:spPr bwMode="auto">
              <a:xfrm>
                <a:off x="2949" y="2748"/>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36887" name="Line 47"/>
              <p:cNvSpPr>
                <a:spLocks noChangeShapeType="1"/>
              </p:cNvSpPr>
              <p:nvPr/>
            </p:nvSpPr>
            <p:spPr bwMode="auto">
              <a:xfrm flipH="1">
                <a:off x="2215" y="2791"/>
                <a:ext cx="767" cy="0"/>
              </a:xfrm>
              <a:prstGeom prst="line">
                <a:avLst/>
              </a:prstGeom>
              <a:noFill/>
              <a:ln w="12700">
                <a:solidFill>
                  <a:schemeClr val="tx1"/>
                </a:solidFill>
                <a:prstDash val="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17" name="Group 48"/>
            <p:cNvGrpSpPr/>
            <p:nvPr/>
          </p:nvGrpSpPr>
          <p:grpSpPr bwMode="auto">
            <a:xfrm>
              <a:off x="1813" y="2800"/>
              <a:ext cx="384" cy="365"/>
              <a:chOff x="3034" y="2643"/>
              <a:chExt cx="384" cy="365"/>
            </a:xfrm>
          </p:grpSpPr>
          <p:sp>
            <p:nvSpPr>
              <p:cNvPr id="36884" name="Text Box 49"/>
              <p:cNvSpPr txBox="1">
                <a:spLocks noChangeArrowheads="1"/>
              </p:cNvSpPr>
              <p:nvPr/>
            </p:nvSpPr>
            <p:spPr bwMode="auto">
              <a:xfrm>
                <a:off x="3034" y="2720"/>
                <a:ext cx="351" cy="288"/>
              </a:xfrm>
              <a:prstGeom prst="rect">
                <a:avLst/>
              </a:prstGeom>
              <a:noFill/>
              <a:ln w="9525">
                <a:noFill/>
                <a:miter lim="800000"/>
              </a:ln>
            </p:spPr>
            <p:txBody>
              <a:bodyPr>
                <a:spAutoFit/>
              </a:bodyPr>
              <a:lstStyle/>
              <a:p>
                <a:pPr algn="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r>
                  <a:rPr lang="en-US" sz="2400" b="1" i="1" baseline="-25000">
                    <a:latin typeface="微软雅黑" panose="020B0503020204020204" pitchFamily="34" charset="-122"/>
                    <a:ea typeface="微软雅黑" panose="020B0503020204020204" pitchFamily="34" charset="-122"/>
                    <a:cs typeface="Arial" panose="020B0604020202020204"/>
                  </a:rPr>
                  <a:t>S</a:t>
                </a:r>
                <a:endParaRPr lang="en-US" sz="2400" b="1" i="1" baseline="-25000">
                  <a:latin typeface="微软雅黑" panose="020B0503020204020204" pitchFamily="34" charset="-122"/>
                  <a:ea typeface="微软雅黑" panose="020B0503020204020204" pitchFamily="34" charset="-122"/>
                  <a:cs typeface="Arial" panose="020B0604020202020204"/>
                </a:endParaRPr>
              </a:p>
            </p:txBody>
          </p:sp>
          <p:sp>
            <p:nvSpPr>
              <p:cNvPr id="36885" name="Line 50"/>
              <p:cNvSpPr>
                <a:spLocks noChangeShapeType="1"/>
              </p:cNvSpPr>
              <p:nvPr/>
            </p:nvSpPr>
            <p:spPr bwMode="auto">
              <a:xfrm flipH="1">
                <a:off x="3274" y="2643"/>
                <a:ext cx="144" cy="147"/>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sp>
        <p:nvSpPr>
          <p:cNvPr id="183347" name="Rectangle 51"/>
          <p:cNvSpPr>
            <a:spLocks noChangeArrowheads="1"/>
          </p:cNvSpPr>
          <p:nvPr/>
        </p:nvSpPr>
        <p:spPr bwMode="auto">
          <a:xfrm>
            <a:off x="6259513" y="1211263"/>
            <a:ext cx="2092325" cy="893762"/>
          </a:xfrm>
          <a:prstGeom prst="rect">
            <a:avLst/>
          </a:prstGeom>
          <a:solidFill>
            <a:srgbClr val="FFFFCC"/>
          </a:solidFill>
          <a:ln w="9525">
            <a:noFill/>
            <a:miter lim="800000"/>
          </a:ln>
          <a:effectLst>
            <a:outerShdw blurRad="50800" dist="38100" dir="2700000" algn="tl" rotWithShape="0">
              <a:prstClr val="black">
                <a:alpha val="40000"/>
              </a:prstClr>
            </a:outerShdw>
          </a:effectLst>
        </p:spPr>
        <p:txBody>
          <a:bodyPr/>
          <a:lstStyle/>
          <a:p>
            <a:pPr>
              <a:buClr>
                <a:srgbClr val="00B85C"/>
              </a:buClr>
              <a:buSzPct val="120000"/>
              <a:buFont typeface="Wingdings" panose="05000000000000000000" pitchFamily="2" charset="2"/>
              <a:buNone/>
              <a:defRPr/>
            </a:pPr>
            <a:r>
              <a:rPr lang="zh-CN" altLang="en-US" sz="2600" dirty="0">
                <a:latin typeface="微软雅黑" panose="020B0503020204020204" pitchFamily="34" charset="-122"/>
                <a:ea typeface="微软雅黑" panose="020B0503020204020204" pitchFamily="34" charset="-122"/>
                <a:cs typeface="Arial" panose="020B0604020202020204"/>
              </a:rPr>
              <a:t>需求是富有弹性的</a:t>
            </a:r>
            <a:endParaRPr lang="en-US" sz="2600" dirty="0">
              <a:latin typeface="微软雅黑" panose="020B0503020204020204" pitchFamily="34" charset="-122"/>
              <a:ea typeface="微软雅黑" panose="020B0503020204020204" pitchFamily="34" charset="-122"/>
              <a:cs typeface="Arial" panose="020B0604020202020204"/>
            </a:endParaRPr>
          </a:p>
        </p:txBody>
      </p:sp>
      <p:sp>
        <p:nvSpPr>
          <p:cNvPr id="183348" name="Rectangle 52"/>
          <p:cNvSpPr>
            <a:spLocks noChangeArrowheads="1"/>
          </p:cNvSpPr>
          <p:nvPr/>
        </p:nvSpPr>
        <p:spPr bwMode="auto">
          <a:xfrm>
            <a:off x="5975350" y="2327275"/>
            <a:ext cx="2868613" cy="903288"/>
          </a:xfrm>
          <a:prstGeom prst="rect">
            <a:avLst/>
          </a:prstGeom>
          <a:solidFill>
            <a:srgbClr val="FFFFCC"/>
          </a:solidFill>
          <a:ln w="9525">
            <a:noFill/>
            <a:miter lim="800000"/>
          </a:ln>
          <a:effectLst>
            <a:outerShdw blurRad="50800" dist="38100" dir="2700000" algn="tl" rotWithShape="0">
              <a:prstClr val="black">
                <a:alpha val="40000"/>
              </a:prstClr>
            </a:outerShdw>
          </a:effectLst>
        </p:spPr>
        <p:txBody>
          <a:bodyPr/>
          <a:lstStyle/>
          <a:p>
            <a:pPr>
              <a:buClr>
                <a:srgbClr val="00B85C"/>
              </a:buClr>
              <a:buSzPct val="120000"/>
              <a:buFont typeface="Wingdings" panose="05000000000000000000" pitchFamily="2" charset="2"/>
              <a:buNone/>
              <a:defRPr/>
            </a:pPr>
            <a:r>
              <a:rPr lang="zh-CN" altLang="en-US" sz="2600" dirty="0">
                <a:latin typeface="微软雅黑" panose="020B0503020204020204" pitchFamily="34" charset="-122"/>
                <a:ea typeface="微软雅黑" panose="020B0503020204020204" pitchFamily="34" charset="-122"/>
                <a:cs typeface="Arial" panose="020B0604020202020204"/>
              </a:rPr>
              <a:t>短期内，供给缺乏弹性</a:t>
            </a:r>
            <a:endParaRPr lang="en-US" sz="2600" dirty="0">
              <a:latin typeface="微软雅黑" panose="020B0503020204020204" pitchFamily="34" charset="-122"/>
              <a:ea typeface="微软雅黑" panose="020B0503020204020204" pitchFamily="34" charset="-122"/>
              <a:cs typeface="Arial" panose="020B0604020202020204"/>
            </a:endParaRPr>
          </a:p>
        </p:txBody>
      </p:sp>
      <p:sp>
        <p:nvSpPr>
          <p:cNvPr id="183349" name="Rectangle 53"/>
          <p:cNvSpPr>
            <a:spLocks noChangeArrowheads="1"/>
          </p:cNvSpPr>
          <p:nvPr/>
        </p:nvSpPr>
        <p:spPr bwMode="auto">
          <a:xfrm>
            <a:off x="6907530" y="3505200"/>
            <a:ext cx="1882775" cy="1730375"/>
          </a:xfrm>
          <a:prstGeom prst="rect">
            <a:avLst/>
          </a:prstGeom>
          <a:solidFill>
            <a:srgbClr val="FFFFCC"/>
          </a:solidFill>
          <a:ln w="9525">
            <a:noFill/>
            <a:miter lim="800000"/>
          </a:ln>
          <a:effectLst>
            <a:outerShdw blurRad="50800" dist="38100" dir="2700000" algn="tl" rotWithShape="0">
              <a:prstClr val="black">
                <a:alpha val="40000"/>
              </a:prstClr>
            </a:outerShdw>
          </a:effectLst>
        </p:spPr>
        <p:txBody>
          <a:bodyPr/>
          <a:lstStyle/>
          <a:p>
            <a:pPr>
              <a:buClr>
                <a:srgbClr val="00B85C"/>
              </a:buClr>
              <a:buSzPct val="120000"/>
              <a:buFont typeface="Wingdings" panose="05000000000000000000" pitchFamily="2" charset="2"/>
              <a:buNone/>
              <a:defRPr/>
            </a:pPr>
            <a:r>
              <a:rPr lang="zh-CN" altLang="en-US" sz="2600" dirty="0">
                <a:latin typeface="微软雅黑" panose="020B0503020204020204" pitchFamily="34" charset="-122"/>
                <a:ea typeface="微软雅黑" panose="020B0503020204020204" pitchFamily="34" charset="-122"/>
                <a:cs typeface="Arial" panose="020B0604020202020204"/>
              </a:rPr>
              <a:t>因此，游艇工厂承担了大部分的税收。</a:t>
            </a:r>
            <a:endParaRPr lang="en-US" sz="2600" dirty="0">
              <a:latin typeface="微软雅黑" panose="020B0503020204020204" pitchFamily="34" charset="-122"/>
              <a:ea typeface="微软雅黑" panose="020B0503020204020204" pitchFamily="34" charset="-122"/>
              <a:cs typeface="Arial" panose="020B0604020202020204"/>
            </a:endParaRPr>
          </a:p>
        </p:txBody>
      </p:sp>
      <p:sp>
        <p:nvSpPr>
          <p:cNvPr id="50" name="Rectangle 2"/>
          <p:cNvSpPr txBox="1">
            <a:spLocks noChangeArrowheads="1"/>
          </p:cNvSpPr>
          <p:nvPr/>
        </p:nvSpPr>
        <p:spPr>
          <a:xfrm>
            <a:off x="452438" y="827880"/>
            <a:ext cx="5353051" cy="48498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a:lstStyle>
          <a:p>
            <a:r>
              <a:rPr lang="zh-CN" altLang="en-US" sz="3000" dirty="0">
                <a:solidFill>
                  <a:schemeClr val="tx2">
                    <a:lumMod val="50000"/>
                  </a:schemeClr>
                </a:solidFill>
                <a:latin typeface="微软雅黑" panose="020B0503020204020204" pitchFamily="34" charset="-122"/>
                <a:ea typeface="华光中雅_CNKI" panose="02000500000000000000"/>
              </a:rPr>
              <a:t>案例</a:t>
            </a:r>
            <a:r>
              <a:rPr lang="en-US" altLang="zh-CN" sz="3000" dirty="0">
                <a:solidFill>
                  <a:schemeClr val="tx2">
                    <a:lumMod val="50000"/>
                  </a:schemeClr>
                </a:solidFill>
                <a:latin typeface="微软雅黑" panose="020B0503020204020204" pitchFamily="34" charset="-122"/>
                <a:ea typeface="华光中雅_CNKI" panose="02000500000000000000"/>
              </a:rPr>
              <a:t>3</a:t>
            </a:r>
            <a:r>
              <a:rPr lang="en-US" sz="3000" dirty="0">
                <a:solidFill>
                  <a:schemeClr val="tx2">
                    <a:lumMod val="50000"/>
                  </a:schemeClr>
                </a:solidFill>
                <a:latin typeface="微软雅黑" panose="020B0503020204020204" pitchFamily="34" charset="-122"/>
                <a:ea typeface="华光中雅_CNKI" panose="02000500000000000000"/>
              </a:rPr>
              <a:t>:  </a:t>
            </a:r>
            <a:r>
              <a:rPr lang="zh-CN" altLang="en-US" sz="3000" dirty="0">
                <a:solidFill>
                  <a:schemeClr val="tx2">
                    <a:lumMod val="50000"/>
                  </a:schemeClr>
                </a:solidFill>
                <a:latin typeface="微软雅黑" panose="020B0503020204020204" pitchFamily="34" charset="-122"/>
                <a:ea typeface="华光中雅_CNKI" panose="02000500000000000000"/>
              </a:rPr>
              <a:t>谁支付奢侈品税</a:t>
            </a:r>
            <a:endParaRPr lang="zh-CN" altLang="en-US" sz="3000" dirty="0">
              <a:solidFill>
                <a:schemeClr val="tx2">
                  <a:lumMod val="50000"/>
                </a:schemeClr>
              </a:solidFill>
              <a:latin typeface="微软雅黑" panose="020B0503020204020204" pitchFamily="34" charset="-122"/>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3347"/>
                                        </p:tgtEl>
                                        <p:attrNameLst>
                                          <p:attrName>style.visibility</p:attrName>
                                        </p:attrNameLst>
                                      </p:cBhvr>
                                      <p:to>
                                        <p:strVal val="visible"/>
                                      </p:to>
                                    </p:set>
                                    <p:animEffect transition="in" filter="fade">
                                      <p:cBhvr>
                                        <p:cTn id="7" dur="500"/>
                                        <p:tgtEl>
                                          <p:spTgt spid="183347"/>
                                        </p:tgtEl>
                                      </p:cBhvr>
                                    </p:animEffect>
                                  </p:childTnLst>
                                </p:cTn>
                              </p:par>
                              <p:par>
                                <p:cTn id="8" presetID="18" presetClass="entr" presetSubtype="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3348"/>
                                        </p:tgtEl>
                                        <p:attrNameLst>
                                          <p:attrName>style.visibility</p:attrName>
                                        </p:attrNameLst>
                                      </p:cBhvr>
                                      <p:to>
                                        <p:strVal val="visible"/>
                                      </p:to>
                                    </p:set>
                                    <p:animEffect transition="in" filter="fade">
                                      <p:cBhvr>
                                        <p:cTn id="15" dur="500"/>
                                        <p:tgtEl>
                                          <p:spTgt spid="183348"/>
                                        </p:tgtEl>
                                      </p:cBhvr>
                                    </p:animEffect>
                                  </p:childTnLst>
                                </p:cTn>
                              </p:par>
                              <p:par>
                                <p:cTn id="16" presetID="18" presetClass="entr" presetSubtype="3"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trips(upRigh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strips(downLeft)">
                                      <p:cBhvr>
                                        <p:cTn id="28" dur="500"/>
                                        <p:tgtEl>
                                          <p:spTgt spid="6"/>
                                        </p:tgtEl>
                                      </p:cBhvr>
                                    </p:animEffect>
                                  </p:childTnLst>
                                </p:cTn>
                              </p:par>
                            </p:childTnLst>
                          </p:cTn>
                        </p:par>
                        <p:par>
                          <p:cTn id="29" fill="hold">
                            <p:stCondLst>
                              <p:cond delay="500"/>
                            </p:stCondLst>
                            <p:childTnLst>
                              <p:par>
                                <p:cTn id="30" presetID="18" presetClass="entr" presetSubtype="9"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upLeft)">
                                      <p:cBhvr>
                                        <p:cTn id="32" dur="500"/>
                                        <p:tgtEl>
                                          <p:spTgt spid="12"/>
                                        </p:tgtEl>
                                      </p:cBhvr>
                                    </p:animEffect>
                                  </p:childTnLst>
                                </p:cTn>
                              </p:par>
                              <p:par>
                                <p:cTn id="33" presetID="18" presetClass="entr" presetSubtype="12"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strips(downLeft)">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9"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strips(upLeft)">
                                      <p:cBhvr>
                                        <p:cTn id="40" dur="500"/>
                                        <p:tgtEl>
                                          <p:spTgt spid="7"/>
                                        </p:tgtEl>
                                      </p:cBhvr>
                                    </p:animEffect>
                                  </p:childTnLst>
                                </p:cTn>
                              </p:par>
                            </p:childTnLst>
                          </p:cTn>
                        </p:par>
                        <p:par>
                          <p:cTn id="41" fill="hold">
                            <p:stCondLst>
                              <p:cond delay="500"/>
                            </p:stCondLst>
                            <p:childTnLst>
                              <p:par>
                                <p:cTn id="42" presetID="18" presetClass="entr" presetSubtype="12"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strips(downLef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83349"/>
                                        </p:tgtEl>
                                        <p:attrNameLst>
                                          <p:attrName>style.visibility</p:attrName>
                                        </p:attrNameLst>
                                      </p:cBhvr>
                                      <p:to>
                                        <p:strVal val="visible"/>
                                      </p:to>
                                    </p:set>
                                    <p:animEffect transition="in" filter="fade">
                                      <p:cBhvr>
                                        <p:cTn id="49" dur="500"/>
                                        <p:tgtEl>
                                          <p:spTgt spid="183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47" grpId="0" animBg="1"/>
      <p:bldP spid="183348" grpId="0" animBg="1"/>
      <p:bldP spid="183349"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idx="4294967295"/>
          </p:nvPr>
        </p:nvSpPr>
        <p:spPr>
          <a:xfrm>
            <a:off x="535132" y="344200"/>
            <a:ext cx="8208963" cy="955675"/>
          </a:xfrm>
        </p:spPr>
        <p:txBody>
          <a:bodyPr>
            <a:noAutofit/>
          </a:bodyPr>
          <a:lstStyle/>
          <a:p>
            <a:pPr>
              <a:defRPr/>
            </a:pPr>
            <a:r>
              <a:rPr lang="zh-CN" altLang="en-US" sz="3200" b="0" dirty="0">
                <a:solidFill>
                  <a:schemeClr val="tx2">
                    <a:lumMod val="50000"/>
                  </a:schemeClr>
                </a:solidFill>
                <a:latin typeface="Tahoma" panose="020B0604030504040204" pitchFamily="34" charset="0"/>
                <a:ea typeface="宋体" panose="02010600030101010101" pitchFamily="2" charset="-122"/>
                <a:cs typeface="Arial" panose="020B0604020202020204" pitchFamily="34" charset="0"/>
              </a:rPr>
              <a:t>习题：</a:t>
            </a:r>
            <a:r>
              <a:rPr lang="zh-CN" sz="3200" b="0" dirty="0">
                <a:solidFill>
                  <a:schemeClr val="tx2">
                    <a:lumMod val="50000"/>
                  </a:schemeClr>
                </a:solidFill>
                <a:latin typeface="Tahoma" panose="020B0604030504040204" pitchFamily="34" charset="0"/>
                <a:ea typeface="宋体" panose="02010600030101010101" pitchFamily="2" charset="-122"/>
                <a:cs typeface="Arial" panose="020B0604020202020204" pitchFamily="34" charset="0"/>
              </a:rPr>
              <a:t>个人所得税税率降低</a:t>
            </a:r>
            <a:endParaRPr lang="en-US" sz="3200" dirty="0">
              <a:solidFill>
                <a:schemeClr val="tx2">
                  <a:lumMod val="50000"/>
                </a:schemeClr>
              </a:solidFill>
              <a:ea typeface="华光中雅_CNKI" panose="02000500000000000000"/>
              <a:cs typeface="Arial" panose="020B0604020202020204" pitchFamily="34" charset="0"/>
            </a:endParaRPr>
          </a:p>
        </p:txBody>
      </p:sp>
      <p:sp>
        <p:nvSpPr>
          <p:cNvPr id="6" name="Rectangle 10"/>
          <p:cNvSpPr>
            <a:spLocks noChangeArrowheads="1"/>
          </p:cNvSpPr>
          <p:nvPr/>
        </p:nvSpPr>
        <p:spPr bwMode="auto">
          <a:xfrm>
            <a:off x="633413" y="1462088"/>
            <a:ext cx="8229600" cy="4532312"/>
          </a:xfrm>
          <a:prstGeom prst="rect">
            <a:avLst/>
          </a:prstGeom>
          <a:noFill/>
          <a:ln w="9525">
            <a:noFill/>
            <a:miter lim="800000"/>
          </a:ln>
        </p:spPr>
        <p:txBody>
          <a:bodyPr/>
          <a:lstStyle/>
          <a:p>
            <a:pPr>
              <a:lnSpc>
                <a:spcPct val="105000"/>
              </a:lnSpc>
              <a:spcBef>
                <a:spcPct val="50000"/>
              </a:spcBef>
              <a:buClr>
                <a:srgbClr val="003399"/>
              </a:buClr>
              <a:buSzPct val="120000"/>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cs typeface="Arial" panose="020B0604020202020204"/>
              </a:rPr>
              <a:t>假设，工人的某项个人所得税由工人和雇主共同承担，工人承担的比例是</a:t>
            </a:r>
            <a:r>
              <a:rPr lang="en-US" altLang="zh-CN" sz="2800" dirty="0">
                <a:latin typeface="微软雅黑" panose="020B0503020204020204" pitchFamily="34" charset="-122"/>
                <a:ea typeface="微软雅黑" panose="020B0503020204020204" pitchFamily="34" charset="-122"/>
                <a:cs typeface="Arial" panose="020B0604020202020204"/>
              </a:rPr>
              <a:t>6.2%</a:t>
            </a:r>
            <a:r>
              <a:rPr lang="zh-CN" altLang="en-US" sz="2800" dirty="0">
                <a:latin typeface="微软雅黑" panose="020B0503020204020204" pitchFamily="34" charset="-122"/>
                <a:ea typeface="微软雅黑" panose="020B0503020204020204" pitchFamily="34" charset="-122"/>
                <a:cs typeface="Arial" panose="020B0604020202020204"/>
              </a:rPr>
              <a:t>（从工人工资中扣除），雇主配套支付</a:t>
            </a:r>
            <a:r>
              <a:rPr lang="en-US" altLang="zh-CN" sz="2800" dirty="0">
                <a:latin typeface="微软雅黑" panose="020B0503020204020204" pitchFamily="34" charset="-122"/>
                <a:ea typeface="微软雅黑" panose="020B0503020204020204" pitchFamily="34" charset="-122"/>
                <a:cs typeface="Arial" panose="020B0604020202020204"/>
              </a:rPr>
              <a:t>6.2%</a:t>
            </a:r>
            <a:r>
              <a:rPr lang="zh-CN" altLang="en-US" sz="2800" dirty="0">
                <a:latin typeface="微软雅黑" panose="020B0503020204020204" pitchFamily="34" charset="-122"/>
                <a:ea typeface="微软雅黑" panose="020B0503020204020204" pitchFamily="34" charset="-122"/>
                <a:cs typeface="Arial" panose="020B0604020202020204"/>
              </a:rPr>
              <a:t>，总计</a:t>
            </a:r>
            <a:r>
              <a:rPr lang="en-US" altLang="zh-CN" sz="2800" dirty="0">
                <a:latin typeface="微软雅黑" panose="020B0503020204020204" pitchFamily="34" charset="-122"/>
                <a:ea typeface="微软雅黑" panose="020B0503020204020204" pitchFamily="34" charset="-122"/>
                <a:cs typeface="Arial" panose="020B0604020202020204"/>
              </a:rPr>
              <a:t>12.4%</a:t>
            </a:r>
            <a:r>
              <a:rPr lang="zh-CN" altLang="en-US" sz="2800" dirty="0">
                <a:latin typeface="微软雅黑" panose="020B0503020204020204" pitchFamily="34" charset="-122"/>
                <a:ea typeface="微软雅黑" panose="020B0503020204020204" pitchFamily="34" charset="-122"/>
                <a:cs typeface="Arial" panose="020B0604020202020204"/>
              </a:rPr>
              <a:t>。</a:t>
            </a:r>
            <a:endParaRPr lang="zh-CN" altLang="en-US" sz="2800" dirty="0">
              <a:latin typeface="微软雅黑" panose="020B0503020204020204" pitchFamily="34" charset="-122"/>
              <a:ea typeface="微软雅黑" panose="020B0503020204020204" pitchFamily="34" charset="-122"/>
              <a:cs typeface="Arial" panose="020B0604020202020204"/>
            </a:endParaRPr>
          </a:p>
          <a:p>
            <a:pPr>
              <a:lnSpc>
                <a:spcPct val="105000"/>
              </a:lnSpc>
              <a:spcBef>
                <a:spcPct val="50000"/>
              </a:spcBef>
              <a:buClr>
                <a:srgbClr val="003399"/>
              </a:buClr>
              <a:buSzPct val="120000"/>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cs typeface="Arial" panose="020B0604020202020204"/>
              </a:rPr>
              <a:t>现在出台一项所得税降低政策，工人支付的税率从</a:t>
            </a:r>
            <a:r>
              <a:rPr lang="en-US" altLang="zh-CN" sz="2800" dirty="0">
                <a:latin typeface="微软雅黑" panose="020B0503020204020204" pitchFamily="34" charset="-122"/>
                <a:ea typeface="微软雅黑" panose="020B0503020204020204" pitchFamily="34" charset="-122"/>
                <a:cs typeface="Arial" panose="020B0604020202020204"/>
              </a:rPr>
              <a:t>6.2%</a:t>
            </a:r>
            <a:r>
              <a:rPr lang="zh-CN" altLang="en-US" sz="2800" dirty="0">
                <a:latin typeface="微软雅黑" panose="020B0503020204020204" pitchFamily="34" charset="-122"/>
                <a:ea typeface="微软雅黑" panose="020B0503020204020204" pitchFamily="34" charset="-122"/>
                <a:cs typeface="Arial" panose="020B0604020202020204"/>
              </a:rPr>
              <a:t>降至</a:t>
            </a:r>
            <a:r>
              <a:rPr lang="en-US" altLang="zh-CN" sz="2800" dirty="0">
                <a:latin typeface="微软雅黑" panose="020B0503020204020204" pitchFamily="34" charset="-122"/>
                <a:ea typeface="微软雅黑" panose="020B0503020204020204" pitchFamily="34" charset="-122"/>
                <a:cs typeface="Arial" panose="020B0604020202020204"/>
              </a:rPr>
              <a:t>4.2%</a:t>
            </a:r>
            <a:r>
              <a:rPr lang="zh-CN" altLang="en-US" sz="2800" dirty="0">
                <a:latin typeface="微软雅黑" panose="020B0503020204020204" pitchFamily="34" charset="-122"/>
                <a:ea typeface="微软雅黑" panose="020B0503020204020204" pitchFamily="34" charset="-122"/>
                <a:cs typeface="Arial" panose="020B0604020202020204"/>
              </a:rPr>
              <a:t>，但雇主的比例仍为</a:t>
            </a:r>
            <a:r>
              <a:rPr lang="en-US" altLang="zh-CN" sz="2800" dirty="0">
                <a:latin typeface="微软雅黑" panose="020B0503020204020204" pitchFamily="34" charset="-122"/>
                <a:ea typeface="微软雅黑" panose="020B0503020204020204" pitchFamily="34" charset="-122"/>
                <a:cs typeface="Arial" panose="020B0604020202020204"/>
              </a:rPr>
              <a:t>6.2%</a:t>
            </a:r>
            <a:r>
              <a:rPr lang="zh-CN" altLang="en-US" sz="2800" dirty="0">
                <a:latin typeface="微软雅黑" panose="020B0503020204020204" pitchFamily="34" charset="-122"/>
                <a:ea typeface="微软雅黑" panose="020B0503020204020204" pitchFamily="34" charset="-122"/>
                <a:cs typeface="Arial" panose="020B0604020202020204"/>
              </a:rPr>
              <a:t>，总计现在是</a:t>
            </a:r>
            <a:r>
              <a:rPr lang="en-US" altLang="zh-CN" sz="2800" dirty="0">
                <a:latin typeface="微软雅黑" panose="020B0503020204020204" pitchFamily="34" charset="-122"/>
                <a:ea typeface="微软雅黑" panose="020B0503020204020204" pitchFamily="34" charset="-122"/>
                <a:cs typeface="Arial" panose="020B0604020202020204"/>
              </a:rPr>
              <a:t>10.4%</a:t>
            </a:r>
            <a:r>
              <a:rPr lang="zh-CN" altLang="en-US" sz="2800" dirty="0">
                <a:latin typeface="微软雅黑" panose="020B0503020204020204" pitchFamily="34" charset="-122"/>
                <a:ea typeface="微软雅黑" panose="020B0503020204020204" pitchFamily="34" charset="-122"/>
                <a:cs typeface="Arial" panose="020B0604020202020204"/>
              </a:rPr>
              <a:t>。</a:t>
            </a:r>
            <a:endParaRPr lang="zh-CN" altLang="en-US" sz="2800" dirty="0">
              <a:latin typeface="微软雅黑" panose="020B0503020204020204" pitchFamily="34" charset="-122"/>
              <a:ea typeface="微软雅黑" panose="020B0503020204020204" pitchFamily="34" charset="-122"/>
              <a:cs typeface="Arial" panose="020B0604020202020204"/>
            </a:endParaRPr>
          </a:p>
          <a:p>
            <a:pPr>
              <a:lnSpc>
                <a:spcPct val="105000"/>
              </a:lnSpc>
              <a:spcBef>
                <a:spcPct val="50000"/>
              </a:spcBef>
              <a:buClr>
                <a:srgbClr val="003399"/>
              </a:buClr>
              <a:buSzPct val="120000"/>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cs typeface="Arial" panose="020B0604020202020204"/>
              </a:rPr>
              <a:t>问题：这一变化是否使的工人的实得工资增加</a:t>
            </a:r>
            <a:r>
              <a:rPr lang="en-US" altLang="zh-CN" sz="2800" dirty="0">
                <a:latin typeface="微软雅黑" panose="020B0503020204020204" pitchFamily="34" charset="-122"/>
                <a:ea typeface="微软雅黑" panose="020B0503020204020204" pitchFamily="34" charset="-122"/>
                <a:cs typeface="Arial" panose="020B0604020202020204"/>
              </a:rPr>
              <a:t>2%</a:t>
            </a:r>
            <a:r>
              <a:rPr lang="zh-CN" altLang="en-US" sz="2800" dirty="0">
                <a:latin typeface="微软雅黑" panose="020B0503020204020204" pitchFamily="34" charset="-122"/>
                <a:ea typeface="微软雅黑" panose="020B0503020204020204" pitchFamily="34" charset="-122"/>
                <a:cs typeface="Arial" panose="020B0604020202020204"/>
              </a:rPr>
              <a:t>、</a:t>
            </a:r>
            <a:r>
              <a:rPr lang="en-US" altLang="zh-CN" sz="2800" dirty="0">
                <a:latin typeface="微软雅黑" panose="020B0503020204020204" pitchFamily="34" charset="-122"/>
                <a:ea typeface="微软雅黑" panose="020B0503020204020204" pitchFamily="34" charset="-122"/>
                <a:cs typeface="Arial" panose="020B0604020202020204"/>
              </a:rPr>
              <a:t>2%</a:t>
            </a:r>
            <a:r>
              <a:rPr lang="zh-CN" altLang="en-US" sz="2800" dirty="0">
                <a:latin typeface="微软雅黑" panose="020B0503020204020204" pitchFamily="34" charset="-122"/>
                <a:ea typeface="微软雅黑" panose="020B0503020204020204" pitchFamily="34" charset="-122"/>
                <a:cs typeface="Arial" panose="020B0604020202020204"/>
              </a:rPr>
              <a:t>以上或</a:t>
            </a:r>
            <a:r>
              <a:rPr lang="en-US" altLang="zh-CN" sz="2800" dirty="0">
                <a:latin typeface="微软雅黑" panose="020B0503020204020204" pitchFamily="34" charset="-122"/>
                <a:ea typeface="微软雅黑" panose="020B0503020204020204" pitchFamily="34" charset="-122"/>
                <a:cs typeface="Arial" panose="020B0604020202020204"/>
              </a:rPr>
              <a:t>2%</a:t>
            </a:r>
            <a:r>
              <a:rPr lang="zh-CN" altLang="en-US" sz="2800" dirty="0">
                <a:latin typeface="微软雅黑" panose="020B0503020204020204" pitchFamily="34" charset="-122"/>
                <a:ea typeface="微软雅黑" panose="020B0503020204020204" pitchFamily="34" charset="-122"/>
                <a:cs typeface="Arial" panose="020B0604020202020204"/>
              </a:rPr>
              <a:t>以下？劳动力市场弹性是否影响答案？</a:t>
            </a:r>
            <a:endParaRPr lang="zh-CN" altLang="en-US" sz="2800" dirty="0">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p:cNvSpPr>
            <a:spLocks noGrp="1"/>
          </p:cNvSpPr>
          <p:nvPr>
            <p:ph idx="4294967295"/>
          </p:nvPr>
        </p:nvSpPr>
        <p:spPr>
          <a:xfrm>
            <a:off x="571500" y="1700530"/>
            <a:ext cx="8172450" cy="3505835"/>
          </a:xfrm>
        </p:spPr>
        <p:txBody>
          <a:bodyPr>
            <a:normAutofit/>
          </a:bodyPr>
          <a:lstStyle/>
          <a:p>
            <a:pPr>
              <a:spcBef>
                <a:spcPts val="1500"/>
              </a:spcBef>
              <a:buClr>
                <a:schemeClr val="accent1">
                  <a:lumMod val="75000"/>
                </a:schemeClr>
              </a:buClr>
              <a:buSzPct val="1200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只要劳动力供应和劳动力需求的价格弹性均大于</a:t>
            </a:r>
            <a:r>
              <a:rPr lang="en-US" altLang="zh-CN" sz="2800" dirty="0">
                <a:latin typeface="微软雅黑" panose="020B0503020204020204" pitchFamily="34" charset="-122"/>
                <a:ea typeface="微软雅黑" panose="020B0503020204020204" pitchFamily="34" charset="-122"/>
              </a:rPr>
              <a:t>0</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将由工人和雇主分享，即工人的实得工资增加不到</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a:spcBef>
                <a:spcPts val="1500"/>
              </a:spcBef>
              <a:buClr>
                <a:schemeClr val="accent1">
                  <a:lumMod val="75000"/>
                </a:schemeClr>
              </a:buClr>
              <a:buSzPct val="1200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谁在</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中可以分到更大的份额，工人还是雇主？劳动力市场弹性如何决定答案？</a:t>
            </a:r>
            <a:endParaRPr lang="zh-CN" altLang="en-US" sz="2800" dirty="0">
              <a:latin typeface="微软雅黑" panose="020B0503020204020204" pitchFamily="34" charset="-122"/>
              <a:ea typeface="微软雅黑" panose="020B0503020204020204" pitchFamily="34" charset="-122"/>
            </a:endParaRPr>
          </a:p>
        </p:txBody>
      </p:sp>
      <p:sp>
        <p:nvSpPr>
          <p:cNvPr id="2" name="Rectangle 4"/>
          <p:cNvSpPr txBox="1">
            <a:spLocks noChangeArrowheads="1"/>
          </p:cNvSpPr>
          <p:nvPr/>
        </p:nvSpPr>
        <p:spPr>
          <a:xfrm>
            <a:off x="535132" y="344200"/>
            <a:ext cx="8208963" cy="95567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20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答案</a:t>
            </a:r>
            <a:endParaRPr lang="en-US" sz="3200" dirty="0">
              <a:solidFill>
                <a:schemeClr val="tx2">
                  <a:lumMod val="50000"/>
                </a:schemeClr>
              </a:solidFill>
              <a:ea typeface="华光中雅_CNKI" panose="02000500000000000000"/>
              <a:cs typeface="Arial" panose="020B0604020202020204" pitchFamily="34" charset="0"/>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p:cNvSpPr>
            <a:spLocks noGrp="1"/>
          </p:cNvSpPr>
          <p:nvPr>
            <p:ph idx="4294967295"/>
          </p:nvPr>
        </p:nvSpPr>
        <p:spPr>
          <a:xfrm>
            <a:off x="298450" y="1373505"/>
            <a:ext cx="3616325" cy="4549775"/>
          </a:xfrm>
        </p:spPr>
        <p:txBody>
          <a:bodyPr>
            <a:noAutofit/>
          </a:bodyPr>
          <a:lstStyle/>
          <a:p>
            <a:pPr>
              <a:spcBef>
                <a:spcPts val="1500"/>
              </a:spcBef>
              <a:buClr>
                <a:schemeClr val="accent1">
                  <a:lumMod val="75000"/>
                </a:schemeClr>
              </a:buClr>
              <a:buSzPct val="1200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如果劳动力供给比劳动力需求更有弹性（右图），那么工人获得</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的更多部分。</a:t>
            </a:r>
            <a:endParaRPr lang="zh-CN" altLang="en-US" sz="2800" dirty="0">
              <a:latin typeface="微软雅黑" panose="020B0503020204020204" pitchFamily="34" charset="-122"/>
              <a:ea typeface="微软雅黑" panose="020B0503020204020204" pitchFamily="34" charset="-122"/>
            </a:endParaRPr>
          </a:p>
          <a:p>
            <a:pPr>
              <a:spcBef>
                <a:spcPts val="1500"/>
              </a:spcBef>
              <a:buClr>
                <a:schemeClr val="accent1">
                  <a:lumMod val="75000"/>
                </a:schemeClr>
              </a:buClr>
              <a:buSzPct val="1200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如果劳动力需求的弹性高于劳动力供应，雇主将获得</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的更大部分（自己画图）。</a:t>
            </a:r>
            <a:endParaRPr lang="zh-CN" altLang="en-US" sz="2800" dirty="0">
              <a:latin typeface="微软雅黑" panose="020B0503020204020204" pitchFamily="34" charset="-122"/>
              <a:ea typeface="微软雅黑" panose="020B0503020204020204" pitchFamily="34" charset="-122"/>
            </a:endParaRPr>
          </a:p>
        </p:txBody>
      </p:sp>
      <p:sp>
        <p:nvSpPr>
          <p:cNvPr id="2" name="Rectangle 4"/>
          <p:cNvSpPr txBox="1">
            <a:spLocks noChangeArrowheads="1"/>
          </p:cNvSpPr>
          <p:nvPr/>
        </p:nvSpPr>
        <p:spPr>
          <a:xfrm>
            <a:off x="535132" y="344200"/>
            <a:ext cx="8208963" cy="95567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20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答案</a:t>
            </a:r>
            <a:endParaRPr lang="en-US" sz="3200" dirty="0">
              <a:solidFill>
                <a:schemeClr val="tx2">
                  <a:lumMod val="50000"/>
                </a:schemeClr>
              </a:solidFill>
              <a:ea typeface="华光中雅_CNKI" panose="02000500000000000000"/>
              <a:cs typeface="Arial" panose="020B0604020202020204" pitchFamily="34" charset="0"/>
            </a:endParaRPr>
          </a:p>
        </p:txBody>
      </p:sp>
      <p:pic>
        <p:nvPicPr>
          <p:cNvPr id="3" name="图片 2"/>
          <p:cNvPicPr>
            <a:picLocks noChangeAspect="1"/>
          </p:cNvPicPr>
          <p:nvPr/>
        </p:nvPicPr>
        <p:blipFill>
          <a:blip r:embed="rId1">
            <a:lum contrast="6000"/>
          </a:blip>
          <a:srcRect t="13985" r="13" b="25741"/>
          <a:stretch>
            <a:fillRect/>
          </a:stretch>
        </p:blipFill>
        <p:spPr>
          <a:xfrm rot="16200000">
            <a:off x="4171315" y="1466215"/>
            <a:ext cx="4652010" cy="4986020"/>
          </a:xfrm>
          <a:prstGeom prst="roundRect">
            <a:avLst/>
          </a:prstGeom>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2"/>
          <p:cNvSpPr>
            <a:spLocks noGrp="1" noChangeArrowheads="1"/>
          </p:cNvSpPr>
          <p:nvPr>
            <p:ph type="title" idx="4294967295"/>
          </p:nvPr>
        </p:nvSpPr>
        <p:spPr>
          <a:xfrm>
            <a:off x="350693" y="712354"/>
            <a:ext cx="6442364" cy="570923"/>
          </a:xfrm>
        </p:spPr>
        <p:txBody>
          <a:bodyPr>
            <a:normAutofit fontScale="90000"/>
          </a:bodyPr>
          <a:lstStyle/>
          <a:p>
            <a:pPr eaLnBrk="1" hangingPunct="1">
              <a:lnSpc>
                <a:spcPct val="105000"/>
              </a:lnSpc>
            </a:pPr>
            <a:r>
              <a:rPr lang="zh-CN" altLang="en-US" sz="3200" b="1" dirty="0">
                <a:latin typeface="微软雅黑" panose="020B0503020204020204" pitchFamily="34" charset="-122"/>
                <a:ea typeface="华光中雅_CNKI" panose="02000500000000000000"/>
              </a:rPr>
              <a:t>结论</a:t>
            </a:r>
            <a:r>
              <a:rPr lang="en-US" sz="3200" dirty="0">
                <a:latin typeface="微软雅黑" panose="020B0503020204020204" pitchFamily="34" charset="-122"/>
                <a:ea typeface="华光中雅_CNKI" panose="02000500000000000000"/>
              </a:rPr>
              <a:t>:  </a:t>
            </a:r>
            <a:r>
              <a:rPr lang="zh-CN" altLang="en-US" sz="3200" dirty="0">
                <a:latin typeface="微软雅黑" panose="020B0503020204020204" pitchFamily="34" charset="-122"/>
                <a:ea typeface="华光中雅_CNKI" panose="02000500000000000000"/>
              </a:rPr>
              <a:t>政府政策与资源配置</a:t>
            </a:r>
            <a:endParaRPr lang="en-US" sz="3200" dirty="0">
              <a:latin typeface="微软雅黑" panose="020B0503020204020204" pitchFamily="34" charset="-122"/>
              <a:ea typeface="华光中雅_CNKI" panose="02000500000000000000"/>
            </a:endParaRPr>
          </a:p>
        </p:txBody>
      </p:sp>
      <p:sp>
        <p:nvSpPr>
          <p:cNvPr id="185347" name="Rectangle 3"/>
          <p:cNvSpPr>
            <a:spLocks noGrp="1" noChangeArrowheads="1"/>
          </p:cNvSpPr>
          <p:nvPr>
            <p:ph type="body" idx="4294967295"/>
          </p:nvPr>
        </p:nvSpPr>
        <p:spPr>
          <a:xfrm>
            <a:off x="350693" y="2077751"/>
            <a:ext cx="8442614" cy="3943782"/>
          </a:xfrm>
        </p:spPr>
        <p:txBody>
          <a:bodyPr>
            <a:normAutofit/>
          </a:bodyPr>
          <a:lstStyle/>
          <a:p>
            <a:pPr>
              <a:spcBef>
                <a:spcPct val="0"/>
              </a:spcBef>
            </a:pPr>
            <a:r>
              <a:rPr lang="zh-CN" altLang="en-US" sz="2400" dirty="0">
                <a:latin typeface="微软雅黑" panose="020B0503020204020204" pitchFamily="34" charset="-122"/>
                <a:ea typeface="微软雅黑" panose="020B0503020204020204" pitchFamily="34" charset="-122"/>
              </a:rPr>
              <a:t>本章的两种政策都会影响社会资源的配置</a:t>
            </a:r>
            <a:r>
              <a:rPr lang="en-US" altLang="zh-CN" sz="24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a:p>
            <a:pPr lvl="1">
              <a:lnSpc>
                <a:spcPct val="105000"/>
              </a:lnSpc>
              <a:spcBef>
                <a:spcPct val="30000"/>
              </a:spcBef>
            </a:pP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对披萨的征税降低了均衡数量。当披萨的产量降低时，资源（工人，烤箱，奶酪）将会转移到其它行业</a:t>
            </a:r>
            <a:endParaRPr lang="en-US" altLang="zh-CN" sz="2400" dirty="0">
              <a:latin typeface="微软雅黑" panose="020B0503020204020204" pitchFamily="34" charset="-122"/>
              <a:ea typeface="微软雅黑" panose="020B0503020204020204" pitchFamily="34" charset="-122"/>
            </a:endParaRPr>
          </a:p>
          <a:p>
            <a:pPr lvl="1">
              <a:lnSpc>
                <a:spcPct val="105000"/>
              </a:lnSpc>
              <a:spcBef>
                <a:spcPct val="30000"/>
              </a:spcBef>
            </a:pP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一个限制性的最低工资会引起工人的超额供给，这是对资源的浪费</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因此，决策者在应用这些政策时需要非常小心</a:t>
            </a:r>
            <a:endParaRPr lang="en-US" sz="2400" dirty="0">
              <a:latin typeface="微软雅黑" panose="020B0503020204020204" pitchFamily="34" charset="-122"/>
              <a:ea typeface="微软雅黑" panose="020B0503020204020204"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left)">
                                      <p:cBhvr>
                                        <p:cTn id="7" dur="500"/>
                                        <p:tgtEl>
                                          <p:spTgt spid="185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wipe(left)">
                                      <p:cBhvr>
                                        <p:cTn id="12" dur="500"/>
                                        <p:tgtEl>
                                          <p:spTgt spid="185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347">
                                            <p:txEl>
                                              <p:pRg st="2" end="2"/>
                                            </p:txEl>
                                          </p:spTgt>
                                        </p:tgtEl>
                                        <p:attrNameLst>
                                          <p:attrName>style.visibility</p:attrName>
                                        </p:attrNameLst>
                                      </p:cBhvr>
                                      <p:to>
                                        <p:strVal val="visible"/>
                                      </p:to>
                                    </p:set>
                                    <p:animEffect transition="in" filter="wipe(left)">
                                      <p:cBhvr>
                                        <p:cTn id="17" dur="500"/>
                                        <p:tgtEl>
                                          <p:spTgt spid="185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5347">
                                            <p:txEl>
                                              <p:pRg st="3" end="3"/>
                                            </p:txEl>
                                          </p:spTgt>
                                        </p:tgtEl>
                                        <p:attrNameLst>
                                          <p:attrName>style.visibility</p:attrName>
                                        </p:attrNameLst>
                                      </p:cBhvr>
                                      <p:to>
                                        <p:strVal val="visible"/>
                                      </p:to>
                                    </p:set>
                                    <p:animEffect transition="in" filter="wipe(left)">
                                      <p:cBhvr>
                                        <p:cTn id="22" dur="500"/>
                                        <p:tgtEl>
                                          <p:spTgt spid="185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ldLvl="5"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idx="4294967295"/>
          </p:nvPr>
        </p:nvSpPr>
        <p:spPr>
          <a:xfrm>
            <a:off x="685800" y="530225"/>
            <a:ext cx="8458200" cy="725488"/>
          </a:xfrm>
          <a:noFill/>
        </p:spPr>
        <p:txBody>
          <a:bodyPr bIns="0" anchor="b">
            <a:noAutofit/>
          </a:bodyPr>
          <a:lstStyle/>
          <a:p>
            <a:pPr algn="l" eaLnBrk="1" hangingPunct="1">
              <a:lnSpc>
                <a:spcPct val="105000"/>
              </a:lnSpc>
              <a:defRPr/>
            </a:pPr>
            <a:r>
              <a:rPr lang="zh-CN" altLang="en-US" sz="3200" kern="0" spc="200" dirty="0">
                <a:solidFill>
                  <a:schemeClr val="tx2">
                    <a:lumMod val="50000"/>
                  </a:schemeClr>
                </a:solidFill>
                <a:ea typeface="宋体" panose="02010600030101010101" pitchFamily="2" charset="-122"/>
              </a:rPr>
              <a:t>总结</a:t>
            </a:r>
            <a:endParaRPr lang="zh-CN" altLang="en-US" sz="3200" kern="0" spc="200" dirty="0">
              <a:solidFill>
                <a:schemeClr val="tx2">
                  <a:lumMod val="50000"/>
                </a:schemeClr>
              </a:solidFill>
              <a:ea typeface="宋体" panose="02010600030101010101" pitchFamily="2" charset="-122"/>
            </a:endParaRPr>
          </a:p>
        </p:txBody>
      </p:sp>
      <p:sp>
        <p:nvSpPr>
          <p:cNvPr id="36" name="Content Placeholder 2"/>
          <p:cNvSpPr>
            <a:spLocks noGrp="1"/>
          </p:cNvSpPr>
          <p:nvPr>
            <p:ph idx="4294967295"/>
          </p:nvPr>
        </p:nvSpPr>
        <p:spPr>
          <a:xfrm>
            <a:off x="571500" y="1700530"/>
            <a:ext cx="8572500" cy="2781300"/>
          </a:xfrm>
        </p:spPr>
        <p:txBody>
          <a:bodyPr>
            <a:normAutofit/>
          </a:bodyPr>
          <a:lstStyle/>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价格上限是某种物品或劳务的法定最高价格。租金控制是一个例子。如果价格上限低于均衡价格，则需求量大于供给量，会引起短缺</a:t>
            </a:r>
            <a:endParaRPr lang="zh-CN" altLang="en-US" sz="2400" dirty="0">
              <a:latin typeface="微软雅黑" panose="020B0503020204020204" pitchFamily="34" charset="-122"/>
              <a:ea typeface="微软雅黑" panose="020B0503020204020204" pitchFamily="34" charset="-122"/>
            </a:endParaRPr>
          </a:p>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价格下限是某种物品或劳务的法定最低价格。最低工资是一个例子。如果价格下限高于均衡价格，则供给量大于需求量，会引起劳动力超额供给，也就是失业</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idx="4294967295"/>
          </p:nvPr>
        </p:nvSpPr>
        <p:spPr>
          <a:xfrm>
            <a:off x="685800" y="530225"/>
            <a:ext cx="8458200" cy="725488"/>
          </a:xfrm>
          <a:noFill/>
        </p:spPr>
        <p:txBody>
          <a:bodyPr bIns="0" anchor="b">
            <a:noAutofit/>
          </a:bodyPr>
          <a:lstStyle/>
          <a:p>
            <a:pPr algn="l" eaLnBrk="1" hangingPunct="1">
              <a:lnSpc>
                <a:spcPct val="105000"/>
              </a:lnSpc>
              <a:defRPr/>
            </a:pPr>
            <a:r>
              <a:rPr lang="zh-CN" altLang="en-US" sz="3200" kern="0" spc="200" dirty="0">
                <a:solidFill>
                  <a:schemeClr val="tx2">
                    <a:lumMod val="50000"/>
                  </a:schemeClr>
                </a:solidFill>
                <a:ea typeface="宋体" panose="02010600030101010101" pitchFamily="2" charset="-122"/>
              </a:rPr>
              <a:t>总结</a:t>
            </a:r>
            <a:endParaRPr lang="zh-CN" altLang="en-US" sz="3200" kern="0" spc="200" dirty="0">
              <a:solidFill>
                <a:schemeClr val="tx2">
                  <a:lumMod val="50000"/>
                </a:schemeClr>
              </a:solidFill>
              <a:ea typeface="宋体" panose="02010600030101010101" pitchFamily="2" charset="-122"/>
            </a:endParaRPr>
          </a:p>
        </p:txBody>
      </p:sp>
      <p:sp>
        <p:nvSpPr>
          <p:cNvPr id="36" name="Content Placeholder 2"/>
          <p:cNvSpPr>
            <a:spLocks noGrp="1"/>
          </p:cNvSpPr>
          <p:nvPr>
            <p:ph idx="4294967295"/>
          </p:nvPr>
        </p:nvSpPr>
        <p:spPr>
          <a:xfrm>
            <a:off x="462280" y="1700530"/>
            <a:ext cx="8572500" cy="2971165"/>
          </a:xfrm>
        </p:spPr>
        <p:txBody>
          <a:bodyPr>
            <a:normAutofit/>
          </a:bodyPr>
          <a:lstStyle/>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对一种物品征税是在买者支付的价格和卖者得到的价格之间打入的一个契子，无论是向买者征税还是向卖者征税，</a:t>
            </a:r>
            <a:r>
              <a:rPr lang="zh-CN" altLang="en-US" sz="2400" dirty="0">
                <a:latin typeface="微软雅黑" panose="020B0503020204020204" pitchFamily="34" charset="-122"/>
                <a:ea typeface="微软雅黑" panose="020B0503020204020204" pitchFamily="34" charset="-122"/>
                <a:sym typeface="+mn-ea"/>
              </a:rPr>
              <a:t>均衡数量均会降低</a:t>
            </a:r>
            <a:endParaRPr lang="zh-CN" altLang="en-US" sz="2400" dirty="0">
              <a:latin typeface="微软雅黑" panose="020B0503020204020204" pitchFamily="34" charset="-122"/>
              <a:ea typeface="微软雅黑" panose="020B0503020204020204" pitchFamily="34" charset="-122"/>
            </a:endParaRPr>
          </a:p>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税收归宿是税负在买者与卖者之间的分担，无论是向买者征税，还是向卖者征税，双发均需分担</a:t>
            </a:r>
            <a:endParaRPr lang="zh-CN" altLang="en-US" sz="2400" dirty="0">
              <a:latin typeface="微软雅黑" panose="020B0503020204020204" pitchFamily="34" charset="-122"/>
              <a:ea typeface="微软雅黑" panose="020B0503020204020204" pitchFamily="34" charset="-122"/>
            </a:endParaRPr>
          </a:p>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税收归宿取决于供给与需求的价格弹性</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1" cstate="print"/>
          <a:stretch>
            <a:fillRect/>
          </a:stretch>
        </p:blipFill>
        <p:spPr>
          <a:xfrm>
            <a:off x="871" y="-31802"/>
            <a:ext cx="9143129" cy="6858000"/>
          </a:xfrm>
          <a:prstGeom prst="rect">
            <a:avLst/>
          </a:prstGeom>
        </p:spPr>
      </p:pic>
      <p:pic>
        <p:nvPicPr>
          <p:cNvPr id="5" name="图片 4" descr="logo-VI系统0630-PPT-09.png"/>
          <p:cNvPicPr>
            <a:picLocks noChangeAspect="1"/>
          </p:cNvPicPr>
          <p:nvPr/>
        </p:nvPicPr>
        <p:blipFill>
          <a:blip r:embed="rId2" cstate="print"/>
          <a:stretch>
            <a:fillRect/>
          </a:stretch>
        </p:blipFill>
        <p:spPr>
          <a:xfrm>
            <a:off x="642910" y="571480"/>
            <a:ext cx="2714644" cy="523429"/>
          </a:xfrm>
          <a:prstGeom prst="rect">
            <a:avLst/>
          </a:prstGeom>
        </p:spPr>
      </p:pic>
      <p:sp>
        <p:nvSpPr>
          <p:cNvPr id="6" name="TextBox 5"/>
          <p:cNvSpPr txBox="1"/>
          <p:nvPr/>
        </p:nvSpPr>
        <p:spPr>
          <a:xfrm>
            <a:off x="467544" y="5218459"/>
            <a:ext cx="3957391" cy="830997"/>
          </a:xfrm>
          <a:prstGeom prst="rect">
            <a:avLst/>
          </a:prstGeom>
          <a:noFill/>
        </p:spPr>
        <p:txBody>
          <a:bodyPr wrap="squar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华光中雅_CNKI" panose="02000500000000000000" pitchFamily="2" charset="-122"/>
                <a:ea typeface="华光中雅_CNKI" panose="02000500000000000000" pitchFamily="2" charset="-122"/>
                <a:cs typeface="+mn-cs"/>
              </a:rPr>
              <a:t>哈尔滨工业大学（</a:t>
            </a:r>
            <a:r>
              <a:rPr kumimoji="0" lang="zh-CN" altLang="en-US" sz="2400" b="0" i="0" u="none" strike="noStrike" kern="1200" cap="none" spc="0" normalizeH="0" baseline="0" noProof="0">
                <a:ln>
                  <a:noFill/>
                </a:ln>
                <a:solidFill>
                  <a:prstClr val="white"/>
                </a:solidFill>
                <a:effectLst/>
                <a:uLnTx/>
                <a:uFillTx/>
                <a:latin typeface="华光中雅_CNKI" panose="02000500000000000000" pitchFamily="2" charset="-122"/>
                <a:ea typeface="华光中雅_CNKI" panose="02000500000000000000" pitchFamily="2" charset="-122"/>
                <a:cs typeface="+mn-cs"/>
              </a:rPr>
              <a:t>深圳）</a:t>
            </a:r>
            <a:endParaRPr kumimoji="0" lang="en-US" altLang="zh-CN" sz="2400" b="0" i="0" u="none" strike="noStrike" kern="1200" cap="none" spc="0" normalizeH="0" baseline="0" noProof="0">
              <a:ln>
                <a:noFill/>
              </a:ln>
              <a:solidFill>
                <a:prstClr val="white"/>
              </a:solidFill>
              <a:effectLst/>
              <a:uLnTx/>
              <a:uFillTx/>
              <a:latin typeface="华光中雅_CNKI" panose="02000500000000000000" pitchFamily="2" charset="-122"/>
              <a:ea typeface="华光中雅_CNKI" panose="02000500000000000000"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white"/>
                </a:solidFill>
                <a:effectLst/>
                <a:uLnTx/>
                <a:uFillTx/>
                <a:latin typeface="华光中雅_CNKI" panose="02000500000000000000" pitchFamily="2" charset="-122"/>
                <a:ea typeface="华光中雅_CNKI" panose="02000500000000000000" pitchFamily="2" charset="-122"/>
                <a:cs typeface="+mn-cs"/>
              </a:rPr>
              <a:t>经济管理</a:t>
            </a:r>
            <a:r>
              <a:rPr kumimoji="0" lang="zh-CN" altLang="en-US" sz="2400" b="0" i="0" u="none" strike="noStrike" kern="1200" cap="none" spc="0" normalizeH="0" baseline="0" noProof="0" dirty="0">
                <a:ln>
                  <a:noFill/>
                </a:ln>
                <a:solidFill>
                  <a:prstClr val="white"/>
                </a:solidFill>
                <a:effectLst/>
                <a:uLnTx/>
                <a:uFillTx/>
                <a:latin typeface="华光中雅_CNKI" panose="02000500000000000000" pitchFamily="2" charset="-122"/>
                <a:ea typeface="华光中雅_CNKI" panose="02000500000000000000" pitchFamily="2" charset="-122"/>
                <a:cs typeface="+mn-cs"/>
              </a:rPr>
              <a:t>学院</a:t>
            </a:r>
            <a:endParaRPr kumimoji="0" lang="zh-CN" altLang="en-US" sz="2400" b="0" i="0" u="none" strike="noStrike" kern="1200" cap="none" spc="0" normalizeH="0" baseline="0" noProof="0" dirty="0">
              <a:ln>
                <a:noFill/>
              </a:ln>
              <a:solidFill>
                <a:prstClr val="white"/>
              </a:solidFill>
              <a:effectLst/>
              <a:uLnTx/>
              <a:uFillTx/>
              <a:latin typeface="华光中雅_CNKI" panose="02000500000000000000" pitchFamily="2" charset="-122"/>
              <a:ea typeface="华光中雅_CNKI" panose="02000500000000000000" pitchFamily="2" charset="-122"/>
              <a:cs typeface="+mn-cs"/>
            </a:endParaRPr>
          </a:p>
        </p:txBody>
      </p:sp>
      <p:sp>
        <p:nvSpPr>
          <p:cNvPr id="8" name="TextBox 7"/>
          <p:cNvSpPr txBox="1"/>
          <p:nvPr/>
        </p:nvSpPr>
        <p:spPr>
          <a:xfrm>
            <a:off x="467544" y="6055687"/>
            <a:ext cx="2736304" cy="461665"/>
          </a:xfrm>
          <a:prstGeom prst="rect">
            <a:avLst/>
          </a:prstGeom>
          <a:noFill/>
        </p:spPr>
        <p:txBody>
          <a:bodyPr wrap="squar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9D7B55"/>
                </a:solidFill>
                <a:effectLst/>
                <a:uLnTx/>
                <a:uFillTx/>
                <a:latin typeface="华光中雅_CNKI" panose="02000500000000000000" pitchFamily="2" charset="-122"/>
                <a:ea typeface="华光中雅_CNKI" panose="02000500000000000000" pitchFamily="2" charset="-122"/>
                <a:cs typeface="+mn-cs"/>
              </a:rPr>
              <a:t>THE HITSZ SCHOOL OF ECONOMICS AND MANAGEMENT</a:t>
            </a:r>
            <a:endParaRPr kumimoji="0" lang="zh-CN" altLang="en-US" sz="1200" b="0" i="0" u="none" strike="noStrike" kern="1200" cap="none" spc="0" normalizeH="0" baseline="0" noProof="0" dirty="0">
              <a:ln>
                <a:noFill/>
              </a:ln>
              <a:solidFill>
                <a:srgbClr val="9D7B55"/>
              </a:solidFill>
              <a:effectLst/>
              <a:uLnTx/>
              <a:uFillTx/>
              <a:latin typeface="华光中雅_CNKI" panose="02000500000000000000" pitchFamily="2" charset="-122"/>
              <a:ea typeface="华光中雅_CNKI" panose="02000500000000000000" pitchFamily="2" charset="-122"/>
              <a:cs typeface="+mn-cs"/>
            </a:endParaRPr>
          </a:p>
        </p:txBody>
      </p:sp>
      <p:sp>
        <p:nvSpPr>
          <p:cNvPr id="2" name="文本框 1"/>
          <p:cNvSpPr txBox="1"/>
          <p:nvPr/>
        </p:nvSpPr>
        <p:spPr>
          <a:xfrm>
            <a:off x="2029861" y="1506771"/>
            <a:ext cx="4493538"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smtClean="0">
                <a:ln>
                  <a:noFill/>
                </a:ln>
                <a:solidFill>
                  <a:prstClr val="white"/>
                </a:solidFill>
                <a:effectLst/>
                <a:uLnTx/>
                <a:uFillTx/>
                <a:latin typeface="华光中雅_CNKI" panose="02000500000000000000" pitchFamily="2" charset="-122"/>
                <a:ea typeface="华光中雅_CNKI" panose="02000500000000000000" pitchFamily="2" charset="-122"/>
                <a:cs typeface="+mn-cs"/>
              </a:rPr>
              <a:t>《</a:t>
            </a:r>
            <a:r>
              <a:rPr kumimoji="0" lang="zh-CN" altLang="en-US" sz="4800" b="0" i="0" u="none" strike="noStrike" kern="1200" cap="none" spc="0" normalizeH="0" baseline="0" noProof="0" smtClean="0">
                <a:ln>
                  <a:noFill/>
                </a:ln>
                <a:solidFill>
                  <a:prstClr val="white"/>
                </a:solidFill>
                <a:effectLst/>
                <a:uLnTx/>
                <a:uFillTx/>
                <a:latin typeface="华光中雅_CNKI" panose="02000500000000000000" pitchFamily="2" charset="-122"/>
                <a:ea typeface="华光中雅_CNKI" panose="02000500000000000000" pitchFamily="2" charset="-122"/>
                <a:cs typeface="+mn-cs"/>
              </a:rPr>
              <a:t>经济学原理</a:t>
            </a:r>
            <a:r>
              <a:rPr kumimoji="0" lang="en-US" altLang="zh-CN" sz="4800" b="0" i="0" u="none" strike="noStrike" kern="1200" cap="none" spc="0" normalizeH="0" baseline="0" noProof="0" smtClean="0">
                <a:ln>
                  <a:noFill/>
                </a:ln>
                <a:solidFill>
                  <a:prstClr val="white"/>
                </a:solidFill>
                <a:effectLst/>
                <a:uLnTx/>
                <a:uFillTx/>
                <a:latin typeface="华光中雅_CNKI" panose="02000500000000000000" pitchFamily="2" charset="-122"/>
                <a:ea typeface="华光中雅_CNKI" panose="02000500000000000000" pitchFamily="2" charset="-122"/>
                <a:cs typeface="+mn-cs"/>
              </a:rPr>
              <a:t>》</a:t>
            </a:r>
            <a:endParaRPr kumimoji="0" lang="zh-CN" altLang="en-US" sz="4800" b="0" i="0" u="none" strike="noStrike" kern="1200" cap="none" spc="0" normalizeH="0" baseline="0" noProof="0" dirty="0">
              <a:ln>
                <a:noFill/>
              </a:ln>
              <a:solidFill>
                <a:prstClr val="white"/>
              </a:solidFill>
              <a:effectLst/>
              <a:uLnTx/>
              <a:uFillTx/>
              <a:latin typeface="华光中雅_CNKI" panose="02000500000000000000" pitchFamily="2" charset="-122"/>
              <a:ea typeface="华光中雅_CNKI" panose="02000500000000000000" pitchFamily="2" charset="-122"/>
              <a:cs typeface="+mn-cs"/>
            </a:endParaRPr>
          </a:p>
        </p:txBody>
      </p:sp>
      <p:sp>
        <p:nvSpPr>
          <p:cNvPr id="4" name="文本框 3"/>
          <p:cNvSpPr txBox="1"/>
          <p:nvPr/>
        </p:nvSpPr>
        <p:spPr>
          <a:xfrm>
            <a:off x="929429" y="3264142"/>
            <a:ext cx="7396931" cy="1322070"/>
          </a:xfrm>
          <a:prstGeom prst="rect">
            <a:avLst/>
          </a:prstGeom>
          <a:noFill/>
        </p:spPr>
        <p:txBody>
          <a:bodyPr wrap="square" rtlCol="0">
            <a:spAutoFit/>
          </a:bodyPr>
          <a:lstStyle/>
          <a:p>
            <a:pPr lvl="0" algn="ctr">
              <a:defRPr/>
            </a:pPr>
            <a:r>
              <a:rPr kumimoji="0" lang="zh-CN" altLang="en-US" sz="4000" b="1" i="0" u="none" strike="noStrike" kern="1200" cap="none" spc="0" normalizeH="0" baseline="0" noProof="0">
                <a:ln>
                  <a:noFill/>
                </a:ln>
                <a:solidFill>
                  <a:prstClr val="white"/>
                </a:solidFill>
                <a:effectLst/>
                <a:uLnTx/>
                <a:uFillTx/>
                <a:latin typeface="华光中雅_CNKI" panose="02000500000000000000" pitchFamily="2" charset="-122"/>
                <a:ea typeface="华光中雅_CNKI" panose="02000500000000000000" pitchFamily="2" charset="-122"/>
                <a:cs typeface="+mn-cs"/>
              </a:rPr>
              <a:t>下一章</a:t>
            </a:r>
            <a:r>
              <a:rPr lang="zh-CN" altLang="en-US" sz="4000" b="1">
                <a:solidFill>
                  <a:prstClr val="white"/>
                </a:solidFill>
                <a:latin typeface="华光中雅_CNKI" panose="02000500000000000000" pitchFamily="2" charset="-122"/>
                <a:ea typeface="华光中雅_CNKI" panose="02000500000000000000" pitchFamily="2" charset="-122"/>
              </a:rPr>
              <a:t>：</a:t>
            </a:r>
            <a:endParaRPr lang="zh-CN" altLang="en-US" sz="4000" b="1">
              <a:solidFill>
                <a:prstClr val="white"/>
              </a:solidFill>
              <a:latin typeface="华光中雅_CNKI" panose="02000500000000000000" pitchFamily="2" charset="-122"/>
              <a:ea typeface="华光中雅_CNKI" panose="02000500000000000000" pitchFamily="2" charset="-122"/>
            </a:endParaRPr>
          </a:p>
          <a:p>
            <a:pPr lvl="0" algn="ctr">
              <a:defRPr/>
            </a:pPr>
            <a:r>
              <a:rPr lang="zh-CN" altLang="en-US" sz="4000" b="1">
                <a:solidFill>
                  <a:prstClr val="white"/>
                </a:solidFill>
                <a:latin typeface="华光中雅_CNKI" panose="02000500000000000000" pitchFamily="2" charset="-122"/>
                <a:ea typeface="华光中雅_CNKI" panose="02000500000000000000" pitchFamily="2" charset="-122"/>
              </a:rPr>
              <a:t>消费者、生产者与市场效率</a:t>
            </a:r>
            <a:endParaRPr lang="zh-CN" altLang="en-US" sz="4000" b="1">
              <a:solidFill>
                <a:prstClr val="white"/>
              </a:solidFill>
              <a:latin typeface="华光中雅_CNKI" panose="02000500000000000000" pitchFamily="2" charset="-122"/>
              <a:ea typeface="华光中雅_CNKI" panose="02000500000000000000"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p:cNvSpPr>
            <a:spLocks noGrp="1" noChangeArrowheads="1"/>
          </p:cNvSpPr>
          <p:nvPr>
            <p:ph type="title" idx="4294967295"/>
          </p:nvPr>
        </p:nvSpPr>
        <p:spPr>
          <a:xfrm>
            <a:off x="98713" y="651669"/>
            <a:ext cx="3538105" cy="649287"/>
          </a:xfrm>
        </p:spPr>
        <p:txBody>
          <a:bodyPr>
            <a:normAutofit/>
          </a:bodyPr>
          <a:lstStyle/>
          <a:p>
            <a:pPr algn="ctr" eaLnBrk="1" hangingPunct="1"/>
            <a:r>
              <a:rPr lang="zh-CN" altLang="en-US" sz="3200" b="1" dirty="0">
                <a:latin typeface="微软雅黑" panose="020B0503020204020204" pitchFamily="34" charset="-122"/>
                <a:ea typeface="华光中雅_CNKI" panose="02000500000000000000"/>
              </a:rPr>
              <a:t>例</a:t>
            </a:r>
            <a:r>
              <a:rPr lang="en-US" sz="3200" b="1" dirty="0">
                <a:latin typeface="微软雅黑" panose="020B0503020204020204" pitchFamily="34" charset="-122"/>
                <a:ea typeface="华光中雅_CNKI" panose="02000500000000000000"/>
              </a:rPr>
              <a:t> 1</a:t>
            </a:r>
            <a:r>
              <a:rPr lang="en-US" sz="3200" dirty="0">
                <a:latin typeface="微软雅黑" panose="020B0503020204020204" pitchFamily="34" charset="-122"/>
                <a:ea typeface="华光中雅_CNKI" panose="02000500000000000000"/>
              </a:rPr>
              <a:t>:  </a:t>
            </a:r>
            <a:r>
              <a:rPr lang="zh-CN" altLang="en-US" sz="3200" dirty="0">
                <a:latin typeface="微软雅黑" panose="020B0503020204020204" pitchFamily="34" charset="-122"/>
                <a:ea typeface="华光中雅_CNKI" panose="02000500000000000000"/>
              </a:rPr>
              <a:t>公寓市场</a:t>
            </a:r>
            <a:endParaRPr lang="en-US" sz="3200" dirty="0">
              <a:latin typeface="微软雅黑" panose="020B0503020204020204" pitchFamily="34" charset="-122"/>
              <a:ea typeface="华光中雅_CNKI" panose="02000500000000000000"/>
            </a:endParaRPr>
          </a:p>
        </p:txBody>
      </p:sp>
      <p:sp>
        <p:nvSpPr>
          <p:cNvPr id="63491" name="Rectangle 3"/>
          <p:cNvSpPr>
            <a:spLocks noGrp="1" noChangeArrowheads="1"/>
          </p:cNvSpPr>
          <p:nvPr>
            <p:ph type="body" idx="4294967295"/>
          </p:nvPr>
        </p:nvSpPr>
        <p:spPr>
          <a:xfrm>
            <a:off x="6740525" y="2208530"/>
            <a:ext cx="2018030" cy="836930"/>
          </a:xfrm>
          <a:solidFill>
            <a:srgbClr val="FFCCCC"/>
          </a:solidFill>
          <a:effectLst>
            <a:outerShdw blurRad="50800" dist="38100" dir="2700000" algn="tl" rotWithShape="0">
              <a:prstClr val="black">
                <a:alpha val="40000"/>
              </a:prstClr>
            </a:outerShdw>
          </a:effectLst>
        </p:spPr>
        <p:txBody>
          <a:bodyPr>
            <a:normAutofit lnSpcReduction="20000"/>
          </a:bodyPr>
          <a:lstStyle/>
          <a:p>
            <a:pPr marL="0" indent="0" algn="ctr" eaLnBrk="1" hangingPunct="1">
              <a:buFont typeface="Wingdings" panose="05000000000000000000" pitchFamily="2" charset="2"/>
              <a:buNone/>
              <a:defRPr/>
            </a:pPr>
            <a:r>
              <a:rPr lang="zh-CN" altLang="en-US" sz="2600" dirty="0">
                <a:latin typeface="微软雅黑" panose="020B0503020204020204" pitchFamily="34" charset="-122"/>
                <a:ea typeface="微软雅黑" panose="020B0503020204020204" pitchFamily="34" charset="-122"/>
              </a:rPr>
              <a:t>没有价格控制的均衡</a:t>
            </a:r>
            <a:endParaRPr lang="en-US" sz="2600" dirty="0">
              <a:latin typeface="微软雅黑" panose="020B0503020204020204" pitchFamily="34" charset="-122"/>
              <a:ea typeface="微软雅黑" panose="020B0503020204020204" pitchFamily="34" charset="-122"/>
            </a:endParaRPr>
          </a:p>
        </p:txBody>
      </p:sp>
      <p:grpSp>
        <p:nvGrpSpPr>
          <p:cNvPr id="2" name="Group 27"/>
          <p:cNvGrpSpPr/>
          <p:nvPr/>
        </p:nvGrpSpPr>
        <p:grpSpPr bwMode="auto">
          <a:xfrm>
            <a:off x="4094163" y="1235075"/>
            <a:ext cx="4422775" cy="3871913"/>
            <a:chOff x="2579" y="785"/>
            <a:chExt cx="2786" cy="2439"/>
          </a:xfrm>
        </p:grpSpPr>
        <p:grpSp>
          <p:nvGrpSpPr>
            <p:cNvPr id="3" name="Group 5"/>
            <p:cNvGrpSpPr/>
            <p:nvPr/>
          </p:nvGrpSpPr>
          <p:grpSpPr bwMode="auto">
            <a:xfrm>
              <a:off x="2697" y="1037"/>
              <a:ext cx="2409" cy="2049"/>
              <a:chOff x="1098" y="1361"/>
              <a:chExt cx="2116" cy="2027"/>
            </a:xfrm>
          </p:grpSpPr>
          <p:sp>
            <p:nvSpPr>
              <p:cNvPr id="15389" name="Line 6"/>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5390" name="Line 7"/>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15387" name="Text Box 8"/>
            <p:cNvSpPr txBox="1">
              <a:spLocks noChangeArrowheads="1"/>
            </p:cNvSpPr>
            <p:nvPr/>
          </p:nvSpPr>
          <p:spPr bwMode="auto">
            <a:xfrm>
              <a:off x="2579" y="785"/>
              <a:ext cx="267"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endParaRPr lang="en-US" sz="2400" b="1" i="1">
                <a:latin typeface="微软雅黑" panose="020B0503020204020204" pitchFamily="34" charset="-122"/>
                <a:ea typeface="微软雅黑" panose="020B0503020204020204" pitchFamily="34" charset="-122"/>
                <a:cs typeface="Arial" panose="020B0604020202020204"/>
              </a:endParaRPr>
            </a:p>
          </p:txBody>
        </p:sp>
        <p:sp>
          <p:nvSpPr>
            <p:cNvPr id="15388" name="Text Box 9"/>
            <p:cNvSpPr txBox="1">
              <a:spLocks noChangeArrowheads="1"/>
            </p:cNvSpPr>
            <p:nvPr/>
          </p:nvSpPr>
          <p:spPr bwMode="auto">
            <a:xfrm>
              <a:off x="5075" y="2936"/>
              <a:ext cx="29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Q</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4" name="Group 20"/>
          <p:cNvGrpSpPr/>
          <p:nvPr/>
        </p:nvGrpSpPr>
        <p:grpSpPr bwMode="auto">
          <a:xfrm>
            <a:off x="5143500" y="1689100"/>
            <a:ext cx="2617788" cy="3203575"/>
            <a:chOff x="3240" y="1064"/>
            <a:chExt cx="1649" cy="2018"/>
          </a:xfrm>
        </p:grpSpPr>
        <p:sp>
          <p:nvSpPr>
            <p:cNvPr id="15384" name="Line 11"/>
            <p:cNvSpPr>
              <a:spLocks noChangeShapeType="1"/>
            </p:cNvSpPr>
            <p:nvPr/>
          </p:nvSpPr>
          <p:spPr bwMode="auto">
            <a:xfrm>
              <a:off x="3240" y="1064"/>
              <a:ext cx="1417" cy="1846"/>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5385" name="Text Box 12"/>
            <p:cNvSpPr txBox="1">
              <a:spLocks noChangeArrowheads="1"/>
            </p:cNvSpPr>
            <p:nvPr/>
          </p:nvSpPr>
          <p:spPr bwMode="auto">
            <a:xfrm>
              <a:off x="4569" y="2794"/>
              <a:ext cx="32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D</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5" name="Group 21"/>
          <p:cNvGrpSpPr/>
          <p:nvPr/>
        </p:nvGrpSpPr>
        <p:grpSpPr bwMode="auto">
          <a:xfrm>
            <a:off x="5283200" y="1360488"/>
            <a:ext cx="1703388" cy="3362325"/>
            <a:chOff x="3328" y="857"/>
            <a:chExt cx="1073" cy="2118"/>
          </a:xfrm>
        </p:grpSpPr>
        <p:sp>
          <p:nvSpPr>
            <p:cNvPr id="15382" name="Line 14"/>
            <p:cNvSpPr>
              <a:spLocks noChangeShapeType="1"/>
            </p:cNvSpPr>
            <p:nvPr/>
          </p:nvSpPr>
          <p:spPr bwMode="auto">
            <a:xfrm flipV="1">
              <a:off x="3328" y="1089"/>
              <a:ext cx="872" cy="1886"/>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5383" name="Text Box 15"/>
            <p:cNvSpPr txBox="1">
              <a:spLocks noChangeArrowheads="1"/>
            </p:cNvSpPr>
            <p:nvPr/>
          </p:nvSpPr>
          <p:spPr bwMode="auto">
            <a:xfrm>
              <a:off x="4081" y="857"/>
              <a:ext cx="32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S</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6" name="Group 24"/>
          <p:cNvGrpSpPr/>
          <p:nvPr/>
        </p:nvGrpSpPr>
        <p:grpSpPr bwMode="auto">
          <a:xfrm>
            <a:off x="2316163" y="1377950"/>
            <a:ext cx="1828800" cy="830263"/>
            <a:chOff x="1459" y="868"/>
            <a:chExt cx="1152" cy="523"/>
          </a:xfrm>
        </p:grpSpPr>
        <p:sp>
          <p:nvSpPr>
            <p:cNvPr id="15380" name="Line 23"/>
            <p:cNvSpPr>
              <a:spLocks noChangeShapeType="1"/>
            </p:cNvSpPr>
            <p:nvPr/>
          </p:nvSpPr>
          <p:spPr bwMode="auto">
            <a:xfrm flipV="1">
              <a:off x="2199" y="965"/>
              <a:ext cx="412" cy="180"/>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5381" name="Text Box 22"/>
            <p:cNvSpPr txBox="1">
              <a:spLocks noChangeArrowheads="1"/>
            </p:cNvSpPr>
            <p:nvPr/>
          </p:nvSpPr>
          <p:spPr bwMode="auto">
            <a:xfrm>
              <a:off x="1459" y="868"/>
              <a:ext cx="763" cy="523"/>
            </a:xfrm>
            <a:prstGeom prst="rect">
              <a:avLst/>
            </a:prstGeom>
            <a:solidFill>
              <a:srgbClr val="FFFFCC"/>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公寓的租金</a:t>
              </a:r>
              <a:endParaRPr lang="en-US" sz="2400" dirty="0">
                <a:latin typeface="微软雅黑" panose="020B0503020204020204" pitchFamily="34" charset="-122"/>
                <a:ea typeface="微软雅黑" panose="020B0503020204020204" pitchFamily="34" charset="-122"/>
                <a:cs typeface="Arial" panose="020B0604020202020204"/>
              </a:endParaRPr>
            </a:p>
          </p:txBody>
        </p:sp>
      </p:grpSp>
      <p:grpSp>
        <p:nvGrpSpPr>
          <p:cNvPr id="7" name="Group 28"/>
          <p:cNvGrpSpPr/>
          <p:nvPr/>
        </p:nvGrpSpPr>
        <p:grpSpPr bwMode="auto">
          <a:xfrm>
            <a:off x="3255963" y="2765426"/>
            <a:ext cx="3295650" cy="2563813"/>
            <a:chOff x="2051" y="1742"/>
            <a:chExt cx="2076" cy="1615"/>
          </a:xfrm>
        </p:grpSpPr>
        <p:grpSp>
          <p:nvGrpSpPr>
            <p:cNvPr id="8" name="Group 16"/>
            <p:cNvGrpSpPr/>
            <p:nvPr/>
          </p:nvGrpSpPr>
          <p:grpSpPr bwMode="auto">
            <a:xfrm>
              <a:off x="2702" y="1860"/>
              <a:ext cx="1146" cy="1225"/>
              <a:chOff x="357" y="2450"/>
              <a:chExt cx="795" cy="646"/>
            </a:xfrm>
          </p:grpSpPr>
          <p:sp>
            <p:nvSpPr>
              <p:cNvPr id="15378" name="Line 17"/>
              <p:cNvSpPr>
                <a:spLocks noChangeShapeType="1"/>
              </p:cNvSpPr>
              <p:nvPr/>
            </p:nvSpPr>
            <p:spPr bwMode="auto">
              <a:xfrm>
                <a:off x="357" y="2450"/>
                <a:ext cx="795" cy="0"/>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5379" name="Line 18"/>
              <p:cNvSpPr>
                <a:spLocks noChangeShapeType="1"/>
              </p:cNvSpPr>
              <p:nvPr/>
            </p:nvSpPr>
            <p:spPr bwMode="auto">
              <a:xfrm>
                <a:off x="1152" y="2451"/>
                <a:ext cx="0" cy="645"/>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15375" name="Oval 19"/>
            <p:cNvSpPr>
              <a:spLocks noChangeArrowheads="1"/>
            </p:cNvSpPr>
            <p:nvPr/>
          </p:nvSpPr>
          <p:spPr bwMode="auto">
            <a:xfrm>
              <a:off x="3803" y="1812"/>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5376" name="Text Box 25"/>
            <p:cNvSpPr txBox="1">
              <a:spLocks noChangeArrowheads="1"/>
            </p:cNvSpPr>
            <p:nvPr/>
          </p:nvSpPr>
          <p:spPr bwMode="auto">
            <a:xfrm>
              <a:off x="2051" y="1742"/>
              <a:ext cx="589" cy="232"/>
            </a:xfrm>
            <a:prstGeom prst="rect">
              <a:avLst/>
            </a:prstGeom>
            <a:noFill/>
            <a:ln w="9525">
              <a:noFill/>
              <a:miter lim="800000"/>
            </a:ln>
          </p:spPr>
          <p:txBody>
            <a:bodyPr lIns="0" tIns="0" rIns="0" bIns="0">
              <a:spAutoFit/>
            </a:bodyPr>
            <a:lstStyle/>
            <a:p>
              <a:pPr algn="r">
                <a:spcBef>
                  <a:spcPct val="50000"/>
                </a:spcBef>
              </a:pPr>
              <a:r>
                <a:rPr lang="en-US" sz="2400">
                  <a:latin typeface="微软雅黑" panose="020B0503020204020204" pitchFamily="34" charset="-122"/>
                  <a:ea typeface="微软雅黑" panose="020B0503020204020204" pitchFamily="34" charset="-122"/>
                  <a:cs typeface="Arial" panose="020B0604020202020204"/>
                </a:rPr>
                <a:t>800</a:t>
              </a:r>
              <a:r>
                <a:rPr lang="zh-CN" altLang="en-US" sz="2400">
                  <a:latin typeface="微软雅黑" panose="020B0503020204020204" pitchFamily="34" charset="-122"/>
                  <a:ea typeface="微软雅黑" panose="020B0503020204020204" pitchFamily="34" charset="-122"/>
                  <a:cs typeface="Arial" panose="020B0604020202020204"/>
                </a:rPr>
                <a:t>元</a:t>
              </a:r>
              <a:endParaRPr lang="zh-CN" altLang="en-US" sz="2400">
                <a:latin typeface="微软雅黑" panose="020B0503020204020204" pitchFamily="34" charset="-122"/>
                <a:ea typeface="微软雅黑" panose="020B0503020204020204" pitchFamily="34" charset="-122"/>
                <a:cs typeface="Arial" panose="020B0604020202020204"/>
              </a:endParaRPr>
            </a:p>
          </p:txBody>
        </p:sp>
        <p:sp>
          <p:nvSpPr>
            <p:cNvPr id="15377" name="Text Box 26"/>
            <p:cNvSpPr txBox="1">
              <a:spLocks noChangeArrowheads="1"/>
            </p:cNvSpPr>
            <p:nvPr/>
          </p:nvSpPr>
          <p:spPr bwMode="auto">
            <a:xfrm>
              <a:off x="3575" y="3124"/>
              <a:ext cx="552" cy="233"/>
            </a:xfrm>
            <a:prstGeom prst="rect">
              <a:avLst/>
            </a:prstGeom>
            <a:noFill/>
            <a:ln w="9525">
              <a:noFill/>
              <a:miter lim="800000"/>
            </a:ln>
          </p:spPr>
          <p:txBody>
            <a:bodyPr lIns="0" tIns="0" rIns="0" bIns="0">
              <a:spAutoFit/>
            </a:bodyPr>
            <a:lstStyle/>
            <a:p>
              <a:pPr algn="ctr">
                <a:spcBef>
                  <a:spcPct val="50000"/>
                </a:spcBef>
              </a:pPr>
              <a:r>
                <a:rPr lang="en-US" sz="2400">
                  <a:latin typeface="微软雅黑" panose="020B0503020204020204" pitchFamily="34" charset="-122"/>
                  <a:ea typeface="微软雅黑" panose="020B0503020204020204" pitchFamily="34" charset="-122"/>
                  <a:cs typeface="Arial" panose="020B0604020202020204"/>
                </a:rPr>
                <a:t>300</a:t>
              </a:r>
              <a:endParaRPr lang="en-US" sz="2400">
                <a:latin typeface="微软雅黑" panose="020B0503020204020204" pitchFamily="34" charset="-122"/>
                <a:ea typeface="微软雅黑" panose="020B0503020204020204" pitchFamily="34" charset="-122"/>
                <a:cs typeface="Arial" panose="020B0604020202020204"/>
              </a:endParaRPr>
            </a:p>
          </p:txBody>
        </p:sp>
      </p:grpSp>
      <p:grpSp>
        <p:nvGrpSpPr>
          <p:cNvPr id="9" name="Group 32"/>
          <p:cNvGrpSpPr/>
          <p:nvPr/>
        </p:nvGrpSpPr>
        <p:grpSpPr bwMode="auto">
          <a:xfrm>
            <a:off x="6478589" y="5026029"/>
            <a:ext cx="2055813" cy="790576"/>
            <a:chOff x="4081" y="3166"/>
            <a:chExt cx="1295" cy="498"/>
          </a:xfrm>
        </p:grpSpPr>
        <p:sp>
          <p:nvSpPr>
            <p:cNvPr id="15372" name="Line 30"/>
            <p:cNvSpPr>
              <a:spLocks noChangeShapeType="1"/>
            </p:cNvSpPr>
            <p:nvPr/>
          </p:nvSpPr>
          <p:spPr bwMode="auto">
            <a:xfrm flipV="1">
              <a:off x="4940" y="3166"/>
              <a:ext cx="206" cy="368"/>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5373" name="Text Box 31"/>
            <p:cNvSpPr txBox="1">
              <a:spLocks noChangeArrowheads="1"/>
            </p:cNvSpPr>
            <p:nvPr/>
          </p:nvSpPr>
          <p:spPr bwMode="auto">
            <a:xfrm>
              <a:off x="4081" y="3373"/>
              <a:ext cx="1295" cy="291"/>
            </a:xfrm>
            <a:prstGeom prst="rect">
              <a:avLst/>
            </a:prstGeom>
            <a:solidFill>
              <a:srgbClr val="FFFFCC"/>
            </a:solidFill>
            <a:ln w="9525">
              <a:noFill/>
              <a:miter lim="800000"/>
            </a:ln>
          </p:spPr>
          <p:txBody>
            <a:bodyPr wrap="square">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公寓的数量</a:t>
              </a:r>
              <a:endParaRPr lang="en-US" sz="2400" dirty="0">
                <a:latin typeface="微软雅黑" panose="020B0503020204020204" pitchFamily="34" charset="-122"/>
                <a:ea typeface="微软雅黑" panose="020B0503020204020204" pitchFamily="34" charset="-122"/>
                <a:cs typeface="Arial" panose="020B0604020202020204"/>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8" presetClass="entr" presetSubtype="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trips(downRigh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strips(upRigh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strips(downRight)">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3491">
                                            <p:bg/>
                                          </p:spTgt>
                                        </p:tgtEl>
                                        <p:attrNameLst>
                                          <p:attrName>style.visibility</p:attrName>
                                        </p:attrNameLst>
                                      </p:cBhvr>
                                      <p:to>
                                        <p:strVal val="visible"/>
                                      </p:to>
                                    </p:set>
                                    <p:animEffect transition="in" filter="fade">
                                      <p:cBhvr>
                                        <p:cTn id="41" dur="500"/>
                                        <p:tgtEl>
                                          <p:spTgt spid="63491">
                                            <p:bg/>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3491">
                                            <p:txEl>
                                              <p:pRg st="0" end="0"/>
                                            </p:txEl>
                                          </p:spTgt>
                                        </p:tgtEl>
                                        <p:attrNameLst>
                                          <p:attrName>style.visibility</p:attrName>
                                        </p:attrNameLst>
                                      </p:cBhvr>
                                      <p:to>
                                        <p:strVal val="visible"/>
                                      </p:to>
                                    </p:set>
                                    <p:animEffect transition="in" filter="fade">
                                      <p:cBhvr>
                                        <p:cTn id="44" dur="500"/>
                                        <p:tgtEl>
                                          <p:spTgt spid="634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nimBg="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idx="4294967295"/>
          </p:nvPr>
        </p:nvSpPr>
        <p:spPr>
          <a:xfrm>
            <a:off x="240723" y="641351"/>
            <a:ext cx="5405006" cy="649287"/>
          </a:xfrm>
        </p:spPr>
        <p:txBody>
          <a:bodyPr>
            <a:normAutofit/>
          </a:bodyPr>
          <a:lstStyle/>
          <a:p>
            <a:pPr algn="ctr" eaLnBrk="1" hangingPunct="1"/>
            <a:r>
              <a:rPr lang="zh-CN" altLang="en-US" sz="3200" dirty="0">
                <a:latin typeface="微软雅黑" panose="020B0503020204020204" pitchFamily="34" charset="-122"/>
                <a:ea typeface="华光中雅_CNKI" panose="02000500000000000000"/>
              </a:rPr>
              <a:t>价格上限如何影响市场结果</a:t>
            </a:r>
            <a:endParaRPr lang="en-US" sz="3200" dirty="0">
              <a:latin typeface="微软雅黑" panose="020B0503020204020204" pitchFamily="34" charset="-122"/>
              <a:ea typeface="华光中雅_CNKI" panose="02000500000000000000"/>
            </a:endParaRPr>
          </a:p>
        </p:txBody>
      </p:sp>
      <p:sp>
        <p:nvSpPr>
          <p:cNvPr id="64515" name="Rectangle 3"/>
          <p:cNvSpPr>
            <a:spLocks noGrp="1" noChangeArrowheads="1"/>
          </p:cNvSpPr>
          <p:nvPr>
            <p:ph type="body" idx="4294967295"/>
          </p:nvPr>
        </p:nvSpPr>
        <p:spPr>
          <a:xfrm>
            <a:off x="386080" y="2489200"/>
            <a:ext cx="2872740" cy="1776730"/>
          </a:xfrm>
        </p:spPr>
        <p:txBody>
          <a:bodyPr/>
          <a:lstStyle/>
          <a:p>
            <a:pPr marL="0" indent="0">
              <a:buNone/>
            </a:pPr>
            <a:r>
              <a:rPr lang="zh-CN" altLang="en-US" sz="2600" dirty="0">
                <a:highlight>
                  <a:srgbClr val="C0C0C0"/>
                </a:highlight>
                <a:latin typeface="微软雅黑" panose="020B0503020204020204" pitchFamily="34" charset="-122"/>
                <a:ea typeface="微软雅黑" panose="020B0503020204020204" pitchFamily="34" charset="-122"/>
              </a:rPr>
              <a:t>价格上限高于均衡均衡价格时没有限制性：</a:t>
            </a:r>
            <a:r>
              <a:rPr lang="zh-CN" altLang="en-US" sz="2600" dirty="0">
                <a:highlight>
                  <a:srgbClr val="C0C0C0"/>
                </a:highlight>
                <a:latin typeface="微软雅黑" panose="020B0503020204020204" pitchFamily="34" charset="-122"/>
                <a:ea typeface="微软雅黑" panose="020B0503020204020204" pitchFamily="34" charset="-122"/>
              </a:rPr>
              <a:t>即对市场结果没有影响。</a:t>
            </a:r>
            <a:endParaRPr lang="zh-CN" altLang="en-US" sz="2600" dirty="0">
              <a:highlight>
                <a:srgbClr val="C0C0C0"/>
              </a:highlight>
              <a:latin typeface="微软雅黑" panose="020B0503020204020204" pitchFamily="34" charset="-122"/>
              <a:ea typeface="微软雅黑" panose="020B0503020204020204" pitchFamily="34" charset="-122"/>
            </a:endParaRPr>
          </a:p>
        </p:txBody>
      </p:sp>
      <p:grpSp>
        <p:nvGrpSpPr>
          <p:cNvPr id="2" name="Group 4"/>
          <p:cNvGrpSpPr/>
          <p:nvPr/>
        </p:nvGrpSpPr>
        <p:grpSpPr bwMode="auto">
          <a:xfrm>
            <a:off x="4094163" y="1235075"/>
            <a:ext cx="4422775" cy="3871913"/>
            <a:chOff x="2579" y="785"/>
            <a:chExt cx="2786" cy="2439"/>
          </a:xfrm>
        </p:grpSpPr>
        <p:grpSp>
          <p:nvGrpSpPr>
            <p:cNvPr id="3" name="Group 5"/>
            <p:cNvGrpSpPr/>
            <p:nvPr/>
          </p:nvGrpSpPr>
          <p:grpSpPr bwMode="auto">
            <a:xfrm>
              <a:off x="2697" y="1037"/>
              <a:ext cx="2409" cy="2049"/>
              <a:chOff x="1098" y="1361"/>
              <a:chExt cx="2116" cy="2027"/>
            </a:xfrm>
          </p:grpSpPr>
          <p:sp>
            <p:nvSpPr>
              <p:cNvPr id="16412" name="Line 6"/>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6413" name="Line 7"/>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16410" name="Text Box 8"/>
            <p:cNvSpPr txBox="1">
              <a:spLocks noChangeArrowheads="1"/>
            </p:cNvSpPr>
            <p:nvPr/>
          </p:nvSpPr>
          <p:spPr bwMode="auto">
            <a:xfrm>
              <a:off x="2579" y="785"/>
              <a:ext cx="267"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endParaRPr lang="en-US" sz="2400" b="1" i="1">
                <a:latin typeface="微软雅黑" panose="020B0503020204020204" pitchFamily="34" charset="-122"/>
                <a:ea typeface="微软雅黑" panose="020B0503020204020204" pitchFamily="34" charset="-122"/>
                <a:cs typeface="Arial" panose="020B0604020202020204"/>
              </a:endParaRPr>
            </a:p>
          </p:txBody>
        </p:sp>
        <p:sp>
          <p:nvSpPr>
            <p:cNvPr id="16411" name="Text Box 9"/>
            <p:cNvSpPr txBox="1">
              <a:spLocks noChangeArrowheads="1"/>
            </p:cNvSpPr>
            <p:nvPr/>
          </p:nvSpPr>
          <p:spPr bwMode="auto">
            <a:xfrm>
              <a:off x="5075" y="2936"/>
              <a:ext cx="29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Q</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4" name="Group 10"/>
          <p:cNvGrpSpPr/>
          <p:nvPr/>
        </p:nvGrpSpPr>
        <p:grpSpPr bwMode="auto">
          <a:xfrm>
            <a:off x="5143500" y="1689100"/>
            <a:ext cx="2617788" cy="3203575"/>
            <a:chOff x="3240" y="1064"/>
            <a:chExt cx="1649" cy="2018"/>
          </a:xfrm>
        </p:grpSpPr>
        <p:sp>
          <p:nvSpPr>
            <p:cNvPr id="16407" name="Line 11"/>
            <p:cNvSpPr>
              <a:spLocks noChangeShapeType="1"/>
            </p:cNvSpPr>
            <p:nvPr/>
          </p:nvSpPr>
          <p:spPr bwMode="auto">
            <a:xfrm>
              <a:off x="3240" y="1064"/>
              <a:ext cx="1417" cy="1846"/>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6408" name="Text Box 12"/>
            <p:cNvSpPr txBox="1">
              <a:spLocks noChangeArrowheads="1"/>
            </p:cNvSpPr>
            <p:nvPr/>
          </p:nvSpPr>
          <p:spPr bwMode="auto">
            <a:xfrm>
              <a:off x="4569" y="2794"/>
              <a:ext cx="32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D</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5" name="Group 13"/>
          <p:cNvGrpSpPr/>
          <p:nvPr/>
        </p:nvGrpSpPr>
        <p:grpSpPr bwMode="auto">
          <a:xfrm>
            <a:off x="5283200" y="1360488"/>
            <a:ext cx="1703388" cy="3362325"/>
            <a:chOff x="3328" y="857"/>
            <a:chExt cx="1073" cy="2118"/>
          </a:xfrm>
        </p:grpSpPr>
        <p:sp>
          <p:nvSpPr>
            <p:cNvPr id="16405" name="Line 14"/>
            <p:cNvSpPr>
              <a:spLocks noChangeShapeType="1"/>
            </p:cNvSpPr>
            <p:nvPr/>
          </p:nvSpPr>
          <p:spPr bwMode="auto">
            <a:xfrm flipV="1">
              <a:off x="3328" y="1089"/>
              <a:ext cx="872" cy="1886"/>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6406" name="Text Box 15"/>
            <p:cNvSpPr txBox="1">
              <a:spLocks noChangeArrowheads="1"/>
            </p:cNvSpPr>
            <p:nvPr/>
          </p:nvSpPr>
          <p:spPr bwMode="auto">
            <a:xfrm>
              <a:off x="4081" y="857"/>
              <a:ext cx="32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S</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6" name="Group 30"/>
          <p:cNvGrpSpPr/>
          <p:nvPr/>
        </p:nvGrpSpPr>
        <p:grpSpPr bwMode="auto">
          <a:xfrm>
            <a:off x="3255963" y="2765426"/>
            <a:ext cx="3295650" cy="2563813"/>
            <a:chOff x="2051" y="1742"/>
            <a:chExt cx="2076" cy="1615"/>
          </a:xfrm>
        </p:grpSpPr>
        <p:grpSp>
          <p:nvGrpSpPr>
            <p:cNvPr id="7" name="Group 17"/>
            <p:cNvGrpSpPr/>
            <p:nvPr/>
          </p:nvGrpSpPr>
          <p:grpSpPr bwMode="auto">
            <a:xfrm>
              <a:off x="2702" y="1860"/>
              <a:ext cx="1146" cy="1225"/>
              <a:chOff x="357" y="2450"/>
              <a:chExt cx="795" cy="646"/>
            </a:xfrm>
          </p:grpSpPr>
          <p:sp>
            <p:nvSpPr>
              <p:cNvPr id="16403" name="Line 18"/>
              <p:cNvSpPr>
                <a:spLocks noChangeShapeType="1"/>
              </p:cNvSpPr>
              <p:nvPr/>
            </p:nvSpPr>
            <p:spPr bwMode="auto">
              <a:xfrm>
                <a:off x="357" y="2450"/>
                <a:ext cx="795" cy="0"/>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6404" name="Line 19"/>
              <p:cNvSpPr>
                <a:spLocks noChangeShapeType="1"/>
              </p:cNvSpPr>
              <p:nvPr/>
            </p:nvSpPr>
            <p:spPr bwMode="auto">
              <a:xfrm>
                <a:off x="1152" y="2451"/>
                <a:ext cx="0" cy="645"/>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16400" name="Oval 20"/>
            <p:cNvSpPr>
              <a:spLocks noChangeArrowheads="1"/>
            </p:cNvSpPr>
            <p:nvPr/>
          </p:nvSpPr>
          <p:spPr bwMode="auto">
            <a:xfrm>
              <a:off x="3803" y="1812"/>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6401" name="Text Box 21"/>
            <p:cNvSpPr txBox="1">
              <a:spLocks noChangeArrowheads="1"/>
            </p:cNvSpPr>
            <p:nvPr/>
          </p:nvSpPr>
          <p:spPr bwMode="auto">
            <a:xfrm>
              <a:off x="2051" y="1742"/>
              <a:ext cx="589" cy="232"/>
            </a:xfrm>
            <a:prstGeom prst="rect">
              <a:avLst/>
            </a:prstGeom>
            <a:noFill/>
            <a:ln w="9525">
              <a:noFill/>
              <a:miter lim="800000"/>
            </a:ln>
          </p:spPr>
          <p:txBody>
            <a:bodyPr lIns="0" tIns="0" rIns="0" bIns="0">
              <a:spAutoFit/>
            </a:bodyPr>
            <a:lstStyle/>
            <a:p>
              <a:pPr algn="r">
                <a:spcBef>
                  <a:spcPct val="50000"/>
                </a:spcBef>
              </a:pPr>
              <a:r>
                <a:rPr lang="en-US" sz="2400">
                  <a:latin typeface="微软雅黑" panose="020B0503020204020204" pitchFamily="34" charset="-122"/>
                  <a:ea typeface="微软雅黑" panose="020B0503020204020204" pitchFamily="34" charset="-122"/>
                  <a:cs typeface="Arial" panose="020B0604020202020204"/>
                </a:rPr>
                <a:t>800</a:t>
              </a:r>
              <a:endParaRPr lang="en-US" sz="2400">
                <a:latin typeface="微软雅黑" panose="020B0503020204020204" pitchFamily="34" charset="-122"/>
                <a:ea typeface="微软雅黑" panose="020B0503020204020204" pitchFamily="34" charset="-122"/>
                <a:cs typeface="Arial" panose="020B0604020202020204"/>
              </a:endParaRPr>
            </a:p>
          </p:txBody>
        </p:sp>
        <p:sp>
          <p:nvSpPr>
            <p:cNvPr id="16402" name="Text Box 22"/>
            <p:cNvSpPr txBox="1">
              <a:spLocks noChangeArrowheads="1"/>
            </p:cNvSpPr>
            <p:nvPr/>
          </p:nvSpPr>
          <p:spPr bwMode="auto">
            <a:xfrm>
              <a:off x="3575" y="3124"/>
              <a:ext cx="552" cy="233"/>
            </a:xfrm>
            <a:prstGeom prst="rect">
              <a:avLst/>
            </a:prstGeom>
            <a:noFill/>
            <a:ln w="9525">
              <a:noFill/>
              <a:miter lim="800000"/>
            </a:ln>
          </p:spPr>
          <p:txBody>
            <a:bodyPr lIns="0" tIns="0" rIns="0" bIns="0">
              <a:spAutoFit/>
            </a:bodyPr>
            <a:lstStyle/>
            <a:p>
              <a:pPr algn="ctr">
                <a:spcBef>
                  <a:spcPct val="50000"/>
                </a:spcBef>
              </a:pPr>
              <a:r>
                <a:rPr lang="en-US" sz="2400">
                  <a:latin typeface="微软雅黑" panose="020B0503020204020204" pitchFamily="34" charset="-122"/>
                  <a:ea typeface="微软雅黑" panose="020B0503020204020204" pitchFamily="34" charset="-122"/>
                  <a:cs typeface="Arial" panose="020B0604020202020204"/>
                </a:rPr>
                <a:t>300</a:t>
              </a:r>
              <a:endParaRPr lang="en-US" sz="2400">
                <a:latin typeface="微软雅黑" panose="020B0503020204020204" pitchFamily="34" charset="-122"/>
                <a:ea typeface="微软雅黑" panose="020B0503020204020204" pitchFamily="34" charset="-122"/>
                <a:cs typeface="Arial" panose="020B0604020202020204"/>
              </a:endParaRPr>
            </a:p>
          </p:txBody>
        </p:sp>
      </p:grpSp>
      <p:grpSp>
        <p:nvGrpSpPr>
          <p:cNvPr id="8" name="Group 31"/>
          <p:cNvGrpSpPr/>
          <p:nvPr/>
        </p:nvGrpSpPr>
        <p:grpSpPr bwMode="auto">
          <a:xfrm>
            <a:off x="3263900" y="1649414"/>
            <a:ext cx="5253038" cy="973138"/>
            <a:chOff x="2056" y="1039"/>
            <a:chExt cx="3309" cy="613"/>
          </a:xfrm>
        </p:grpSpPr>
        <p:sp>
          <p:nvSpPr>
            <p:cNvPr id="16395" name="Line 24"/>
            <p:cNvSpPr>
              <a:spLocks noChangeShapeType="1"/>
            </p:cNvSpPr>
            <p:nvPr/>
          </p:nvSpPr>
          <p:spPr bwMode="auto">
            <a:xfrm>
              <a:off x="2700" y="1304"/>
              <a:ext cx="1888" cy="0"/>
            </a:xfrm>
            <a:prstGeom prst="line">
              <a:avLst/>
            </a:prstGeom>
            <a:noFill/>
            <a:ln w="28575">
              <a:solidFill>
                <a:srgbClr val="DE8400"/>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6396" name="Text Box 25"/>
            <p:cNvSpPr txBox="1">
              <a:spLocks noChangeArrowheads="1"/>
            </p:cNvSpPr>
            <p:nvPr/>
          </p:nvSpPr>
          <p:spPr bwMode="auto">
            <a:xfrm>
              <a:off x="4757" y="1039"/>
              <a:ext cx="608" cy="523"/>
            </a:xfrm>
            <a:prstGeom prst="rect">
              <a:avLst/>
            </a:prstGeom>
            <a:noFill/>
            <a:ln w="9525">
              <a:noFill/>
              <a:miter lim="800000"/>
            </a:ln>
          </p:spPr>
          <p:txBody>
            <a:bodyPr wrap="square">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价格上限</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16397" name="AutoShape 26"/>
            <p:cNvSpPr/>
            <p:nvPr/>
          </p:nvSpPr>
          <p:spPr bwMode="auto">
            <a:xfrm>
              <a:off x="4645" y="1076"/>
              <a:ext cx="156" cy="453"/>
            </a:xfrm>
            <a:prstGeom prst="leftBrace">
              <a:avLst>
                <a:gd name="adj1" fmla="val 38597"/>
                <a:gd name="adj2" fmla="val 50000"/>
              </a:avLst>
            </a:prstGeom>
            <a:noFill/>
            <a:ln w="19050">
              <a:solidFill>
                <a:schemeClr val="tx1"/>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6398" name="Text Box 27"/>
            <p:cNvSpPr txBox="1">
              <a:spLocks noChangeArrowheads="1"/>
            </p:cNvSpPr>
            <p:nvPr/>
          </p:nvSpPr>
          <p:spPr bwMode="auto">
            <a:xfrm>
              <a:off x="2056" y="1187"/>
              <a:ext cx="589" cy="465"/>
            </a:xfrm>
            <a:prstGeom prst="rect">
              <a:avLst/>
            </a:prstGeom>
            <a:noFill/>
            <a:ln w="9525">
              <a:noFill/>
              <a:miter lim="800000"/>
            </a:ln>
          </p:spPr>
          <p:txBody>
            <a:bodyPr lIns="0" tIns="0" rIns="0" bIns="0">
              <a:spAutoFit/>
            </a:bodyPr>
            <a:lstStyle/>
            <a:p>
              <a:pPr algn="r">
                <a:spcBef>
                  <a:spcPct val="50000"/>
                </a:spcBef>
              </a:pPr>
              <a:r>
                <a:rPr lang="en-US" sz="2400">
                  <a:latin typeface="微软雅黑" panose="020B0503020204020204" pitchFamily="34" charset="-122"/>
                  <a:ea typeface="微软雅黑" panose="020B0503020204020204" pitchFamily="34" charset="-122"/>
                  <a:cs typeface="Arial" panose="020B0604020202020204"/>
                </a:rPr>
                <a:t>1000</a:t>
              </a:r>
              <a:r>
                <a:rPr lang="zh-CN" altLang="en-US" sz="2400">
                  <a:latin typeface="微软雅黑" panose="020B0503020204020204" pitchFamily="34" charset="-122"/>
                  <a:ea typeface="微软雅黑" panose="020B0503020204020204" pitchFamily="34" charset="-122"/>
                  <a:cs typeface="Arial" panose="020B0604020202020204"/>
                </a:rPr>
                <a:t>元</a:t>
              </a:r>
              <a:endParaRPr lang="zh-CN" altLang="en-US" sz="2400">
                <a:latin typeface="微软雅黑" panose="020B0503020204020204" pitchFamily="34" charset="-122"/>
                <a:ea typeface="微软雅黑" panose="020B0503020204020204" pitchFamily="34" charset="-122"/>
                <a:cs typeface="Arial" panose="020B0604020202020204"/>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5">
                                            <p:txEl>
                                              <p:pRg st="0" end="0"/>
                                            </p:txEl>
                                          </p:spTgt>
                                        </p:tgtEl>
                                        <p:attrNameLst>
                                          <p:attrName>style.visibility</p:attrName>
                                        </p:attrNameLst>
                                      </p:cBhvr>
                                      <p:to>
                                        <p:strVal val="visible"/>
                                      </p:to>
                                    </p:set>
                                    <p:animEffect transition="in" filter="wipe(left)">
                                      <p:cBhvr>
                                        <p:cTn id="12" dur="500"/>
                                        <p:tgtEl>
                                          <p:spTgt spid="645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ldLvl="5"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3"/>
          <p:cNvSpPr>
            <a:spLocks noGrp="1" noChangeArrowheads="1"/>
          </p:cNvSpPr>
          <p:nvPr>
            <p:ph type="body" idx="4294967295"/>
          </p:nvPr>
        </p:nvSpPr>
        <p:spPr>
          <a:xfrm>
            <a:off x="236220" y="2278380"/>
            <a:ext cx="3084830" cy="3249295"/>
          </a:xfrm>
        </p:spPr>
        <p:txBody>
          <a:bodyPr>
            <a:normAutofit lnSpcReduction="20000"/>
          </a:bodyPr>
          <a:lstStyle/>
          <a:p>
            <a:pPr marL="0" indent="0">
              <a:buNone/>
            </a:pPr>
            <a:r>
              <a:rPr lang="zh-CN" altLang="en-US" sz="2600" dirty="0">
                <a:latin typeface="微软雅黑" panose="020B0503020204020204" pitchFamily="34" charset="-122"/>
                <a:ea typeface="微软雅黑" panose="020B0503020204020204" pitchFamily="34" charset="-122"/>
              </a:rPr>
              <a:t>假如均衡价格（</a:t>
            </a:r>
            <a:r>
              <a:rPr lang="en-US" altLang="zh-CN" sz="2600" dirty="0">
                <a:latin typeface="微软雅黑" panose="020B0503020204020204" pitchFamily="34" charset="-122"/>
                <a:ea typeface="微软雅黑" panose="020B0503020204020204" pitchFamily="34" charset="-122"/>
              </a:rPr>
              <a:t>800</a:t>
            </a:r>
            <a:r>
              <a:rPr lang="zh-CN" altLang="en-US" sz="2600" dirty="0">
                <a:latin typeface="微软雅黑" panose="020B0503020204020204" pitchFamily="34" charset="-122"/>
                <a:ea typeface="微软雅黑" panose="020B0503020204020204" pitchFamily="34" charset="-122"/>
              </a:rPr>
              <a:t>元）高于价格上限，价格上限具有限制性，因此是违法的；</a:t>
            </a:r>
            <a:endParaRPr lang="en-US" altLang="zh-CN" sz="2600" dirty="0">
              <a:latin typeface="微软雅黑" panose="020B0503020204020204" pitchFamily="34" charset="-122"/>
              <a:ea typeface="微软雅黑" panose="020B0503020204020204" pitchFamily="34" charset="-122"/>
            </a:endParaRPr>
          </a:p>
          <a:p>
            <a:pPr marL="0" indent="0">
              <a:buNone/>
            </a:pPr>
            <a:endParaRPr lang="zh-CN" altLang="en-US" sz="2600" dirty="0">
              <a:latin typeface="微软雅黑" panose="020B0503020204020204" pitchFamily="34" charset="-122"/>
              <a:ea typeface="微软雅黑" panose="020B0503020204020204" pitchFamily="34" charset="-122"/>
            </a:endParaRPr>
          </a:p>
          <a:p>
            <a:pPr marL="0" indent="0">
              <a:buNone/>
            </a:pPr>
            <a:r>
              <a:rPr lang="zh-CN" altLang="en-US" sz="2600" dirty="0">
                <a:latin typeface="微软雅黑" panose="020B0503020204020204" pitchFamily="34" charset="-122"/>
                <a:ea typeface="微软雅黑" panose="020B0503020204020204" pitchFamily="34" charset="-122"/>
              </a:rPr>
              <a:t>价格上限是一种限制性约束，这导致了短缺。</a:t>
            </a:r>
            <a:endParaRPr lang="en-US" sz="2600" dirty="0">
              <a:latin typeface="微软雅黑" panose="020B0503020204020204" pitchFamily="34" charset="-122"/>
              <a:ea typeface="微软雅黑" panose="020B0503020204020204" pitchFamily="34" charset="-122"/>
            </a:endParaRPr>
          </a:p>
        </p:txBody>
      </p:sp>
      <p:grpSp>
        <p:nvGrpSpPr>
          <p:cNvPr id="2" name="Group 4"/>
          <p:cNvGrpSpPr/>
          <p:nvPr/>
        </p:nvGrpSpPr>
        <p:grpSpPr bwMode="auto">
          <a:xfrm>
            <a:off x="4094163" y="1235075"/>
            <a:ext cx="4422775" cy="3871913"/>
            <a:chOff x="2579" y="785"/>
            <a:chExt cx="2786" cy="2439"/>
          </a:xfrm>
        </p:grpSpPr>
        <p:grpSp>
          <p:nvGrpSpPr>
            <p:cNvPr id="3" name="Group 5"/>
            <p:cNvGrpSpPr/>
            <p:nvPr/>
          </p:nvGrpSpPr>
          <p:grpSpPr bwMode="auto">
            <a:xfrm>
              <a:off x="2697" y="1037"/>
              <a:ext cx="2409" cy="2049"/>
              <a:chOff x="1098" y="1361"/>
              <a:chExt cx="2116" cy="2027"/>
            </a:xfrm>
          </p:grpSpPr>
          <p:sp>
            <p:nvSpPr>
              <p:cNvPr id="17443" name="Line 6"/>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7444" name="Line 7"/>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17441" name="Text Box 8"/>
            <p:cNvSpPr txBox="1">
              <a:spLocks noChangeArrowheads="1"/>
            </p:cNvSpPr>
            <p:nvPr/>
          </p:nvSpPr>
          <p:spPr bwMode="auto">
            <a:xfrm>
              <a:off x="2579" y="785"/>
              <a:ext cx="267"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endParaRPr lang="en-US" sz="2400" b="1" i="1">
                <a:latin typeface="微软雅黑" panose="020B0503020204020204" pitchFamily="34" charset="-122"/>
                <a:ea typeface="微软雅黑" panose="020B0503020204020204" pitchFamily="34" charset="-122"/>
                <a:cs typeface="Arial" panose="020B0604020202020204"/>
              </a:endParaRPr>
            </a:p>
          </p:txBody>
        </p:sp>
        <p:sp>
          <p:nvSpPr>
            <p:cNvPr id="17442" name="Text Box 9"/>
            <p:cNvSpPr txBox="1">
              <a:spLocks noChangeArrowheads="1"/>
            </p:cNvSpPr>
            <p:nvPr/>
          </p:nvSpPr>
          <p:spPr bwMode="auto">
            <a:xfrm>
              <a:off x="5075" y="2936"/>
              <a:ext cx="29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Q</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4" name="Group 10"/>
          <p:cNvGrpSpPr/>
          <p:nvPr/>
        </p:nvGrpSpPr>
        <p:grpSpPr bwMode="auto">
          <a:xfrm>
            <a:off x="5143500" y="1689100"/>
            <a:ext cx="2617788" cy="3203575"/>
            <a:chOff x="3240" y="1064"/>
            <a:chExt cx="1649" cy="2018"/>
          </a:xfrm>
        </p:grpSpPr>
        <p:sp>
          <p:nvSpPr>
            <p:cNvPr id="17438" name="Line 11"/>
            <p:cNvSpPr>
              <a:spLocks noChangeShapeType="1"/>
            </p:cNvSpPr>
            <p:nvPr/>
          </p:nvSpPr>
          <p:spPr bwMode="auto">
            <a:xfrm>
              <a:off x="3240" y="1064"/>
              <a:ext cx="1417" cy="1846"/>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7439" name="Text Box 12"/>
            <p:cNvSpPr txBox="1">
              <a:spLocks noChangeArrowheads="1"/>
            </p:cNvSpPr>
            <p:nvPr/>
          </p:nvSpPr>
          <p:spPr bwMode="auto">
            <a:xfrm>
              <a:off x="4569" y="2794"/>
              <a:ext cx="32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D</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5" name="Group 13"/>
          <p:cNvGrpSpPr/>
          <p:nvPr/>
        </p:nvGrpSpPr>
        <p:grpSpPr bwMode="auto">
          <a:xfrm>
            <a:off x="5283200" y="1360488"/>
            <a:ext cx="1703388" cy="3362325"/>
            <a:chOff x="3328" y="857"/>
            <a:chExt cx="1073" cy="2118"/>
          </a:xfrm>
        </p:grpSpPr>
        <p:sp>
          <p:nvSpPr>
            <p:cNvPr id="17436" name="Line 14"/>
            <p:cNvSpPr>
              <a:spLocks noChangeShapeType="1"/>
            </p:cNvSpPr>
            <p:nvPr/>
          </p:nvSpPr>
          <p:spPr bwMode="auto">
            <a:xfrm flipV="1">
              <a:off x="3328" y="1089"/>
              <a:ext cx="872" cy="1886"/>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7437" name="Text Box 15"/>
            <p:cNvSpPr txBox="1">
              <a:spLocks noChangeArrowheads="1"/>
            </p:cNvSpPr>
            <p:nvPr/>
          </p:nvSpPr>
          <p:spPr bwMode="auto">
            <a:xfrm>
              <a:off x="4081" y="857"/>
              <a:ext cx="32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S</a:t>
              </a:r>
              <a:endParaRPr lang="en-US" sz="2400" b="1" i="1">
                <a:latin typeface="微软雅黑" panose="020B0503020204020204" pitchFamily="34" charset="-122"/>
                <a:ea typeface="微软雅黑" panose="020B0503020204020204" pitchFamily="34" charset="-122"/>
                <a:cs typeface="Arial" panose="020B0604020202020204"/>
              </a:endParaRPr>
            </a:p>
          </p:txBody>
        </p:sp>
      </p:grpSp>
      <p:sp>
        <p:nvSpPr>
          <p:cNvPr id="17417" name="Line 18"/>
          <p:cNvSpPr>
            <a:spLocks noChangeShapeType="1"/>
          </p:cNvSpPr>
          <p:nvPr/>
        </p:nvSpPr>
        <p:spPr bwMode="auto">
          <a:xfrm>
            <a:off x="4289425" y="2952750"/>
            <a:ext cx="1819275" cy="0"/>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7418" name="Oval 20"/>
          <p:cNvSpPr>
            <a:spLocks noChangeArrowheads="1"/>
          </p:cNvSpPr>
          <p:nvPr/>
        </p:nvSpPr>
        <p:spPr bwMode="auto">
          <a:xfrm>
            <a:off x="6037263" y="2876550"/>
            <a:ext cx="139700" cy="138113"/>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7419" name="Text Box 21"/>
          <p:cNvSpPr txBox="1">
            <a:spLocks noChangeArrowheads="1"/>
          </p:cNvSpPr>
          <p:nvPr/>
        </p:nvSpPr>
        <p:spPr bwMode="auto">
          <a:xfrm>
            <a:off x="3255963" y="2765425"/>
            <a:ext cx="935037" cy="368935"/>
          </a:xfrm>
          <a:prstGeom prst="rect">
            <a:avLst/>
          </a:prstGeom>
          <a:noFill/>
          <a:ln w="9525">
            <a:noFill/>
            <a:miter lim="800000"/>
          </a:ln>
        </p:spPr>
        <p:txBody>
          <a:bodyPr lIns="0" tIns="0" rIns="0" bIns="0">
            <a:spAutoFit/>
          </a:bodyPr>
          <a:lstStyle/>
          <a:p>
            <a:pPr algn="r">
              <a:spcBef>
                <a:spcPct val="50000"/>
              </a:spcBef>
            </a:pPr>
            <a:r>
              <a:rPr lang="en-US" sz="2400">
                <a:latin typeface="微软雅黑" panose="020B0503020204020204" pitchFamily="34" charset="-122"/>
                <a:ea typeface="微软雅黑" panose="020B0503020204020204" pitchFamily="34" charset="-122"/>
                <a:cs typeface="Arial" panose="020B0604020202020204"/>
              </a:rPr>
              <a:t>800</a:t>
            </a:r>
            <a:r>
              <a:rPr lang="zh-CN" altLang="en-US" sz="2400">
                <a:latin typeface="微软雅黑" panose="020B0503020204020204" pitchFamily="34" charset="-122"/>
                <a:ea typeface="微软雅黑" panose="020B0503020204020204" pitchFamily="34" charset="-122"/>
                <a:cs typeface="Arial" panose="020B0604020202020204"/>
              </a:rPr>
              <a:t>元</a:t>
            </a:r>
            <a:endParaRPr lang="zh-CN" altLang="en-US" sz="2400">
              <a:latin typeface="微软雅黑" panose="020B0503020204020204" pitchFamily="34" charset="-122"/>
              <a:ea typeface="微软雅黑" panose="020B0503020204020204" pitchFamily="34" charset="-122"/>
              <a:cs typeface="Arial" panose="020B0604020202020204"/>
            </a:endParaRPr>
          </a:p>
        </p:txBody>
      </p:sp>
      <p:grpSp>
        <p:nvGrpSpPr>
          <p:cNvPr id="6" name="Group 23"/>
          <p:cNvGrpSpPr/>
          <p:nvPr/>
        </p:nvGrpSpPr>
        <p:grpSpPr bwMode="auto">
          <a:xfrm>
            <a:off x="3263900" y="3349626"/>
            <a:ext cx="5253038" cy="830263"/>
            <a:chOff x="2056" y="1039"/>
            <a:chExt cx="3309" cy="523"/>
          </a:xfrm>
        </p:grpSpPr>
        <p:sp>
          <p:nvSpPr>
            <p:cNvPr id="17432" name="Line 24"/>
            <p:cNvSpPr>
              <a:spLocks noChangeShapeType="1"/>
            </p:cNvSpPr>
            <p:nvPr/>
          </p:nvSpPr>
          <p:spPr bwMode="auto">
            <a:xfrm>
              <a:off x="2700" y="1304"/>
              <a:ext cx="1888" cy="0"/>
            </a:xfrm>
            <a:prstGeom prst="line">
              <a:avLst/>
            </a:prstGeom>
            <a:noFill/>
            <a:ln w="28575">
              <a:solidFill>
                <a:srgbClr val="DE8400"/>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7433" name="Text Box 25"/>
            <p:cNvSpPr txBox="1">
              <a:spLocks noChangeArrowheads="1"/>
            </p:cNvSpPr>
            <p:nvPr/>
          </p:nvSpPr>
          <p:spPr bwMode="auto">
            <a:xfrm>
              <a:off x="4757" y="1039"/>
              <a:ext cx="608" cy="523"/>
            </a:xfrm>
            <a:prstGeom prst="rect">
              <a:avLst/>
            </a:prstGeom>
            <a:noFill/>
            <a:ln w="9525">
              <a:noFill/>
              <a:miter lim="800000"/>
            </a:ln>
          </p:spPr>
          <p:txBody>
            <a:bodyPr wrap="square">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价格上限</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17434" name="AutoShape 26"/>
            <p:cNvSpPr/>
            <p:nvPr/>
          </p:nvSpPr>
          <p:spPr bwMode="auto">
            <a:xfrm>
              <a:off x="4645" y="1076"/>
              <a:ext cx="156" cy="453"/>
            </a:xfrm>
            <a:prstGeom prst="leftBrace">
              <a:avLst>
                <a:gd name="adj1" fmla="val 38597"/>
                <a:gd name="adj2" fmla="val 50000"/>
              </a:avLst>
            </a:prstGeom>
            <a:noFill/>
            <a:ln w="19050">
              <a:solidFill>
                <a:schemeClr val="tx1"/>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7435" name="Text Box 27"/>
            <p:cNvSpPr txBox="1">
              <a:spLocks noChangeArrowheads="1"/>
            </p:cNvSpPr>
            <p:nvPr/>
          </p:nvSpPr>
          <p:spPr bwMode="auto">
            <a:xfrm>
              <a:off x="2056" y="1187"/>
              <a:ext cx="589" cy="232"/>
            </a:xfrm>
            <a:prstGeom prst="rect">
              <a:avLst/>
            </a:prstGeom>
            <a:noFill/>
            <a:ln w="9525">
              <a:noFill/>
              <a:miter lim="800000"/>
            </a:ln>
          </p:spPr>
          <p:txBody>
            <a:bodyPr lIns="0" tIns="0" rIns="0" bIns="0">
              <a:spAutoFit/>
            </a:bodyPr>
            <a:lstStyle/>
            <a:p>
              <a:pPr algn="r">
                <a:spcBef>
                  <a:spcPct val="50000"/>
                </a:spcBef>
              </a:pPr>
              <a:r>
                <a:rPr lang="en-US" sz="2400">
                  <a:latin typeface="微软雅黑" panose="020B0503020204020204" pitchFamily="34" charset="-122"/>
                  <a:ea typeface="微软雅黑" panose="020B0503020204020204" pitchFamily="34" charset="-122"/>
                  <a:cs typeface="Arial" panose="020B0604020202020204"/>
                </a:rPr>
                <a:t>500</a:t>
              </a:r>
              <a:endParaRPr lang="en-US" sz="2400">
                <a:latin typeface="微软雅黑" panose="020B0503020204020204" pitchFamily="34" charset="-122"/>
                <a:ea typeface="微软雅黑" panose="020B0503020204020204" pitchFamily="34" charset="-122"/>
                <a:cs typeface="Arial" panose="020B0604020202020204"/>
              </a:endParaRPr>
            </a:p>
          </p:txBody>
        </p:sp>
      </p:grpSp>
      <p:grpSp>
        <p:nvGrpSpPr>
          <p:cNvPr id="7" name="Group 37"/>
          <p:cNvGrpSpPr/>
          <p:nvPr/>
        </p:nvGrpSpPr>
        <p:grpSpPr bwMode="auto">
          <a:xfrm>
            <a:off x="5281613" y="3700462"/>
            <a:ext cx="876300" cy="1587499"/>
            <a:chOff x="3327" y="2331"/>
            <a:chExt cx="552" cy="1000"/>
          </a:xfrm>
        </p:grpSpPr>
        <p:sp>
          <p:nvSpPr>
            <p:cNvPr id="17429" name="Line 19"/>
            <p:cNvSpPr>
              <a:spLocks noChangeShapeType="1"/>
            </p:cNvSpPr>
            <p:nvPr/>
          </p:nvSpPr>
          <p:spPr bwMode="auto">
            <a:xfrm>
              <a:off x="3605" y="2373"/>
              <a:ext cx="0" cy="705"/>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7430" name="Text Box 22"/>
            <p:cNvSpPr txBox="1">
              <a:spLocks noChangeArrowheads="1"/>
            </p:cNvSpPr>
            <p:nvPr/>
          </p:nvSpPr>
          <p:spPr bwMode="auto">
            <a:xfrm>
              <a:off x="3327" y="3098"/>
              <a:ext cx="552" cy="233"/>
            </a:xfrm>
            <a:prstGeom prst="rect">
              <a:avLst/>
            </a:prstGeom>
            <a:noFill/>
            <a:ln w="9525">
              <a:noFill/>
              <a:miter lim="800000"/>
            </a:ln>
          </p:spPr>
          <p:txBody>
            <a:bodyPr lIns="0" tIns="0" rIns="0" bIns="0">
              <a:spAutoFit/>
            </a:bodyPr>
            <a:lstStyle/>
            <a:p>
              <a:pPr algn="ctr">
                <a:spcBef>
                  <a:spcPct val="50000"/>
                </a:spcBef>
              </a:pPr>
              <a:r>
                <a:rPr lang="en-US" sz="2400">
                  <a:latin typeface="微软雅黑" panose="020B0503020204020204" pitchFamily="34" charset="-122"/>
                  <a:ea typeface="微软雅黑" panose="020B0503020204020204" pitchFamily="34" charset="-122"/>
                  <a:cs typeface="Arial" panose="020B0604020202020204"/>
                </a:rPr>
                <a:t>250</a:t>
              </a:r>
              <a:endParaRPr lang="en-US" sz="2400">
                <a:latin typeface="微软雅黑" panose="020B0503020204020204" pitchFamily="34" charset="-122"/>
                <a:ea typeface="微软雅黑" panose="020B0503020204020204" pitchFamily="34" charset="-122"/>
                <a:cs typeface="Arial" panose="020B0604020202020204"/>
              </a:endParaRPr>
            </a:p>
          </p:txBody>
        </p:sp>
        <p:sp>
          <p:nvSpPr>
            <p:cNvPr id="17431" name="Oval 33"/>
            <p:cNvSpPr>
              <a:spLocks noChangeArrowheads="1"/>
            </p:cNvSpPr>
            <p:nvPr/>
          </p:nvSpPr>
          <p:spPr bwMode="auto">
            <a:xfrm>
              <a:off x="3562" y="2331"/>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8" name="Group 38"/>
          <p:cNvGrpSpPr/>
          <p:nvPr/>
        </p:nvGrpSpPr>
        <p:grpSpPr bwMode="auto">
          <a:xfrm>
            <a:off x="6303963" y="3700464"/>
            <a:ext cx="876300" cy="1585913"/>
            <a:chOff x="3971" y="2331"/>
            <a:chExt cx="552" cy="999"/>
          </a:xfrm>
        </p:grpSpPr>
        <p:sp>
          <p:nvSpPr>
            <p:cNvPr id="17426" name="Text Box 28"/>
            <p:cNvSpPr txBox="1">
              <a:spLocks noChangeArrowheads="1"/>
            </p:cNvSpPr>
            <p:nvPr/>
          </p:nvSpPr>
          <p:spPr bwMode="auto">
            <a:xfrm>
              <a:off x="3971" y="3097"/>
              <a:ext cx="552" cy="233"/>
            </a:xfrm>
            <a:prstGeom prst="rect">
              <a:avLst/>
            </a:prstGeom>
            <a:noFill/>
            <a:ln w="9525">
              <a:noFill/>
              <a:miter lim="800000"/>
            </a:ln>
          </p:spPr>
          <p:txBody>
            <a:bodyPr lIns="0" tIns="0" rIns="0" bIns="0">
              <a:spAutoFit/>
            </a:bodyPr>
            <a:lstStyle/>
            <a:p>
              <a:pPr algn="ctr">
                <a:spcBef>
                  <a:spcPct val="50000"/>
                </a:spcBef>
              </a:pPr>
              <a:r>
                <a:rPr lang="en-US" sz="2400">
                  <a:latin typeface="微软雅黑" panose="020B0503020204020204" pitchFamily="34" charset="-122"/>
                  <a:ea typeface="微软雅黑" panose="020B0503020204020204" pitchFamily="34" charset="-122"/>
                  <a:cs typeface="Arial" panose="020B0604020202020204"/>
                </a:rPr>
                <a:t>400</a:t>
              </a:r>
              <a:endParaRPr lang="en-US" sz="2400">
                <a:latin typeface="微软雅黑" panose="020B0503020204020204" pitchFamily="34" charset="-122"/>
                <a:ea typeface="微软雅黑" panose="020B0503020204020204" pitchFamily="34" charset="-122"/>
                <a:cs typeface="Arial" panose="020B0604020202020204"/>
              </a:endParaRPr>
            </a:p>
          </p:txBody>
        </p:sp>
        <p:sp>
          <p:nvSpPr>
            <p:cNvPr id="17427" name="Line 31"/>
            <p:cNvSpPr>
              <a:spLocks noChangeShapeType="1"/>
            </p:cNvSpPr>
            <p:nvPr/>
          </p:nvSpPr>
          <p:spPr bwMode="auto">
            <a:xfrm>
              <a:off x="4249" y="2373"/>
              <a:ext cx="0" cy="705"/>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7428" name="Oval 34"/>
            <p:cNvSpPr>
              <a:spLocks noChangeArrowheads="1"/>
            </p:cNvSpPr>
            <p:nvPr/>
          </p:nvSpPr>
          <p:spPr bwMode="auto">
            <a:xfrm>
              <a:off x="4204" y="2331"/>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grpSp>
        <p:nvGrpSpPr>
          <p:cNvPr id="9" name="Group 36"/>
          <p:cNvGrpSpPr/>
          <p:nvPr/>
        </p:nvGrpSpPr>
        <p:grpSpPr bwMode="auto">
          <a:xfrm>
            <a:off x="5641975" y="3836985"/>
            <a:ext cx="1235075" cy="688974"/>
            <a:chOff x="3554" y="2417"/>
            <a:chExt cx="778" cy="434"/>
          </a:xfrm>
        </p:grpSpPr>
        <p:sp>
          <p:nvSpPr>
            <p:cNvPr id="17424" name="AutoShape 32"/>
            <p:cNvSpPr/>
            <p:nvPr/>
          </p:nvSpPr>
          <p:spPr bwMode="auto">
            <a:xfrm rot="-5400000">
              <a:off x="3831" y="2192"/>
              <a:ext cx="188" cy="637"/>
            </a:xfrm>
            <a:prstGeom prst="leftBrace">
              <a:avLst>
                <a:gd name="adj1" fmla="val 59421"/>
                <a:gd name="adj2" fmla="val 50000"/>
              </a:avLst>
            </a:prstGeom>
            <a:noFill/>
            <a:ln w="19050">
              <a:solidFill>
                <a:srgbClr val="0000FF"/>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7425" name="Text Box 35"/>
            <p:cNvSpPr txBox="1">
              <a:spLocks noChangeArrowheads="1"/>
            </p:cNvSpPr>
            <p:nvPr/>
          </p:nvSpPr>
          <p:spPr bwMode="auto">
            <a:xfrm>
              <a:off x="3554" y="2618"/>
              <a:ext cx="778" cy="233"/>
            </a:xfrm>
            <a:prstGeom prst="rect">
              <a:avLst/>
            </a:prstGeom>
            <a:solidFill>
              <a:schemeClr val="bg1">
                <a:alpha val="70195"/>
              </a:schemeClr>
            </a:solidFill>
            <a:ln w="9525">
              <a:noFill/>
              <a:miter lim="800000"/>
            </a:ln>
          </p:spPr>
          <p:txBody>
            <a:bodyPr lIns="0" tIns="0" rIns="0" bIns="0">
              <a:spAutoFit/>
            </a:bodyPr>
            <a:lstStyle/>
            <a:p>
              <a:pPr algn="ctr">
                <a:spcBef>
                  <a:spcPct val="50000"/>
                </a:spcBef>
              </a:pPr>
              <a:r>
                <a:rPr lang="zh-CN" altLang="en-US" sz="2400" i="1" dirty="0">
                  <a:solidFill>
                    <a:srgbClr val="0000FF"/>
                  </a:solidFill>
                  <a:latin typeface="微软雅黑" panose="020B0503020204020204" pitchFamily="34" charset="-122"/>
                  <a:ea typeface="微软雅黑" panose="020B0503020204020204" pitchFamily="34" charset="-122"/>
                  <a:cs typeface="Arial" panose="020B0604020202020204"/>
                </a:rPr>
                <a:t>短缺</a:t>
              </a:r>
              <a:endParaRPr lang="en-US" sz="2400" i="1" dirty="0">
                <a:solidFill>
                  <a:srgbClr val="0000FF"/>
                </a:solidFill>
                <a:latin typeface="微软雅黑" panose="020B0503020204020204" pitchFamily="34" charset="-122"/>
                <a:ea typeface="微软雅黑" panose="020B0503020204020204" pitchFamily="34" charset="-122"/>
                <a:cs typeface="Arial" panose="020B0604020202020204"/>
              </a:endParaRPr>
            </a:p>
          </p:txBody>
        </p:sp>
      </p:grpSp>
      <p:sp>
        <p:nvSpPr>
          <p:cNvPr id="10" name="Rectangle 2"/>
          <p:cNvSpPr txBox="1">
            <a:spLocks noChangeArrowheads="1"/>
          </p:cNvSpPr>
          <p:nvPr/>
        </p:nvSpPr>
        <p:spPr>
          <a:xfrm>
            <a:off x="240723" y="641351"/>
            <a:ext cx="5405006" cy="64928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lgn="ctr"/>
            <a:r>
              <a:rPr lang="zh-CN" altLang="en-US" sz="3200">
                <a:latin typeface="微软雅黑" panose="020B0503020204020204" pitchFamily="34" charset="-122"/>
                <a:ea typeface="华光中雅_CNKI" panose="02000500000000000000"/>
              </a:rPr>
              <a:t>价格上限如何影响市场结果</a:t>
            </a:r>
            <a:endParaRPr lang="en-US" sz="3200" dirty="0">
              <a:latin typeface="微软雅黑" panose="020B0503020204020204" pitchFamily="34" charset="-122"/>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3">
                                            <p:txEl>
                                              <p:pRg st="0" end="0"/>
                                            </p:txEl>
                                          </p:spTgt>
                                        </p:tgtEl>
                                        <p:attrNameLst>
                                          <p:attrName>style.visibility</p:attrName>
                                        </p:attrNameLst>
                                      </p:cBhvr>
                                      <p:to>
                                        <p:strVal val="visible"/>
                                      </p:to>
                                    </p:set>
                                    <p:animEffect transition="in" filter="wipe(left)">
                                      <p:cBhvr>
                                        <p:cTn id="12" dur="500"/>
                                        <p:tgtEl>
                                          <p:spTgt spid="665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63">
                                            <p:txEl>
                                              <p:pRg st="2" end="2"/>
                                            </p:txEl>
                                          </p:spTgt>
                                        </p:tgtEl>
                                        <p:attrNameLst>
                                          <p:attrName>style.visibility</p:attrName>
                                        </p:attrNameLst>
                                      </p:cBhvr>
                                      <p:to>
                                        <p:strVal val="visible"/>
                                      </p:to>
                                    </p:set>
                                    <p:animEffect transition="in" filter="wipe(left)">
                                      <p:cBhvr>
                                        <p:cTn id="17" dur="500"/>
                                        <p:tgtEl>
                                          <p:spTgt spid="66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000"/>
                            </p:stCondLst>
                            <p:childTnLst>
                              <p:par>
                                <p:cTn id="28" presetID="18" presetClass="entr" presetSubtype="6"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strips(downRigh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ldLvl="5"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3"/>
          <p:cNvSpPr>
            <a:spLocks noGrp="1" noChangeArrowheads="1"/>
          </p:cNvSpPr>
          <p:nvPr>
            <p:ph type="body" idx="4294967295"/>
          </p:nvPr>
        </p:nvSpPr>
        <p:spPr>
          <a:xfrm>
            <a:off x="746125" y="2414905"/>
            <a:ext cx="2148205" cy="2111375"/>
          </a:xfrm>
        </p:spPr>
        <p:txBody>
          <a:bodyPr>
            <a:normAutofit fontScale="90000" lnSpcReduction="10000"/>
          </a:bodyPr>
          <a:lstStyle/>
          <a:p>
            <a:pPr marL="0" indent="0">
              <a:buNone/>
            </a:pPr>
            <a:r>
              <a:rPr lang="zh-CN" altLang="en-US" sz="2600" dirty="0">
                <a:latin typeface="微软雅黑" panose="020B0503020204020204" pitchFamily="34" charset="-122"/>
                <a:ea typeface="微软雅黑" panose="020B0503020204020204" pitchFamily="34" charset="-122"/>
              </a:rPr>
              <a:t>长期，供给与需求都更具有弹性（</a:t>
            </a:r>
            <a:r>
              <a:rPr lang="zh-CN" altLang="en-US" sz="2600" dirty="0">
                <a:solidFill>
                  <a:srgbClr val="FF0000"/>
                </a:solidFill>
                <a:latin typeface="微软雅黑" panose="020B0503020204020204" pitchFamily="34" charset="-122"/>
                <a:ea typeface="微软雅黑" panose="020B0503020204020204" pitchFamily="34" charset="-122"/>
              </a:rPr>
              <a:t>曲线更加平坦</a:t>
            </a:r>
            <a:r>
              <a:rPr lang="zh-CN" altLang="en-US" sz="2600" dirty="0">
                <a:latin typeface="微软雅黑" panose="020B0503020204020204" pitchFamily="34" charset="-122"/>
                <a:ea typeface="微软雅黑" panose="020B0503020204020204" pitchFamily="34" charset="-122"/>
              </a:rPr>
              <a:t>）。因此，短缺更加严重。</a:t>
            </a:r>
            <a:endParaRPr lang="en-US" sz="2600" dirty="0">
              <a:latin typeface="微软雅黑" panose="020B0503020204020204" pitchFamily="34" charset="-122"/>
              <a:ea typeface="微软雅黑" panose="020B0503020204020204" pitchFamily="34" charset="-122"/>
            </a:endParaRPr>
          </a:p>
        </p:txBody>
      </p:sp>
      <p:grpSp>
        <p:nvGrpSpPr>
          <p:cNvPr id="2" name="Group 4"/>
          <p:cNvGrpSpPr/>
          <p:nvPr/>
        </p:nvGrpSpPr>
        <p:grpSpPr bwMode="auto">
          <a:xfrm>
            <a:off x="4094163" y="1235075"/>
            <a:ext cx="4422775" cy="3871913"/>
            <a:chOff x="2579" y="785"/>
            <a:chExt cx="2786" cy="2439"/>
          </a:xfrm>
        </p:grpSpPr>
        <p:grpSp>
          <p:nvGrpSpPr>
            <p:cNvPr id="3" name="Group 5"/>
            <p:cNvGrpSpPr/>
            <p:nvPr/>
          </p:nvGrpSpPr>
          <p:grpSpPr bwMode="auto">
            <a:xfrm>
              <a:off x="2697" y="1037"/>
              <a:ext cx="2409" cy="2049"/>
              <a:chOff x="1098" y="1361"/>
              <a:chExt cx="2116" cy="2027"/>
            </a:xfrm>
          </p:grpSpPr>
          <p:sp>
            <p:nvSpPr>
              <p:cNvPr id="18465" name="Line 6"/>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8466" name="Line 7"/>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18463" name="Text Box 8"/>
            <p:cNvSpPr txBox="1">
              <a:spLocks noChangeArrowheads="1"/>
            </p:cNvSpPr>
            <p:nvPr/>
          </p:nvSpPr>
          <p:spPr bwMode="auto">
            <a:xfrm>
              <a:off x="2579" y="785"/>
              <a:ext cx="267"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P</a:t>
              </a:r>
              <a:endParaRPr lang="en-US" sz="2400" b="1" i="1">
                <a:latin typeface="微软雅黑" panose="020B0503020204020204" pitchFamily="34" charset="-122"/>
                <a:ea typeface="微软雅黑" panose="020B0503020204020204" pitchFamily="34" charset="-122"/>
                <a:cs typeface="Arial" panose="020B0604020202020204"/>
              </a:endParaRPr>
            </a:p>
          </p:txBody>
        </p:sp>
        <p:sp>
          <p:nvSpPr>
            <p:cNvPr id="18464" name="Text Box 9"/>
            <p:cNvSpPr txBox="1">
              <a:spLocks noChangeArrowheads="1"/>
            </p:cNvSpPr>
            <p:nvPr/>
          </p:nvSpPr>
          <p:spPr bwMode="auto">
            <a:xfrm>
              <a:off x="5075" y="2936"/>
              <a:ext cx="29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Q</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4" name="Group 10"/>
          <p:cNvGrpSpPr/>
          <p:nvPr/>
        </p:nvGrpSpPr>
        <p:grpSpPr bwMode="auto">
          <a:xfrm>
            <a:off x="4605338" y="1644650"/>
            <a:ext cx="3911600" cy="3203575"/>
            <a:chOff x="3240" y="1064"/>
            <a:chExt cx="1649" cy="2018"/>
          </a:xfrm>
        </p:grpSpPr>
        <p:sp>
          <p:nvSpPr>
            <p:cNvPr id="18460" name="Line 11"/>
            <p:cNvSpPr>
              <a:spLocks noChangeShapeType="1"/>
            </p:cNvSpPr>
            <p:nvPr/>
          </p:nvSpPr>
          <p:spPr bwMode="auto">
            <a:xfrm>
              <a:off x="3240" y="1064"/>
              <a:ext cx="1417" cy="1846"/>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8461" name="Text Box 12"/>
            <p:cNvSpPr txBox="1">
              <a:spLocks noChangeArrowheads="1"/>
            </p:cNvSpPr>
            <p:nvPr/>
          </p:nvSpPr>
          <p:spPr bwMode="auto">
            <a:xfrm>
              <a:off x="4569" y="2794"/>
              <a:ext cx="32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D</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5" name="Group 13"/>
          <p:cNvGrpSpPr/>
          <p:nvPr/>
        </p:nvGrpSpPr>
        <p:grpSpPr bwMode="auto">
          <a:xfrm>
            <a:off x="4433888" y="1338263"/>
            <a:ext cx="3529012" cy="3362325"/>
            <a:chOff x="3328" y="857"/>
            <a:chExt cx="1073" cy="2118"/>
          </a:xfrm>
        </p:grpSpPr>
        <p:sp>
          <p:nvSpPr>
            <p:cNvPr id="18458" name="Line 14"/>
            <p:cNvSpPr>
              <a:spLocks noChangeShapeType="1"/>
            </p:cNvSpPr>
            <p:nvPr/>
          </p:nvSpPr>
          <p:spPr bwMode="auto">
            <a:xfrm flipV="1">
              <a:off x="3328" y="1089"/>
              <a:ext cx="872" cy="1886"/>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8459" name="Text Box 15"/>
            <p:cNvSpPr txBox="1">
              <a:spLocks noChangeArrowheads="1"/>
            </p:cNvSpPr>
            <p:nvPr/>
          </p:nvSpPr>
          <p:spPr bwMode="auto">
            <a:xfrm>
              <a:off x="4081" y="857"/>
              <a:ext cx="32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S</a:t>
              </a:r>
              <a:endParaRPr lang="en-US" sz="2400" b="1" i="1">
                <a:latin typeface="微软雅黑" panose="020B0503020204020204" pitchFamily="34" charset="-122"/>
                <a:ea typeface="微软雅黑" panose="020B0503020204020204" pitchFamily="34" charset="-122"/>
                <a:cs typeface="Arial" panose="020B0604020202020204"/>
              </a:endParaRPr>
            </a:p>
          </p:txBody>
        </p:sp>
      </p:grpSp>
      <p:sp>
        <p:nvSpPr>
          <p:cNvPr id="18441" name="Line 16"/>
          <p:cNvSpPr>
            <a:spLocks noChangeShapeType="1"/>
          </p:cNvSpPr>
          <p:nvPr/>
        </p:nvSpPr>
        <p:spPr bwMode="auto">
          <a:xfrm>
            <a:off x="4289425" y="2952750"/>
            <a:ext cx="1819275" cy="0"/>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8442" name="Line 17"/>
          <p:cNvSpPr>
            <a:spLocks noChangeShapeType="1"/>
          </p:cNvSpPr>
          <p:nvPr/>
        </p:nvSpPr>
        <p:spPr bwMode="auto">
          <a:xfrm>
            <a:off x="5326063" y="3767138"/>
            <a:ext cx="0" cy="1119187"/>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8443" name="Oval 18"/>
          <p:cNvSpPr>
            <a:spLocks noChangeArrowheads="1"/>
          </p:cNvSpPr>
          <p:nvPr/>
        </p:nvSpPr>
        <p:spPr bwMode="auto">
          <a:xfrm>
            <a:off x="6037263" y="2876550"/>
            <a:ext cx="139700" cy="138113"/>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8444" name="Text Box 19"/>
          <p:cNvSpPr txBox="1">
            <a:spLocks noChangeArrowheads="1"/>
          </p:cNvSpPr>
          <p:nvPr/>
        </p:nvSpPr>
        <p:spPr bwMode="auto">
          <a:xfrm>
            <a:off x="3255963" y="2765425"/>
            <a:ext cx="935037" cy="368935"/>
          </a:xfrm>
          <a:prstGeom prst="rect">
            <a:avLst/>
          </a:prstGeom>
          <a:noFill/>
          <a:ln w="9525">
            <a:noFill/>
            <a:miter lim="800000"/>
          </a:ln>
        </p:spPr>
        <p:txBody>
          <a:bodyPr lIns="0" tIns="0" rIns="0" bIns="0">
            <a:spAutoFit/>
          </a:bodyPr>
          <a:lstStyle/>
          <a:p>
            <a:pPr algn="r">
              <a:spcBef>
                <a:spcPct val="50000"/>
              </a:spcBef>
            </a:pPr>
            <a:r>
              <a:rPr lang="en-US" sz="2400">
                <a:latin typeface="微软雅黑" panose="020B0503020204020204" pitchFamily="34" charset="-122"/>
                <a:ea typeface="微软雅黑" panose="020B0503020204020204" pitchFamily="34" charset="-122"/>
                <a:cs typeface="Arial" panose="020B0604020202020204"/>
              </a:rPr>
              <a:t>800</a:t>
            </a:r>
            <a:r>
              <a:rPr lang="zh-CN" altLang="en-US" sz="2400">
                <a:latin typeface="微软雅黑" panose="020B0503020204020204" pitchFamily="34" charset="-122"/>
                <a:ea typeface="微软雅黑" panose="020B0503020204020204" pitchFamily="34" charset="-122"/>
                <a:cs typeface="Arial" panose="020B0604020202020204"/>
              </a:rPr>
              <a:t>元</a:t>
            </a:r>
            <a:endParaRPr lang="zh-CN" altLang="en-US" sz="2400">
              <a:latin typeface="微软雅黑" panose="020B0503020204020204" pitchFamily="34" charset="-122"/>
              <a:ea typeface="微软雅黑" panose="020B0503020204020204" pitchFamily="34" charset="-122"/>
              <a:cs typeface="Arial" panose="020B0604020202020204"/>
            </a:endParaRPr>
          </a:p>
        </p:txBody>
      </p:sp>
      <p:sp>
        <p:nvSpPr>
          <p:cNvPr id="18445" name="Text Box 20"/>
          <p:cNvSpPr txBox="1">
            <a:spLocks noChangeArrowheads="1"/>
          </p:cNvSpPr>
          <p:nvPr/>
        </p:nvSpPr>
        <p:spPr bwMode="auto">
          <a:xfrm>
            <a:off x="4884738" y="4918075"/>
            <a:ext cx="876300" cy="369332"/>
          </a:xfrm>
          <a:prstGeom prst="rect">
            <a:avLst/>
          </a:prstGeom>
          <a:noFill/>
          <a:ln w="9525">
            <a:noFill/>
            <a:miter lim="800000"/>
          </a:ln>
        </p:spPr>
        <p:txBody>
          <a:bodyPr lIns="0" tIns="0" rIns="0" bIns="0">
            <a:spAutoFit/>
          </a:bodyPr>
          <a:lstStyle/>
          <a:p>
            <a:pPr algn="ctr">
              <a:spcBef>
                <a:spcPct val="50000"/>
              </a:spcBef>
            </a:pPr>
            <a:r>
              <a:rPr lang="en-US" sz="2400">
                <a:latin typeface="微软雅黑" panose="020B0503020204020204" pitchFamily="34" charset="-122"/>
                <a:ea typeface="微软雅黑" panose="020B0503020204020204" pitchFamily="34" charset="-122"/>
                <a:cs typeface="Arial" panose="020B0604020202020204"/>
              </a:rPr>
              <a:t>150</a:t>
            </a:r>
            <a:endParaRPr lang="en-US" sz="2400">
              <a:latin typeface="微软雅黑" panose="020B0503020204020204" pitchFamily="34" charset="-122"/>
              <a:ea typeface="微软雅黑" panose="020B0503020204020204" pitchFamily="34" charset="-122"/>
              <a:cs typeface="Arial" panose="020B0604020202020204"/>
            </a:endParaRPr>
          </a:p>
        </p:txBody>
      </p:sp>
      <p:grpSp>
        <p:nvGrpSpPr>
          <p:cNvPr id="6" name="Group 21"/>
          <p:cNvGrpSpPr/>
          <p:nvPr/>
        </p:nvGrpSpPr>
        <p:grpSpPr bwMode="auto">
          <a:xfrm>
            <a:off x="3252788" y="3349626"/>
            <a:ext cx="5421062" cy="830263"/>
            <a:chOff x="2056" y="1039"/>
            <a:chExt cx="3348" cy="523"/>
          </a:xfrm>
        </p:grpSpPr>
        <p:sp>
          <p:nvSpPr>
            <p:cNvPr id="18454" name="Line 22"/>
            <p:cNvSpPr>
              <a:spLocks noChangeShapeType="1"/>
            </p:cNvSpPr>
            <p:nvPr/>
          </p:nvSpPr>
          <p:spPr bwMode="auto">
            <a:xfrm>
              <a:off x="2700" y="1304"/>
              <a:ext cx="1888" cy="0"/>
            </a:xfrm>
            <a:prstGeom prst="line">
              <a:avLst/>
            </a:prstGeom>
            <a:noFill/>
            <a:ln w="28575">
              <a:solidFill>
                <a:srgbClr val="DE8400"/>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8455" name="Text Box 23"/>
            <p:cNvSpPr txBox="1">
              <a:spLocks noChangeArrowheads="1"/>
            </p:cNvSpPr>
            <p:nvPr/>
          </p:nvSpPr>
          <p:spPr bwMode="auto">
            <a:xfrm>
              <a:off x="4757" y="1039"/>
              <a:ext cx="647" cy="523"/>
            </a:xfrm>
            <a:prstGeom prst="rect">
              <a:avLst/>
            </a:prstGeom>
            <a:noFill/>
            <a:ln w="9525">
              <a:noFill/>
              <a:miter lim="800000"/>
            </a:ln>
          </p:spPr>
          <p:txBody>
            <a:bodyPr wrap="square">
              <a:spAutoFit/>
            </a:bodyPr>
            <a:lstStyle/>
            <a:p>
              <a:pP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价格上限</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18456" name="AutoShape 24"/>
            <p:cNvSpPr/>
            <p:nvPr/>
          </p:nvSpPr>
          <p:spPr bwMode="auto">
            <a:xfrm>
              <a:off x="4645" y="1076"/>
              <a:ext cx="156" cy="453"/>
            </a:xfrm>
            <a:prstGeom prst="leftBrace">
              <a:avLst>
                <a:gd name="adj1" fmla="val 38597"/>
                <a:gd name="adj2" fmla="val 50000"/>
              </a:avLst>
            </a:prstGeom>
            <a:noFill/>
            <a:ln w="19050">
              <a:solidFill>
                <a:schemeClr val="tx1"/>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8457" name="Text Box 25"/>
            <p:cNvSpPr txBox="1">
              <a:spLocks noChangeArrowheads="1"/>
            </p:cNvSpPr>
            <p:nvPr/>
          </p:nvSpPr>
          <p:spPr bwMode="auto">
            <a:xfrm>
              <a:off x="2056" y="1187"/>
              <a:ext cx="589" cy="232"/>
            </a:xfrm>
            <a:prstGeom prst="rect">
              <a:avLst/>
            </a:prstGeom>
            <a:noFill/>
            <a:ln w="9525">
              <a:noFill/>
              <a:miter lim="800000"/>
            </a:ln>
          </p:spPr>
          <p:txBody>
            <a:bodyPr lIns="0" tIns="0" rIns="0" bIns="0">
              <a:spAutoFit/>
            </a:bodyPr>
            <a:lstStyle/>
            <a:p>
              <a:pPr algn="r">
                <a:spcBef>
                  <a:spcPct val="50000"/>
                </a:spcBef>
              </a:pPr>
              <a:r>
                <a:rPr lang="en-US" sz="2400">
                  <a:latin typeface="微软雅黑" panose="020B0503020204020204" pitchFamily="34" charset="-122"/>
                  <a:ea typeface="微软雅黑" panose="020B0503020204020204" pitchFamily="34" charset="-122"/>
                  <a:cs typeface="Arial" panose="020B0604020202020204"/>
                </a:rPr>
                <a:t>500</a:t>
              </a:r>
              <a:endParaRPr lang="en-US" sz="2400">
                <a:latin typeface="微软雅黑" panose="020B0503020204020204" pitchFamily="34" charset="-122"/>
                <a:ea typeface="微软雅黑" panose="020B0503020204020204" pitchFamily="34" charset="-122"/>
                <a:cs typeface="Arial" panose="020B0604020202020204"/>
              </a:endParaRPr>
            </a:p>
          </p:txBody>
        </p:sp>
      </p:grpSp>
      <p:sp>
        <p:nvSpPr>
          <p:cNvPr id="18447" name="Text Box 26"/>
          <p:cNvSpPr txBox="1">
            <a:spLocks noChangeArrowheads="1"/>
          </p:cNvSpPr>
          <p:nvPr/>
        </p:nvSpPr>
        <p:spPr bwMode="auto">
          <a:xfrm>
            <a:off x="6608763" y="4916488"/>
            <a:ext cx="876300" cy="369332"/>
          </a:xfrm>
          <a:prstGeom prst="rect">
            <a:avLst/>
          </a:prstGeom>
          <a:noFill/>
          <a:ln w="9525">
            <a:noFill/>
            <a:miter lim="800000"/>
          </a:ln>
        </p:spPr>
        <p:txBody>
          <a:bodyPr lIns="0" tIns="0" rIns="0" bIns="0">
            <a:spAutoFit/>
          </a:bodyPr>
          <a:lstStyle/>
          <a:p>
            <a:pPr algn="ctr">
              <a:spcBef>
                <a:spcPct val="50000"/>
              </a:spcBef>
            </a:pPr>
            <a:r>
              <a:rPr lang="en-US" sz="2400">
                <a:latin typeface="微软雅黑" panose="020B0503020204020204" pitchFamily="34" charset="-122"/>
                <a:ea typeface="微软雅黑" panose="020B0503020204020204" pitchFamily="34" charset="-122"/>
                <a:cs typeface="Arial" panose="020B0604020202020204"/>
              </a:rPr>
              <a:t>450</a:t>
            </a:r>
            <a:endParaRPr lang="en-US" sz="2400">
              <a:latin typeface="微软雅黑" panose="020B0503020204020204" pitchFamily="34" charset="-122"/>
              <a:ea typeface="微软雅黑" panose="020B0503020204020204" pitchFamily="34" charset="-122"/>
              <a:cs typeface="Arial" panose="020B0604020202020204"/>
            </a:endParaRPr>
          </a:p>
        </p:txBody>
      </p:sp>
      <p:sp>
        <p:nvSpPr>
          <p:cNvPr id="18448" name="Line 27"/>
          <p:cNvSpPr>
            <a:spLocks noChangeShapeType="1"/>
          </p:cNvSpPr>
          <p:nvPr/>
        </p:nvSpPr>
        <p:spPr bwMode="auto">
          <a:xfrm>
            <a:off x="7050088" y="3767138"/>
            <a:ext cx="0" cy="1119187"/>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8449" name="Oval 28"/>
          <p:cNvSpPr>
            <a:spLocks noChangeArrowheads="1"/>
          </p:cNvSpPr>
          <p:nvPr/>
        </p:nvSpPr>
        <p:spPr bwMode="auto">
          <a:xfrm>
            <a:off x="5257800" y="3700463"/>
            <a:ext cx="139700" cy="138112"/>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8450" name="Oval 29"/>
          <p:cNvSpPr>
            <a:spLocks noChangeArrowheads="1"/>
          </p:cNvSpPr>
          <p:nvPr/>
        </p:nvSpPr>
        <p:spPr bwMode="auto">
          <a:xfrm>
            <a:off x="6978650" y="3700463"/>
            <a:ext cx="139700" cy="138112"/>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grpSp>
        <p:nvGrpSpPr>
          <p:cNvPr id="7" name="Group 33"/>
          <p:cNvGrpSpPr/>
          <p:nvPr/>
        </p:nvGrpSpPr>
        <p:grpSpPr bwMode="auto">
          <a:xfrm>
            <a:off x="5332413" y="3836985"/>
            <a:ext cx="1704975" cy="688974"/>
            <a:chOff x="3359" y="2417"/>
            <a:chExt cx="1074" cy="434"/>
          </a:xfrm>
        </p:grpSpPr>
        <p:sp>
          <p:nvSpPr>
            <p:cNvPr id="18452" name="AutoShape 31"/>
            <p:cNvSpPr/>
            <p:nvPr/>
          </p:nvSpPr>
          <p:spPr bwMode="auto">
            <a:xfrm rot="-5400000">
              <a:off x="3802" y="1974"/>
              <a:ext cx="188" cy="1074"/>
            </a:xfrm>
            <a:prstGeom prst="leftBrace">
              <a:avLst>
                <a:gd name="adj1" fmla="val 100185"/>
                <a:gd name="adj2" fmla="val 50000"/>
              </a:avLst>
            </a:prstGeom>
            <a:noFill/>
            <a:ln w="19050">
              <a:solidFill>
                <a:srgbClr val="0000FF"/>
              </a:solidFill>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18453" name="Text Box 32"/>
            <p:cNvSpPr txBox="1">
              <a:spLocks noChangeArrowheads="1"/>
            </p:cNvSpPr>
            <p:nvPr/>
          </p:nvSpPr>
          <p:spPr bwMode="auto">
            <a:xfrm>
              <a:off x="3508" y="2618"/>
              <a:ext cx="778" cy="233"/>
            </a:xfrm>
            <a:prstGeom prst="rect">
              <a:avLst/>
            </a:prstGeom>
            <a:solidFill>
              <a:schemeClr val="bg1">
                <a:alpha val="70195"/>
              </a:schemeClr>
            </a:solidFill>
            <a:ln w="9525">
              <a:noFill/>
              <a:miter lim="800000"/>
            </a:ln>
          </p:spPr>
          <p:txBody>
            <a:bodyPr lIns="0" tIns="0" rIns="0" bIns="0">
              <a:spAutoFit/>
            </a:bodyPr>
            <a:lstStyle/>
            <a:p>
              <a:pPr algn="ctr">
                <a:spcBef>
                  <a:spcPct val="50000"/>
                </a:spcBef>
              </a:pPr>
              <a:r>
                <a:rPr lang="zh-CN" altLang="en-US" sz="2400" i="1" dirty="0">
                  <a:solidFill>
                    <a:srgbClr val="0000FF"/>
                  </a:solidFill>
                  <a:latin typeface="微软雅黑" panose="020B0503020204020204" pitchFamily="34" charset="-122"/>
                  <a:ea typeface="微软雅黑" panose="020B0503020204020204" pitchFamily="34" charset="-122"/>
                  <a:cs typeface="Arial" panose="020B0604020202020204"/>
                </a:rPr>
                <a:t>短缺</a:t>
              </a:r>
              <a:endParaRPr lang="en-US" sz="2400" i="1" dirty="0">
                <a:solidFill>
                  <a:srgbClr val="0000FF"/>
                </a:solidFill>
                <a:latin typeface="微软雅黑" panose="020B0503020204020204" pitchFamily="34" charset="-122"/>
                <a:ea typeface="微软雅黑" panose="020B0503020204020204" pitchFamily="34" charset="-122"/>
                <a:cs typeface="Arial" panose="020B0604020202020204"/>
              </a:endParaRPr>
            </a:p>
          </p:txBody>
        </p:sp>
      </p:grpSp>
      <p:sp>
        <p:nvSpPr>
          <p:cNvPr id="8" name="Rectangle 2"/>
          <p:cNvSpPr txBox="1">
            <a:spLocks noChangeArrowheads="1"/>
          </p:cNvSpPr>
          <p:nvPr/>
        </p:nvSpPr>
        <p:spPr>
          <a:xfrm>
            <a:off x="240723" y="641351"/>
            <a:ext cx="5405006" cy="64928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lgn="ctr"/>
            <a:r>
              <a:rPr lang="zh-CN" altLang="en-US" sz="3200" dirty="0">
                <a:latin typeface="微软雅黑" panose="020B0503020204020204" pitchFamily="34" charset="-122"/>
                <a:ea typeface="华光中雅_CNKI" panose="02000500000000000000"/>
              </a:rPr>
              <a:t>价格上限如何影响市场结果</a:t>
            </a:r>
            <a:endParaRPr lang="en-US" sz="3200" dirty="0">
              <a:latin typeface="微软雅黑" panose="020B0503020204020204" pitchFamily="34" charset="-122"/>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idx="4294967295"/>
          </p:nvPr>
        </p:nvSpPr>
        <p:spPr>
          <a:xfrm>
            <a:off x="509155" y="644237"/>
            <a:ext cx="2613314" cy="602673"/>
          </a:xfrm>
        </p:spPr>
        <p:txBody>
          <a:bodyPr>
            <a:normAutofit/>
          </a:bodyPr>
          <a:lstStyle/>
          <a:p>
            <a:pPr eaLnBrk="1" hangingPunct="1"/>
            <a:r>
              <a:rPr lang="zh-CN" altLang="en-US" sz="3200" dirty="0">
                <a:ea typeface="华光中雅_CNKI" panose="02000500000000000000"/>
              </a:rPr>
              <a:t>短缺与配额</a:t>
            </a:r>
            <a:endParaRPr lang="en-US" sz="3200" dirty="0">
              <a:ea typeface="华光中雅_CNKI" panose="02000500000000000000"/>
            </a:endParaRPr>
          </a:p>
        </p:txBody>
      </p:sp>
      <p:sp>
        <p:nvSpPr>
          <p:cNvPr id="19461" name="Rectangle 3"/>
          <p:cNvSpPr>
            <a:spLocks noGrp="1" noChangeArrowheads="1"/>
          </p:cNvSpPr>
          <p:nvPr>
            <p:ph idx="4294967295"/>
          </p:nvPr>
        </p:nvSpPr>
        <p:spPr>
          <a:xfrm>
            <a:off x="457200" y="1709420"/>
            <a:ext cx="7840980" cy="5410200"/>
          </a:xfrm>
        </p:spPr>
        <p:txBody>
          <a:bodyPr>
            <a:normAutofit/>
          </a:bodyPr>
          <a:lstStyle/>
          <a:p>
            <a:pPr>
              <a:spcBef>
                <a:spcPct val="40000"/>
              </a:spcBef>
            </a:pPr>
            <a:r>
              <a:rPr lang="zh-CN" altLang="en-US" sz="2700" dirty="0">
                <a:latin typeface="微软雅黑" panose="020B0503020204020204" pitchFamily="34" charset="-122"/>
                <a:ea typeface="微软雅黑" panose="020B0503020204020204" pitchFamily="34" charset="-122"/>
              </a:rPr>
              <a:t>面临短缺时，卖者必须在买者之间配给稀缺物品</a:t>
            </a:r>
            <a:endParaRPr lang="en-US" altLang="zh-CN" sz="2700" dirty="0">
              <a:latin typeface="微软雅黑" panose="020B0503020204020204" pitchFamily="34" charset="-122"/>
              <a:ea typeface="微软雅黑" panose="020B0503020204020204" pitchFamily="34" charset="-122"/>
            </a:endParaRPr>
          </a:p>
          <a:p>
            <a:pPr>
              <a:spcBef>
                <a:spcPct val="40000"/>
              </a:spcBef>
            </a:pPr>
            <a:r>
              <a:rPr lang="zh-CN" altLang="en-US" sz="2700" dirty="0">
                <a:latin typeface="微软雅黑" panose="020B0503020204020204" pitchFamily="34" charset="-122"/>
                <a:ea typeface="微软雅黑" panose="020B0503020204020204" pitchFamily="34" charset="-122"/>
              </a:rPr>
              <a:t>配给机制</a:t>
            </a:r>
            <a:r>
              <a:rPr lang="en-US" altLang="zh-CN" sz="2700" dirty="0">
                <a:latin typeface="微软雅黑" panose="020B0503020204020204" pitchFamily="34" charset="-122"/>
                <a:ea typeface="微软雅黑" panose="020B0503020204020204" pitchFamily="34" charset="-122"/>
              </a:rPr>
              <a:t>:</a:t>
            </a:r>
            <a:r>
              <a:rPr lang="zh-CN" altLang="en-US" sz="2700" dirty="0">
                <a:latin typeface="微软雅黑" panose="020B0503020204020204" pitchFamily="34" charset="-122"/>
                <a:ea typeface="微软雅黑" panose="020B0503020204020204" pitchFamily="34" charset="-122"/>
              </a:rPr>
              <a:t>（</a:t>
            </a:r>
            <a:r>
              <a:rPr lang="en-US" altLang="zh-CN" sz="2700" dirty="0">
                <a:latin typeface="微软雅黑" panose="020B0503020204020204" pitchFamily="34" charset="-122"/>
                <a:ea typeface="微软雅黑" panose="020B0503020204020204" pitchFamily="34" charset="-122"/>
              </a:rPr>
              <a:t>1</a:t>
            </a:r>
            <a:r>
              <a:rPr lang="zh-CN" altLang="en-US" sz="2700" dirty="0">
                <a:latin typeface="微软雅黑" panose="020B0503020204020204" pitchFamily="34" charset="-122"/>
                <a:ea typeface="微软雅黑" panose="020B0503020204020204" pitchFamily="34" charset="-122"/>
              </a:rPr>
              <a:t>）排长队；</a:t>
            </a:r>
            <a:r>
              <a:rPr lang="en-US" altLang="zh-CN" sz="2700" dirty="0">
                <a:latin typeface="微软雅黑" panose="020B0503020204020204" pitchFamily="34" charset="-122"/>
                <a:ea typeface="微软雅黑" panose="020B0503020204020204" pitchFamily="34" charset="-122"/>
              </a:rPr>
              <a:t>(2</a:t>
            </a:r>
            <a:r>
              <a:rPr lang="zh-CN" altLang="en-US" sz="2700" dirty="0">
                <a:latin typeface="微软雅黑" panose="020B0503020204020204" pitchFamily="34" charset="-122"/>
                <a:ea typeface="微软雅黑" panose="020B0503020204020204" pitchFamily="34" charset="-122"/>
              </a:rPr>
              <a:t>）根据卖者的偏好</a:t>
            </a:r>
            <a:endParaRPr lang="en-US" altLang="zh-CN" sz="2700" dirty="0">
              <a:latin typeface="微软雅黑" panose="020B0503020204020204" pitchFamily="34" charset="-122"/>
              <a:ea typeface="微软雅黑" panose="020B0503020204020204" pitchFamily="34" charset="-122"/>
            </a:endParaRPr>
          </a:p>
          <a:p>
            <a:pPr>
              <a:spcBef>
                <a:spcPct val="40000"/>
              </a:spcBef>
            </a:pPr>
            <a:r>
              <a:rPr lang="zh-CN" altLang="en-US" sz="2700" dirty="0">
                <a:latin typeface="微软雅黑" panose="020B0503020204020204" pitchFamily="34" charset="-122"/>
                <a:ea typeface="微软雅黑" panose="020B0503020204020204" pitchFamily="34" charset="-122"/>
              </a:rPr>
              <a:t>这些配给机制既可能是不公平的，也可能是无效率的：因为物品并不一定会卖给对它评价最高的买者。</a:t>
            </a:r>
            <a:endParaRPr lang="en-US" altLang="zh-CN" sz="2700" dirty="0">
              <a:latin typeface="微软雅黑" panose="020B0503020204020204" pitchFamily="34" charset="-122"/>
              <a:ea typeface="微软雅黑" panose="020B0503020204020204" pitchFamily="34" charset="-122"/>
            </a:endParaRPr>
          </a:p>
          <a:p>
            <a:pPr>
              <a:spcBef>
                <a:spcPct val="40000"/>
              </a:spcBef>
            </a:pPr>
            <a:r>
              <a:rPr lang="zh-CN" altLang="en-US" sz="2700" dirty="0">
                <a:latin typeface="微软雅黑" panose="020B0503020204020204" pitchFamily="34" charset="-122"/>
                <a:ea typeface="微软雅黑" panose="020B0503020204020204" pitchFamily="34" charset="-122"/>
              </a:rPr>
              <a:t>与此相比，如果价格是自由的，则配给机制既有效率（物品卖给对它评价最高的买者</a:t>
            </a:r>
            <a:r>
              <a:rPr lang="en-US" altLang="zh-CN" sz="2700" dirty="0">
                <a:latin typeface="微软雅黑" panose="020B0503020204020204" pitchFamily="34" charset="-122"/>
                <a:ea typeface="微软雅黑" panose="020B0503020204020204" pitchFamily="34" charset="-122"/>
              </a:rPr>
              <a:t>)</a:t>
            </a:r>
            <a:r>
              <a:rPr lang="zh-CN" altLang="en-US" sz="2700" dirty="0">
                <a:latin typeface="微软雅黑" panose="020B0503020204020204" pitchFamily="34" charset="-122"/>
                <a:ea typeface="微软雅黑" panose="020B0503020204020204" pitchFamily="34" charset="-122"/>
              </a:rPr>
              <a:t>，也是客观的</a:t>
            </a:r>
            <a:r>
              <a:rPr lang="en-US" altLang="zh-CN" sz="2700" dirty="0">
                <a:latin typeface="微软雅黑" panose="020B0503020204020204" pitchFamily="34" charset="-122"/>
                <a:ea typeface="微软雅黑" panose="020B0503020204020204" pitchFamily="34" charset="-122"/>
              </a:rPr>
              <a:t>(</a:t>
            </a:r>
            <a:r>
              <a:rPr lang="zh-CN" altLang="en-US" sz="2700" dirty="0">
                <a:latin typeface="微软雅黑" panose="020B0503020204020204" pitchFamily="34" charset="-122"/>
                <a:ea typeface="微软雅黑" panose="020B0503020204020204" pitchFamily="34" charset="-122"/>
              </a:rPr>
              <a:t>就是公平的</a:t>
            </a:r>
            <a:r>
              <a:rPr lang="en-US" altLang="zh-CN" sz="2700" dirty="0">
                <a:latin typeface="微软雅黑" panose="020B0503020204020204" pitchFamily="34" charset="-122"/>
                <a:ea typeface="微软雅黑" panose="020B0503020204020204" pitchFamily="34" charset="-122"/>
              </a:rPr>
              <a:t>)</a:t>
            </a:r>
            <a:r>
              <a:rPr lang="zh-CN" altLang="en-US" sz="2700" dirty="0">
                <a:latin typeface="微软雅黑" panose="020B0503020204020204" pitchFamily="34" charset="-122"/>
                <a:ea typeface="微软雅黑" panose="020B0503020204020204" pitchFamily="34" charset="-122"/>
              </a:rPr>
              <a:t>。</a:t>
            </a:r>
            <a:endParaRPr lang="zh-CN" altLang="en-US" sz="2700" dirty="0">
              <a:latin typeface="微软雅黑" panose="020B0503020204020204" pitchFamily="34" charset="-122"/>
              <a:ea typeface="微软雅黑" panose="020B0503020204020204"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wipe(left)">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1">
                                            <p:txEl>
                                              <p:pRg st="1" end="1"/>
                                            </p:txEl>
                                          </p:spTgt>
                                        </p:tgtEl>
                                        <p:attrNameLst>
                                          <p:attrName>style.visibility</p:attrName>
                                        </p:attrNameLst>
                                      </p:cBhvr>
                                      <p:to>
                                        <p:strVal val="visible"/>
                                      </p:to>
                                    </p:set>
                                    <p:animEffect transition="in" filter="wipe(left)">
                                      <p:cBhvr>
                                        <p:cTn id="12" dur="500"/>
                                        <p:tgtEl>
                                          <p:spTgt spid="194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1">
                                            <p:txEl>
                                              <p:pRg st="2" end="2"/>
                                            </p:txEl>
                                          </p:spTgt>
                                        </p:tgtEl>
                                        <p:attrNameLst>
                                          <p:attrName>style.visibility</p:attrName>
                                        </p:attrNameLst>
                                      </p:cBhvr>
                                      <p:to>
                                        <p:strVal val="visible"/>
                                      </p:to>
                                    </p:set>
                                    <p:animEffect transition="in" filter="wipe(left)">
                                      <p:cBhvr>
                                        <p:cTn id="17" dur="500"/>
                                        <p:tgtEl>
                                          <p:spTgt spid="194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1">
                                            <p:txEl>
                                              <p:pRg st="3" end="3"/>
                                            </p:txEl>
                                          </p:spTgt>
                                        </p:tgtEl>
                                        <p:attrNameLst>
                                          <p:attrName>style.visibility</p:attrName>
                                        </p:attrNameLst>
                                      </p:cBhvr>
                                      <p:to>
                                        <p:strVal val="visible"/>
                                      </p:to>
                                    </p:set>
                                    <p:animEffect transition="in" filter="wipe(left)">
                                      <p:cBhvr>
                                        <p:cTn id="22" dur="500"/>
                                        <p:tgtEl>
                                          <p:spTgt spid="194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ldLvl="4"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idx="4294967295"/>
          </p:nvPr>
        </p:nvSpPr>
        <p:spPr>
          <a:xfrm>
            <a:off x="391536" y="635000"/>
            <a:ext cx="5283777" cy="649287"/>
          </a:xfrm>
        </p:spPr>
        <p:txBody>
          <a:bodyPr>
            <a:normAutofit fontScale="90000"/>
          </a:bodyPr>
          <a:lstStyle/>
          <a:p>
            <a:pPr algn="ctr" eaLnBrk="1" hangingPunct="1"/>
            <a:r>
              <a:rPr lang="zh-CN" altLang="en-US" sz="3200" b="1" dirty="0">
                <a:latin typeface="微软雅黑" panose="020B0503020204020204" pitchFamily="34" charset="-122"/>
                <a:ea typeface="华光中雅_CNKI" panose="02000500000000000000"/>
              </a:rPr>
              <a:t>例</a:t>
            </a:r>
            <a:r>
              <a:rPr lang="en-US" sz="3200" b="1" dirty="0">
                <a:latin typeface="微软雅黑" panose="020B0503020204020204" pitchFamily="34" charset="-122"/>
                <a:ea typeface="华光中雅_CNKI" panose="02000500000000000000"/>
              </a:rPr>
              <a:t> 2</a:t>
            </a:r>
            <a:r>
              <a:rPr lang="en-US" sz="3200" dirty="0">
                <a:latin typeface="微软雅黑" panose="020B0503020204020204" pitchFamily="34" charset="-122"/>
                <a:ea typeface="华光中雅_CNKI" panose="02000500000000000000"/>
              </a:rPr>
              <a:t>:  </a:t>
            </a:r>
            <a:r>
              <a:rPr lang="zh-CN" altLang="en-US" sz="3200" dirty="0">
                <a:latin typeface="微软雅黑" panose="020B0503020204020204" pitchFamily="34" charset="-122"/>
                <a:ea typeface="华光中雅_CNKI" panose="02000500000000000000"/>
              </a:rPr>
              <a:t>缺乏技能的劳动力的市场</a:t>
            </a:r>
            <a:endParaRPr lang="en-US" sz="3200" dirty="0">
              <a:latin typeface="微软雅黑" panose="020B0503020204020204" pitchFamily="34" charset="-122"/>
              <a:ea typeface="华光中雅_CNKI" panose="02000500000000000000"/>
            </a:endParaRPr>
          </a:p>
        </p:txBody>
      </p:sp>
      <p:sp>
        <p:nvSpPr>
          <p:cNvPr id="69635" name="Rectangle 3"/>
          <p:cNvSpPr>
            <a:spLocks noGrp="1" noChangeArrowheads="1"/>
          </p:cNvSpPr>
          <p:nvPr>
            <p:ph type="body" idx="4294967295"/>
          </p:nvPr>
        </p:nvSpPr>
        <p:spPr>
          <a:xfrm>
            <a:off x="6689725" y="2055813"/>
            <a:ext cx="2017713" cy="1373187"/>
          </a:xfrm>
          <a:solidFill>
            <a:srgbClr val="FFCCCC"/>
          </a:solidFill>
          <a:effectLst>
            <a:outerShdw blurRad="50800" dist="38100" dir="2700000" algn="tl" rotWithShape="0">
              <a:prstClr val="black">
                <a:alpha val="40000"/>
              </a:prstClr>
            </a:outerShdw>
          </a:effectLst>
        </p:spPr>
        <p:txBody>
          <a:bodyPr/>
          <a:lstStyle/>
          <a:p>
            <a:pPr marL="0" indent="0" algn="ctr" eaLnBrk="1" hangingPunct="1">
              <a:buFont typeface="Wingdings" panose="05000000000000000000" pitchFamily="2" charset="2"/>
              <a:buNone/>
              <a:defRPr/>
            </a:pPr>
            <a:r>
              <a:rPr lang="zh-CN" altLang="en-US" sz="2600" dirty="0">
                <a:latin typeface="微软雅黑" panose="020B0503020204020204" pitchFamily="34" charset="-122"/>
                <a:ea typeface="微软雅黑" panose="020B0503020204020204" pitchFamily="34" charset="-122"/>
              </a:rPr>
              <a:t>没有价格控制时的均衡</a:t>
            </a:r>
            <a:endParaRPr lang="en-US" sz="2600" dirty="0">
              <a:latin typeface="微软雅黑" panose="020B0503020204020204" pitchFamily="34" charset="-122"/>
              <a:ea typeface="微软雅黑" panose="020B0503020204020204" pitchFamily="34" charset="-122"/>
            </a:endParaRPr>
          </a:p>
        </p:txBody>
      </p:sp>
      <p:grpSp>
        <p:nvGrpSpPr>
          <p:cNvPr id="2" name="Group 26"/>
          <p:cNvGrpSpPr/>
          <p:nvPr/>
        </p:nvGrpSpPr>
        <p:grpSpPr bwMode="auto">
          <a:xfrm>
            <a:off x="4060825" y="1235075"/>
            <a:ext cx="4456113" cy="3871913"/>
            <a:chOff x="2558" y="778"/>
            <a:chExt cx="2807" cy="2439"/>
          </a:xfrm>
        </p:grpSpPr>
        <p:grpSp>
          <p:nvGrpSpPr>
            <p:cNvPr id="3" name="Group 5"/>
            <p:cNvGrpSpPr/>
            <p:nvPr/>
          </p:nvGrpSpPr>
          <p:grpSpPr bwMode="auto">
            <a:xfrm>
              <a:off x="2697" y="1030"/>
              <a:ext cx="2409" cy="2049"/>
              <a:chOff x="1098" y="1361"/>
              <a:chExt cx="2116" cy="2027"/>
            </a:xfrm>
          </p:grpSpPr>
          <p:sp>
            <p:nvSpPr>
              <p:cNvPr id="20509" name="Line 6"/>
              <p:cNvSpPr>
                <a:spLocks noChangeShapeType="1"/>
              </p:cNvSpPr>
              <p:nvPr/>
            </p:nvSpPr>
            <p:spPr bwMode="auto">
              <a:xfrm>
                <a:off x="1102" y="1361"/>
                <a:ext cx="0" cy="2025"/>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0510" name="Line 7"/>
              <p:cNvSpPr>
                <a:spLocks noChangeShapeType="1"/>
              </p:cNvSpPr>
              <p:nvPr/>
            </p:nvSpPr>
            <p:spPr bwMode="auto">
              <a:xfrm>
                <a:off x="1098" y="3388"/>
                <a:ext cx="2116" cy="0"/>
              </a:xfrm>
              <a:prstGeom prst="line">
                <a:avLst/>
              </a:prstGeom>
              <a:noFill/>
              <a:ln w="12700">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20507" name="Text Box 8"/>
            <p:cNvSpPr txBox="1">
              <a:spLocks noChangeArrowheads="1"/>
            </p:cNvSpPr>
            <p:nvPr/>
          </p:nvSpPr>
          <p:spPr bwMode="auto">
            <a:xfrm>
              <a:off x="2558" y="778"/>
              <a:ext cx="267"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W</a:t>
              </a:r>
              <a:endParaRPr lang="en-US" sz="2400" b="1" i="1">
                <a:latin typeface="微软雅黑" panose="020B0503020204020204" pitchFamily="34" charset="-122"/>
                <a:ea typeface="微软雅黑" panose="020B0503020204020204" pitchFamily="34" charset="-122"/>
                <a:cs typeface="Arial" panose="020B0604020202020204"/>
              </a:endParaRPr>
            </a:p>
          </p:txBody>
        </p:sp>
        <p:sp>
          <p:nvSpPr>
            <p:cNvPr id="20508" name="Text Box 9"/>
            <p:cNvSpPr txBox="1">
              <a:spLocks noChangeArrowheads="1"/>
            </p:cNvSpPr>
            <p:nvPr/>
          </p:nvSpPr>
          <p:spPr bwMode="auto">
            <a:xfrm>
              <a:off x="5075" y="2929"/>
              <a:ext cx="29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L</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4" name="Group 10"/>
          <p:cNvGrpSpPr/>
          <p:nvPr/>
        </p:nvGrpSpPr>
        <p:grpSpPr bwMode="auto">
          <a:xfrm>
            <a:off x="5143500" y="1689100"/>
            <a:ext cx="2617788" cy="3203575"/>
            <a:chOff x="3240" y="1064"/>
            <a:chExt cx="1649" cy="2018"/>
          </a:xfrm>
        </p:grpSpPr>
        <p:sp>
          <p:nvSpPr>
            <p:cNvPr id="20504" name="Line 11"/>
            <p:cNvSpPr>
              <a:spLocks noChangeShapeType="1"/>
            </p:cNvSpPr>
            <p:nvPr/>
          </p:nvSpPr>
          <p:spPr bwMode="auto">
            <a:xfrm>
              <a:off x="3240" y="1064"/>
              <a:ext cx="1417" cy="1846"/>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0505" name="Text Box 12"/>
            <p:cNvSpPr txBox="1">
              <a:spLocks noChangeArrowheads="1"/>
            </p:cNvSpPr>
            <p:nvPr/>
          </p:nvSpPr>
          <p:spPr bwMode="auto">
            <a:xfrm>
              <a:off x="4569" y="2794"/>
              <a:ext cx="32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D</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5" name="Group 13"/>
          <p:cNvGrpSpPr/>
          <p:nvPr/>
        </p:nvGrpSpPr>
        <p:grpSpPr bwMode="auto">
          <a:xfrm>
            <a:off x="5283200" y="1360488"/>
            <a:ext cx="1703388" cy="3362325"/>
            <a:chOff x="3328" y="857"/>
            <a:chExt cx="1073" cy="2118"/>
          </a:xfrm>
        </p:grpSpPr>
        <p:sp>
          <p:nvSpPr>
            <p:cNvPr id="20502" name="Line 14"/>
            <p:cNvSpPr>
              <a:spLocks noChangeShapeType="1"/>
            </p:cNvSpPr>
            <p:nvPr/>
          </p:nvSpPr>
          <p:spPr bwMode="auto">
            <a:xfrm flipV="1">
              <a:off x="3328" y="1089"/>
              <a:ext cx="872" cy="1886"/>
            </a:xfrm>
            <a:prstGeom prst="line">
              <a:avLst/>
            </a:prstGeom>
            <a:noFill/>
            <a:ln w="38100">
              <a:solidFill>
                <a:srgbClr val="003399"/>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0503" name="Text Box 15"/>
            <p:cNvSpPr txBox="1">
              <a:spLocks noChangeArrowheads="1"/>
            </p:cNvSpPr>
            <p:nvPr/>
          </p:nvSpPr>
          <p:spPr bwMode="auto">
            <a:xfrm>
              <a:off x="4081" y="857"/>
              <a:ext cx="320" cy="288"/>
            </a:xfrm>
            <a:prstGeom prst="rect">
              <a:avLst/>
            </a:prstGeom>
            <a:noFill/>
            <a:ln w="9525">
              <a:noFill/>
              <a:miter lim="800000"/>
            </a:ln>
          </p:spPr>
          <p:txBody>
            <a:bodyPr>
              <a:spAutoFit/>
            </a:bodyPr>
            <a:lstStyle/>
            <a:p>
              <a:pPr algn="ctr">
                <a:spcBef>
                  <a:spcPct val="50000"/>
                </a:spcBef>
              </a:pPr>
              <a:r>
                <a:rPr lang="en-US" sz="2400" b="1" i="1">
                  <a:latin typeface="微软雅黑" panose="020B0503020204020204" pitchFamily="34" charset="-122"/>
                  <a:ea typeface="微软雅黑" panose="020B0503020204020204" pitchFamily="34" charset="-122"/>
                  <a:cs typeface="Arial" panose="020B0604020202020204"/>
                </a:rPr>
                <a:t>S</a:t>
              </a:r>
              <a:endParaRPr lang="en-US" sz="2400" b="1" i="1">
                <a:latin typeface="微软雅黑" panose="020B0503020204020204" pitchFamily="34" charset="-122"/>
                <a:ea typeface="微软雅黑" panose="020B0503020204020204" pitchFamily="34" charset="-122"/>
                <a:cs typeface="Arial" panose="020B0604020202020204"/>
              </a:endParaRPr>
            </a:p>
          </p:txBody>
        </p:sp>
      </p:grpSp>
      <p:grpSp>
        <p:nvGrpSpPr>
          <p:cNvPr id="6" name="Group 16"/>
          <p:cNvGrpSpPr/>
          <p:nvPr/>
        </p:nvGrpSpPr>
        <p:grpSpPr bwMode="auto">
          <a:xfrm>
            <a:off x="1513868" y="1377950"/>
            <a:ext cx="2597757" cy="1200151"/>
            <a:chOff x="1234" y="868"/>
            <a:chExt cx="1377" cy="756"/>
          </a:xfrm>
        </p:grpSpPr>
        <p:sp>
          <p:nvSpPr>
            <p:cNvPr id="20500" name="Line 17"/>
            <p:cNvSpPr>
              <a:spLocks noChangeShapeType="1"/>
            </p:cNvSpPr>
            <p:nvPr/>
          </p:nvSpPr>
          <p:spPr bwMode="auto">
            <a:xfrm flipV="1">
              <a:off x="2199" y="965"/>
              <a:ext cx="412" cy="180"/>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0501" name="Text Box 18"/>
            <p:cNvSpPr txBox="1">
              <a:spLocks noChangeArrowheads="1"/>
            </p:cNvSpPr>
            <p:nvPr/>
          </p:nvSpPr>
          <p:spPr bwMode="auto">
            <a:xfrm>
              <a:off x="1234" y="868"/>
              <a:ext cx="988" cy="756"/>
            </a:xfrm>
            <a:prstGeom prst="rect">
              <a:avLst/>
            </a:prstGeom>
            <a:solidFill>
              <a:srgbClr val="FFFFCC"/>
            </a:solidFill>
            <a:ln w="9525">
              <a:noFill/>
              <a:miter lim="800000"/>
            </a:ln>
          </p:spPr>
          <p:txBody>
            <a:bodyPr wrap="square">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支付给缺乏技能的劳动力的工资</a:t>
              </a:r>
              <a:endParaRPr lang="en-US" sz="2400" dirty="0">
                <a:latin typeface="微软雅黑" panose="020B0503020204020204" pitchFamily="34" charset="-122"/>
                <a:ea typeface="微软雅黑" panose="020B0503020204020204" pitchFamily="34" charset="-122"/>
                <a:cs typeface="Arial" panose="020B0604020202020204"/>
              </a:endParaRPr>
            </a:p>
          </p:txBody>
        </p:sp>
      </p:grpSp>
      <p:grpSp>
        <p:nvGrpSpPr>
          <p:cNvPr id="7" name="Group 19"/>
          <p:cNvGrpSpPr/>
          <p:nvPr/>
        </p:nvGrpSpPr>
        <p:grpSpPr bwMode="auto">
          <a:xfrm>
            <a:off x="3255963" y="2765426"/>
            <a:ext cx="3295650" cy="2563813"/>
            <a:chOff x="2051" y="1742"/>
            <a:chExt cx="2076" cy="1615"/>
          </a:xfrm>
        </p:grpSpPr>
        <p:grpSp>
          <p:nvGrpSpPr>
            <p:cNvPr id="8" name="Group 20"/>
            <p:cNvGrpSpPr/>
            <p:nvPr/>
          </p:nvGrpSpPr>
          <p:grpSpPr bwMode="auto">
            <a:xfrm>
              <a:off x="2702" y="1860"/>
              <a:ext cx="1146" cy="1225"/>
              <a:chOff x="357" y="2450"/>
              <a:chExt cx="795" cy="646"/>
            </a:xfrm>
          </p:grpSpPr>
          <p:sp>
            <p:nvSpPr>
              <p:cNvPr id="20498" name="Line 21"/>
              <p:cNvSpPr>
                <a:spLocks noChangeShapeType="1"/>
              </p:cNvSpPr>
              <p:nvPr/>
            </p:nvSpPr>
            <p:spPr bwMode="auto">
              <a:xfrm>
                <a:off x="357" y="2450"/>
                <a:ext cx="795" cy="0"/>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0499" name="Line 22"/>
              <p:cNvSpPr>
                <a:spLocks noChangeShapeType="1"/>
              </p:cNvSpPr>
              <p:nvPr/>
            </p:nvSpPr>
            <p:spPr bwMode="auto">
              <a:xfrm>
                <a:off x="1152" y="2451"/>
                <a:ext cx="0" cy="645"/>
              </a:xfrm>
              <a:prstGeom prst="line">
                <a:avLst/>
              </a:prstGeom>
              <a:noFill/>
              <a:ln w="9525">
                <a:solidFill>
                  <a:schemeClr val="tx1"/>
                </a:solidFill>
                <a:prstDash val="lgDash"/>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grpSp>
        <p:sp>
          <p:nvSpPr>
            <p:cNvPr id="20495" name="Oval 23"/>
            <p:cNvSpPr>
              <a:spLocks noChangeArrowheads="1"/>
            </p:cNvSpPr>
            <p:nvPr/>
          </p:nvSpPr>
          <p:spPr bwMode="auto">
            <a:xfrm>
              <a:off x="3803" y="1812"/>
              <a:ext cx="88" cy="87"/>
            </a:xfrm>
            <a:prstGeom prst="ellipse">
              <a:avLst/>
            </a:prstGeom>
            <a:solidFill>
              <a:srgbClr val="000000"/>
            </a:solidFill>
            <a:ln w="9525">
              <a:noFill/>
              <a:prstDash val="dash"/>
              <a:round/>
            </a:ln>
          </p:spPr>
          <p:txBody>
            <a:bodyPr wrap="none" anchor="ct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0496" name="Text Box 24"/>
            <p:cNvSpPr txBox="1">
              <a:spLocks noChangeArrowheads="1"/>
            </p:cNvSpPr>
            <p:nvPr/>
          </p:nvSpPr>
          <p:spPr bwMode="auto">
            <a:xfrm>
              <a:off x="2051" y="1742"/>
              <a:ext cx="589" cy="232"/>
            </a:xfrm>
            <a:prstGeom prst="rect">
              <a:avLst/>
            </a:prstGeom>
            <a:noFill/>
            <a:ln w="9525">
              <a:noFill/>
              <a:miter lim="800000"/>
            </a:ln>
          </p:spPr>
          <p:txBody>
            <a:bodyPr lIns="0" tIns="0" rIns="0" bIns="0">
              <a:spAutoFit/>
            </a:bodyPr>
            <a:lstStyle/>
            <a:p>
              <a:pPr algn="r">
                <a:spcBef>
                  <a:spcPct val="50000"/>
                </a:spcBef>
              </a:pPr>
              <a:r>
                <a:rPr lang="en-US" sz="2400" dirty="0">
                  <a:latin typeface="微软雅黑" panose="020B0503020204020204" pitchFamily="34" charset="-122"/>
                  <a:ea typeface="微软雅黑" panose="020B0503020204020204" pitchFamily="34" charset="-122"/>
                  <a:cs typeface="Arial" panose="020B0604020202020204"/>
                </a:rPr>
                <a:t>6.00</a:t>
              </a:r>
              <a:r>
                <a:rPr lang="zh-CN" altLang="en-US" sz="2400" dirty="0">
                  <a:latin typeface="微软雅黑" panose="020B0503020204020204" pitchFamily="34" charset="-122"/>
                  <a:ea typeface="微软雅黑" panose="020B0503020204020204" pitchFamily="34" charset="-122"/>
                  <a:cs typeface="Arial" panose="020B0604020202020204"/>
                </a:rPr>
                <a:t>元</a:t>
              </a:r>
              <a:endParaRPr lang="zh-CN" altLang="en-US" sz="2400" dirty="0">
                <a:latin typeface="微软雅黑" panose="020B0503020204020204" pitchFamily="34" charset="-122"/>
                <a:ea typeface="微软雅黑" panose="020B0503020204020204" pitchFamily="34" charset="-122"/>
                <a:cs typeface="Arial" panose="020B0604020202020204"/>
              </a:endParaRPr>
            </a:p>
          </p:txBody>
        </p:sp>
        <p:sp>
          <p:nvSpPr>
            <p:cNvPr id="20497" name="Text Box 25"/>
            <p:cNvSpPr txBox="1">
              <a:spLocks noChangeArrowheads="1"/>
            </p:cNvSpPr>
            <p:nvPr/>
          </p:nvSpPr>
          <p:spPr bwMode="auto">
            <a:xfrm>
              <a:off x="3575" y="3124"/>
              <a:ext cx="552" cy="233"/>
            </a:xfrm>
            <a:prstGeom prst="rect">
              <a:avLst/>
            </a:prstGeom>
            <a:noFill/>
            <a:ln w="9525">
              <a:noFill/>
              <a:miter lim="800000"/>
            </a:ln>
          </p:spPr>
          <p:txBody>
            <a:bodyPr lIns="0" tIns="0" rIns="0" bIns="0">
              <a:spAutoFit/>
            </a:bodyPr>
            <a:lstStyle/>
            <a:p>
              <a:pPr algn="ctr">
                <a:spcBef>
                  <a:spcPct val="50000"/>
                </a:spcBef>
              </a:pPr>
              <a:r>
                <a:rPr lang="en-US" sz="2400">
                  <a:latin typeface="微软雅黑" panose="020B0503020204020204" pitchFamily="34" charset="-122"/>
                  <a:ea typeface="微软雅黑" panose="020B0503020204020204" pitchFamily="34" charset="-122"/>
                  <a:cs typeface="Arial" panose="020B0604020202020204"/>
                </a:rPr>
                <a:t>500</a:t>
              </a:r>
              <a:endParaRPr lang="en-US" sz="2400">
                <a:latin typeface="微软雅黑" panose="020B0503020204020204" pitchFamily="34" charset="-122"/>
                <a:ea typeface="微软雅黑" panose="020B0503020204020204" pitchFamily="34" charset="-122"/>
                <a:cs typeface="Arial" panose="020B0604020202020204"/>
              </a:endParaRPr>
            </a:p>
          </p:txBody>
        </p:sp>
      </p:grpSp>
      <p:grpSp>
        <p:nvGrpSpPr>
          <p:cNvPr id="9" name="Group 32"/>
          <p:cNvGrpSpPr/>
          <p:nvPr/>
        </p:nvGrpSpPr>
        <p:grpSpPr bwMode="auto">
          <a:xfrm>
            <a:off x="5780088" y="5048252"/>
            <a:ext cx="2581275" cy="1166813"/>
            <a:chOff x="3641" y="3180"/>
            <a:chExt cx="1626" cy="735"/>
          </a:xfrm>
        </p:grpSpPr>
        <p:sp>
          <p:nvSpPr>
            <p:cNvPr id="20492" name="Line 28"/>
            <p:cNvSpPr>
              <a:spLocks noChangeShapeType="1"/>
            </p:cNvSpPr>
            <p:nvPr/>
          </p:nvSpPr>
          <p:spPr bwMode="auto">
            <a:xfrm flipV="1">
              <a:off x="4947" y="3180"/>
              <a:ext cx="206" cy="368"/>
            </a:xfrm>
            <a:prstGeom prst="line">
              <a:avLst/>
            </a:prstGeom>
            <a:noFill/>
            <a:ln w="9525">
              <a:solidFill>
                <a:schemeClr val="tx1"/>
              </a:solidFill>
              <a:round/>
            </a:ln>
          </p:spPr>
          <p:txBody>
            <a:bodyPr/>
            <a:lstStyle/>
            <a:p>
              <a:endParaRPr lang="en-US">
                <a:latin typeface="微软雅黑" panose="020B0503020204020204" pitchFamily="34" charset="-122"/>
                <a:ea typeface="微软雅黑" panose="020B0503020204020204" pitchFamily="34" charset="-122"/>
                <a:cs typeface="Arial" panose="020B0604020202020204"/>
              </a:endParaRPr>
            </a:p>
          </p:txBody>
        </p:sp>
        <p:sp>
          <p:nvSpPr>
            <p:cNvPr id="20493" name="Text Box 29"/>
            <p:cNvSpPr txBox="1">
              <a:spLocks noChangeArrowheads="1"/>
            </p:cNvSpPr>
            <p:nvPr/>
          </p:nvSpPr>
          <p:spPr bwMode="auto">
            <a:xfrm>
              <a:off x="3641" y="3392"/>
              <a:ext cx="1626" cy="523"/>
            </a:xfrm>
            <a:prstGeom prst="rect">
              <a:avLst/>
            </a:prstGeom>
            <a:solidFill>
              <a:srgbClr val="FFFFCC"/>
            </a:solidFill>
            <a:ln w="9525">
              <a:noFill/>
              <a:miter lim="800000"/>
            </a:ln>
          </p:spPr>
          <p:txBody>
            <a:bodyPr>
              <a:spAutoFit/>
            </a:bodyPr>
            <a:lstStyle/>
            <a:p>
              <a:pPr algn="ctr">
                <a:spcBef>
                  <a:spcPct val="50000"/>
                </a:spcBef>
              </a:pPr>
              <a:r>
                <a:rPr lang="zh-CN" altLang="en-US" sz="2400" dirty="0">
                  <a:latin typeface="微软雅黑" panose="020B0503020204020204" pitchFamily="34" charset="-122"/>
                  <a:ea typeface="微软雅黑" panose="020B0503020204020204" pitchFamily="34" charset="-122"/>
                  <a:cs typeface="Arial" panose="020B0604020202020204"/>
                </a:rPr>
                <a:t>缺乏技能劳动力的数量</a:t>
              </a:r>
              <a:endParaRPr lang="en-US" sz="2400" dirty="0">
                <a:latin typeface="微软雅黑" panose="020B0503020204020204" pitchFamily="34" charset="-122"/>
                <a:ea typeface="微软雅黑" panose="020B0503020204020204" pitchFamily="34" charset="-122"/>
                <a:cs typeface="Arial" panose="020B0604020202020204"/>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par>
                                <p:cTn id="23" presetID="10" presetClass="exit" presetSubtype="0" fill="hold"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strips(upRigh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strips(downRight)">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9635">
                                            <p:bg/>
                                          </p:spTgt>
                                        </p:tgtEl>
                                        <p:attrNameLst>
                                          <p:attrName>style.visibility</p:attrName>
                                        </p:attrNameLst>
                                      </p:cBhvr>
                                      <p:to>
                                        <p:strVal val="visible"/>
                                      </p:to>
                                    </p:set>
                                    <p:animEffect transition="in" filter="fade">
                                      <p:cBhvr>
                                        <p:cTn id="41" dur="500"/>
                                        <p:tgtEl>
                                          <p:spTgt spid="69635">
                                            <p:bg/>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9635">
                                            <p:txEl>
                                              <p:pRg st="0" end="0"/>
                                            </p:txEl>
                                          </p:spTgt>
                                        </p:tgtEl>
                                        <p:attrNameLst>
                                          <p:attrName>style.visibility</p:attrName>
                                        </p:attrNameLst>
                                      </p:cBhvr>
                                      <p:to>
                                        <p:strVal val="visible"/>
                                      </p:to>
                                    </p:set>
                                    <p:animEffect transition="in" filter="fade">
                                      <p:cBhvr>
                                        <p:cTn id="44" dur="500"/>
                                        <p:tgtEl>
                                          <p:spTgt spid="69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build="p"/>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11.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12.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13.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14.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15.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16.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17.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18.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19.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21.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22.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23.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24.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25.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26.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27.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28.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29.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31.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32.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33.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34.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35.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36.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37.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38.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39.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COMMONDATA" val="eyJoZGlkIjoiNGEyYTQ3YzBjNDdiNmY2MWY1ZjA1Njc3MjE3YzgwODUifQ=="/>
</p:tagLst>
</file>

<file path=ppt/tags/tag5.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6.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7.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8.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ags/tag9.xml><?xml version="1.0" encoding="utf-8"?>
<p:tagLst xmlns:p="http://schemas.openxmlformats.org/presentationml/2006/main">
  <p:tag name="KSO_WM_DIAGRAM_VIRTUALLY_FRAME" val="{&quot;height&quot;:323.50000000000006,&quot;left&quot;:5.874996245688567,&quot;top&quot;:143.62503937007872,&quot;width&quot;:518.6250037543115}"/>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2">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主题1">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3606</Words>
  <Application>WPS 演示</Application>
  <PresentationFormat>全屏显示(4:3)</PresentationFormat>
  <Paragraphs>693</Paragraphs>
  <Slides>38</Slides>
  <Notes>37</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6</vt:i4>
      </vt:variant>
      <vt:variant>
        <vt:lpstr>幻灯片标题</vt:lpstr>
      </vt:variant>
      <vt:variant>
        <vt:i4>38</vt:i4>
      </vt:variant>
    </vt:vector>
  </HeadingPairs>
  <TitlesOfParts>
    <vt:vector size="65" baseType="lpstr">
      <vt:lpstr>Arial</vt:lpstr>
      <vt:lpstr>宋体</vt:lpstr>
      <vt:lpstr>Wingdings</vt:lpstr>
      <vt:lpstr>思源黑体 CN Bold</vt:lpstr>
      <vt:lpstr>黑体</vt:lpstr>
      <vt:lpstr>思源黑体 CN Regular</vt:lpstr>
      <vt:lpstr>思源黑体 CN Light</vt:lpstr>
      <vt:lpstr>Tahoma</vt:lpstr>
      <vt:lpstr>Times New Roman</vt:lpstr>
      <vt:lpstr>Verdana</vt:lpstr>
      <vt:lpstr>华光中雅_CNKI</vt:lpstr>
      <vt:lpstr>微软雅黑</vt:lpstr>
      <vt:lpstr>Calibri</vt:lpstr>
      <vt:lpstr>华光中雅_CNKI</vt:lpstr>
      <vt:lpstr>Segoe UI Symbol</vt:lpstr>
      <vt:lpstr>Arial</vt:lpstr>
      <vt:lpstr>Arial Unicode MS</vt:lpstr>
      <vt:lpstr>等线</vt:lpstr>
      <vt:lpstr>Office 主题</vt:lpstr>
      <vt:lpstr>主题2</vt:lpstr>
      <vt:lpstr>1_主题1</vt:lpstr>
      <vt:lpstr>Excel.Sheet.8</vt:lpstr>
      <vt:lpstr>Excel.Sheet.8</vt:lpstr>
      <vt:lpstr>Excel.Sheet.8</vt:lpstr>
      <vt:lpstr>Excel.Sheet.8</vt:lpstr>
      <vt:lpstr>Excel.Sheet.8</vt:lpstr>
      <vt:lpstr>Excel.Sheet.8</vt:lpstr>
      <vt:lpstr>PowerPoint 演示文稿</vt:lpstr>
      <vt:lpstr>本章回答如下4个问题</vt:lpstr>
      <vt:lpstr>改变私人市场结果的政府政策</vt:lpstr>
      <vt:lpstr>例 1:  公寓市场</vt:lpstr>
      <vt:lpstr>价格上限如何影响市场结果</vt:lpstr>
      <vt:lpstr>PowerPoint 演示文稿</vt:lpstr>
      <vt:lpstr>PowerPoint 演示文稿</vt:lpstr>
      <vt:lpstr>短缺与配额</vt:lpstr>
      <vt:lpstr>例 2:  缺乏技能的劳动力的市场</vt:lpstr>
      <vt:lpstr>PowerPoint 演示文稿</vt:lpstr>
      <vt:lpstr>PowerPoint 演示文稿</vt:lpstr>
      <vt:lpstr>最低工资</vt:lpstr>
      <vt:lpstr>PowerPoint 演示文稿</vt:lpstr>
      <vt:lpstr>PowerPoint 演示文稿</vt:lpstr>
      <vt:lpstr>B. 价格下限为90元</vt:lpstr>
      <vt:lpstr>C. 价格下限为120元</vt:lpstr>
      <vt:lpstr>对价格控制的评价</vt:lpstr>
      <vt:lpstr>税收</vt:lpstr>
      <vt:lpstr>例3:  披萨市场</vt:lpstr>
      <vt:lpstr>向买者征税</vt:lpstr>
      <vt:lpstr>PowerPoint 演示文稿</vt:lpstr>
      <vt:lpstr>税收归宿:</vt:lpstr>
      <vt:lpstr>PowerPoint 演示文稿</vt:lpstr>
      <vt:lpstr>PowerPoint 演示文稿</vt:lpstr>
      <vt:lpstr>两种情况下结果是相同的</vt:lpstr>
      <vt:lpstr>习题：税收的影响</vt:lpstr>
      <vt:lpstr>答案</vt:lpstr>
      <vt:lpstr>PowerPoint 演示文稿</vt:lpstr>
      <vt:lpstr>弹性与税收归宿</vt:lpstr>
      <vt:lpstr>PowerPoint 演示文稿</vt:lpstr>
      <vt:lpstr>PowerPoint 演示文稿</vt:lpstr>
      <vt:lpstr>习题：个人所得税税率降低</vt:lpstr>
      <vt:lpstr>PowerPoint 演示文稿</vt:lpstr>
      <vt:lpstr>PowerPoint 演示文稿</vt:lpstr>
      <vt:lpstr>结论:  政府政策与资源配置</vt:lpstr>
      <vt:lpstr>总结</vt:lpstr>
      <vt:lpstr>总结</vt:lpstr>
      <vt:lpstr>PowerPoint 演示文稿</vt:lpstr>
    </vt:vector>
  </TitlesOfParts>
  <Company>Carthage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c:title>
  <dc:creator>Ron</dc:creator>
  <cp:lastModifiedBy>YZ</cp:lastModifiedBy>
  <cp:revision>279</cp:revision>
  <dcterms:created xsi:type="dcterms:W3CDTF">2010-12-25T14:19:00Z</dcterms:created>
  <dcterms:modified xsi:type="dcterms:W3CDTF">2024-08-28T03:30:11Z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7F159B56D7DA453BA99FA3361A5C4B2E</vt:lpwstr>
  </property>
  <property fmtid="{D5CDD505-2E9C-101B-9397-08002B2CF9AE}" pid="3" name="KSOProductBuildVer">
    <vt:lpwstr>2052-12.1.0.17827</vt:lpwstr>
  </property>
</Properties>
</file>