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 ContentType="application/vnd.ms-excel"/>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66" r:id="rId3"/>
    <p:sldId id="257" r:id="rId5"/>
    <p:sldId id="324"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87" r:id="rId20"/>
    <p:sldId id="359" r:id="rId21"/>
    <p:sldId id="360" r:id="rId22"/>
    <p:sldId id="363" r:id="rId23"/>
    <p:sldId id="362" r:id="rId24"/>
    <p:sldId id="364" r:id="rId25"/>
    <p:sldId id="365" r:id="rId26"/>
    <p:sldId id="366" r:id="rId27"/>
    <p:sldId id="367" r:id="rId28"/>
    <p:sldId id="388" r:id="rId29"/>
    <p:sldId id="368" r:id="rId30"/>
    <p:sldId id="369" r:id="rId31"/>
    <p:sldId id="370" r:id="rId32"/>
    <p:sldId id="371" r:id="rId33"/>
    <p:sldId id="372" r:id="rId34"/>
    <p:sldId id="373" r:id="rId35"/>
    <p:sldId id="374" r:id="rId36"/>
    <p:sldId id="375" r:id="rId37"/>
    <p:sldId id="389" r:id="rId38"/>
    <p:sldId id="376" r:id="rId39"/>
    <p:sldId id="390" r:id="rId40"/>
    <p:sldId id="419" r:id="rId41"/>
    <p:sldId id="378" r:id="rId42"/>
    <p:sldId id="379" r:id="rId43"/>
    <p:sldId id="380" r:id="rId44"/>
    <p:sldId id="381" r:id="rId45"/>
    <p:sldId id="382" r:id="rId46"/>
    <p:sldId id="383" r:id="rId47"/>
    <p:sldId id="384" r:id="rId48"/>
    <p:sldId id="385" r:id="rId49"/>
    <p:sldId id="386" r:id="rId50"/>
    <p:sldId id="314" r:id="rId51"/>
  </p:sldIdLst>
  <p:sldSz cx="9144000" cy="6858000" type="screen4x3"/>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Z" initials="Y" lastIdx="3" clrIdx="0"/>
  <p:cmAuthor id="1" name="潘 柏蕙" initials="潘"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7B55"/>
    <a:srgbClr val="800000"/>
    <a:srgbClr val="002060"/>
    <a:srgbClr val="9F8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9" autoAdjust="0"/>
    <p:restoredTop sz="93727" autoAdjust="0"/>
  </p:normalViewPr>
  <p:slideViewPr>
    <p:cSldViewPr showGuides="1">
      <p:cViewPr varScale="1">
        <p:scale>
          <a:sx n="109" d="100"/>
          <a:sy n="109" d="100"/>
        </p:scale>
        <p:origin x="1578" y="102"/>
      </p:cViewPr>
      <p:guideLst>
        <p:guide orient="horz" pos="2198"/>
        <p:guide pos="29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8.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D4C77-742A-429E-850A-11BA0946D8B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A64FD-7149-435D-96E3-3ACA0174F5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AA64FD-7149-435D-96E3-3ACA0174F57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endParaRPr lang="zh-CN" altLang="en-US" dirty="0"/>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3"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4" cstate="print"/>
          <a:srcRect t="-37500" b="-37500"/>
          <a:stretch>
            <a:fillRect/>
          </a:stretch>
        </p:blipFill>
        <p:spPr bwMode="auto">
          <a:xfrm flipV="1">
            <a:off x="571471" y="1273711"/>
            <a:ext cx="3960000" cy="36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6.emf"/><Relationship Id="rId1" Type="http://schemas.openxmlformats.org/officeDocument/2006/relationships/oleObject" Target="../embeddings/Workbook4.xls"/></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6.emf"/><Relationship Id="rId1" Type="http://schemas.openxmlformats.org/officeDocument/2006/relationships/oleObject" Target="../embeddings/Workbook5.xls"/></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6.xml"/><Relationship Id="rId2" Type="http://schemas.openxmlformats.org/officeDocument/2006/relationships/image" Target="../media/image6.emf"/><Relationship Id="rId1" Type="http://schemas.openxmlformats.org/officeDocument/2006/relationships/oleObject" Target="../embeddings/Workbook6.xls"/></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7.xls"/></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8.xls"/></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9.xls"/></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6.xml"/><Relationship Id="rId2" Type="http://schemas.openxmlformats.org/officeDocument/2006/relationships/image" Target="../media/image8.emf"/><Relationship Id="rId1" Type="http://schemas.openxmlformats.org/officeDocument/2006/relationships/oleObject" Target="../embeddings/Workbook10.xls"/></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6.xml"/><Relationship Id="rId2" Type="http://schemas.openxmlformats.org/officeDocument/2006/relationships/image" Target="../media/image8.emf"/><Relationship Id="rId1" Type="http://schemas.openxmlformats.org/officeDocument/2006/relationships/oleObject" Target="../embeddings/Workbook11.xls"/></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6.xml"/><Relationship Id="rId2" Type="http://schemas.openxmlformats.org/officeDocument/2006/relationships/image" Target="../media/image9.emf"/><Relationship Id="rId1" Type="http://schemas.openxmlformats.org/officeDocument/2006/relationships/oleObject" Target="../embeddings/Workbook12.xls"/></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6.xml"/><Relationship Id="rId2" Type="http://schemas.openxmlformats.org/officeDocument/2006/relationships/image" Target="../media/image9.emf"/><Relationship Id="rId1" Type="http://schemas.openxmlformats.org/officeDocument/2006/relationships/oleObject" Target="../embeddings/Workbook13.xls"/></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6.xml"/><Relationship Id="rId2" Type="http://schemas.openxmlformats.org/officeDocument/2006/relationships/image" Target="../media/image9.emf"/><Relationship Id="rId1" Type="http://schemas.openxmlformats.org/officeDocument/2006/relationships/oleObject" Target="../embeddings/Workbook14.xls"/></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6.xml"/><Relationship Id="rId2" Type="http://schemas.openxmlformats.org/officeDocument/2006/relationships/image" Target="../media/image9.emf"/><Relationship Id="rId1" Type="http://schemas.openxmlformats.org/officeDocument/2006/relationships/oleObject" Target="../embeddings/Workbook15.xls"/></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16.xls"/></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6.xml"/><Relationship Id="rId3" Type="http://schemas.openxmlformats.org/officeDocument/2006/relationships/tags" Target="../tags/tag5.xml"/><Relationship Id="rId2" Type="http://schemas.openxmlformats.org/officeDocument/2006/relationships/image" Target="../media/image7.emf"/><Relationship Id="rId1" Type="http://schemas.openxmlformats.org/officeDocument/2006/relationships/oleObject" Target="../embeddings/Workbook17.xls"/></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18.xls"/></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6.xml"/><Relationship Id="rId2" Type="http://schemas.openxmlformats.org/officeDocument/2006/relationships/image" Target="../media/image10.emf"/><Relationship Id="rId1" Type="http://schemas.openxmlformats.org/officeDocument/2006/relationships/oleObject" Target="../embeddings/Workbook19.xls"/></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6.xml"/><Relationship Id="rId2" Type="http://schemas.openxmlformats.org/officeDocument/2006/relationships/image" Target="../media/image10.emf"/><Relationship Id="rId1" Type="http://schemas.openxmlformats.org/officeDocument/2006/relationships/oleObject" Target="../embeddings/Workbook20.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21.xls"/></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22.xls"/></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23.xls"/></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24.xls"/></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Workbook25.xls"/></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6.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7.emf"/><Relationship Id="rId1" Type="http://schemas.openxmlformats.org/officeDocument/2006/relationships/oleObject" Target="../embeddings/Workbook26.xls"/></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tags" Target="../tags/tag3.xml"/><Relationship Id="rId2" Type="http://schemas.openxmlformats.org/officeDocument/2006/relationships/image" Target="../media/image6.emf"/><Relationship Id="rId1" Type="http://schemas.openxmlformats.org/officeDocument/2006/relationships/oleObject" Target="../embeddings/Workbook1.xls"/></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6.emf"/><Relationship Id="rId1" Type="http://schemas.openxmlformats.org/officeDocument/2006/relationships/oleObject" Target="../embeddings/Workbook2.xls"/></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6.emf"/><Relationship Id="rId1" Type="http://schemas.openxmlformats.org/officeDocument/2006/relationships/oleObject" Target="../embeddings/Workbook3.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1"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2"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endParaRPr lang="zh-CN" altLang="en-US" sz="2400" dirty="0">
              <a:solidFill>
                <a:schemeClr val="bg1"/>
              </a:solidFill>
              <a:latin typeface="华光中雅_CNKI" panose="02000500000000000000" pitchFamily="2" charset="-122"/>
              <a:ea typeface="华光中雅_CNKI" panose="02000500000000000000" pitchFamily="2" charset="-122"/>
            </a:endParaRP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883297" y="1412776"/>
            <a:ext cx="4493538" cy="2215991"/>
          </a:xfrm>
          <a:prstGeom prst="rect">
            <a:avLst/>
          </a:prstGeom>
          <a:noFill/>
        </p:spPr>
        <p:txBody>
          <a:bodyPr wrap="none" rtlCol="0">
            <a:spAutoFit/>
          </a:bodyPr>
          <a:lstStyle/>
          <a:p>
            <a:pPr algn="ctr"/>
            <a:r>
              <a:rPr lang="en-US" altLang="zh-CN" sz="4800">
                <a:solidFill>
                  <a:schemeClr val="bg1"/>
                </a:solidFill>
                <a:latin typeface="华光中雅_CNKI" panose="02000500000000000000" pitchFamily="2" charset="-122"/>
                <a:ea typeface="华光中雅_CNKI" panose="02000500000000000000" pitchFamily="2" charset="-122"/>
              </a:rPr>
              <a:t>《</a:t>
            </a:r>
            <a:r>
              <a:rPr lang="zh-CN" altLang="en-US" sz="4800">
                <a:solidFill>
                  <a:schemeClr val="bg1"/>
                </a:solidFill>
                <a:latin typeface="华光中雅_CNKI" panose="02000500000000000000" pitchFamily="2" charset="-122"/>
                <a:ea typeface="华光中雅_CNKI" panose="02000500000000000000" pitchFamily="2" charset="-122"/>
              </a:rPr>
              <a:t>经济学原理</a:t>
            </a:r>
            <a:r>
              <a:rPr lang="en-US" altLang="zh-CN" sz="4800" smtClean="0">
                <a:solidFill>
                  <a:schemeClr val="bg1"/>
                </a:solidFill>
                <a:latin typeface="华光中雅_CNKI" panose="02000500000000000000" pitchFamily="2" charset="-122"/>
                <a:ea typeface="华光中雅_CNKI" panose="02000500000000000000" pitchFamily="2" charset="-122"/>
              </a:rPr>
              <a:t>》</a:t>
            </a:r>
            <a:endParaRPr lang="en-US" altLang="zh-CN" sz="4800" smtClean="0">
              <a:solidFill>
                <a:schemeClr val="bg1"/>
              </a:solidFill>
              <a:latin typeface="华光中雅_CNKI" panose="02000500000000000000" pitchFamily="2" charset="-122"/>
              <a:ea typeface="华光中雅_CNKI" panose="02000500000000000000" pitchFamily="2" charset="-122"/>
            </a:endParaRPr>
          </a:p>
          <a:p>
            <a:pPr algn="ctr"/>
            <a:r>
              <a:rPr lang="zh-CN" altLang="en-US" sz="3000" smtClean="0">
                <a:solidFill>
                  <a:schemeClr val="bg1"/>
                </a:solidFill>
                <a:latin typeface="华光中雅_CNKI" panose="02000500000000000000" pitchFamily="2" charset="-122"/>
                <a:ea typeface="华光中雅_CNKI" panose="02000500000000000000" pitchFamily="2" charset="-122"/>
              </a:rPr>
              <a:t>（微观经济学部分）</a:t>
            </a:r>
            <a:endParaRPr lang="en-US" altLang="zh-CN" sz="3000">
              <a:solidFill>
                <a:schemeClr val="bg1"/>
              </a:solidFill>
              <a:latin typeface="华光中雅_CNKI" panose="02000500000000000000" pitchFamily="2" charset="-122"/>
              <a:ea typeface="华光中雅_CNKI" panose="02000500000000000000" pitchFamily="2" charset="-122"/>
            </a:endParaRPr>
          </a:p>
          <a:p>
            <a:pPr algn="ctr"/>
            <a:endParaRPr lang="en-US" altLang="zh-CN" sz="3000">
              <a:solidFill>
                <a:schemeClr val="bg1"/>
              </a:solidFill>
              <a:latin typeface="华光中雅_CNKI" panose="02000500000000000000" pitchFamily="2" charset="-122"/>
              <a:ea typeface="华光中雅_CNKI" panose="02000500000000000000" pitchFamily="2" charset="-122"/>
            </a:endParaRPr>
          </a:p>
          <a:p>
            <a:pPr algn="ctr"/>
            <a:r>
              <a:rPr lang="zh-CN" altLang="en-US" sz="3000">
                <a:solidFill>
                  <a:schemeClr val="bg1"/>
                </a:solidFill>
                <a:latin typeface="华光中雅_CNKI" panose="02000500000000000000" pitchFamily="2" charset="-122"/>
                <a:ea typeface="华光中雅_CNKI" panose="02000500000000000000" pitchFamily="2" charset="-122"/>
              </a:rPr>
              <a:t>主讲人：周豫</a:t>
            </a:r>
            <a:endParaRPr lang="zh-CN" altLang="en-US" sz="30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827584" y="4201727"/>
            <a:ext cx="8393360" cy="707886"/>
          </a:xfrm>
          <a:prstGeom prst="rect">
            <a:avLst/>
          </a:prstGeom>
          <a:noFill/>
        </p:spPr>
        <p:txBody>
          <a:bodyPr wrap="square" rtlCol="0">
            <a:spAutoFit/>
          </a:bodyPr>
          <a:lstStyle/>
          <a:p>
            <a:r>
              <a:rPr lang="zh-CN" altLang="en-US" sz="4000" b="1" dirty="0">
                <a:solidFill>
                  <a:schemeClr val="bg1"/>
                </a:solidFill>
                <a:latin typeface="华光中雅_CNKI" panose="02000500000000000000" pitchFamily="2" charset="-122"/>
                <a:ea typeface="华光中雅_CNKI" panose="02000500000000000000" pitchFamily="2" charset="-122"/>
              </a:rPr>
              <a:t>第</a:t>
            </a:r>
            <a:r>
              <a:rPr lang="en-US" altLang="zh-CN" sz="4000" b="1" dirty="0">
                <a:solidFill>
                  <a:schemeClr val="bg1"/>
                </a:solidFill>
                <a:latin typeface="华光中雅_CNKI" panose="02000500000000000000" pitchFamily="2" charset="-122"/>
                <a:ea typeface="华光中雅_CNKI" panose="02000500000000000000" pitchFamily="2" charset="-122"/>
              </a:rPr>
              <a:t>7</a:t>
            </a:r>
            <a:r>
              <a:rPr lang="zh-CN" altLang="en-US" sz="4000" b="1" dirty="0">
                <a:solidFill>
                  <a:schemeClr val="bg1"/>
                </a:solidFill>
                <a:latin typeface="华光中雅_CNKI" panose="02000500000000000000" pitchFamily="2" charset="-122"/>
                <a:ea typeface="华光中雅_CNKI" panose="02000500000000000000" pitchFamily="2" charset="-122"/>
              </a:rPr>
              <a:t>章：消费者、生产者与市场效率</a:t>
            </a:r>
            <a:endParaRPr lang="zh-CN" altLang="en-US" sz="4000" b="1" dirty="0">
              <a:solidFill>
                <a:schemeClr val="bg1"/>
              </a:solidFill>
              <a:latin typeface="华光中雅_CNKI" panose="02000500000000000000" pitchFamily="2" charset="-122"/>
              <a:ea typeface="华光中雅_CNKI" panose="020005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7920880"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消费者剩余</a:t>
            </a:r>
            <a:r>
              <a:rPr lang="zh-CN" altLang="en-US" sz="3200">
                <a:latin typeface="华光中雅_CNKI" panose="02000500000000000000" pitchFamily="2" charset="-122"/>
                <a:ea typeface="华光中雅_CNKI" panose="02000500000000000000" pitchFamily="2" charset="-122"/>
              </a:rPr>
              <a:t>（</a:t>
            </a:r>
            <a:r>
              <a:rPr lang="en-US" altLang="zh-CN" sz="3200" smtClean="0">
                <a:latin typeface="华光中雅_CNKI" panose="02000500000000000000" pitchFamily="2" charset="-122"/>
                <a:ea typeface="华光中雅_CNKI" panose="02000500000000000000" pitchFamily="2" charset="-122"/>
              </a:rPr>
              <a:t>CS</a:t>
            </a:r>
            <a:r>
              <a:rPr lang="zh-CN" altLang="en-US" sz="3200" smtClean="0">
                <a:latin typeface="华光中雅_CNKI" panose="02000500000000000000" pitchFamily="2" charset="-122"/>
                <a:ea typeface="华光中雅_CNKI" panose="02000500000000000000" pitchFamily="2" charset="-122"/>
              </a:rPr>
              <a:t>：</a:t>
            </a:r>
            <a:r>
              <a:rPr lang="en-US" altLang="zh-CN" sz="3200" smtClean="0">
                <a:latin typeface="华光中雅_CNKI" panose="02000500000000000000" pitchFamily="2" charset="-122"/>
                <a:ea typeface="华光中雅_CNKI" panose="02000500000000000000" pitchFamily="2" charset="-122"/>
              </a:rPr>
              <a:t>Consumer Surplus</a:t>
            </a:r>
            <a:r>
              <a:rPr lang="zh-CN" altLang="en-US" sz="3200" smtClean="0">
                <a:latin typeface="华光中雅_CNKI" panose="02000500000000000000" pitchFamily="2" charset="-122"/>
                <a:ea typeface="华光中雅_CNKI" panose="02000500000000000000" pitchFamily="2" charset="-122"/>
              </a:rPr>
              <a:t>）</a:t>
            </a:r>
            <a:endParaRPr lang="zh-CN" altLang="en-US" sz="3200" dirty="0">
              <a:latin typeface="华光中雅_CNKI" panose="02000500000000000000" pitchFamily="2" charset="-122"/>
              <a:ea typeface="华光中雅_CNKI" panose="02000500000000000000" pitchFamily="2" charset="-122"/>
            </a:endParaRPr>
          </a:p>
        </p:txBody>
      </p:sp>
      <p:sp>
        <p:nvSpPr>
          <p:cNvPr id="8" name="TextBox 15"/>
          <p:cNvSpPr txBox="1"/>
          <p:nvPr/>
        </p:nvSpPr>
        <p:spPr>
          <a:xfrm>
            <a:off x="395536" y="1340768"/>
            <a:ext cx="8064896" cy="1200329"/>
          </a:xfrm>
          <a:prstGeom prst="rect">
            <a:avLst/>
          </a:prstGeom>
          <a:noFill/>
        </p:spPr>
        <p:txBody>
          <a:bodyPr wrap="square" rtlCol="0">
            <a:spAutoFit/>
          </a:bodyPr>
          <a:lstStyle/>
          <a:p>
            <a:pPr>
              <a:lnSpc>
                <a:spcPct val="150000"/>
              </a:lnSpc>
            </a:pPr>
            <a:r>
              <a:rPr lang="zh-CN" altLang="en-US" sz="2400" b="1" smtClean="0">
                <a:solidFill>
                  <a:srgbClr val="002060"/>
                </a:solidFill>
                <a:latin typeface="微软雅黑" panose="020B0503020204020204" pitchFamily="34" charset="-122"/>
                <a:ea typeface="微软雅黑" panose="020B0503020204020204" pitchFamily="34" charset="-122"/>
              </a:rPr>
              <a:t>定义：</a:t>
            </a:r>
            <a:r>
              <a:rPr lang="zh-CN" altLang="en-US" sz="2400" smtClean="0">
                <a:solidFill>
                  <a:srgbClr val="002060"/>
                </a:solidFill>
                <a:latin typeface="微软雅黑" panose="020B0503020204020204" pitchFamily="34" charset="-122"/>
                <a:ea typeface="微软雅黑" panose="020B0503020204020204" pitchFamily="34" charset="-122"/>
              </a:rPr>
              <a:t>买家</a:t>
            </a:r>
            <a:r>
              <a:rPr lang="zh-CN" altLang="en-US" sz="2400" dirty="0">
                <a:solidFill>
                  <a:srgbClr val="002060"/>
                </a:solidFill>
                <a:latin typeface="微软雅黑" panose="020B0503020204020204" pitchFamily="34" charset="-122"/>
                <a:ea typeface="微软雅黑" panose="020B0503020204020204" pitchFamily="34" charset="-122"/>
              </a:rPr>
              <a:t>愿意支付的金额减去买家实际支付的金额：</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Group 91"/>
          <p:cNvGraphicFramePr>
            <a:graphicFrameLocks noGrp="1"/>
          </p:cNvGraphicFramePr>
          <p:nvPr>
            <p:custDataLst>
              <p:tags r:id="rId1"/>
            </p:custDataLst>
          </p:nvPr>
        </p:nvGraphicFramePr>
        <p:xfrm>
          <a:off x="683568" y="3209865"/>
          <a:ext cx="3024336" cy="2932114"/>
        </p:xfrm>
        <a:graphic>
          <a:graphicData uri="http://schemas.openxmlformats.org/drawingml/2006/table">
            <a:tbl>
              <a:tblPr/>
              <a:tblGrid>
                <a:gridCol w="1506537"/>
                <a:gridCol w="1517799"/>
              </a:tblGrid>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姓名</a:t>
                      </a:r>
                      <a:endParaRPr kumimoji="0" lang="en-US" sz="2600" b="0" i="1"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1" u="none" strike="noStrike" cap="none" normalizeH="0" baseline="0" dirty="0">
                          <a:ln>
                            <a:noFill/>
                          </a:ln>
                          <a:solidFill>
                            <a:schemeClr val="tx1"/>
                          </a:solidFill>
                          <a:effectLst/>
                          <a:latin typeface="Arial" panose="020B0604020202020204" pitchFamily="34" charset="0"/>
                        </a:rPr>
                        <a:t>WTP</a:t>
                      </a:r>
                      <a:endParaRPr kumimoji="0" lang="en-US" sz="2600" b="0" i="1"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A</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rPr>
                        <a:t>250</a:t>
                      </a:r>
                      <a:r>
                        <a:rPr kumimoji="0" lang="zh-CN" altLang="en-US" sz="2600" b="0" i="0" u="none" strike="noStrike" cap="none" normalizeH="0" baseline="0" smtClean="0">
                          <a:ln>
                            <a:noFill/>
                          </a:ln>
                          <a:solidFill>
                            <a:schemeClr val="tx1"/>
                          </a:solidFill>
                          <a:effectLst/>
                          <a:latin typeface="Arial" panose="020B0604020202020204" pitchFamily="34" charset="0"/>
                        </a:rPr>
                        <a:t>（元）</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B</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175</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C</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300</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D</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dirty="0">
                          <a:ln>
                            <a:noFill/>
                          </a:ln>
                          <a:solidFill>
                            <a:schemeClr val="tx1"/>
                          </a:solidFill>
                          <a:effectLst/>
                          <a:latin typeface="Arial" panose="020B0604020202020204" pitchFamily="34" charset="0"/>
                        </a:rPr>
                        <a:t>125</a:t>
                      </a:r>
                      <a:endParaRPr kumimoji="0" lang="en-US" sz="2600" b="0" i="0" u="none" strike="noStrike" cap="none" normalizeH="0" baseline="0" dirty="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 name="文本框 3"/>
          <p:cNvSpPr txBox="1"/>
          <p:nvPr/>
        </p:nvSpPr>
        <p:spPr>
          <a:xfrm>
            <a:off x="3851920" y="3171807"/>
            <a:ext cx="5040560" cy="2861310"/>
          </a:xfrm>
          <a:prstGeom prst="rect">
            <a:avLst/>
          </a:prstGeom>
          <a:noFill/>
        </p:spPr>
        <p:txBody>
          <a:bodyPr wrap="square" rtlCol="0">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假设 </a:t>
            </a:r>
            <a:r>
              <a:rPr lang="en-US" altLang="zh-CN" sz="2400" b="1" i="1" dirty="0">
                <a:solidFill>
                  <a:srgbClr val="002060"/>
                </a:solidFill>
                <a:latin typeface="Arial" panose="020B0604020202020204"/>
                <a:cs typeface="Arial" panose="020B0604020202020204"/>
              </a:rPr>
              <a:t>P</a:t>
            </a:r>
            <a:r>
              <a:rPr lang="en-US" altLang="zh-CN" sz="2400" dirty="0">
                <a:solidFill>
                  <a:srgbClr val="002060"/>
                </a:solidFill>
                <a:latin typeface="Arial" panose="020B0604020202020204"/>
                <a:cs typeface="Arial" panose="020B0604020202020204"/>
              </a:rPr>
              <a:t> </a:t>
            </a:r>
            <a:r>
              <a:rPr lang="en-US" altLang="zh-CN" sz="2400">
                <a:solidFill>
                  <a:srgbClr val="002060"/>
                </a:solidFill>
                <a:latin typeface="Arial" panose="020B0604020202020204"/>
                <a:cs typeface="Arial" panose="020B0604020202020204"/>
              </a:rPr>
              <a:t>= </a:t>
            </a:r>
            <a:r>
              <a:rPr lang="en-US" altLang="zh-CN" sz="2400" smtClean="0">
                <a:solidFill>
                  <a:srgbClr val="002060"/>
                </a:solidFill>
                <a:latin typeface="Arial" panose="020B0604020202020204"/>
                <a:cs typeface="Arial" panose="020B0604020202020204"/>
              </a:rPr>
              <a:t>260</a:t>
            </a:r>
            <a:r>
              <a:rPr lang="zh-CN" altLang="en-US" sz="2400" smtClean="0">
                <a:solidFill>
                  <a:srgbClr val="002060"/>
                </a:solidFill>
                <a:latin typeface="Arial" panose="020B0604020202020204"/>
                <a:cs typeface="Arial" panose="020B0604020202020204"/>
              </a:rPr>
              <a:t>元</a:t>
            </a:r>
            <a:endParaRPr lang="en-US" altLang="zh-CN" sz="2400" dirty="0">
              <a:solidFill>
                <a:srgbClr val="002060"/>
              </a:solidFill>
              <a:latin typeface="Arial" panose="020B0604020202020204"/>
              <a:cs typeface="Arial" panose="020B0604020202020204"/>
            </a:endParaRPr>
          </a:p>
          <a:p>
            <a:pPr>
              <a:lnSpc>
                <a:spcPct val="150000"/>
              </a:lnSpc>
            </a:pPr>
            <a:r>
              <a:rPr lang="zh-CN" altLang="en-US" sz="2400">
                <a:solidFill>
                  <a:srgbClr val="002060"/>
                </a:solidFill>
                <a:latin typeface="Arial" panose="020B0604020202020204"/>
                <a:ea typeface="微软雅黑" panose="020B0503020204020204" pitchFamily="34" charset="-122"/>
                <a:cs typeface="Arial" panose="020B0604020202020204"/>
              </a:rPr>
              <a:t>买家</a:t>
            </a:r>
            <a:r>
              <a:rPr lang="en-US" altLang="zh-CN" sz="2400" smtClean="0">
                <a:solidFill>
                  <a:srgbClr val="002060"/>
                </a:solidFill>
                <a:latin typeface="Arial" panose="020B0604020202020204"/>
                <a:ea typeface="微软雅黑" panose="020B0503020204020204" pitchFamily="34" charset="-122"/>
                <a:cs typeface="Arial" panose="020B0604020202020204"/>
              </a:rPr>
              <a:t>C</a:t>
            </a:r>
            <a:r>
              <a:rPr lang="zh-CN" altLang="en-US" sz="2400" dirty="0">
                <a:solidFill>
                  <a:srgbClr val="002060"/>
                </a:solidFill>
                <a:latin typeface="Arial" panose="020B0604020202020204"/>
                <a:ea typeface="微软雅黑" panose="020B0503020204020204" pitchFamily="34" charset="-122"/>
                <a:cs typeface="Arial" panose="020B0604020202020204"/>
              </a:rPr>
              <a:t>的</a:t>
            </a:r>
            <a:r>
              <a:rPr lang="en-US" altLang="zh-CN" sz="2400" dirty="0">
                <a:solidFill>
                  <a:srgbClr val="002060"/>
                </a:solidFill>
                <a:latin typeface="Arial" panose="020B0604020202020204"/>
                <a:ea typeface="微软雅黑" panose="020B0503020204020204" pitchFamily="34" charset="-122"/>
                <a:cs typeface="Arial" panose="020B0604020202020204"/>
              </a:rPr>
              <a:t>CS=</a:t>
            </a:r>
            <a:r>
              <a:rPr lang="en-US" altLang="zh-CN" sz="2400" dirty="0">
                <a:latin typeface="Arial" panose="020B0604020202020204"/>
                <a:cs typeface="Arial" panose="020B0604020202020204"/>
              </a:rPr>
              <a:t> </a:t>
            </a:r>
            <a:r>
              <a:rPr lang="en-US" altLang="zh-CN" sz="2400" dirty="0">
                <a:solidFill>
                  <a:srgbClr val="002060"/>
                </a:solidFill>
                <a:latin typeface="Arial" panose="020B0604020202020204"/>
                <a:cs typeface="Arial" panose="020B0604020202020204"/>
              </a:rPr>
              <a:t>300 – 260 = 40</a:t>
            </a:r>
            <a:endParaRPr lang="en-US" altLang="zh-CN" sz="2400" dirty="0">
              <a:solidFill>
                <a:srgbClr val="002060"/>
              </a:solidFill>
              <a:latin typeface="Arial" panose="020B0604020202020204"/>
              <a:cs typeface="Arial" panose="020B0604020202020204"/>
            </a:endParaRPr>
          </a:p>
          <a:p>
            <a:pPr>
              <a:lnSpc>
                <a:spcPct val="150000"/>
              </a:lnSpc>
            </a:pPr>
            <a:r>
              <a:rPr lang="zh-CN" altLang="en-US" sz="2400" dirty="0">
                <a:solidFill>
                  <a:srgbClr val="002060"/>
                </a:solidFill>
                <a:latin typeface="Arial" panose="020B0604020202020204"/>
                <a:ea typeface="微软雅黑" panose="020B0503020204020204" pitchFamily="34" charset="-122"/>
                <a:cs typeface="Arial" panose="020B0604020202020204"/>
              </a:rPr>
              <a:t>其他人没有</a:t>
            </a:r>
            <a:r>
              <a:rPr lang="en-US" altLang="zh-CN" sz="2400" dirty="0">
                <a:solidFill>
                  <a:srgbClr val="002060"/>
                </a:solidFill>
                <a:latin typeface="Arial" panose="020B0604020202020204"/>
                <a:ea typeface="微软雅黑" panose="020B0503020204020204" pitchFamily="34" charset="-122"/>
                <a:cs typeface="Arial" panose="020B0604020202020204"/>
              </a:rPr>
              <a:t>CS</a:t>
            </a:r>
            <a:r>
              <a:rPr lang="zh-CN" altLang="en-US" sz="2400" dirty="0">
                <a:solidFill>
                  <a:srgbClr val="002060"/>
                </a:solidFill>
                <a:latin typeface="Arial" panose="020B0604020202020204"/>
                <a:ea typeface="微软雅黑" panose="020B0503020204020204" pitchFamily="34" charset="-122"/>
                <a:cs typeface="Arial" panose="020B0604020202020204"/>
              </a:rPr>
              <a:t>，因为他们没有以这个价格购买</a:t>
            </a:r>
            <a:r>
              <a:rPr lang="en-US" altLang="zh-CN" sz="2400" dirty="0">
                <a:solidFill>
                  <a:srgbClr val="002060"/>
                </a:solidFill>
                <a:latin typeface="Arial" panose="020B0604020202020204"/>
                <a:ea typeface="微软雅黑" panose="020B0503020204020204" pitchFamily="34" charset="-122"/>
                <a:cs typeface="Arial" panose="020B0604020202020204"/>
              </a:rPr>
              <a:t>iPod</a:t>
            </a:r>
            <a:r>
              <a:rPr lang="zh-CN" altLang="en-US" sz="2400" dirty="0">
                <a:solidFill>
                  <a:srgbClr val="002060"/>
                </a:solidFill>
                <a:latin typeface="Arial" panose="020B0604020202020204"/>
                <a:ea typeface="微软雅黑" panose="020B0503020204020204" pitchFamily="34" charset="-122"/>
                <a:cs typeface="Arial" panose="020B0604020202020204"/>
              </a:rPr>
              <a:t>。</a:t>
            </a:r>
            <a:endParaRPr lang="en-US" altLang="zh-CN" sz="2400" dirty="0">
              <a:solidFill>
                <a:srgbClr val="002060"/>
              </a:solidFill>
              <a:latin typeface="Arial" panose="020B0604020202020204"/>
              <a:ea typeface="微软雅黑" panose="020B0503020204020204" pitchFamily="34" charset="-122"/>
              <a:cs typeface="Arial" panose="020B0604020202020204"/>
            </a:endParaRPr>
          </a:p>
          <a:p>
            <a:pPr>
              <a:lnSpc>
                <a:spcPct val="150000"/>
              </a:lnSpc>
            </a:pPr>
            <a:r>
              <a:rPr lang="en-US" altLang="zh-CN" sz="2400" dirty="0">
                <a:solidFill>
                  <a:srgbClr val="002060"/>
                </a:solidFill>
                <a:latin typeface="Arial" panose="020B0604020202020204"/>
                <a:ea typeface="微软雅黑" panose="020B0503020204020204" pitchFamily="34" charset="-122"/>
                <a:cs typeface="Arial" panose="020B0604020202020204"/>
              </a:rPr>
              <a:t>CS</a:t>
            </a:r>
            <a:r>
              <a:rPr lang="zh-CN" altLang="en-US" sz="2400">
                <a:solidFill>
                  <a:srgbClr val="002060"/>
                </a:solidFill>
                <a:latin typeface="Arial" panose="020B0604020202020204"/>
                <a:ea typeface="微软雅黑" panose="020B0503020204020204" pitchFamily="34" charset="-122"/>
                <a:cs typeface="Arial" panose="020B0604020202020204"/>
              </a:rPr>
              <a:t>共计</a:t>
            </a:r>
            <a:r>
              <a:rPr lang="en-US" altLang="zh-CN" sz="2400" smtClean="0">
                <a:solidFill>
                  <a:srgbClr val="002060"/>
                </a:solidFill>
                <a:latin typeface="Arial" panose="020B0604020202020204"/>
                <a:cs typeface="Arial" panose="020B0604020202020204"/>
              </a:rPr>
              <a:t>40</a:t>
            </a:r>
            <a:r>
              <a:rPr lang="zh-CN" altLang="en-US" sz="2400" smtClean="0">
                <a:solidFill>
                  <a:srgbClr val="002060"/>
                </a:solidFill>
                <a:latin typeface="Arial" panose="020B0604020202020204"/>
                <a:cs typeface="Arial" panose="020B0604020202020204"/>
              </a:rPr>
              <a:t>元</a:t>
            </a:r>
            <a:endParaRPr lang="en-US" altLang="zh-CN" sz="2400" dirty="0">
              <a:solidFill>
                <a:srgbClr val="002060"/>
              </a:solidFill>
              <a:latin typeface="Arial" panose="020B0604020202020204"/>
              <a:ea typeface="微软雅黑" panose="020B0503020204020204" pitchFamily="34" charset="-122"/>
              <a:cs typeface="Arial" panose="020B0604020202020204"/>
            </a:endParaRPr>
          </a:p>
        </p:txBody>
      </p:sp>
      <p:sp>
        <p:nvSpPr>
          <p:cNvPr id="5" name="Rectangle 25"/>
          <p:cNvSpPr>
            <a:spLocks noChangeArrowheads="1"/>
          </p:cNvSpPr>
          <p:nvPr/>
        </p:nvSpPr>
        <p:spPr bwMode="auto">
          <a:xfrm>
            <a:off x="1701949" y="2119335"/>
            <a:ext cx="3040062" cy="569913"/>
          </a:xfrm>
          <a:prstGeom prst="rect">
            <a:avLst/>
          </a:prstGeom>
          <a:noFill/>
          <a:ln w="19050">
            <a:solidFill>
              <a:srgbClr val="0099CC"/>
            </a:solidFill>
            <a:miter lim="800000"/>
          </a:ln>
        </p:spPr>
        <p:txBody>
          <a:bodyPr wrap="none" anchor="ctr"/>
          <a:lstStyle/>
          <a:p>
            <a:pPr algn="ctr"/>
            <a:r>
              <a:rPr lang="en-US" altLang="zh-CN" sz="2800" dirty="0"/>
              <a:t>CS  =  WTP  –  </a:t>
            </a:r>
            <a:r>
              <a:rPr lang="en-US" altLang="zh-CN" sz="2800" b="1" i="1" dirty="0"/>
              <a:t>P</a:t>
            </a:r>
            <a:endParaRPr lang="en-US" sz="2800"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6"/>
          <p:cNvGraphicFramePr>
            <a:graphicFrameLocks noChangeAspect="1"/>
          </p:cNvGraphicFramePr>
          <p:nvPr/>
        </p:nvGraphicFramePr>
        <p:xfrm>
          <a:off x="206375" y="1446213"/>
          <a:ext cx="5221288" cy="5054600"/>
        </p:xfrm>
        <a:graphic>
          <a:graphicData uri="http://schemas.openxmlformats.org/presentationml/2006/ole">
            <mc:AlternateContent xmlns:mc="http://schemas.openxmlformats.org/markup-compatibility/2006">
              <mc:Choice xmlns:v="urn:schemas-microsoft-com:vml" Requires="v">
                <p:oleObj spid="_x0000_s4128" name="Worksheet" r:id="rId1" imgW="3180080" imgH="3081020" progId="Excel.Sheet.8">
                  <p:embed/>
                </p:oleObj>
              </mc:Choice>
              <mc:Fallback>
                <p:oleObj name="Worksheet" r:id="rId1" imgW="3180080" imgH="3081020" progId="Excel.Sheet.8">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446213"/>
                        <a:ext cx="5221288" cy="5054600"/>
                      </a:xfrm>
                      <a:prstGeom prst="rect">
                        <a:avLst/>
                      </a:prstGeom>
                      <a:noFill/>
                    </p:spPr>
                  </p:pic>
                </p:oleObj>
              </mc:Fallback>
            </mc:AlternateContent>
          </a:graphicData>
        </a:graphic>
      </p:graphicFrame>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CS</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sp>
        <p:nvSpPr>
          <p:cNvPr id="36" name="Line 69"/>
          <p:cNvSpPr>
            <a:spLocks noChangeShapeType="1"/>
          </p:cNvSpPr>
          <p:nvPr/>
        </p:nvSpPr>
        <p:spPr bwMode="auto">
          <a:xfrm flipV="1">
            <a:off x="1475656" y="1988840"/>
            <a:ext cx="0" cy="600201"/>
          </a:xfrm>
          <a:prstGeom prst="line">
            <a:avLst/>
          </a:prstGeom>
          <a:noFill/>
          <a:ln w="57150">
            <a:solidFill>
              <a:srgbClr val="FF0000"/>
            </a:solidFill>
            <a:round/>
          </a:ln>
        </p:spPr>
        <p:txBody>
          <a:bodyPr/>
          <a:lstStyle/>
          <a:p>
            <a:endParaRPr lang="en-US"/>
          </a:p>
        </p:txBody>
      </p:sp>
      <p:sp>
        <p:nvSpPr>
          <p:cNvPr id="37" name="Line 70"/>
          <p:cNvSpPr>
            <a:spLocks noChangeShapeType="1"/>
          </p:cNvSpPr>
          <p:nvPr/>
        </p:nvSpPr>
        <p:spPr bwMode="auto">
          <a:xfrm>
            <a:off x="1475656" y="2569651"/>
            <a:ext cx="757207" cy="0"/>
          </a:xfrm>
          <a:prstGeom prst="line">
            <a:avLst/>
          </a:prstGeom>
          <a:noFill/>
          <a:ln w="57150">
            <a:solidFill>
              <a:srgbClr val="FF0000"/>
            </a:solidFill>
            <a:round/>
          </a:ln>
        </p:spPr>
        <p:txBody>
          <a:bodyPr/>
          <a:lstStyle/>
          <a:p>
            <a:endParaRPr lang="en-US"/>
          </a:p>
        </p:txBody>
      </p:sp>
      <p:sp>
        <p:nvSpPr>
          <p:cNvPr id="38" name="Text Box 67"/>
          <p:cNvSpPr txBox="1">
            <a:spLocks noChangeArrowheads="1"/>
          </p:cNvSpPr>
          <p:nvPr/>
        </p:nvSpPr>
        <p:spPr bwMode="auto">
          <a:xfrm>
            <a:off x="1297241" y="1314942"/>
            <a:ext cx="356829"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2800" b="1" i="1" dirty="0">
                <a:latin typeface="Arial" panose="020B0604020202020204"/>
                <a:cs typeface="Arial" panose="020B0604020202020204"/>
              </a:rPr>
              <a:t>P</a:t>
            </a:r>
            <a:endParaRPr lang="en-US" sz="2800" b="1" i="1" dirty="0">
              <a:latin typeface="Arial" panose="020B0604020202020204"/>
              <a:cs typeface="Arial" panose="020B0604020202020204"/>
            </a:endParaRPr>
          </a:p>
        </p:txBody>
      </p:sp>
      <p:sp>
        <p:nvSpPr>
          <p:cNvPr id="39" name="Text Box 68"/>
          <p:cNvSpPr txBox="1">
            <a:spLocks noChangeArrowheads="1"/>
          </p:cNvSpPr>
          <p:nvPr/>
        </p:nvSpPr>
        <p:spPr bwMode="auto">
          <a:xfrm>
            <a:off x="5024571" y="5517232"/>
            <a:ext cx="420047" cy="523220"/>
          </a:xfrm>
          <a:prstGeom prst="rect">
            <a:avLst/>
          </a:prstGeom>
          <a:noFill/>
          <a:ln w="9525">
            <a:noFill/>
            <a:miter lim="800000"/>
          </a:ln>
        </p:spPr>
        <p:txBody>
          <a:bodyPr wrap="square">
            <a:spAutoFit/>
          </a:bodyPr>
          <a:lstStyle/>
          <a:p>
            <a:pPr>
              <a:spcBef>
                <a:spcPct val="50000"/>
              </a:spcBef>
            </a:pPr>
            <a:r>
              <a:rPr lang="en-US" sz="2800" b="1" i="1" dirty="0">
                <a:latin typeface="Arial" panose="020B0604020202020204"/>
                <a:cs typeface="Arial" panose="020B0604020202020204"/>
              </a:rPr>
              <a:t>Q</a:t>
            </a:r>
            <a:endParaRPr lang="en-US" sz="2800" b="1" i="1" dirty="0">
              <a:latin typeface="Arial" panose="020B0604020202020204"/>
              <a:cs typeface="Arial" panose="020B0604020202020204"/>
            </a:endParaRPr>
          </a:p>
        </p:txBody>
      </p:sp>
      <p:sp>
        <p:nvSpPr>
          <p:cNvPr id="40" name="Line 84"/>
          <p:cNvSpPr>
            <a:spLocks noChangeShapeType="1"/>
          </p:cNvSpPr>
          <p:nvPr/>
        </p:nvSpPr>
        <p:spPr bwMode="auto">
          <a:xfrm flipH="1" flipV="1">
            <a:off x="4407879" y="4293096"/>
            <a:ext cx="17535" cy="1368152"/>
          </a:xfrm>
          <a:prstGeom prst="line">
            <a:avLst/>
          </a:prstGeom>
          <a:noFill/>
          <a:ln w="57150">
            <a:solidFill>
              <a:srgbClr val="FF0000"/>
            </a:solidFill>
            <a:round/>
          </a:ln>
        </p:spPr>
        <p:txBody>
          <a:bodyPr/>
          <a:lstStyle/>
          <a:p>
            <a:endParaRPr lang="en-US" dirty="0"/>
          </a:p>
        </p:txBody>
      </p:sp>
      <p:sp>
        <p:nvSpPr>
          <p:cNvPr id="41" name="Line 87"/>
          <p:cNvSpPr>
            <a:spLocks noChangeShapeType="1"/>
          </p:cNvSpPr>
          <p:nvPr/>
        </p:nvSpPr>
        <p:spPr bwMode="auto">
          <a:xfrm flipH="1" flipV="1">
            <a:off x="3659139" y="3861047"/>
            <a:ext cx="1" cy="485667"/>
          </a:xfrm>
          <a:prstGeom prst="line">
            <a:avLst/>
          </a:prstGeom>
          <a:noFill/>
          <a:ln w="57150">
            <a:solidFill>
              <a:srgbClr val="FF0000"/>
            </a:solidFill>
            <a:round/>
          </a:ln>
        </p:spPr>
        <p:txBody>
          <a:bodyPr/>
          <a:lstStyle/>
          <a:p>
            <a:endParaRPr lang="en-US"/>
          </a:p>
        </p:txBody>
      </p:sp>
      <p:sp>
        <p:nvSpPr>
          <p:cNvPr id="42" name="Line 88"/>
          <p:cNvSpPr>
            <a:spLocks noChangeShapeType="1"/>
          </p:cNvSpPr>
          <p:nvPr/>
        </p:nvSpPr>
        <p:spPr bwMode="auto">
          <a:xfrm>
            <a:off x="3649944" y="4336030"/>
            <a:ext cx="775471" cy="0"/>
          </a:xfrm>
          <a:prstGeom prst="line">
            <a:avLst/>
          </a:prstGeom>
          <a:noFill/>
          <a:ln w="57150">
            <a:solidFill>
              <a:srgbClr val="FF0000"/>
            </a:solidFill>
            <a:round/>
          </a:ln>
        </p:spPr>
        <p:txBody>
          <a:bodyPr/>
          <a:lstStyle/>
          <a:p>
            <a:endParaRPr lang="en-US"/>
          </a:p>
        </p:txBody>
      </p:sp>
      <p:sp>
        <p:nvSpPr>
          <p:cNvPr id="43" name="Line 90"/>
          <p:cNvSpPr>
            <a:spLocks noChangeShapeType="1"/>
          </p:cNvSpPr>
          <p:nvPr/>
        </p:nvSpPr>
        <p:spPr bwMode="auto">
          <a:xfrm flipH="1" flipV="1">
            <a:off x="2982744" y="3103792"/>
            <a:ext cx="9197" cy="757255"/>
          </a:xfrm>
          <a:prstGeom prst="line">
            <a:avLst/>
          </a:prstGeom>
          <a:noFill/>
          <a:ln w="57150">
            <a:solidFill>
              <a:srgbClr val="FF0000"/>
            </a:solidFill>
            <a:round/>
          </a:ln>
        </p:spPr>
        <p:txBody>
          <a:bodyPr/>
          <a:lstStyle/>
          <a:p>
            <a:endParaRPr lang="en-US"/>
          </a:p>
        </p:txBody>
      </p:sp>
      <p:sp>
        <p:nvSpPr>
          <p:cNvPr id="44" name="Line 91"/>
          <p:cNvSpPr>
            <a:spLocks noChangeShapeType="1"/>
          </p:cNvSpPr>
          <p:nvPr/>
        </p:nvSpPr>
        <p:spPr bwMode="auto">
          <a:xfrm flipV="1">
            <a:off x="2971506" y="3889506"/>
            <a:ext cx="678438" cy="3"/>
          </a:xfrm>
          <a:prstGeom prst="line">
            <a:avLst/>
          </a:prstGeom>
          <a:noFill/>
          <a:ln w="57150">
            <a:solidFill>
              <a:srgbClr val="FF0000"/>
            </a:solidFill>
            <a:round/>
          </a:ln>
        </p:spPr>
        <p:txBody>
          <a:bodyPr/>
          <a:lstStyle/>
          <a:p>
            <a:endParaRPr lang="en-US"/>
          </a:p>
        </p:txBody>
      </p:sp>
      <p:sp>
        <p:nvSpPr>
          <p:cNvPr id="45" name="Line 93"/>
          <p:cNvSpPr>
            <a:spLocks noChangeShapeType="1"/>
          </p:cNvSpPr>
          <p:nvPr/>
        </p:nvSpPr>
        <p:spPr bwMode="auto">
          <a:xfrm flipH="1" flipV="1">
            <a:off x="2223499" y="2547542"/>
            <a:ext cx="9356" cy="600185"/>
          </a:xfrm>
          <a:prstGeom prst="line">
            <a:avLst/>
          </a:prstGeom>
          <a:noFill/>
          <a:ln w="57150">
            <a:solidFill>
              <a:srgbClr val="FF0000"/>
            </a:solidFill>
            <a:round/>
          </a:ln>
        </p:spPr>
        <p:txBody>
          <a:bodyPr/>
          <a:lstStyle/>
          <a:p>
            <a:endParaRPr lang="en-US"/>
          </a:p>
        </p:txBody>
      </p:sp>
      <p:sp>
        <p:nvSpPr>
          <p:cNvPr id="46" name="Line 94"/>
          <p:cNvSpPr>
            <a:spLocks noChangeShapeType="1"/>
          </p:cNvSpPr>
          <p:nvPr/>
        </p:nvSpPr>
        <p:spPr bwMode="auto">
          <a:xfrm>
            <a:off x="2223499" y="3121575"/>
            <a:ext cx="768447" cy="0"/>
          </a:xfrm>
          <a:prstGeom prst="line">
            <a:avLst/>
          </a:prstGeom>
          <a:noFill/>
          <a:ln w="57150">
            <a:solidFill>
              <a:srgbClr val="FF0000"/>
            </a:solidFill>
            <a:round/>
          </a:ln>
        </p:spPr>
        <p:txBody>
          <a:bodyPr/>
          <a:lstStyle/>
          <a:p>
            <a:endParaRPr lang="en-US"/>
          </a:p>
        </p:txBody>
      </p:sp>
      <p:sp>
        <p:nvSpPr>
          <p:cNvPr id="3" name="文本框 2"/>
          <p:cNvSpPr txBox="1"/>
          <p:nvPr/>
        </p:nvSpPr>
        <p:spPr>
          <a:xfrm>
            <a:off x="4932040" y="2420888"/>
            <a:ext cx="4104456" cy="2456057"/>
          </a:xfrm>
          <a:prstGeom prst="rect">
            <a:avLst/>
          </a:prstGeom>
          <a:noFill/>
        </p:spPr>
        <p:txBody>
          <a:bodyPr wrap="square" rtlCol="0">
            <a:spAutoFit/>
          </a:bodyPr>
          <a:lstStyle/>
          <a:p>
            <a:pPr>
              <a:lnSpc>
                <a:spcPct val="150000"/>
              </a:lnSpc>
            </a:pPr>
            <a:r>
              <a:rPr lang="en-US" altLang="zh-CN" sz="2400" b="1" i="1" dirty="0">
                <a:solidFill>
                  <a:srgbClr val="002060"/>
                </a:solidFill>
                <a:latin typeface="Arial" panose="020B0604020202020204"/>
                <a:cs typeface="Arial" panose="020B0604020202020204"/>
              </a:rPr>
              <a:t>P</a:t>
            </a:r>
            <a:r>
              <a:rPr lang="en-US" altLang="zh-CN" sz="2400" dirty="0">
                <a:solidFill>
                  <a:srgbClr val="002060"/>
                </a:solidFill>
                <a:latin typeface="Arial" panose="020B0604020202020204"/>
                <a:cs typeface="Arial" panose="020B0604020202020204"/>
              </a:rPr>
              <a:t> </a:t>
            </a:r>
            <a:r>
              <a:rPr lang="en-US" altLang="zh-CN" sz="2400">
                <a:solidFill>
                  <a:srgbClr val="002060"/>
                </a:solidFill>
                <a:latin typeface="Arial" panose="020B0604020202020204"/>
                <a:cs typeface="Arial" panose="020B0604020202020204"/>
              </a:rPr>
              <a:t>= </a:t>
            </a:r>
            <a:r>
              <a:rPr lang="en-US" altLang="zh-CN" sz="2400" smtClean="0">
                <a:solidFill>
                  <a:srgbClr val="002060"/>
                </a:solidFill>
                <a:latin typeface="Arial" panose="020B0604020202020204"/>
                <a:cs typeface="Arial" panose="020B0604020202020204"/>
              </a:rPr>
              <a:t>260</a:t>
            </a:r>
            <a:r>
              <a:rPr lang="zh-CN" altLang="en-US" sz="2400" smtClean="0">
                <a:solidFill>
                  <a:srgbClr val="002060"/>
                </a:solidFill>
                <a:latin typeface="Arial" panose="020B0604020202020204"/>
                <a:cs typeface="Arial" panose="020B0604020202020204"/>
              </a:rPr>
              <a:t>元</a:t>
            </a:r>
            <a:endParaRPr lang="en-US" altLang="zh-CN" sz="2400" dirty="0">
              <a:solidFill>
                <a:srgbClr val="002060"/>
              </a:solidFill>
              <a:latin typeface="Arial" panose="020B0604020202020204"/>
              <a:cs typeface="Arial" panose="020B0604020202020204"/>
            </a:endParaRPr>
          </a:p>
          <a:p>
            <a:pPr>
              <a:lnSpc>
                <a:spcPct val="150000"/>
              </a:lnSpc>
              <a:buClr>
                <a:srgbClr val="00B85C"/>
              </a:buClr>
              <a:buSzPct val="120000"/>
              <a:buFont typeface="Wingdings" panose="05000000000000000000" pitchFamily="2" charset="2"/>
              <a:buNone/>
            </a:pPr>
            <a:r>
              <a:rPr lang="zh-CN" altLang="en-US" sz="2400" smtClean="0">
                <a:solidFill>
                  <a:srgbClr val="002060"/>
                </a:solidFill>
                <a:latin typeface="微软雅黑" panose="020B0503020204020204" pitchFamily="34" charset="-122"/>
                <a:ea typeface="微软雅黑" panose="020B0503020204020204" pitchFamily="34" charset="-122"/>
                <a:cs typeface="Arial" panose="020B0604020202020204"/>
              </a:rPr>
              <a:t>买家</a:t>
            </a:r>
            <a:r>
              <a:rPr lang="en-US" altLang="zh-CN" sz="2400" smtClean="0">
                <a:solidFill>
                  <a:srgbClr val="002060"/>
                </a:solidFill>
                <a:latin typeface="微软雅黑" panose="020B0503020204020204" pitchFamily="34" charset="-122"/>
                <a:ea typeface="微软雅黑" panose="020B0503020204020204" pitchFamily="34" charset="-122"/>
                <a:cs typeface="Arial" panose="020B0604020202020204"/>
              </a:rPr>
              <a:t>C</a:t>
            </a:r>
            <a:r>
              <a:rPr lang="zh-CN" altLang="en-US" sz="2400" smtClean="0">
                <a:solidFill>
                  <a:srgbClr val="002060"/>
                </a:solidFill>
                <a:latin typeface="微软雅黑" panose="020B0503020204020204" pitchFamily="34" charset="-122"/>
                <a:ea typeface="微软雅黑" panose="020B0503020204020204" pitchFamily="34" charset="-122"/>
                <a:cs typeface="Arial" panose="020B0604020202020204"/>
              </a:rPr>
              <a:t>的</a:t>
            </a:r>
            <a:r>
              <a:rPr lang="en-US" altLang="zh-CN" sz="2400" smtClean="0">
                <a:solidFill>
                  <a:srgbClr val="002060"/>
                </a:solidFill>
                <a:latin typeface="微软雅黑" panose="020B0503020204020204" pitchFamily="34" charset="-122"/>
                <a:ea typeface="微软雅黑" panose="020B0503020204020204" pitchFamily="34" charset="-122"/>
                <a:cs typeface="Arial" panose="020B0604020202020204"/>
              </a:rPr>
              <a:t>CS</a:t>
            </a:r>
            <a:r>
              <a:rPr lang="en-US" altLang="zh-CN" sz="2400" smtClean="0">
                <a:solidFill>
                  <a:srgbClr val="002060"/>
                </a:solidFill>
                <a:latin typeface="Arial" panose="020B0604020202020204"/>
                <a:cs typeface="Arial" panose="020B0604020202020204"/>
              </a:rPr>
              <a:t>= 300 </a:t>
            </a:r>
            <a:r>
              <a:rPr lang="en-US" altLang="zh-CN" sz="2400" dirty="0">
                <a:solidFill>
                  <a:srgbClr val="002060"/>
                </a:solidFill>
                <a:latin typeface="Arial" panose="020B0604020202020204"/>
                <a:cs typeface="Arial" panose="020B0604020202020204"/>
              </a:rPr>
              <a:t>– </a:t>
            </a:r>
            <a:r>
              <a:rPr lang="en-US" altLang="zh-CN" sz="2400">
                <a:solidFill>
                  <a:srgbClr val="002060"/>
                </a:solidFill>
                <a:latin typeface="Arial" panose="020B0604020202020204"/>
                <a:cs typeface="Arial" panose="020B0604020202020204"/>
              </a:rPr>
              <a:t>260 </a:t>
            </a:r>
            <a:r>
              <a:rPr lang="en-US" altLang="zh-CN" sz="2400" smtClean="0">
                <a:solidFill>
                  <a:srgbClr val="002060"/>
                </a:solidFill>
                <a:latin typeface="Arial" panose="020B0604020202020204"/>
                <a:cs typeface="Arial" panose="020B0604020202020204"/>
              </a:rPr>
              <a:t>=</a:t>
            </a:r>
            <a:r>
              <a:rPr lang="en-US" altLang="zh-CN" sz="2400" u="sng" smtClean="0">
                <a:solidFill>
                  <a:srgbClr val="002060"/>
                </a:solidFill>
                <a:latin typeface="Arial" panose="020B0604020202020204"/>
                <a:cs typeface="Arial" panose="020B0604020202020204"/>
              </a:rPr>
              <a:t>40</a:t>
            </a:r>
            <a:endParaRPr lang="en-US" altLang="zh-CN" sz="2400" dirty="0">
              <a:solidFill>
                <a:srgbClr val="002060"/>
              </a:solidFill>
              <a:latin typeface="Arial" panose="020B0604020202020204"/>
              <a:cs typeface="Arial" panose="020B0604020202020204"/>
            </a:endParaRPr>
          </a:p>
          <a:p>
            <a:pPr>
              <a:lnSpc>
                <a:spcPct val="150000"/>
              </a:lnSpc>
              <a:spcBef>
                <a:spcPct val="40000"/>
              </a:spcBef>
              <a:buClr>
                <a:srgbClr val="00B85C"/>
              </a:buClr>
              <a:buSzPct val="120000"/>
              <a:buFont typeface="Wingdings" panose="05000000000000000000" pitchFamily="2" charset="2"/>
              <a:buNone/>
            </a:pPr>
            <a:r>
              <a:rPr lang="en-US" altLang="zh-CN" sz="2400" dirty="0">
                <a:solidFill>
                  <a:srgbClr val="002060"/>
                </a:solidFill>
                <a:latin typeface="微软雅黑" panose="020B0503020204020204" pitchFamily="34" charset="-122"/>
                <a:ea typeface="微软雅黑" panose="020B0503020204020204" pitchFamily="34" charset="-122"/>
                <a:cs typeface="Arial" panose="020B0604020202020204"/>
              </a:rPr>
              <a:t>CS</a:t>
            </a:r>
            <a:r>
              <a:rPr lang="zh-CN" altLang="en-US" sz="2400">
                <a:solidFill>
                  <a:srgbClr val="002060"/>
                </a:solidFill>
                <a:latin typeface="微软雅黑" panose="020B0503020204020204" pitchFamily="34" charset="-122"/>
                <a:ea typeface="微软雅黑" panose="020B0503020204020204" pitchFamily="34" charset="-122"/>
                <a:cs typeface="Arial" panose="020B0604020202020204"/>
              </a:rPr>
              <a:t>共计</a:t>
            </a:r>
            <a:r>
              <a:rPr lang="en-US" altLang="zh-CN" sz="2400">
                <a:solidFill>
                  <a:srgbClr val="002060"/>
                </a:solidFill>
                <a:latin typeface="微软雅黑" panose="020B0503020204020204" pitchFamily="34" charset="-122"/>
                <a:ea typeface="微软雅黑" panose="020B0503020204020204" pitchFamily="34" charset="-122"/>
                <a:cs typeface="Arial" panose="020B0604020202020204"/>
              </a:rPr>
              <a:t> </a:t>
            </a:r>
            <a:r>
              <a:rPr lang="en-US" altLang="zh-CN" sz="2400" u="sng" smtClean="0">
                <a:solidFill>
                  <a:srgbClr val="002060"/>
                </a:solidFill>
                <a:latin typeface="Arial" panose="020B0604020202020204"/>
                <a:cs typeface="Arial" panose="020B0604020202020204"/>
              </a:rPr>
              <a:t>40</a:t>
            </a:r>
            <a:endParaRPr lang="en-US" altLang="zh-CN" sz="2400" dirty="0">
              <a:solidFill>
                <a:srgbClr val="002060"/>
              </a:solidFill>
              <a:latin typeface="Arial" panose="020B0604020202020204"/>
              <a:cs typeface="Arial" panose="020B0604020202020204"/>
            </a:endParaRPr>
          </a:p>
          <a:p>
            <a:pPr>
              <a:lnSpc>
                <a:spcPct val="150000"/>
              </a:lnSpc>
            </a:pPr>
            <a:endParaRPr lang="zh-CN" altLang="en-US" sz="2400" dirty="0">
              <a:solidFill>
                <a:srgbClr val="002060"/>
              </a:solidFill>
              <a:latin typeface="微软雅黑" panose="020B0503020204020204" pitchFamily="34" charset="-122"/>
              <a:ea typeface="微软雅黑" panose="020B0503020204020204" pitchFamily="34" charset="-122"/>
            </a:endParaRPr>
          </a:p>
        </p:txBody>
      </p:sp>
      <p:grpSp>
        <p:nvGrpSpPr>
          <p:cNvPr id="7" name="Group 20"/>
          <p:cNvGrpSpPr/>
          <p:nvPr/>
        </p:nvGrpSpPr>
        <p:grpSpPr bwMode="auto">
          <a:xfrm>
            <a:off x="2232855" y="1568679"/>
            <a:ext cx="2174874" cy="947738"/>
            <a:chOff x="1575" y="712"/>
            <a:chExt cx="1370" cy="597"/>
          </a:xfrm>
        </p:grpSpPr>
        <p:sp>
          <p:nvSpPr>
            <p:cNvPr id="8" name="Arc 21"/>
            <p:cNvSpPr/>
            <p:nvPr/>
          </p:nvSpPr>
          <p:spPr bwMode="auto">
            <a:xfrm flipV="1">
              <a:off x="1615" y="938"/>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panose="020B0604020202020204"/>
                <a:cs typeface="Arial" panose="020B0604020202020204"/>
              </a:endParaRPr>
            </a:p>
          </p:txBody>
        </p:sp>
        <p:sp>
          <p:nvSpPr>
            <p:cNvPr id="9" name="Text Box 22"/>
            <p:cNvSpPr txBox="1">
              <a:spLocks noChangeArrowheads="1"/>
            </p:cNvSpPr>
            <p:nvPr/>
          </p:nvSpPr>
          <p:spPr bwMode="auto">
            <a:xfrm>
              <a:off x="1575" y="712"/>
              <a:ext cx="1370" cy="301"/>
            </a:xfrm>
            <a:prstGeom prst="rect">
              <a:avLst/>
            </a:prstGeom>
            <a:solidFill>
              <a:srgbClr val="FFCCCC"/>
            </a:solidFill>
            <a:ln w="9525">
              <a:solidFill>
                <a:schemeClr val="tx1"/>
              </a:solidFill>
              <a:miter lim="800000"/>
            </a:ln>
          </p:spPr>
          <p:txBody>
            <a:bodyPr wrap="square">
              <a:spAutoFit/>
            </a:bodyPr>
            <a:lstStyle/>
            <a:p>
              <a:pPr algn="ctr">
                <a:spcBef>
                  <a:spcPct val="50000"/>
                </a:spcBef>
              </a:pPr>
              <a:r>
                <a:rPr lang="zh-CN" altLang="en-US" sz="2500" smtClean="0">
                  <a:latin typeface="Arial" panose="020B0604020202020204"/>
                  <a:cs typeface="Arial" panose="020B0604020202020204"/>
                </a:rPr>
                <a:t>卖家</a:t>
              </a:r>
              <a:r>
                <a:rPr lang="en-US" altLang="zh-CN" sz="2500" smtClean="0">
                  <a:latin typeface="Arial" panose="020B0604020202020204"/>
                  <a:cs typeface="Arial" panose="020B0604020202020204"/>
                </a:rPr>
                <a:t>C</a:t>
              </a:r>
              <a:r>
                <a:rPr lang="zh-CN" altLang="en-US" sz="2500" smtClean="0">
                  <a:latin typeface="Arial" panose="020B0604020202020204"/>
                  <a:cs typeface="Arial" panose="020B0604020202020204"/>
                </a:rPr>
                <a:t>的</a:t>
              </a:r>
              <a:r>
                <a:rPr lang="en-US" sz="2500" smtClean="0">
                  <a:latin typeface="Arial" panose="020B0604020202020204"/>
                  <a:cs typeface="Arial" panose="020B0604020202020204"/>
                </a:rPr>
                <a:t> </a:t>
              </a:r>
              <a:r>
                <a:rPr lang="en-US" sz="2500" dirty="0">
                  <a:latin typeface="Arial" panose="020B0604020202020204"/>
                  <a:cs typeface="Arial" panose="020B0604020202020204"/>
                </a:rPr>
                <a:t>WTP</a:t>
              </a:r>
              <a:endParaRPr lang="en-US" sz="2500" dirty="0">
                <a:latin typeface="Arial" panose="020B0604020202020204"/>
                <a:cs typeface="Arial" panose="020B0604020202020204"/>
              </a:endParaRPr>
            </a:p>
          </p:txBody>
        </p:sp>
      </p:grpSp>
      <p:sp>
        <p:nvSpPr>
          <p:cNvPr id="4" name="Rectangle 36"/>
          <p:cNvSpPr>
            <a:spLocks noChangeArrowheads="1"/>
          </p:cNvSpPr>
          <p:nvPr/>
        </p:nvSpPr>
        <p:spPr bwMode="auto">
          <a:xfrm>
            <a:off x="1475656" y="2597695"/>
            <a:ext cx="738480" cy="399257"/>
          </a:xfrm>
          <a:prstGeom prst="rect">
            <a:avLst/>
          </a:prstGeom>
          <a:solidFill>
            <a:srgbClr val="00CC99"/>
          </a:solidFill>
          <a:ln w="9525">
            <a:noFill/>
            <a:miter lim="800000"/>
          </a:ln>
        </p:spPr>
        <p:txBody>
          <a:bodyPr wrap="none" anchor="ctr"/>
          <a:lstStyle/>
          <a:p>
            <a:endParaRPr lang="en-US">
              <a:latin typeface="Arial" panose="020B0604020202020204"/>
              <a:cs typeface="Arial" panose="020B0604020202020204"/>
            </a:endParaRPr>
          </a:p>
        </p:txBody>
      </p:sp>
      <p:sp>
        <p:nvSpPr>
          <p:cNvPr id="6" name="Line 34"/>
          <p:cNvSpPr>
            <a:spLocks noChangeShapeType="1"/>
          </p:cNvSpPr>
          <p:nvPr/>
        </p:nvSpPr>
        <p:spPr bwMode="auto">
          <a:xfrm>
            <a:off x="1475656" y="2996952"/>
            <a:ext cx="768447" cy="8737"/>
          </a:xfrm>
          <a:prstGeom prst="line">
            <a:avLst/>
          </a:prstGeom>
          <a:noFill/>
          <a:ln w="19050">
            <a:solidFill>
              <a:srgbClr val="0000FF"/>
            </a:solidFill>
            <a:round/>
          </a:ln>
        </p:spPr>
        <p:txBody>
          <a:bodyPr/>
          <a:lstStyle/>
          <a:p>
            <a:endParaRPr lang="en-US">
              <a:latin typeface="Arial" panose="020B0604020202020204"/>
              <a:cs typeface="Arial" panose="020B0604020202020204"/>
            </a:endParaRPr>
          </a:p>
        </p:txBody>
      </p:sp>
      <p:sp>
        <p:nvSpPr>
          <p:cNvPr id="19" name="Line 37"/>
          <p:cNvSpPr>
            <a:spLocks noChangeShapeType="1"/>
          </p:cNvSpPr>
          <p:nvPr/>
        </p:nvSpPr>
        <p:spPr bwMode="auto">
          <a:xfrm>
            <a:off x="755576" y="2780928"/>
            <a:ext cx="679450" cy="169862"/>
          </a:xfrm>
          <a:prstGeom prst="line">
            <a:avLst/>
          </a:prstGeom>
          <a:noFill/>
          <a:ln w="38100">
            <a:solidFill>
              <a:srgbClr val="0000FF"/>
            </a:solidFill>
            <a:round/>
            <a:tailEnd type="triangle" w="lg" len="med"/>
          </a:ln>
        </p:spPr>
        <p:txBody>
          <a:bodyP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6"/>
          <p:cNvGraphicFramePr>
            <a:graphicFrameLocks noChangeAspect="1"/>
          </p:cNvGraphicFramePr>
          <p:nvPr/>
        </p:nvGraphicFramePr>
        <p:xfrm>
          <a:off x="205912" y="1446442"/>
          <a:ext cx="5221287" cy="5054600"/>
        </p:xfrm>
        <a:graphic>
          <a:graphicData uri="http://schemas.openxmlformats.org/presentationml/2006/ole">
            <mc:AlternateContent xmlns:mc="http://schemas.openxmlformats.org/markup-compatibility/2006">
              <mc:Choice xmlns:v="urn:schemas-microsoft-com:vml" Requires="v">
                <p:oleObj spid="_x0000_s5151" name="Worksheet" r:id="rId1" imgW="3180080" imgH="3081020" progId="Excel.Sheet.8">
                  <p:embed/>
                </p:oleObj>
              </mc:Choice>
              <mc:Fallback>
                <p:oleObj name="Worksheet" r:id="rId1" imgW="3180080" imgH="3081020" progId="Excel.Sheet.8">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2" y="1446442"/>
                        <a:ext cx="5221287" cy="5054600"/>
                      </a:xfrm>
                      <a:prstGeom prst="rect">
                        <a:avLst/>
                      </a:prstGeom>
                      <a:noFill/>
                    </p:spPr>
                  </p:pic>
                </p:oleObj>
              </mc:Fallback>
            </mc:AlternateContent>
          </a:graphicData>
        </a:graphic>
      </p:graphicFrame>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CS</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sp>
        <p:nvSpPr>
          <p:cNvPr id="36" name="Line 69"/>
          <p:cNvSpPr>
            <a:spLocks noChangeShapeType="1"/>
          </p:cNvSpPr>
          <p:nvPr/>
        </p:nvSpPr>
        <p:spPr bwMode="auto">
          <a:xfrm flipV="1">
            <a:off x="1472274" y="2000057"/>
            <a:ext cx="0" cy="588964"/>
          </a:xfrm>
          <a:prstGeom prst="line">
            <a:avLst/>
          </a:prstGeom>
          <a:noFill/>
          <a:ln w="57150">
            <a:solidFill>
              <a:srgbClr val="FF0000"/>
            </a:solidFill>
            <a:round/>
          </a:ln>
        </p:spPr>
        <p:txBody>
          <a:bodyPr/>
          <a:lstStyle/>
          <a:p>
            <a:endParaRPr lang="en-US"/>
          </a:p>
        </p:txBody>
      </p:sp>
      <p:sp>
        <p:nvSpPr>
          <p:cNvPr id="37" name="Line 70"/>
          <p:cNvSpPr>
            <a:spLocks noChangeShapeType="1"/>
          </p:cNvSpPr>
          <p:nvPr/>
        </p:nvSpPr>
        <p:spPr bwMode="auto">
          <a:xfrm flipV="1">
            <a:off x="1441986" y="2569651"/>
            <a:ext cx="790878" cy="3303"/>
          </a:xfrm>
          <a:prstGeom prst="line">
            <a:avLst/>
          </a:prstGeom>
          <a:noFill/>
          <a:ln w="57150">
            <a:solidFill>
              <a:srgbClr val="FF0000"/>
            </a:solidFill>
            <a:round/>
          </a:ln>
        </p:spPr>
        <p:txBody>
          <a:bodyPr/>
          <a:lstStyle/>
          <a:p>
            <a:endParaRPr lang="en-US" dirty="0"/>
          </a:p>
        </p:txBody>
      </p:sp>
      <p:sp>
        <p:nvSpPr>
          <p:cNvPr id="38" name="Text Box 67"/>
          <p:cNvSpPr txBox="1">
            <a:spLocks noChangeArrowheads="1"/>
          </p:cNvSpPr>
          <p:nvPr/>
        </p:nvSpPr>
        <p:spPr bwMode="auto">
          <a:xfrm>
            <a:off x="1297241" y="1314942"/>
            <a:ext cx="356829"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2800" b="1" i="1" dirty="0">
                <a:latin typeface="Arial" panose="020B0604020202020204"/>
                <a:cs typeface="Arial" panose="020B0604020202020204"/>
              </a:rPr>
              <a:t>P</a:t>
            </a:r>
            <a:endParaRPr lang="en-US" sz="2800" b="1" i="1" dirty="0">
              <a:latin typeface="Arial" panose="020B0604020202020204"/>
              <a:cs typeface="Arial" panose="020B0604020202020204"/>
            </a:endParaRPr>
          </a:p>
        </p:txBody>
      </p:sp>
      <p:sp>
        <p:nvSpPr>
          <p:cNvPr id="39" name="Text Box 68"/>
          <p:cNvSpPr txBox="1">
            <a:spLocks noChangeArrowheads="1"/>
          </p:cNvSpPr>
          <p:nvPr/>
        </p:nvSpPr>
        <p:spPr bwMode="auto">
          <a:xfrm>
            <a:off x="5024571" y="5517232"/>
            <a:ext cx="420047" cy="523220"/>
          </a:xfrm>
          <a:prstGeom prst="rect">
            <a:avLst/>
          </a:prstGeom>
          <a:noFill/>
          <a:ln w="9525">
            <a:noFill/>
            <a:miter lim="800000"/>
          </a:ln>
        </p:spPr>
        <p:txBody>
          <a:bodyPr wrap="square">
            <a:spAutoFit/>
          </a:bodyPr>
          <a:lstStyle/>
          <a:p>
            <a:pPr>
              <a:spcBef>
                <a:spcPct val="50000"/>
              </a:spcBef>
            </a:pPr>
            <a:r>
              <a:rPr lang="en-US" sz="2800" b="1" i="1" dirty="0">
                <a:latin typeface="Arial" panose="020B0604020202020204"/>
                <a:cs typeface="Arial" panose="020B0604020202020204"/>
              </a:rPr>
              <a:t>Q</a:t>
            </a:r>
            <a:endParaRPr lang="en-US" sz="2800" b="1" i="1" dirty="0">
              <a:latin typeface="Arial" panose="020B0604020202020204"/>
              <a:cs typeface="Arial" panose="020B0604020202020204"/>
            </a:endParaRPr>
          </a:p>
        </p:txBody>
      </p:sp>
      <p:sp>
        <p:nvSpPr>
          <p:cNvPr id="40" name="Line 84"/>
          <p:cNvSpPr>
            <a:spLocks noChangeShapeType="1"/>
          </p:cNvSpPr>
          <p:nvPr/>
        </p:nvSpPr>
        <p:spPr bwMode="auto">
          <a:xfrm flipH="1" flipV="1">
            <a:off x="4407879" y="4293096"/>
            <a:ext cx="17535" cy="1368152"/>
          </a:xfrm>
          <a:prstGeom prst="line">
            <a:avLst/>
          </a:prstGeom>
          <a:noFill/>
          <a:ln w="57150">
            <a:solidFill>
              <a:srgbClr val="FF0000"/>
            </a:solidFill>
            <a:round/>
          </a:ln>
        </p:spPr>
        <p:txBody>
          <a:bodyPr/>
          <a:lstStyle/>
          <a:p>
            <a:endParaRPr lang="en-US" dirty="0"/>
          </a:p>
        </p:txBody>
      </p:sp>
      <p:sp>
        <p:nvSpPr>
          <p:cNvPr id="41" name="Line 87"/>
          <p:cNvSpPr>
            <a:spLocks noChangeShapeType="1"/>
          </p:cNvSpPr>
          <p:nvPr/>
        </p:nvSpPr>
        <p:spPr bwMode="auto">
          <a:xfrm flipH="1" flipV="1">
            <a:off x="3659139" y="3861047"/>
            <a:ext cx="1" cy="485667"/>
          </a:xfrm>
          <a:prstGeom prst="line">
            <a:avLst/>
          </a:prstGeom>
          <a:noFill/>
          <a:ln w="57150">
            <a:solidFill>
              <a:srgbClr val="FF0000"/>
            </a:solidFill>
            <a:round/>
          </a:ln>
        </p:spPr>
        <p:txBody>
          <a:bodyPr/>
          <a:lstStyle/>
          <a:p>
            <a:endParaRPr lang="en-US"/>
          </a:p>
        </p:txBody>
      </p:sp>
      <p:sp>
        <p:nvSpPr>
          <p:cNvPr id="42" name="Line 88"/>
          <p:cNvSpPr>
            <a:spLocks noChangeShapeType="1"/>
          </p:cNvSpPr>
          <p:nvPr/>
        </p:nvSpPr>
        <p:spPr bwMode="auto">
          <a:xfrm>
            <a:off x="3659139" y="4320688"/>
            <a:ext cx="775471" cy="0"/>
          </a:xfrm>
          <a:prstGeom prst="line">
            <a:avLst/>
          </a:prstGeom>
          <a:noFill/>
          <a:ln w="57150">
            <a:solidFill>
              <a:srgbClr val="FF0000"/>
            </a:solidFill>
            <a:round/>
          </a:ln>
        </p:spPr>
        <p:txBody>
          <a:bodyPr/>
          <a:lstStyle/>
          <a:p>
            <a:endParaRPr lang="en-US" dirty="0"/>
          </a:p>
        </p:txBody>
      </p:sp>
      <p:sp>
        <p:nvSpPr>
          <p:cNvPr id="43" name="Line 90"/>
          <p:cNvSpPr>
            <a:spLocks noChangeShapeType="1"/>
          </p:cNvSpPr>
          <p:nvPr/>
        </p:nvSpPr>
        <p:spPr bwMode="auto">
          <a:xfrm flipV="1">
            <a:off x="2962311" y="3097802"/>
            <a:ext cx="4617" cy="788399"/>
          </a:xfrm>
          <a:prstGeom prst="line">
            <a:avLst/>
          </a:prstGeom>
          <a:noFill/>
          <a:ln w="57150">
            <a:solidFill>
              <a:srgbClr val="FF0000"/>
            </a:solidFill>
            <a:round/>
          </a:ln>
        </p:spPr>
        <p:txBody>
          <a:bodyPr/>
          <a:lstStyle/>
          <a:p>
            <a:endParaRPr lang="en-US"/>
          </a:p>
        </p:txBody>
      </p:sp>
      <p:sp>
        <p:nvSpPr>
          <p:cNvPr id="44" name="Line 91"/>
          <p:cNvSpPr>
            <a:spLocks noChangeShapeType="1"/>
          </p:cNvSpPr>
          <p:nvPr/>
        </p:nvSpPr>
        <p:spPr bwMode="auto">
          <a:xfrm flipV="1">
            <a:off x="2936234" y="3886200"/>
            <a:ext cx="742991" cy="9999"/>
          </a:xfrm>
          <a:prstGeom prst="line">
            <a:avLst/>
          </a:prstGeom>
          <a:noFill/>
          <a:ln w="57150">
            <a:solidFill>
              <a:srgbClr val="FF0000"/>
            </a:solidFill>
            <a:round/>
          </a:ln>
        </p:spPr>
        <p:txBody>
          <a:bodyPr/>
          <a:lstStyle/>
          <a:p>
            <a:endParaRPr lang="en-US"/>
          </a:p>
        </p:txBody>
      </p:sp>
      <p:sp>
        <p:nvSpPr>
          <p:cNvPr id="45" name="Line 93"/>
          <p:cNvSpPr>
            <a:spLocks noChangeShapeType="1"/>
          </p:cNvSpPr>
          <p:nvPr/>
        </p:nvSpPr>
        <p:spPr bwMode="auto">
          <a:xfrm flipH="1" flipV="1">
            <a:off x="2223499" y="2547542"/>
            <a:ext cx="9356" cy="600185"/>
          </a:xfrm>
          <a:prstGeom prst="line">
            <a:avLst/>
          </a:prstGeom>
          <a:noFill/>
          <a:ln w="57150">
            <a:solidFill>
              <a:srgbClr val="FF0000"/>
            </a:solidFill>
            <a:round/>
          </a:ln>
        </p:spPr>
        <p:txBody>
          <a:bodyPr/>
          <a:lstStyle/>
          <a:p>
            <a:endParaRPr lang="en-US"/>
          </a:p>
        </p:txBody>
      </p:sp>
      <p:sp>
        <p:nvSpPr>
          <p:cNvPr id="46" name="Line 94"/>
          <p:cNvSpPr>
            <a:spLocks noChangeShapeType="1"/>
          </p:cNvSpPr>
          <p:nvPr/>
        </p:nvSpPr>
        <p:spPr bwMode="auto">
          <a:xfrm>
            <a:off x="2223499" y="3121575"/>
            <a:ext cx="768447" cy="0"/>
          </a:xfrm>
          <a:prstGeom prst="line">
            <a:avLst/>
          </a:prstGeom>
          <a:noFill/>
          <a:ln w="57150">
            <a:solidFill>
              <a:srgbClr val="FF0000"/>
            </a:solidFill>
            <a:round/>
          </a:ln>
        </p:spPr>
        <p:txBody>
          <a:bodyPr/>
          <a:lstStyle/>
          <a:p>
            <a:endParaRPr lang="en-US"/>
          </a:p>
        </p:txBody>
      </p:sp>
      <p:grpSp>
        <p:nvGrpSpPr>
          <p:cNvPr id="7" name="Group 20"/>
          <p:cNvGrpSpPr/>
          <p:nvPr/>
        </p:nvGrpSpPr>
        <p:grpSpPr bwMode="auto">
          <a:xfrm>
            <a:off x="2232855" y="1568679"/>
            <a:ext cx="2174874" cy="947738"/>
            <a:chOff x="1575" y="712"/>
            <a:chExt cx="1370" cy="597"/>
          </a:xfrm>
        </p:grpSpPr>
        <p:sp>
          <p:nvSpPr>
            <p:cNvPr id="8" name="Arc 21"/>
            <p:cNvSpPr/>
            <p:nvPr/>
          </p:nvSpPr>
          <p:spPr bwMode="auto">
            <a:xfrm flipV="1">
              <a:off x="1615" y="938"/>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panose="020B0604020202020204"/>
                <a:cs typeface="Arial" panose="020B0604020202020204"/>
              </a:endParaRPr>
            </a:p>
          </p:txBody>
        </p:sp>
        <p:sp>
          <p:nvSpPr>
            <p:cNvPr id="9" name="Text Box 22"/>
            <p:cNvSpPr txBox="1">
              <a:spLocks noChangeArrowheads="1"/>
            </p:cNvSpPr>
            <p:nvPr/>
          </p:nvSpPr>
          <p:spPr bwMode="auto">
            <a:xfrm>
              <a:off x="1575" y="712"/>
              <a:ext cx="1370" cy="301"/>
            </a:xfrm>
            <a:prstGeom prst="rect">
              <a:avLst/>
            </a:prstGeom>
            <a:solidFill>
              <a:srgbClr val="FFCCCC"/>
            </a:solidFill>
            <a:ln w="9525">
              <a:solidFill>
                <a:schemeClr val="tx1"/>
              </a:solidFill>
              <a:miter lim="800000"/>
            </a:ln>
          </p:spPr>
          <p:txBody>
            <a:bodyPr wrap="square">
              <a:spAutoFit/>
            </a:bodyPr>
            <a:lstStyle/>
            <a:p>
              <a:pPr algn="ctr">
                <a:spcBef>
                  <a:spcPct val="50000"/>
                </a:spcBef>
              </a:pPr>
              <a:r>
                <a:rPr lang="zh-CN" altLang="en-US" sz="2500" smtClean="0">
                  <a:latin typeface="Arial" panose="020B0604020202020204"/>
                  <a:cs typeface="Arial" panose="020B0604020202020204"/>
                </a:rPr>
                <a:t>买家</a:t>
              </a:r>
              <a:r>
                <a:rPr lang="en-US" altLang="zh-CN" sz="2500" smtClean="0">
                  <a:latin typeface="Arial" panose="020B0604020202020204"/>
                  <a:cs typeface="Arial" panose="020B0604020202020204"/>
                </a:rPr>
                <a:t>C</a:t>
              </a:r>
              <a:r>
                <a:rPr lang="zh-CN" altLang="en-US" sz="2500" smtClean="0">
                  <a:latin typeface="Arial" panose="020B0604020202020204"/>
                  <a:cs typeface="Arial" panose="020B0604020202020204"/>
                </a:rPr>
                <a:t>的</a:t>
              </a:r>
              <a:r>
                <a:rPr lang="en-US" sz="2500" smtClean="0">
                  <a:latin typeface="Arial" panose="020B0604020202020204"/>
                  <a:cs typeface="Arial" panose="020B0604020202020204"/>
                </a:rPr>
                <a:t> </a:t>
              </a:r>
              <a:r>
                <a:rPr lang="en-US" sz="2500" dirty="0">
                  <a:latin typeface="Arial" panose="020B0604020202020204"/>
                  <a:cs typeface="Arial" panose="020B0604020202020204"/>
                </a:rPr>
                <a:t>WTP</a:t>
              </a:r>
              <a:endParaRPr lang="en-US" sz="2500" dirty="0">
                <a:latin typeface="Arial" panose="020B0604020202020204"/>
                <a:cs typeface="Arial" panose="020B0604020202020204"/>
              </a:endParaRPr>
            </a:p>
          </p:txBody>
        </p:sp>
      </p:grpSp>
      <p:grpSp>
        <p:nvGrpSpPr>
          <p:cNvPr id="10" name="Group 23"/>
          <p:cNvGrpSpPr/>
          <p:nvPr/>
        </p:nvGrpSpPr>
        <p:grpSpPr bwMode="auto">
          <a:xfrm>
            <a:off x="2771017" y="2225903"/>
            <a:ext cx="2441575" cy="863600"/>
            <a:chOff x="1914" y="1126"/>
            <a:chExt cx="1538" cy="544"/>
          </a:xfrm>
        </p:grpSpPr>
        <p:sp>
          <p:nvSpPr>
            <p:cNvPr id="11" name="Arc 24"/>
            <p:cNvSpPr/>
            <p:nvPr/>
          </p:nvSpPr>
          <p:spPr bwMode="auto">
            <a:xfrm flipV="1">
              <a:off x="2092" y="1292"/>
              <a:ext cx="658" cy="378"/>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dirty="0">
                <a:latin typeface="Arial" panose="020B0604020202020204"/>
                <a:cs typeface="Arial" panose="020B0604020202020204"/>
              </a:endParaRPr>
            </a:p>
          </p:txBody>
        </p:sp>
        <p:sp>
          <p:nvSpPr>
            <p:cNvPr id="12" name="Text Box 25"/>
            <p:cNvSpPr txBox="1">
              <a:spLocks noChangeArrowheads="1"/>
            </p:cNvSpPr>
            <p:nvPr/>
          </p:nvSpPr>
          <p:spPr bwMode="auto">
            <a:xfrm>
              <a:off x="1914" y="1126"/>
              <a:ext cx="1538" cy="304"/>
            </a:xfrm>
            <a:prstGeom prst="rect">
              <a:avLst/>
            </a:prstGeom>
            <a:solidFill>
              <a:srgbClr val="FFCCCC"/>
            </a:solidFill>
            <a:ln w="9525">
              <a:solidFill>
                <a:schemeClr val="tx1"/>
              </a:solidFill>
              <a:miter lim="800000"/>
            </a:ln>
          </p:spPr>
          <p:txBody>
            <a:bodyPr>
              <a:spAutoFit/>
            </a:bodyPr>
            <a:lstStyle/>
            <a:p>
              <a:pPr algn="ctr">
                <a:spcBef>
                  <a:spcPct val="50000"/>
                </a:spcBef>
              </a:pPr>
              <a:r>
                <a:rPr lang="zh-CN" altLang="en-US" sz="2500" smtClean="0">
                  <a:latin typeface="Arial" panose="020B0604020202020204"/>
                  <a:cs typeface="Arial" panose="020B0604020202020204"/>
                </a:rPr>
                <a:t>买家</a:t>
              </a:r>
              <a:r>
                <a:rPr lang="en-US" altLang="zh-CN" sz="2500" smtClean="0">
                  <a:latin typeface="Arial" panose="020B0604020202020204"/>
                  <a:cs typeface="Arial" panose="020B0604020202020204"/>
                </a:rPr>
                <a:t>A</a:t>
              </a:r>
              <a:r>
                <a:rPr lang="zh-CN" altLang="en-US" sz="2500" smtClean="0">
                  <a:latin typeface="Arial" panose="020B0604020202020204"/>
                  <a:cs typeface="Arial" panose="020B0604020202020204"/>
                </a:rPr>
                <a:t>的</a:t>
              </a:r>
              <a:r>
                <a:rPr lang="en-US" sz="2500" smtClean="0">
                  <a:latin typeface="Arial" panose="020B0604020202020204"/>
                  <a:cs typeface="Arial" panose="020B0604020202020204"/>
                </a:rPr>
                <a:t> </a:t>
              </a:r>
              <a:r>
                <a:rPr lang="en-US" sz="2500" dirty="0">
                  <a:latin typeface="Arial" panose="020B0604020202020204"/>
                  <a:cs typeface="Arial" panose="020B0604020202020204"/>
                </a:rPr>
                <a:t>WTP</a:t>
              </a:r>
              <a:endParaRPr lang="en-US" sz="2500" dirty="0">
                <a:latin typeface="Arial" panose="020B0604020202020204"/>
                <a:cs typeface="Arial" panose="020B0604020202020204"/>
              </a:endParaRPr>
            </a:p>
          </p:txBody>
        </p:sp>
      </p:grpSp>
      <p:sp>
        <p:nvSpPr>
          <p:cNvPr id="19" name="Rectangle 24"/>
          <p:cNvSpPr>
            <a:spLocks noChangeArrowheads="1"/>
          </p:cNvSpPr>
          <p:nvPr/>
        </p:nvSpPr>
        <p:spPr bwMode="auto">
          <a:xfrm>
            <a:off x="1458303" y="2608276"/>
            <a:ext cx="746917" cy="905702"/>
          </a:xfrm>
          <a:prstGeom prst="rect">
            <a:avLst/>
          </a:prstGeom>
          <a:solidFill>
            <a:srgbClr val="00CC99"/>
          </a:solidFill>
          <a:ln w="9525">
            <a:noFill/>
            <a:miter lim="800000"/>
          </a:ln>
        </p:spPr>
        <p:txBody>
          <a:bodyPr wrap="none" anchor="ctr"/>
          <a:lstStyle/>
          <a:p>
            <a:endParaRPr lang="en-US">
              <a:cs typeface="Arial" panose="020B0604020202020204" pitchFamily="34" charset="0"/>
            </a:endParaRPr>
          </a:p>
        </p:txBody>
      </p:sp>
      <p:sp>
        <p:nvSpPr>
          <p:cNvPr id="21" name="Rectangle 26"/>
          <p:cNvSpPr>
            <a:spLocks noChangeArrowheads="1"/>
          </p:cNvSpPr>
          <p:nvPr/>
        </p:nvSpPr>
        <p:spPr bwMode="auto">
          <a:xfrm>
            <a:off x="2207572" y="3169726"/>
            <a:ext cx="728662" cy="335470"/>
          </a:xfrm>
          <a:prstGeom prst="rect">
            <a:avLst/>
          </a:prstGeom>
          <a:solidFill>
            <a:srgbClr val="00CC99"/>
          </a:solidFill>
          <a:ln w="9525">
            <a:noFill/>
            <a:miter lim="800000"/>
          </a:ln>
        </p:spPr>
        <p:txBody>
          <a:bodyPr wrap="none" anchor="ctr"/>
          <a:lstStyle/>
          <a:p>
            <a:endParaRPr lang="en-US" dirty="0">
              <a:cs typeface="Arial" panose="020B0604020202020204" pitchFamily="34" charset="0"/>
            </a:endParaRPr>
          </a:p>
        </p:txBody>
      </p:sp>
      <p:sp>
        <p:nvSpPr>
          <p:cNvPr id="22" name="Line 23"/>
          <p:cNvSpPr>
            <a:spLocks noChangeShapeType="1"/>
          </p:cNvSpPr>
          <p:nvPr/>
        </p:nvSpPr>
        <p:spPr bwMode="auto">
          <a:xfrm flipV="1">
            <a:off x="1462919" y="3487964"/>
            <a:ext cx="1494776" cy="17227"/>
          </a:xfrm>
          <a:prstGeom prst="line">
            <a:avLst/>
          </a:prstGeom>
          <a:noFill/>
          <a:ln w="19050">
            <a:solidFill>
              <a:srgbClr val="0000FF"/>
            </a:solidFill>
            <a:round/>
          </a:ln>
        </p:spPr>
        <p:txBody>
          <a:bodyPr/>
          <a:lstStyle/>
          <a:p>
            <a:endParaRPr lang="en-US"/>
          </a:p>
        </p:txBody>
      </p:sp>
      <p:sp>
        <p:nvSpPr>
          <p:cNvPr id="23" name="Line 25"/>
          <p:cNvSpPr>
            <a:spLocks noChangeShapeType="1"/>
          </p:cNvSpPr>
          <p:nvPr/>
        </p:nvSpPr>
        <p:spPr bwMode="auto">
          <a:xfrm>
            <a:off x="664637" y="3375481"/>
            <a:ext cx="728662" cy="77788"/>
          </a:xfrm>
          <a:prstGeom prst="line">
            <a:avLst/>
          </a:prstGeom>
          <a:noFill/>
          <a:ln w="38100">
            <a:solidFill>
              <a:srgbClr val="0000FF"/>
            </a:solidFill>
            <a:round/>
            <a:tailEnd type="triangle" w="lg" len="med"/>
          </a:ln>
        </p:spPr>
        <p:txBody>
          <a:bodyPr/>
          <a:lstStyle/>
          <a:p>
            <a:endParaRPr lang="en-US" dirty="0"/>
          </a:p>
        </p:txBody>
      </p:sp>
      <p:sp>
        <p:nvSpPr>
          <p:cNvPr id="24" name="Rectangle 22"/>
          <p:cNvSpPr>
            <a:spLocks noChangeArrowheads="1"/>
          </p:cNvSpPr>
          <p:nvPr/>
        </p:nvSpPr>
        <p:spPr bwMode="auto">
          <a:xfrm>
            <a:off x="5709404" y="1862962"/>
            <a:ext cx="3067050" cy="4158325"/>
          </a:xfrm>
          <a:prstGeom prst="rect">
            <a:avLst/>
          </a:prstGeom>
          <a:noFill/>
          <a:ln w="9525">
            <a:noFill/>
            <a:miter lim="800000"/>
          </a:ln>
        </p:spPr>
        <p:txBody>
          <a:bodyPr/>
          <a:lstStyle/>
          <a:p>
            <a:pPr>
              <a:lnSpc>
                <a:spcPct val="150000"/>
              </a:lnSpc>
              <a:spcBef>
                <a:spcPct val="40000"/>
              </a:spcBef>
              <a:buClr>
                <a:srgbClr val="00B85C"/>
              </a:buClr>
              <a:buSzPct val="120000"/>
              <a:buFont typeface="Wingdings" panose="05000000000000000000" pitchFamily="2" charset="2"/>
              <a:buNone/>
            </a:pPr>
            <a:r>
              <a:rPr lang="zh-CN" altLang="en-US" sz="2600" dirty="0">
                <a:solidFill>
                  <a:srgbClr val="002060"/>
                </a:solidFill>
                <a:latin typeface="微软雅黑" panose="020B0503020204020204" pitchFamily="34" charset="-122"/>
                <a:ea typeface="微软雅黑" panose="020B0503020204020204" pitchFamily="34" charset="-122"/>
                <a:cs typeface="Arial" panose="020B0604020202020204"/>
              </a:rPr>
              <a:t>假设</a:t>
            </a:r>
            <a:r>
              <a:rPr lang="en-US" sz="2600" b="1" i="1" dirty="0">
                <a:solidFill>
                  <a:srgbClr val="002060"/>
                </a:solidFill>
                <a:latin typeface="微软雅黑" panose="020B0503020204020204" pitchFamily="34" charset="-122"/>
                <a:ea typeface="微软雅黑" panose="020B0503020204020204" pitchFamily="34" charset="-122"/>
                <a:cs typeface="Arial" panose="020B0604020202020204"/>
              </a:rPr>
              <a:t>P</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smtClean="0">
                <a:solidFill>
                  <a:srgbClr val="002060"/>
                </a:solidFill>
                <a:latin typeface="微软雅黑" panose="020B0503020204020204" pitchFamily="34" charset="-122"/>
                <a:ea typeface="微软雅黑" panose="020B0503020204020204" pitchFamily="34" charset="-122"/>
                <a:cs typeface="Arial" panose="020B0604020202020204"/>
              </a:rPr>
              <a:t>220</a:t>
            </a: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元</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a:p>
            <a:pPr>
              <a:lnSpc>
                <a:spcPct val="150000"/>
              </a:lnSpc>
              <a:spcBef>
                <a:spcPct val="40000"/>
              </a:spcBef>
              <a:buClr>
                <a:srgbClr val="00B85C"/>
              </a:buClr>
              <a:buSzPct val="120000"/>
              <a:buFont typeface="Wingdings" panose="05000000000000000000" pitchFamily="2" charset="2"/>
              <a:buNone/>
            </a:pPr>
            <a:r>
              <a:rPr lang="en-US" altLang="zh-CN" sz="2600" smtClean="0">
                <a:solidFill>
                  <a:srgbClr val="002060"/>
                </a:solidFill>
                <a:latin typeface="微软雅黑" panose="020B0503020204020204" pitchFamily="34" charset="-122"/>
                <a:ea typeface="微软雅黑" panose="020B0503020204020204" pitchFamily="34" charset="-122"/>
                <a:cs typeface="Arial" panose="020B0604020202020204"/>
              </a:rPr>
              <a:t>C</a:t>
            </a: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的</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CS = </a:t>
            </a:r>
            <a:br>
              <a:rPr lang="en-US" sz="2600">
                <a:solidFill>
                  <a:srgbClr val="002060"/>
                </a:solidFill>
                <a:latin typeface="微软雅黑" panose="020B0503020204020204" pitchFamily="34" charset="-122"/>
                <a:ea typeface="微软雅黑" panose="020B0503020204020204" pitchFamily="34" charset="-122"/>
                <a:cs typeface="Arial" panose="020B0604020202020204"/>
              </a:rPr>
            </a:br>
            <a:r>
              <a:rPr lang="en-US" sz="2600" smtClean="0">
                <a:solidFill>
                  <a:srgbClr val="002060"/>
                </a:solidFill>
                <a:latin typeface="微软雅黑" panose="020B0503020204020204" pitchFamily="34" charset="-122"/>
                <a:ea typeface="微软雅黑" panose="020B0503020204020204" pitchFamily="34" charset="-122"/>
                <a:cs typeface="Arial" panose="020B0604020202020204"/>
              </a:rPr>
              <a:t>300 </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 220 </a:t>
            </a:r>
            <a:r>
              <a:rPr lang="en-US" sz="260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u="sng" smtClean="0">
                <a:solidFill>
                  <a:srgbClr val="002060"/>
                </a:solidFill>
                <a:latin typeface="微软雅黑" panose="020B0503020204020204" pitchFamily="34" charset="-122"/>
                <a:ea typeface="微软雅黑" panose="020B0503020204020204" pitchFamily="34" charset="-122"/>
                <a:cs typeface="Arial" panose="020B0604020202020204"/>
              </a:rPr>
              <a:t>80</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a:p>
            <a:pPr>
              <a:lnSpc>
                <a:spcPct val="150000"/>
              </a:lnSpc>
              <a:spcBef>
                <a:spcPct val="40000"/>
              </a:spcBef>
              <a:buClr>
                <a:srgbClr val="00B85C"/>
              </a:buClr>
              <a:buSzPct val="120000"/>
              <a:buFont typeface="Wingdings" panose="05000000000000000000" pitchFamily="2" charset="2"/>
              <a:buNone/>
            </a:pPr>
            <a:r>
              <a:rPr lang="en-US" altLang="zh-CN" sz="2600" smtClean="0">
                <a:solidFill>
                  <a:srgbClr val="002060"/>
                </a:solidFill>
                <a:latin typeface="微软雅黑" panose="020B0503020204020204" pitchFamily="34" charset="-122"/>
                <a:ea typeface="微软雅黑" panose="020B0503020204020204" pitchFamily="34" charset="-122"/>
                <a:cs typeface="Arial" panose="020B0604020202020204"/>
              </a:rPr>
              <a:t>A</a:t>
            </a: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的</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CS =</a:t>
            </a:r>
            <a:br>
              <a:rPr lang="en-US" sz="2600">
                <a:solidFill>
                  <a:srgbClr val="002060"/>
                </a:solidFill>
                <a:latin typeface="微软雅黑" panose="020B0503020204020204" pitchFamily="34" charset="-122"/>
                <a:ea typeface="微软雅黑" panose="020B0503020204020204" pitchFamily="34" charset="-122"/>
                <a:cs typeface="Arial" panose="020B0604020202020204"/>
              </a:rPr>
            </a:br>
            <a:r>
              <a:rPr lang="en-US" sz="2600" smtClean="0">
                <a:solidFill>
                  <a:srgbClr val="002060"/>
                </a:solidFill>
                <a:latin typeface="微软雅黑" panose="020B0503020204020204" pitchFamily="34" charset="-122"/>
                <a:ea typeface="微软雅黑" panose="020B0503020204020204" pitchFamily="34" charset="-122"/>
                <a:cs typeface="Arial" panose="020B0604020202020204"/>
              </a:rPr>
              <a:t>250 </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 220 </a:t>
            </a:r>
            <a:r>
              <a:rPr lang="en-US" sz="260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u="sng" smtClean="0">
                <a:solidFill>
                  <a:srgbClr val="002060"/>
                </a:solidFill>
                <a:latin typeface="微软雅黑" panose="020B0503020204020204" pitchFamily="34" charset="-122"/>
                <a:ea typeface="微软雅黑" panose="020B0503020204020204" pitchFamily="34" charset="-122"/>
                <a:cs typeface="Arial" panose="020B0604020202020204"/>
              </a:rPr>
              <a:t>30</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a:p>
            <a:pPr>
              <a:lnSpc>
                <a:spcPct val="150000"/>
              </a:lnSpc>
              <a:spcBef>
                <a:spcPct val="40000"/>
              </a:spcBef>
              <a:buClr>
                <a:srgbClr val="00B85C"/>
              </a:buClr>
              <a:buSzPct val="120000"/>
              <a:buFont typeface="Wingdings" panose="05000000000000000000" pitchFamily="2" charset="2"/>
              <a:buNone/>
            </a:pP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CS</a:t>
            </a:r>
            <a:r>
              <a:rPr lang="zh-CN" altLang="en-US" sz="2600" dirty="0">
                <a:solidFill>
                  <a:srgbClr val="002060"/>
                </a:solidFill>
                <a:latin typeface="微软雅黑" panose="020B0503020204020204" pitchFamily="34" charset="-122"/>
                <a:ea typeface="微软雅黑" panose="020B0503020204020204" pitchFamily="34" charset="-122"/>
                <a:cs typeface="Arial" panose="020B0604020202020204"/>
              </a:rPr>
              <a:t>共计</a:t>
            </a:r>
            <a:r>
              <a:rPr lang="en-US" sz="260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u="sng" smtClean="0">
                <a:solidFill>
                  <a:srgbClr val="002060"/>
                </a:solidFill>
                <a:latin typeface="微软雅黑" panose="020B0503020204020204" pitchFamily="34" charset="-122"/>
                <a:ea typeface="微软雅黑" panose="020B0503020204020204" pitchFamily="34" charset="-122"/>
                <a:cs typeface="Arial" panose="020B0604020202020204"/>
              </a:rPr>
              <a:t>110</a:t>
            </a:r>
            <a:r>
              <a:rPr lang="zh-CN" altLang="en-US" sz="2600" u="sng" smtClean="0">
                <a:solidFill>
                  <a:srgbClr val="002060"/>
                </a:solidFill>
                <a:latin typeface="微软雅黑" panose="020B0503020204020204" pitchFamily="34" charset="-122"/>
                <a:ea typeface="微软雅黑" panose="020B0503020204020204" pitchFamily="34" charset="-122"/>
                <a:cs typeface="Arial" panose="020B0604020202020204"/>
              </a:rPr>
              <a:t>元</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Effect transition="in" filter="wipe(left)">
                                      <p:cBhvr>
                                        <p:cTn id="18" dur="500"/>
                                        <p:tgtEl>
                                          <p:spTgt spid="2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trips(down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
                                            <p:txEl>
                                              <p:pRg st="2" end="2"/>
                                            </p:txEl>
                                          </p:spTgt>
                                        </p:tgtEl>
                                        <p:attrNameLst>
                                          <p:attrName>style.visibility</p:attrName>
                                        </p:attrNameLst>
                                      </p:cBhvr>
                                      <p:to>
                                        <p:strVal val="visible"/>
                                      </p:to>
                                    </p:set>
                                    <p:animEffect transition="in" filter="wipe(left)">
                                      <p:cBhvr>
                                        <p:cTn id="38" dur="500"/>
                                        <p:tgtEl>
                                          <p:spTgt spid="24">
                                            <p:txEl>
                                              <p:pRg st="2" end="2"/>
                                            </p:txEl>
                                          </p:spTgt>
                                        </p:tgtEl>
                                      </p:cBhvr>
                                    </p:animEffect>
                                  </p:childTnLst>
                                </p:cTn>
                              </p:par>
                              <p:par>
                                <p:cTn id="39" presetID="10" presetClass="entr" presetSubtype="0" fill="hold" grpId="2"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4">
                                            <p:txEl>
                                              <p:pRg st="3" end="3"/>
                                            </p:txEl>
                                          </p:spTgt>
                                        </p:tgtEl>
                                        <p:attrNameLst>
                                          <p:attrName>style.visibility</p:attrName>
                                        </p:attrNameLst>
                                      </p:cBhvr>
                                      <p:to>
                                        <p:strVal val="visible"/>
                                      </p:to>
                                    </p:set>
                                    <p:animEffect transition="in" filter="wipe(left)">
                                      <p:cBhvr>
                                        <p:cTn id="53" dur="500"/>
                                        <p:tgtEl>
                                          <p:spTgt spid="24">
                                            <p:txEl>
                                              <p:pRg st="3" end="3"/>
                                            </p:txEl>
                                          </p:spTgt>
                                        </p:tgtEl>
                                      </p:cBhvr>
                                    </p:animEffect>
                                  </p:childTnLst>
                                </p:cTn>
                              </p:par>
                              <p:par>
                                <p:cTn id="54" presetID="10" presetClass="entr" presetSubtype="0" fill="hold" grpId="2"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uiExpand="1"/>
      <p:bldP spid="19" grpId="1" animBg="1" uiExpand="1"/>
      <p:bldP spid="19" grpId="2" animBg="1"/>
      <p:bldP spid="21" grpId="0" animBg="1"/>
      <p:bldP spid="21" grpId="1" animBg="1"/>
      <p:bldP spid="21" grpId="2" animBg="1"/>
      <p:bldP spid="22" grpId="0" animBg="1" uiExpand="1"/>
      <p:bldP spid="23" grpId="0" animBg="1" uiExpand="1"/>
      <p:bldP spid="2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6"/>
          <p:cNvGraphicFramePr>
            <a:graphicFrameLocks noChangeAspect="1"/>
          </p:cNvGraphicFramePr>
          <p:nvPr/>
        </p:nvGraphicFramePr>
        <p:xfrm>
          <a:off x="228132" y="1446442"/>
          <a:ext cx="5221287" cy="5054600"/>
        </p:xfrm>
        <a:graphic>
          <a:graphicData uri="http://schemas.openxmlformats.org/presentationml/2006/ole">
            <mc:AlternateContent xmlns:mc="http://schemas.openxmlformats.org/markup-compatibility/2006">
              <mc:Choice xmlns:v="urn:schemas-microsoft-com:vml" Requires="v">
                <p:oleObj spid="_x0000_s6175" name="Worksheet" r:id="rId1" imgW="3180080" imgH="3081020" progId="Excel.Sheet.8">
                  <p:embed/>
                </p:oleObj>
              </mc:Choice>
              <mc:Fallback>
                <p:oleObj name="Worksheet" r:id="rId1" imgW="3180080" imgH="3081020" progId="Excel.Sheet.8">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32" y="1446442"/>
                        <a:ext cx="5221287" cy="5054600"/>
                      </a:xfrm>
                      <a:prstGeom prst="rect">
                        <a:avLst/>
                      </a:prstGeom>
                      <a:noFill/>
                    </p:spPr>
                  </p:pic>
                </p:oleObj>
              </mc:Fallback>
            </mc:AlternateContent>
          </a:graphicData>
        </a:graphic>
      </p:graphicFrame>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CS</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sp>
        <p:nvSpPr>
          <p:cNvPr id="36" name="Line 69"/>
          <p:cNvSpPr>
            <a:spLocks noChangeShapeType="1"/>
          </p:cNvSpPr>
          <p:nvPr/>
        </p:nvSpPr>
        <p:spPr bwMode="auto">
          <a:xfrm flipV="1">
            <a:off x="1475656" y="1988840"/>
            <a:ext cx="0" cy="600201"/>
          </a:xfrm>
          <a:prstGeom prst="line">
            <a:avLst/>
          </a:prstGeom>
          <a:noFill/>
          <a:ln w="57150">
            <a:solidFill>
              <a:srgbClr val="FF0000"/>
            </a:solidFill>
            <a:round/>
          </a:ln>
        </p:spPr>
        <p:txBody>
          <a:bodyPr/>
          <a:lstStyle/>
          <a:p>
            <a:endParaRPr lang="en-US"/>
          </a:p>
        </p:txBody>
      </p:sp>
      <p:sp>
        <p:nvSpPr>
          <p:cNvPr id="37" name="Line 70"/>
          <p:cNvSpPr>
            <a:spLocks noChangeShapeType="1"/>
          </p:cNvSpPr>
          <p:nvPr/>
        </p:nvSpPr>
        <p:spPr bwMode="auto">
          <a:xfrm>
            <a:off x="1462918" y="2566349"/>
            <a:ext cx="768447" cy="0"/>
          </a:xfrm>
          <a:prstGeom prst="line">
            <a:avLst/>
          </a:prstGeom>
          <a:noFill/>
          <a:ln w="57150">
            <a:solidFill>
              <a:srgbClr val="FF0000"/>
            </a:solidFill>
            <a:round/>
          </a:ln>
        </p:spPr>
        <p:txBody>
          <a:bodyPr/>
          <a:lstStyle/>
          <a:p>
            <a:endParaRPr lang="en-US"/>
          </a:p>
        </p:txBody>
      </p:sp>
      <p:sp>
        <p:nvSpPr>
          <p:cNvPr id="38" name="Text Box 67"/>
          <p:cNvSpPr txBox="1">
            <a:spLocks noChangeArrowheads="1"/>
          </p:cNvSpPr>
          <p:nvPr/>
        </p:nvSpPr>
        <p:spPr bwMode="auto">
          <a:xfrm>
            <a:off x="1297241" y="1314942"/>
            <a:ext cx="356829"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2800" b="1" i="1" dirty="0">
                <a:latin typeface="Arial" panose="020B0604020202020204"/>
                <a:cs typeface="Arial" panose="020B0604020202020204"/>
              </a:rPr>
              <a:t>P</a:t>
            </a:r>
            <a:endParaRPr lang="en-US" sz="2800" b="1" i="1" dirty="0">
              <a:latin typeface="Arial" panose="020B0604020202020204"/>
              <a:cs typeface="Arial" panose="020B0604020202020204"/>
            </a:endParaRPr>
          </a:p>
        </p:txBody>
      </p:sp>
      <p:sp>
        <p:nvSpPr>
          <p:cNvPr id="39" name="Text Box 68"/>
          <p:cNvSpPr txBox="1">
            <a:spLocks noChangeArrowheads="1"/>
          </p:cNvSpPr>
          <p:nvPr/>
        </p:nvSpPr>
        <p:spPr bwMode="auto">
          <a:xfrm>
            <a:off x="5024571" y="5517232"/>
            <a:ext cx="420047" cy="523220"/>
          </a:xfrm>
          <a:prstGeom prst="rect">
            <a:avLst/>
          </a:prstGeom>
          <a:noFill/>
          <a:ln w="9525">
            <a:noFill/>
            <a:miter lim="800000"/>
          </a:ln>
        </p:spPr>
        <p:txBody>
          <a:bodyPr wrap="square">
            <a:spAutoFit/>
          </a:bodyPr>
          <a:lstStyle/>
          <a:p>
            <a:pPr>
              <a:spcBef>
                <a:spcPct val="50000"/>
              </a:spcBef>
            </a:pPr>
            <a:r>
              <a:rPr lang="en-US" sz="2800" b="1" i="1" dirty="0">
                <a:latin typeface="Arial" panose="020B0604020202020204"/>
                <a:cs typeface="Arial" panose="020B0604020202020204"/>
              </a:rPr>
              <a:t>Q</a:t>
            </a:r>
            <a:endParaRPr lang="en-US" sz="2800" b="1" i="1" dirty="0">
              <a:latin typeface="Arial" panose="020B0604020202020204"/>
              <a:cs typeface="Arial" panose="020B0604020202020204"/>
            </a:endParaRPr>
          </a:p>
        </p:txBody>
      </p:sp>
      <p:sp>
        <p:nvSpPr>
          <p:cNvPr id="40" name="Line 84"/>
          <p:cNvSpPr>
            <a:spLocks noChangeShapeType="1"/>
          </p:cNvSpPr>
          <p:nvPr/>
        </p:nvSpPr>
        <p:spPr bwMode="auto">
          <a:xfrm flipH="1" flipV="1">
            <a:off x="4416645" y="4224905"/>
            <a:ext cx="0" cy="1445947"/>
          </a:xfrm>
          <a:prstGeom prst="line">
            <a:avLst/>
          </a:prstGeom>
          <a:noFill/>
          <a:ln w="57150">
            <a:solidFill>
              <a:srgbClr val="FF0000"/>
            </a:solidFill>
            <a:round/>
          </a:ln>
        </p:spPr>
        <p:txBody>
          <a:bodyPr/>
          <a:lstStyle/>
          <a:p>
            <a:endParaRPr lang="en-US" dirty="0"/>
          </a:p>
        </p:txBody>
      </p:sp>
      <p:sp>
        <p:nvSpPr>
          <p:cNvPr id="41" name="Line 87"/>
          <p:cNvSpPr>
            <a:spLocks noChangeShapeType="1"/>
          </p:cNvSpPr>
          <p:nvPr/>
        </p:nvSpPr>
        <p:spPr bwMode="auto">
          <a:xfrm flipV="1">
            <a:off x="3671188" y="3828895"/>
            <a:ext cx="4430" cy="451115"/>
          </a:xfrm>
          <a:prstGeom prst="line">
            <a:avLst/>
          </a:prstGeom>
          <a:noFill/>
          <a:ln w="57150">
            <a:solidFill>
              <a:srgbClr val="FF0000"/>
            </a:solidFill>
            <a:round/>
          </a:ln>
        </p:spPr>
        <p:txBody>
          <a:bodyPr/>
          <a:lstStyle/>
          <a:p>
            <a:endParaRPr lang="en-US"/>
          </a:p>
        </p:txBody>
      </p:sp>
      <p:sp>
        <p:nvSpPr>
          <p:cNvPr id="42" name="Line 88"/>
          <p:cNvSpPr>
            <a:spLocks noChangeShapeType="1"/>
          </p:cNvSpPr>
          <p:nvPr/>
        </p:nvSpPr>
        <p:spPr bwMode="auto">
          <a:xfrm>
            <a:off x="3641174" y="4262563"/>
            <a:ext cx="775471" cy="0"/>
          </a:xfrm>
          <a:prstGeom prst="line">
            <a:avLst/>
          </a:prstGeom>
          <a:noFill/>
          <a:ln w="57150">
            <a:solidFill>
              <a:srgbClr val="FF0000"/>
            </a:solidFill>
            <a:round/>
          </a:ln>
        </p:spPr>
        <p:txBody>
          <a:bodyPr/>
          <a:lstStyle/>
          <a:p>
            <a:endParaRPr lang="en-US"/>
          </a:p>
        </p:txBody>
      </p:sp>
      <p:sp>
        <p:nvSpPr>
          <p:cNvPr id="43" name="Line 90"/>
          <p:cNvSpPr>
            <a:spLocks noChangeShapeType="1"/>
          </p:cNvSpPr>
          <p:nvPr/>
        </p:nvSpPr>
        <p:spPr bwMode="auto">
          <a:xfrm flipH="1" flipV="1">
            <a:off x="2966906" y="3100487"/>
            <a:ext cx="4430" cy="757256"/>
          </a:xfrm>
          <a:prstGeom prst="line">
            <a:avLst/>
          </a:prstGeom>
          <a:noFill/>
          <a:ln w="57150">
            <a:solidFill>
              <a:srgbClr val="FF0000"/>
            </a:solidFill>
            <a:round/>
          </a:ln>
        </p:spPr>
        <p:txBody>
          <a:bodyPr/>
          <a:lstStyle/>
          <a:p>
            <a:endParaRPr lang="en-US"/>
          </a:p>
        </p:txBody>
      </p:sp>
      <p:sp>
        <p:nvSpPr>
          <p:cNvPr id="44" name="Line 91"/>
          <p:cNvSpPr>
            <a:spLocks noChangeShapeType="1"/>
          </p:cNvSpPr>
          <p:nvPr/>
        </p:nvSpPr>
        <p:spPr bwMode="auto">
          <a:xfrm flipV="1">
            <a:off x="2951875" y="3850363"/>
            <a:ext cx="742991" cy="2617"/>
          </a:xfrm>
          <a:prstGeom prst="line">
            <a:avLst/>
          </a:prstGeom>
          <a:noFill/>
          <a:ln w="57150">
            <a:solidFill>
              <a:srgbClr val="FF0000"/>
            </a:solidFill>
            <a:round/>
          </a:ln>
        </p:spPr>
        <p:txBody>
          <a:bodyPr/>
          <a:lstStyle/>
          <a:p>
            <a:endParaRPr lang="en-US"/>
          </a:p>
        </p:txBody>
      </p:sp>
      <p:sp>
        <p:nvSpPr>
          <p:cNvPr id="45" name="Line 93"/>
          <p:cNvSpPr>
            <a:spLocks noChangeShapeType="1"/>
          </p:cNvSpPr>
          <p:nvPr/>
        </p:nvSpPr>
        <p:spPr bwMode="auto">
          <a:xfrm flipH="1" flipV="1">
            <a:off x="2223498" y="2547539"/>
            <a:ext cx="4427" cy="608410"/>
          </a:xfrm>
          <a:prstGeom prst="line">
            <a:avLst/>
          </a:prstGeom>
          <a:noFill/>
          <a:ln w="57150">
            <a:solidFill>
              <a:srgbClr val="FF0000"/>
            </a:solidFill>
            <a:round/>
          </a:ln>
        </p:spPr>
        <p:txBody>
          <a:bodyPr/>
          <a:lstStyle/>
          <a:p>
            <a:endParaRPr lang="en-US"/>
          </a:p>
        </p:txBody>
      </p:sp>
      <p:sp>
        <p:nvSpPr>
          <p:cNvPr id="46" name="Line 94"/>
          <p:cNvSpPr>
            <a:spLocks noChangeShapeType="1"/>
          </p:cNvSpPr>
          <p:nvPr/>
        </p:nvSpPr>
        <p:spPr bwMode="auto">
          <a:xfrm>
            <a:off x="2210290" y="3131340"/>
            <a:ext cx="768447" cy="0"/>
          </a:xfrm>
          <a:prstGeom prst="line">
            <a:avLst/>
          </a:prstGeom>
          <a:noFill/>
          <a:ln w="57150">
            <a:solidFill>
              <a:srgbClr val="FF0000"/>
            </a:solidFill>
            <a:round/>
          </a:ln>
        </p:spPr>
        <p:txBody>
          <a:bodyPr/>
          <a:lstStyle/>
          <a:p>
            <a:endParaRPr lang="en-US"/>
          </a:p>
        </p:txBody>
      </p:sp>
      <p:sp>
        <p:nvSpPr>
          <p:cNvPr id="19" name="Rectangle 24"/>
          <p:cNvSpPr>
            <a:spLocks noChangeArrowheads="1"/>
          </p:cNvSpPr>
          <p:nvPr/>
        </p:nvSpPr>
        <p:spPr bwMode="auto">
          <a:xfrm>
            <a:off x="1484516" y="2596121"/>
            <a:ext cx="718373" cy="931765"/>
          </a:xfrm>
          <a:prstGeom prst="rect">
            <a:avLst/>
          </a:prstGeom>
          <a:solidFill>
            <a:srgbClr val="00CC99"/>
          </a:solidFill>
          <a:ln w="9525">
            <a:noFill/>
            <a:miter lim="800000"/>
          </a:ln>
        </p:spPr>
        <p:txBody>
          <a:bodyPr wrap="none" anchor="ctr"/>
          <a:lstStyle/>
          <a:p>
            <a:endParaRPr lang="en-US">
              <a:cs typeface="Arial" panose="020B0604020202020204" pitchFamily="34" charset="0"/>
            </a:endParaRPr>
          </a:p>
        </p:txBody>
      </p:sp>
      <p:sp>
        <p:nvSpPr>
          <p:cNvPr id="21" name="Rectangle 26"/>
          <p:cNvSpPr>
            <a:spLocks noChangeArrowheads="1"/>
          </p:cNvSpPr>
          <p:nvPr/>
        </p:nvSpPr>
        <p:spPr bwMode="auto">
          <a:xfrm>
            <a:off x="2193750" y="3161225"/>
            <a:ext cx="742991" cy="346075"/>
          </a:xfrm>
          <a:prstGeom prst="rect">
            <a:avLst/>
          </a:prstGeom>
          <a:solidFill>
            <a:srgbClr val="00CC99"/>
          </a:solidFill>
          <a:ln w="9525">
            <a:noFill/>
            <a:miter lim="800000"/>
          </a:ln>
        </p:spPr>
        <p:txBody>
          <a:bodyPr wrap="none" anchor="ctr"/>
          <a:lstStyle/>
          <a:p>
            <a:endParaRPr lang="en-US" dirty="0">
              <a:cs typeface="Arial" panose="020B0604020202020204" pitchFamily="34" charset="0"/>
            </a:endParaRPr>
          </a:p>
        </p:txBody>
      </p:sp>
      <p:sp>
        <p:nvSpPr>
          <p:cNvPr id="22" name="Line 23"/>
          <p:cNvSpPr>
            <a:spLocks noChangeShapeType="1"/>
          </p:cNvSpPr>
          <p:nvPr/>
        </p:nvSpPr>
        <p:spPr bwMode="auto">
          <a:xfrm>
            <a:off x="1462918" y="3505195"/>
            <a:ext cx="1502407" cy="3303"/>
          </a:xfrm>
          <a:prstGeom prst="line">
            <a:avLst/>
          </a:prstGeom>
          <a:noFill/>
          <a:ln w="19050">
            <a:solidFill>
              <a:srgbClr val="0000FF"/>
            </a:solidFill>
            <a:round/>
          </a:ln>
        </p:spPr>
        <p:txBody>
          <a:bodyPr/>
          <a:lstStyle/>
          <a:p>
            <a:endParaRPr lang="en-US"/>
          </a:p>
        </p:txBody>
      </p:sp>
      <p:sp>
        <p:nvSpPr>
          <p:cNvPr id="23" name="Line 25"/>
          <p:cNvSpPr>
            <a:spLocks noChangeShapeType="1"/>
          </p:cNvSpPr>
          <p:nvPr/>
        </p:nvSpPr>
        <p:spPr bwMode="auto">
          <a:xfrm>
            <a:off x="664637" y="3375481"/>
            <a:ext cx="728662" cy="77788"/>
          </a:xfrm>
          <a:prstGeom prst="line">
            <a:avLst/>
          </a:prstGeom>
          <a:noFill/>
          <a:ln w="38100">
            <a:solidFill>
              <a:srgbClr val="0000FF"/>
            </a:solidFill>
            <a:round/>
            <a:tailEnd type="triangle" w="lg" len="med"/>
          </a:ln>
        </p:spPr>
        <p:txBody>
          <a:bodyPr/>
          <a:lstStyle/>
          <a:p>
            <a:endParaRPr lang="en-US" dirty="0"/>
          </a:p>
        </p:txBody>
      </p:sp>
      <p:sp>
        <p:nvSpPr>
          <p:cNvPr id="3" name="Rectangle 22"/>
          <p:cNvSpPr>
            <a:spLocks noChangeArrowheads="1"/>
          </p:cNvSpPr>
          <p:nvPr/>
        </p:nvSpPr>
        <p:spPr bwMode="auto">
          <a:xfrm>
            <a:off x="5267240" y="2070548"/>
            <a:ext cx="3769256" cy="2154357"/>
          </a:xfrm>
          <a:prstGeom prst="rect">
            <a:avLst/>
          </a:prstGeom>
          <a:solidFill>
            <a:srgbClr val="FFFF99"/>
          </a:solidFill>
          <a:ln w="19050">
            <a:solidFill>
              <a:srgbClr val="FFFF00"/>
            </a:solidFill>
            <a:miter lim="800000"/>
          </a:ln>
          <a:effectLst>
            <a:outerShdw blurRad="50800" dist="38100" dir="2700000" algn="tl" rotWithShape="0">
              <a:prstClr val="black">
                <a:alpha val="40000"/>
              </a:prstClr>
            </a:outerShdw>
          </a:effectLst>
        </p:spPr>
        <p:txBody>
          <a:bodyPr/>
          <a:lstStyle/>
          <a:p>
            <a:pPr algn="just">
              <a:lnSpc>
                <a:spcPct val="150000"/>
              </a:lnSpc>
              <a:spcBef>
                <a:spcPct val="40000"/>
              </a:spcBef>
              <a:buClr>
                <a:srgbClr val="00B85C"/>
              </a:buClr>
              <a:buSzPct val="120000"/>
              <a:buFont typeface="Wingdings" panose="05000000000000000000" pitchFamily="2" charset="2"/>
              <a:buNone/>
            </a:pPr>
            <a:r>
              <a:rPr lang="en-US" altLang="zh-CN" sz="2600" smtClean="0">
                <a:latin typeface="微软雅黑" panose="020B0503020204020204" pitchFamily="34" charset="-122"/>
                <a:ea typeface="微软雅黑" panose="020B0503020204020204" pitchFamily="34" charset="-122"/>
                <a:cs typeface="Arial" panose="020B0604020202020204"/>
              </a:rPr>
              <a:t>CS</a:t>
            </a:r>
            <a:r>
              <a:rPr lang="zh-CN" altLang="en-US" sz="2600" smtClean="0">
                <a:latin typeface="微软雅黑" panose="020B0503020204020204" pitchFamily="34" charset="-122"/>
                <a:ea typeface="微软雅黑" panose="020B0503020204020204" pitchFamily="34" charset="-122"/>
                <a:cs typeface="Arial" panose="020B0604020202020204"/>
              </a:rPr>
              <a:t>总量：需求曲线以下</a:t>
            </a:r>
            <a:r>
              <a:rPr lang="zh-CN" altLang="en-US" sz="2600">
                <a:latin typeface="微软雅黑" panose="020B0503020204020204" pitchFamily="34" charset="-122"/>
                <a:ea typeface="微软雅黑" panose="020B0503020204020204" pitchFamily="34" charset="-122"/>
                <a:cs typeface="Arial" panose="020B0604020202020204"/>
              </a:rPr>
              <a:t>、价格线以上、</a:t>
            </a:r>
            <a:r>
              <a:rPr lang="zh-CN" altLang="en-US" sz="2600" smtClean="0">
                <a:latin typeface="微软雅黑" panose="020B0503020204020204" pitchFamily="34" charset="-122"/>
                <a:ea typeface="微软雅黑" panose="020B0503020204020204" pitchFamily="34" charset="-122"/>
                <a:cs typeface="Arial" panose="020B0604020202020204"/>
              </a:rPr>
              <a:t>数量从</a:t>
            </a:r>
            <a:r>
              <a:rPr lang="en-US" altLang="zh-CN" sz="2600">
                <a:latin typeface="微软雅黑" panose="020B0503020204020204" pitchFamily="34" charset="-122"/>
                <a:ea typeface="微软雅黑" panose="020B0503020204020204" pitchFamily="34" charset="-122"/>
                <a:cs typeface="Arial" panose="020B0604020202020204"/>
              </a:rPr>
              <a:t>0</a:t>
            </a:r>
            <a:r>
              <a:rPr lang="zh-CN" altLang="en-US" sz="2600">
                <a:latin typeface="微软雅黑" panose="020B0503020204020204" pitchFamily="34" charset="-122"/>
                <a:ea typeface="微软雅黑" panose="020B0503020204020204" pitchFamily="34" charset="-122"/>
                <a:cs typeface="Arial" panose="020B0604020202020204"/>
              </a:rPr>
              <a:t>到</a:t>
            </a:r>
            <a:r>
              <a:rPr lang="en-US" altLang="zh-CN" sz="2600" b="1" smtClean="0">
                <a:latin typeface="Arial" panose="020B0604020202020204"/>
                <a:cs typeface="Arial" panose="020B0604020202020204"/>
              </a:rPr>
              <a:t>Q</a:t>
            </a:r>
            <a:r>
              <a:rPr lang="zh-CN" altLang="en-US" sz="2600" b="1" smtClean="0">
                <a:latin typeface="Arial" panose="020B0604020202020204"/>
                <a:cs typeface="Arial" panose="020B0604020202020204"/>
              </a:rPr>
              <a:t>的</a:t>
            </a:r>
            <a:r>
              <a:rPr lang="zh-CN" altLang="en-US" sz="2600" smtClean="0">
                <a:latin typeface="微软雅黑" panose="020B0503020204020204" pitchFamily="34" charset="-122"/>
                <a:ea typeface="微软雅黑" panose="020B0503020204020204" pitchFamily="34" charset="-122"/>
                <a:cs typeface="Arial" panose="020B0604020202020204"/>
              </a:rPr>
              <a:t>面积</a:t>
            </a:r>
            <a:r>
              <a:rPr lang="zh-CN" altLang="en-US" sz="2600" dirty="0">
                <a:latin typeface="微软雅黑" panose="020B0503020204020204" pitchFamily="34" charset="-122"/>
                <a:ea typeface="微软雅黑" panose="020B0503020204020204" pitchFamily="34" charset="-122"/>
                <a:cs typeface="Arial" panose="020B0604020202020204"/>
              </a:rPr>
              <a:t>。</a:t>
            </a:r>
            <a:r>
              <a:rPr lang="en-US" altLang="zh-CN" sz="2600" b="1" dirty="0">
                <a:latin typeface="Arial" panose="020B0604020202020204"/>
                <a:cs typeface="Arial" panose="020B0604020202020204"/>
              </a:rPr>
              <a:t> </a:t>
            </a:r>
            <a:endParaRPr lang="en-US" sz="2600"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5"/>
          <p:cNvGrpSpPr/>
          <p:nvPr/>
        </p:nvGrpSpPr>
        <p:grpSpPr bwMode="auto">
          <a:xfrm>
            <a:off x="3923928" y="1412777"/>
            <a:ext cx="5076825" cy="5295900"/>
            <a:chOff x="2325" y="636"/>
            <a:chExt cx="3198" cy="3336"/>
          </a:xfrm>
        </p:grpSpPr>
        <p:grpSp>
          <p:nvGrpSpPr>
            <p:cNvPr id="32" name="Group 2"/>
            <p:cNvGrpSpPr/>
            <p:nvPr/>
          </p:nvGrpSpPr>
          <p:grpSpPr bwMode="auto">
            <a:xfrm>
              <a:off x="2386" y="636"/>
              <a:ext cx="3137" cy="3336"/>
              <a:chOff x="2386" y="636"/>
              <a:chExt cx="3137" cy="3336"/>
            </a:xfrm>
          </p:grpSpPr>
          <p:graphicFrame>
            <p:nvGraphicFramePr>
              <p:cNvPr id="34"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7199" name="Worksheet" r:id="rId1" imgW="3072765" imgH="3286760" progId="Excel.Sheet.8">
                      <p:embed/>
                    </p:oleObj>
                  </mc:Choice>
                  <mc:Fallback>
                    <p:oleObj name="Worksheet" r:id="rId1" imgW="3072765" imgH="3286760"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p:spPr>
                      </p:pic>
                    </p:oleObj>
                  </mc:Fallback>
                </mc:AlternateContent>
              </a:graphicData>
            </a:graphic>
          </p:graphicFrame>
          <p:sp>
            <p:nvSpPr>
              <p:cNvPr id="35" name="Rectangle 4"/>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47" name="Rectangle 5"/>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sp>
          <p:nvSpPr>
            <p:cNvPr id="33" name="Text Box 24"/>
            <p:cNvSpPr txBox="1">
              <a:spLocks noChangeArrowheads="1"/>
            </p:cNvSpPr>
            <p:nvPr/>
          </p:nvSpPr>
          <p:spPr bwMode="auto">
            <a:xfrm>
              <a:off x="2325" y="1052"/>
              <a:ext cx="276" cy="298"/>
            </a:xfrm>
            <a:prstGeom prst="rect">
              <a:avLst/>
            </a:prstGeom>
            <a:noFill/>
            <a:ln w="9525">
              <a:noFill/>
              <a:miter lim="800000"/>
            </a:ln>
          </p:spPr>
          <p:txBody>
            <a:bodyPr>
              <a:spAutoFit/>
            </a:bodyPr>
            <a:lstStyle/>
            <a:p>
              <a:pPr>
                <a:spcBef>
                  <a:spcPct val="50000"/>
                </a:spcBef>
              </a:pPr>
              <a:r>
                <a:rPr lang="en-US" sz="2500" dirty="0">
                  <a:latin typeface="Arial" panose="020B0604020202020204"/>
                  <a:cs typeface="Arial" panose="020B0604020202020204"/>
                </a:rPr>
                <a:t>$</a:t>
              </a:r>
              <a:endParaRPr lang="en-US" sz="2500" dirty="0">
                <a:latin typeface="Arial" panose="020B0604020202020204"/>
                <a:cs typeface="Arial" panose="020B0604020202020204"/>
              </a:endParaRPr>
            </a:p>
          </p:txBody>
        </p:sp>
      </p:grpSp>
      <p:sp>
        <p:nvSpPr>
          <p:cNvPr id="2" name="标题 1"/>
          <p:cNvSpPr>
            <a:spLocks noGrp="1"/>
          </p:cNvSpPr>
          <p:nvPr>
            <p:ph type="title"/>
          </p:nvPr>
        </p:nvSpPr>
        <p:spPr>
          <a:xfrm>
            <a:off x="395536" y="692696"/>
            <a:ext cx="7920880" cy="468027"/>
          </a:xfrm>
        </p:spPr>
        <p:txBody>
          <a:bodyPr>
            <a:noAutofit/>
          </a:bodyPr>
          <a:lstStyle/>
          <a:p>
            <a:r>
              <a:rPr lang="en-US" altLang="zh-CN" sz="3200" smtClean="0">
                <a:latin typeface="华光中雅_CNKI" panose="02000500000000000000" pitchFamily="2" charset="-122"/>
                <a:ea typeface="华光中雅_CNKI" panose="02000500000000000000" pitchFamily="2" charset="-122"/>
              </a:rPr>
              <a:t>CS</a:t>
            </a:r>
            <a:r>
              <a:rPr lang="zh-CN" altLang="en-US" sz="3200" smtClean="0">
                <a:latin typeface="华光中雅_CNKI" panose="02000500000000000000" pitchFamily="2" charset="-122"/>
                <a:ea typeface="华光中雅_CNKI" panose="02000500000000000000" pitchFamily="2" charset="-122"/>
              </a:rPr>
              <a:t>：拥有</a:t>
            </a:r>
            <a:r>
              <a:rPr lang="zh-CN" altLang="en-US" sz="3200">
                <a:latin typeface="华光中雅_CNKI" panose="02000500000000000000" pitchFamily="2" charset="-122"/>
                <a:ea typeface="华光中雅_CNKI" panose="02000500000000000000" pitchFamily="2" charset="-122"/>
              </a:rPr>
              <a:t>大量</a:t>
            </a:r>
            <a:r>
              <a:rPr lang="zh-CN" altLang="en-US" sz="3200" smtClean="0">
                <a:latin typeface="华光中雅_CNKI" panose="02000500000000000000" pitchFamily="2" charset="-122"/>
                <a:ea typeface="华光中雅_CNKI" panose="02000500000000000000" pitchFamily="2" charset="-122"/>
              </a:rPr>
              <a:t>买家和平滑需求曲线</a:t>
            </a:r>
            <a:endParaRPr lang="zh-CN" altLang="en-US" sz="3200" dirty="0">
              <a:latin typeface="华光中雅_CNKI" panose="02000500000000000000" pitchFamily="2" charset="-122"/>
              <a:ea typeface="华光中雅_CNKI" panose="02000500000000000000" pitchFamily="2" charset="-122"/>
            </a:endParaRPr>
          </a:p>
        </p:txBody>
      </p:sp>
      <p:sp>
        <p:nvSpPr>
          <p:cNvPr id="48" name="Text Box 8"/>
          <p:cNvSpPr txBox="1">
            <a:spLocks noChangeArrowheads="1"/>
          </p:cNvSpPr>
          <p:nvPr/>
        </p:nvSpPr>
        <p:spPr bwMode="auto">
          <a:xfrm>
            <a:off x="5364088" y="1700808"/>
            <a:ext cx="3470275" cy="473075"/>
          </a:xfrm>
          <a:prstGeom prst="rect">
            <a:avLst/>
          </a:prstGeom>
          <a:noFill/>
          <a:ln w="9525">
            <a:noFill/>
            <a:miter lim="800000"/>
          </a:ln>
        </p:spPr>
        <p:txBody>
          <a:bodyPr>
            <a:spAutoFit/>
          </a:bodyPr>
          <a:lstStyle/>
          <a:p>
            <a:pPr algn="ctr">
              <a:spcBef>
                <a:spcPct val="50000"/>
              </a:spcBef>
            </a:pPr>
            <a:r>
              <a:rPr lang="zh-CN" altLang="en-US" sz="2500" dirty="0">
                <a:latin typeface="Arial" panose="020B0604020202020204"/>
                <a:cs typeface="Arial" panose="020B0604020202020204"/>
              </a:rPr>
              <a:t>鞋子的需求</a:t>
            </a:r>
            <a:endParaRPr lang="en-US" sz="2500" dirty="0">
              <a:latin typeface="Arial" panose="020B0604020202020204"/>
              <a:cs typeface="Arial" panose="020B0604020202020204"/>
            </a:endParaRPr>
          </a:p>
        </p:txBody>
      </p:sp>
      <p:grpSp>
        <p:nvGrpSpPr>
          <p:cNvPr id="49" name="Group 9"/>
          <p:cNvGrpSpPr/>
          <p:nvPr/>
        </p:nvGrpSpPr>
        <p:grpSpPr bwMode="auto">
          <a:xfrm>
            <a:off x="4816103" y="2290663"/>
            <a:ext cx="3438525" cy="3495675"/>
            <a:chOff x="2887" y="1189"/>
            <a:chExt cx="2166" cy="2202"/>
          </a:xfrm>
        </p:grpSpPr>
        <p:sp>
          <p:nvSpPr>
            <p:cNvPr id="50" name="Line 10"/>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51" name="Rectangle 11"/>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grpSp>
        <p:nvGrpSpPr>
          <p:cNvPr id="52" name="Group 12"/>
          <p:cNvGrpSpPr/>
          <p:nvPr/>
        </p:nvGrpSpPr>
        <p:grpSpPr bwMode="auto">
          <a:xfrm>
            <a:off x="7524379" y="4005161"/>
            <a:ext cx="1422400" cy="1692275"/>
            <a:chOff x="4593" y="2269"/>
            <a:chExt cx="896" cy="1066"/>
          </a:xfrm>
        </p:grpSpPr>
        <p:sp>
          <p:nvSpPr>
            <p:cNvPr id="53" name="Text Box 13"/>
            <p:cNvSpPr txBox="1">
              <a:spLocks noChangeArrowheads="1"/>
            </p:cNvSpPr>
            <p:nvPr/>
          </p:nvSpPr>
          <p:spPr bwMode="auto">
            <a:xfrm>
              <a:off x="4593" y="2269"/>
              <a:ext cx="896" cy="543"/>
            </a:xfrm>
            <a:prstGeom prst="rect">
              <a:avLst/>
            </a:prstGeom>
            <a:solidFill>
              <a:srgbClr val="FFCC99"/>
            </a:solidFill>
            <a:ln w="9525">
              <a:solidFill>
                <a:schemeClr val="tx1"/>
              </a:solidFill>
              <a:miter lim="800000"/>
            </a:ln>
          </p:spPr>
          <p:txBody>
            <a:bodyPr wrap="square">
              <a:spAutoFit/>
            </a:bodyPr>
            <a:lstStyle/>
            <a:p>
              <a:pPr algn="ctr">
                <a:spcBef>
                  <a:spcPct val="50000"/>
                </a:spcBef>
              </a:pPr>
              <a:r>
                <a:rPr lang="zh-CN" altLang="en-US" sz="2500" smtClean="0">
                  <a:latin typeface="Arial" panose="020B0604020202020204"/>
                  <a:cs typeface="Arial" panose="020B0604020202020204"/>
                </a:rPr>
                <a:t>数量（千双）</a:t>
              </a:r>
              <a:endParaRPr lang="en-US" sz="2500" dirty="0">
                <a:latin typeface="Arial" panose="020B0604020202020204"/>
                <a:cs typeface="Arial" panose="020B0604020202020204"/>
              </a:endParaRPr>
            </a:p>
          </p:txBody>
        </p:sp>
        <p:sp>
          <p:nvSpPr>
            <p:cNvPr id="54" name="Line 14"/>
            <p:cNvSpPr>
              <a:spLocks noChangeShapeType="1"/>
            </p:cNvSpPr>
            <p:nvPr/>
          </p:nvSpPr>
          <p:spPr bwMode="auto">
            <a:xfrm>
              <a:off x="4989" y="2901"/>
              <a:ext cx="299" cy="434"/>
            </a:xfrm>
            <a:prstGeom prst="line">
              <a:avLst/>
            </a:prstGeom>
            <a:noFill/>
            <a:ln w="38100">
              <a:solidFill>
                <a:srgbClr val="FF6600"/>
              </a:solidFill>
              <a:round/>
              <a:tailEnd type="triangle" w="lg" len="med"/>
            </a:ln>
          </p:spPr>
          <p:txBody>
            <a:bodyPr/>
            <a:lstStyle/>
            <a:p>
              <a:endParaRPr lang="en-US">
                <a:latin typeface="Arial" panose="020B0604020202020204"/>
                <a:cs typeface="Arial" panose="020B0604020202020204"/>
              </a:endParaRPr>
            </a:p>
          </p:txBody>
        </p:sp>
      </p:grpSp>
      <p:grpSp>
        <p:nvGrpSpPr>
          <p:cNvPr id="55" name="Group 15"/>
          <p:cNvGrpSpPr/>
          <p:nvPr/>
        </p:nvGrpSpPr>
        <p:grpSpPr bwMode="auto">
          <a:xfrm>
            <a:off x="2556298" y="1412570"/>
            <a:ext cx="1941513" cy="862013"/>
            <a:chOff x="1489" y="602"/>
            <a:chExt cx="1223" cy="543"/>
          </a:xfrm>
        </p:grpSpPr>
        <p:sp>
          <p:nvSpPr>
            <p:cNvPr id="56" name="Line 16"/>
            <p:cNvSpPr>
              <a:spLocks noChangeShapeType="1"/>
            </p:cNvSpPr>
            <p:nvPr/>
          </p:nvSpPr>
          <p:spPr bwMode="auto">
            <a:xfrm flipV="1">
              <a:off x="2159" y="896"/>
              <a:ext cx="553" cy="105"/>
            </a:xfrm>
            <a:prstGeom prst="line">
              <a:avLst/>
            </a:prstGeom>
            <a:noFill/>
            <a:ln w="381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57" name="Text Box 17"/>
            <p:cNvSpPr txBox="1">
              <a:spLocks noChangeArrowheads="1"/>
            </p:cNvSpPr>
            <p:nvPr/>
          </p:nvSpPr>
          <p:spPr bwMode="auto">
            <a:xfrm>
              <a:off x="1489" y="602"/>
              <a:ext cx="677" cy="543"/>
            </a:xfrm>
            <a:prstGeom prst="rect">
              <a:avLst/>
            </a:prstGeom>
            <a:solidFill>
              <a:srgbClr val="FFCC99"/>
            </a:solidFill>
            <a:ln w="9525">
              <a:solidFill>
                <a:schemeClr val="tx1"/>
              </a:solidFill>
              <a:miter lim="800000"/>
            </a:ln>
          </p:spPr>
          <p:txBody>
            <a:bodyPr wrap="square">
              <a:spAutoFit/>
            </a:bodyPr>
            <a:lstStyle/>
            <a:p>
              <a:pPr algn="ctr">
                <a:spcBef>
                  <a:spcPct val="50000"/>
                </a:spcBef>
              </a:pPr>
              <a:r>
                <a:rPr lang="zh-CN" altLang="en-US" sz="2500" smtClean="0">
                  <a:latin typeface="Arial" panose="020B0604020202020204"/>
                  <a:cs typeface="Arial" panose="020B0604020202020204"/>
                </a:rPr>
                <a:t>价格（双）</a:t>
              </a:r>
              <a:endParaRPr lang="en-US" sz="2500" dirty="0">
                <a:latin typeface="Arial" panose="020B0604020202020204"/>
                <a:cs typeface="Arial" panose="020B0604020202020204"/>
              </a:endParaRPr>
            </a:p>
          </p:txBody>
        </p:sp>
      </p:grpSp>
      <p:sp>
        <p:nvSpPr>
          <p:cNvPr id="58" name="Line 18"/>
          <p:cNvSpPr>
            <a:spLocks noChangeShapeType="1"/>
          </p:cNvSpPr>
          <p:nvPr/>
        </p:nvSpPr>
        <p:spPr bwMode="auto">
          <a:xfrm flipV="1">
            <a:off x="5384428" y="2889150"/>
            <a:ext cx="0" cy="2957513"/>
          </a:xfrm>
          <a:prstGeom prst="line">
            <a:avLst/>
          </a:prstGeom>
          <a:noFill/>
          <a:ln w="38100">
            <a:solidFill>
              <a:srgbClr val="00CC00"/>
            </a:solidFill>
            <a:round/>
            <a:tailEnd type="triangle" w="lg" len="med"/>
          </a:ln>
        </p:spPr>
        <p:txBody>
          <a:bodyPr/>
          <a:lstStyle/>
          <a:p>
            <a:endParaRPr lang="en-US">
              <a:latin typeface="Arial" panose="020B0604020202020204"/>
              <a:cs typeface="Arial" panose="020B0604020202020204"/>
            </a:endParaRPr>
          </a:p>
        </p:txBody>
      </p:sp>
      <p:sp>
        <p:nvSpPr>
          <p:cNvPr id="59" name="Line 20"/>
          <p:cNvSpPr>
            <a:spLocks noChangeShapeType="1"/>
          </p:cNvSpPr>
          <p:nvPr/>
        </p:nvSpPr>
        <p:spPr bwMode="auto">
          <a:xfrm flipV="1">
            <a:off x="5405065" y="2887563"/>
            <a:ext cx="0" cy="1185862"/>
          </a:xfrm>
          <a:prstGeom prst="line">
            <a:avLst/>
          </a:prstGeom>
          <a:noFill/>
          <a:ln w="38100">
            <a:solidFill>
              <a:srgbClr val="FF0000"/>
            </a:solidFill>
            <a:round/>
            <a:headEnd type="triangle" w="lg" len="med"/>
            <a:tailEnd type="triangle" w="lg" len="med"/>
          </a:ln>
        </p:spPr>
        <p:txBody>
          <a:bodyPr/>
          <a:lstStyle/>
          <a:p>
            <a:endParaRPr lang="en-US">
              <a:latin typeface="Arial" panose="020B0604020202020204"/>
              <a:cs typeface="Arial" panose="020B0604020202020204"/>
            </a:endParaRPr>
          </a:p>
        </p:txBody>
      </p:sp>
      <p:grpSp>
        <p:nvGrpSpPr>
          <p:cNvPr id="60" name="Group 22"/>
          <p:cNvGrpSpPr/>
          <p:nvPr/>
        </p:nvGrpSpPr>
        <p:grpSpPr bwMode="auto">
          <a:xfrm>
            <a:off x="4114428" y="3878163"/>
            <a:ext cx="2398712" cy="393700"/>
            <a:chOff x="2445" y="2189"/>
            <a:chExt cx="1511" cy="248"/>
          </a:xfrm>
        </p:grpSpPr>
        <p:sp>
          <p:nvSpPr>
            <p:cNvPr id="61" name="Line 19"/>
            <p:cNvSpPr>
              <a:spLocks noChangeShapeType="1"/>
            </p:cNvSpPr>
            <p:nvPr/>
          </p:nvSpPr>
          <p:spPr bwMode="auto">
            <a:xfrm>
              <a:off x="2771" y="2311"/>
              <a:ext cx="1185"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62" name="Rectangle 21"/>
            <p:cNvSpPr>
              <a:spLocks noChangeArrowheads="1"/>
            </p:cNvSpPr>
            <p:nvPr/>
          </p:nvSpPr>
          <p:spPr bwMode="auto">
            <a:xfrm>
              <a:off x="2445" y="2189"/>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63" name="Line 23"/>
          <p:cNvSpPr>
            <a:spLocks noChangeShapeType="1"/>
          </p:cNvSpPr>
          <p:nvPr/>
        </p:nvSpPr>
        <p:spPr bwMode="auto">
          <a:xfrm>
            <a:off x="4819278" y="2887563"/>
            <a:ext cx="573087" cy="0"/>
          </a:xfrm>
          <a:prstGeom prst="line">
            <a:avLst/>
          </a:prstGeom>
          <a:noFill/>
          <a:ln w="12700">
            <a:solidFill>
              <a:srgbClr val="3333FF"/>
            </a:solidFill>
            <a:prstDash val="dash"/>
            <a:round/>
          </a:ln>
        </p:spPr>
        <p:txBody>
          <a:bodyPr/>
          <a:lstStyle/>
          <a:p>
            <a:endParaRPr lang="en-US">
              <a:latin typeface="Arial" panose="020B0604020202020204"/>
              <a:cs typeface="Arial" panose="020B0604020202020204"/>
            </a:endParaRPr>
          </a:p>
        </p:txBody>
      </p:sp>
      <p:sp>
        <p:nvSpPr>
          <p:cNvPr id="64" name="Rectangle 7"/>
          <p:cNvSpPr txBox="1">
            <a:spLocks noChangeArrowheads="1"/>
          </p:cNvSpPr>
          <p:nvPr/>
        </p:nvSpPr>
        <p:spPr>
          <a:xfrm>
            <a:off x="395536" y="2636912"/>
            <a:ext cx="3356422" cy="3240360"/>
          </a:xfrm>
          <a:prstGeom prst="rect">
            <a:avLst/>
          </a:prstGeom>
          <a:noFill/>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当</a:t>
            </a:r>
            <a:r>
              <a:rPr lang="en-US" altLang="zh-CN" sz="3200" b="1" i="1" dirty="0">
                <a:latin typeface="微软雅黑" panose="020B0503020204020204" pitchFamily="34" charset="-122"/>
                <a:ea typeface="微软雅黑" panose="020B0503020204020204" pitchFamily="34" charset="-122"/>
              </a:rPr>
              <a:t>Q</a:t>
            </a:r>
            <a:r>
              <a:rPr lang="en-US" altLang="zh-CN" sz="3200" dirty="0">
                <a:latin typeface="微软雅黑" panose="020B0503020204020204" pitchFamily="34" charset="-122"/>
                <a:ea typeface="微软雅黑" panose="020B0503020204020204" pitchFamily="34" charset="-122"/>
              </a:rPr>
              <a:t> =5</a:t>
            </a:r>
            <a:r>
              <a:rPr lang="zh-CN" altLang="en-US" sz="3200" dirty="0">
                <a:latin typeface="微软雅黑" panose="020B0503020204020204" pitchFamily="34" charset="-122"/>
                <a:ea typeface="微软雅黑" panose="020B0503020204020204" pitchFamily="34" charset="-122"/>
              </a:rPr>
              <a:t>（千）时，边际买家愿意为这双</a:t>
            </a:r>
            <a:r>
              <a:rPr lang="zh-CN" altLang="en-US" sz="3200">
                <a:latin typeface="微软雅黑" panose="020B0503020204020204" pitchFamily="34" charset="-122"/>
                <a:ea typeface="微软雅黑" panose="020B0503020204020204" pitchFamily="34" charset="-122"/>
              </a:rPr>
              <a:t>鞋</a:t>
            </a:r>
            <a:r>
              <a:rPr lang="zh-CN" altLang="en-US" sz="3200" smtClean="0">
                <a:latin typeface="微软雅黑" panose="020B0503020204020204" pitchFamily="34" charset="-122"/>
                <a:ea typeface="微软雅黑" panose="020B0503020204020204" pitchFamily="34" charset="-122"/>
              </a:rPr>
              <a:t>支付</a:t>
            </a:r>
            <a:r>
              <a:rPr lang="en-US" altLang="zh-CN" sz="3200" smtClean="0">
                <a:latin typeface="微软雅黑" panose="020B0503020204020204" pitchFamily="34" charset="-122"/>
                <a:ea typeface="微软雅黑" panose="020B0503020204020204" pitchFamily="34" charset="-122"/>
              </a:rPr>
              <a:t>50 </a:t>
            </a:r>
            <a:r>
              <a:rPr lang="zh-CN" altLang="en-US" sz="3200" smtClean="0">
                <a:latin typeface="微软雅黑" panose="020B0503020204020204" pitchFamily="34" charset="-122"/>
                <a:ea typeface="微软雅黑" panose="020B0503020204020204" pitchFamily="34" charset="-122"/>
              </a:rPr>
              <a:t>元。</a:t>
            </a:r>
            <a:endParaRPr lang="en-US" altLang="zh-CN" sz="32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假设</a:t>
            </a:r>
            <a:r>
              <a:rPr lang="en-US" altLang="zh-CN" sz="3200" b="1" i="1" dirty="0">
                <a:latin typeface="微软雅黑" panose="020B0503020204020204" pitchFamily="34" charset="-122"/>
                <a:ea typeface="微软雅黑" panose="020B0503020204020204" pitchFamily="34" charset="-122"/>
              </a:rPr>
              <a:t>P</a:t>
            </a:r>
            <a:r>
              <a:rPr lang="en-US" altLang="zh-CN" sz="3200" dirty="0">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 </a:t>
            </a:r>
            <a:r>
              <a:rPr lang="en-US" altLang="zh-CN" sz="3200" smtClean="0">
                <a:latin typeface="微软雅黑" panose="020B0503020204020204" pitchFamily="34" charset="-122"/>
                <a:ea typeface="微软雅黑" panose="020B0503020204020204" pitchFamily="34" charset="-122"/>
              </a:rPr>
              <a:t>30 </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那么他的</a:t>
            </a:r>
            <a:r>
              <a:rPr lang="en-US" altLang="zh-CN" sz="3200" dirty="0">
                <a:latin typeface="微软雅黑" panose="020B0503020204020204" pitchFamily="34" charset="-122"/>
                <a:ea typeface="微软雅黑" panose="020B0503020204020204" pitchFamily="34" charset="-122"/>
              </a:rPr>
              <a:t>CS</a:t>
            </a:r>
            <a:r>
              <a:rPr lang="en-US" altLang="zh-CN" sz="3200">
                <a:latin typeface="微软雅黑" panose="020B0503020204020204" pitchFamily="34" charset="-122"/>
                <a:ea typeface="微软雅黑" panose="020B0503020204020204" pitchFamily="34" charset="-122"/>
              </a:rPr>
              <a:t>= </a:t>
            </a:r>
            <a:r>
              <a:rPr lang="en-US" altLang="zh-CN" sz="3200" smtClean="0">
                <a:latin typeface="微软雅黑" panose="020B0503020204020204" pitchFamily="34" charset="-122"/>
                <a:ea typeface="微软雅黑" panose="020B0503020204020204" pitchFamily="34" charset="-122"/>
              </a:rPr>
              <a:t>20</a:t>
            </a:r>
            <a:r>
              <a:rPr lang="zh-CN" altLang="en-US" sz="3200" smtClean="0">
                <a:latin typeface="微软雅黑" panose="020B0503020204020204" pitchFamily="34" charset="-122"/>
                <a:ea typeface="微软雅黑" panose="020B0503020204020204" pitchFamily="34" charset="-122"/>
              </a:rPr>
              <a:t>元</a:t>
            </a:r>
            <a:r>
              <a:rPr lang="en-US" altLang="zh-CN" sz="3200" smtClean="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a:t>
            </a:r>
            <a:endParaRPr lang="en-US" sz="320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18" presetClass="entr" presetSubtype="6"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strips(downRight)">
                                      <p:cBhvr>
                                        <p:cTn id="10" dur="500"/>
                                        <p:tgtEl>
                                          <p:spTgt spid="3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5"/>
                                        </p:tgtEl>
                                      </p:cBhvr>
                                    </p:animEffect>
                                    <p:set>
                                      <p:cBhvr>
                                        <p:cTn id="22" dur="1" fill="hold">
                                          <p:stCondLst>
                                            <p:cond delay="499"/>
                                          </p:stCondLst>
                                        </p:cTn>
                                        <p:tgtEl>
                                          <p:spTgt spid="5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2"/>
                                        </p:tgtEl>
                                      </p:cBhvr>
                                    </p:animEffect>
                                    <p:set>
                                      <p:cBhvr>
                                        <p:cTn id="25" dur="1" fill="hold">
                                          <p:stCondLst>
                                            <p:cond delay="499"/>
                                          </p:stCondLst>
                                        </p:cTn>
                                        <p:tgtEl>
                                          <p:spTgt spid="5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strips(downRight)">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4">
                                            <p:txEl>
                                              <p:pRg st="0" end="0"/>
                                            </p:txEl>
                                          </p:spTgt>
                                        </p:tgtEl>
                                        <p:attrNameLst>
                                          <p:attrName>style.visibility</p:attrName>
                                        </p:attrNameLst>
                                      </p:cBhvr>
                                      <p:to>
                                        <p:strVal val="visible"/>
                                      </p:to>
                                    </p:set>
                                    <p:animEffect transition="in" filter="wipe(left)">
                                      <p:cBhvr>
                                        <p:cTn id="35" dur="500"/>
                                        <p:tgtEl>
                                          <p:spTgt spid="64">
                                            <p:txEl>
                                              <p:pRg st="0" end="0"/>
                                            </p:txEl>
                                          </p:spTgt>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4">
                                            <p:txEl>
                                              <p:pRg st="1" end="1"/>
                                            </p:txEl>
                                          </p:spTgt>
                                        </p:tgtEl>
                                        <p:attrNameLst>
                                          <p:attrName>style.visibility</p:attrName>
                                        </p:attrNameLst>
                                      </p:cBhvr>
                                      <p:to>
                                        <p:strVal val="visible"/>
                                      </p:to>
                                    </p:set>
                                    <p:animEffect transition="in" filter="wipe(left)">
                                      <p:cBhvr>
                                        <p:cTn id="44" dur="500"/>
                                        <p:tgtEl>
                                          <p:spTgt spid="64">
                                            <p:txEl>
                                              <p:pRg st="1" end="1"/>
                                            </p:txEl>
                                          </p:spTgt>
                                        </p:tgtEl>
                                      </p:cBhvr>
                                    </p:animEffec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4">
                                            <p:txEl>
                                              <p:pRg st="2" end="2"/>
                                            </p:txEl>
                                          </p:spTgt>
                                        </p:tgtEl>
                                        <p:attrNameLst>
                                          <p:attrName>style.visibility</p:attrName>
                                        </p:attrNameLst>
                                      </p:cBhvr>
                                      <p:to>
                                        <p:strVal val="visible"/>
                                      </p:to>
                                    </p:set>
                                    <p:animEffect transition="in" filter="wipe(left)">
                                      <p:cBhvr>
                                        <p:cTn id="51" dur="500"/>
                                        <p:tgtEl>
                                          <p:spTgt spid="64">
                                            <p:txEl>
                                              <p:pRg st="2" end="2"/>
                                            </p:txEl>
                                          </p:spTgt>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8" grpId="0" animBg="1" uiExpand="1"/>
      <p:bldP spid="59" grpId="0" animBg="1"/>
      <p:bldP spid="63" grpId="0" animBg="1"/>
      <p:bldP spid="64" grpId="0" bldLvl="5"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7"/>
          <p:cNvSpPr txBox="1">
            <a:spLocks noChangeArrowheads="1"/>
          </p:cNvSpPr>
          <p:nvPr/>
        </p:nvSpPr>
        <p:spPr>
          <a:xfrm>
            <a:off x="317117" y="1672666"/>
            <a:ext cx="3581972" cy="4248472"/>
          </a:xfrm>
          <a:prstGeom prst="rect">
            <a:avLst/>
          </a:prstGeom>
          <a:no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zh-CN" sz="2600" dirty="0">
                <a:latin typeface="微软雅黑" panose="020B0503020204020204" pitchFamily="34" charset="-122"/>
                <a:ea typeface="微软雅黑" panose="020B0503020204020204" pitchFamily="34" charset="-122"/>
              </a:rPr>
              <a:t>CS</a:t>
            </a:r>
            <a:r>
              <a:rPr lang="zh-CN" altLang="en-US" sz="2600" dirty="0">
                <a:latin typeface="微软雅黑" panose="020B0503020204020204" pitchFamily="34" charset="-122"/>
                <a:ea typeface="微软雅黑" panose="020B0503020204020204" pitchFamily="34" charset="-122"/>
              </a:rPr>
              <a:t>是从</a:t>
            </a:r>
            <a:r>
              <a:rPr lang="en-US" altLang="zh-CN" sz="2600" dirty="0">
                <a:latin typeface="微软雅黑" panose="020B0503020204020204" pitchFamily="34" charset="-122"/>
                <a:ea typeface="微软雅黑" panose="020B0503020204020204" pitchFamily="34" charset="-122"/>
              </a:rPr>
              <a:t>0</a:t>
            </a:r>
            <a:r>
              <a:rPr lang="zh-CN" altLang="en-US" sz="2600" dirty="0">
                <a:latin typeface="微软雅黑" panose="020B0503020204020204" pitchFamily="34" charset="-122"/>
                <a:ea typeface="微软雅黑" panose="020B0503020204020204" pitchFamily="34" charset="-122"/>
              </a:rPr>
              <a:t>到</a:t>
            </a:r>
            <a:r>
              <a:rPr lang="en-US" altLang="zh-CN" sz="2600" dirty="0">
                <a:latin typeface="微软雅黑" panose="020B0503020204020204" pitchFamily="34" charset="-122"/>
                <a:ea typeface="微软雅黑" panose="020B0503020204020204" pitchFamily="34" charset="-122"/>
              </a:rPr>
              <a:t> </a:t>
            </a:r>
            <a:r>
              <a:rPr lang="en-US" altLang="zh-CN" sz="2600" b="1" i="1">
                <a:latin typeface="微软雅黑" panose="020B0503020204020204" pitchFamily="34" charset="-122"/>
                <a:ea typeface="微软雅黑" panose="020B0503020204020204" pitchFamily="34" charset="-122"/>
              </a:rPr>
              <a:t>Q </a:t>
            </a:r>
            <a:r>
              <a:rPr lang="zh-CN" altLang="en-US" sz="2600" smtClean="0">
                <a:latin typeface="微软雅黑" panose="020B0503020204020204" pitchFamily="34" charset="-122"/>
                <a:ea typeface="微软雅黑" panose="020B0503020204020204" pitchFamily="34" charset="-122"/>
              </a:rPr>
              <a:t>，</a:t>
            </a:r>
            <a:r>
              <a:rPr lang="en-US" altLang="zh-CN" sz="2600" b="1" i="1" smtClean="0">
                <a:latin typeface="微软雅黑" panose="020B0503020204020204" pitchFamily="34" charset="-122"/>
                <a:ea typeface="微软雅黑" panose="020B0503020204020204" pitchFamily="34" charset="-122"/>
              </a:rPr>
              <a:t>P</a:t>
            </a:r>
            <a:r>
              <a:rPr lang="en-US" altLang="zh-CN" sz="2600" smtClean="0">
                <a:latin typeface="微软雅黑" panose="020B0503020204020204" pitchFamily="34" charset="-122"/>
                <a:ea typeface="微软雅黑" panose="020B0503020204020204" pitchFamily="34" charset="-122"/>
              </a:rPr>
              <a:t> </a:t>
            </a:r>
            <a:r>
              <a:rPr lang="zh-CN" altLang="en-US" sz="2600" smtClean="0">
                <a:latin typeface="微软雅黑" panose="020B0503020204020204" pitchFamily="34" charset="-122"/>
                <a:ea typeface="微软雅黑" panose="020B0503020204020204" pitchFamily="34" charset="-122"/>
              </a:rPr>
              <a:t>线</a:t>
            </a:r>
            <a:r>
              <a:rPr lang="en-US" altLang="zh-CN" sz="2600" smtClean="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与</a:t>
            </a:r>
            <a:r>
              <a:rPr lang="en-US" altLang="zh-CN" sz="2600" b="1" i="1" dirty="0">
                <a:latin typeface="微软雅黑" panose="020B0503020204020204" pitchFamily="34" charset="-122"/>
                <a:ea typeface="微软雅黑" panose="020B0503020204020204" pitchFamily="34" charset="-122"/>
              </a:rPr>
              <a:t>D</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曲线之间的面积</a:t>
            </a:r>
            <a:r>
              <a:rPr lang="en-US" altLang="zh-CN" sz="2600" dirty="0">
                <a:latin typeface="微软雅黑" panose="020B0503020204020204" pitchFamily="34" charset="-122"/>
                <a:ea typeface="微软雅黑" panose="020B0503020204020204" pitchFamily="34" charset="-122"/>
              </a:rPr>
              <a:t>. </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600" dirty="0">
                <a:latin typeface="微软雅黑" panose="020B0503020204020204" pitchFamily="34" charset="-122"/>
                <a:ea typeface="微软雅黑" panose="020B0503020204020204" pitchFamily="34" charset="-122"/>
              </a:rPr>
              <a:t>回想</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三角形的面积等于</a:t>
            </a:r>
            <a:r>
              <a:rPr lang="en-US" altLang="zh-CN" sz="2600" dirty="0">
                <a:latin typeface="微软雅黑" panose="020B0503020204020204" pitchFamily="34" charset="-122"/>
                <a:ea typeface="微软雅黑" panose="020B0503020204020204" pitchFamily="34" charset="-122"/>
              </a:rPr>
              <a:t>½ </a:t>
            </a:r>
            <a:r>
              <a:rPr lang="zh-CN" altLang="en-US" sz="2600" dirty="0">
                <a:latin typeface="微软雅黑" panose="020B0503020204020204" pitchFamily="34" charset="-122"/>
                <a:ea typeface="微软雅黑" panose="020B0503020204020204" pitchFamily="34" charset="-122"/>
              </a:rPr>
              <a:t>✖底边 ✖ 高</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600">
                <a:latin typeface="微软雅黑" panose="020B0503020204020204" pitchFamily="34" charset="-122"/>
                <a:ea typeface="微软雅黑" panose="020B0503020204020204" pitchFamily="34" charset="-122"/>
              </a:rPr>
              <a:t>高</a:t>
            </a:r>
            <a:r>
              <a:rPr lang="en-US" altLang="zh-CN" sz="2600">
                <a:latin typeface="微软雅黑" panose="020B0503020204020204" pitchFamily="34" charset="-122"/>
                <a:ea typeface="微软雅黑" panose="020B0503020204020204" pitchFamily="34" charset="-122"/>
              </a:rPr>
              <a:t> </a:t>
            </a:r>
            <a:r>
              <a:rPr lang="en-US" altLang="zh-CN" sz="2600" smtClean="0">
                <a:latin typeface="微软雅黑" panose="020B0503020204020204" pitchFamily="34" charset="-122"/>
                <a:ea typeface="微软雅黑" panose="020B0503020204020204" pitchFamily="34" charset="-122"/>
              </a:rPr>
              <a:t>=60 </a:t>
            </a:r>
            <a:r>
              <a:rPr lang="en-US" altLang="zh-CN" sz="2600" dirty="0">
                <a:latin typeface="微软雅黑" panose="020B0503020204020204" pitchFamily="34" charset="-122"/>
                <a:ea typeface="微软雅黑" panose="020B0503020204020204" pitchFamily="34" charset="-122"/>
              </a:rPr>
              <a:t>– 30 </a:t>
            </a:r>
            <a:r>
              <a:rPr lang="en-US" altLang="zh-CN" sz="2600">
                <a:latin typeface="微软雅黑" panose="020B0503020204020204" pitchFamily="34" charset="-122"/>
                <a:ea typeface="微软雅黑" panose="020B0503020204020204" pitchFamily="34" charset="-122"/>
              </a:rPr>
              <a:t>= </a:t>
            </a:r>
            <a:r>
              <a:rPr lang="en-US" altLang="zh-CN" sz="2600" u="sng" smtClean="0">
                <a:latin typeface="微软雅黑" panose="020B0503020204020204" pitchFamily="34" charset="-122"/>
                <a:ea typeface="微软雅黑" panose="020B0503020204020204" pitchFamily="34" charset="-122"/>
              </a:rPr>
              <a:t>30</a:t>
            </a:r>
            <a:r>
              <a:rPr lang="en-US" altLang="zh-CN" sz="2600" dirty="0">
                <a:latin typeface="微软雅黑" panose="020B0503020204020204" pitchFamily="34" charset="-122"/>
                <a:ea typeface="微软雅黑" panose="020B0503020204020204" pitchFamily="34" charset="-122"/>
              </a:rPr>
              <a:t>. </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600" dirty="0">
                <a:latin typeface="微软雅黑" panose="020B0503020204020204" pitchFamily="34" charset="-122"/>
                <a:ea typeface="微软雅黑" panose="020B0503020204020204" pitchFamily="34" charset="-122"/>
              </a:rPr>
              <a:t>因此</a:t>
            </a:r>
            <a:r>
              <a:rPr lang="en-US" altLang="zh-CN" sz="2600" dirty="0">
                <a:latin typeface="微软雅黑" panose="020B0503020204020204" pitchFamily="34" charset="-122"/>
                <a:ea typeface="微软雅黑" panose="020B0503020204020204" pitchFamily="34" charset="-122"/>
              </a:rPr>
              <a:t>CS = ½ x 15 </a:t>
            </a:r>
            <a:r>
              <a:rPr lang="en-US" altLang="zh-CN" sz="2600">
                <a:latin typeface="微软雅黑" panose="020B0503020204020204" pitchFamily="34" charset="-122"/>
                <a:ea typeface="微软雅黑" panose="020B0503020204020204" pitchFamily="34" charset="-122"/>
              </a:rPr>
              <a:t>x </a:t>
            </a:r>
            <a:r>
              <a:rPr lang="en-US" altLang="zh-CN" sz="2600" smtClean="0">
                <a:latin typeface="微软雅黑" panose="020B0503020204020204" pitchFamily="34" charset="-122"/>
                <a:ea typeface="微软雅黑" panose="020B0503020204020204" pitchFamily="34" charset="-122"/>
              </a:rPr>
              <a:t>30 </a:t>
            </a:r>
            <a:r>
              <a:rPr lang="en-US" altLang="zh-CN" sz="2600">
                <a:latin typeface="微软雅黑" panose="020B0503020204020204" pitchFamily="34" charset="-122"/>
                <a:ea typeface="微软雅黑" panose="020B0503020204020204" pitchFamily="34" charset="-122"/>
              </a:rPr>
              <a:t>= </a:t>
            </a:r>
            <a:r>
              <a:rPr lang="en-US" altLang="zh-CN" sz="2600" u="sng" smtClean="0">
                <a:latin typeface="微软雅黑" panose="020B0503020204020204" pitchFamily="34" charset="-122"/>
                <a:ea typeface="微软雅黑" panose="020B0503020204020204" pitchFamily="34" charset="-122"/>
              </a:rPr>
              <a:t>225</a:t>
            </a:r>
            <a:r>
              <a:rPr lang="en-US" altLang="zh-CN" sz="2600" dirty="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endParaRPr lang="en-US" sz="260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en-US" sz="2600" dirty="0"/>
          </a:p>
        </p:txBody>
      </p:sp>
      <p:grpSp>
        <p:nvGrpSpPr>
          <p:cNvPr id="3" name="Group 2"/>
          <p:cNvGrpSpPr/>
          <p:nvPr/>
        </p:nvGrpSpPr>
        <p:grpSpPr bwMode="auto">
          <a:xfrm>
            <a:off x="3998317" y="1408213"/>
            <a:ext cx="4979988" cy="5295900"/>
            <a:chOff x="2386" y="636"/>
            <a:chExt cx="3137" cy="3336"/>
          </a:xfrm>
          <a:noFill/>
        </p:grpSpPr>
        <p:graphicFrame>
          <p:nvGraphicFramePr>
            <p:cNvPr id="4"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8224" name="Worksheet" r:id="rId1" imgW="3072765" imgH="3286760" progId="Excel.Sheet.8">
                    <p:embed/>
                  </p:oleObj>
                </mc:Choice>
                <mc:Fallback>
                  <p:oleObj name="Worksheet" r:id="rId1" imgW="3072765" imgH="3286760"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p:spPr>
                    </p:pic>
                  </p:oleObj>
                </mc:Fallback>
              </mc:AlternateContent>
            </a:graphicData>
          </a:graphic>
        </p:graphicFrame>
        <p:sp>
          <p:nvSpPr>
            <p:cNvPr id="5" name="Rectangle 4"/>
            <p:cNvSpPr>
              <a:spLocks noChangeArrowheads="1"/>
            </p:cNvSpPr>
            <p:nvPr/>
          </p:nvSpPr>
          <p:spPr bwMode="auto">
            <a:xfrm>
              <a:off x="2717" y="731"/>
              <a:ext cx="260" cy="317"/>
            </a:xfrm>
            <a:prstGeom prst="rect">
              <a:avLst/>
            </a:prstGeom>
            <a:grp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6" name="Rectangle 5"/>
            <p:cNvSpPr>
              <a:spLocks noChangeArrowheads="1"/>
            </p:cNvSpPr>
            <p:nvPr/>
          </p:nvSpPr>
          <p:spPr bwMode="auto">
            <a:xfrm>
              <a:off x="5218" y="3279"/>
              <a:ext cx="305" cy="317"/>
            </a:xfrm>
            <a:prstGeom prst="rect">
              <a:avLst/>
            </a:prstGeom>
            <a:grp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sp>
        <p:nvSpPr>
          <p:cNvPr id="7" name="Text Box 7"/>
          <p:cNvSpPr txBox="1">
            <a:spLocks noChangeArrowheads="1"/>
          </p:cNvSpPr>
          <p:nvPr/>
        </p:nvSpPr>
        <p:spPr bwMode="auto">
          <a:xfrm>
            <a:off x="5220072" y="1844824"/>
            <a:ext cx="3470275" cy="473075"/>
          </a:xfrm>
          <a:prstGeom prst="rect">
            <a:avLst/>
          </a:prstGeom>
          <a:noFill/>
          <a:ln w="9525">
            <a:noFill/>
            <a:miter lim="800000"/>
          </a:ln>
        </p:spPr>
        <p:txBody>
          <a:bodyPr>
            <a:spAutoFit/>
          </a:bodyPr>
          <a:lstStyle/>
          <a:p>
            <a:pPr algn="ctr">
              <a:spcBef>
                <a:spcPct val="50000"/>
              </a:spcBef>
            </a:pPr>
            <a:r>
              <a:rPr lang="zh-CN" altLang="en-US" sz="2500" dirty="0">
                <a:latin typeface="Arial" panose="020B0604020202020204"/>
                <a:cs typeface="Arial" panose="020B0604020202020204"/>
              </a:rPr>
              <a:t>鞋子的需求</a:t>
            </a:r>
            <a:endParaRPr lang="en-US" sz="2500" dirty="0">
              <a:latin typeface="Arial" panose="020B0604020202020204"/>
              <a:cs typeface="Arial" panose="020B0604020202020204"/>
            </a:endParaRPr>
          </a:p>
        </p:txBody>
      </p:sp>
      <p:grpSp>
        <p:nvGrpSpPr>
          <p:cNvPr id="8" name="Group 8"/>
          <p:cNvGrpSpPr/>
          <p:nvPr/>
        </p:nvGrpSpPr>
        <p:grpSpPr bwMode="auto">
          <a:xfrm>
            <a:off x="4791274" y="2290663"/>
            <a:ext cx="3438525" cy="3495675"/>
            <a:chOff x="2887" y="1189"/>
            <a:chExt cx="2166" cy="2202"/>
          </a:xfrm>
        </p:grpSpPr>
        <p:sp>
          <p:nvSpPr>
            <p:cNvPr id="9" name="Line 9"/>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10" name="Rectangle 10"/>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grpSp>
        <p:nvGrpSpPr>
          <p:cNvPr id="11" name="Group 20"/>
          <p:cNvGrpSpPr/>
          <p:nvPr/>
        </p:nvGrpSpPr>
        <p:grpSpPr bwMode="auto">
          <a:xfrm>
            <a:off x="4089599" y="3878163"/>
            <a:ext cx="2398712" cy="393700"/>
            <a:chOff x="2445" y="2189"/>
            <a:chExt cx="1511" cy="248"/>
          </a:xfrm>
        </p:grpSpPr>
        <p:sp>
          <p:nvSpPr>
            <p:cNvPr id="12" name="Line 21"/>
            <p:cNvSpPr>
              <a:spLocks noChangeShapeType="1"/>
            </p:cNvSpPr>
            <p:nvPr/>
          </p:nvSpPr>
          <p:spPr bwMode="auto">
            <a:xfrm>
              <a:off x="2771" y="2311"/>
              <a:ext cx="1185"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13" name="Rectangle 22"/>
            <p:cNvSpPr>
              <a:spLocks noChangeArrowheads="1"/>
            </p:cNvSpPr>
            <p:nvPr/>
          </p:nvSpPr>
          <p:spPr bwMode="auto">
            <a:xfrm>
              <a:off x="2445" y="2189"/>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14" name="AutoShape 23"/>
          <p:cNvSpPr>
            <a:spLocks noChangeArrowheads="1"/>
          </p:cNvSpPr>
          <p:nvPr/>
        </p:nvSpPr>
        <p:spPr bwMode="auto">
          <a:xfrm>
            <a:off x="4805561" y="2333525"/>
            <a:ext cx="1657350" cy="1733550"/>
          </a:xfrm>
          <a:prstGeom prst="rtTriangle">
            <a:avLst/>
          </a:prstGeom>
          <a:solidFill>
            <a:srgbClr val="66CCFF"/>
          </a:solidFill>
          <a:ln w="9525">
            <a:noFill/>
            <a:miter lim="800000"/>
          </a:ln>
        </p:spPr>
        <p:txBody>
          <a:bodyPr wrap="none" anchor="ctr"/>
          <a:lstStyle/>
          <a:p>
            <a:endParaRPr lang="en-US">
              <a:latin typeface="Arial" panose="020B0604020202020204"/>
              <a:cs typeface="Arial" panose="020B0604020202020204"/>
            </a:endParaRPr>
          </a:p>
        </p:txBody>
      </p:sp>
      <p:grpSp>
        <p:nvGrpSpPr>
          <p:cNvPr id="15" name="Group 27"/>
          <p:cNvGrpSpPr/>
          <p:nvPr/>
        </p:nvGrpSpPr>
        <p:grpSpPr bwMode="auto">
          <a:xfrm>
            <a:off x="6237486" y="4076600"/>
            <a:ext cx="522288" cy="2473325"/>
            <a:chOff x="3798" y="2314"/>
            <a:chExt cx="329" cy="1558"/>
          </a:xfrm>
        </p:grpSpPr>
        <p:sp>
          <p:nvSpPr>
            <p:cNvPr id="16" name="Line 25"/>
            <p:cNvSpPr>
              <a:spLocks noChangeShapeType="1"/>
            </p:cNvSpPr>
            <p:nvPr/>
          </p:nvSpPr>
          <p:spPr bwMode="auto">
            <a:xfrm rot="5400000">
              <a:off x="3306" y="2971"/>
              <a:ext cx="1314"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17" name="Rectangle 26"/>
            <p:cNvSpPr>
              <a:spLocks noChangeArrowheads="1"/>
            </p:cNvSpPr>
            <p:nvPr/>
          </p:nvSpPr>
          <p:spPr bwMode="auto">
            <a:xfrm>
              <a:off x="3798" y="3624"/>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nvGrpSpPr>
          <p:cNvPr id="18" name="Group 31"/>
          <p:cNvGrpSpPr/>
          <p:nvPr/>
        </p:nvGrpSpPr>
        <p:grpSpPr bwMode="auto">
          <a:xfrm>
            <a:off x="4016574" y="2298600"/>
            <a:ext cx="735012" cy="1760538"/>
            <a:chOff x="2399" y="1194"/>
            <a:chExt cx="463" cy="1109"/>
          </a:xfrm>
        </p:grpSpPr>
        <p:sp>
          <p:nvSpPr>
            <p:cNvPr id="19" name="AutoShape 29"/>
            <p:cNvSpPr/>
            <p:nvPr/>
          </p:nvSpPr>
          <p:spPr bwMode="auto">
            <a:xfrm>
              <a:off x="2659" y="1194"/>
              <a:ext cx="203" cy="1109"/>
            </a:xfrm>
            <a:prstGeom prst="leftBrace">
              <a:avLst>
                <a:gd name="adj1" fmla="val 74535"/>
                <a:gd name="adj2" fmla="val 50676"/>
              </a:avLst>
            </a:prstGeom>
            <a:noFill/>
            <a:ln w="19050">
              <a:solidFill>
                <a:srgbClr val="FF0000"/>
              </a:solidFill>
              <a:round/>
            </a:ln>
          </p:spPr>
          <p:txBody>
            <a:bodyPr wrap="none" anchor="ctr"/>
            <a:lstStyle/>
            <a:p>
              <a:endParaRPr lang="en-US">
                <a:latin typeface="Arial" panose="020B0604020202020204"/>
                <a:cs typeface="Arial" panose="020B0604020202020204"/>
              </a:endParaRPr>
            </a:p>
          </p:txBody>
        </p:sp>
        <p:sp>
          <p:nvSpPr>
            <p:cNvPr id="20" name="Text Box 30"/>
            <p:cNvSpPr txBox="1">
              <a:spLocks noChangeArrowheads="1"/>
            </p:cNvSpPr>
            <p:nvPr/>
          </p:nvSpPr>
          <p:spPr bwMode="auto">
            <a:xfrm>
              <a:off x="2399" y="1599"/>
              <a:ext cx="231" cy="308"/>
            </a:xfrm>
            <a:prstGeom prst="rect">
              <a:avLst/>
            </a:prstGeom>
            <a:noFill/>
            <a:ln w="9525">
              <a:noFill/>
              <a:miter lim="800000"/>
            </a:ln>
          </p:spPr>
          <p:txBody>
            <a:bodyPr>
              <a:spAutoFit/>
            </a:bodyPr>
            <a:lstStyle/>
            <a:p>
              <a:pPr algn="ctr">
                <a:spcBef>
                  <a:spcPct val="50000"/>
                </a:spcBef>
              </a:pPr>
              <a:r>
                <a:rPr lang="en-US" sz="2600" i="1">
                  <a:solidFill>
                    <a:srgbClr val="FF0000"/>
                  </a:solidFill>
                  <a:latin typeface="Arial" panose="020B0604020202020204"/>
                  <a:cs typeface="Arial" panose="020B0604020202020204"/>
                </a:rPr>
                <a:t>h</a:t>
              </a:r>
              <a:endParaRPr lang="en-US" sz="2600" i="1">
                <a:solidFill>
                  <a:srgbClr val="FF0000"/>
                </a:solidFill>
                <a:latin typeface="Arial" panose="020B0604020202020204"/>
                <a:cs typeface="Arial" panose="020B0604020202020204"/>
              </a:endParaRPr>
            </a:p>
          </p:txBody>
        </p:sp>
      </p:grpSp>
      <p:sp>
        <p:nvSpPr>
          <p:cNvPr id="21" name="Text Box 32"/>
          <p:cNvSpPr txBox="1">
            <a:spLocks noChangeArrowheads="1"/>
          </p:cNvSpPr>
          <p:nvPr/>
        </p:nvSpPr>
        <p:spPr bwMode="auto">
          <a:xfrm>
            <a:off x="3926077" y="2069975"/>
            <a:ext cx="438150" cy="473075"/>
          </a:xfrm>
          <a:prstGeom prst="rect">
            <a:avLst/>
          </a:prstGeom>
          <a:noFill/>
          <a:ln w="9525">
            <a:noFill/>
            <a:miter lim="800000"/>
          </a:ln>
        </p:spPr>
        <p:txBody>
          <a:bodyPr>
            <a:spAutoFit/>
          </a:bodyPr>
          <a:lstStyle/>
          <a:p>
            <a:pPr>
              <a:spcBef>
                <a:spcPct val="50000"/>
              </a:spcBef>
            </a:pPr>
            <a:r>
              <a:rPr lang="en-US" sz="2500" dirty="0">
                <a:latin typeface="Arial" panose="020B0604020202020204"/>
                <a:cs typeface="Arial" panose="020B0604020202020204"/>
              </a:rPr>
              <a:t>$</a:t>
            </a:r>
            <a:endParaRPr lang="en-US" sz="2500" dirty="0">
              <a:latin typeface="Arial" panose="020B0604020202020204"/>
              <a:cs typeface="Arial" panose="020B0604020202020204"/>
            </a:endParaRPr>
          </a:p>
        </p:txBody>
      </p:sp>
      <p:sp>
        <p:nvSpPr>
          <p:cNvPr id="24" name="标题 1"/>
          <p:cNvSpPr>
            <a:spLocks noGrp="1"/>
          </p:cNvSpPr>
          <p:nvPr>
            <p:ph type="title"/>
          </p:nvPr>
        </p:nvSpPr>
        <p:spPr>
          <a:xfrm>
            <a:off x="395536" y="692696"/>
            <a:ext cx="7920880" cy="468027"/>
          </a:xfrm>
        </p:spPr>
        <p:txBody>
          <a:bodyPr>
            <a:noAutofit/>
          </a:bodyPr>
          <a:lstStyle/>
          <a:p>
            <a:r>
              <a:rPr lang="en-US" altLang="zh-CN" sz="3200" smtClean="0">
                <a:latin typeface="华光中雅_CNKI" panose="02000500000000000000" pitchFamily="2" charset="-122"/>
                <a:ea typeface="华光中雅_CNKI" panose="02000500000000000000" pitchFamily="2" charset="-122"/>
              </a:rPr>
              <a:t>CS</a:t>
            </a:r>
            <a:r>
              <a:rPr lang="zh-CN" altLang="en-US" sz="3200" smtClean="0">
                <a:latin typeface="华光中雅_CNKI" panose="02000500000000000000" pitchFamily="2" charset="-122"/>
                <a:ea typeface="华光中雅_CNKI" panose="02000500000000000000" pitchFamily="2" charset="-122"/>
              </a:rPr>
              <a:t>：拥有</a:t>
            </a:r>
            <a:r>
              <a:rPr lang="zh-CN" altLang="en-US" sz="3200">
                <a:latin typeface="华光中雅_CNKI" panose="02000500000000000000" pitchFamily="2" charset="-122"/>
                <a:ea typeface="华光中雅_CNKI" panose="02000500000000000000" pitchFamily="2" charset="-122"/>
              </a:rPr>
              <a:t>大量</a:t>
            </a:r>
            <a:r>
              <a:rPr lang="zh-CN" altLang="en-US" sz="3200" smtClean="0">
                <a:latin typeface="华光中雅_CNKI" panose="02000500000000000000" pitchFamily="2" charset="-122"/>
                <a:ea typeface="华光中雅_CNKI" panose="02000500000000000000" pitchFamily="2" charset="-122"/>
              </a:rPr>
              <a:t>买家和平滑需求曲线</a:t>
            </a:r>
            <a:endParaRPr lang="zh-CN" altLang="en-US" sz="3200" dirty="0">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xEl>
                                              <p:pRg st="0" end="0"/>
                                            </p:txEl>
                                          </p:spTgt>
                                        </p:tgtEl>
                                        <p:attrNameLst>
                                          <p:attrName>style.visibility</p:attrName>
                                        </p:attrNameLst>
                                      </p:cBhvr>
                                      <p:to>
                                        <p:strVal val="visible"/>
                                      </p:to>
                                    </p:set>
                                    <p:animEffect transition="in" filter="wipe(left)">
                                      <p:cBhvr>
                                        <p:cTn id="12" dur="500"/>
                                        <p:tgtEl>
                                          <p:spTgt spid="64">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
                                            <p:txEl>
                                              <p:pRg st="1" end="1"/>
                                            </p:txEl>
                                          </p:spTgt>
                                        </p:tgtEl>
                                        <p:attrNameLst>
                                          <p:attrName>style.visibility</p:attrName>
                                        </p:attrNameLst>
                                      </p:cBhvr>
                                      <p:to>
                                        <p:strVal val="visible"/>
                                      </p:to>
                                    </p:set>
                                    <p:animEffect transition="in" filter="wipe(left)">
                                      <p:cBhvr>
                                        <p:cTn id="21" dur="500"/>
                                        <p:tgtEl>
                                          <p:spTgt spid="6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
                                            <p:txEl>
                                              <p:pRg st="2" end="2"/>
                                            </p:txEl>
                                          </p:spTgt>
                                        </p:tgtEl>
                                        <p:attrNameLst>
                                          <p:attrName>style.visibility</p:attrName>
                                        </p:attrNameLst>
                                      </p:cBhvr>
                                      <p:to>
                                        <p:strVal val="visible"/>
                                      </p:to>
                                    </p:set>
                                    <p:animEffect transition="in" filter="wipe(left)">
                                      <p:cBhvr>
                                        <p:cTn id="26" dur="500"/>
                                        <p:tgtEl>
                                          <p:spTgt spid="64">
                                            <p:txEl>
                                              <p:pRg st="2" end="2"/>
                                            </p:txEl>
                                          </p:spTgt>
                                        </p:tgtEl>
                                      </p:cBhvr>
                                    </p:animEffect>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trips(down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4">
                                            <p:txEl>
                                              <p:pRg st="3" end="3"/>
                                            </p:txEl>
                                          </p:spTgt>
                                        </p:tgtEl>
                                        <p:attrNameLst>
                                          <p:attrName>style.visibility</p:attrName>
                                        </p:attrNameLst>
                                      </p:cBhvr>
                                      <p:to>
                                        <p:strVal val="visible"/>
                                      </p:to>
                                    </p:set>
                                    <p:animEffect transition="in" filter="wipe(left)">
                                      <p:cBhvr>
                                        <p:cTn id="35" dur="500"/>
                                        <p:tgtEl>
                                          <p:spTgt spid="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5" uiExpand="1" build="p"/>
      <p:bldP spid="14" grpId="0" animBg="1" uiExpan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7"/>
          <p:cNvSpPr txBox="1">
            <a:spLocks noChangeArrowheads="1"/>
          </p:cNvSpPr>
          <p:nvPr/>
        </p:nvSpPr>
        <p:spPr>
          <a:xfrm>
            <a:off x="107504" y="1412776"/>
            <a:ext cx="4256883" cy="4752528"/>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2600" smtClean="0">
                <a:latin typeface="微软雅黑" panose="020B0503020204020204" pitchFamily="34" charset="-122"/>
                <a:ea typeface="微软雅黑" panose="020B0503020204020204" pitchFamily="34" charset="-122"/>
              </a:rPr>
              <a:t>抬高价格如何</a:t>
            </a:r>
            <a:r>
              <a:rPr lang="zh-CN" altLang="en-US" sz="2600" smtClean="0">
                <a:latin typeface="微软雅黑" panose="020B0503020204020204" pitchFamily="34" charset="-122"/>
                <a:ea typeface="微软雅黑" panose="020B0503020204020204" pitchFamily="34" charset="-122"/>
              </a:rPr>
              <a:t>降低</a:t>
            </a:r>
            <a:r>
              <a:rPr lang="en-US" altLang="zh-CN" sz="2600" smtClean="0">
                <a:latin typeface="微软雅黑" panose="020B0503020204020204" pitchFamily="34" charset="-122"/>
                <a:ea typeface="微软雅黑" panose="020B0503020204020204" pitchFamily="34" charset="-122"/>
              </a:rPr>
              <a:t>CS?</a:t>
            </a:r>
            <a:endParaRPr lang="en-US" altLang="zh-CN" sz="260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600">
                <a:latin typeface="微软雅黑" panose="020B0503020204020204" pitchFamily="34" charset="-122"/>
                <a:ea typeface="微软雅黑" panose="020B0503020204020204" pitchFamily="34" charset="-122"/>
              </a:rPr>
              <a:t>如果</a:t>
            </a:r>
            <a:r>
              <a:rPr lang="en-US" altLang="zh-CN" sz="2800" b="1" i="1"/>
              <a:t>P</a:t>
            </a:r>
            <a:r>
              <a:rPr lang="en-US" altLang="zh-CN" sz="2800"/>
              <a:t> </a:t>
            </a:r>
            <a:r>
              <a:rPr lang="zh-CN" altLang="en-US" sz="2600">
                <a:latin typeface="微软雅黑" panose="020B0503020204020204" pitchFamily="34" charset="-122"/>
                <a:ea typeface="微软雅黑" panose="020B0503020204020204" pitchFamily="34" charset="-122"/>
              </a:rPr>
              <a:t>升高</a:t>
            </a:r>
            <a:r>
              <a:rPr lang="zh-CN" altLang="en-US" sz="2600" smtClean="0">
                <a:latin typeface="微软雅黑" panose="020B0503020204020204" pitchFamily="34" charset="-122"/>
                <a:ea typeface="微软雅黑" panose="020B0503020204020204" pitchFamily="34" charset="-122"/>
              </a:rPr>
              <a:t>至</a:t>
            </a:r>
            <a:r>
              <a:rPr lang="en-US" altLang="zh-CN" sz="2600" smtClean="0">
                <a:latin typeface="微软雅黑" panose="020B0503020204020204" pitchFamily="34" charset="-122"/>
                <a:ea typeface="微软雅黑" panose="020B0503020204020204" pitchFamily="34" charset="-122"/>
              </a:rPr>
              <a:t>40:</a:t>
            </a:r>
            <a:endParaRPr lang="en-US" altLang="zh-CN" sz="260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en-US" altLang="zh-CN" sz="2600" smtClean="0">
                <a:latin typeface="微软雅黑" panose="020B0503020204020204" pitchFamily="34" charset="-122"/>
                <a:ea typeface="微软雅黑" panose="020B0503020204020204" pitchFamily="34" charset="-122"/>
              </a:rPr>
              <a:t>CS </a:t>
            </a:r>
            <a:r>
              <a:rPr lang="en-US" altLang="zh-CN" sz="2600" dirty="0">
                <a:latin typeface="微软雅黑" panose="020B0503020204020204" pitchFamily="34" charset="-122"/>
                <a:ea typeface="微软雅黑" panose="020B0503020204020204" pitchFamily="34" charset="-122"/>
              </a:rPr>
              <a:t>= ½ x 10 </a:t>
            </a:r>
            <a:r>
              <a:rPr lang="en-US" altLang="zh-CN" sz="2600">
                <a:latin typeface="微软雅黑" panose="020B0503020204020204" pitchFamily="34" charset="-122"/>
                <a:ea typeface="微软雅黑" panose="020B0503020204020204" pitchFamily="34" charset="-122"/>
              </a:rPr>
              <a:t>x </a:t>
            </a:r>
            <a:r>
              <a:rPr lang="en-US" altLang="zh-CN" sz="2600" smtClean="0">
                <a:latin typeface="微软雅黑" panose="020B0503020204020204" pitchFamily="34" charset="-122"/>
                <a:ea typeface="微软雅黑" panose="020B0503020204020204" pitchFamily="34" charset="-122"/>
              </a:rPr>
              <a:t>20=100</a:t>
            </a:r>
            <a:r>
              <a:rPr lang="en-US" altLang="zh-CN" sz="2600" dirty="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600" dirty="0">
                <a:latin typeface="微软雅黑" panose="020B0503020204020204" pitchFamily="34" charset="-122"/>
                <a:ea typeface="微软雅黑" panose="020B0503020204020204" pitchFamily="34" charset="-122"/>
              </a:rPr>
              <a:t>CS</a:t>
            </a:r>
            <a:r>
              <a:rPr lang="zh-CN" altLang="en-US" sz="2600" dirty="0">
                <a:latin typeface="微软雅黑" panose="020B0503020204020204" pitchFamily="34" charset="-122"/>
                <a:ea typeface="微软雅黑" panose="020B0503020204020204" pitchFamily="34" charset="-122"/>
              </a:rPr>
              <a:t>下降的两个原因。</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endParaRPr lang="en-US" altLang="zh-CN" sz="26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endParaRPr lang="en-US" sz="260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en-US" sz="2600" dirty="0"/>
          </a:p>
        </p:txBody>
      </p:sp>
      <p:grpSp>
        <p:nvGrpSpPr>
          <p:cNvPr id="22" name="Group 2"/>
          <p:cNvGrpSpPr/>
          <p:nvPr/>
        </p:nvGrpSpPr>
        <p:grpSpPr bwMode="auto">
          <a:xfrm>
            <a:off x="4067944" y="1412776"/>
            <a:ext cx="4979988" cy="5295900"/>
            <a:chOff x="2386" y="636"/>
            <a:chExt cx="3137" cy="3336"/>
          </a:xfrm>
          <a:noFill/>
        </p:grpSpPr>
        <p:graphicFrame>
          <p:nvGraphicFramePr>
            <p:cNvPr id="23"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9248" name="Worksheet" r:id="rId1" imgW="3072765" imgH="3286760" progId="Excel.Sheet.8">
                    <p:embed/>
                  </p:oleObj>
                </mc:Choice>
                <mc:Fallback>
                  <p:oleObj name="Worksheet" r:id="rId1" imgW="3072765" imgH="3286760"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4"/>
            <p:cNvSpPr>
              <a:spLocks noChangeArrowheads="1"/>
            </p:cNvSpPr>
            <p:nvPr/>
          </p:nvSpPr>
          <p:spPr bwMode="auto">
            <a:xfrm>
              <a:off x="2717" y="731"/>
              <a:ext cx="260" cy="317"/>
            </a:xfrm>
            <a:prstGeom prst="rect">
              <a:avLst/>
            </a:prstGeom>
            <a:grp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25" name="Rectangle 5"/>
            <p:cNvSpPr>
              <a:spLocks noChangeArrowheads="1"/>
            </p:cNvSpPr>
            <p:nvPr/>
          </p:nvSpPr>
          <p:spPr bwMode="auto">
            <a:xfrm>
              <a:off x="5218" y="3279"/>
              <a:ext cx="305" cy="317"/>
            </a:xfrm>
            <a:prstGeom prst="rect">
              <a:avLst/>
            </a:prstGeom>
            <a:grp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sp>
        <p:nvSpPr>
          <p:cNvPr id="26" name="AutoShape 15"/>
          <p:cNvSpPr>
            <a:spLocks noChangeArrowheads="1"/>
          </p:cNvSpPr>
          <p:nvPr/>
        </p:nvSpPr>
        <p:spPr bwMode="auto">
          <a:xfrm>
            <a:off x="4877569" y="2333523"/>
            <a:ext cx="1657350" cy="1733550"/>
          </a:xfrm>
          <a:prstGeom prst="rtTriangle">
            <a:avLst/>
          </a:prstGeom>
          <a:solidFill>
            <a:srgbClr val="66CCFF"/>
          </a:solidFill>
          <a:ln w="9525">
            <a:noFill/>
            <a:miter lim="800000"/>
          </a:ln>
        </p:spPr>
        <p:txBody>
          <a:bodyPr wrap="none" anchor="ctr"/>
          <a:lstStyle/>
          <a:p>
            <a:endParaRPr lang="en-US">
              <a:latin typeface="Arial" panose="020B0604020202020204"/>
              <a:cs typeface="Arial" panose="020B0604020202020204"/>
            </a:endParaRPr>
          </a:p>
        </p:txBody>
      </p:sp>
      <p:sp>
        <p:nvSpPr>
          <p:cNvPr id="27" name="AutoShape 25"/>
          <p:cNvSpPr>
            <a:spLocks noChangeArrowheads="1"/>
          </p:cNvSpPr>
          <p:nvPr/>
        </p:nvSpPr>
        <p:spPr bwMode="auto">
          <a:xfrm>
            <a:off x="6003107" y="3509861"/>
            <a:ext cx="528637" cy="554037"/>
          </a:xfrm>
          <a:prstGeom prst="rtTriangle">
            <a:avLst/>
          </a:prstGeom>
          <a:pattFill prst="wdUpDiag">
            <a:fgClr>
              <a:srgbClr val="33CCFF"/>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28" name="Rectangle 26"/>
          <p:cNvSpPr>
            <a:spLocks noChangeArrowheads="1"/>
          </p:cNvSpPr>
          <p:nvPr/>
        </p:nvSpPr>
        <p:spPr bwMode="auto">
          <a:xfrm>
            <a:off x="4874394" y="3486048"/>
            <a:ext cx="1111250" cy="581025"/>
          </a:xfrm>
          <a:prstGeom prst="rect">
            <a:avLst/>
          </a:prstGeom>
          <a:pattFill prst="wdDnDiag">
            <a:fgClr>
              <a:srgbClr val="00CC99"/>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grpSp>
        <p:nvGrpSpPr>
          <p:cNvPr id="29" name="Group 8"/>
          <p:cNvGrpSpPr/>
          <p:nvPr/>
        </p:nvGrpSpPr>
        <p:grpSpPr bwMode="auto">
          <a:xfrm>
            <a:off x="4863282" y="2290661"/>
            <a:ext cx="3438525" cy="3495675"/>
            <a:chOff x="2887" y="1189"/>
            <a:chExt cx="2166" cy="2202"/>
          </a:xfrm>
        </p:grpSpPr>
        <p:sp>
          <p:nvSpPr>
            <p:cNvPr id="30" name="Line 9"/>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31" name="Rectangle 10"/>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sp>
        <p:nvSpPr>
          <p:cNvPr id="32" name="Line 13"/>
          <p:cNvSpPr>
            <a:spLocks noChangeShapeType="1"/>
          </p:cNvSpPr>
          <p:nvPr/>
        </p:nvSpPr>
        <p:spPr bwMode="auto">
          <a:xfrm>
            <a:off x="4864869" y="4071836"/>
            <a:ext cx="1695450"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grpSp>
        <p:nvGrpSpPr>
          <p:cNvPr id="33" name="Group 23"/>
          <p:cNvGrpSpPr/>
          <p:nvPr/>
        </p:nvGrpSpPr>
        <p:grpSpPr bwMode="auto">
          <a:xfrm>
            <a:off x="4158432" y="3284436"/>
            <a:ext cx="2111375" cy="3265487"/>
            <a:chOff x="2443" y="1815"/>
            <a:chExt cx="1330" cy="2057"/>
          </a:xfrm>
        </p:grpSpPr>
        <p:sp>
          <p:nvSpPr>
            <p:cNvPr id="34" name="Rectangle 17"/>
            <p:cNvSpPr>
              <a:spLocks noChangeArrowheads="1"/>
            </p:cNvSpPr>
            <p:nvPr/>
          </p:nvSpPr>
          <p:spPr bwMode="auto">
            <a:xfrm>
              <a:off x="3444" y="3624"/>
              <a:ext cx="329" cy="248"/>
            </a:xfrm>
            <a:prstGeom prst="rect">
              <a:avLst/>
            </a:prstGeom>
            <a:noFill/>
            <a:ln w="12700">
              <a:solidFill>
                <a:srgbClr val="FF0000"/>
              </a:solidFill>
              <a:miter lim="800000"/>
            </a:ln>
          </p:spPr>
          <p:txBody>
            <a:bodyPr wrap="none" anchor="ctr"/>
            <a:lstStyle/>
            <a:p>
              <a:endParaRPr lang="en-US">
                <a:latin typeface="Arial" panose="020B0604020202020204"/>
                <a:cs typeface="Arial" panose="020B0604020202020204"/>
              </a:endParaRPr>
            </a:p>
          </p:txBody>
        </p:sp>
        <p:grpSp>
          <p:nvGrpSpPr>
            <p:cNvPr id="35" name="Group 22"/>
            <p:cNvGrpSpPr/>
            <p:nvPr/>
          </p:nvGrpSpPr>
          <p:grpSpPr bwMode="auto">
            <a:xfrm>
              <a:off x="2443" y="1815"/>
              <a:ext cx="1160" cy="248"/>
              <a:chOff x="2443" y="1815"/>
              <a:chExt cx="1160" cy="248"/>
            </a:xfrm>
          </p:grpSpPr>
          <p:sp>
            <p:nvSpPr>
              <p:cNvPr id="37" name="Line 19"/>
              <p:cNvSpPr>
                <a:spLocks noChangeShapeType="1"/>
              </p:cNvSpPr>
              <p:nvPr/>
            </p:nvSpPr>
            <p:spPr bwMode="auto">
              <a:xfrm>
                <a:off x="2769" y="1937"/>
                <a:ext cx="834" cy="0"/>
              </a:xfrm>
              <a:prstGeom prst="line">
                <a:avLst/>
              </a:prstGeom>
              <a:noFill/>
              <a:ln w="12700">
                <a:solidFill>
                  <a:srgbClr val="FF0000"/>
                </a:solidFill>
                <a:round/>
              </a:ln>
            </p:spPr>
            <p:txBody>
              <a:bodyPr/>
              <a:lstStyle/>
              <a:p>
                <a:endParaRPr lang="en-US">
                  <a:latin typeface="Arial" panose="020B0604020202020204"/>
                  <a:cs typeface="Arial" panose="020B0604020202020204"/>
                </a:endParaRPr>
              </a:p>
            </p:txBody>
          </p:sp>
          <p:sp>
            <p:nvSpPr>
              <p:cNvPr id="38" name="Rectangle 20"/>
              <p:cNvSpPr>
                <a:spLocks noChangeArrowheads="1"/>
              </p:cNvSpPr>
              <p:nvPr/>
            </p:nvSpPr>
            <p:spPr bwMode="auto">
              <a:xfrm>
                <a:off x="2443" y="1815"/>
                <a:ext cx="329" cy="248"/>
              </a:xfrm>
              <a:prstGeom prst="rect">
                <a:avLst/>
              </a:prstGeom>
              <a:noFill/>
              <a:ln w="12700">
                <a:solidFill>
                  <a:srgbClr val="FF0000"/>
                </a:solidFill>
                <a:miter lim="800000"/>
              </a:ln>
            </p:spPr>
            <p:txBody>
              <a:bodyPr wrap="none" anchor="ctr"/>
              <a:lstStyle/>
              <a:p>
                <a:endParaRPr lang="en-US">
                  <a:latin typeface="Arial" panose="020B0604020202020204"/>
                  <a:cs typeface="Arial" panose="020B0604020202020204"/>
                </a:endParaRPr>
              </a:p>
            </p:txBody>
          </p:sp>
        </p:grpSp>
        <p:sp>
          <p:nvSpPr>
            <p:cNvPr id="36" name="Line 21"/>
            <p:cNvSpPr>
              <a:spLocks noChangeShapeType="1"/>
            </p:cNvSpPr>
            <p:nvPr/>
          </p:nvSpPr>
          <p:spPr bwMode="auto">
            <a:xfrm flipV="1">
              <a:off x="3600" y="1932"/>
              <a:ext cx="0" cy="1695"/>
            </a:xfrm>
            <a:prstGeom prst="line">
              <a:avLst/>
            </a:prstGeom>
            <a:noFill/>
            <a:ln w="12700">
              <a:solidFill>
                <a:srgbClr val="FF0000"/>
              </a:solidFill>
              <a:round/>
            </a:ln>
          </p:spPr>
          <p:txBody>
            <a:bodyPr/>
            <a:lstStyle/>
            <a:p>
              <a:endParaRPr lang="en-US">
                <a:latin typeface="Arial" panose="020B0604020202020204"/>
                <a:cs typeface="Arial" panose="020B0604020202020204"/>
              </a:endParaRPr>
            </a:p>
          </p:txBody>
        </p:sp>
      </p:grpSp>
      <p:sp>
        <p:nvSpPr>
          <p:cNvPr id="39" name="AutoShape 24"/>
          <p:cNvSpPr>
            <a:spLocks noChangeArrowheads="1"/>
          </p:cNvSpPr>
          <p:nvPr/>
        </p:nvSpPr>
        <p:spPr bwMode="auto">
          <a:xfrm>
            <a:off x="4872807" y="2327173"/>
            <a:ext cx="1100137" cy="1143000"/>
          </a:xfrm>
          <a:prstGeom prst="rtTriangle">
            <a:avLst/>
          </a:prstGeom>
          <a:solidFill>
            <a:srgbClr val="FF99CC"/>
          </a:solidFill>
          <a:ln w="9525">
            <a:noFill/>
            <a:miter lim="800000"/>
          </a:ln>
        </p:spPr>
        <p:txBody>
          <a:bodyPr wrap="none" anchor="ctr"/>
          <a:lstStyle/>
          <a:p>
            <a:endParaRPr lang="en-US">
              <a:latin typeface="Arial" panose="020B0604020202020204"/>
              <a:cs typeface="Arial" panose="020B0604020202020204"/>
            </a:endParaRPr>
          </a:p>
        </p:txBody>
      </p:sp>
      <p:grpSp>
        <p:nvGrpSpPr>
          <p:cNvPr id="40" name="Group 30"/>
          <p:cNvGrpSpPr/>
          <p:nvPr/>
        </p:nvGrpSpPr>
        <p:grpSpPr bwMode="auto">
          <a:xfrm>
            <a:off x="6074545" y="1874736"/>
            <a:ext cx="2746376" cy="1985962"/>
            <a:chOff x="3650" y="927"/>
            <a:chExt cx="1730" cy="1251"/>
          </a:xfrm>
        </p:grpSpPr>
        <p:sp>
          <p:nvSpPr>
            <p:cNvPr id="41" name="Line 29"/>
            <p:cNvSpPr>
              <a:spLocks noChangeShapeType="1"/>
            </p:cNvSpPr>
            <p:nvPr/>
          </p:nvSpPr>
          <p:spPr bwMode="auto">
            <a:xfrm flipH="1">
              <a:off x="3723" y="1662"/>
              <a:ext cx="516" cy="516"/>
            </a:xfrm>
            <a:prstGeom prst="line">
              <a:avLst/>
            </a:prstGeom>
            <a:noFill/>
            <a:ln w="12700">
              <a:solidFill>
                <a:srgbClr val="0000FF"/>
              </a:solidFill>
              <a:round/>
              <a:tailEnd type="none" w="lg" len="med"/>
            </a:ln>
          </p:spPr>
          <p:txBody>
            <a:bodyPr/>
            <a:lstStyle/>
            <a:p>
              <a:endParaRPr lang="en-US">
                <a:latin typeface="Arial" panose="020B0604020202020204"/>
                <a:cs typeface="Arial" panose="020B0604020202020204"/>
              </a:endParaRPr>
            </a:p>
          </p:txBody>
        </p:sp>
        <p:sp>
          <p:nvSpPr>
            <p:cNvPr id="42" name="Text Box 27"/>
            <p:cNvSpPr txBox="1">
              <a:spLocks noChangeArrowheads="1"/>
            </p:cNvSpPr>
            <p:nvPr/>
          </p:nvSpPr>
          <p:spPr bwMode="auto">
            <a:xfrm>
              <a:off x="3650" y="927"/>
              <a:ext cx="1730" cy="523"/>
            </a:xfrm>
            <a:prstGeom prst="rect">
              <a:avLst/>
            </a:prstGeom>
            <a:solidFill>
              <a:srgbClr val="FFFFCC"/>
            </a:solidFill>
            <a:ln w="9525">
              <a:solidFill>
                <a:srgbClr val="3333FF"/>
              </a:solidFill>
              <a:miter lim="800000"/>
            </a:ln>
          </p:spPr>
          <p:txBody>
            <a:bodyPr wrap="square">
              <a:spAutoFit/>
            </a:bodyPr>
            <a:lstStyle/>
            <a:p>
              <a:pPr marL="403225" indent="-403225">
                <a:spcBef>
                  <a:spcPct val="50000"/>
                </a:spcBef>
              </a:pPr>
              <a:r>
                <a:rPr lang="en-US" sz="2400" smtClean="0">
                  <a:latin typeface="Arial" panose="020B0604020202020204"/>
                  <a:cs typeface="Arial" panose="020B0604020202020204"/>
                </a:rPr>
                <a:t>1</a:t>
              </a:r>
              <a:r>
                <a:rPr lang="en-US" sz="2400" dirty="0">
                  <a:latin typeface="Arial" panose="020B0604020202020204"/>
                  <a:cs typeface="Arial" panose="020B0604020202020204"/>
                </a:rPr>
                <a:t>. 	</a:t>
              </a:r>
              <a:r>
                <a:rPr lang="zh-CN" altLang="en-US" sz="2400" dirty="0">
                  <a:latin typeface="Arial" panose="020B0604020202020204"/>
                  <a:cs typeface="Arial" panose="020B0604020202020204"/>
                </a:rPr>
                <a:t>由于买家</a:t>
              </a:r>
              <a:r>
                <a:rPr lang="zh-CN" altLang="en-US" sz="2400">
                  <a:latin typeface="Arial" panose="020B0604020202020204"/>
                  <a:cs typeface="Arial" panose="020B0604020202020204"/>
                </a:rPr>
                <a:t>离开</a:t>
              </a:r>
              <a:r>
                <a:rPr lang="zh-CN" altLang="en-US" sz="2400" smtClean="0">
                  <a:latin typeface="Arial" panose="020B0604020202020204"/>
                  <a:cs typeface="Arial" panose="020B0604020202020204"/>
                </a:rPr>
                <a:t>市场，</a:t>
              </a:r>
              <a:r>
                <a:rPr lang="en-US" altLang="zh-CN" sz="2400" smtClean="0">
                  <a:latin typeface="Arial" panose="020B0604020202020204"/>
                  <a:cs typeface="Arial" panose="020B0604020202020204"/>
                </a:rPr>
                <a:t>CS</a:t>
              </a:r>
              <a:r>
                <a:rPr lang="zh-CN" altLang="en-US" sz="2400" dirty="0">
                  <a:latin typeface="Arial" panose="020B0604020202020204"/>
                  <a:cs typeface="Arial" panose="020B0604020202020204"/>
                </a:rPr>
                <a:t>下降</a:t>
              </a:r>
              <a:endParaRPr lang="en-US" sz="2400" dirty="0">
                <a:latin typeface="Arial" panose="020B0604020202020204"/>
                <a:cs typeface="Arial" panose="020B0604020202020204"/>
              </a:endParaRPr>
            </a:p>
          </p:txBody>
        </p:sp>
      </p:grpSp>
      <p:grpSp>
        <p:nvGrpSpPr>
          <p:cNvPr id="43" name="Group 32"/>
          <p:cNvGrpSpPr/>
          <p:nvPr/>
        </p:nvGrpSpPr>
        <p:grpSpPr bwMode="auto">
          <a:xfrm>
            <a:off x="1043608" y="4149080"/>
            <a:ext cx="4329113" cy="1814514"/>
            <a:chOff x="490" y="2214"/>
            <a:chExt cx="2727" cy="1143"/>
          </a:xfrm>
        </p:grpSpPr>
        <p:sp>
          <p:nvSpPr>
            <p:cNvPr id="44" name="Line 31"/>
            <p:cNvSpPr>
              <a:spLocks noChangeShapeType="1"/>
            </p:cNvSpPr>
            <p:nvPr/>
          </p:nvSpPr>
          <p:spPr bwMode="auto">
            <a:xfrm flipV="1">
              <a:off x="2252" y="2214"/>
              <a:ext cx="965" cy="523"/>
            </a:xfrm>
            <a:prstGeom prst="line">
              <a:avLst/>
            </a:prstGeom>
            <a:noFill/>
            <a:ln w="12700">
              <a:solidFill>
                <a:srgbClr val="00CC00"/>
              </a:solidFill>
              <a:round/>
            </a:ln>
          </p:spPr>
          <p:txBody>
            <a:bodyPr/>
            <a:lstStyle/>
            <a:p>
              <a:endParaRPr lang="en-US">
                <a:latin typeface="Arial" panose="020B0604020202020204"/>
                <a:cs typeface="Arial" panose="020B0604020202020204"/>
              </a:endParaRPr>
            </a:p>
          </p:txBody>
        </p:sp>
        <p:sp>
          <p:nvSpPr>
            <p:cNvPr id="45" name="Text Box 28"/>
            <p:cNvSpPr txBox="1">
              <a:spLocks noChangeArrowheads="1"/>
            </p:cNvSpPr>
            <p:nvPr/>
          </p:nvSpPr>
          <p:spPr bwMode="auto">
            <a:xfrm>
              <a:off x="490" y="2601"/>
              <a:ext cx="1867" cy="756"/>
            </a:xfrm>
            <a:prstGeom prst="rect">
              <a:avLst/>
            </a:prstGeom>
            <a:solidFill>
              <a:srgbClr val="FFFFCC"/>
            </a:solidFill>
            <a:ln w="9525">
              <a:solidFill>
                <a:srgbClr val="00CC00"/>
              </a:solidFill>
              <a:miter lim="800000"/>
            </a:ln>
          </p:spPr>
          <p:txBody>
            <a:bodyPr>
              <a:spAutoFit/>
            </a:bodyPr>
            <a:lstStyle/>
            <a:p>
              <a:pPr marL="403225" indent="-403225">
                <a:spcBef>
                  <a:spcPct val="50000"/>
                </a:spcBef>
              </a:pPr>
              <a:r>
                <a:rPr lang="en-US" sz="2400" dirty="0">
                  <a:latin typeface="Arial" panose="020B0604020202020204"/>
                  <a:cs typeface="Arial" panose="020B0604020202020204"/>
                </a:rPr>
                <a:t>2. 	</a:t>
              </a:r>
              <a:r>
                <a:rPr lang="zh-CN" altLang="en-US" sz="2400" dirty="0">
                  <a:latin typeface="Arial" panose="020B0604020202020204"/>
                  <a:cs typeface="Arial" panose="020B0604020202020204"/>
                </a:rPr>
                <a:t>由于剩余买家支付更高的</a:t>
              </a:r>
              <a:r>
                <a:rPr lang="en-US" sz="2400" dirty="0">
                  <a:latin typeface="Arial" panose="020B0604020202020204"/>
                  <a:cs typeface="Arial" panose="020B0604020202020204"/>
                </a:rPr>
                <a:t> </a:t>
              </a:r>
              <a:r>
                <a:rPr lang="en-US" sz="2400" b="1" i="1">
                  <a:latin typeface="Arial" panose="020B0604020202020204"/>
                  <a:cs typeface="Arial" panose="020B0604020202020204"/>
                </a:rPr>
                <a:t>P </a:t>
              </a:r>
              <a:r>
                <a:rPr lang="zh-CN" altLang="en-US" sz="2400" b="1" i="1" smtClean="0">
                  <a:latin typeface="Arial" panose="020B0604020202020204"/>
                  <a:cs typeface="Arial" panose="020B0604020202020204"/>
                </a:rPr>
                <a:t>，</a:t>
              </a:r>
              <a:r>
                <a:rPr lang="en-US" altLang="zh-CN" sz="2400" dirty="0">
                  <a:latin typeface="Arial" panose="020B0604020202020204"/>
                  <a:cs typeface="Arial" panose="020B0604020202020204"/>
                </a:rPr>
                <a:t>CS</a:t>
              </a:r>
              <a:r>
                <a:rPr lang="zh-CN" altLang="en-US" sz="2400" dirty="0">
                  <a:latin typeface="Arial" panose="020B0604020202020204"/>
                  <a:cs typeface="Arial" panose="020B0604020202020204"/>
                </a:rPr>
                <a:t>下降</a:t>
              </a:r>
              <a:endParaRPr lang="en-US" sz="2400" dirty="0">
                <a:latin typeface="Arial" panose="020B0604020202020204"/>
                <a:cs typeface="Arial" panose="020B0604020202020204"/>
              </a:endParaRPr>
            </a:p>
          </p:txBody>
        </p:sp>
      </p:grpSp>
      <p:sp>
        <p:nvSpPr>
          <p:cNvPr id="46" name="标题 1"/>
          <p:cNvSpPr>
            <a:spLocks noGrp="1"/>
          </p:cNvSpPr>
          <p:nvPr>
            <p:ph type="title"/>
          </p:nvPr>
        </p:nvSpPr>
        <p:spPr>
          <a:xfrm>
            <a:off x="395536" y="692696"/>
            <a:ext cx="7920880" cy="468027"/>
          </a:xfrm>
        </p:spPr>
        <p:txBody>
          <a:bodyPr>
            <a:noAutofit/>
          </a:bodyPr>
          <a:lstStyle/>
          <a:p>
            <a:r>
              <a:rPr lang="en-US" altLang="zh-CN" sz="3200" smtClean="0">
                <a:latin typeface="华光中雅_CNKI" panose="02000500000000000000" pitchFamily="2" charset="-122"/>
                <a:ea typeface="华光中雅_CNKI" panose="02000500000000000000" pitchFamily="2" charset="-122"/>
              </a:rPr>
              <a:t>CS</a:t>
            </a:r>
            <a:r>
              <a:rPr lang="zh-CN" altLang="en-US" sz="3200" smtClean="0">
                <a:latin typeface="华光中雅_CNKI" panose="02000500000000000000" pitchFamily="2" charset="-122"/>
                <a:ea typeface="华光中雅_CNKI" panose="02000500000000000000" pitchFamily="2" charset="-122"/>
              </a:rPr>
              <a:t>：拥有</a:t>
            </a:r>
            <a:r>
              <a:rPr lang="zh-CN" altLang="en-US" sz="3200">
                <a:latin typeface="华光中雅_CNKI" panose="02000500000000000000" pitchFamily="2" charset="-122"/>
                <a:ea typeface="华光中雅_CNKI" panose="02000500000000000000" pitchFamily="2" charset="-122"/>
              </a:rPr>
              <a:t>大量</a:t>
            </a:r>
            <a:r>
              <a:rPr lang="zh-CN" altLang="en-US" sz="3200" smtClean="0">
                <a:latin typeface="华光中雅_CNKI" panose="02000500000000000000" pitchFamily="2" charset="-122"/>
                <a:ea typeface="华光中雅_CNKI" panose="02000500000000000000" pitchFamily="2" charset="-122"/>
              </a:rPr>
              <a:t>买家和平滑需求曲线</a:t>
            </a:r>
            <a:endParaRPr lang="zh-CN" altLang="en-US" sz="3200" dirty="0">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wipe(left)">
                                      <p:cBhvr>
                                        <p:cTn id="7" dur="5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wipe(left)">
                                      <p:cBhvr>
                                        <p:cTn id="12" dur="500"/>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wipe(left)">
                                      <p:cBhvr>
                                        <p:cTn id="17" dur="500"/>
                                        <p:tgtEl>
                                          <p:spTgt spid="64">
                                            <p:txEl>
                                              <p:pRg st="2" end="2"/>
                                            </p:txEl>
                                          </p:spTgt>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strips(downRight)">
                                      <p:cBhvr>
                                        <p:cTn id="21" dur="500"/>
                                        <p:tgtEl>
                                          <p:spTgt spid="3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4">
                                            <p:txEl>
                                              <p:pRg st="3" end="3"/>
                                            </p:txEl>
                                          </p:spTgt>
                                        </p:tgtEl>
                                        <p:attrNameLst>
                                          <p:attrName>style.visibility</p:attrName>
                                        </p:attrNameLst>
                                      </p:cBhvr>
                                      <p:to>
                                        <p:strVal val="visible"/>
                                      </p:to>
                                    </p:set>
                                    <p:animEffect transition="in" filter="wipe(left)">
                                      <p:cBhvr>
                                        <p:cTn id="30" dur="500"/>
                                        <p:tgtEl>
                                          <p:spTgt spid="6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5" uiExpand="1" build="p"/>
      <p:bldP spid="27" grpId="0" animBg="1"/>
      <p:bldP spid="28" grpId="0" animBg="1"/>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a:latin typeface="华光中雅_CNKI" panose="02000500000000000000" pitchFamily="2" charset="-122"/>
                <a:ea typeface="华光中雅_CNKI" panose="02000500000000000000" pitchFamily="2" charset="-122"/>
              </a:rPr>
              <a:t>习题</a:t>
            </a:r>
            <a:r>
              <a:rPr lang="zh-CN" altLang="en-US" sz="3200" smtClean="0">
                <a:latin typeface="华光中雅_CNKI" panose="02000500000000000000" pitchFamily="2" charset="-122"/>
                <a:ea typeface="华光中雅_CNKI" panose="02000500000000000000" pitchFamily="2" charset="-122"/>
              </a:rPr>
              <a:t>：</a:t>
            </a:r>
            <a:r>
              <a:rPr lang="zh-CN" altLang="en-US" sz="3200" dirty="0">
                <a:latin typeface="华光中雅_CNKI" panose="02000500000000000000" pitchFamily="2" charset="-122"/>
                <a:ea typeface="华光中雅_CNKI" panose="02000500000000000000" pitchFamily="2" charset="-122"/>
              </a:rPr>
              <a:t>消费者剩余</a:t>
            </a:r>
            <a:endParaRPr lang="zh-CN" altLang="en-US" sz="3200" dirty="0">
              <a:latin typeface="华光中雅_CNKI" panose="02000500000000000000" pitchFamily="2" charset="-122"/>
              <a:ea typeface="华光中雅_CNKI" panose="02000500000000000000" pitchFamily="2" charset="-122"/>
            </a:endParaRPr>
          </a:p>
        </p:txBody>
      </p:sp>
      <p:sp>
        <p:nvSpPr>
          <p:cNvPr id="64" name="Rectangle 7"/>
          <p:cNvSpPr txBox="1">
            <a:spLocks noChangeArrowheads="1"/>
          </p:cNvSpPr>
          <p:nvPr/>
        </p:nvSpPr>
        <p:spPr>
          <a:xfrm>
            <a:off x="196513" y="1484784"/>
            <a:ext cx="4509756" cy="4248472"/>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7035" indent="-457200">
              <a:lnSpc>
                <a:spcPct val="150000"/>
              </a:lnSpc>
              <a:buNone/>
            </a:pPr>
            <a:r>
              <a:rPr lang="en-US" altLang="zh-CN" sz="2400" b="1" dirty="0">
                <a:solidFill>
                  <a:srgbClr val="800000"/>
                </a:solidFill>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找到</a:t>
            </a:r>
            <a:r>
              <a:rPr lang="en-US" altLang="zh-CN" sz="2400" b="1" i="1" dirty="0">
                <a:latin typeface="Arial" panose="020B0604020202020204"/>
                <a:cs typeface="Arial" panose="020B0604020202020204"/>
              </a:rPr>
              <a:t>Q</a:t>
            </a:r>
            <a:r>
              <a:rPr lang="en-US" altLang="zh-CN" sz="2400" dirty="0">
                <a:latin typeface="Arial" panose="020B0604020202020204"/>
                <a:cs typeface="Arial" panose="020B0604020202020204"/>
              </a:rPr>
              <a:t> = 10</a:t>
            </a:r>
            <a:r>
              <a:rPr lang="zh-CN" altLang="en-US" sz="2400" dirty="0">
                <a:latin typeface="微软雅黑" panose="020B0503020204020204" pitchFamily="34" charset="-122"/>
                <a:ea typeface="微软雅黑" panose="020B0503020204020204" pitchFamily="34" charset="-122"/>
              </a:rPr>
              <a:t>处的</a:t>
            </a:r>
            <a:r>
              <a:rPr lang="zh-CN" altLang="en-US" sz="2400">
                <a:latin typeface="微软雅黑" panose="020B0503020204020204" pitchFamily="34" charset="-122"/>
                <a:ea typeface="微软雅黑" panose="020B0503020204020204" pitchFamily="34" charset="-122"/>
              </a:rPr>
              <a:t>边际</a:t>
            </a:r>
            <a:r>
              <a:rPr lang="zh-CN" altLang="en-US" sz="2400" smtClean="0">
                <a:latin typeface="微软雅黑" panose="020B0503020204020204" pitchFamily="34" charset="-122"/>
                <a:ea typeface="微软雅黑" panose="020B0503020204020204" pitchFamily="34" charset="-122"/>
              </a:rPr>
              <a:t>买家的</a:t>
            </a:r>
            <a:r>
              <a:rPr lang="en-US" altLang="zh-CN" sz="2400" dirty="0">
                <a:latin typeface="微软雅黑" panose="020B0503020204020204" pitchFamily="34" charset="-122"/>
                <a:ea typeface="微软雅黑" panose="020B0503020204020204" pitchFamily="34" charset="-122"/>
              </a:rPr>
              <a:t>WTP</a:t>
            </a:r>
            <a:endParaRPr lang="en-US" altLang="zh-CN" sz="2400" dirty="0">
              <a:latin typeface="微软雅黑" panose="020B0503020204020204" pitchFamily="34" charset="-122"/>
              <a:ea typeface="微软雅黑" panose="020B0503020204020204" pitchFamily="34" charset="-122"/>
            </a:endParaRPr>
          </a:p>
          <a:p>
            <a:pPr marL="407035" indent="-457200">
              <a:lnSpc>
                <a:spcPct val="150000"/>
              </a:lnSpc>
              <a:buNone/>
            </a:pPr>
            <a:r>
              <a:rPr lang="en-US" altLang="zh-CN" sz="2400" b="1" dirty="0">
                <a:solidFill>
                  <a:srgbClr val="800000"/>
                </a:solidFill>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找到</a:t>
            </a:r>
            <a:r>
              <a:rPr lang="en-US" altLang="zh-CN" sz="2400" b="1" i="1" dirty="0">
                <a:latin typeface="Arial" panose="020B0604020202020204"/>
                <a:cs typeface="Arial" panose="020B0604020202020204"/>
              </a:rPr>
              <a:t>P </a:t>
            </a:r>
            <a:r>
              <a:rPr lang="en-US" altLang="zh-CN" sz="2400">
                <a:latin typeface="微软雅黑" panose="020B0503020204020204" pitchFamily="34" charset="-122"/>
                <a:ea typeface="微软雅黑" panose="020B0503020204020204" pitchFamily="34" charset="-122"/>
              </a:rPr>
              <a:t>= </a:t>
            </a:r>
            <a:r>
              <a:rPr lang="en-US" altLang="zh-CN" sz="2400" smtClean="0">
                <a:latin typeface="微软雅黑" panose="020B0503020204020204" pitchFamily="34" charset="-122"/>
                <a:ea typeface="微软雅黑" panose="020B0503020204020204" pitchFamily="34" charset="-122"/>
              </a:rPr>
              <a:t>30 </a:t>
            </a:r>
            <a:r>
              <a:rPr lang="zh-CN" altLang="en-US" sz="2400" dirty="0">
                <a:latin typeface="微软雅黑" panose="020B0503020204020204" pitchFamily="34" charset="-122"/>
                <a:ea typeface="微软雅黑" panose="020B0503020204020204" pitchFamily="34" charset="-122"/>
              </a:rPr>
              <a:t>时的</a:t>
            </a:r>
            <a:r>
              <a:rPr lang="en-US" altLang="zh-CN" sz="2400" dirty="0">
                <a:latin typeface="微软雅黑" panose="020B0503020204020204" pitchFamily="34" charset="-122"/>
                <a:ea typeface="微软雅黑" panose="020B0503020204020204" pitchFamily="34" charset="-122"/>
              </a:rPr>
              <a:t>CS</a:t>
            </a:r>
            <a:endParaRPr lang="en-US" altLang="zh-CN" sz="2400" dirty="0">
              <a:latin typeface="微软雅黑" panose="020B0503020204020204" pitchFamily="34" charset="-122"/>
              <a:ea typeface="微软雅黑" panose="020B0503020204020204" pitchFamily="34" charset="-122"/>
            </a:endParaRPr>
          </a:p>
          <a:p>
            <a:pPr marL="288290" indent="0">
              <a:lnSpc>
                <a:spcPct val="150000"/>
              </a:lnSpc>
              <a:buNone/>
            </a:pPr>
            <a:r>
              <a:rPr lang="zh-CN" altLang="en-US" sz="2400" dirty="0">
                <a:latin typeface="微软雅黑" panose="020B0503020204020204" pitchFamily="34" charset="-122"/>
                <a:ea typeface="微软雅黑" panose="020B0503020204020204" pitchFamily="34" charset="-122"/>
                <a:cs typeface="Arial" panose="020B0604020202020204"/>
              </a:rPr>
              <a:t>假设</a:t>
            </a:r>
            <a:r>
              <a:rPr lang="en-US" altLang="zh-CN" sz="2400" b="1" i="1" dirty="0">
                <a:latin typeface="微软雅黑" panose="020B0503020204020204" pitchFamily="34" charset="-122"/>
                <a:ea typeface="微软雅黑" panose="020B0503020204020204" pitchFamily="34" charset="-122"/>
                <a:cs typeface="Arial" panose="020B0604020202020204"/>
              </a:rPr>
              <a:t>P </a:t>
            </a:r>
            <a:r>
              <a:rPr lang="zh-CN" altLang="en-US" sz="2400" dirty="0">
                <a:latin typeface="微软雅黑" panose="020B0503020204020204" pitchFamily="34" charset="-122"/>
                <a:ea typeface="微软雅黑" panose="020B0503020204020204" pitchFamily="34" charset="-122"/>
              </a:rPr>
              <a:t>降低</a:t>
            </a:r>
            <a:r>
              <a:rPr lang="zh-CN" altLang="en-US" sz="2400">
                <a:latin typeface="微软雅黑" panose="020B0503020204020204" pitchFamily="34" charset="-122"/>
                <a:ea typeface="微软雅黑" panose="020B0503020204020204" pitchFamily="34" charset="-122"/>
              </a:rPr>
              <a:t>至 </a:t>
            </a:r>
            <a:r>
              <a:rPr lang="en-US" altLang="zh-CN" sz="2400" smtClean="0">
                <a:latin typeface="微软雅黑" panose="020B0503020204020204" pitchFamily="34" charset="-122"/>
                <a:ea typeface="微软雅黑" panose="020B0503020204020204" pitchFamily="34" charset="-122"/>
                <a:cs typeface="Arial" panose="020B0604020202020204"/>
              </a:rPr>
              <a:t>20</a:t>
            </a:r>
            <a:r>
              <a:rPr lang="zh-CN" altLang="en-US" sz="2400" dirty="0">
                <a:latin typeface="微软雅黑" panose="020B0503020204020204" pitchFamily="34" charset="-122"/>
                <a:ea typeface="微软雅黑" panose="020B0503020204020204" pitchFamily="34" charset="-122"/>
                <a:cs typeface="Arial" panose="020B0604020202020204"/>
              </a:rPr>
              <a:t>，</a:t>
            </a:r>
            <a:r>
              <a:rPr lang="en-US" altLang="zh-CN" sz="2400" dirty="0">
                <a:latin typeface="微软雅黑" panose="020B0503020204020204" pitchFamily="34" charset="-122"/>
                <a:ea typeface="微软雅黑" panose="020B0503020204020204" pitchFamily="34" charset="-122"/>
                <a:cs typeface="Arial" panose="020B0604020202020204"/>
              </a:rPr>
              <a:t>CS</a:t>
            </a:r>
            <a:r>
              <a:rPr lang="zh-CN" altLang="en-US" sz="2400" dirty="0">
                <a:latin typeface="微软雅黑" panose="020B0503020204020204" pitchFamily="34" charset="-122"/>
                <a:ea typeface="微软雅黑" panose="020B0503020204020204" pitchFamily="34" charset="-122"/>
                <a:cs typeface="Arial" panose="020B0604020202020204"/>
              </a:rPr>
              <a:t>会增加</a:t>
            </a:r>
            <a:r>
              <a:rPr lang="zh-CN" altLang="en-US" sz="2400">
                <a:latin typeface="微软雅黑" panose="020B0503020204020204" pitchFamily="34" charset="-122"/>
                <a:ea typeface="微软雅黑" panose="020B0503020204020204" pitchFamily="34" charset="-122"/>
                <a:cs typeface="Arial" panose="020B0604020202020204"/>
              </a:rPr>
              <a:t>到</a:t>
            </a:r>
            <a:r>
              <a:rPr lang="zh-CN" altLang="en-US" sz="2400" smtClean="0">
                <a:latin typeface="微软雅黑" panose="020B0503020204020204" pitchFamily="34" charset="-122"/>
                <a:ea typeface="微软雅黑" panose="020B0503020204020204" pitchFamily="34" charset="-122"/>
                <a:cs typeface="Arial" panose="020B0604020202020204"/>
              </a:rPr>
              <a:t>多少</a:t>
            </a:r>
            <a:r>
              <a:rPr lang="zh-CN" altLang="en-US" sz="2400" smtClean="0">
                <a:latin typeface="微软雅黑" panose="020B0503020204020204" pitchFamily="34" charset="-122"/>
                <a:ea typeface="微软雅黑" panose="020B0503020204020204" pitchFamily="34" charset="-122"/>
                <a:cs typeface="Arial" panose="020B0604020202020204"/>
              </a:rPr>
              <a:t>？因为</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807085" lvl="1" indent="-457200">
              <a:lnSpc>
                <a:spcPct val="150000"/>
              </a:lnSpc>
              <a:buNone/>
            </a:pPr>
            <a:r>
              <a:rPr lang="en-US" altLang="zh-CN" sz="1800" b="1" smtClean="0">
                <a:solidFill>
                  <a:srgbClr val="800000"/>
                </a:solidFill>
                <a:latin typeface="Arial" panose="020B0604020202020204"/>
                <a:cs typeface="Arial" panose="020B0604020202020204"/>
              </a:rPr>
              <a:t>1. </a:t>
            </a:r>
            <a:r>
              <a:rPr lang="zh-CN" altLang="en-US" sz="1800">
                <a:latin typeface="微软雅黑" panose="020B0503020204020204" pitchFamily="34" charset="-122"/>
                <a:ea typeface="微软雅黑" panose="020B0503020204020204" pitchFamily="34" charset="-122"/>
              </a:rPr>
              <a:t>更多买</a:t>
            </a:r>
            <a:r>
              <a:rPr lang="zh-CN" altLang="en-US" sz="1800" smtClean="0">
                <a:latin typeface="微软雅黑" panose="020B0503020204020204" pitchFamily="34" charset="-122"/>
                <a:ea typeface="微软雅黑" panose="020B0503020204020204" pitchFamily="34" charset="-122"/>
              </a:rPr>
              <a:t>家</a:t>
            </a:r>
            <a:r>
              <a:rPr lang="zh-CN" altLang="en-US" sz="1800" dirty="0">
                <a:latin typeface="微软雅黑" panose="020B0503020204020204" pitchFamily="34" charset="-122"/>
                <a:ea typeface="微软雅黑" panose="020B0503020204020204" pitchFamily="34" charset="-122"/>
              </a:rPr>
              <a:t>进入市场</a:t>
            </a:r>
            <a:endParaRPr lang="en-US" altLang="zh-CN" sz="1800" dirty="0">
              <a:latin typeface="微软雅黑" panose="020B0503020204020204" pitchFamily="34" charset="-122"/>
              <a:ea typeface="微软雅黑" panose="020B0503020204020204" pitchFamily="34" charset="-122"/>
            </a:endParaRPr>
          </a:p>
          <a:p>
            <a:pPr marL="807085" lvl="1" indent="-457200">
              <a:lnSpc>
                <a:spcPct val="150000"/>
              </a:lnSpc>
              <a:buNone/>
            </a:pPr>
            <a:r>
              <a:rPr lang="en-US" altLang="zh-CN" sz="1800" b="1" smtClean="0">
                <a:solidFill>
                  <a:srgbClr val="800000"/>
                </a:solidFill>
                <a:latin typeface="Arial" panose="020B0604020202020204"/>
                <a:cs typeface="Arial" panose="020B0604020202020204"/>
              </a:rPr>
              <a:t>2. </a:t>
            </a:r>
            <a:r>
              <a:rPr lang="zh-CN" altLang="en-US" sz="1800">
                <a:latin typeface="微软雅黑" panose="020B0503020204020204" pitchFamily="34" charset="-122"/>
                <a:ea typeface="微软雅黑" panose="020B0503020204020204" pitchFamily="34" charset="-122"/>
                <a:cs typeface="Arial" panose="020B0604020202020204"/>
              </a:rPr>
              <a:t>之前</a:t>
            </a:r>
            <a:r>
              <a:rPr lang="zh-CN" altLang="en-US" sz="1800" smtClean="0">
                <a:latin typeface="微软雅黑" panose="020B0503020204020204" pitchFamily="34" charset="-122"/>
                <a:ea typeface="微软雅黑" panose="020B0503020204020204" pitchFamily="34" charset="-122"/>
                <a:cs typeface="Arial" panose="020B0604020202020204"/>
              </a:rPr>
              <a:t>买家</a:t>
            </a:r>
            <a:r>
              <a:rPr lang="zh-CN" altLang="en-US" sz="1800" dirty="0">
                <a:latin typeface="微软雅黑" panose="020B0503020204020204" pitchFamily="34" charset="-122"/>
                <a:ea typeface="微软雅黑" panose="020B0503020204020204" pitchFamily="34" charset="-122"/>
                <a:cs typeface="Arial" panose="020B0604020202020204"/>
              </a:rPr>
              <a:t>支付更低的价格</a:t>
            </a:r>
            <a:endParaRPr lang="en-US" sz="180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en-US" sz="2400" dirty="0"/>
          </a:p>
        </p:txBody>
      </p:sp>
      <p:graphicFrame>
        <p:nvGraphicFramePr>
          <p:cNvPr id="3" name="Object 67"/>
          <p:cNvGraphicFramePr>
            <a:graphicFrameLocks noChangeAspect="1"/>
          </p:cNvGraphicFramePr>
          <p:nvPr/>
        </p:nvGraphicFramePr>
        <p:xfrm>
          <a:off x="4431282" y="1094184"/>
          <a:ext cx="4821238" cy="5791200"/>
        </p:xfrm>
        <a:graphic>
          <a:graphicData uri="http://schemas.openxmlformats.org/presentationml/2006/ole">
            <mc:AlternateContent xmlns:mc="http://schemas.openxmlformats.org/markup-compatibility/2006">
              <mc:Choice xmlns:v="urn:schemas-microsoft-com:vml" Requires="v">
                <p:oleObj spid="_x0000_s10272" name="Worksheet" r:id="rId1" imgW="2940685" imgH="3212465" progId="Excel.Sheet.8">
                  <p:embed/>
                </p:oleObj>
              </mc:Choice>
              <mc:Fallback>
                <p:oleObj name="Worksheet" r:id="rId1" imgW="2940685" imgH="3212465" progId="Excel.Sheet.8">
                  <p:embed/>
                  <p:pic>
                    <p:nvPicPr>
                      <p:cNvPr id="0" name="Object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1282" y="1094184"/>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4" name="Text Box 68" descr="Wide upward diagonal"/>
          <p:cNvSpPr txBox="1">
            <a:spLocks noChangeArrowheads="1"/>
          </p:cNvSpPr>
          <p:nvPr/>
        </p:nvSpPr>
        <p:spPr bwMode="auto">
          <a:xfrm>
            <a:off x="4559870" y="1241821"/>
            <a:ext cx="592137" cy="503238"/>
          </a:xfrm>
          <a:prstGeom prst="rect">
            <a:avLst/>
          </a:prstGeom>
          <a:ln w="9525">
            <a:noFill/>
            <a:miter lim="800000"/>
          </a:ln>
        </p:spPr>
        <p:txBody>
          <a:bodyPr>
            <a:spAutoFit/>
          </a:bodyPr>
          <a:lstStyle/>
          <a:p>
            <a:pPr algn="ctr">
              <a:spcBef>
                <a:spcPct val="50000"/>
              </a:spcBef>
            </a:pPr>
            <a:r>
              <a:rPr lang="en-US" sz="2700" b="1" i="1" dirty="0">
                <a:latin typeface="Arial" panose="020B0604020202020204"/>
                <a:cs typeface="Arial" panose="020B0604020202020204"/>
              </a:rPr>
              <a:t>P</a:t>
            </a:r>
            <a:endParaRPr lang="en-US" sz="2700" b="1" i="1" dirty="0">
              <a:latin typeface="Arial" panose="020B0604020202020204"/>
              <a:cs typeface="Arial" panose="020B0604020202020204"/>
            </a:endParaRPr>
          </a:p>
        </p:txBody>
      </p:sp>
      <p:sp useBgFill="1">
        <p:nvSpPr>
          <p:cNvPr id="5" name="Text Box 70" descr="Wide upward diagonal"/>
          <p:cNvSpPr txBox="1">
            <a:spLocks noChangeArrowheads="1"/>
          </p:cNvSpPr>
          <p:nvPr/>
        </p:nvSpPr>
        <p:spPr bwMode="auto">
          <a:xfrm>
            <a:off x="8638157" y="6239271"/>
            <a:ext cx="592138" cy="415498"/>
          </a:xfrm>
          <a:prstGeom prst="rect">
            <a:avLst/>
          </a:prstGeom>
          <a:ln w="9525">
            <a:noFill/>
            <a:miter lim="800000"/>
          </a:ln>
        </p:spPr>
        <p:txBody>
          <a:bodyPr tIns="0" bIns="0">
            <a:spAutoFit/>
          </a:bodyPr>
          <a:lstStyle/>
          <a:p>
            <a:pPr algn="ctr">
              <a:spcBef>
                <a:spcPct val="50000"/>
              </a:spcBef>
            </a:pPr>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sp>
        <p:nvSpPr>
          <p:cNvPr id="6" name="Text Box 71"/>
          <p:cNvSpPr txBox="1">
            <a:spLocks noChangeArrowheads="1"/>
          </p:cNvSpPr>
          <p:nvPr/>
        </p:nvSpPr>
        <p:spPr bwMode="auto">
          <a:xfrm>
            <a:off x="6012160" y="980728"/>
            <a:ext cx="2909888" cy="488950"/>
          </a:xfrm>
          <a:prstGeom prst="rect">
            <a:avLst/>
          </a:prstGeom>
          <a:noFill/>
          <a:ln w="9525">
            <a:noFill/>
            <a:miter lim="800000"/>
          </a:ln>
        </p:spPr>
        <p:txBody>
          <a:bodyPr>
            <a:spAutoFit/>
          </a:bodyPr>
          <a:lstStyle/>
          <a:p>
            <a:pPr algn="ctr">
              <a:spcBef>
                <a:spcPct val="50000"/>
              </a:spcBef>
            </a:pPr>
            <a:r>
              <a:rPr lang="zh-CN" altLang="en-US" sz="2600" i="1" smtClean="0">
                <a:latin typeface="Arial" panose="020B0604020202020204"/>
                <a:cs typeface="Arial" panose="020B0604020202020204"/>
              </a:rPr>
              <a:t>需求曲线</a:t>
            </a:r>
            <a:endParaRPr lang="en-US" sz="2600" i="1">
              <a:latin typeface="Arial" panose="020B0604020202020204"/>
              <a:cs typeface="Arial" panose="020B0604020202020204"/>
            </a:endParaRPr>
          </a:p>
        </p:txBody>
      </p:sp>
      <p:sp>
        <p:nvSpPr>
          <p:cNvPr id="7" name="Text Box 10"/>
          <p:cNvSpPr txBox="1">
            <a:spLocks noChangeArrowheads="1"/>
          </p:cNvSpPr>
          <p:nvPr/>
        </p:nvSpPr>
        <p:spPr bwMode="auto">
          <a:xfrm>
            <a:off x="4396357" y="1735534"/>
            <a:ext cx="438150" cy="473075"/>
          </a:xfrm>
          <a:prstGeom prst="rect">
            <a:avLst/>
          </a:prstGeom>
          <a:noFill/>
          <a:ln w="9525">
            <a:noFill/>
            <a:miter lim="800000"/>
          </a:ln>
        </p:spPr>
        <p:txBody>
          <a:bodyPr>
            <a:spAutoFit/>
          </a:bodyPr>
          <a:lstStyle/>
          <a:p>
            <a:pPr>
              <a:spcBef>
                <a:spcPct val="50000"/>
              </a:spcBef>
            </a:pPr>
            <a:r>
              <a:rPr lang="en-US" sz="2500">
                <a:latin typeface="Arial" panose="020B0604020202020204"/>
                <a:cs typeface="Arial" panose="020B0604020202020204"/>
              </a:rPr>
              <a:t>$</a:t>
            </a:r>
            <a:endParaRPr lang="en-US" sz="250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wipe(left)">
                                      <p:cBhvr>
                                        <p:cTn id="7" dur="5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wipe(left)">
                                      <p:cBhvr>
                                        <p:cTn id="12" dur="500"/>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wipe(left)">
                                      <p:cBhvr>
                                        <p:cTn id="17" dur="500"/>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wipe(left)">
                                      <p:cBhvr>
                                        <p:cTn id="22" dur="500"/>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
                                            <p:txEl>
                                              <p:pRg st="4" end="4"/>
                                            </p:txEl>
                                          </p:spTgt>
                                        </p:tgtEl>
                                        <p:attrNameLst>
                                          <p:attrName>style.visibility</p:attrName>
                                        </p:attrNameLst>
                                      </p:cBhvr>
                                      <p:to>
                                        <p:strVal val="visible"/>
                                      </p:to>
                                    </p:set>
                                    <p:animEffect transition="in" filter="wipe(left)">
                                      <p:cBhvr>
                                        <p:cTn id="27" dur="500"/>
                                        <p:tgtEl>
                                          <p:spTgt spid="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5"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smtClean="0">
                <a:latin typeface="华光中雅_CNKI" panose="02000500000000000000" pitchFamily="2" charset="-122"/>
                <a:ea typeface="华光中雅_CNKI" panose="02000500000000000000" pitchFamily="2" charset="-122"/>
              </a:rPr>
              <a:t>习题：</a:t>
            </a:r>
            <a:r>
              <a:rPr lang="zh-CN" altLang="en-US" sz="3200" dirty="0">
                <a:latin typeface="华光中雅_CNKI" panose="02000500000000000000" pitchFamily="2" charset="-122"/>
                <a:ea typeface="华光中雅_CNKI" panose="02000500000000000000" pitchFamily="2" charset="-122"/>
              </a:rPr>
              <a:t>消费者剩余</a:t>
            </a:r>
            <a:endParaRPr lang="zh-CN" altLang="en-US" sz="3200" dirty="0">
              <a:latin typeface="华光中雅_CNKI" panose="02000500000000000000" pitchFamily="2" charset="-122"/>
              <a:ea typeface="华光中雅_CNKI" panose="02000500000000000000" pitchFamily="2" charset="-122"/>
            </a:endParaRPr>
          </a:p>
        </p:txBody>
      </p:sp>
      <p:sp>
        <p:nvSpPr>
          <p:cNvPr id="64" name="Rectangle 7"/>
          <p:cNvSpPr txBox="1">
            <a:spLocks noChangeArrowheads="1"/>
          </p:cNvSpPr>
          <p:nvPr/>
        </p:nvSpPr>
        <p:spPr>
          <a:xfrm>
            <a:off x="196513" y="1484784"/>
            <a:ext cx="3943439" cy="475252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7035" indent="-457200">
              <a:lnSpc>
                <a:spcPct val="150000"/>
              </a:lnSpc>
              <a:buNone/>
            </a:pPr>
            <a:r>
              <a:rPr lang="en-US" altLang="zh-CN" sz="2400" b="1" dirty="0">
                <a:solidFill>
                  <a:srgbClr val="800000"/>
                </a:solidFill>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在</a:t>
            </a:r>
            <a:r>
              <a:rPr lang="en-US" altLang="zh-CN" sz="2400" b="1" i="1" dirty="0">
                <a:latin typeface="Arial" panose="020B0604020202020204"/>
                <a:cs typeface="Arial" panose="020B0604020202020204"/>
              </a:rPr>
              <a:t>Q</a:t>
            </a:r>
            <a:r>
              <a:rPr lang="en-US" altLang="zh-CN" sz="2400" dirty="0">
                <a:latin typeface="Arial" panose="020B0604020202020204"/>
                <a:cs typeface="Arial" panose="020B0604020202020204"/>
              </a:rPr>
              <a:t> = 10</a:t>
            </a:r>
            <a:r>
              <a:rPr lang="zh-CN" altLang="en-US" sz="2400" dirty="0">
                <a:latin typeface="微软雅黑" panose="020B0503020204020204" pitchFamily="34" charset="-122"/>
                <a:ea typeface="微软雅黑" panose="020B0503020204020204" pitchFamily="34" charset="-122"/>
              </a:rPr>
              <a:t>处，</a:t>
            </a:r>
            <a:r>
              <a:rPr lang="zh-CN" altLang="en-US" sz="2400">
                <a:latin typeface="微软雅黑" panose="020B0503020204020204" pitchFamily="34" charset="-122"/>
                <a:ea typeface="微软雅黑" panose="020B0503020204020204" pitchFamily="34" charset="-122"/>
              </a:rPr>
              <a:t>边际</a:t>
            </a:r>
            <a:r>
              <a:rPr lang="zh-CN" altLang="en-US" sz="2400" smtClean="0">
                <a:latin typeface="微软雅黑" panose="020B0503020204020204" pitchFamily="34" charset="-122"/>
                <a:ea typeface="微软雅黑" panose="020B0503020204020204" pitchFamily="34" charset="-122"/>
              </a:rPr>
              <a:t>买家的</a:t>
            </a:r>
            <a:r>
              <a:rPr lang="en-US" altLang="zh-CN" sz="2400">
                <a:latin typeface="微软雅黑" panose="020B0503020204020204" pitchFamily="34" charset="-122"/>
                <a:ea typeface="微软雅黑" panose="020B0503020204020204" pitchFamily="34" charset="-122"/>
              </a:rPr>
              <a:t>WTP</a:t>
            </a:r>
            <a:r>
              <a:rPr lang="zh-CN" altLang="en-US" sz="2400" smtClean="0">
                <a:latin typeface="微软雅黑" panose="020B0503020204020204" pitchFamily="34" charset="-122"/>
                <a:ea typeface="微软雅黑" panose="020B0503020204020204" pitchFamily="34" charset="-122"/>
              </a:rPr>
              <a:t>为</a:t>
            </a:r>
            <a:r>
              <a:rPr lang="en-US" altLang="zh-CN" sz="2400" u="sng" smtClean="0">
                <a:latin typeface="Arial" panose="020B0604020202020204"/>
                <a:cs typeface="Arial" panose="020B0604020202020204"/>
              </a:rPr>
              <a:t>30</a:t>
            </a:r>
            <a:r>
              <a:rPr lang="en-US" altLang="zh-CN" sz="2400" u="sng" dirty="0">
                <a:latin typeface="Arial" panose="020B0604020202020204"/>
                <a:cs typeface="Arial" panose="020B0604020202020204"/>
              </a:rPr>
              <a:t>.</a:t>
            </a:r>
            <a:endParaRPr lang="en-US" altLang="zh-CN" sz="2400" dirty="0">
              <a:latin typeface="微软雅黑" panose="020B0503020204020204" pitchFamily="34" charset="-122"/>
              <a:ea typeface="微软雅黑" panose="020B0503020204020204" pitchFamily="34" charset="-122"/>
            </a:endParaRPr>
          </a:p>
          <a:p>
            <a:pPr marL="407035" indent="-457200">
              <a:lnSpc>
                <a:spcPct val="150000"/>
              </a:lnSpc>
              <a:buNone/>
            </a:pPr>
            <a:r>
              <a:rPr lang="en-US" altLang="zh-CN" sz="2400" b="1" dirty="0">
                <a:solidFill>
                  <a:srgbClr val="800000"/>
                </a:solidFill>
                <a:latin typeface="微软雅黑" panose="020B0503020204020204" pitchFamily="34" charset="-122"/>
                <a:ea typeface="微软雅黑" panose="020B0503020204020204" pitchFamily="34" charset="-122"/>
              </a:rPr>
              <a:t>B.</a:t>
            </a:r>
            <a:r>
              <a:rPr lang="en-US" altLang="zh-CN" sz="2400" dirty="0">
                <a:latin typeface="微软雅黑" panose="020B0503020204020204" pitchFamily="34" charset="-122"/>
                <a:ea typeface="微软雅黑" panose="020B0503020204020204" pitchFamily="34" charset="-122"/>
              </a:rPr>
              <a:t>CS = ½ x 10 </a:t>
            </a:r>
            <a:r>
              <a:rPr lang="en-US" altLang="zh-CN" sz="2400">
                <a:latin typeface="微软雅黑" panose="020B0503020204020204" pitchFamily="34" charset="-122"/>
                <a:ea typeface="微软雅黑" panose="020B0503020204020204" pitchFamily="34" charset="-122"/>
              </a:rPr>
              <a:t>x </a:t>
            </a:r>
            <a:r>
              <a:rPr lang="en-US" altLang="zh-CN" sz="2400" smtClean="0">
                <a:latin typeface="微软雅黑" panose="020B0503020204020204" pitchFamily="34" charset="-122"/>
                <a:ea typeface="微软雅黑" panose="020B0503020204020204" pitchFamily="34" charset="-122"/>
              </a:rPr>
              <a:t>10 </a:t>
            </a:r>
            <a:r>
              <a:rPr lang="en-US" altLang="zh-CN" sz="2400">
                <a:latin typeface="微软雅黑" panose="020B0503020204020204" pitchFamily="34" charset="-122"/>
                <a:ea typeface="微软雅黑" panose="020B0503020204020204" pitchFamily="34" charset="-122"/>
              </a:rPr>
              <a:t>= </a:t>
            </a:r>
            <a:r>
              <a:rPr lang="en-US" altLang="zh-CN" sz="2400" smtClean="0">
                <a:latin typeface="微软雅黑" panose="020B0503020204020204" pitchFamily="34" charset="-122"/>
                <a:ea typeface="微软雅黑" panose="020B0503020204020204" pitchFamily="34" charset="-122"/>
              </a:rPr>
              <a:t>50</a:t>
            </a:r>
            <a:endParaRPr lang="en-US" altLang="zh-CN" sz="2400" dirty="0">
              <a:latin typeface="微软雅黑" panose="020B0503020204020204" pitchFamily="34" charset="-122"/>
              <a:ea typeface="微软雅黑" panose="020B0503020204020204" pitchFamily="34" charset="-122"/>
            </a:endParaRPr>
          </a:p>
          <a:p>
            <a:pPr marL="407035" indent="-457200">
              <a:lnSpc>
                <a:spcPct val="150000"/>
              </a:lnSpc>
              <a:buNone/>
            </a:pPr>
            <a:r>
              <a:rPr lang="en-US" altLang="zh-CN" sz="2400" b="1" i="1" dirty="0">
                <a:latin typeface="Arial" panose="020B0604020202020204"/>
                <a:cs typeface="Arial" panose="020B0604020202020204"/>
              </a:rPr>
              <a:t>P </a:t>
            </a:r>
            <a:r>
              <a:rPr lang="zh-CN" altLang="en-US" sz="2400" dirty="0">
                <a:latin typeface="微软雅黑" panose="020B0503020204020204" pitchFamily="34" charset="-122"/>
                <a:ea typeface="微软雅黑" panose="020B0503020204020204" pitchFamily="34" charset="-122"/>
              </a:rPr>
              <a:t>降低</a:t>
            </a:r>
            <a:r>
              <a:rPr lang="zh-CN" altLang="en-US" sz="2400">
                <a:latin typeface="微软雅黑" panose="020B0503020204020204" pitchFamily="34" charset="-122"/>
                <a:ea typeface="微软雅黑" panose="020B0503020204020204" pitchFamily="34" charset="-122"/>
              </a:rPr>
              <a:t>至 </a:t>
            </a:r>
            <a:r>
              <a:rPr lang="en-US" altLang="zh-CN" sz="2400" smtClean="0">
                <a:latin typeface="Arial" panose="020B0604020202020204"/>
                <a:cs typeface="Arial" panose="020B0604020202020204"/>
              </a:rPr>
              <a:t>20</a:t>
            </a:r>
            <a:r>
              <a:rPr lang="zh-CN" altLang="en-US" sz="2400" smtClean="0">
                <a:latin typeface="Arial" panose="020B0604020202020204"/>
                <a:cs typeface="Arial" panose="020B0604020202020204"/>
              </a:rPr>
              <a:t>时，</a:t>
            </a:r>
            <a:r>
              <a:rPr lang="en-US" altLang="zh-CN" sz="2400" smtClean="0">
                <a:latin typeface="Arial" panose="020B0604020202020204"/>
                <a:cs typeface="Arial" panose="020B0604020202020204"/>
              </a:rPr>
              <a:t>CS=200</a:t>
            </a:r>
            <a:r>
              <a:rPr lang="zh-CN" altLang="en-US" sz="2400" smtClean="0">
                <a:latin typeface="Arial" panose="020B0604020202020204"/>
                <a:cs typeface="Arial" panose="020B0604020202020204"/>
              </a:rPr>
              <a:t>，增加了</a:t>
            </a:r>
            <a:r>
              <a:rPr lang="en-US" altLang="zh-CN" sz="2400" smtClean="0">
                <a:latin typeface="Arial" panose="020B0604020202020204"/>
                <a:cs typeface="Arial" panose="020B0604020202020204"/>
              </a:rPr>
              <a:t>150</a:t>
            </a:r>
            <a:r>
              <a:rPr lang="zh-CN" altLang="en-US" sz="2400" smtClean="0">
                <a:latin typeface="Arial" panose="020B0604020202020204"/>
                <a:cs typeface="Arial" panose="020B0604020202020204"/>
              </a:rPr>
              <a:t>，因为</a:t>
            </a:r>
            <a:endParaRPr lang="en-US" altLang="zh-CN" sz="2400" dirty="0">
              <a:latin typeface="Arial" panose="020B0604020202020204"/>
              <a:cs typeface="Arial" panose="020B0604020202020204"/>
            </a:endParaRPr>
          </a:p>
          <a:p>
            <a:pPr marL="807085" lvl="1" indent="-457200">
              <a:lnSpc>
                <a:spcPct val="150000"/>
              </a:lnSpc>
              <a:buNone/>
            </a:pPr>
            <a:r>
              <a:rPr lang="en-US" altLang="zh-CN" sz="1800">
                <a:latin typeface="微软雅黑" panose="020B0503020204020204" pitchFamily="34" charset="-122"/>
                <a:ea typeface="微软雅黑" panose="020B0503020204020204" pitchFamily="34" charset="-122"/>
              </a:rPr>
              <a:t>1</a:t>
            </a:r>
            <a:r>
              <a:rPr lang="en-US" altLang="zh-CN" sz="180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更多</a:t>
            </a:r>
            <a:r>
              <a:rPr lang="zh-CN" altLang="en-US" sz="1800">
                <a:latin typeface="微软雅黑" panose="020B0503020204020204" pitchFamily="34" charset="-122"/>
                <a:ea typeface="微软雅黑" panose="020B0503020204020204" pitchFamily="34" charset="-122"/>
              </a:rPr>
              <a:t>买家</a:t>
            </a:r>
            <a:r>
              <a:rPr lang="zh-CN" altLang="en-US" sz="1800">
                <a:latin typeface="微软雅黑" panose="020B0503020204020204" pitchFamily="34" charset="-122"/>
                <a:ea typeface="微软雅黑" panose="020B0503020204020204" pitchFamily="34" charset="-122"/>
              </a:rPr>
              <a:t>的</a:t>
            </a:r>
            <a:r>
              <a:rPr lang="en-US" altLang="zh-CN" sz="1800" smtClean="0">
                <a:latin typeface="微软雅黑" panose="020B0503020204020204" pitchFamily="34" charset="-122"/>
                <a:ea typeface="微软雅黑" panose="020B0503020204020204" pitchFamily="34" charset="-122"/>
              </a:rPr>
              <a:t>CS</a:t>
            </a:r>
            <a:r>
              <a:rPr lang="zh-CN" altLang="en-US" sz="1800" smtClean="0">
                <a:latin typeface="微软雅黑" panose="020B0503020204020204" pitchFamily="34" charset="-122"/>
                <a:ea typeface="微软雅黑" panose="020B0503020204020204" pitchFamily="34" charset="-122"/>
              </a:rPr>
              <a:t>（蓝色三角形）</a:t>
            </a:r>
            <a:br>
              <a:rPr lang="en-US" altLang="zh-CN" sz="1800" dirty="0">
                <a:latin typeface="Arial" panose="020B0604020202020204"/>
                <a:cs typeface="Arial" panose="020B0604020202020204"/>
              </a:rPr>
            </a:br>
            <a:r>
              <a:rPr lang="en-US" altLang="zh-CN" sz="1800" dirty="0">
                <a:latin typeface="Arial" panose="020B0604020202020204"/>
                <a:cs typeface="Arial" panose="020B0604020202020204"/>
              </a:rPr>
              <a:t>= ½ x 10 </a:t>
            </a:r>
            <a:r>
              <a:rPr lang="en-US" altLang="zh-CN" sz="1800">
                <a:latin typeface="Arial" panose="020B0604020202020204"/>
                <a:cs typeface="Arial" panose="020B0604020202020204"/>
              </a:rPr>
              <a:t>x </a:t>
            </a:r>
            <a:r>
              <a:rPr lang="en-US" altLang="zh-CN" sz="1800" smtClean="0">
                <a:latin typeface="Arial" panose="020B0604020202020204"/>
                <a:cs typeface="Arial" panose="020B0604020202020204"/>
              </a:rPr>
              <a:t>10 </a:t>
            </a:r>
            <a:r>
              <a:rPr lang="en-US" altLang="zh-CN" sz="1800">
                <a:latin typeface="Arial" panose="020B0604020202020204"/>
                <a:cs typeface="Arial" panose="020B0604020202020204"/>
              </a:rPr>
              <a:t>= </a:t>
            </a:r>
            <a:r>
              <a:rPr lang="en-US" altLang="zh-CN" sz="1800" u="sng" smtClean="0">
                <a:latin typeface="Arial" panose="020B0604020202020204"/>
                <a:cs typeface="Arial" panose="020B0604020202020204"/>
              </a:rPr>
              <a:t>50</a:t>
            </a:r>
            <a:endParaRPr lang="en-US" altLang="zh-CN" sz="1800" u="sng" dirty="0">
              <a:latin typeface="Arial" panose="020B0604020202020204"/>
              <a:cs typeface="Arial" panose="020B0604020202020204"/>
            </a:endParaRPr>
          </a:p>
          <a:p>
            <a:pPr marL="807085" lvl="1" indent="-457200">
              <a:lnSpc>
                <a:spcPct val="150000"/>
              </a:lnSpc>
              <a:buNone/>
            </a:pPr>
            <a:r>
              <a:rPr lang="en-US" altLang="zh-CN" sz="1800">
                <a:latin typeface="微软雅黑" panose="020B0503020204020204" pitchFamily="34" charset="-122"/>
                <a:ea typeface="微软雅黑" panose="020B0503020204020204" pitchFamily="34" charset="-122"/>
              </a:rPr>
              <a:t>2. </a:t>
            </a:r>
            <a:r>
              <a:rPr lang="zh-CN" altLang="en-US" sz="1800">
                <a:latin typeface="微软雅黑" panose="020B0503020204020204" pitchFamily="34" charset="-122"/>
                <a:ea typeface="微软雅黑" panose="020B0503020204020204" pitchFamily="34" charset="-122"/>
              </a:rPr>
              <a:t>之前买家</a:t>
            </a:r>
            <a:r>
              <a:rPr lang="en-US" altLang="zh-CN" sz="1800">
                <a:latin typeface="微软雅黑" panose="020B0503020204020204" pitchFamily="34" charset="-122"/>
                <a:ea typeface="微软雅黑" panose="020B0503020204020204" pitchFamily="34" charset="-122"/>
              </a:rPr>
              <a:t>CS</a:t>
            </a:r>
            <a:r>
              <a:rPr lang="zh-CN" altLang="en-US" sz="1800">
                <a:latin typeface="微软雅黑" panose="020B0503020204020204" pitchFamily="34" charset="-122"/>
                <a:ea typeface="微软雅黑" panose="020B0503020204020204" pitchFamily="34" charset="-122"/>
              </a:rPr>
              <a:t>的</a:t>
            </a:r>
            <a:r>
              <a:rPr lang="zh-CN" altLang="en-US" sz="1800" smtClean="0">
                <a:latin typeface="微软雅黑" panose="020B0503020204020204" pitchFamily="34" charset="-122"/>
                <a:ea typeface="微软雅黑" panose="020B0503020204020204" pitchFamily="34" charset="-122"/>
              </a:rPr>
              <a:t>增量（绿色长方形）</a:t>
            </a:r>
            <a:r>
              <a:rPr lang="en-US" altLang="zh-CN" sz="1800" smtClean="0">
                <a:latin typeface="微软雅黑" panose="020B0503020204020204" pitchFamily="34" charset="-122"/>
                <a:ea typeface="微软雅黑" panose="020B0503020204020204" pitchFamily="34" charset="-122"/>
              </a:rPr>
              <a:t>=</a:t>
            </a:r>
            <a:r>
              <a:rPr lang="en-US" altLang="zh-CN" sz="1800" smtClean="0">
                <a:latin typeface="Arial" panose="020B0604020202020204"/>
                <a:cs typeface="Arial" panose="020B0604020202020204"/>
              </a:rPr>
              <a:t> </a:t>
            </a:r>
            <a:r>
              <a:rPr lang="en-US" altLang="zh-CN" sz="1800" dirty="0">
                <a:latin typeface="Arial" panose="020B0604020202020204"/>
                <a:cs typeface="Arial" panose="020B0604020202020204"/>
              </a:rPr>
              <a:t>10 </a:t>
            </a:r>
            <a:r>
              <a:rPr lang="en-US" altLang="zh-CN" sz="1800">
                <a:latin typeface="Arial" panose="020B0604020202020204"/>
                <a:cs typeface="Arial" panose="020B0604020202020204"/>
              </a:rPr>
              <a:t>x </a:t>
            </a:r>
            <a:r>
              <a:rPr lang="en-US" altLang="zh-CN" sz="1800" smtClean="0">
                <a:latin typeface="Arial" panose="020B0604020202020204"/>
                <a:cs typeface="Arial" panose="020B0604020202020204"/>
              </a:rPr>
              <a:t>10 </a:t>
            </a:r>
            <a:r>
              <a:rPr lang="en-US" altLang="zh-CN" sz="1800">
                <a:latin typeface="Arial" panose="020B0604020202020204"/>
                <a:cs typeface="Arial" panose="020B0604020202020204"/>
              </a:rPr>
              <a:t>= </a:t>
            </a:r>
            <a:r>
              <a:rPr lang="en-US" altLang="zh-CN" sz="1800" u="sng" smtClean="0">
                <a:latin typeface="Arial" panose="020B0604020202020204"/>
                <a:cs typeface="Arial" panose="020B0604020202020204"/>
              </a:rPr>
              <a:t>100</a:t>
            </a:r>
            <a:endParaRPr lang="en-US" sz="180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en-US" sz="2400" dirty="0"/>
          </a:p>
        </p:txBody>
      </p:sp>
      <p:graphicFrame>
        <p:nvGraphicFramePr>
          <p:cNvPr id="12" name="Object 8"/>
          <p:cNvGraphicFramePr>
            <a:graphicFrameLocks noChangeAspect="1"/>
          </p:cNvGraphicFramePr>
          <p:nvPr/>
        </p:nvGraphicFramePr>
        <p:xfrm>
          <a:off x="4322762" y="1092361"/>
          <a:ext cx="4821238" cy="5791200"/>
        </p:xfrm>
        <a:graphic>
          <a:graphicData uri="http://schemas.openxmlformats.org/presentationml/2006/ole">
            <mc:AlternateContent xmlns:mc="http://schemas.openxmlformats.org/markup-compatibility/2006">
              <mc:Choice xmlns:v="urn:schemas-microsoft-com:vml" Requires="v">
                <p:oleObj spid="_x0000_s11296" name="Worksheet" r:id="rId1" imgW="2940685" imgH="3212465" progId="Excel.Sheet.8">
                  <p:embed/>
                </p:oleObj>
              </mc:Choice>
              <mc:Fallback>
                <p:oleObj name="Worksheet" r:id="rId1" imgW="2940685" imgH="3212465" progId="Excel.Sheet.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762" y="1092361"/>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13" name="Text Box 9" descr="Wide upward diagonal"/>
          <p:cNvSpPr txBox="1">
            <a:spLocks noChangeArrowheads="1"/>
          </p:cNvSpPr>
          <p:nvPr/>
        </p:nvSpPr>
        <p:spPr bwMode="auto">
          <a:xfrm>
            <a:off x="4451350" y="1239998"/>
            <a:ext cx="592137" cy="503238"/>
          </a:xfrm>
          <a:prstGeom prst="rect">
            <a:avLst/>
          </a:prstGeom>
          <a:ln w="9525">
            <a:noFill/>
            <a:miter lim="800000"/>
          </a:ln>
        </p:spPr>
        <p:txBody>
          <a:bodyPr>
            <a:spAutoFit/>
          </a:bodyPr>
          <a:lstStyle/>
          <a:p>
            <a:pPr algn="ctr">
              <a:spcBef>
                <a:spcPct val="50000"/>
              </a:spcBef>
            </a:pPr>
            <a:r>
              <a:rPr lang="en-US" sz="2700" b="1" i="1" dirty="0">
                <a:latin typeface="Arial" panose="020B0604020202020204"/>
                <a:cs typeface="Arial" panose="020B0604020202020204"/>
              </a:rPr>
              <a:t>P</a:t>
            </a:r>
            <a:endParaRPr lang="en-US" sz="2700" b="1" i="1" dirty="0">
              <a:latin typeface="Arial" panose="020B0604020202020204"/>
              <a:cs typeface="Arial" panose="020B0604020202020204"/>
            </a:endParaRPr>
          </a:p>
        </p:txBody>
      </p:sp>
      <p:sp>
        <p:nvSpPr>
          <p:cNvPr id="14" name="Text Box 10"/>
          <p:cNvSpPr txBox="1">
            <a:spLocks noChangeArrowheads="1"/>
          </p:cNvSpPr>
          <p:nvPr/>
        </p:nvSpPr>
        <p:spPr bwMode="auto">
          <a:xfrm>
            <a:off x="4287837" y="1733711"/>
            <a:ext cx="438150" cy="473075"/>
          </a:xfrm>
          <a:prstGeom prst="rect">
            <a:avLst/>
          </a:prstGeom>
          <a:noFill/>
          <a:ln w="9525">
            <a:noFill/>
            <a:miter lim="800000"/>
          </a:ln>
        </p:spPr>
        <p:txBody>
          <a:bodyPr>
            <a:spAutoFit/>
          </a:bodyPr>
          <a:lstStyle/>
          <a:p>
            <a:pPr>
              <a:spcBef>
                <a:spcPct val="50000"/>
              </a:spcBef>
            </a:pPr>
            <a:r>
              <a:rPr lang="en-US" sz="2500">
                <a:latin typeface="Arial" panose="020B0604020202020204"/>
                <a:cs typeface="Arial" panose="020B0604020202020204"/>
              </a:rPr>
              <a:t>$</a:t>
            </a:r>
            <a:endParaRPr lang="en-US" sz="2500">
              <a:latin typeface="Arial" panose="020B0604020202020204"/>
              <a:cs typeface="Arial" panose="020B0604020202020204"/>
            </a:endParaRPr>
          </a:p>
        </p:txBody>
      </p:sp>
      <p:sp useBgFill="1">
        <p:nvSpPr>
          <p:cNvPr id="15" name="Text Box 11" descr="Wide upward diagonal"/>
          <p:cNvSpPr txBox="1">
            <a:spLocks noChangeArrowheads="1"/>
          </p:cNvSpPr>
          <p:nvPr/>
        </p:nvSpPr>
        <p:spPr bwMode="auto">
          <a:xfrm>
            <a:off x="8529637" y="6237448"/>
            <a:ext cx="592138" cy="415498"/>
          </a:xfrm>
          <a:prstGeom prst="rect">
            <a:avLst/>
          </a:prstGeom>
          <a:ln w="9525">
            <a:noFill/>
            <a:miter lim="800000"/>
          </a:ln>
        </p:spPr>
        <p:txBody>
          <a:bodyPr tIns="0" bIns="0">
            <a:spAutoFit/>
          </a:bodyPr>
          <a:lstStyle/>
          <a:p>
            <a:pPr algn="ctr">
              <a:spcBef>
                <a:spcPct val="50000"/>
              </a:spcBef>
            </a:pPr>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sp>
        <p:nvSpPr>
          <p:cNvPr id="16" name="Text Box 12"/>
          <p:cNvSpPr txBox="1">
            <a:spLocks noChangeArrowheads="1"/>
          </p:cNvSpPr>
          <p:nvPr/>
        </p:nvSpPr>
        <p:spPr bwMode="auto">
          <a:xfrm>
            <a:off x="5503862" y="982823"/>
            <a:ext cx="2909888" cy="492443"/>
          </a:xfrm>
          <a:prstGeom prst="rect">
            <a:avLst/>
          </a:prstGeom>
          <a:noFill/>
          <a:ln w="9525">
            <a:noFill/>
            <a:miter lim="800000"/>
          </a:ln>
        </p:spPr>
        <p:txBody>
          <a:bodyPr>
            <a:spAutoFit/>
          </a:bodyPr>
          <a:lstStyle/>
          <a:p>
            <a:pPr algn="ctr">
              <a:spcBef>
                <a:spcPct val="50000"/>
              </a:spcBef>
            </a:pPr>
            <a:r>
              <a:rPr lang="zh-CN" altLang="en-US" sz="2600" i="1" dirty="0">
                <a:latin typeface="Arial" panose="020B0604020202020204"/>
                <a:cs typeface="Arial" panose="020B0604020202020204"/>
              </a:rPr>
              <a:t>需求曲线</a:t>
            </a:r>
            <a:endParaRPr lang="en-US" sz="2600" i="1" dirty="0">
              <a:latin typeface="Arial" panose="020B0604020202020204"/>
              <a:cs typeface="Arial" panose="020B0604020202020204"/>
            </a:endParaRPr>
          </a:p>
        </p:txBody>
      </p:sp>
      <p:grpSp>
        <p:nvGrpSpPr>
          <p:cNvPr id="17" name="Group 13"/>
          <p:cNvGrpSpPr/>
          <p:nvPr/>
        </p:nvGrpSpPr>
        <p:grpSpPr bwMode="auto">
          <a:xfrm>
            <a:off x="4492625" y="4033998"/>
            <a:ext cx="3890962" cy="2679700"/>
            <a:chOff x="2645" y="2193"/>
            <a:chExt cx="2451" cy="1688"/>
          </a:xfrm>
        </p:grpSpPr>
        <p:grpSp>
          <p:nvGrpSpPr>
            <p:cNvPr id="18" name="Group 14"/>
            <p:cNvGrpSpPr/>
            <p:nvPr/>
          </p:nvGrpSpPr>
          <p:grpSpPr bwMode="auto">
            <a:xfrm>
              <a:off x="2645" y="2193"/>
              <a:ext cx="2280" cy="248"/>
              <a:chOff x="2645" y="2193"/>
              <a:chExt cx="2280" cy="248"/>
            </a:xfrm>
          </p:grpSpPr>
          <p:sp>
            <p:nvSpPr>
              <p:cNvPr id="46" name="Line 15"/>
              <p:cNvSpPr>
                <a:spLocks noChangeShapeType="1"/>
              </p:cNvSpPr>
              <p:nvPr/>
            </p:nvSpPr>
            <p:spPr bwMode="auto">
              <a:xfrm>
                <a:off x="2971" y="2319"/>
                <a:ext cx="1954" cy="0"/>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sp>
            <p:nvSpPr>
              <p:cNvPr id="47" name="Rectangle 16"/>
              <p:cNvSpPr>
                <a:spLocks noChangeArrowheads="1"/>
              </p:cNvSpPr>
              <p:nvPr/>
            </p:nvSpPr>
            <p:spPr bwMode="auto">
              <a:xfrm>
                <a:off x="2645" y="2193"/>
                <a:ext cx="329" cy="248"/>
              </a:xfrm>
              <a:prstGeom prst="rect">
                <a:avLst/>
              </a:prstGeom>
              <a:noFill/>
              <a:ln w="19050">
                <a:solidFill>
                  <a:srgbClr val="FF0000"/>
                </a:solidFill>
                <a:miter lim="800000"/>
              </a:ln>
            </p:spPr>
            <p:txBody>
              <a:bodyPr wrap="none" anchor="ctr"/>
              <a:lstStyle/>
              <a:p>
                <a:endParaRPr lang="en-US">
                  <a:latin typeface="Arial" panose="020B0604020202020204"/>
                  <a:cs typeface="Arial" panose="020B0604020202020204"/>
                </a:endParaRPr>
              </a:p>
            </p:txBody>
          </p:sp>
        </p:grpSp>
        <p:grpSp>
          <p:nvGrpSpPr>
            <p:cNvPr id="19" name="Group 17"/>
            <p:cNvGrpSpPr/>
            <p:nvPr/>
          </p:nvGrpSpPr>
          <p:grpSpPr bwMode="auto">
            <a:xfrm>
              <a:off x="4767" y="2323"/>
              <a:ext cx="329" cy="1558"/>
              <a:chOff x="3798" y="2314"/>
              <a:chExt cx="329" cy="1558"/>
            </a:xfrm>
          </p:grpSpPr>
          <p:sp>
            <p:nvSpPr>
              <p:cNvPr id="20" name="Line 18"/>
              <p:cNvSpPr>
                <a:spLocks noChangeShapeType="1"/>
              </p:cNvSpPr>
              <p:nvPr/>
            </p:nvSpPr>
            <p:spPr bwMode="auto">
              <a:xfrm rot="5400000">
                <a:off x="3306" y="2971"/>
                <a:ext cx="1314" cy="0"/>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sp>
            <p:nvSpPr>
              <p:cNvPr id="21" name="Rectangle 19"/>
              <p:cNvSpPr>
                <a:spLocks noChangeArrowheads="1"/>
              </p:cNvSpPr>
              <p:nvPr/>
            </p:nvSpPr>
            <p:spPr bwMode="auto">
              <a:xfrm>
                <a:off x="3798" y="3624"/>
                <a:ext cx="329" cy="248"/>
              </a:xfrm>
              <a:prstGeom prst="rect">
                <a:avLst/>
              </a:prstGeom>
              <a:noFill/>
              <a:ln w="19050">
                <a:solidFill>
                  <a:srgbClr val="FF0000"/>
                </a:solidFill>
                <a:miter lim="800000"/>
              </a:ln>
            </p:spPr>
            <p:txBody>
              <a:bodyPr wrap="none" anchor="ctr"/>
              <a:lstStyle/>
              <a:p>
                <a:endParaRPr lang="en-US">
                  <a:latin typeface="Arial" panose="020B0604020202020204"/>
                  <a:cs typeface="Arial" panose="020B0604020202020204"/>
                </a:endParaRPr>
              </a:p>
            </p:txBody>
          </p:sp>
        </p:grpSp>
      </p:grpSp>
      <p:sp>
        <p:nvSpPr>
          <p:cNvPr id="48" name="AutoShape 20"/>
          <p:cNvSpPr>
            <a:spLocks noChangeArrowheads="1"/>
          </p:cNvSpPr>
          <p:nvPr/>
        </p:nvSpPr>
        <p:spPr bwMode="auto">
          <a:xfrm>
            <a:off x="5135562" y="2452848"/>
            <a:ext cx="1454150" cy="869950"/>
          </a:xfrm>
          <a:prstGeom prst="rtTriangle">
            <a:avLst/>
          </a:prstGeom>
          <a:solidFill>
            <a:srgbClr val="3366FF">
              <a:alpha val="30196"/>
            </a:srgbClr>
          </a:solidFill>
          <a:ln w="9525">
            <a:noFill/>
            <a:miter lim="800000"/>
          </a:ln>
        </p:spPr>
        <p:txBody>
          <a:bodyPr wrap="none" anchor="ctr"/>
          <a:lstStyle/>
          <a:p>
            <a:endParaRPr lang="en-US">
              <a:latin typeface="Arial" panose="020B0604020202020204"/>
              <a:cs typeface="Arial" panose="020B0604020202020204"/>
            </a:endParaRPr>
          </a:p>
        </p:txBody>
      </p:sp>
      <p:grpSp>
        <p:nvGrpSpPr>
          <p:cNvPr id="49" name="Group 21"/>
          <p:cNvGrpSpPr/>
          <p:nvPr/>
        </p:nvGrpSpPr>
        <p:grpSpPr bwMode="auto">
          <a:xfrm>
            <a:off x="4475162" y="3130711"/>
            <a:ext cx="2425700" cy="3598862"/>
            <a:chOff x="2646" y="1615"/>
            <a:chExt cx="1528" cy="2267"/>
          </a:xfrm>
        </p:grpSpPr>
        <p:sp>
          <p:nvSpPr>
            <p:cNvPr id="50" name="Rectangle 22"/>
            <p:cNvSpPr>
              <a:spLocks noChangeArrowheads="1"/>
            </p:cNvSpPr>
            <p:nvPr/>
          </p:nvSpPr>
          <p:spPr bwMode="auto">
            <a:xfrm>
              <a:off x="3845" y="3634"/>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nvGrpSpPr>
            <p:cNvPr id="51" name="Group 23"/>
            <p:cNvGrpSpPr/>
            <p:nvPr/>
          </p:nvGrpSpPr>
          <p:grpSpPr bwMode="auto">
            <a:xfrm>
              <a:off x="2646" y="1615"/>
              <a:ext cx="1361" cy="248"/>
              <a:chOff x="2646" y="1615"/>
              <a:chExt cx="1361" cy="248"/>
            </a:xfrm>
          </p:grpSpPr>
          <p:sp>
            <p:nvSpPr>
              <p:cNvPr id="53" name="Line 24"/>
              <p:cNvSpPr>
                <a:spLocks noChangeShapeType="1"/>
              </p:cNvSpPr>
              <p:nvPr/>
            </p:nvSpPr>
            <p:spPr bwMode="auto">
              <a:xfrm flipV="1">
                <a:off x="2972" y="1737"/>
                <a:ext cx="1035"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54" name="Rectangle 25"/>
              <p:cNvSpPr>
                <a:spLocks noChangeArrowheads="1"/>
              </p:cNvSpPr>
              <p:nvPr/>
            </p:nvSpPr>
            <p:spPr bwMode="auto">
              <a:xfrm>
                <a:off x="2646" y="1615"/>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52" name="Line 26"/>
            <p:cNvSpPr>
              <a:spLocks noChangeShapeType="1"/>
            </p:cNvSpPr>
            <p:nvPr/>
          </p:nvSpPr>
          <p:spPr bwMode="auto">
            <a:xfrm flipV="1">
              <a:off x="4003" y="1732"/>
              <a:ext cx="0" cy="1905"/>
            </a:xfrm>
            <a:prstGeom prst="line">
              <a:avLst/>
            </a:prstGeom>
            <a:noFill/>
            <a:ln w="19050">
              <a:solidFill>
                <a:srgbClr val="0000FF"/>
              </a:solidFill>
              <a:round/>
            </a:ln>
          </p:spPr>
          <p:txBody>
            <a:bodyPr/>
            <a:lstStyle/>
            <a:p>
              <a:endParaRPr lang="en-US">
                <a:latin typeface="Arial" panose="020B0604020202020204"/>
                <a:cs typeface="Arial" panose="020B0604020202020204"/>
              </a:endParaRPr>
            </a:p>
          </p:txBody>
        </p:sp>
      </p:grpSp>
      <p:sp>
        <p:nvSpPr>
          <p:cNvPr id="55" name="AutoShape 27"/>
          <p:cNvSpPr>
            <a:spLocks noChangeArrowheads="1"/>
          </p:cNvSpPr>
          <p:nvPr/>
        </p:nvSpPr>
        <p:spPr bwMode="auto">
          <a:xfrm>
            <a:off x="6650037" y="3360898"/>
            <a:ext cx="1401763" cy="863600"/>
          </a:xfrm>
          <a:prstGeom prst="rtTriangle">
            <a:avLst/>
          </a:prstGeom>
          <a:pattFill prst="wdUpDiag">
            <a:fgClr>
              <a:srgbClr val="33CCFF"/>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56" name="Rectangle 28"/>
          <p:cNvSpPr>
            <a:spLocks noChangeArrowheads="1"/>
          </p:cNvSpPr>
          <p:nvPr/>
        </p:nvSpPr>
        <p:spPr bwMode="auto">
          <a:xfrm>
            <a:off x="5141912" y="3338673"/>
            <a:ext cx="1476375" cy="885825"/>
          </a:xfrm>
          <a:prstGeom prst="rect">
            <a:avLst/>
          </a:prstGeom>
          <a:pattFill prst="wdDnDiag">
            <a:fgClr>
              <a:srgbClr val="00CC99"/>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wipe(left)">
                                      <p:cBhvr>
                                        <p:cTn id="7" dur="500"/>
                                        <p:tgtEl>
                                          <p:spTgt spid="64">
                                            <p:txEl>
                                              <p:pRg st="0" end="0"/>
                                            </p:txEl>
                                          </p:spTgt>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strips(upLeft)">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
                                            <p:txEl>
                                              <p:pRg st="1" end="1"/>
                                            </p:txEl>
                                          </p:spTgt>
                                        </p:tgtEl>
                                        <p:attrNameLst>
                                          <p:attrName>style.visibility</p:attrName>
                                        </p:attrNameLst>
                                      </p:cBhvr>
                                      <p:to>
                                        <p:strVal val="visible"/>
                                      </p:to>
                                    </p:set>
                                    <p:animEffect transition="in" filter="wipe(left)">
                                      <p:cBhvr>
                                        <p:cTn id="16" dur="500"/>
                                        <p:tgtEl>
                                          <p:spTgt spid="64">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xEl>
                                              <p:pRg st="2" end="2"/>
                                            </p:txEl>
                                          </p:spTgt>
                                        </p:tgtEl>
                                        <p:attrNameLst>
                                          <p:attrName>style.visibility</p:attrName>
                                        </p:attrNameLst>
                                      </p:cBhvr>
                                      <p:to>
                                        <p:strVal val="visible"/>
                                      </p:to>
                                    </p:set>
                                    <p:animEffect transition="in" filter="wipe(left)">
                                      <p:cBhvr>
                                        <p:cTn id="24" dur="500"/>
                                        <p:tgtEl>
                                          <p:spTgt spid="64">
                                            <p:txEl>
                                              <p:pRg st="2" end="2"/>
                                            </p:txEl>
                                          </p:spTgt>
                                        </p:tgtEl>
                                      </p:cBhvr>
                                    </p:animEffect>
                                  </p:childTnLst>
                                </p:cTn>
                              </p:par>
                            </p:childTnLst>
                          </p:cTn>
                        </p:par>
                        <p:par>
                          <p:cTn id="25" fill="hold">
                            <p:stCondLst>
                              <p:cond delay="500"/>
                            </p:stCondLst>
                            <p:childTnLst>
                              <p:par>
                                <p:cTn id="26" presetID="18" presetClass="entr" presetSubtype="6"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trips(downRigh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4">
                                            <p:txEl>
                                              <p:pRg st="3" end="3"/>
                                            </p:txEl>
                                          </p:spTgt>
                                        </p:tgtEl>
                                        <p:attrNameLst>
                                          <p:attrName>style.visibility</p:attrName>
                                        </p:attrNameLst>
                                      </p:cBhvr>
                                      <p:to>
                                        <p:strVal val="visible"/>
                                      </p:to>
                                    </p:set>
                                    <p:animEffect transition="in" filter="wipe(left)">
                                      <p:cBhvr>
                                        <p:cTn id="33" dur="500"/>
                                        <p:tgtEl>
                                          <p:spTgt spid="64">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4">
                                            <p:txEl>
                                              <p:pRg st="4" end="4"/>
                                            </p:txEl>
                                          </p:spTgt>
                                        </p:tgtEl>
                                        <p:attrNameLst>
                                          <p:attrName>style.visibility</p:attrName>
                                        </p:attrNameLst>
                                      </p:cBhvr>
                                      <p:to>
                                        <p:strVal val="visible"/>
                                      </p:to>
                                    </p:set>
                                    <p:animEffect transition="in" filter="wipe(left)">
                                      <p:cBhvr>
                                        <p:cTn id="41" dur="500"/>
                                        <p:tgtEl>
                                          <p:spTgt spid="6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5" uiExpand="1" build="p"/>
      <p:bldP spid="48" grpId="0" animBg="1"/>
      <p:bldP spid="55" grpId="0" animBg="1"/>
      <p:bldP spid="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成本与供应曲线</a:t>
            </a:r>
            <a:endParaRPr lang="zh-CN" altLang="en-US" sz="3200" dirty="0">
              <a:latin typeface="华光中雅_CNKI" panose="02000500000000000000" pitchFamily="2" charset="-122"/>
              <a:ea typeface="华光中雅_CNKI" panose="02000500000000000000" pitchFamily="2" charset="-122"/>
            </a:endParaRPr>
          </a:p>
        </p:txBody>
      </p:sp>
      <p:sp>
        <p:nvSpPr>
          <p:cNvPr id="64" name="Rectangle 7"/>
          <p:cNvSpPr txBox="1">
            <a:spLocks noChangeArrowheads="1"/>
          </p:cNvSpPr>
          <p:nvPr/>
        </p:nvSpPr>
        <p:spPr>
          <a:xfrm>
            <a:off x="431303" y="1340768"/>
            <a:ext cx="8551952" cy="187220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b="1" dirty="0">
                <a:latin typeface="微软雅黑" panose="020B0503020204020204" pitchFamily="34" charset="-122"/>
                <a:ea typeface="微软雅黑" panose="020B0503020204020204" pitchFamily="34" charset="-122"/>
              </a:rPr>
              <a:t>成本</a:t>
            </a:r>
            <a:r>
              <a:rPr lang="zh-CN" altLang="en-US" sz="2400" dirty="0">
                <a:latin typeface="微软雅黑" panose="020B0503020204020204" pitchFamily="34" charset="-122"/>
                <a:ea typeface="微软雅黑" panose="020B0503020204020204" pitchFamily="34" charset="-122"/>
              </a:rPr>
              <a:t>是卖家为了生产商品而必须</a:t>
            </a:r>
            <a:r>
              <a:rPr lang="zh-CN" altLang="en-US" sz="2400">
                <a:latin typeface="微软雅黑" panose="020B0503020204020204" pitchFamily="34" charset="-122"/>
                <a:ea typeface="微软雅黑" panose="020B0503020204020204" pitchFamily="34" charset="-122"/>
              </a:rPr>
              <a:t>放弃</a:t>
            </a:r>
            <a:r>
              <a:rPr lang="zh-CN" altLang="en-US" sz="2400" smtClean="0">
                <a:latin typeface="微软雅黑" panose="020B0503020204020204" pitchFamily="34" charset="-122"/>
                <a:ea typeface="微软雅黑" panose="020B0503020204020204" pitchFamily="34" charset="-122"/>
              </a:rPr>
              <a:t>的其他东西的价值</a:t>
            </a:r>
            <a:r>
              <a:rPr lang="zh-CN" altLang="en-US" sz="2400" dirty="0">
                <a:latin typeface="微软雅黑" panose="020B0503020204020204" pitchFamily="34" charset="-122"/>
                <a:ea typeface="微软雅黑" panose="020B0503020204020204" pitchFamily="34" charset="-122"/>
              </a:rPr>
              <a:t>（即机会成本）。</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包括用于生产商品的所有资源</a:t>
            </a:r>
            <a:r>
              <a:rPr lang="zh-CN" altLang="en-US" sz="240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成本、时间价值等。</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a:latin typeface="微软雅黑" panose="020B0503020204020204" pitchFamily="34" charset="-122"/>
                <a:ea typeface="微软雅黑" panose="020B0503020204020204" pitchFamily="34" charset="-122"/>
              </a:rPr>
              <a:t>例子</a:t>
            </a:r>
            <a:r>
              <a:rPr lang="zh-CN" altLang="en-US" sz="2400" smtClean="0">
                <a:latin typeface="微软雅黑" panose="020B0503020204020204" pitchFamily="34" charset="-122"/>
                <a:ea typeface="微软雅黑" panose="020B0503020204020204" pitchFamily="34" charset="-122"/>
              </a:rPr>
              <a:t>：问卷调查业务</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个卖家的成本。</a:t>
            </a:r>
            <a:endParaRPr lang="en-US" sz="2400" dirty="0">
              <a:latin typeface="微软雅黑" panose="020B0503020204020204" pitchFamily="34" charset="-122"/>
              <a:ea typeface="微软雅黑" panose="020B0503020204020204" pitchFamily="34" charset="-122"/>
            </a:endParaRPr>
          </a:p>
        </p:txBody>
      </p:sp>
      <p:graphicFrame>
        <p:nvGraphicFramePr>
          <p:cNvPr id="3" name="Group 94"/>
          <p:cNvGraphicFramePr>
            <a:graphicFrameLocks noGrp="1"/>
          </p:cNvGraphicFramePr>
          <p:nvPr/>
        </p:nvGraphicFramePr>
        <p:xfrm>
          <a:off x="611560" y="3818978"/>
          <a:ext cx="2433638" cy="2346326"/>
        </p:xfrm>
        <a:graphic>
          <a:graphicData uri="http://schemas.openxmlformats.org/drawingml/2006/table">
            <a:tbl>
              <a:tblPr/>
              <a:tblGrid>
                <a:gridCol w="1385888"/>
                <a:gridCol w="1047750"/>
              </a:tblGrid>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姓名</a:t>
                      </a:r>
                      <a:endParaRPr kumimoji="0" lang="en-US" sz="2600" b="0" i="1"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成本</a:t>
                      </a:r>
                      <a:endParaRPr kumimoji="0" lang="en-US" sz="2600" b="0" i="1"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rPr>
                        <a:t>甲</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rPr>
                        <a:t>10</a:t>
                      </a:r>
                      <a:r>
                        <a:rPr kumimoji="0" lang="zh-CN" altLang="en-US" sz="2600" b="0" i="0" u="none" strike="noStrike" cap="none" normalizeH="0" baseline="0" smtClean="0">
                          <a:ln>
                            <a:noFill/>
                          </a:ln>
                          <a:solidFill>
                            <a:schemeClr val="tx1"/>
                          </a:solidFill>
                          <a:effectLst/>
                          <a:latin typeface="Arial" panose="020B0604020202020204" pitchFamily="34" charset="0"/>
                        </a:rPr>
                        <a:t>元</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rPr>
                        <a:t>乙</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20</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rPr>
                        <a:t>丙</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dirty="0">
                          <a:ln>
                            <a:noFill/>
                          </a:ln>
                          <a:solidFill>
                            <a:schemeClr val="tx1"/>
                          </a:solidFill>
                          <a:effectLst/>
                          <a:latin typeface="Arial" panose="020B0604020202020204" pitchFamily="34" charset="0"/>
                        </a:rPr>
                        <a:t>35</a:t>
                      </a:r>
                      <a:endParaRPr kumimoji="0" lang="en-US" sz="2600" b="0" i="0" u="none" strike="noStrike" cap="none" normalizeH="0" baseline="0" dirty="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 name="Rectangle 7"/>
          <p:cNvSpPr txBox="1">
            <a:spLocks noChangeArrowheads="1"/>
          </p:cNvSpPr>
          <p:nvPr/>
        </p:nvSpPr>
        <p:spPr>
          <a:xfrm>
            <a:off x="3275856" y="3717032"/>
            <a:ext cx="5184576" cy="2160239"/>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只有当价格超过其成本时，卖方才会生产和销售商品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服务。</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因此，成本是衡量销售意愿的指标。</a:t>
            </a:r>
            <a:endParaRPr 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wipe(left)">
                                      <p:cBhvr>
                                        <p:cTn id="7" dur="5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wipe(left)">
                                      <p:cBhvr>
                                        <p:cTn id="12" dur="500"/>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wipe(left)">
                                      <p:cBhvr>
                                        <p:cTn id="17" dur="500"/>
                                        <p:tgtEl>
                                          <p:spTgt spid="6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5" uiExpand="1" build="p"/>
      <p:bldP spid="4" grpId="0" bldLvl="5"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1" cstate="print"/>
          <a:stretch>
            <a:fillRect/>
          </a:stretch>
        </p:blipFill>
        <p:spPr>
          <a:xfrm>
            <a:off x="433281" y="6286520"/>
            <a:ext cx="1495513" cy="288536"/>
          </a:xfrm>
          <a:prstGeom prst="rect">
            <a:avLst/>
          </a:prstGeom>
        </p:spPr>
      </p:pic>
      <p:sp>
        <p:nvSpPr>
          <p:cNvPr id="6" name="TextBox 5"/>
          <p:cNvSpPr txBox="1"/>
          <p:nvPr/>
        </p:nvSpPr>
        <p:spPr>
          <a:xfrm>
            <a:off x="414137" y="641967"/>
            <a:ext cx="4528804" cy="58477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本章回答如下</a:t>
            </a:r>
            <a:r>
              <a:rPr lang="en-US" altLang="zh-CN" sz="3200" dirty="0">
                <a:solidFill>
                  <a:srgbClr val="002060"/>
                </a:solidFill>
                <a:latin typeface="华光中雅_CNKI" panose="02000500000000000000" pitchFamily="2" charset="-122"/>
                <a:ea typeface="华光中雅_CNKI" panose="02000500000000000000" pitchFamily="2" charset="-122"/>
              </a:rPr>
              <a:t>3</a:t>
            </a:r>
            <a:r>
              <a:rPr lang="zh-CN" altLang="en-US" sz="3200" dirty="0">
                <a:solidFill>
                  <a:srgbClr val="002060"/>
                </a:solidFill>
                <a:latin typeface="华光中雅_CNKI" panose="02000500000000000000" pitchFamily="2" charset="-122"/>
                <a:ea typeface="华光中雅_CNKI" panose="02000500000000000000" pitchFamily="2" charset="-122"/>
              </a:rPr>
              <a:t>个问题：</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16" name="TextBox 15"/>
          <p:cNvSpPr txBox="1"/>
          <p:nvPr/>
        </p:nvSpPr>
        <p:spPr>
          <a:xfrm>
            <a:off x="755576" y="1700808"/>
            <a:ext cx="7560840" cy="2308324"/>
          </a:xfrm>
          <a:prstGeom prst="rect">
            <a:avLst/>
          </a:prstGeom>
          <a:noFill/>
        </p:spPr>
        <p:txBody>
          <a:bodyPr wrap="square" rtlCol="0">
            <a:spAutoFit/>
          </a:bodyPr>
          <a:lstStyle/>
          <a:p>
            <a:pPr marL="457200" indent="-457200">
              <a:lnSpc>
                <a:spcPct val="150000"/>
              </a:lnSpc>
              <a:buFont typeface="+mj-lt"/>
              <a:buAutoNum type="arabicPeriod"/>
            </a:pPr>
            <a:r>
              <a:rPr lang="zh-CN" altLang="en-US" sz="2400" dirty="0">
                <a:solidFill>
                  <a:srgbClr val="002060"/>
                </a:solidFill>
                <a:latin typeface="微软雅黑" panose="020B0503020204020204" pitchFamily="34" charset="-122"/>
                <a:ea typeface="微软雅黑" panose="020B0503020204020204" pitchFamily="34" charset="-122"/>
              </a:rPr>
              <a:t>什么是消费者剩余？它与需求曲线有什么关系？</a:t>
            </a:r>
            <a:endParaRPr lang="en-US" altLang="zh-CN" sz="2400" dirty="0">
              <a:solidFill>
                <a:srgbClr val="00206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rgbClr val="002060"/>
                </a:solidFill>
                <a:latin typeface="微软雅黑" panose="020B0503020204020204" pitchFamily="34" charset="-122"/>
                <a:ea typeface="微软雅黑" panose="020B0503020204020204" pitchFamily="34" charset="-122"/>
              </a:rPr>
              <a:t>什么是生产者剩余？它与供给曲线有什么关系？</a:t>
            </a:r>
            <a:endParaRPr lang="en-US" altLang="zh-CN" sz="2400" dirty="0">
              <a:solidFill>
                <a:srgbClr val="00206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rgbClr val="002060"/>
                </a:solidFill>
                <a:latin typeface="微软雅黑" panose="020B0503020204020204" pitchFamily="34" charset="-122"/>
                <a:ea typeface="微软雅黑" panose="020B0503020204020204" pitchFamily="34" charset="-122"/>
              </a:rPr>
              <a:t>市场是否产生了满意的资源配置？或者市场结果还</a:t>
            </a:r>
            <a:r>
              <a:rPr lang="zh-CN" altLang="en-US" sz="2400">
                <a:solidFill>
                  <a:srgbClr val="002060"/>
                </a:solidFill>
                <a:latin typeface="微软雅黑" panose="020B0503020204020204" pitchFamily="34" charset="-122"/>
                <a:ea typeface="微软雅黑" panose="020B0503020204020204" pitchFamily="34" charset="-122"/>
              </a:rPr>
              <a:t>能够</a:t>
            </a:r>
            <a:r>
              <a:rPr lang="zh-CN" altLang="en-US" sz="2400" smtClean="0">
                <a:solidFill>
                  <a:srgbClr val="002060"/>
                </a:solidFill>
                <a:latin typeface="微软雅黑" panose="020B0503020204020204" pitchFamily="34" charset="-122"/>
                <a:ea typeface="微软雅黑" panose="020B0503020204020204" pitchFamily="34" charset="-122"/>
              </a:rPr>
              <a:t>得到进一步改善</a:t>
            </a:r>
            <a:r>
              <a:rPr lang="zh-CN" altLang="en-US" sz="2400" dirty="0">
                <a:solidFill>
                  <a:srgbClr val="002060"/>
                </a:solidFill>
                <a:latin typeface="微软雅黑" panose="020B0503020204020204" pitchFamily="34" charset="-122"/>
                <a:ea typeface="微软雅黑" panose="020B0503020204020204" pitchFamily="34" charset="-122"/>
              </a:rPr>
              <a:t>吗？</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成本与供应曲线</a:t>
            </a:r>
            <a:endParaRPr lang="zh-CN" altLang="en-US" sz="3200" dirty="0">
              <a:latin typeface="华光中雅_CNKI" panose="02000500000000000000" pitchFamily="2" charset="-122"/>
              <a:ea typeface="华光中雅_CNKI" panose="02000500000000000000" pitchFamily="2" charset="-122"/>
            </a:endParaRPr>
          </a:p>
        </p:txBody>
      </p:sp>
      <p:sp>
        <p:nvSpPr>
          <p:cNvPr id="64" name="Rectangle 7"/>
          <p:cNvSpPr txBox="1">
            <a:spLocks noChangeArrowheads="1"/>
          </p:cNvSpPr>
          <p:nvPr/>
        </p:nvSpPr>
        <p:spPr>
          <a:xfrm>
            <a:off x="395536" y="1556792"/>
            <a:ext cx="1872208" cy="628802"/>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400" smtClean="0">
                <a:latin typeface="微软雅黑" panose="020B0503020204020204" pitchFamily="34" charset="-122"/>
                <a:ea typeface="微软雅黑" panose="020B0503020204020204" pitchFamily="34" charset="-122"/>
              </a:rPr>
              <a:t>推导供应表：</a:t>
            </a:r>
            <a:endParaRPr lang="en-US" sz="2400" dirty="0">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7016800" y="4607356"/>
            <a:ext cx="795337" cy="69056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a:t>
            </a:r>
            <a:endParaRPr lang="en-US" sz="2500">
              <a:latin typeface="Arial" panose="020B0604020202020204"/>
              <a:cs typeface="Arial" panose="020B0604020202020204"/>
            </a:endParaRPr>
          </a:p>
        </p:txBody>
      </p:sp>
      <p:sp>
        <p:nvSpPr>
          <p:cNvPr id="6" name="Rectangle 5"/>
          <p:cNvSpPr>
            <a:spLocks noChangeArrowheads="1"/>
          </p:cNvSpPr>
          <p:nvPr/>
        </p:nvSpPr>
        <p:spPr bwMode="auto">
          <a:xfrm>
            <a:off x="5580112" y="4607356"/>
            <a:ext cx="1436688" cy="690563"/>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35 &amp; up</a:t>
            </a:r>
            <a:endParaRPr lang="en-US" sz="2500">
              <a:latin typeface="Arial" panose="020B0604020202020204"/>
              <a:cs typeface="Arial" panose="020B0604020202020204"/>
            </a:endParaRPr>
          </a:p>
        </p:txBody>
      </p:sp>
      <p:sp>
        <p:nvSpPr>
          <p:cNvPr id="7" name="Rectangle 6"/>
          <p:cNvSpPr>
            <a:spLocks noChangeArrowheads="1"/>
          </p:cNvSpPr>
          <p:nvPr/>
        </p:nvSpPr>
        <p:spPr bwMode="auto">
          <a:xfrm>
            <a:off x="7016800" y="3916794"/>
            <a:ext cx="795337" cy="69056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a:t>
            </a:r>
            <a:endParaRPr lang="en-US" sz="2500">
              <a:latin typeface="Arial" panose="020B0604020202020204"/>
              <a:cs typeface="Arial" panose="020B0604020202020204"/>
            </a:endParaRPr>
          </a:p>
        </p:txBody>
      </p:sp>
      <p:sp>
        <p:nvSpPr>
          <p:cNvPr id="8" name="Rectangle 7"/>
          <p:cNvSpPr>
            <a:spLocks noChangeArrowheads="1"/>
          </p:cNvSpPr>
          <p:nvPr/>
        </p:nvSpPr>
        <p:spPr bwMode="auto">
          <a:xfrm>
            <a:off x="5580112" y="3916794"/>
            <a:ext cx="1436688" cy="690562"/>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20 – 34</a:t>
            </a:r>
            <a:endParaRPr lang="en-US" sz="2500">
              <a:latin typeface="Arial" panose="020B0604020202020204"/>
              <a:cs typeface="Arial" panose="020B0604020202020204"/>
            </a:endParaRPr>
          </a:p>
        </p:txBody>
      </p:sp>
      <p:sp>
        <p:nvSpPr>
          <p:cNvPr id="9" name="Rectangle 8"/>
          <p:cNvSpPr>
            <a:spLocks noChangeArrowheads="1"/>
          </p:cNvSpPr>
          <p:nvPr/>
        </p:nvSpPr>
        <p:spPr bwMode="auto">
          <a:xfrm>
            <a:off x="7016800" y="3226231"/>
            <a:ext cx="795337" cy="69056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a:t>
            </a:r>
            <a:endParaRPr lang="en-US" sz="2500">
              <a:latin typeface="Arial" panose="020B0604020202020204"/>
              <a:cs typeface="Arial" panose="020B0604020202020204"/>
            </a:endParaRPr>
          </a:p>
        </p:txBody>
      </p:sp>
      <p:sp>
        <p:nvSpPr>
          <p:cNvPr id="10" name="Rectangle 9"/>
          <p:cNvSpPr>
            <a:spLocks noChangeArrowheads="1"/>
          </p:cNvSpPr>
          <p:nvPr/>
        </p:nvSpPr>
        <p:spPr bwMode="auto">
          <a:xfrm>
            <a:off x="5580112" y="3226231"/>
            <a:ext cx="1436688" cy="690563"/>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10 – 19</a:t>
            </a:r>
            <a:endParaRPr lang="en-US" sz="2500">
              <a:latin typeface="Arial" panose="020B0604020202020204"/>
              <a:cs typeface="Arial" panose="020B0604020202020204"/>
            </a:endParaRPr>
          </a:p>
        </p:txBody>
      </p:sp>
      <p:sp>
        <p:nvSpPr>
          <p:cNvPr id="11" name="Rectangle 10"/>
          <p:cNvSpPr>
            <a:spLocks noChangeArrowheads="1"/>
          </p:cNvSpPr>
          <p:nvPr/>
        </p:nvSpPr>
        <p:spPr bwMode="auto">
          <a:xfrm>
            <a:off x="7016800" y="2535669"/>
            <a:ext cx="795337" cy="69056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0</a:t>
            </a:r>
            <a:endParaRPr lang="en-US" sz="2500">
              <a:latin typeface="Arial" panose="020B0604020202020204"/>
              <a:cs typeface="Arial" panose="020B0604020202020204"/>
            </a:endParaRPr>
          </a:p>
        </p:txBody>
      </p:sp>
      <p:sp>
        <p:nvSpPr>
          <p:cNvPr id="12" name="Rectangle 11"/>
          <p:cNvSpPr>
            <a:spLocks noChangeArrowheads="1"/>
          </p:cNvSpPr>
          <p:nvPr/>
        </p:nvSpPr>
        <p:spPr bwMode="auto">
          <a:xfrm>
            <a:off x="5580112" y="2535669"/>
            <a:ext cx="1436688" cy="690562"/>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smtClean="0">
                <a:latin typeface="Arial" panose="020B0604020202020204"/>
                <a:cs typeface="Arial" panose="020B0604020202020204"/>
              </a:rPr>
              <a:t>0 </a:t>
            </a:r>
            <a:r>
              <a:rPr lang="en-US" sz="2500">
                <a:latin typeface="Arial" panose="020B0604020202020204"/>
                <a:cs typeface="Arial" panose="020B0604020202020204"/>
              </a:rPr>
              <a:t>– 9</a:t>
            </a:r>
            <a:endParaRPr lang="en-US" sz="2500">
              <a:latin typeface="Arial" panose="020B0604020202020204"/>
              <a:cs typeface="Arial" panose="020B0604020202020204"/>
            </a:endParaRPr>
          </a:p>
        </p:txBody>
      </p:sp>
      <p:sp>
        <p:nvSpPr>
          <p:cNvPr id="13" name="Rectangle 12"/>
          <p:cNvSpPr>
            <a:spLocks noChangeArrowheads="1"/>
          </p:cNvSpPr>
          <p:nvPr/>
        </p:nvSpPr>
        <p:spPr bwMode="auto">
          <a:xfrm>
            <a:off x="7016800" y="1954644"/>
            <a:ext cx="795337" cy="581025"/>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b="1" i="1">
                <a:latin typeface="Arial" panose="020B0604020202020204"/>
                <a:cs typeface="Arial" panose="020B0604020202020204"/>
              </a:rPr>
              <a:t>Q</a:t>
            </a:r>
            <a:r>
              <a:rPr lang="en-US" sz="2500" b="1" i="1" baseline="30000">
                <a:latin typeface="Arial" panose="020B0604020202020204"/>
                <a:cs typeface="Arial" panose="020B0604020202020204"/>
              </a:rPr>
              <a:t>s</a:t>
            </a:r>
            <a:endParaRPr lang="en-US" sz="2500" b="1" i="1" baseline="30000">
              <a:latin typeface="Arial" panose="020B0604020202020204"/>
              <a:cs typeface="Arial" panose="020B0604020202020204"/>
            </a:endParaRPr>
          </a:p>
        </p:txBody>
      </p:sp>
      <p:sp>
        <p:nvSpPr>
          <p:cNvPr id="14" name="Rectangle 13"/>
          <p:cNvSpPr>
            <a:spLocks noChangeArrowheads="1"/>
          </p:cNvSpPr>
          <p:nvPr/>
        </p:nvSpPr>
        <p:spPr bwMode="auto">
          <a:xfrm>
            <a:off x="5580112" y="1954644"/>
            <a:ext cx="1436688" cy="581025"/>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b="1" i="1" dirty="0">
                <a:latin typeface="Arial" panose="020B0604020202020204"/>
                <a:cs typeface="Arial" panose="020B0604020202020204"/>
              </a:rPr>
              <a:t>P</a:t>
            </a:r>
            <a:endParaRPr lang="en-US" sz="2500" b="1" i="1" dirty="0">
              <a:latin typeface="Arial" panose="020B0604020202020204"/>
              <a:cs typeface="Arial" panose="020B0604020202020204"/>
            </a:endParaRPr>
          </a:p>
        </p:txBody>
      </p:sp>
      <p:sp>
        <p:nvSpPr>
          <p:cNvPr id="15" name="Line 14"/>
          <p:cNvSpPr>
            <a:spLocks noChangeShapeType="1"/>
          </p:cNvSpPr>
          <p:nvPr/>
        </p:nvSpPr>
        <p:spPr bwMode="auto">
          <a:xfrm>
            <a:off x="5580112" y="1916832"/>
            <a:ext cx="2232025" cy="0"/>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sp>
        <p:nvSpPr>
          <p:cNvPr id="16" name="Line 15"/>
          <p:cNvSpPr>
            <a:spLocks noChangeShapeType="1"/>
          </p:cNvSpPr>
          <p:nvPr/>
        </p:nvSpPr>
        <p:spPr bwMode="auto">
          <a:xfrm>
            <a:off x="5580112" y="2535669"/>
            <a:ext cx="2232025" cy="0"/>
          </a:xfrm>
          <a:prstGeom prst="line">
            <a:avLst/>
          </a:prstGeom>
          <a:noFill/>
          <a:ln w="12700">
            <a:solidFill>
              <a:schemeClr val="tx1"/>
            </a:solidFill>
            <a:round/>
          </a:ln>
        </p:spPr>
        <p:txBody>
          <a:bodyPr rIns="0" anchor="ctr"/>
          <a:lstStyle/>
          <a:p>
            <a:endParaRPr lang="en-US" dirty="0">
              <a:latin typeface="Arial" panose="020B0604020202020204"/>
              <a:cs typeface="Arial" panose="020B0604020202020204"/>
            </a:endParaRPr>
          </a:p>
        </p:txBody>
      </p:sp>
      <p:sp>
        <p:nvSpPr>
          <p:cNvPr id="17" name="Line 16"/>
          <p:cNvSpPr>
            <a:spLocks noChangeShapeType="1"/>
          </p:cNvSpPr>
          <p:nvPr/>
        </p:nvSpPr>
        <p:spPr bwMode="auto">
          <a:xfrm>
            <a:off x="5580112" y="5297919"/>
            <a:ext cx="2232025" cy="0"/>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sp>
        <p:nvSpPr>
          <p:cNvPr id="18" name="Line 17"/>
          <p:cNvSpPr>
            <a:spLocks noChangeShapeType="1"/>
          </p:cNvSpPr>
          <p:nvPr/>
        </p:nvSpPr>
        <p:spPr bwMode="auto">
          <a:xfrm>
            <a:off x="5580112" y="1954644"/>
            <a:ext cx="0" cy="3343275"/>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sp>
        <p:nvSpPr>
          <p:cNvPr id="19" name="Line 18"/>
          <p:cNvSpPr>
            <a:spLocks noChangeShapeType="1"/>
          </p:cNvSpPr>
          <p:nvPr/>
        </p:nvSpPr>
        <p:spPr bwMode="auto">
          <a:xfrm>
            <a:off x="7016800" y="1954644"/>
            <a:ext cx="0" cy="3343275"/>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20" name="Line 19"/>
          <p:cNvSpPr>
            <a:spLocks noChangeShapeType="1"/>
          </p:cNvSpPr>
          <p:nvPr/>
        </p:nvSpPr>
        <p:spPr bwMode="auto">
          <a:xfrm>
            <a:off x="7812137" y="1954644"/>
            <a:ext cx="0" cy="3343275"/>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sp>
        <p:nvSpPr>
          <p:cNvPr id="21" name="Line 20"/>
          <p:cNvSpPr>
            <a:spLocks noChangeShapeType="1"/>
          </p:cNvSpPr>
          <p:nvPr/>
        </p:nvSpPr>
        <p:spPr bwMode="auto">
          <a:xfrm>
            <a:off x="5580112" y="3226231"/>
            <a:ext cx="2232025"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22" name="Line 21"/>
          <p:cNvSpPr>
            <a:spLocks noChangeShapeType="1"/>
          </p:cNvSpPr>
          <p:nvPr/>
        </p:nvSpPr>
        <p:spPr bwMode="auto">
          <a:xfrm>
            <a:off x="5580112" y="3916794"/>
            <a:ext cx="2232025"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23" name="Line 22"/>
          <p:cNvSpPr>
            <a:spLocks noChangeShapeType="1"/>
          </p:cNvSpPr>
          <p:nvPr/>
        </p:nvSpPr>
        <p:spPr bwMode="auto">
          <a:xfrm>
            <a:off x="5580112" y="4607356"/>
            <a:ext cx="2232025"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graphicFrame>
        <p:nvGraphicFramePr>
          <p:cNvPr id="24" name="Group 94"/>
          <p:cNvGraphicFramePr>
            <a:graphicFrameLocks noGrp="1"/>
          </p:cNvGraphicFramePr>
          <p:nvPr/>
        </p:nvGraphicFramePr>
        <p:xfrm>
          <a:off x="2483768" y="2060848"/>
          <a:ext cx="2433638" cy="2346326"/>
        </p:xfrm>
        <a:graphic>
          <a:graphicData uri="http://schemas.openxmlformats.org/drawingml/2006/table">
            <a:tbl>
              <a:tblPr/>
              <a:tblGrid>
                <a:gridCol w="1385888"/>
                <a:gridCol w="1047750"/>
              </a:tblGrid>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姓名</a:t>
                      </a:r>
                      <a:endParaRPr kumimoji="0" lang="en-US" sz="2600" b="0" i="1"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成本</a:t>
                      </a:r>
                      <a:endParaRPr kumimoji="0" lang="en-US" sz="2600" b="0" i="1"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rPr>
                        <a:t>甲</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rPr>
                        <a:t>10</a:t>
                      </a:r>
                      <a:r>
                        <a:rPr kumimoji="0" lang="zh-CN" altLang="en-US" sz="2600" b="0" i="0" u="none" strike="noStrike" cap="none" normalizeH="0" baseline="0" smtClean="0">
                          <a:ln>
                            <a:noFill/>
                          </a:ln>
                          <a:solidFill>
                            <a:schemeClr val="tx1"/>
                          </a:solidFill>
                          <a:effectLst/>
                          <a:latin typeface="Arial" panose="020B0604020202020204" pitchFamily="34" charset="0"/>
                        </a:rPr>
                        <a:t>元</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rPr>
                        <a:t>乙</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20</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rPr>
                        <a:t>丙</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dirty="0">
                          <a:ln>
                            <a:noFill/>
                          </a:ln>
                          <a:solidFill>
                            <a:schemeClr val="tx1"/>
                          </a:solidFill>
                          <a:effectLst/>
                          <a:latin typeface="Arial" panose="020B0604020202020204" pitchFamily="34" charset="0"/>
                        </a:rPr>
                        <a:t>35</a:t>
                      </a:r>
                      <a:endParaRPr kumimoji="0" lang="en-US" sz="2600" b="0" i="0" u="none" strike="noStrike" cap="none" normalizeH="0" baseline="0" dirty="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wipe(left)">
                                      <p:cBhvr>
                                        <p:cTn id="7" dur="500"/>
                                        <p:tgtEl>
                                          <p:spTgt spid="64">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dissolve">
                                      <p:cBhvr>
                                        <p:cTn id="14" dur="500"/>
                                        <p:tgtEl>
                                          <p:spTgt spid="1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dissolve">
                                      <p:cBhvr>
                                        <p:cTn id="38" dur="500"/>
                                        <p:tgtEl>
                                          <p:spTgt spid="1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dissolv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left)">
                                      <p:cBhvr>
                                        <p:cTn id="73" dur="500"/>
                                        <p:tgtEl>
                                          <p:spTgt spid="4"/>
                                        </p:tgtEl>
                                      </p:cBhvr>
                                    </p:animEffect>
                                  </p:childTnLst>
                                </p:cTn>
                              </p:par>
                              <p:par>
                                <p:cTn id="74" presetID="10"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5" build="p"/>
      <p:bldP spid="4" grpId="0"/>
      <p:bldP spid="6" grpId="0"/>
      <p:bldP spid="7" grpId="0"/>
      <p:bldP spid="8" grpId="0"/>
      <p:bldP spid="9" grpId="0"/>
      <p:bldP spid="10" grpId="0"/>
      <p:bldP spid="11" grpId="0"/>
      <p:bldP spid="12" grpId="0"/>
      <p:bldP spid="13" grpId="0"/>
      <p:bldP spid="14" grpId="0"/>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成本与供应曲线</a:t>
            </a:r>
            <a:endParaRPr lang="zh-CN" altLang="en-US" sz="3200" dirty="0">
              <a:latin typeface="华光中雅_CNKI" panose="02000500000000000000" pitchFamily="2" charset="-122"/>
              <a:ea typeface="华光中雅_CNKI" panose="02000500000000000000" pitchFamily="2" charset="-122"/>
            </a:endParaRPr>
          </a:p>
        </p:txBody>
      </p:sp>
      <p:grpSp>
        <p:nvGrpSpPr>
          <p:cNvPr id="24" name="Group 43"/>
          <p:cNvGrpSpPr/>
          <p:nvPr/>
        </p:nvGrpSpPr>
        <p:grpSpPr bwMode="auto">
          <a:xfrm>
            <a:off x="-10481" y="1268760"/>
            <a:ext cx="4548187" cy="5254625"/>
            <a:chOff x="135" y="617"/>
            <a:chExt cx="2865" cy="3310"/>
          </a:xfrm>
        </p:grpSpPr>
        <p:graphicFrame>
          <p:nvGraphicFramePr>
            <p:cNvPr id="25" name="Object 2"/>
            <p:cNvGraphicFramePr>
              <a:graphicFrameLocks noChangeAspect="1"/>
            </p:cNvGraphicFramePr>
            <p:nvPr/>
          </p:nvGraphicFramePr>
          <p:xfrm>
            <a:off x="135" y="651"/>
            <a:ext cx="2865" cy="3276"/>
          </p:xfrm>
          <a:graphic>
            <a:graphicData uri="http://schemas.openxmlformats.org/presentationml/2006/ole">
              <mc:AlternateContent xmlns:mc="http://schemas.openxmlformats.org/markup-compatibility/2006">
                <mc:Choice xmlns:v="urn:schemas-microsoft-com:vml" Requires="v">
                  <p:oleObj spid="_x0000_s12319" name="Worksheet" r:id="rId1" imgW="2413635" imgH="2759710" progId="Excel.Sheet.8">
                    <p:embed/>
                  </p:oleObj>
                </mc:Choice>
                <mc:Fallback>
                  <p:oleObj name="Worksheet" r:id="rId1" imgW="2413635" imgH="2759710" progId="Excel.Shee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 y="651"/>
                          <a:ext cx="2865" cy="3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4"/>
            <p:cNvSpPr txBox="1">
              <a:spLocks noChangeArrowheads="1"/>
            </p:cNvSpPr>
            <p:nvPr/>
          </p:nvSpPr>
          <p:spPr bwMode="auto">
            <a:xfrm>
              <a:off x="735" y="617"/>
              <a:ext cx="254" cy="327"/>
            </a:xfrm>
            <a:prstGeom prst="rect">
              <a:avLst/>
            </a:prstGeom>
            <a:noFill/>
            <a:ln w="9525">
              <a:noFill/>
              <a:miter lim="800000"/>
            </a:ln>
          </p:spPr>
          <p:txBody>
            <a:bodyPr>
              <a:spAutoFit/>
            </a:bodyPr>
            <a:lstStyle/>
            <a:p>
              <a:pPr>
                <a:spcBef>
                  <a:spcPct val="50000"/>
                </a:spcBef>
              </a:pPr>
              <a:r>
                <a:rPr lang="en-US" sz="2800" b="1" i="1" dirty="0">
                  <a:latin typeface="Arial" panose="020B0604020202020204"/>
                  <a:cs typeface="Arial" panose="020B0604020202020204"/>
                </a:rPr>
                <a:t>P</a:t>
              </a:r>
              <a:endParaRPr lang="en-US" sz="2800" b="1" i="1" dirty="0">
                <a:latin typeface="Arial" panose="020B0604020202020204"/>
                <a:cs typeface="Arial" panose="020B0604020202020204"/>
              </a:endParaRPr>
            </a:p>
          </p:txBody>
        </p:sp>
        <p:sp>
          <p:nvSpPr>
            <p:cNvPr id="27" name="Text Box 5"/>
            <p:cNvSpPr txBox="1">
              <a:spLocks noChangeArrowheads="1"/>
            </p:cNvSpPr>
            <p:nvPr/>
          </p:nvSpPr>
          <p:spPr bwMode="auto">
            <a:xfrm>
              <a:off x="2694" y="3200"/>
              <a:ext cx="299" cy="327"/>
            </a:xfrm>
            <a:prstGeom prst="rect">
              <a:avLst/>
            </a:prstGeom>
            <a:noFill/>
            <a:ln w="9525">
              <a:noFill/>
              <a:miter lim="800000"/>
            </a:ln>
          </p:spPr>
          <p:txBody>
            <a:bodyPr>
              <a:spAutoFit/>
            </a:bodyPr>
            <a:lstStyle/>
            <a:p>
              <a:pPr>
                <a:spcBef>
                  <a:spcPct val="50000"/>
                </a:spcBef>
              </a:pPr>
              <a:r>
                <a:rPr lang="en-US" sz="2800" b="1" i="1" dirty="0">
                  <a:latin typeface="Arial" panose="020B0604020202020204"/>
                  <a:cs typeface="Arial" panose="020B0604020202020204"/>
                </a:rPr>
                <a:t>Q</a:t>
              </a:r>
              <a:endParaRPr lang="en-US" sz="2800" b="1" i="1" dirty="0">
                <a:latin typeface="Arial" panose="020B0604020202020204"/>
                <a:cs typeface="Arial" panose="020B0604020202020204"/>
              </a:endParaRPr>
            </a:p>
          </p:txBody>
        </p:sp>
      </p:grpSp>
      <p:grpSp>
        <p:nvGrpSpPr>
          <p:cNvPr id="28" name="Group 42"/>
          <p:cNvGrpSpPr/>
          <p:nvPr/>
        </p:nvGrpSpPr>
        <p:grpSpPr bwMode="auto">
          <a:xfrm>
            <a:off x="1116644" y="1786285"/>
            <a:ext cx="2444750" cy="3832225"/>
            <a:chOff x="845" y="943"/>
            <a:chExt cx="1540" cy="2414"/>
          </a:xfrm>
        </p:grpSpPr>
        <p:sp>
          <p:nvSpPr>
            <p:cNvPr id="29" name="Line 6"/>
            <p:cNvSpPr>
              <a:spLocks noChangeShapeType="1"/>
            </p:cNvSpPr>
            <p:nvPr/>
          </p:nvSpPr>
          <p:spPr bwMode="auto">
            <a:xfrm flipV="1">
              <a:off x="1372" y="2231"/>
              <a:ext cx="0" cy="580"/>
            </a:xfrm>
            <a:prstGeom prst="line">
              <a:avLst/>
            </a:prstGeom>
            <a:noFill/>
            <a:ln w="57150">
              <a:solidFill>
                <a:srgbClr val="339966"/>
              </a:solidFill>
              <a:round/>
            </a:ln>
          </p:spPr>
          <p:txBody>
            <a:bodyPr/>
            <a:lstStyle/>
            <a:p>
              <a:endParaRPr lang="en-US"/>
            </a:p>
          </p:txBody>
        </p:sp>
        <p:sp>
          <p:nvSpPr>
            <p:cNvPr id="30" name="Line 7"/>
            <p:cNvSpPr>
              <a:spLocks noChangeShapeType="1"/>
            </p:cNvSpPr>
            <p:nvPr/>
          </p:nvSpPr>
          <p:spPr bwMode="auto">
            <a:xfrm flipV="1">
              <a:off x="1883" y="1383"/>
              <a:ext cx="0" cy="861"/>
            </a:xfrm>
            <a:prstGeom prst="line">
              <a:avLst/>
            </a:prstGeom>
            <a:noFill/>
            <a:ln w="57150">
              <a:solidFill>
                <a:srgbClr val="339966"/>
              </a:solidFill>
              <a:round/>
            </a:ln>
          </p:spPr>
          <p:txBody>
            <a:bodyPr/>
            <a:lstStyle/>
            <a:p>
              <a:endParaRPr lang="en-US"/>
            </a:p>
          </p:txBody>
        </p:sp>
        <p:sp>
          <p:nvSpPr>
            <p:cNvPr id="31" name="Line 8"/>
            <p:cNvSpPr>
              <a:spLocks noChangeShapeType="1"/>
            </p:cNvSpPr>
            <p:nvPr/>
          </p:nvSpPr>
          <p:spPr bwMode="auto">
            <a:xfrm>
              <a:off x="845" y="2793"/>
              <a:ext cx="531" cy="0"/>
            </a:xfrm>
            <a:prstGeom prst="line">
              <a:avLst/>
            </a:prstGeom>
            <a:noFill/>
            <a:ln w="57150">
              <a:solidFill>
                <a:srgbClr val="339966"/>
              </a:solidFill>
              <a:round/>
            </a:ln>
          </p:spPr>
          <p:txBody>
            <a:bodyPr/>
            <a:lstStyle/>
            <a:p>
              <a:endParaRPr lang="en-US"/>
            </a:p>
          </p:txBody>
        </p:sp>
        <p:sp>
          <p:nvSpPr>
            <p:cNvPr id="32" name="Line 9"/>
            <p:cNvSpPr>
              <a:spLocks noChangeShapeType="1"/>
            </p:cNvSpPr>
            <p:nvPr/>
          </p:nvSpPr>
          <p:spPr bwMode="auto">
            <a:xfrm flipV="1">
              <a:off x="862" y="2800"/>
              <a:ext cx="0" cy="557"/>
            </a:xfrm>
            <a:prstGeom prst="line">
              <a:avLst/>
            </a:prstGeom>
            <a:noFill/>
            <a:ln w="57150">
              <a:solidFill>
                <a:srgbClr val="339966"/>
              </a:solidFill>
              <a:round/>
            </a:ln>
          </p:spPr>
          <p:txBody>
            <a:bodyPr/>
            <a:lstStyle/>
            <a:p>
              <a:endParaRPr lang="en-US"/>
            </a:p>
          </p:txBody>
        </p:sp>
        <p:sp>
          <p:nvSpPr>
            <p:cNvPr id="33" name="Line 10"/>
            <p:cNvSpPr>
              <a:spLocks noChangeShapeType="1"/>
            </p:cNvSpPr>
            <p:nvPr/>
          </p:nvSpPr>
          <p:spPr bwMode="auto">
            <a:xfrm>
              <a:off x="1355" y="2226"/>
              <a:ext cx="531" cy="0"/>
            </a:xfrm>
            <a:prstGeom prst="line">
              <a:avLst/>
            </a:prstGeom>
            <a:noFill/>
            <a:ln w="57150">
              <a:solidFill>
                <a:srgbClr val="339966"/>
              </a:solidFill>
              <a:round/>
            </a:ln>
          </p:spPr>
          <p:txBody>
            <a:bodyPr/>
            <a:lstStyle/>
            <a:p>
              <a:endParaRPr lang="en-US"/>
            </a:p>
          </p:txBody>
        </p:sp>
        <p:sp>
          <p:nvSpPr>
            <p:cNvPr id="34" name="Line 11"/>
            <p:cNvSpPr>
              <a:spLocks noChangeShapeType="1"/>
            </p:cNvSpPr>
            <p:nvPr/>
          </p:nvSpPr>
          <p:spPr bwMode="auto">
            <a:xfrm>
              <a:off x="1866" y="1386"/>
              <a:ext cx="519" cy="0"/>
            </a:xfrm>
            <a:prstGeom prst="line">
              <a:avLst/>
            </a:prstGeom>
            <a:noFill/>
            <a:ln w="57150">
              <a:solidFill>
                <a:srgbClr val="339966"/>
              </a:solidFill>
              <a:round/>
            </a:ln>
          </p:spPr>
          <p:txBody>
            <a:bodyPr/>
            <a:lstStyle/>
            <a:p>
              <a:endParaRPr lang="en-US"/>
            </a:p>
          </p:txBody>
        </p:sp>
        <p:sp>
          <p:nvSpPr>
            <p:cNvPr id="35" name="Line 12"/>
            <p:cNvSpPr>
              <a:spLocks noChangeShapeType="1"/>
            </p:cNvSpPr>
            <p:nvPr/>
          </p:nvSpPr>
          <p:spPr bwMode="auto">
            <a:xfrm flipV="1">
              <a:off x="2383" y="943"/>
              <a:ext cx="0" cy="461"/>
            </a:xfrm>
            <a:prstGeom prst="line">
              <a:avLst/>
            </a:prstGeom>
            <a:noFill/>
            <a:ln w="57150">
              <a:solidFill>
                <a:srgbClr val="339966"/>
              </a:solidFill>
              <a:round/>
            </a:ln>
          </p:spPr>
          <p:txBody>
            <a:bodyPr/>
            <a:lstStyle/>
            <a:p>
              <a:endParaRPr lang="en-US"/>
            </a:p>
          </p:txBody>
        </p:sp>
      </p:grpSp>
      <p:sp>
        <p:nvSpPr>
          <p:cNvPr id="36" name="AutoShape 44"/>
          <p:cNvSpPr/>
          <p:nvPr/>
        </p:nvSpPr>
        <p:spPr bwMode="auto">
          <a:xfrm>
            <a:off x="1183319" y="4742210"/>
            <a:ext cx="182562" cy="866775"/>
          </a:xfrm>
          <a:prstGeom prst="rightBrace">
            <a:avLst>
              <a:gd name="adj1" fmla="val 39565"/>
              <a:gd name="adj2" fmla="val 50000"/>
            </a:avLst>
          </a:prstGeom>
          <a:noFill/>
          <a:ln w="28575">
            <a:solidFill>
              <a:srgbClr val="FF0000"/>
            </a:solidFill>
            <a:round/>
          </a:ln>
        </p:spPr>
        <p:txBody>
          <a:bodyPr wrap="none" anchor="ctr"/>
          <a:lstStyle/>
          <a:p>
            <a:endParaRPr lang="en-US">
              <a:cs typeface="Arial" panose="020B0604020202020204" pitchFamily="34" charset="0"/>
            </a:endParaRPr>
          </a:p>
        </p:txBody>
      </p:sp>
      <p:sp>
        <p:nvSpPr>
          <p:cNvPr id="37" name="AutoShape 49"/>
          <p:cNvSpPr/>
          <p:nvPr/>
        </p:nvSpPr>
        <p:spPr bwMode="auto">
          <a:xfrm>
            <a:off x="1981831" y="3851622"/>
            <a:ext cx="182563" cy="866775"/>
          </a:xfrm>
          <a:prstGeom prst="rightBrace">
            <a:avLst>
              <a:gd name="adj1" fmla="val 39565"/>
              <a:gd name="adj2" fmla="val 50000"/>
            </a:avLst>
          </a:prstGeom>
          <a:noFill/>
          <a:ln w="28575">
            <a:solidFill>
              <a:srgbClr val="FF0000"/>
            </a:solidFill>
            <a:round/>
          </a:ln>
        </p:spPr>
        <p:txBody>
          <a:bodyPr wrap="none" anchor="ctr"/>
          <a:lstStyle/>
          <a:p>
            <a:endParaRPr lang="en-US">
              <a:cs typeface="Arial" panose="020B0604020202020204" pitchFamily="34" charset="0"/>
            </a:endParaRPr>
          </a:p>
        </p:txBody>
      </p:sp>
      <p:sp>
        <p:nvSpPr>
          <p:cNvPr id="38" name="AutoShape 50"/>
          <p:cNvSpPr/>
          <p:nvPr/>
        </p:nvSpPr>
        <p:spPr bwMode="auto">
          <a:xfrm>
            <a:off x="2821619" y="2522885"/>
            <a:ext cx="182562" cy="1303337"/>
          </a:xfrm>
          <a:prstGeom prst="rightBrace">
            <a:avLst>
              <a:gd name="adj1" fmla="val 59493"/>
              <a:gd name="adj2" fmla="val 50000"/>
            </a:avLst>
          </a:prstGeom>
          <a:noFill/>
          <a:ln w="28575">
            <a:solidFill>
              <a:srgbClr val="FF0000"/>
            </a:solidFill>
            <a:round/>
          </a:ln>
        </p:spPr>
        <p:txBody>
          <a:bodyPr wrap="none" anchor="ctr"/>
          <a:lstStyle/>
          <a:p>
            <a:endParaRPr lang="en-US">
              <a:cs typeface="Arial" panose="020B0604020202020204" pitchFamily="34" charset="0"/>
            </a:endParaRPr>
          </a:p>
        </p:txBody>
      </p:sp>
      <p:sp>
        <p:nvSpPr>
          <p:cNvPr id="39" name="AutoShape 51"/>
          <p:cNvSpPr/>
          <p:nvPr/>
        </p:nvSpPr>
        <p:spPr bwMode="auto">
          <a:xfrm>
            <a:off x="3599494" y="1791047"/>
            <a:ext cx="182562" cy="696913"/>
          </a:xfrm>
          <a:prstGeom prst="rightBrace">
            <a:avLst>
              <a:gd name="adj1" fmla="val 31812"/>
              <a:gd name="adj2" fmla="val 50000"/>
            </a:avLst>
          </a:prstGeom>
          <a:noFill/>
          <a:ln w="28575">
            <a:solidFill>
              <a:srgbClr val="FF0000"/>
            </a:solidFill>
            <a:round/>
          </a:ln>
        </p:spPr>
        <p:txBody>
          <a:bodyPr wrap="none" anchor="ctr"/>
          <a:lstStyle/>
          <a:p>
            <a:endParaRPr lang="en-US">
              <a:cs typeface="Arial" panose="020B0604020202020204" pitchFamily="34" charset="0"/>
            </a:endParaRPr>
          </a:p>
        </p:txBody>
      </p:sp>
      <p:graphicFrame>
        <p:nvGraphicFramePr>
          <p:cNvPr id="44" name="Group 13"/>
          <p:cNvGraphicFramePr>
            <a:graphicFrameLocks noGrp="1"/>
          </p:cNvGraphicFramePr>
          <p:nvPr/>
        </p:nvGraphicFramePr>
        <p:xfrm>
          <a:off x="5969956" y="1628800"/>
          <a:ext cx="2232025" cy="3343277"/>
        </p:xfrm>
        <a:graphic>
          <a:graphicData uri="http://schemas.openxmlformats.org/drawingml/2006/table">
            <a:tbl>
              <a:tblPr/>
              <a:tblGrid>
                <a:gridCol w="1626380"/>
                <a:gridCol w="605645"/>
              </a:tblGrid>
              <a:tr h="58102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1" i="1" u="none" strike="noStrike" cap="none" normalizeH="0" baseline="0">
                          <a:ln>
                            <a:noFill/>
                          </a:ln>
                          <a:solidFill>
                            <a:schemeClr val="tx1"/>
                          </a:solidFill>
                          <a:effectLst/>
                          <a:latin typeface="Arial" panose="020B0604020202020204" pitchFamily="34" charset="0"/>
                        </a:rPr>
                        <a:t>P</a:t>
                      </a:r>
                      <a:endParaRPr kumimoji="0" lang="en-US" sz="2500" b="1" i="1" u="none" strike="noStrike" cap="none" normalizeH="0" baseline="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1" i="1" u="none" strike="noStrike" cap="none" normalizeH="0" baseline="0">
                          <a:ln>
                            <a:noFill/>
                          </a:ln>
                          <a:solidFill>
                            <a:schemeClr val="tx1"/>
                          </a:solidFill>
                          <a:effectLst/>
                          <a:latin typeface="Arial" panose="020B0604020202020204" pitchFamily="34" charset="0"/>
                        </a:rPr>
                        <a:t>Q</a:t>
                      </a:r>
                      <a:r>
                        <a:rPr kumimoji="0" lang="en-US" sz="2500" b="1" i="1" u="none" strike="noStrike" cap="none" normalizeH="0" baseline="30000">
                          <a:ln>
                            <a:noFill/>
                          </a:ln>
                          <a:solidFill>
                            <a:schemeClr val="tx1"/>
                          </a:solidFill>
                          <a:effectLst/>
                          <a:latin typeface="Arial" panose="020B0604020202020204" pitchFamily="34" charset="0"/>
                        </a:rPr>
                        <a:t>s</a:t>
                      </a:r>
                      <a:endParaRPr kumimoji="0" lang="en-US" sz="2500" b="1" i="1" u="none" strike="noStrike" cap="none" normalizeH="0" baseline="3000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smtClean="0">
                          <a:ln>
                            <a:noFill/>
                          </a:ln>
                          <a:solidFill>
                            <a:schemeClr val="tx1"/>
                          </a:solidFill>
                          <a:effectLst/>
                          <a:latin typeface="Arial" panose="020B0604020202020204" pitchFamily="34" charset="0"/>
                        </a:rPr>
                        <a:t>0 </a:t>
                      </a:r>
                      <a:r>
                        <a:rPr kumimoji="0" lang="en-US" sz="2500" b="0" i="0" u="none" strike="noStrike" cap="none" normalizeH="0" baseline="0">
                          <a:ln>
                            <a:noFill/>
                          </a:ln>
                          <a:solidFill>
                            <a:schemeClr val="tx1"/>
                          </a:solidFill>
                          <a:effectLst/>
                          <a:latin typeface="Arial" panose="020B0604020202020204" pitchFamily="34" charset="0"/>
                        </a:rPr>
                        <a:t>– 9</a:t>
                      </a:r>
                      <a:endParaRPr kumimoji="0" lang="en-US" sz="2500" b="0" i="0" u="none" strike="noStrike" cap="none" normalizeH="0" baseline="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0</a:t>
                      </a:r>
                      <a:endParaRPr kumimoji="0" lang="en-US" sz="2500" b="0" i="0" u="none" strike="noStrike" cap="none" normalizeH="0" baseline="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a:ln>
                            <a:noFill/>
                          </a:ln>
                          <a:solidFill>
                            <a:schemeClr val="tx1"/>
                          </a:solidFill>
                          <a:effectLst/>
                          <a:latin typeface="Arial" panose="020B0604020202020204" pitchFamily="34" charset="0"/>
                        </a:rPr>
                        <a:t>10 – 19</a:t>
                      </a:r>
                      <a:endParaRPr kumimoji="0" lang="en-US" sz="2500" b="0" i="0" u="none" strike="noStrike" cap="none" normalizeH="0" baseline="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a:ln>
                            <a:noFill/>
                          </a:ln>
                          <a:solidFill>
                            <a:schemeClr val="tx1"/>
                          </a:solidFill>
                          <a:effectLst/>
                          <a:latin typeface="Arial" panose="020B0604020202020204" pitchFamily="34" charset="0"/>
                        </a:rPr>
                        <a:t>1</a:t>
                      </a:r>
                      <a:endParaRPr kumimoji="0" lang="en-US" sz="2500" b="0" i="0" u="none" strike="noStrike" cap="none" normalizeH="0" baseline="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a:ln>
                            <a:noFill/>
                          </a:ln>
                          <a:solidFill>
                            <a:schemeClr val="tx1"/>
                          </a:solidFill>
                          <a:effectLst/>
                          <a:latin typeface="Arial" panose="020B0604020202020204" pitchFamily="34" charset="0"/>
                        </a:rPr>
                        <a:t>20 – 34</a:t>
                      </a:r>
                      <a:endParaRPr kumimoji="0" lang="en-US" sz="2500" b="0" i="0" u="none" strike="noStrike" cap="none" normalizeH="0" baseline="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a:ln>
                            <a:noFill/>
                          </a:ln>
                          <a:solidFill>
                            <a:schemeClr val="tx1"/>
                          </a:solidFill>
                          <a:effectLst/>
                          <a:latin typeface="Arial" panose="020B0604020202020204" pitchFamily="34" charset="0"/>
                        </a:rPr>
                        <a:t>2</a:t>
                      </a:r>
                      <a:endParaRPr kumimoji="0" lang="en-US" sz="2500" b="0" i="0" u="none" strike="noStrike" cap="none" normalizeH="0" baseline="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35 </a:t>
                      </a:r>
                      <a:r>
                        <a:rPr kumimoji="0" lang="zh-CN" altLang="en-US" sz="2500" b="0" i="0" u="none" strike="noStrike" cap="none" normalizeH="0" baseline="0" dirty="0">
                          <a:ln>
                            <a:noFill/>
                          </a:ln>
                          <a:solidFill>
                            <a:schemeClr val="tx1"/>
                          </a:solidFill>
                          <a:effectLst/>
                          <a:latin typeface="Arial" panose="020B0604020202020204" pitchFamily="34" charset="0"/>
                        </a:rPr>
                        <a:t>及以上</a:t>
                      </a:r>
                      <a:endParaRPr kumimoji="0" lang="en-US" sz="2500" b="0" i="0" u="none" strike="noStrike" cap="none" normalizeH="0" baseline="0" dirty="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3</a:t>
                      </a:r>
                      <a:endParaRPr kumimoji="0" lang="en-US" sz="2500" b="0" i="0" u="none" strike="noStrike" cap="none" normalizeH="0" baseline="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 name="Line 45"/>
          <p:cNvSpPr>
            <a:spLocks noChangeShapeType="1"/>
          </p:cNvSpPr>
          <p:nvPr/>
        </p:nvSpPr>
        <p:spPr bwMode="auto">
          <a:xfrm>
            <a:off x="5320669" y="2581300"/>
            <a:ext cx="739775" cy="0"/>
          </a:xfrm>
          <a:prstGeom prst="line">
            <a:avLst/>
          </a:prstGeom>
          <a:noFill/>
          <a:ln w="76200">
            <a:solidFill>
              <a:srgbClr val="FF0000"/>
            </a:solidFill>
            <a:round/>
            <a:tailEnd type="triangle" w="lg" len="med"/>
          </a:ln>
        </p:spPr>
        <p:txBody>
          <a:bodyPr/>
          <a:lstStyle/>
          <a:p>
            <a:endParaRPr lang="en-US"/>
          </a:p>
        </p:txBody>
      </p:sp>
      <p:sp>
        <p:nvSpPr>
          <p:cNvPr id="46" name="Line 46"/>
          <p:cNvSpPr>
            <a:spLocks noChangeShapeType="1"/>
          </p:cNvSpPr>
          <p:nvPr/>
        </p:nvSpPr>
        <p:spPr bwMode="auto">
          <a:xfrm>
            <a:off x="5322256" y="3255987"/>
            <a:ext cx="739775" cy="0"/>
          </a:xfrm>
          <a:prstGeom prst="line">
            <a:avLst/>
          </a:prstGeom>
          <a:noFill/>
          <a:ln w="76200">
            <a:solidFill>
              <a:srgbClr val="FF0000"/>
            </a:solidFill>
            <a:round/>
            <a:tailEnd type="triangle" w="lg" len="med"/>
          </a:ln>
        </p:spPr>
        <p:txBody>
          <a:bodyPr/>
          <a:lstStyle/>
          <a:p>
            <a:endParaRPr lang="en-US"/>
          </a:p>
        </p:txBody>
      </p:sp>
      <p:sp>
        <p:nvSpPr>
          <p:cNvPr id="47" name="Line 47"/>
          <p:cNvSpPr>
            <a:spLocks noChangeShapeType="1"/>
          </p:cNvSpPr>
          <p:nvPr/>
        </p:nvSpPr>
        <p:spPr bwMode="auto">
          <a:xfrm>
            <a:off x="5315906" y="3987825"/>
            <a:ext cx="739775" cy="0"/>
          </a:xfrm>
          <a:prstGeom prst="line">
            <a:avLst/>
          </a:prstGeom>
          <a:noFill/>
          <a:ln w="76200">
            <a:solidFill>
              <a:srgbClr val="FF0000"/>
            </a:solidFill>
            <a:round/>
            <a:tailEnd type="triangle" w="lg" len="med"/>
          </a:ln>
        </p:spPr>
        <p:txBody>
          <a:bodyPr/>
          <a:lstStyle/>
          <a:p>
            <a:endParaRPr lang="en-US"/>
          </a:p>
        </p:txBody>
      </p:sp>
      <p:sp>
        <p:nvSpPr>
          <p:cNvPr id="48" name="Line 48"/>
          <p:cNvSpPr>
            <a:spLocks noChangeShapeType="1"/>
          </p:cNvSpPr>
          <p:nvPr/>
        </p:nvSpPr>
        <p:spPr bwMode="auto">
          <a:xfrm>
            <a:off x="5315906" y="4656162"/>
            <a:ext cx="739775" cy="0"/>
          </a:xfrm>
          <a:prstGeom prst="line">
            <a:avLst/>
          </a:prstGeom>
          <a:noFill/>
          <a:ln w="76200">
            <a:solidFill>
              <a:srgbClr val="FF0000"/>
            </a:solidFill>
            <a:round/>
            <a:tailEnd type="triangle" w="lg"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Righ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upRight)">
                                      <p:cBhvr>
                                        <p:cTn id="12" dur="2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strips(downLef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5"/>
                                        </p:tgtEl>
                                      </p:cBhvr>
                                    </p:animEffect>
                                    <p:set>
                                      <p:cBhvr>
                                        <p:cTn id="25" dur="1" fill="hold">
                                          <p:stCondLst>
                                            <p:cond delay="499"/>
                                          </p:stCondLst>
                                        </p:cTn>
                                        <p:tgtEl>
                                          <p:spTgt spid="4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6"/>
                                        </p:tgtEl>
                                      </p:cBhvr>
                                    </p:animEffect>
                                    <p:set>
                                      <p:cBhvr>
                                        <p:cTn id="28" dur="1" fill="hold">
                                          <p:stCondLst>
                                            <p:cond delay="499"/>
                                          </p:stCondLst>
                                        </p:cTn>
                                        <p:tgtEl>
                                          <p:spTgt spid="3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strips(downLeft)">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7"/>
                                        </p:tgtEl>
                                      </p:cBhvr>
                                    </p:animEffect>
                                    <p:set>
                                      <p:cBhvr>
                                        <p:cTn id="44" dur="1" fill="hold">
                                          <p:stCondLst>
                                            <p:cond delay="499"/>
                                          </p:stCondLst>
                                        </p:cTn>
                                        <p:tgtEl>
                                          <p:spTgt spid="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strips(downLeft)">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47"/>
                                        </p:tgtEl>
                                      </p:cBhvr>
                                    </p:animEffect>
                                    <p:set>
                                      <p:cBhvr>
                                        <p:cTn id="57" dur="1" fill="hold">
                                          <p:stCondLst>
                                            <p:cond delay="499"/>
                                          </p:stCondLst>
                                        </p:cTn>
                                        <p:tgtEl>
                                          <p:spTgt spid="4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8"/>
                                        </p:tgtEl>
                                      </p:cBhvr>
                                    </p:animEffect>
                                    <p:set>
                                      <p:cBhvr>
                                        <p:cTn id="60" dur="1" fill="hold">
                                          <p:stCondLst>
                                            <p:cond delay="499"/>
                                          </p:stCondLst>
                                        </p:cTn>
                                        <p:tgtEl>
                                          <p:spTgt spid="3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strips(downLeft)">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48"/>
                                        </p:tgtEl>
                                      </p:cBhvr>
                                    </p:animEffect>
                                    <p:set>
                                      <p:cBhvr>
                                        <p:cTn id="73" dur="1" fill="hold">
                                          <p:stCondLst>
                                            <p:cond delay="499"/>
                                          </p:stCondLst>
                                        </p:cTn>
                                        <p:tgtEl>
                                          <p:spTgt spid="48"/>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39"/>
                                        </p:tgtEl>
                                      </p:cBhvr>
                                    </p:animEffect>
                                    <p:set>
                                      <p:cBhvr>
                                        <p:cTn id="76"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animBg="1"/>
      <p:bldP spid="38" grpId="1" animBg="1"/>
      <p:bldP spid="39" grpId="0" animBg="1"/>
      <p:bldP spid="39" grpId="1" animBg="1"/>
      <p:bldP spid="45" grpId="0" animBg="1"/>
      <p:bldP spid="45" grpId="1" animBg="1"/>
      <p:bldP spid="46" grpId="0" animBg="1"/>
      <p:bldP spid="46" grpId="1" animBg="1"/>
      <p:bldP spid="47" grpId="0" animBg="1"/>
      <p:bldP spid="47" grpId="1" animBg="1"/>
      <p:bldP spid="48" grpId="0" animBg="1"/>
      <p:bldP spid="4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成本与供应曲线</a:t>
            </a:r>
            <a:endParaRPr lang="zh-CN" altLang="en-US" sz="3200" dirty="0">
              <a:latin typeface="华光中雅_CNKI" panose="02000500000000000000" pitchFamily="2" charset="-122"/>
              <a:ea typeface="华光中雅_CNKI" panose="02000500000000000000" pitchFamily="2" charset="-122"/>
            </a:endParaRPr>
          </a:p>
        </p:txBody>
      </p:sp>
      <p:graphicFrame>
        <p:nvGraphicFramePr>
          <p:cNvPr id="3" name="Object 2"/>
          <p:cNvGraphicFramePr>
            <a:graphicFrameLocks noChangeAspect="1"/>
          </p:cNvGraphicFramePr>
          <p:nvPr/>
        </p:nvGraphicFramePr>
        <p:xfrm>
          <a:off x="179512" y="1340768"/>
          <a:ext cx="4548187" cy="5200650"/>
        </p:xfrm>
        <a:graphic>
          <a:graphicData uri="http://schemas.openxmlformats.org/presentationml/2006/ole">
            <mc:AlternateContent xmlns:mc="http://schemas.openxmlformats.org/markup-compatibility/2006">
              <mc:Choice xmlns:v="urn:schemas-microsoft-com:vml" Requires="v">
                <p:oleObj spid="_x0000_s13343" name="Worksheet" r:id="rId1" imgW="2413635" imgH="2759710" progId="Excel.Sheet.8">
                  <p:embed/>
                </p:oleObj>
              </mc:Choice>
              <mc:Fallback>
                <p:oleObj name="Worksheet" r:id="rId1" imgW="2413635" imgH="2759710" progId="Excel.Shee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4548187"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1132012" y="1286793"/>
            <a:ext cx="403225" cy="519112"/>
          </a:xfrm>
          <a:prstGeom prst="rect">
            <a:avLst/>
          </a:prstGeom>
          <a:noFill/>
          <a:ln w="9525">
            <a:noFill/>
            <a:miter lim="800000"/>
          </a:ln>
        </p:spPr>
        <p:txBody>
          <a:bodyPr>
            <a:spAutoFit/>
          </a:bodyPr>
          <a:lstStyle/>
          <a:p>
            <a:pPr>
              <a:spcBef>
                <a:spcPct val="50000"/>
              </a:spcBef>
            </a:pPr>
            <a:r>
              <a:rPr lang="en-US" sz="2800" b="1" i="1">
                <a:latin typeface="Arial" panose="020B0604020202020204"/>
                <a:cs typeface="Arial" panose="020B0604020202020204"/>
              </a:rPr>
              <a:t>P</a:t>
            </a:r>
            <a:endParaRPr lang="en-US" sz="2800" b="1" i="1">
              <a:latin typeface="Arial" panose="020B0604020202020204"/>
              <a:cs typeface="Arial" panose="020B0604020202020204"/>
            </a:endParaRPr>
          </a:p>
        </p:txBody>
      </p:sp>
      <p:sp>
        <p:nvSpPr>
          <p:cNvPr id="5" name="Text Box 5"/>
          <p:cNvSpPr txBox="1">
            <a:spLocks noChangeArrowheads="1"/>
          </p:cNvSpPr>
          <p:nvPr/>
        </p:nvSpPr>
        <p:spPr bwMode="auto">
          <a:xfrm>
            <a:off x="4241924" y="5387305"/>
            <a:ext cx="474663" cy="519113"/>
          </a:xfrm>
          <a:prstGeom prst="rect">
            <a:avLst/>
          </a:prstGeom>
          <a:noFill/>
          <a:ln w="9525">
            <a:noFill/>
            <a:miter lim="800000"/>
          </a:ln>
        </p:spPr>
        <p:txBody>
          <a:bodyPr>
            <a:spAutoFit/>
          </a:bodyPr>
          <a:lstStyle/>
          <a:p>
            <a:pPr>
              <a:spcBef>
                <a:spcPct val="50000"/>
              </a:spcBef>
            </a:pPr>
            <a:r>
              <a:rPr lang="en-US" sz="2800" b="1" i="1">
                <a:latin typeface="Arial" panose="020B0604020202020204"/>
                <a:cs typeface="Arial" panose="020B0604020202020204"/>
              </a:rPr>
              <a:t>Q</a:t>
            </a:r>
            <a:endParaRPr lang="en-US" sz="2800" b="1" i="1">
              <a:latin typeface="Arial" panose="020B0604020202020204"/>
              <a:cs typeface="Arial" panose="020B0604020202020204"/>
            </a:endParaRPr>
          </a:p>
        </p:txBody>
      </p:sp>
      <p:sp>
        <p:nvSpPr>
          <p:cNvPr id="6" name="Line 6"/>
          <p:cNvSpPr>
            <a:spLocks noChangeShapeType="1"/>
          </p:cNvSpPr>
          <p:nvPr/>
        </p:nvSpPr>
        <p:spPr bwMode="auto">
          <a:xfrm flipV="1">
            <a:off x="2143249" y="3849018"/>
            <a:ext cx="0" cy="92075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7" name="Line 7"/>
          <p:cNvSpPr>
            <a:spLocks noChangeShapeType="1"/>
          </p:cNvSpPr>
          <p:nvPr/>
        </p:nvSpPr>
        <p:spPr bwMode="auto">
          <a:xfrm flipV="1">
            <a:off x="2954462" y="2502818"/>
            <a:ext cx="0" cy="1366837"/>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8" name="Line 8"/>
          <p:cNvSpPr>
            <a:spLocks noChangeShapeType="1"/>
          </p:cNvSpPr>
          <p:nvPr/>
        </p:nvSpPr>
        <p:spPr bwMode="auto">
          <a:xfrm>
            <a:off x="1306637" y="4741193"/>
            <a:ext cx="842962"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9" name="Line 9"/>
          <p:cNvSpPr>
            <a:spLocks noChangeShapeType="1"/>
          </p:cNvSpPr>
          <p:nvPr/>
        </p:nvSpPr>
        <p:spPr bwMode="auto">
          <a:xfrm flipV="1">
            <a:off x="1333624" y="4752305"/>
            <a:ext cx="0" cy="884238"/>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0" name="Line 10"/>
          <p:cNvSpPr>
            <a:spLocks noChangeShapeType="1"/>
          </p:cNvSpPr>
          <p:nvPr/>
        </p:nvSpPr>
        <p:spPr bwMode="auto">
          <a:xfrm>
            <a:off x="2116262" y="3841080"/>
            <a:ext cx="842962"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1" name="Line 11"/>
          <p:cNvSpPr>
            <a:spLocks noChangeShapeType="1"/>
          </p:cNvSpPr>
          <p:nvPr/>
        </p:nvSpPr>
        <p:spPr bwMode="auto">
          <a:xfrm>
            <a:off x="2927474" y="2507580"/>
            <a:ext cx="823913"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2" name="Line 12"/>
          <p:cNvSpPr>
            <a:spLocks noChangeShapeType="1"/>
          </p:cNvSpPr>
          <p:nvPr/>
        </p:nvSpPr>
        <p:spPr bwMode="auto">
          <a:xfrm flipV="1">
            <a:off x="3748212" y="1804318"/>
            <a:ext cx="0" cy="731837"/>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grpSp>
        <p:nvGrpSpPr>
          <p:cNvPr id="13" name="Group 23"/>
          <p:cNvGrpSpPr/>
          <p:nvPr/>
        </p:nvGrpSpPr>
        <p:grpSpPr bwMode="auto">
          <a:xfrm>
            <a:off x="3848224" y="2069432"/>
            <a:ext cx="1836738" cy="477838"/>
            <a:chOff x="2446" y="1110"/>
            <a:chExt cx="1157" cy="301"/>
          </a:xfrm>
          <a:solidFill>
            <a:schemeClr val="bg1"/>
          </a:solidFill>
        </p:grpSpPr>
        <p:sp>
          <p:nvSpPr>
            <p:cNvPr id="14" name="Line 24"/>
            <p:cNvSpPr>
              <a:spLocks noChangeShapeType="1"/>
            </p:cNvSpPr>
            <p:nvPr/>
          </p:nvSpPr>
          <p:spPr bwMode="auto">
            <a:xfrm flipH="1">
              <a:off x="2446" y="1387"/>
              <a:ext cx="337" cy="0"/>
            </a:xfrm>
            <a:prstGeom prst="line">
              <a:avLst/>
            </a:prstGeom>
            <a:grpFill/>
            <a:ln w="38100">
              <a:solidFill>
                <a:schemeClr val="tx1"/>
              </a:solidFill>
              <a:round/>
              <a:tailEnd type="triangle" w="lg" len="med"/>
            </a:ln>
          </p:spPr>
          <p:txBody>
            <a:bodyPr/>
            <a:lstStyle/>
            <a:p>
              <a:endParaRPr lang="en-US">
                <a:latin typeface="Arial" panose="020B0604020202020204"/>
                <a:cs typeface="Arial" panose="020B0604020202020204"/>
              </a:endParaRPr>
            </a:p>
          </p:txBody>
        </p:sp>
        <p:sp>
          <p:nvSpPr>
            <p:cNvPr id="15" name="Text Box 25"/>
            <p:cNvSpPr txBox="1">
              <a:spLocks noChangeArrowheads="1"/>
            </p:cNvSpPr>
            <p:nvPr/>
          </p:nvSpPr>
          <p:spPr bwMode="auto">
            <a:xfrm>
              <a:off x="2668" y="1110"/>
              <a:ext cx="935" cy="301"/>
            </a:xfrm>
            <a:prstGeom prst="rect">
              <a:avLst/>
            </a:prstGeom>
            <a:grpFill/>
            <a:ln w="9525">
              <a:solidFill>
                <a:schemeClr val="tx1"/>
              </a:solidFill>
              <a:miter lim="800000"/>
            </a:ln>
          </p:spPr>
          <p:txBody>
            <a:bodyPr>
              <a:spAutoFit/>
            </a:bodyPr>
            <a:lstStyle/>
            <a:p>
              <a:pPr algn="ctr">
                <a:spcBef>
                  <a:spcPct val="50000"/>
                </a:spcBef>
              </a:pPr>
              <a:r>
                <a:rPr lang="zh-CN" altLang="en-US" sz="2500" smtClean="0">
                  <a:latin typeface="Arial" panose="020B0604020202020204"/>
                  <a:cs typeface="Arial" panose="020B0604020202020204"/>
                </a:rPr>
                <a:t>丙的</a:t>
              </a:r>
              <a:r>
                <a:rPr lang="zh-CN" altLang="en-US" sz="2500" dirty="0">
                  <a:latin typeface="Arial" panose="020B0604020202020204"/>
                  <a:cs typeface="Arial" panose="020B0604020202020204"/>
                </a:rPr>
                <a:t>成本</a:t>
              </a:r>
              <a:endParaRPr lang="en-US" sz="2500" dirty="0">
                <a:latin typeface="Arial" panose="020B0604020202020204"/>
                <a:cs typeface="Arial" panose="020B0604020202020204"/>
              </a:endParaRPr>
            </a:p>
          </p:txBody>
        </p:sp>
      </p:grpSp>
      <p:grpSp>
        <p:nvGrpSpPr>
          <p:cNvPr id="16" name="Group 26"/>
          <p:cNvGrpSpPr/>
          <p:nvPr/>
        </p:nvGrpSpPr>
        <p:grpSpPr bwMode="auto">
          <a:xfrm>
            <a:off x="3131840" y="3501008"/>
            <a:ext cx="2160240" cy="576064"/>
            <a:chOff x="1936" y="1896"/>
            <a:chExt cx="1146" cy="543"/>
          </a:xfrm>
          <a:solidFill>
            <a:schemeClr val="bg1"/>
          </a:solidFill>
        </p:grpSpPr>
        <p:sp>
          <p:nvSpPr>
            <p:cNvPr id="17" name="Line 27"/>
            <p:cNvSpPr>
              <a:spLocks noChangeShapeType="1"/>
            </p:cNvSpPr>
            <p:nvPr/>
          </p:nvSpPr>
          <p:spPr bwMode="auto">
            <a:xfrm flipH="1">
              <a:off x="1936" y="2225"/>
              <a:ext cx="337" cy="0"/>
            </a:xfrm>
            <a:prstGeom prst="line">
              <a:avLst/>
            </a:prstGeom>
            <a:grpFill/>
            <a:ln w="38100">
              <a:solidFill>
                <a:schemeClr val="tx1"/>
              </a:solidFill>
              <a:round/>
              <a:tailEnd type="triangle" w="lg" len="med"/>
            </a:ln>
          </p:spPr>
          <p:txBody>
            <a:bodyPr/>
            <a:lstStyle/>
            <a:p>
              <a:endParaRPr lang="en-US">
                <a:latin typeface="Arial" panose="020B0604020202020204"/>
                <a:cs typeface="Arial" panose="020B0604020202020204"/>
              </a:endParaRPr>
            </a:p>
          </p:txBody>
        </p:sp>
        <p:sp>
          <p:nvSpPr>
            <p:cNvPr id="18" name="Text Box 28"/>
            <p:cNvSpPr txBox="1">
              <a:spLocks noChangeArrowheads="1"/>
            </p:cNvSpPr>
            <p:nvPr/>
          </p:nvSpPr>
          <p:spPr bwMode="auto">
            <a:xfrm>
              <a:off x="2205" y="1896"/>
              <a:ext cx="877" cy="543"/>
            </a:xfrm>
            <a:prstGeom prst="rect">
              <a:avLst/>
            </a:prstGeom>
            <a:grpFill/>
            <a:ln w="9525">
              <a:solidFill>
                <a:schemeClr val="tx1"/>
              </a:solidFill>
              <a:miter lim="800000"/>
            </a:ln>
          </p:spPr>
          <p:txBody>
            <a:bodyPr>
              <a:spAutoFit/>
            </a:bodyPr>
            <a:lstStyle/>
            <a:p>
              <a:pPr algn="ctr">
                <a:spcBef>
                  <a:spcPct val="50000"/>
                </a:spcBef>
              </a:pPr>
              <a:r>
                <a:rPr lang="zh-CN" altLang="en-US" sz="2500" smtClean="0">
                  <a:latin typeface="Arial" panose="020B0604020202020204"/>
                  <a:cs typeface="Arial" panose="020B0604020202020204"/>
                </a:rPr>
                <a:t>乙的</a:t>
              </a:r>
              <a:r>
                <a:rPr lang="zh-CN" altLang="en-US" sz="2500" dirty="0">
                  <a:latin typeface="Arial" panose="020B0604020202020204"/>
                  <a:cs typeface="Arial" panose="020B0604020202020204"/>
                </a:rPr>
                <a:t>成本</a:t>
              </a:r>
              <a:endParaRPr lang="en-US" sz="2500" dirty="0">
                <a:latin typeface="Arial" panose="020B0604020202020204"/>
                <a:cs typeface="Arial" panose="020B0604020202020204"/>
              </a:endParaRPr>
            </a:p>
          </p:txBody>
        </p:sp>
      </p:grpSp>
      <p:grpSp>
        <p:nvGrpSpPr>
          <p:cNvPr id="19" name="Group 29"/>
          <p:cNvGrpSpPr/>
          <p:nvPr/>
        </p:nvGrpSpPr>
        <p:grpSpPr bwMode="auto">
          <a:xfrm>
            <a:off x="2228974" y="4504659"/>
            <a:ext cx="2578100" cy="477838"/>
            <a:chOff x="1426" y="2644"/>
            <a:chExt cx="1624" cy="301"/>
          </a:xfrm>
          <a:noFill/>
        </p:grpSpPr>
        <p:sp>
          <p:nvSpPr>
            <p:cNvPr id="20" name="Line 30"/>
            <p:cNvSpPr>
              <a:spLocks noChangeShapeType="1"/>
            </p:cNvSpPr>
            <p:nvPr/>
          </p:nvSpPr>
          <p:spPr bwMode="auto">
            <a:xfrm flipH="1">
              <a:off x="1426" y="2796"/>
              <a:ext cx="337" cy="0"/>
            </a:xfrm>
            <a:prstGeom prst="line">
              <a:avLst/>
            </a:prstGeom>
            <a:grpFill/>
            <a:ln w="38100">
              <a:solidFill>
                <a:schemeClr val="tx1"/>
              </a:solidFill>
              <a:round/>
              <a:tailEnd type="triangle" w="lg" len="med"/>
            </a:ln>
          </p:spPr>
          <p:txBody>
            <a:bodyPr/>
            <a:lstStyle/>
            <a:p>
              <a:endParaRPr lang="en-US">
                <a:latin typeface="Arial" panose="020B0604020202020204"/>
                <a:cs typeface="Arial" panose="020B0604020202020204"/>
              </a:endParaRPr>
            </a:p>
          </p:txBody>
        </p:sp>
        <p:sp>
          <p:nvSpPr>
            <p:cNvPr id="21" name="Text Box 31"/>
            <p:cNvSpPr txBox="1">
              <a:spLocks noChangeArrowheads="1"/>
            </p:cNvSpPr>
            <p:nvPr/>
          </p:nvSpPr>
          <p:spPr bwMode="auto">
            <a:xfrm>
              <a:off x="1702" y="2644"/>
              <a:ext cx="1348" cy="301"/>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smtClean="0">
                  <a:latin typeface="Arial" panose="020B0604020202020204"/>
                  <a:cs typeface="Arial" panose="020B0604020202020204"/>
                </a:rPr>
                <a:t>甲的</a:t>
              </a:r>
              <a:r>
                <a:rPr lang="zh-CN" altLang="en-US" sz="2500" dirty="0">
                  <a:latin typeface="Arial" panose="020B0604020202020204"/>
                  <a:cs typeface="Arial" panose="020B0604020202020204"/>
                </a:rPr>
                <a:t>成本</a:t>
              </a:r>
              <a:endParaRPr lang="en-US" sz="2500" dirty="0">
                <a:latin typeface="Arial" panose="020B0604020202020204"/>
                <a:cs typeface="Arial" panose="020B0604020202020204"/>
              </a:endParaRPr>
            </a:p>
          </p:txBody>
        </p:sp>
      </p:grpSp>
      <p:sp>
        <p:nvSpPr>
          <p:cNvPr id="22" name="Rectangle 7"/>
          <p:cNvSpPr txBox="1">
            <a:spLocks noChangeArrowheads="1"/>
          </p:cNvSpPr>
          <p:nvPr/>
        </p:nvSpPr>
        <p:spPr>
          <a:xfrm>
            <a:off x="5990481" y="1852910"/>
            <a:ext cx="3024336" cy="3520306"/>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在每个</a:t>
            </a:r>
            <a:r>
              <a:rPr lang="en-US" altLang="zh-CN" sz="2400" b="1" i="1">
                <a:latin typeface="Arial" panose="020B0604020202020204"/>
                <a:cs typeface="Arial" panose="020B0604020202020204"/>
              </a:rPr>
              <a:t>Q </a:t>
            </a:r>
            <a:r>
              <a:rPr lang="zh-CN" altLang="en-US" sz="2400" smtClean="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供给</a:t>
            </a:r>
            <a:r>
              <a:rPr lang="zh-CN" altLang="en-US" sz="2400" smtClean="0">
                <a:latin typeface="微软雅黑" panose="020B0503020204020204" pitchFamily="34" charset="-122"/>
                <a:ea typeface="微软雅黑" panose="020B0503020204020204" pitchFamily="34" charset="-122"/>
              </a:rPr>
              <a:t>曲线</a:t>
            </a:r>
            <a:r>
              <a:rPr lang="zh-CN" altLang="en-US" sz="2400" dirty="0">
                <a:latin typeface="微软雅黑" panose="020B0503020204020204" pitchFamily="34" charset="-122"/>
                <a:ea typeface="微软雅黑" panose="020B0503020204020204" pitchFamily="34" charset="-122"/>
              </a:rPr>
              <a:t>的高度是边际卖家的</a:t>
            </a:r>
            <a:r>
              <a:rPr lang="zh-CN" altLang="en-US" sz="2400">
                <a:latin typeface="微软雅黑" panose="020B0503020204020204" pitchFamily="34" charset="-122"/>
                <a:ea typeface="微软雅黑" panose="020B0503020204020204" pitchFamily="34" charset="-122"/>
              </a:rPr>
              <a:t>成本</a:t>
            </a:r>
            <a:r>
              <a:rPr lang="zh-CN" altLang="en-US" sz="2400" smtClean="0">
                <a:latin typeface="微软雅黑" panose="020B0503020204020204" pitchFamily="34" charset="-122"/>
                <a:ea typeface="微软雅黑" panose="020B0503020204020204" pitchFamily="34" charset="-122"/>
              </a:rPr>
              <a:t>，所谓“边际卖家”是指，如果价格再低一点点，就</a:t>
            </a:r>
            <a:r>
              <a:rPr lang="zh-CN" altLang="en-US" sz="2400" dirty="0">
                <a:latin typeface="微软雅黑" panose="020B0503020204020204" pitchFamily="34" charset="-122"/>
                <a:ea typeface="微软雅黑" panose="020B0503020204020204" pitchFamily="34" charset="-122"/>
              </a:rPr>
              <a:t>会</a:t>
            </a:r>
            <a:r>
              <a:rPr lang="zh-CN" altLang="en-US" sz="2400">
                <a:latin typeface="微软雅黑" panose="020B0503020204020204" pitchFamily="34" charset="-122"/>
                <a:ea typeface="微软雅黑" panose="020B0503020204020204" pitchFamily="34" charset="-122"/>
              </a:rPr>
              <a:t>离开</a:t>
            </a:r>
            <a:r>
              <a:rPr lang="zh-CN" altLang="en-US" sz="2400" smtClean="0">
                <a:latin typeface="微软雅黑" panose="020B0503020204020204" pitchFamily="34" charset="-122"/>
                <a:ea typeface="微软雅黑" panose="020B0503020204020204" pitchFamily="34" charset="-122"/>
              </a:rPr>
              <a:t>市场的卖家。</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endParaRPr 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trips(down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5"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a:latin typeface="华光中雅_CNKI" panose="02000500000000000000" pitchFamily="2" charset="-122"/>
                <a:ea typeface="华光中雅_CNKI" panose="02000500000000000000" pitchFamily="2" charset="-122"/>
              </a:rPr>
              <a:t>生产者</a:t>
            </a:r>
            <a:r>
              <a:rPr lang="zh-CN" altLang="en-US" sz="3200" smtClean="0">
                <a:latin typeface="华光中雅_CNKI" panose="02000500000000000000" pitchFamily="2" charset="-122"/>
                <a:ea typeface="华光中雅_CNKI" panose="02000500000000000000" pitchFamily="2" charset="-122"/>
              </a:rPr>
              <a:t>剩余（</a:t>
            </a:r>
            <a:r>
              <a:rPr lang="en-US" altLang="zh-CN" sz="3200" smtClean="0">
                <a:latin typeface="华光中雅_CNKI" panose="02000500000000000000" pitchFamily="2" charset="-122"/>
                <a:ea typeface="华光中雅_CNKI" panose="02000500000000000000" pitchFamily="2" charset="-122"/>
              </a:rPr>
              <a:t>PS: Producer Surplus</a:t>
            </a:r>
            <a:r>
              <a:rPr lang="zh-CN" altLang="en-US" sz="3200" smtClean="0">
                <a:latin typeface="华光中雅_CNKI" panose="02000500000000000000" pitchFamily="2" charset="-122"/>
                <a:ea typeface="华光中雅_CNKI" panose="02000500000000000000" pitchFamily="2" charset="-122"/>
              </a:rPr>
              <a:t>）</a:t>
            </a:r>
            <a:endParaRPr lang="zh-CN" altLang="en-US" sz="3200" dirty="0">
              <a:latin typeface="华光中雅_CNKI" panose="02000500000000000000" pitchFamily="2" charset="-122"/>
              <a:ea typeface="华光中雅_CNKI" panose="02000500000000000000" pitchFamily="2" charset="-122"/>
            </a:endParaRPr>
          </a:p>
        </p:txBody>
      </p:sp>
      <p:graphicFrame>
        <p:nvGraphicFramePr>
          <p:cNvPr id="3" name="Object 2"/>
          <p:cNvGraphicFramePr>
            <a:graphicFrameLocks noChangeAspect="1"/>
          </p:cNvGraphicFramePr>
          <p:nvPr/>
        </p:nvGraphicFramePr>
        <p:xfrm>
          <a:off x="179512" y="1340768"/>
          <a:ext cx="4548187" cy="5200650"/>
        </p:xfrm>
        <a:graphic>
          <a:graphicData uri="http://schemas.openxmlformats.org/presentationml/2006/ole">
            <mc:AlternateContent xmlns:mc="http://schemas.openxmlformats.org/markup-compatibility/2006">
              <mc:Choice xmlns:v="urn:schemas-microsoft-com:vml" Requires="v">
                <p:oleObj spid="_x0000_s14367" name="Worksheet" r:id="rId1" imgW="2413635" imgH="2759710" progId="Excel.Sheet.8">
                  <p:embed/>
                </p:oleObj>
              </mc:Choice>
              <mc:Fallback>
                <p:oleObj name="Worksheet" r:id="rId1" imgW="2413635" imgH="2759710" progId="Excel.Shee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4548187"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1132012" y="1286793"/>
            <a:ext cx="403225" cy="519112"/>
          </a:xfrm>
          <a:prstGeom prst="rect">
            <a:avLst/>
          </a:prstGeom>
          <a:noFill/>
          <a:ln w="9525">
            <a:noFill/>
            <a:miter lim="800000"/>
          </a:ln>
        </p:spPr>
        <p:txBody>
          <a:bodyPr>
            <a:spAutoFit/>
          </a:bodyPr>
          <a:lstStyle/>
          <a:p>
            <a:pPr>
              <a:spcBef>
                <a:spcPct val="50000"/>
              </a:spcBef>
            </a:pPr>
            <a:r>
              <a:rPr lang="en-US" sz="2800" b="1" i="1">
                <a:latin typeface="Arial" panose="020B0604020202020204"/>
                <a:cs typeface="Arial" panose="020B0604020202020204"/>
              </a:rPr>
              <a:t>P</a:t>
            </a:r>
            <a:endParaRPr lang="en-US" sz="2800" b="1" i="1">
              <a:latin typeface="Arial" panose="020B0604020202020204"/>
              <a:cs typeface="Arial" panose="020B0604020202020204"/>
            </a:endParaRPr>
          </a:p>
        </p:txBody>
      </p:sp>
      <p:sp>
        <p:nvSpPr>
          <p:cNvPr id="5" name="Text Box 5"/>
          <p:cNvSpPr txBox="1">
            <a:spLocks noChangeArrowheads="1"/>
          </p:cNvSpPr>
          <p:nvPr/>
        </p:nvSpPr>
        <p:spPr bwMode="auto">
          <a:xfrm>
            <a:off x="4241924" y="5387305"/>
            <a:ext cx="474663" cy="519113"/>
          </a:xfrm>
          <a:prstGeom prst="rect">
            <a:avLst/>
          </a:prstGeom>
          <a:noFill/>
          <a:ln w="9525">
            <a:noFill/>
            <a:miter lim="800000"/>
          </a:ln>
        </p:spPr>
        <p:txBody>
          <a:bodyPr>
            <a:spAutoFit/>
          </a:bodyPr>
          <a:lstStyle/>
          <a:p>
            <a:pPr>
              <a:spcBef>
                <a:spcPct val="50000"/>
              </a:spcBef>
            </a:pPr>
            <a:r>
              <a:rPr lang="en-US" sz="2800" b="1" i="1">
                <a:latin typeface="Arial" panose="020B0604020202020204"/>
                <a:cs typeface="Arial" panose="020B0604020202020204"/>
              </a:rPr>
              <a:t>Q</a:t>
            </a:r>
            <a:endParaRPr lang="en-US" sz="2800" b="1" i="1">
              <a:latin typeface="Arial" panose="020B0604020202020204"/>
              <a:cs typeface="Arial" panose="020B0604020202020204"/>
            </a:endParaRPr>
          </a:p>
        </p:txBody>
      </p:sp>
      <p:sp>
        <p:nvSpPr>
          <p:cNvPr id="6" name="Line 6"/>
          <p:cNvSpPr>
            <a:spLocks noChangeShapeType="1"/>
          </p:cNvSpPr>
          <p:nvPr/>
        </p:nvSpPr>
        <p:spPr bwMode="auto">
          <a:xfrm flipV="1">
            <a:off x="2143249" y="3849018"/>
            <a:ext cx="0" cy="92075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7" name="Line 7"/>
          <p:cNvSpPr>
            <a:spLocks noChangeShapeType="1"/>
          </p:cNvSpPr>
          <p:nvPr/>
        </p:nvSpPr>
        <p:spPr bwMode="auto">
          <a:xfrm flipV="1">
            <a:off x="2954462" y="2502818"/>
            <a:ext cx="0" cy="1366837"/>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8" name="Line 8"/>
          <p:cNvSpPr>
            <a:spLocks noChangeShapeType="1"/>
          </p:cNvSpPr>
          <p:nvPr/>
        </p:nvSpPr>
        <p:spPr bwMode="auto">
          <a:xfrm>
            <a:off x="1306637" y="4741193"/>
            <a:ext cx="842962"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9" name="Line 9"/>
          <p:cNvSpPr>
            <a:spLocks noChangeShapeType="1"/>
          </p:cNvSpPr>
          <p:nvPr/>
        </p:nvSpPr>
        <p:spPr bwMode="auto">
          <a:xfrm flipV="1">
            <a:off x="1333624" y="4752305"/>
            <a:ext cx="0" cy="884238"/>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0" name="Line 10"/>
          <p:cNvSpPr>
            <a:spLocks noChangeShapeType="1"/>
          </p:cNvSpPr>
          <p:nvPr/>
        </p:nvSpPr>
        <p:spPr bwMode="auto">
          <a:xfrm>
            <a:off x="2116262" y="3841080"/>
            <a:ext cx="842962"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1" name="Line 11"/>
          <p:cNvSpPr>
            <a:spLocks noChangeShapeType="1"/>
          </p:cNvSpPr>
          <p:nvPr/>
        </p:nvSpPr>
        <p:spPr bwMode="auto">
          <a:xfrm>
            <a:off x="2927474" y="2507580"/>
            <a:ext cx="823913"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2" name="Line 12"/>
          <p:cNvSpPr>
            <a:spLocks noChangeShapeType="1"/>
          </p:cNvSpPr>
          <p:nvPr/>
        </p:nvSpPr>
        <p:spPr bwMode="auto">
          <a:xfrm flipV="1">
            <a:off x="3748212" y="1804318"/>
            <a:ext cx="0" cy="731837"/>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22" name="Rectangle 7"/>
          <p:cNvSpPr txBox="1">
            <a:spLocks noChangeArrowheads="1"/>
          </p:cNvSpPr>
          <p:nvPr/>
        </p:nvSpPr>
        <p:spPr>
          <a:xfrm>
            <a:off x="5220072" y="2860973"/>
            <a:ext cx="3321697" cy="2160239"/>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生产者剩余</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PS</a:t>
            </a:r>
            <a:r>
              <a:rPr lang="zh-CN" altLang="en-US" sz="2400" dirty="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卖方收到的商品金额</a:t>
            </a:r>
            <a:r>
              <a:rPr lang="zh-CN" altLang="en-US" sz="2400" dirty="0">
                <a:latin typeface="微软雅黑" panose="020B0503020204020204" pitchFamily="34" charset="-122"/>
                <a:ea typeface="微软雅黑" panose="020B0503020204020204" pitchFamily="34" charset="-122"/>
              </a:rPr>
              <a:t>减去卖方</a:t>
            </a:r>
            <a:r>
              <a:rPr lang="zh-CN" altLang="en-US" sz="240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成本。</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endParaRPr lang="en-US" sz="2400" dirty="0">
              <a:latin typeface="微软雅黑" panose="020B0503020204020204" pitchFamily="34" charset="-122"/>
              <a:ea typeface="微软雅黑" panose="020B0503020204020204" pitchFamily="34" charset="-122"/>
            </a:endParaRPr>
          </a:p>
        </p:txBody>
      </p:sp>
      <p:sp>
        <p:nvSpPr>
          <p:cNvPr id="23" name="Text Box 23"/>
          <p:cNvSpPr txBox="1">
            <a:spLocks noChangeArrowheads="1"/>
          </p:cNvSpPr>
          <p:nvPr/>
        </p:nvSpPr>
        <p:spPr bwMode="auto">
          <a:xfrm>
            <a:off x="5292080" y="1754418"/>
            <a:ext cx="2489200" cy="479747"/>
          </a:xfrm>
          <a:prstGeom prst="rect">
            <a:avLst/>
          </a:prstGeom>
          <a:solidFill>
            <a:schemeClr val="bg1"/>
          </a:solidFill>
          <a:ln w="9525">
            <a:solidFill>
              <a:schemeClr val="hlink"/>
            </a:solid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5000"/>
              </a:lnSpc>
              <a:spcBef>
                <a:spcPct val="50000"/>
              </a:spcBef>
            </a:pPr>
            <a:r>
              <a:rPr lang="en-US" sz="2600" dirty="0">
                <a:latin typeface="Arial" panose="020B0604020202020204"/>
                <a:cs typeface="Arial" panose="020B0604020202020204"/>
              </a:rPr>
              <a:t>PS = </a:t>
            </a:r>
            <a:r>
              <a:rPr lang="en-US" sz="2600" b="1" i="1" dirty="0">
                <a:latin typeface="Arial" panose="020B0604020202020204"/>
                <a:cs typeface="Arial" panose="020B0604020202020204"/>
              </a:rPr>
              <a:t>P</a:t>
            </a:r>
            <a:r>
              <a:rPr lang="en-US" sz="2600" dirty="0">
                <a:latin typeface="Arial" panose="020B0604020202020204"/>
                <a:cs typeface="Arial" panose="020B0604020202020204"/>
              </a:rPr>
              <a:t> – </a:t>
            </a:r>
            <a:r>
              <a:rPr lang="zh-CN" altLang="en-US" sz="2600" dirty="0">
                <a:latin typeface="Arial" panose="020B0604020202020204"/>
                <a:cs typeface="Arial" panose="020B0604020202020204"/>
              </a:rPr>
              <a:t>成本</a:t>
            </a:r>
            <a:endParaRPr lang="en-US" sz="2600"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5" build="p"/>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生产者</a:t>
            </a:r>
            <a:r>
              <a:rPr lang="zh-CN" altLang="en-US" sz="3200">
                <a:latin typeface="华光中雅_CNKI" panose="02000500000000000000" pitchFamily="2" charset="-122"/>
                <a:ea typeface="华光中雅_CNKI" panose="02000500000000000000" pitchFamily="2" charset="-122"/>
              </a:rPr>
              <a:t>剩余</a:t>
            </a:r>
            <a:r>
              <a:rPr lang="zh-CN" altLang="en-US" sz="3200" smtClean="0">
                <a:latin typeface="华光中雅_CNKI" panose="02000500000000000000" pitchFamily="2" charset="-122"/>
                <a:ea typeface="华光中雅_CNKI" panose="02000500000000000000" pitchFamily="2" charset="-122"/>
              </a:rPr>
              <a:t>与供给曲线</a:t>
            </a:r>
            <a:endParaRPr lang="zh-CN" altLang="en-US" sz="3200" dirty="0">
              <a:latin typeface="华光中雅_CNKI" panose="02000500000000000000" pitchFamily="2" charset="-122"/>
              <a:ea typeface="华光中雅_CNKI" panose="02000500000000000000" pitchFamily="2" charset="-122"/>
            </a:endParaRPr>
          </a:p>
        </p:txBody>
      </p:sp>
      <p:graphicFrame>
        <p:nvGraphicFramePr>
          <p:cNvPr id="3" name="Object 2"/>
          <p:cNvGraphicFramePr>
            <a:graphicFrameLocks noChangeAspect="1"/>
          </p:cNvGraphicFramePr>
          <p:nvPr/>
        </p:nvGraphicFramePr>
        <p:xfrm>
          <a:off x="179512" y="1340768"/>
          <a:ext cx="4548187" cy="5200650"/>
        </p:xfrm>
        <a:graphic>
          <a:graphicData uri="http://schemas.openxmlformats.org/presentationml/2006/ole">
            <mc:AlternateContent xmlns:mc="http://schemas.openxmlformats.org/markup-compatibility/2006">
              <mc:Choice xmlns:v="urn:schemas-microsoft-com:vml" Requires="v">
                <p:oleObj spid="_x0000_s15392" name="Worksheet" r:id="rId1" imgW="2413635" imgH="2759710" progId="Excel.Sheet.8">
                  <p:embed/>
                </p:oleObj>
              </mc:Choice>
              <mc:Fallback>
                <p:oleObj name="Worksheet" r:id="rId1" imgW="2413635" imgH="2759710" progId="Excel.Shee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4548187"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1132012" y="1286793"/>
            <a:ext cx="403225" cy="519112"/>
          </a:xfrm>
          <a:prstGeom prst="rect">
            <a:avLst/>
          </a:prstGeom>
          <a:noFill/>
          <a:ln w="9525">
            <a:noFill/>
            <a:miter lim="800000"/>
          </a:ln>
        </p:spPr>
        <p:txBody>
          <a:bodyPr>
            <a:spAutoFit/>
          </a:bodyPr>
          <a:lstStyle/>
          <a:p>
            <a:pPr>
              <a:spcBef>
                <a:spcPct val="50000"/>
              </a:spcBef>
            </a:pPr>
            <a:r>
              <a:rPr lang="en-US" sz="2800" b="1" i="1">
                <a:latin typeface="Arial" panose="020B0604020202020204"/>
                <a:cs typeface="Arial" panose="020B0604020202020204"/>
              </a:rPr>
              <a:t>P</a:t>
            </a:r>
            <a:endParaRPr lang="en-US" sz="2800" b="1" i="1">
              <a:latin typeface="Arial" panose="020B0604020202020204"/>
              <a:cs typeface="Arial" panose="020B0604020202020204"/>
            </a:endParaRPr>
          </a:p>
        </p:txBody>
      </p:sp>
      <p:sp>
        <p:nvSpPr>
          <p:cNvPr id="5" name="Text Box 5"/>
          <p:cNvSpPr txBox="1">
            <a:spLocks noChangeArrowheads="1"/>
          </p:cNvSpPr>
          <p:nvPr/>
        </p:nvSpPr>
        <p:spPr bwMode="auto">
          <a:xfrm>
            <a:off x="4241924" y="5387305"/>
            <a:ext cx="474663" cy="519113"/>
          </a:xfrm>
          <a:prstGeom prst="rect">
            <a:avLst/>
          </a:prstGeom>
          <a:noFill/>
          <a:ln w="9525">
            <a:noFill/>
            <a:miter lim="800000"/>
          </a:ln>
        </p:spPr>
        <p:txBody>
          <a:bodyPr>
            <a:spAutoFit/>
          </a:bodyPr>
          <a:lstStyle/>
          <a:p>
            <a:pPr>
              <a:spcBef>
                <a:spcPct val="50000"/>
              </a:spcBef>
            </a:pPr>
            <a:r>
              <a:rPr lang="en-US" sz="2800" b="1" i="1">
                <a:latin typeface="Arial" panose="020B0604020202020204"/>
                <a:cs typeface="Arial" panose="020B0604020202020204"/>
              </a:rPr>
              <a:t>Q</a:t>
            </a:r>
            <a:endParaRPr lang="en-US" sz="2800" b="1" i="1">
              <a:latin typeface="Arial" panose="020B0604020202020204"/>
              <a:cs typeface="Arial" panose="020B0604020202020204"/>
            </a:endParaRPr>
          </a:p>
        </p:txBody>
      </p:sp>
      <p:sp>
        <p:nvSpPr>
          <p:cNvPr id="6" name="Line 6"/>
          <p:cNvSpPr>
            <a:spLocks noChangeShapeType="1"/>
          </p:cNvSpPr>
          <p:nvPr/>
        </p:nvSpPr>
        <p:spPr bwMode="auto">
          <a:xfrm flipV="1">
            <a:off x="2143249" y="3849018"/>
            <a:ext cx="0" cy="92075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7" name="Line 7"/>
          <p:cNvSpPr>
            <a:spLocks noChangeShapeType="1"/>
          </p:cNvSpPr>
          <p:nvPr/>
        </p:nvSpPr>
        <p:spPr bwMode="auto">
          <a:xfrm flipV="1">
            <a:off x="2954462" y="2502818"/>
            <a:ext cx="0" cy="1366837"/>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8" name="Line 8"/>
          <p:cNvSpPr>
            <a:spLocks noChangeShapeType="1"/>
          </p:cNvSpPr>
          <p:nvPr/>
        </p:nvSpPr>
        <p:spPr bwMode="auto">
          <a:xfrm>
            <a:off x="1306637" y="4741193"/>
            <a:ext cx="842962"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9" name="Line 9"/>
          <p:cNvSpPr>
            <a:spLocks noChangeShapeType="1"/>
          </p:cNvSpPr>
          <p:nvPr/>
        </p:nvSpPr>
        <p:spPr bwMode="auto">
          <a:xfrm flipV="1">
            <a:off x="1333624" y="4752305"/>
            <a:ext cx="0" cy="884238"/>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0" name="Line 10"/>
          <p:cNvSpPr>
            <a:spLocks noChangeShapeType="1"/>
          </p:cNvSpPr>
          <p:nvPr/>
        </p:nvSpPr>
        <p:spPr bwMode="auto">
          <a:xfrm>
            <a:off x="2116262" y="3841080"/>
            <a:ext cx="842962"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1" name="Line 11"/>
          <p:cNvSpPr>
            <a:spLocks noChangeShapeType="1"/>
          </p:cNvSpPr>
          <p:nvPr/>
        </p:nvSpPr>
        <p:spPr bwMode="auto">
          <a:xfrm>
            <a:off x="2927474" y="2507580"/>
            <a:ext cx="823913" cy="0"/>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sp>
        <p:nvSpPr>
          <p:cNvPr id="12" name="Line 12"/>
          <p:cNvSpPr>
            <a:spLocks noChangeShapeType="1"/>
          </p:cNvSpPr>
          <p:nvPr/>
        </p:nvSpPr>
        <p:spPr bwMode="auto">
          <a:xfrm flipV="1">
            <a:off x="3748212" y="1804318"/>
            <a:ext cx="0" cy="731837"/>
          </a:xfrm>
          <a:prstGeom prst="line">
            <a:avLst/>
          </a:prstGeom>
          <a:noFill/>
          <a:ln w="57150">
            <a:solidFill>
              <a:srgbClr val="339966"/>
            </a:solidFill>
            <a:round/>
          </a:ln>
        </p:spPr>
        <p:txBody>
          <a:bodyPr/>
          <a:lstStyle/>
          <a:p>
            <a:endParaRPr lang="en-US">
              <a:latin typeface="Arial" panose="020B0604020202020204"/>
              <a:cs typeface="Arial" panose="020B0604020202020204"/>
            </a:endParaRPr>
          </a:p>
        </p:txBody>
      </p:sp>
      <p:grpSp>
        <p:nvGrpSpPr>
          <p:cNvPr id="13" name="Group 23"/>
          <p:cNvGrpSpPr/>
          <p:nvPr/>
        </p:nvGrpSpPr>
        <p:grpSpPr bwMode="auto">
          <a:xfrm>
            <a:off x="3848224" y="2069432"/>
            <a:ext cx="1836738" cy="477838"/>
            <a:chOff x="2446" y="1110"/>
            <a:chExt cx="1157" cy="301"/>
          </a:xfrm>
          <a:solidFill>
            <a:schemeClr val="bg1"/>
          </a:solidFill>
        </p:grpSpPr>
        <p:sp>
          <p:nvSpPr>
            <p:cNvPr id="14" name="Line 24"/>
            <p:cNvSpPr>
              <a:spLocks noChangeShapeType="1"/>
            </p:cNvSpPr>
            <p:nvPr/>
          </p:nvSpPr>
          <p:spPr bwMode="auto">
            <a:xfrm flipH="1">
              <a:off x="2446" y="1387"/>
              <a:ext cx="337" cy="0"/>
            </a:xfrm>
            <a:prstGeom prst="line">
              <a:avLst/>
            </a:prstGeom>
            <a:grpFill/>
            <a:ln w="38100">
              <a:solidFill>
                <a:schemeClr val="tx1"/>
              </a:solidFill>
              <a:round/>
              <a:tailEnd type="triangle" w="lg" len="med"/>
            </a:ln>
          </p:spPr>
          <p:txBody>
            <a:bodyPr/>
            <a:lstStyle/>
            <a:p>
              <a:endParaRPr lang="en-US">
                <a:latin typeface="Arial" panose="020B0604020202020204"/>
                <a:cs typeface="Arial" panose="020B0604020202020204"/>
              </a:endParaRPr>
            </a:p>
          </p:txBody>
        </p:sp>
        <p:sp>
          <p:nvSpPr>
            <p:cNvPr id="15" name="Text Box 25"/>
            <p:cNvSpPr txBox="1">
              <a:spLocks noChangeArrowheads="1"/>
            </p:cNvSpPr>
            <p:nvPr/>
          </p:nvSpPr>
          <p:spPr bwMode="auto">
            <a:xfrm>
              <a:off x="2668" y="1110"/>
              <a:ext cx="935" cy="301"/>
            </a:xfrm>
            <a:prstGeom prst="rect">
              <a:avLst/>
            </a:prstGeom>
            <a:grpFill/>
            <a:ln w="9525">
              <a:solidFill>
                <a:schemeClr val="tx1"/>
              </a:solidFill>
              <a:miter lim="800000"/>
            </a:ln>
          </p:spPr>
          <p:txBody>
            <a:bodyPr>
              <a:spAutoFit/>
            </a:bodyPr>
            <a:lstStyle/>
            <a:p>
              <a:pPr algn="ctr">
                <a:spcBef>
                  <a:spcPct val="50000"/>
                </a:spcBef>
              </a:pPr>
              <a:r>
                <a:rPr lang="zh-CN" altLang="en-US" sz="2500" smtClean="0">
                  <a:latin typeface="Arial" panose="020B0604020202020204"/>
                  <a:cs typeface="Arial" panose="020B0604020202020204"/>
                </a:rPr>
                <a:t>丁的</a:t>
              </a:r>
              <a:r>
                <a:rPr lang="zh-CN" altLang="en-US" sz="2500" dirty="0">
                  <a:latin typeface="Arial" panose="020B0604020202020204"/>
                  <a:cs typeface="Arial" panose="020B0604020202020204"/>
                </a:rPr>
                <a:t>成本</a:t>
              </a:r>
              <a:endParaRPr lang="en-US" sz="2500" dirty="0">
                <a:latin typeface="Arial" panose="020B0604020202020204"/>
                <a:cs typeface="Arial" panose="020B0604020202020204"/>
              </a:endParaRPr>
            </a:p>
          </p:txBody>
        </p:sp>
      </p:grpSp>
      <p:grpSp>
        <p:nvGrpSpPr>
          <p:cNvPr id="16" name="Group 26"/>
          <p:cNvGrpSpPr/>
          <p:nvPr/>
        </p:nvGrpSpPr>
        <p:grpSpPr bwMode="auto">
          <a:xfrm>
            <a:off x="3131840" y="3573016"/>
            <a:ext cx="2109465" cy="504056"/>
            <a:chOff x="1936" y="1896"/>
            <a:chExt cx="1146" cy="543"/>
          </a:xfrm>
          <a:solidFill>
            <a:schemeClr val="bg1"/>
          </a:solidFill>
        </p:grpSpPr>
        <p:sp>
          <p:nvSpPr>
            <p:cNvPr id="17" name="Line 27"/>
            <p:cNvSpPr>
              <a:spLocks noChangeShapeType="1"/>
            </p:cNvSpPr>
            <p:nvPr/>
          </p:nvSpPr>
          <p:spPr bwMode="auto">
            <a:xfrm flipH="1">
              <a:off x="1936" y="2225"/>
              <a:ext cx="337" cy="0"/>
            </a:xfrm>
            <a:prstGeom prst="line">
              <a:avLst/>
            </a:prstGeom>
            <a:grpFill/>
            <a:ln w="38100">
              <a:solidFill>
                <a:schemeClr val="tx1"/>
              </a:solidFill>
              <a:round/>
              <a:tailEnd type="triangle" w="lg" len="med"/>
            </a:ln>
          </p:spPr>
          <p:txBody>
            <a:bodyPr/>
            <a:lstStyle/>
            <a:p>
              <a:endParaRPr lang="en-US">
                <a:latin typeface="Arial" panose="020B0604020202020204"/>
                <a:cs typeface="Arial" panose="020B0604020202020204"/>
              </a:endParaRPr>
            </a:p>
          </p:txBody>
        </p:sp>
        <p:sp>
          <p:nvSpPr>
            <p:cNvPr id="18" name="Text Box 28"/>
            <p:cNvSpPr txBox="1">
              <a:spLocks noChangeArrowheads="1"/>
            </p:cNvSpPr>
            <p:nvPr/>
          </p:nvSpPr>
          <p:spPr bwMode="auto">
            <a:xfrm>
              <a:off x="2205" y="1896"/>
              <a:ext cx="877" cy="543"/>
            </a:xfrm>
            <a:prstGeom prst="rect">
              <a:avLst/>
            </a:prstGeom>
            <a:grpFill/>
            <a:ln w="9525">
              <a:solidFill>
                <a:schemeClr val="tx1"/>
              </a:solidFill>
              <a:miter lim="800000"/>
            </a:ln>
          </p:spPr>
          <p:txBody>
            <a:bodyPr>
              <a:spAutoFit/>
            </a:bodyPr>
            <a:lstStyle/>
            <a:p>
              <a:pPr algn="ctr">
                <a:spcBef>
                  <a:spcPct val="50000"/>
                </a:spcBef>
              </a:pPr>
              <a:r>
                <a:rPr lang="zh-CN" altLang="en-US" sz="2500" smtClean="0">
                  <a:latin typeface="Arial" panose="020B0604020202020204"/>
                  <a:cs typeface="Arial" panose="020B0604020202020204"/>
                </a:rPr>
                <a:t>乙的</a:t>
              </a:r>
              <a:r>
                <a:rPr lang="zh-CN" altLang="en-US" sz="2500" dirty="0">
                  <a:latin typeface="Arial" panose="020B0604020202020204"/>
                  <a:cs typeface="Arial" panose="020B0604020202020204"/>
                </a:rPr>
                <a:t>成本</a:t>
              </a:r>
              <a:endParaRPr lang="en-US" sz="2500" dirty="0">
                <a:latin typeface="Arial" panose="020B0604020202020204"/>
                <a:cs typeface="Arial" panose="020B0604020202020204"/>
              </a:endParaRPr>
            </a:p>
          </p:txBody>
        </p:sp>
      </p:grpSp>
      <p:grpSp>
        <p:nvGrpSpPr>
          <p:cNvPr id="19" name="Group 29"/>
          <p:cNvGrpSpPr/>
          <p:nvPr/>
        </p:nvGrpSpPr>
        <p:grpSpPr bwMode="auto">
          <a:xfrm>
            <a:off x="2228974" y="4504659"/>
            <a:ext cx="2578100" cy="477838"/>
            <a:chOff x="1426" y="2644"/>
            <a:chExt cx="1624" cy="301"/>
          </a:xfrm>
          <a:noFill/>
        </p:grpSpPr>
        <p:sp>
          <p:nvSpPr>
            <p:cNvPr id="20" name="Line 30"/>
            <p:cNvSpPr>
              <a:spLocks noChangeShapeType="1"/>
            </p:cNvSpPr>
            <p:nvPr/>
          </p:nvSpPr>
          <p:spPr bwMode="auto">
            <a:xfrm flipH="1">
              <a:off x="1426" y="2796"/>
              <a:ext cx="337" cy="0"/>
            </a:xfrm>
            <a:prstGeom prst="line">
              <a:avLst/>
            </a:prstGeom>
            <a:grpFill/>
            <a:ln w="38100">
              <a:solidFill>
                <a:schemeClr val="tx1"/>
              </a:solidFill>
              <a:round/>
              <a:tailEnd type="triangle" w="lg" len="med"/>
            </a:ln>
          </p:spPr>
          <p:txBody>
            <a:bodyPr/>
            <a:lstStyle/>
            <a:p>
              <a:endParaRPr lang="en-US">
                <a:latin typeface="Arial" panose="020B0604020202020204"/>
                <a:cs typeface="Arial" panose="020B0604020202020204"/>
              </a:endParaRPr>
            </a:p>
          </p:txBody>
        </p:sp>
        <p:sp>
          <p:nvSpPr>
            <p:cNvPr id="21" name="Text Box 31"/>
            <p:cNvSpPr txBox="1">
              <a:spLocks noChangeArrowheads="1"/>
            </p:cNvSpPr>
            <p:nvPr/>
          </p:nvSpPr>
          <p:spPr bwMode="auto">
            <a:xfrm>
              <a:off x="1702" y="2644"/>
              <a:ext cx="1348" cy="301"/>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smtClean="0">
                  <a:latin typeface="Arial" panose="020B0604020202020204"/>
                  <a:cs typeface="Arial" panose="020B0604020202020204"/>
                </a:rPr>
                <a:t>甲的</a:t>
              </a:r>
              <a:r>
                <a:rPr lang="zh-CN" altLang="en-US" sz="2500" dirty="0">
                  <a:latin typeface="Arial" panose="020B0604020202020204"/>
                  <a:cs typeface="Arial" panose="020B0604020202020204"/>
                </a:rPr>
                <a:t>成本</a:t>
              </a:r>
              <a:endParaRPr lang="en-US" sz="2500" dirty="0">
                <a:latin typeface="Arial" panose="020B0604020202020204"/>
                <a:cs typeface="Arial" panose="020B0604020202020204"/>
              </a:endParaRPr>
            </a:p>
          </p:txBody>
        </p:sp>
      </p:grpSp>
      <p:sp>
        <p:nvSpPr>
          <p:cNvPr id="23" name="Rectangle 32"/>
          <p:cNvSpPr>
            <a:spLocks noChangeArrowheads="1"/>
          </p:cNvSpPr>
          <p:nvPr/>
        </p:nvSpPr>
        <p:spPr bwMode="auto">
          <a:xfrm>
            <a:off x="1339181" y="3429001"/>
            <a:ext cx="797718" cy="1268608"/>
          </a:xfrm>
          <a:prstGeom prst="rect">
            <a:avLst/>
          </a:prstGeom>
          <a:solidFill>
            <a:srgbClr val="99CCFF"/>
          </a:solidFill>
          <a:ln w="9525">
            <a:noFill/>
            <a:miter lim="800000"/>
          </a:ln>
        </p:spPr>
        <p:txBody>
          <a:bodyPr wrap="none" anchor="ctr"/>
          <a:lstStyle/>
          <a:p>
            <a:endParaRPr lang="en-US" dirty="0">
              <a:latin typeface="Arial" panose="020B0604020202020204"/>
              <a:cs typeface="Arial" panose="020B0604020202020204"/>
            </a:endParaRPr>
          </a:p>
        </p:txBody>
      </p:sp>
      <p:sp>
        <p:nvSpPr>
          <p:cNvPr id="24" name="Rectangle 33"/>
          <p:cNvSpPr>
            <a:spLocks noChangeArrowheads="1"/>
          </p:cNvSpPr>
          <p:nvPr/>
        </p:nvSpPr>
        <p:spPr bwMode="auto">
          <a:xfrm>
            <a:off x="2136540" y="3428999"/>
            <a:ext cx="784225" cy="365915"/>
          </a:xfrm>
          <a:prstGeom prst="rect">
            <a:avLst/>
          </a:prstGeom>
          <a:solidFill>
            <a:srgbClr val="99CCFF"/>
          </a:solidFill>
          <a:ln w="9525">
            <a:noFill/>
            <a:miter lim="800000"/>
          </a:ln>
        </p:spPr>
        <p:txBody>
          <a:bodyPr wrap="none" anchor="ctr"/>
          <a:lstStyle/>
          <a:p>
            <a:endParaRPr lang="en-US" dirty="0">
              <a:latin typeface="Arial" panose="020B0604020202020204"/>
              <a:cs typeface="Arial" panose="020B0604020202020204"/>
            </a:endParaRPr>
          </a:p>
        </p:txBody>
      </p:sp>
      <p:grpSp>
        <p:nvGrpSpPr>
          <p:cNvPr id="25" name="Group 38"/>
          <p:cNvGrpSpPr/>
          <p:nvPr/>
        </p:nvGrpSpPr>
        <p:grpSpPr bwMode="auto">
          <a:xfrm>
            <a:off x="500187" y="3422028"/>
            <a:ext cx="2454275" cy="0"/>
            <a:chOff x="321" y="1949"/>
            <a:chExt cx="1546" cy="0"/>
          </a:xfrm>
        </p:grpSpPr>
        <p:sp>
          <p:nvSpPr>
            <p:cNvPr id="26" name="Line 29"/>
            <p:cNvSpPr>
              <a:spLocks noChangeShapeType="1"/>
            </p:cNvSpPr>
            <p:nvPr/>
          </p:nvSpPr>
          <p:spPr bwMode="auto">
            <a:xfrm>
              <a:off x="321" y="1949"/>
              <a:ext cx="520" cy="0"/>
            </a:xfrm>
            <a:prstGeom prst="line">
              <a:avLst/>
            </a:prstGeom>
            <a:noFill/>
            <a:ln w="38100">
              <a:solidFill>
                <a:srgbClr val="3333FF"/>
              </a:solidFill>
              <a:round/>
              <a:tailEnd type="triangle" w="lg" len="med"/>
            </a:ln>
          </p:spPr>
          <p:txBody>
            <a:bodyPr/>
            <a:lstStyle/>
            <a:p>
              <a:endParaRPr lang="en-US">
                <a:latin typeface="Arial" panose="020B0604020202020204"/>
                <a:cs typeface="Arial" panose="020B0604020202020204"/>
              </a:endParaRPr>
            </a:p>
          </p:txBody>
        </p:sp>
        <p:sp>
          <p:nvSpPr>
            <p:cNvPr id="27" name="Line 30"/>
            <p:cNvSpPr>
              <a:spLocks noChangeShapeType="1"/>
            </p:cNvSpPr>
            <p:nvPr/>
          </p:nvSpPr>
          <p:spPr bwMode="auto">
            <a:xfrm>
              <a:off x="859" y="1949"/>
              <a:ext cx="1008" cy="0"/>
            </a:xfrm>
            <a:prstGeom prst="line">
              <a:avLst/>
            </a:prstGeom>
            <a:noFill/>
            <a:ln w="12700">
              <a:solidFill>
                <a:srgbClr val="3333FF"/>
              </a:solidFill>
              <a:round/>
            </a:ln>
          </p:spPr>
          <p:txBody>
            <a:bodyPr/>
            <a:lstStyle/>
            <a:p>
              <a:endParaRPr lang="en-US">
                <a:latin typeface="Arial" panose="020B0604020202020204"/>
                <a:cs typeface="Arial" panose="020B0604020202020204"/>
              </a:endParaRPr>
            </a:p>
          </p:txBody>
        </p:sp>
      </p:grpSp>
      <p:sp>
        <p:nvSpPr>
          <p:cNvPr id="28" name="Text Box 13"/>
          <p:cNvSpPr txBox="1">
            <a:spLocks noChangeArrowheads="1"/>
          </p:cNvSpPr>
          <p:nvPr/>
        </p:nvSpPr>
        <p:spPr bwMode="auto">
          <a:xfrm>
            <a:off x="5251450" y="1028700"/>
            <a:ext cx="2489200" cy="479747"/>
          </a:xfrm>
          <a:prstGeom prst="rect">
            <a:avLst/>
          </a:prstGeom>
          <a:solidFill>
            <a:schemeClr val="bg1"/>
          </a:solidFill>
          <a:ln w="9525">
            <a:noFill/>
            <a:miter lim="800000"/>
          </a:ln>
        </p:spPr>
        <p:txBody>
          <a:bodyPr>
            <a:spAutoFit/>
          </a:bodyPr>
          <a:lstStyle/>
          <a:p>
            <a:pPr algn="ctr">
              <a:lnSpc>
                <a:spcPct val="105000"/>
              </a:lnSpc>
              <a:spcBef>
                <a:spcPct val="50000"/>
              </a:spcBef>
            </a:pPr>
            <a:r>
              <a:rPr lang="en-US" sz="2600" dirty="0">
                <a:latin typeface="Arial" panose="020B0604020202020204"/>
                <a:cs typeface="Arial" panose="020B0604020202020204"/>
              </a:rPr>
              <a:t>PS = </a:t>
            </a:r>
            <a:r>
              <a:rPr lang="en-US" sz="2600" b="1" i="1" dirty="0">
                <a:latin typeface="Arial" panose="020B0604020202020204"/>
                <a:cs typeface="Arial" panose="020B0604020202020204"/>
              </a:rPr>
              <a:t>P</a:t>
            </a:r>
            <a:r>
              <a:rPr lang="en-US" sz="2600" dirty="0">
                <a:latin typeface="Arial" panose="020B0604020202020204"/>
                <a:cs typeface="Arial" panose="020B0604020202020204"/>
              </a:rPr>
              <a:t> – </a:t>
            </a:r>
            <a:r>
              <a:rPr lang="zh-CN" altLang="en-US" sz="2600" dirty="0">
                <a:latin typeface="Arial" panose="020B0604020202020204"/>
                <a:cs typeface="Arial" panose="020B0604020202020204"/>
              </a:rPr>
              <a:t>成本</a:t>
            </a:r>
            <a:endParaRPr lang="en-US" sz="2600" dirty="0">
              <a:latin typeface="Arial" panose="020B0604020202020204"/>
              <a:cs typeface="Arial" panose="020B0604020202020204"/>
            </a:endParaRPr>
          </a:p>
        </p:txBody>
      </p:sp>
      <p:sp>
        <p:nvSpPr>
          <p:cNvPr id="29" name="Text Box 14"/>
          <p:cNvSpPr txBox="1">
            <a:spLocks noChangeArrowheads="1"/>
          </p:cNvSpPr>
          <p:nvPr/>
        </p:nvSpPr>
        <p:spPr bwMode="auto">
          <a:xfrm>
            <a:off x="5842451" y="1730064"/>
            <a:ext cx="2916237" cy="2973388"/>
          </a:xfrm>
          <a:prstGeom prst="rect">
            <a:avLst/>
          </a:prstGeom>
          <a:noFill/>
          <a:ln w="9525">
            <a:noFill/>
            <a:miter lim="800000"/>
          </a:ln>
        </p:spPr>
        <p:txBody>
          <a:bodyPr>
            <a:spAutoFit/>
          </a:bodyPr>
          <a:lstStyle/>
          <a:p>
            <a:pPr>
              <a:lnSpc>
                <a:spcPct val="105000"/>
              </a:lnSpc>
              <a:spcBef>
                <a:spcPct val="50000"/>
              </a:spcBef>
            </a:pPr>
            <a:r>
              <a:rPr lang="zh-CN" altLang="en-US" sz="2600" dirty="0">
                <a:solidFill>
                  <a:srgbClr val="002060"/>
                </a:solidFill>
                <a:latin typeface="微软雅黑" panose="020B0503020204020204" pitchFamily="34" charset="-122"/>
                <a:ea typeface="微软雅黑" panose="020B0503020204020204" pitchFamily="34" charset="-122"/>
                <a:cs typeface="Arial" panose="020B0604020202020204"/>
              </a:rPr>
              <a:t>假设</a:t>
            </a:r>
            <a:r>
              <a:rPr lang="en-US" sz="2600" dirty="0">
                <a:solidFill>
                  <a:srgbClr val="002060"/>
                </a:solidFill>
                <a:latin typeface="Arial" panose="020B0604020202020204"/>
                <a:cs typeface="Arial" panose="020B0604020202020204"/>
              </a:rPr>
              <a:t> </a:t>
            </a:r>
            <a:r>
              <a:rPr lang="en-US" sz="2600" b="1" i="1" dirty="0">
                <a:solidFill>
                  <a:srgbClr val="002060"/>
                </a:solidFill>
                <a:latin typeface="Arial" panose="020B0604020202020204"/>
                <a:cs typeface="Arial" panose="020B0604020202020204"/>
              </a:rPr>
              <a:t>P</a:t>
            </a:r>
            <a:r>
              <a:rPr lang="en-US" sz="2600" dirty="0">
                <a:solidFill>
                  <a:srgbClr val="002060"/>
                </a:solidFill>
                <a:latin typeface="Arial" panose="020B0604020202020204"/>
                <a:cs typeface="Arial" panose="020B0604020202020204"/>
              </a:rPr>
              <a:t> </a:t>
            </a:r>
            <a:r>
              <a:rPr lang="en-US" sz="2600">
                <a:solidFill>
                  <a:srgbClr val="002060"/>
                </a:solidFill>
                <a:latin typeface="Arial" panose="020B0604020202020204"/>
                <a:cs typeface="Arial" panose="020B0604020202020204"/>
              </a:rPr>
              <a:t>= </a:t>
            </a:r>
            <a:r>
              <a:rPr lang="en-US" sz="2600" smtClean="0">
                <a:solidFill>
                  <a:srgbClr val="002060"/>
                </a:solidFill>
                <a:latin typeface="Arial" panose="020B0604020202020204"/>
                <a:cs typeface="Arial" panose="020B0604020202020204"/>
              </a:rPr>
              <a:t>25</a:t>
            </a:r>
            <a:r>
              <a:rPr lang="zh-CN" altLang="en-US" sz="2600" smtClean="0">
                <a:solidFill>
                  <a:srgbClr val="002060"/>
                </a:solidFill>
                <a:latin typeface="Arial" panose="020B0604020202020204"/>
                <a:cs typeface="Arial" panose="020B0604020202020204"/>
              </a:rPr>
              <a:t>元</a:t>
            </a:r>
            <a:r>
              <a:rPr lang="en-US" sz="2600" smtClean="0">
                <a:solidFill>
                  <a:srgbClr val="002060"/>
                </a:solidFill>
                <a:latin typeface="Arial" panose="020B0604020202020204"/>
                <a:cs typeface="Arial" panose="020B0604020202020204"/>
              </a:rPr>
              <a:t>.</a:t>
            </a:r>
            <a:endParaRPr lang="en-US" sz="2600" dirty="0">
              <a:solidFill>
                <a:srgbClr val="002060"/>
              </a:solidFill>
              <a:latin typeface="Arial" panose="020B0604020202020204"/>
              <a:cs typeface="Arial" panose="020B0604020202020204"/>
            </a:endParaRPr>
          </a:p>
          <a:p>
            <a:pPr>
              <a:lnSpc>
                <a:spcPct val="105000"/>
              </a:lnSpc>
              <a:spcBef>
                <a:spcPct val="50000"/>
              </a:spcBef>
            </a:pP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甲的</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PS </a:t>
            </a:r>
            <a:r>
              <a:rPr lang="en-US" sz="260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smtClean="0">
                <a:solidFill>
                  <a:srgbClr val="002060"/>
                </a:solidFill>
                <a:latin typeface="微软雅黑" panose="020B0503020204020204" pitchFamily="34" charset="-122"/>
                <a:ea typeface="微软雅黑" panose="020B0503020204020204" pitchFamily="34" charset="-122"/>
                <a:cs typeface="Arial" panose="020B0604020202020204"/>
              </a:rPr>
              <a:t>15</a:t>
            </a: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元</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pP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乙的</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PS </a:t>
            </a:r>
            <a:r>
              <a:rPr lang="en-US" sz="260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smtClean="0">
                <a:solidFill>
                  <a:srgbClr val="002060"/>
                </a:solidFill>
                <a:latin typeface="微软雅黑" panose="020B0503020204020204" pitchFamily="34" charset="-122"/>
                <a:ea typeface="微软雅黑" panose="020B0503020204020204" pitchFamily="34" charset="-122"/>
                <a:cs typeface="Arial" panose="020B0604020202020204"/>
              </a:rPr>
              <a:t>5</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pP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丁的</a:t>
            </a:r>
            <a:r>
              <a:rPr lang="en-US" sz="2600" dirty="0">
                <a:solidFill>
                  <a:srgbClr val="002060"/>
                </a:solidFill>
                <a:latin typeface="微软雅黑" panose="020B0503020204020204" pitchFamily="34" charset="-122"/>
                <a:ea typeface="微软雅黑" panose="020B0503020204020204" pitchFamily="34" charset="-122"/>
                <a:cs typeface="Arial" panose="020B0604020202020204"/>
              </a:rPr>
              <a:t>PS </a:t>
            </a:r>
            <a:r>
              <a:rPr lang="en-US" sz="2600">
                <a:solidFill>
                  <a:srgbClr val="002060"/>
                </a:solidFill>
                <a:latin typeface="微软雅黑" panose="020B0503020204020204" pitchFamily="34" charset="-122"/>
                <a:ea typeface="微软雅黑" panose="020B0503020204020204" pitchFamily="34" charset="-122"/>
                <a:cs typeface="Arial" panose="020B0604020202020204"/>
              </a:rPr>
              <a:t>= </a:t>
            </a:r>
            <a:r>
              <a:rPr lang="en-US" sz="2600" smtClean="0">
                <a:solidFill>
                  <a:srgbClr val="002060"/>
                </a:solidFill>
                <a:latin typeface="微软雅黑" panose="020B0503020204020204" pitchFamily="34" charset="-122"/>
                <a:ea typeface="微软雅黑" panose="020B0503020204020204" pitchFamily="34" charset="-122"/>
                <a:cs typeface="Arial" panose="020B0604020202020204"/>
              </a:rPr>
              <a:t>0</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pPr>
            <a:r>
              <a:rPr lang="en-US" sz="2600">
                <a:solidFill>
                  <a:srgbClr val="002060"/>
                </a:solidFill>
                <a:latin typeface="微软雅黑" panose="020B0503020204020204" pitchFamily="34" charset="-122"/>
                <a:ea typeface="微软雅黑" panose="020B0503020204020204" pitchFamily="34" charset="-122"/>
                <a:cs typeface="Arial" panose="020B0604020202020204"/>
              </a:rPr>
              <a:t>PS</a:t>
            </a:r>
            <a:r>
              <a:rPr lang="zh-CN" altLang="en-US" sz="2600" smtClean="0">
                <a:solidFill>
                  <a:srgbClr val="002060"/>
                </a:solidFill>
                <a:latin typeface="微软雅黑" panose="020B0503020204020204" pitchFamily="34" charset="-122"/>
                <a:ea typeface="微软雅黑" panose="020B0503020204020204" pitchFamily="34" charset="-122"/>
                <a:cs typeface="Arial" panose="020B0604020202020204"/>
              </a:rPr>
              <a:t>共计</a:t>
            </a:r>
            <a:r>
              <a:rPr lang="en-US" sz="2600" smtClean="0">
                <a:solidFill>
                  <a:srgbClr val="002060"/>
                </a:solidFill>
                <a:latin typeface="微软雅黑" panose="020B0503020204020204" pitchFamily="34" charset="-122"/>
                <a:ea typeface="微软雅黑" panose="020B0503020204020204" pitchFamily="34" charset="-122"/>
                <a:cs typeface="Arial" panose="020B0604020202020204"/>
              </a:rPr>
              <a:t>20</a:t>
            </a:r>
            <a:endParaRPr lang="en-US" sz="2600" dirty="0">
              <a:solidFill>
                <a:srgbClr val="002060"/>
              </a:solidFill>
              <a:latin typeface="微软雅黑" panose="020B0503020204020204" pitchFamily="34" charset="-122"/>
              <a:ea typeface="微软雅黑" panose="020B0503020204020204" pitchFamily="34" charset="-122"/>
              <a:cs typeface="Arial" panose="020B0604020202020204"/>
            </a:endParaRPr>
          </a:p>
        </p:txBody>
      </p:sp>
      <p:sp>
        <p:nvSpPr>
          <p:cNvPr id="30" name="Rectangle 37"/>
          <p:cNvSpPr>
            <a:spLocks noChangeArrowheads="1"/>
          </p:cNvSpPr>
          <p:nvPr/>
        </p:nvSpPr>
        <p:spPr bwMode="auto">
          <a:xfrm>
            <a:off x="5436096" y="4901840"/>
            <a:ext cx="3502570" cy="1506773"/>
          </a:xfrm>
          <a:prstGeom prst="rect">
            <a:avLst/>
          </a:prstGeom>
          <a:solidFill>
            <a:srgbClr val="FFFF99"/>
          </a:solidFill>
          <a:ln w="19050">
            <a:solidFill>
              <a:srgbClr val="FFFF00"/>
            </a:solidFill>
            <a:miter lim="800000"/>
          </a:ln>
          <a:effectLst>
            <a:outerShdw blurRad="50800" dist="38100" dir="2700000" algn="tl" rotWithShape="0">
              <a:prstClr val="black">
                <a:alpha val="40000"/>
              </a:prstClr>
            </a:outerShdw>
          </a:effectLst>
        </p:spPr>
        <p:txBody>
          <a:bodyPr/>
          <a:lstStyle/>
          <a:p>
            <a:pPr algn="just">
              <a:lnSpc>
                <a:spcPct val="105000"/>
              </a:lnSpc>
              <a:spcBef>
                <a:spcPct val="20000"/>
              </a:spcBef>
              <a:buClr>
                <a:srgbClr val="00B85C"/>
              </a:buClr>
              <a:buSzPct val="120000"/>
              <a:buFont typeface="Wingdings" panose="05000000000000000000" pitchFamily="2" charset="2"/>
              <a:buNone/>
              <a:defRPr/>
            </a:pPr>
            <a:r>
              <a:rPr lang="en-US" altLang="zh-CN" sz="2600" dirty="0">
                <a:latin typeface="Arial" panose="020B0604020202020204"/>
                <a:cs typeface="Arial" panose="020B0604020202020204"/>
              </a:rPr>
              <a:t>PS</a:t>
            </a:r>
            <a:r>
              <a:rPr lang="zh-CN" altLang="en-US" sz="2600">
                <a:latin typeface="Arial" panose="020B0604020202020204"/>
                <a:cs typeface="Arial" panose="020B0604020202020204"/>
              </a:rPr>
              <a:t>总额</a:t>
            </a:r>
            <a:r>
              <a:rPr lang="zh-CN" altLang="en-US" sz="2600" smtClean="0">
                <a:latin typeface="Arial" panose="020B0604020202020204"/>
                <a:cs typeface="Arial" panose="020B0604020202020204"/>
              </a:rPr>
              <a:t>等于价格线下方、供给曲线</a:t>
            </a:r>
            <a:r>
              <a:rPr lang="zh-CN" altLang="en-US" sz="2600">
                <a:latin typeface="Arial" panose="020B0604020202020204"/>
                <a:cs typeface="Arial" panose="020B0604020202020204"/>
              </a:rPr>
              <a:t>上方、数量从</a:t>
            </a:r>
            <a:r>
              <a:rPr lang="en-US" altLang="zh-CN" sz="2600">
                <a:latin typeface="Arial" panose="020B0604020202020204"/>
                <a:cs typeface="Arial" panose="020B0604020202020204"/>
              </a:rPr>
              <a:t>0</a:t>
            </a:r>
            <a:r>
              <a:rPr lang="zh-CN" altLang="en-US" sz="2600">
                <a:latin typeface="Arial" panose="020B0604020202020204"/>
                <a:cs typeface="Arial" panose="020B0604020202020204"/>
              </a:rPr>
              <a:t>到</a:t>
            </a:r>
            <a:r>
              <a:rPr lang="en-US" altLang="zh-CN" sz="2600" b="1">
                <a:latin typeface="Arial" panose="020B0604020202020204"/>
                <a:cs typeface="Arial" panose="020B0604020202020204"/>
              </a:rPr>
              <a:t>Q</a:t>
            </a:r>
            <a:r>
              <a:rPr lang="zh-CN" altLang="en-US" sz="2600" smtClean="0">
                <a:latin typeface="Arial" panose="020B0604020202020204"/>
                <a:cs typeface="Arial" panose="020B0604020202020204"/>
              </a:rPr>
              <a:t>的面积。</a:t>
            </a:r>
            <a:endParaRPr lang="en-US" sz="2600"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9">
                                            <p:txEl>
                                              <p:pRg st="1" end="1"/>
                                            </p:txEl>
                                          </p:spTgt>
                                        </p:tgtEl>
                                        <p:attrNameLst>
                                          <p:attrName>style.visibility</p:attrName>
                                        </p:attrNameLst>
                                      </p:cBhvr>
                                      <p:to>
                                        <p:strVal val="visible"/>
                                      </p:to>
                                    </p:set>
                                    <p:animEffect transition="in" filter="wipe(left)">
                                      <p:cBhvr>
                                        <p:cTn id="15" dur="500"/>
                                        <p:tgtEl>
                                          <p:spTgt spid="2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xEl>
                                              <p:pRg st="2" end="2"/>
                                            </p:txEl>
                                          </p:spTgt>
                                        </p:tgtEl>
                                        <p:attrNameLst>
                                          <p:attrName>style.visibility</p:attrName>
                                        </p:attrNameLst>
                                      </p:cBhvr>
                                      <p:to>
                                        <p:strVal val="visible"/>
                                      </p:to>
                                    </p:set>
                                    <p:animEffect transition="in" filter="wipe(left)">
                                      <p:cBhvr>
                                        <p:cTn id="28" dur="500"/>
                                        <p:tgtEl>
                                          <p:spTgt spid="29">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
                                            <p:txEl>
                                              <p:pRg st="3" end="3"/>
                                            </p:txEl>
                                          </p:spTgt>
                                        </p:tgtEl>
                                        <p:attrNameLst>
                                          <p:attrName>style.visibility</p:attrName>
                                        </p:attrNameLst>
                                      </p:cBhvr>
                                      <p:to>
                                        <p:strVal val="visible"/>
                                      </p:to>
                                    </p:set>
                                    <p:animEffect transition="in" filter="wipe(left)">
                                      <p:cBhvr>
                                        <p:cTn id="41" dur="500"/>
                                        <p:tgtEl>
                                          <p:spTgt spid="2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9">
                                            <p:txEl>
                                              <p:pRg st="4" end="4"/>
                                            </p:txEl>
                                          </p:spTgt>
                                        </p:tgtEl>
                                        <p:attrNameLst>
                                          <p:attrName>style.visibility</p:attrName>
                                        </p:attrNameLst>
                                      </p:cBhvr>
                                      <p:to>
                                        <p:strVal val="visible"/>
                                      </p:to>
                                    </p:set>
                                    <p:animEffect transition="in" filter="wipe(left)">
                                      <p:cBhvr>
                                        <p:cTn id="46" dur="500"/>
                                        <p:tgtEl>
                                          <p:spTgt spid="29">
                                            <p:txEl>
                                              <p:pRg st="4" end="4"/>
                                            </p:txEl>
                                          </p:spTgt>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4" grpId="0" animBg="1"/>
      <p:bldP spid="24" grpId="1" animBg="1"/>
      <p:bldP spid="24" grpId="2" animBg="1"/>
      <p:bldP spid="29" grpId="0" uiExpand="1" build="p"/>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984776"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PS</a:t>
            </a:r>
            <a:r>
              <a:rPr lang="zh-CN" altLang="en-US" sz="3200" dirty="0">
                <a:latin typeface="华光中雅_CNKI" panose="02000500000000000000" pitchFamily="2" charset="-122"/>
                <a:ea typeface="华光中雅_CNKI" panose="02000500000000000000" pitchFamily="2" charset="-122"/>
              </a:rPr>
              <a:t>：包含很多卖家和平滑的供给曲线</a:t>
            </a:r>
            <a:endParaRPr lang="zh-CN" altLang="en-US" sz="3200" dirty="0">
              <a:latin typeface="华光中雅_CNKI" panose="02000500000000000000" pitchFamily="2" charset="-122"/>
              <a:ea typeface="华光中雅_CNKI" panose="02000500000000000000" pitchFamily="2" charset="-122"/>
            </a:endParaRPr>
          </a:p>
        </p:txBody>
      </p:sp>
      <p:grpSp>
        <p:nvGrpSpPr>
          <p:cNvPr id="22" name="Group 2"/>
          <p:cNvGrpSpPr/>
          <p:nvPr/>
        </p:nvGrpSpPr>
        <p:grpSpPr bwMode="auto">
          <a:xfrm>
            <a:off x="4010967" y="1440334"/>
            <a:ext cx="4979988" cy="5295900"/>
            <a:chOff x="2386" y="636"/>
            <a:chExt cx="3137" cy="3336"/>
          </a:xfrm>
        </p:grpSpPr>
        <p:graphicFrame>
          <p:nvGraphicFramePr>
            <p:cNvPr id="31"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6416" name="Worksheet" r:id="rId1" imgW="3072765" imgH="3286760" progId="Excel.Sheet.8">
                    <p:embed/>
                  </p:oleObj>
                </mc:Choice>
                <mc:Fallback>
                  <p:oleObj name="Worksheet" r:id="rId1" imgW="3072765" imgH="3286760"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Rectangle 4"/>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33" name="Rectangle 5"/>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sp>
        <p:nvSpPr>
          <p:cNvPr id="34" name="Text Box 7"/>
          <p:cNvSpPr txBox="1">
            <a:spLocks noChangeArrowheads="1"/>
          </p:cNvSpPr>
          <p:nvPr/>
        </p:nvSpPr>
        <p:spPr bwMode="auto">
          <a:xfrm>
            <a:off x="5147300" y="2276629"/>
            <a:ext cx="3470275" cy="473075"/>
          </a:xfrm>
          <a:prstGeom prst="rect">
            <a:avLst/>
          </a:prstGeom>
          <a:noFill/>
          <a:ln w="9525">
            <a:noFill/>
            <a:miter lim="800000"/>
          </a:ln>
        </p:spPr>
        <p:txBody>
          <a:bodyPr>
            <a:spAutoFit/>
          </a:bodyPr>
          <a:lstStyle/>
          <a:p>
            <a:pPr algn="ctr">
              <a:spcBef>
                <a:spcPct val="50000"/>
              </a:spcBef>
            </a:pPr>
            <a:r>
              <a:rPr lang="zh-CN" altLang="en-US" sz="2500" dirty="0">
                <a:latin typeface="Arial" panose="020B0604020202020204"/>
                <a:cs typeface="Arial" panose="020B0604020202020204"/>
              </a:rPr>
              <a:t>鞋子的供给</a:t>
            </a:r>
            <a:endParaRPr lang="en-US" sz="2500" dirty="0">
              <a:latin typeface="Arial" panose="020B0604020202020204"/>
              <a:cs typeface="Arial" panose="020B0604020202020204"/>
            </a:endParaRPr>
          </a:p>
        </p:txBody>
      </p:sp>
      <p:grpSp>
        <p:nvGrpSpPr>
          <p:cNvPr id="35" name="Group 33"/>
          <p:cNvGrpSpPr/>
          <p:nvPr/>
        </p:nvGrpSpPr>
        <p:grpSpPr bwMode="auto">
          <a:xfrm>
            <a:off x="4809480" y="2608734"/>
            <a:ext cx="4219575" cy="2386013"/>
            <a:chOff x="2889" y="1372"/>
            <a:chExt cx="2658" cy="1503"/>
          </a:xfrm>
        </p:grpSpPr>
        <p:sp>
          <p:nvSpPr>
            <p:cNvPr id="36" name="Line 9"/>
            <p:cNvSpPr>
              <a:spLocks noChangeShapeType="1"/>
            </p:cNvSpPr>
            <p:nvPr/>
          </p:nvSpPr>
          <p:spPr bwMode="auto">
            <a:xfrm flipV="1">
              <a:off x="2889" y="1614"/>
              <a:ext cx="2401" cy="1261"/>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37" name="Rectangle 10"/>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S</a:t>
              </a:r>
              <a:endParaRPr lang="en-US" sz="2700" b="1" i="1">
                <a:latin typeface="Arial" panose="020B0604020202020204"/>
                <a:cs typeface="Arial" panose="020B0604020202020204"/>
              </a:endParaRPr>
            </a:p>
          </p:txBody>
        </p:sp>
      </p:grpSp>
      <p:grpSp>
        <p:nvGrpSpPr>
          <p:cNvPr id="38" name="Group 11"/>
          <p:cNvGrpSpPr/>
          <p:nvPr/>
        </p:nvGrpSpPr>
        <p:grpSpPr bwMode="auto">
          <a:xfrm>
            <a:off x="7284393" y="4148609"/>
            <a:ext cx="1333500" cy="1576388"/>
            <a:chOff x="4448" y="2342"/>
            <a:chExt cx="840" cy="993"/>
          </a:xfrm>
        </p:grpSpPr>
        <p:sp>
          <p:nvSpPr>
            <p:cNvPr id="39" name="Text Box 12"/>
            <p:cNvSpPr txBox="1">
              <a:spLocks noChangeArrowheads="1"/>
            </p:cNvSpPr>
            <p:nvPr/>
          </p:nvSpPr>
          <p:spPr bwMode="auto">
            <a:xfrm>
              <a:off x="4448" y="2342"/>
              <a:ext cx="794" cy="542"/>
            </a:xfrm>
            <a:prstGeom prst="rect">
              <a:avLst/>
            </a:prstGeom>
            <a:solidFill>
              <a:srgbClr val="FFCC99"/>
            </a:solidFill>
            <a:ln w="9525">
              <a:solidFill>
                <a:schemeClr val="tx1"/>
              </a:solidFill>
              <a:miter lim="800000"/>
            </a:ln>
          </p:spPr>
          <p:txBody>
            <a:bodyPr wrap="square">
              <a:spAutoFit/>
            </a:bodyPr>
            <a:lstStyle/>
            <a:p>
              <a:pPr algn="ctr">
                <a:spcBef>
                  <a:spcPct val="50000"/>
                </a:spcBef>
              </a:pPr>
              <a:r>
                <a:rPr lang="zh-CN" altLang="en-US" sz="2500" dirty="0">
                  <a:latin typeface="Arial" panose="020B0604020202020204"/>
                  <a:cs typeface="Arial" panose="020B0604020202020204"/>
                </a:rPr>
                <a:t>数量（千双）</a:t>
              </a:r>
              <a:endParaRPr lang="en-US" sz="2500" dirty="0">
                <a:latin typeface="Arial" panose="020B0604020202020204"/>
                <a:cs typeface="Arial" panose="020B0604020202020204"/>
              </a:endParaRPr>
            </a:p>
          </p:txBody>
        </p:sp>
        <p:sp>
          <p:nvSpPr>
            <p:cNvPr id="40" name="Line 13"/>
            <p:cNvSpPr>
              <a:spLocks noChangeShapeType="1"/>
            </p:cNvSpPr>
            <p:nvPr/>
          </p:nvSpPr>
          <p:spPr bwMode="auto">
            <a:xfrm>
              <a:off x="4989" y="2901"/>
              <a:ext cx="299" cy="434"/>
            </a:xfrm>
            <a:prstGeom prst="line">
              <a:avLst/>
            </a:prstGeom>
            <a:noFill/>
            <a:ln w="38100">
              <a:solidFill>
                <a:srgbClr val="FF6600"/>
              </a:solidFill>
              <a:round/>
              <a:tailEnd type="triangle" w="lg" len="med"/>
            </a:ln>
          </p:spPr>
          <p:txBody>
            <a:bodyPr/>
            <a:lstStyle/>
            <a:p>
              <a:endParaRPr lang="en-US">
                <a:latin typeface="Arial" panose="020B0604020202020204"/>
                <a:cs typeface="Arial" panose="020B0604020202020204"/>
              </a:endParaRPr>
            </a:p>
          </p:txBody>
        </p:sp>
      </p:grpSp>
      <p:grpSp>
        <p:nvGrpSpPr>
          <p:cNvPr id="41" name="Group 14"/>
          <p:cNvGrpSpPr/>
          <p:nvPr/>
        </p:nvGrpSpPr>
        <p:grpSpPr bwMode="auto">
          <a:xfrm>
            <a:off x="2521892" y="1529235"/>
            <a:ext cx="2006600" cy="860425"/>
            <a:chOff x="1448" y="692"/>
            <a:chExt cx="1264" cy="542"/>
          </a:xfrm>
        </p:grpSpPr>
        <p:sp>
          <p:nvSpPr>
            <p:cNvPr id="42" name="Line 15"/>
            <p:cNvSpPr>
              <a:spLocks noChangeShapeType="1"/>
            </p:cNvSpPr>
            <p:nvPr/>
          </p:nvSpPr>
          <p:spPr bwMode="auto">
            <a:xfrm flipV="1">
              <a:off x="2159" y="896"/>
              <a:ext cx="553" cy="105"/>
            </a:xfrm>
            <a:prstGeom prst="line">
              <a:avLst/>
            </a:prstGeom>
            <a:noFill/>
            <a:ln w="381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43" name="Text Box 16"/>
            <p:cNvSpPr txBox="1">
              <a:spLocks noChangeArrowheads="1"/>
            </p:cNvSpPr>
            <p:nvPr/>
          </p:nvSpPr>
          <p:spPr bwMode="auto">
            <a:xfrm>
              <a:off x="1448" y="692"/>
              <a:ext cx="899" cy="542"/>
            </a:xfrm>
            <a:prstGeom prst="rect">
              <a:avLst/>
            </a:prstGeom>
            <a:solidFill>
              <a:srgbClr val="FFCC99"/>
            </a:solidFill>
            <a:ln w="9525">
              <a:solidFill>
                <a:schemeClr val="tx1"/>
              </a:solidFill>
              <a:miter lim="800000"/>
            </a:ln>
          </p:spPr>
          <p:txBody>
            <a:bodyPr>
              <a:spAutoFit/>
            </a:bodyPr>
            <a:lstStyle/>
            <a:p>
              <a:pPr algn="ctr">
                <a:spcBef>
                  <a:spcPct val="50000"/>
                </a:spcBef>
              </a:pPr>
              <a:r>
                <a:rPr lang="zh-CN" altLang="en-US" sz="2500" dirty="0">
                  <a:latin typeface="Arial" panose="020B0604020202020204"/>
                  <a:cs typeface="Arial" panose="020B0604020202020204"/>
                </a:rPr>
                <a:t>价格（双）</a:t>
              </a:r>
              <a:endParaRPr lang="en-US" sz="2500" dirty="0">
                <a:latin typeface="Arial" panose="020B0604020202020204"/>
                <a:cs typeface="Arial" panose="020B0604020202020204"/>
              </a:endParaRPr>
            </a:p>
          </p:txBody>
        </p:sp>
      </p:grpSp>
      <p:grpSp>
        <p:nvGrpSpPr>
          <p:cNvPr id="44" name="Group 34"/>
          <p:cNvGrpSpPr/>
          <p:nvPr/>
        </p:nvGrpSpPr>
        <p:grpSpPr bwMode="auto">
          <a:xfrm>
            <a:off x="4104630" y="3313584"/>
            <a:ext cx="3544887" cy="393700"/>
            <a:chOff x="2445" y="1816"/>
            <a:chExt cx="2233" cy="248"/>
          </a:xfrm>
        </p:grpSpPr>
        <p:sp>
          <p:nvSpPr>
            <p:cNvPr id="45" name="Line 21"/>
            <p:cNvSpPr>
              <a:spLocks noChangeShapeType="1"/>
            </p:cNvSpPr>
            <p:nvPr/>
          </p:nvSpPr>
          <p:spPr bwMode="auto">
            <a:xfrm>
              <a:off x="2771" y="1938"/>
              <a:ext cx="1907"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46" name="Rectangle 22"/>
            <p:cNvSpPr>
              <a:spLocks noChangeArrowheads="1"/>
            </p:cNvSpPr>
            <p:nvPr/>
          </p:nvSpPr>
          <p:spPr bwMode="auto">
            <a:xfrm>
              <a:off x="2445" y="1816"/>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47" name="Line 19"/>
          <p:cNvSpPr>
            <a:spLocks noChangeShapeType="1"/>
          </p:cNvSpPr>
          <p:nvPr/>
        </p:nvSpPr>
        <p:spPr bwMode="auto">
          <a:xfrm flipV="1">
            <a:off x="6504930" y="3504084"/>
            <a:ext cx="0" cy="592138"/>
          </a:xfrm>
          <a:prstGeom prst="line">
            <a:avLst/>
          </a:prstGeom>
          <a:noFill/>
          <a:ln w="38100">
            <a:solidFill>
              <a:srgbClr val="FF0000"/>
            </a:solidFill>
            <a:round/>
            <a:headEnd type="triangle" w="lg" len="med"/>
            <a:tailEnd type="triangle" w="lg" len="med"/>
          </a:ln>
        </p:spPr>
        <p:txBody>
          <a:bodyPr/>
          <a:lstStyle/>
          <a:p>
            <a:endParaRPr lang="en-US">
              <a:latin typeface="Arial" panose="020B0604020202020204"/>
              <a:cs typeface="Arial" panose="020B0604020202020204"/>
            </a:endParaRPr>
          </a:p>
        </p:txBody>
      </p:sp>
      <p:sp>
        <p:nvSpPr>
          <p:cNvPr id="48" name="Line 18"/>
          <p:cNvSpPr>
            <a:spLocks noChangeShapeType="1"/>
          </p:cNvSpPr>
          <p:nvPr/>
        </p:nvSpPr>
        <p:spPr bwMode="auto">
          <a:xfrm flipH="1" flipV="1">
            <a:off x="6506517" y="4105747"/>
            <a:ext cx="7938" cy="1770062"/>
          </a:xfrm>
          <a:prstGeom prst="line">
            <a:avLst/>
          </a:prstGeom>
          <a:noFill/>
          <a:ln w="38100">
            <a:solidFill>
              <a:srgbClr val="00CC00"/>
            </a:solidFill>
            <a:round/>
            <a:tailEnd type="triangle" w="lg" len="med"/>
          </a:ln>
        </p:spPr>
        <p:txBody>
          <a:bodyPr/>
          <a:lstStyle/>
          <a:p>
            <a:endParaRPr lang="en-US">
              <a:latin typeface="Arial" panose="020B0604020202020204"/>
              <a:cs typeface="Arial" panose="020B0604020202020204"/>
            </a:endParaRPr>
          </a:p>
        </p:txBody>
      </p:sp>
      <p:sp>
        <p:nvSpPr>
          <p:cNvPr id="49" name="Line 38"/>
          <p:cNvSpPr>
            <a:spLocks noChangeShapeType="1"/>
          </p:cNvSpPr>
          <p:nvPr/>
        </p:nvSpPr>
        <p:spPr bwMode="auto">
          <a:xfrm>
            <a:off x="4809480" y="4100984"/>
            <a:ext cx="1697037" cy="0"/>
          </a:xfrm>
          <a:prstGeom prst="line">
            <a:avLst/>
          </a:prstGeom>
          <a:noFill/>
          <a:ln w="12700">
            <a:solidFill>
              <a:srgbClr val="3333FF"/>
            </a:solidFill>
            <a:prstDash val="lgDash"/>
            <a:round/>
          </a:ln>
        </p:spPr>
        <p:txBody>
          <a:bodyPr/>
          <a:lstStyle/>
          <a:p>
            <a:endParaRPr lang="en-US">
              <a:latin typeface="Arial" panose="020B0604020202020204"/>
              <a:cs typeface="Arial" panose="020B0604020202020204"/>
            </a:endParaRPr>
          </a:p>
        </p:txBody>
      </p:sp>
      <p:sp>
        <p:nvSpPr>
          <p:cNvPr id="50" name="Rectangle 17"/>
          <p:cNvSpPr txBox="1">
            <a:spLocks noChangeArrowheads="1"/>
          </p:cNvSpPr>
          <p:nvPr/>
        </p:nvSpPr>
        <p:spPr>
          <a:xfrm>
            <a:off x="374650" y="2387600"/>
            <a:ext cx="3571228" cy="2337544"/>
          </a:xfrm>
          <a:prstGeom prst="rect">
            <a:avLst/>
          </a:prstGeom>
          <a:no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rPr>
              <a:t>假设</a:t>
            </a:r>
            <a:r>
              <a:rPr lang="en-US" sz="2600" dirty="0">
                <a:latin typeface="微软雅黑" panose="020B0503020204020204" pitchFamily="34" charset="-122"/>
                <a:ea typeface="微软雅黑" panose="020B0503020204020204" pitchFamily="34" charset="-122"/>
              </a:rPr>
              <a:t> </a:t>
            </a:r>
            <a:r>
              <a:rPr lang="en-US" sz="2600" b="1" i="1" dirty="0">
                <a:latin typeface="微软雅黑" panose="020B0503020204020204" pitchFamily="34" charset="-122"/>
                <a:ea typeface="微软雅黑" panose="020B0503020204020204" pitchFamily="34" charset="-122"/>
              </a:rPr>
              <a:t>P</a:t>
            </a:r>
            <a:r>
              <a:rPr lang="en-US" sz="2600" dirty="0">
                <a:latin typeface="微软雅黑" panose="020B0503020204020204" pitchFamily="34" charset="-122"/>
                <a:ea typeface="微软雅黑" panose="020B0503020204020204" pitchFamily="34" charset="-122"/>
              </a:rPr>
              <a:t> = 40</a:t>
            </a:r>
            <a:r>
              <a:rPr lang="zh-CN" altLang="en-US" sz="2600" dirty="0">
                <a:latin typeface="微软雅黑" panose="020B0503020204020204" pitchFamily="34" charset="-122"/>
                <a:ea typeface="微软雅黑" panose="020B0503020204020204" pitchFamily="34" charset="-122"/>
              </a:rPr>
              <a:t>元</a:t>
            </a:r>
            <a:r>
              <a:rPr lang="en-US" sz="2600" dirty="0">
                <a:latin typeface="微软雅黑" panose="020B0503020204020204" pitchFamily="34" charset="-122"/>
                <a:ea typeface="微软雅黑" panose="020B0503020204020204" pitchFamily="34" charset="-122"/>
              </a:rPr>
              <a:t>. </a:t>
            </a:r>
            <a:endParaRPr lang="en-US" sz="26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rPr>
              <a:t>在</a:t>
            </a:r>
            <a:r>
              <a:rPr lang="en-US" sz="2600" dirty="0">
                <a:latin typeface="微软雅黑" panose="020B0503020204020204" pitchFamily="34" charset="-122"/>
                <a:ea typeface="微软雅黑" panose="020B0503020204020204" pitchFamily="34" charset="-122"/>
              </a:rPr>
              <a:t> </a:t>
            </a:r>
            <a:r>
              <a:rPr lang="en-US" sz="2600" b="1" i="1" dirty="0">
                <a:latin typeface="微软雅黑" panose="020B0503020204020204" pitchFamily="34" charset="-122"/>
                <a:ea typeface="微软雅黑" panose="020B0503020204020204" pitchFamily="34" charset="-122"/>
              </a:rPr>
              <a:t>Q</a:t>
            </a:r>
            <a:r>
              <a:rPr lang="en-US" sz="2600" dirty="0">
                <a:latin typeface="微软雅黑" panose="020B0503020204020204" pitchFamily="34" charset="-122"/>
                <a:ea typeface="微软雅黑" panose="020B0503020204020204" pitchFamily="34" charset="-122"/>
              </a:rPr>
              <a:t> = 15(</a:t>
            </a:r>
            <a:r>
              <a:rPr lang="zh-CN" altLang="en-US" sz="2600" dirty="0">
                <a:latin typeface="微软雅黑" panose="020B0503020204020204" pitchFamily="34" charset="-122"/>
                <a:ea typeface="微软雅黑" panose="020B0503020204020204" pitchFamily="34" charset="-122"/>
              </a:rPr>
              <a:t>千</a:t>
            </a:r>
            <a:r>
              <a:rPr lang="en-US"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时，边际卖者的成本为</a:t>
            </a:r>
            <a:r>
              <a:rPr lang="en-US" sz="2600" dirty="0">
                <a:latin typeface="微软雅黑" panose="020B0503020204020204" pitchFamily="34" charset="-122"/>
                <a:ea typeface="微软雅黑" panose="020B0503020204020204" pitchFamily="34" charset="-122"/>
              </a:rPr>
              <a:t>30</a:t>
            </a:r>
            <a:r>
              <a:rPr lang="zh-CN" altLang="en-US" sz="2600" dirty="0">
                <a:latin typeface="微软雅黑" panose="020B0503020204020204" pitchFamily="34" charset="-122"/>
                <a:ea typeface="微软雅黑" panose="020B0503020204020204" pitchFamily="34" charset="-122"/>
              </a:rPr>
              <a:t>元</a:t>
            </a:r>
            <a:r>
              <a:rPr lang="en-US" sz="2600" dirty="0">
                <a:latin typeface="微软雅黑" panose="020B0503020204020204" pitchFamily="34" charset="-122"/>
                <a:ea typeface="微软雅黑" panose="020B0503020204020204" pitchFamily="34" charset="-122"/>
              </a:rPr>
              <a:t>, </a:t>
            </a:r>
            <a:endParaRPr lang="en-US" sz="26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rPr>
              <a:t>则，生产者剩余是</a:t>
            </a:r>
            <a:r>
              <a:rPr lang="en-US" sz="2600" dirty="0">
                <a:latin typeface="微软雅黑" panose="020B0503020204020204" pitchFamily="34" charset="-122"/>
                <a:ea typeface="微软雅黑" panose="020B0503020204020204" pitchFamily="34" charset="-122"/>
              </a:rPr>
              <a:t>10.  </a:t>
            </a:r>
            <a:endParaRPr lang="en-US" sz="260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
                                        </p:tgtEl>
                                      </p:cBhvr>
                                    </p:animEffect>
                                    <p:set>
                                      <p:cBhvr>
                                        <p:cTn id="10" dur="1" fill="hold">
                                          <p:stCondLst>
                                            <p:cond delay="499"/>
                                          </p:stCondLst>
                                        </p:cTn>
                                        <p:tgtEl>
                                          <p:spTgt spid="3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animEffect transition="in" filter="wipe(left)">
                                      <p:cBhvr>
                                        <p:cTn id="15" dur="500"/>
                                        <p:tgtEl>
                                          <p:spTgt spid="50">
                                            <p:txEl>
                                              <p:pRg st="0" end="0"/>
                                            </p:txEl>
                                          </p:spTgt>
                                        </p:tgtEl>
                                      </p:cBhvr>
                                    </p:animEffect>
                                  </p:childTnLst>
                                </p:cTn>
                              </p:par>
                            </p:childTnLst>
                          </p:cTn>
                        </p:par>
                        <p:par>
                          <p:cTn id="16" fill="hold">
                            <p:stCondLst>
                              <p:cond delay="500"/>
                            </p:stCondLst>
                            <p:childTnLst>
                              <p:par>
                                <p:cTn id="17" presetID="18" presetClass="entr" presetSubtype="6"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strips(downRight)">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0">
                                            <p:txEl>
                                              <p:pRg st="1" end="1"/>
                                            </p:txEl>
                                          </p:spTgt>
                                        </p:tgtEl>
                                        <p:attrNameLst>
                                          <p:attrName>style.visibility</p:attrName>
                                        </p:attrNameLst>
                                      </p:cBhvr>
                                      <p:to>
                                        <p:strVal val="visible"/>
                                      </p:to>
                                    </p:set>
                                    <p:animEffect transition="in" filter="wipe(left)">
                                      <p:cBhvr>
                                        <p:cTn id="24" dur="500"/>
                                        <p:tgtEl>
                                          <p:spTgt spid="50">
                                            <p:txEl>
                                              <p:pRg st="1" end="1"/>
                                            </p:txEl>
                                          </p:spTgt>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childTnLst>
                          </p:cTn>
                        </p:par>
                        <p:par>
                          <p:cTn id="29" fill="hold">
                            <p:stCondLst>
                              <p:cond delay="1000"/>
                            </p:stCondLst>
                            <p:childTnLst>
                              <p:par>
                                <p:cTn id="30" presetID="22" presetClass="entr" presetSubtype="2"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righ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
                                            <p:txEl>
                                              <p:pRg st="2" end="2"/>
                                            </p:txEl>
                                          </p:spTgt>
                                        </p:tgtEl>
                                        <p:attrNameLst>
                                          <p:attrName>style.visibility</p:attrName>
                                        </p:attrNameLst>
                                      </p:cBhvr>
                                      <p:to>
                                        <p:strVal val="visible"/>
                                      </p:to>
                                    </p:set>
                                    <p:animEffect transition="in" filter="wipe(left)">
                                      <p:cBhvr>
                                        <p:cTn id="37" dur="500"/>
                                        <p:tgtEl>
                                          <p:spTgt spid="50">
                                            <p:txEl>
                                              <p:pRg st="2" end="2"/>
                                            </p:txEl>
                                          </p:spTgt>
                                        </p:tgtEl>
                                      </p:cBhvr>
                                    </p:animEffect>
                                  </p:childTnLst>
                                </p:cTn>
                              </p:par>
                            </p:childTnLst>
                          </p:cTn>
                        </p:par>
                        <p:par>
                          <p:cTn id="38" fill="hold">
                            <p:stCondLst>
                              <p:cond delay="500"/>
                            </p:stCondLst>
                            <p:childTnLst>
                              <p:par>
                                <p:cTn id="39" presetID="4" presetClass="entr" presetSubtype="32"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box(out)">
                                      <p:cBhvr>
                                        <p:cTn id="4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bldLvl="5"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17"/>
          <p:cNvSpPr txBox="1">
            <a:spLocks noChangeArrowheads="1"/>
          </p:cNvSpPr>
          <p:nvPr/>
        </p:nvSpPr>
        <p:spPr>
          <a:xfrm>
            <a:off x="357505" y="1631950"/>
            <a:ext cx="3427730" cy="4453255"/>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zh-CN" sz="2300" dirty="0">
                <a:latin typeface="微软雅黑" panose="020B0503020204020204" pitchFamily="34" charset="-122"/>
                <a:ea typeface="微软雅黑" panose="020B0503020204020204" pitchFamily="34" charset="-122"/>
              </a:rPr>
              <a:t>PS</a:t>
            </a:r>
            <a:r>
              <a:rPr lang="zh-CN" altLang="en-US" sz="2300" dirty="0">
                <a:latin typeface="微软雅黑" panose="020B0503020204020204" pitchFamily="34" charset="-122"/>
                <a:ea typeface="微软雅黑" panose="020B0503020204020204" pitchFamily="34" charset="-122"/>
              </a:rPr>
              <a:t>是从</a:t>
            </a:r>
            <a:r>
              <a:rPr lang="en-US" altLang="zh-CN" sz="2300" dirty="0">
                <a:latin typeface="微软雅黑" panose="020B0503020204020204" pitchFamily="34" charset="-122"/>
                <a:ea typeface="微软雅黑" panose="020B0503020204020204" pitchFamily="34" charset="-122"/>
              </a:rPr>
              <a:t>0</a:t>
            </a:r>
            <a:r>
              <a:rPr lang="zh-CN" altLang="en-US" sz="2300" dirty="0">
                <a:latin typeface="微软雅黑" panose="020B0503020204020204" pitchFamily="34" charset="-122"/>
                <a:ea typeface="微软雅黑" panose="020B0503020204020204" pitchFamily="34" charset="-122"/>
              </a:rPr>
              <a:t>到 </a:t>
            </a:r>
            <a:r>
              <a:rPr lang="en-US" altLang="zh-CN" sz="2300" b="1" i="1" dirty="0">
                <a:latin typeface="微软雅黑" panose="020B0503020204020204" pitchFamily="34" charset="-122"/>
                <a:ea typeface="微软雅黑" panose="020B0503020204020204" pitchFamily="34" charset="-122"/>
              </a:rPr>
              <a:t>Q </a:t>
            </a:r>
            <a:r>
              <a:rPr lang="zh-CN" altLang="en-US" sz="2300" dirty="0">
                <a:latin typeface="微软雅黑" panose="020B0503020204020204" pitchFamily="34" charset="-122"/>
                <a:ea typeface="微软雅黑" panose="020B0503020204020204" pitchFamily="34" charset="-122"/>
              </a:rPr>
              <a:t>之间，</a:t>
            </a:r>
            <a:r>
              <a:rPr lang="en-US" altLang="zh-CN" sz="2300" b="1" i="1" dirty="0">
                <a:latin typeface="微软雅黑" panose="020B0503020204020204" pitchFamily="34" charset="-122"/>
                <a:ea typeface="微软雅黑" panose="020B0503020204020204" pitchFamily="34" charset="-122"/>
              </a:rPr>
              <a:t>P </a:t>
            </a:r>
            <a:r>
              <a:rPr lang="zh-CN" altLang="en-US" sz="2300" dirty="0">
                <a:latin typeface="微软雅黑" panose="020B0503020204020204" pitchFamily="34" charset="-122"/>
                <a:ea typeface="微软雅黑" panose="020B0503020204020204" pitchFamily="34" charset="-122"/>
              </a:rPr>
              <a:t>价格线与</a:t>
            </a:r>
            <a:r>
              <a:rPr lang="zh-CN" altLang="en-US" sz="2300" b="1" i="1" dirty="0">
                <a:latin typeface="微软雅黑" panose="020B0503020204020204" pitchFamily="34" charset="-122"/>
                <a:ea typeface="微软雅黑" panose="020B0503020204020204" pitchFamily="34" charset="-122"/>
              </a:rPr>
              <a:t> </a:t>
            </a:r>
            <a:r>
              <a:rPr lang="en-US" altLang="zh-CN" sz="2300" b="1" i="1" dirty="0">
                <a:latin typeface="微软雅黑" panose="020B0503020204020204" pitchFamily="34" charset="-122"/>
                <a:ea typeface="微软雅黑" panose="020B0503020204020204" pitchFamily="34" charset="-122"/>
              </a:rPr>
              <a:t>S </a:t>
            </a:r>
            <a:r>
              <a:rPr lang="zh-CN" altLang="en-US" sz="2300" dirty="0">
                <a:latin typeface="微软雅黑" panose="020B0503020204020204" pitchFamily="34" charset="-122"/>
                <a:ea typeface="微软雅黑" panose="020B0503020204020204" pitchFamily="34" charset="-122"/>
              </a:rPr>
              <a:t>曲线之间的面积。</a:t>
            </a:r>
            <a:endParaRPr lang="en-US" sz="23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300" dirty="0">
                <a:latin typeface="微软雅黑" panose="020B0503020204020204" pitchFamily="34" charset="-122"/>
                <a:ea typeface="微软雅黑" panose="020B0503020204020204" pitchFamily="34" charset="-122"/>
              </a:rPr>
              <a:t>三角形高是</a:t>
            </a:r>
            <a:r>
              <a:rPr lang="en-US" altLang="zh-CN" sz="2300" dirty="0">
                <a:latin typeface="微软雅黑" panose="020B0503020204020204" pitchFamily="34" charset="-122"/>
                <a:ea typeface="微软雅黑" panose="020B0503020204020204" pitchFamily="34" charset="-122"/>
              </a:rPr>
              <a:t>40–15= 25.</a:t>
            </a:r>
            <a:endParaRPr lang="en-US" sz="23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300" dirty="0">
                <a:latin typeface="微软雅黑" panose="020B0503020204020204" pitchFamily="34" charset="-122"/>
                <a:ea typeface="微软雅黑" panose="020B0503020204020204" pitchFamily="34" charset="-122"/>
              </a:rPr>
              <a:t>因此</a:t>
            </a:r>
            <a:r>
              <a:rPr lang="en-US" altLang="zh-CN" sz="2300" dirty="0">
                <a:latin typeface="微软雅黑" panose="020B0503020204020204" pitchFamily="34" charset="-122"/>
                <a:ea typeface="微软雅黑" panose="020B0503020204020204" pitchFamily="34" charset="-122"/>
              </a:rPr>
              <a:t>, </a:t>
            </a:r>
            <a:br>
              <a:rPr lang="en-US" altLang="zh-CN" sz="2300" dirty="0">
                <a:latin typeface="微软雅黑" panose="020B0503020204020204" pitchFamily="34" charset="-122"/>
                <a:ea typeface="微软雅黑" panose="020B0503020204020204" pitchFamily="34" charset="-122"/>
              </a:rPr>
            </a:br>
            <a:r>
              <a:rPr lang="en-US" altLang="zh-CN" sz="2300" dirty="0">
                <a:latin typeface="微软雅黑" panose="020B0503020204020204" pitchFamily="34" charset="-122"/>
                <a:ea typeface="微软雅黑" panose="020B0503020204020204" pitchFamily="34" charset="-122"/>
              </a:rPr>
              <a:t>PS = ½ x </a:t>
            </a:r>
            <a:r>
              <a:rPr lang="en-US" altLang="zh-CN" sz="2300" i="1" dirty="0">
                <a:latin typeface="微软雅黑" panose="020B0503020204020204" pitchFamily="34" charset="-122"/>
                <a:ea typeface="微软雅黑" panose="020B0503020204020204" pitchFamily="34" charset="-122"/>
              </a:rPr>
              <a:t>b</a:t>
            </a:r>
            <a:r>
              <a:rPr lang="en-US" altLang="zh-CN" sz="2300" dirty="0">
                <a:latin typeface="微软雅黑" panose="020B0503020204020204" pitchFamily="34" charset="-122"/>
                <a:ea typeface="微软雅黑" panose="020B0503020204020204" pitchFamily="34" charset="-122"/>
              </a:rPr>
              <a:t> x </a:t>
            </a:r>
            <a:r>
              <a:rPr lang="en-US" altLang="zh-CN" sz="2300" i="1" dirty="0">
                <a:latin typeface="微软雅黑" panose="020B0503020204020204" pitchFamily="34" charset="-122"/>
                <a:ea typeface="微软雅黑" panose="020B0503020204020204" pitchFamily="34" charset="-122"/>
              </a:rPr>
              <a:t>h</a:t>
            </a:r>
            <a:br>
              <a:rPr lang="en-US" altLang="zh-CN" sz="2300" dirty="0">
                <a:latin typeface="微软雅黑" panose="020B0503020204020204" pitchFamily="34" charset="-122"/>
                <a:ea typeface="微软雅黑" panose="020B0503020204020204" pitchFamily="34" charset="-122"/>
              </a:rPr>
            </a:br>
            <a:r>
              <a:rPr lang="en-US" altLang="zh-CN" sz="2300" dirty="0">
                <a:latin typeface="微软雅黑" panose="020B0503020204020204" pitchFamily="34" charset="-122"/>
                <a:ea typeface="微软雅黑" panose="020B0503020204020204" pitchFamily="34" charset="-122"/>
              </a:rPr>
              <a:t>      = ½ x 25 x 25</a:t>
            </a:r>
            <a:br>
              <a:rPr lang="en-US" altLang="zh-CN" sz="2300" dirty="0">
                <a:latin typeface="微软雅黑" panose="020B0503020204020204" pitchFamily="34" charset="-122"/>
                <a:ea typeface="微软雅黑" panose="020B0503020204020204" pitchFamily="34" charset="-122"/>
              </a:rPr>
            </a:br>
            <a:r>
              <a:rPr lang="en-US" altLang="zh-CN" sz="2300" dirty="0">
                <a:latin typeface="微软雅黑" panose="020B0503020204020204" pitchFamily="34" charset="-122"/>
                <a:ea typeface="微软雅黑" panose="020B0503020204020204" pitchFamily="34" charset="-122"/>
              </a:rPr>
              <a:t>      = </a:t>
            </a:r>
            <a:r>
              <a:rPr lang="en-US" altLang="zh-CN" sz="2300" u="sng" dirty="0">
                <a:latin typeface="微软雅黑" panose="020B0503020204020204" pitchFamily="34" charset="-122"/>
                <a:ea typeface="微软雅黑" panose="020B0503020204020204" pitchFamily="34" charset="-122"/>
              </a:rPr>
              <a:t>312.50</a:t>
            </a:r>
            <a:endParaRPr lang="en-US" sz="2300" dirty="0"/>
          </a:p>
        </p:txBody>
      </p:sp>
      <p:grpSp>
        <p:nvGrpSpPr>
          <p:cNvPr id="3" name="Group 2"/>
          <p:cNvGrpSpPr/>
          <p:nvPr/>
        </p:nvGrpSpPr>
        <p:grpSpPr bwMode="auto">
          <a:xfrm>
            <a:off x="4128516" y="1373460"/>
            <a:ext cx="4979988" cy="5295900"/>
            <a:chOff x="2386" y="636"/>
            <a:chExt cx="3137" cy="3336"/>
          </a:xfrm>
        </p:grpSpPr>
        <p:graphicFrame>
          <p:nvGraphicFramePr>
            <p:cNvPr id="4"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7440" name="Worksheet" r:id="rId1" imgW="3072765" imgH="3286760" progId="Excel.Sheet.8">
                    <p:embed/>
                  </p:oleObj>
                </mc:Choice>
                <mc:Fallback>
                  <p:oleObj name="Worksheet" r:id="rId1" imgW="3072765" imgH="3286760"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6" name="Rectangle 5"/>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sp>
        <p:nvSpPr>
          <p:cNvPr id="7" name="AutoShape 27"/>
          <p:cNvSpPr>
            <a:spLocks noChangeArrowheads="1"/>
          </p:cNvSpPr>
          <p:nvPr/>
        </p:nvSpPr>
        <p:spPr bwMode="auto">
          <a:xfrm flipV="1">
            <a:off x="4934966" y="3446735"/>
            <a:ext cx="2800350" cy="1455738"/>
          </a:xfrm>
          <a:prstGeom prst="rtTriangle">
            <a:avLst/>
          </a:prstGeom>
          <a:solidFill>
            <a:srgbClr val="FF99CC"/>
          </a:solidFill>
          <a:ln w="9525">
            <a:noFill/>
            <a:miter lim="800000"/>
          </a:ln>
        </p:spPr>
        <p:txBody>
          <a:bodyPr wrap="none" anchor="ctr"/>
          <a:lstStyle/>
          <a:p>
            <a:endParaRPr lang="en-US">
              <a:latin typeface="Arial" panose="020B0604020202020204"/>
              <a:cs typeface="Arial" panose="020B0604020202020204"/>
            </a:endParaRPr>
          </a:p>
        </p:txBody>
      </p:sp>
      <p:sp>
        <p:nvSpPr>
          <p:cNvPr id="8" name="Text Box 7"/>
          <p:cNvSpPr txBox="1">
            <a:spLocks noChangeArrowheads="1"/>
          </p:cNvSpPr>
          <p:nvPr/>
        </p:nvSpPr>
        <p:spPr bwMode="auto">
          <a:xfrm>
            <a:off x="5154359" y="2492330"/>
            <a:ext cx="3470275" cy="475615"/>
          </a:xfrm>
          <a:prstGeom prst="rect">
            <a:avLst/>
          </a:prstGeom>
          <a:noFill/>
          <a:ln w="9525">
            <a:noFill/>
            <a:miter lim="800000"/>
          </a:ln>
        </p:spPr>
        <p:txBody>
          <a:bodyPr>
            <a:spAutoFit/>
          </a:bodyPr>
          <a:lstStyle/>
          <a:p>
            <a:pPr algn="ctr">
              <a:spcBef>
                <a:spcPct val="50000"/>
              </a:spcBef>
            </a:pPr>
            <a:r>
              <a:rPr lang="zh-CN" altLang="en-US" sz="2500">
                <a:latin typeface="Arial" panose="020B0604020202020204"/>
                <a:cs typeface="Arial" panose="020B0604020202020204"/>
              </a:rPr>
              <a:t>鞋子的供给</a:t>
            </a:r>
            <a:endParaRPr lang="zh-CN" altLang="en-US" sz="2500">
              <a:latin typeface="Arial" panose="020B0604020202020204"/>
              <a:cs typeface="Arial" panose="020B0604020202020204"/>
            </a:endParaRPr>
          </a:p>
        </p:txBody>
      </p:sp>
      <p:grpSp>
        <p:nvGrpSpPr>
          <p:cNvPr id="9" name="Group 18"/>
          <p:cNvGrpSpPr/>
          <p:nvPr/>
        </p:nvGrpSpPr>
        <p:grpSpPr bwMode="auto">
          <a:xfrm>
            <a:off x="4222179" y="3246710"/>
            <a:ext cx="3544887" cy="393700"/>
            <a:chOff x="2445" y="1816"/>
            <a:chExt cx="2233" cy="248"/>
          </a:xfrm>
        </p:grpSpPr>
        <p:sp>
          <p:nvSpPr>
            <p:cNvPr id="10" name="Line 19"/>
            <p:cNvSpPr>
              <a:spLocks noChangeShapeType="1"/>
            </p:cNvSpPr>
            <p:nvPr/>
          </p:nvSpPr>
          <p:spPr bwMode="auto">
            <a:xfrm>
              <a:off x="2771" y="1938"/>
              <a:ext cx="1907"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11" name="Rectangle 20"/>
            <p:cNvSpPr>
              <a:spLocks noChangeArrowheads="1"/>
            </p:cNvSpPr>
            <p:nvPr/>
          </p:nvSpPr>
          <p:spPr bwMode="auto">
            <a:xfrm>
              <a:off x="2445" y="1816"/>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12" name="Line 25"/>
          <p:cNvSpPr>
            <a:spLocks noChangeShapeType="1"/>
          </p:cNvSpPr>
          <p:nvPr/>
        </p:nvSpPr>
        <p:spPr bwMode="auto">
          <a:xfrm rot="5400000">
            <a:off x="6423247" y="4782617"/>
            <a:ext cx="2681287"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13" name="Rectangle 26"/>
          <p:cNvSpPr>
            <a:spLocks noChangeArrowheads="1"/>
          </p:cNvSpPr>
          <p:nvPr/>
        </p:nvSpPr>
        <p:spPr bwMode="auto">
          <a:xfrm>
            <a:off x="7501954" y="6128023"/>
            <a:ext cx="522287" cy="393700"/>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nvGrpSpPr>
          <p:cNvPr id="14" name="Group 30"/>
          <p:cNvGrpSpPr/>
          <p:nvPr/>
        </p:nvGrpSpPr>
        <p:grpSpPr bwMode="auto">
          <a:xfrm>
            <a:off x="4144391" y="3449910"/>
            <a:ext cx="739775" cy="1477963"/>
            <a:chOff x="2396" y="1944"/>
            <a:chExt cx="466" cy="931"/>
          </a:xfrm>
        </p:grpSpPr>
        <p:sp>
          <p:nvSpPr>
            <p:cNvPr id="15" name="AutoShape 28"/>
            <p:cNvSpPr/>
            <p:nvPr/>
          </p:nvSpPr>
          <p:spPr bwMode="auto">
            <a:xfrm>
              <a:off x="2659" y="1944"/>
              <a:ext cx="203" cy="931"/>
            </a:xfrm>
            <a:prstGeom prst="leftBrace">
              <a:avLst>
                <a:gd name="adj1" fmla="val 62572"/>
                <a:gd name="adj2" fmla="val 58968"/>
              </a:avLst>
            </a:prstGeom>
            <a:noFill/>
            <a:ln w="19050">
              <a:solidFill>
                <a:srgbClr val="FF0000"/>
              </a:solidFill>
              <a:round/>
            </a:ln>
          </p:spPr>
          <p:txBody>
            <a:bodyPr wrap="none" anchor="ctr"/>
            <a:lstStyle/>
            <a:p>
              <a:endParaRPr lang="en-US">
                <a:latin typeface="Arial" panose="020B0604020202020204"/>
                <a:cs typeface="Arial" panose="020B0604020202020204"/>
              </a:endParaRPr>
            </a:p>
          </p:txBody>
        </p:sp>
        <p:sp>
          <p:nvSpPr>
            <p:cNvPr id="16" name="Text Box 29"/>
            <p:cNvSpPr txBox="1">
              <a:spLocks noChangeArrowheads="1"/>
            </p:cNvSpPr>
            <p:nvPr/>
          </p:nvSpPr>
          <p:spPr bwMode="auto">
            <a:xfrm>
              <a:off x="2396" y="2336"/>
              <a:ext cx="231" cy="308"/>
            </a:xfrm>
            <a:prstGeom prst="rect">
              <a:avLst/>
            </a:prstGeom>
            <a:noFill/>
            <a:ln w="9525">
              <a:noFill/>
              <a:miter lim="800000"/>
            </a:ln>
          </p:spPr>
          <p:txBody>
            <a:bodyPr>
              <a:spAutoFit/>
            </a:bodyPr>
            <a:lstStyle/>
            <a:p>
              <a:pPr algn="ctr">
                <a:spcBef>
                  <a:spcPct val="50000"/>
                </a:spcBef>
              </a:pPr>
              <a:r>
                <a:rPr lang="en-US" sz="2600" i="1">
                  <a:solidFill>
                    <a:srgbClr val="FF0000"/>
                  </a:solidFill>
                  <a:latin typeface="Arial" panose="020B0604020202020204"/>
                  <a:cs typeface="Arial" panose="020B0604020202020204"/>
                </a:rPr>
                <a:t>h</a:t>
              </a:r>
              <a:endParaRPr lang="en-US" sz="2600" i="1">
                <a:solidFill>
                  <a:srgbClr val="FF0000"/>
                </a:solidFill>
                <a:latin typeface="Arial" panose="020B0604020202020204"/>
                <a:cs typeface="Arial" panose="020B0604020202020204"/>
              </a:endParaRPr>
            </a:p>
          </p:txBody>
        </p:sp>
      </p:grpSp>
      <p:sp>
        <p:nvSpPr>
          <p:cNvPr id="18" name="标题 17"/>
          <p:cNvSpPr>
            <a:spLocks noGrp="1"/>
          </p:cNvSpPr>
          <p:nvPr>
            <p:ph type="title"/>
            <p:custDataLst>
              <p:tags r:id="rId3"/>
            </p:custDataLst>
          </p:nvPr>
        </p:nvSpPr>
        <p:spPr>
          <a:xfrm>
            <a:off x="395536" y="692696"/>
            <a:ext cx="6984776"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PS</a:t>
            </a:r>
            <a:r>
              <a:rPr lang="zh-CN" altLang="en-US" sz="3200" dirty="0">
                <a:latin typeface="华光中雅_CNKI" panose="02000500000000000000" pitchFamily="2" charset="-122"/>
                <a:ea typeface="华光中雅_CNKI" panose="02000500000000000000" pitchFamily="2" charset="-122"/>
              </a:rPr>
              <a:t>：包含很多卖家和平滑的供给曲线</a:t>
            </a:r>
            <a:endParaRPr lang="zh-CN" altLang="en-US" sz="3200" dirty="0">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left)">
                                      <p:cBhvr>
                                        <p:cTn id="7" dur="500"/>
                                        <p:tgtEl>
                                          <p:spTgt spid="5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
                                            <p:txEl>
                                              <p:pRg st="1" end="1"/>
                                            </p:txEl>
                                          </p:spTgt>
                                        </p:tgtEl>
                                        <p:attrNameLst>
                                          <p:attrName>style.visibility</p:attrName>
                                        </p:attrNameLst>
                                      </p:cBhvr>
                                      <p:to>
                                        <p:strVal val="visible"/>
                                      </p:to>
                                    </p:set>
                                    <p:animEffect transition="in" filter="wipe(left)">
                                      <p:cBhvr>
                                        <p:cTn id="16" dur="500"/>
                                        <p:tgtEl>
                                          <p:spTgt spid="50">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xEl>
                                              <p:pRg st="2" end="2"/>
                                            </p:txEl>
                                          </p:spTgt>
                                        </p:tgtEl>
                                        <p:attrNameLst>
                                          <p:attrName>style.visibility</p:attrName>
                                        </p:attrNameLst>
                                      </p:cBhvr>
                                      <p:to>
                                        <p:strVal val="visible"/>
                                      </p:to>
                                    </p:set>
                                    <p:animEffect transition="in" filter="wipe(left)">
                                      <p:cBhvr>
                                        <p:cTn id="25"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5" uiExpand="1" build="p"/>
      <p:bldP spid="7" grpId="0" animBg="1" uiExpan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更低的价格如何降低</a:t>
            </a:r>
            <a:r>
              <a:rPr lang="en-US" altLang="zh-CN" sz="3200" dirty="0">
                <a:latin typeface="华光中雅_CNKI" panose="02000500000000000000" pitchFamily="2" charset="-122"/>
                <a:ea typeface="华光中雅_CNKI" panose="02000500000000000000" pitchFamily="2" charset="-122"/>
              </a:rPr>
              <a:t>PS</a:t>
            </a:r>
            <a:endParaRPr lang="zh-CN" altLang="en-US" sz="3200" dirty="0">
              <a:latin typeface="华光中雅_CNKI" panose="02000500000000000000" pitchFamily="2" charset="-122"/>
              <a:ea typeface="华光中雅_CNKI" panose="02000500000000000000" pitchFamily="2" charset="-122"/>
            </a:endParaRPr>
          </a:p>
        </p:txBody>
      </p:sp>
      <p:sp>
        <p:nvSpPr>
          <p:cNvPr id="50" name="Rectangle 17"/>
          <p:cNvSpPr txBox="1">
            <a:spLocks noChangeArrowheads="1"/>
          </p:cNvSpPr>
          <p:nvPr/>
        </p:nvSpPr>
        <p:spPr>
          <a:xfrm>
            <a:off x="512832" y="1678892"/>
            <a:ext cx="3571228" cy="4357266"/>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rPr>
              <a:t>如果</a:t>
            </a:r>
            <a:r>
              <a:rPr lang="en-US" altLang="zh-CN" sz="2600" b="1" i="1" dirty="0">
                <a:latin typeface="微软雅黑" panose="020B0503020204020204" pitchFamily="34" charset="-122"/>
                <a:ea typeface="微软雅黑" panose="020B0503020204020204" pitchFamily="34" charset="-122"/>
              </a:rPr>
              <a:t>P </a:t>
            </a:r>
            <a:r>
              <a:rPr lang="zh-CN" altLang="en-US" sz="2600" dirty="0">
                <a:latin typeface="微软雅黑" panose="020B0503020204020204" pitchFamily="34" charset="-122"/>
                <a:ea typeface="微软雅黑" panose="020B0503020204020204" pitchFamily="34" charset="-122"/>
              </a:rPr>
              <a:t>下降至</a:t>
            </a:r>
            <a:r>
              <a:rPr lang="en-US" altLang="zh-CN" sz="2600" dirty="0">
                <a:latin typeface="微软雅黑" panose="020B0503020204020204" pitchFamily="34" charset="-122"/>
                <a:ea typeface="微软雅黑" panose="020B0503020204020204" pitchFamily="34" charset="-122"/>
              </a:rPr>
              <a:t>30</a:t>
            </a:r>
            <a:r>
              <a:rPr lang="zh-CN" altLang="en-US" sz="2600" dirty="0">
                <a:latin typeface="微软雅黑" panose="020B0503020204020204" pitchFamily="34" charset="-122"/>
                <a:ea typeface="微软雅黑" panose="020B0503020204020204" pitchFamily="34" charset="-122"/>
              </a:rPr>
              <a:t>元</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en-US" sz="2600" dirty="0">
                <a:latin typeface="微软雅黑" panose="020B0503020204020204" pitchFamily="34" charset="-122"/>
                <a:ea typeface="微软雅黑" panose="020B0503020204020204" pitchFamily="34" charset="-122"/>
              </a:rPr>
              <a:t>PS= ½ x 15 x 15</a:t>
            </a:r>
            <a:br>
              <a:rPr lang="en-US" sz="2600" dirty="0">
                <a:latin typeface="微软雅黑" panose="020B0503020204020204" pitchFamily="34" charset="-122"/>
                <a:ea typeface="微软雅黑" panose="020B0503020204020204" pitchFamily="34" charset="-122"/>
              </a:rPr>
            </a:br>
            <a:r>
              <a:rPr lang="en-US" sz="2600" dirty="0">
                <a:latin typeface="微软雅黑" panose="020B0503020204020204" pitchFamily="34" charset="-122"/>
                <a:ea typeface="微软雅黑" panose="020B0503020204020204" pitchFamily="34" charset="-122"/>
              </a:rPr>
              <a:t>      = </a:t>
            </a:r>
            <a:r>
              <a:rPr lang="en-US" sz="2600" u="sng" dirty="0">
                <a:latin typeface="微软雅黑" panose="020B0503020204020204" pitchFamily="34" charset="-122"/>
                <a:ea typeface="微软雅黑" panose="020B0503020204020204" pitchFamily="34" charset="-122"/>
              </a:rPr>
              <a:t>112.50</a:t>
            </a:r>
            <a:endParaRPr lang="en-US" sz="2600" u="sng"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en-US" altLang="zh-CN" sz="2600" dirty="0">
                <a:latin typeface="微软雅黑" panose="020B0503020204020204" pitchFamily="34" charset="-122"/>
                <a:ea typeface="微软雅黑" panose="020B0503020204020204" pitchFamily="34" charset="-122"/>
              </a:rPr>
              <a:t>PS</a:t>
            </a:r>
            <a:r>
              <a:rPr lang="zh-CN" altLang="en-US" sz="2600" dirty="0">
                <a:latin typeface="微软雅黑" panose="020B0503020204020204" pitchFamily="34" charset="-122"/>
                <a:ea typeface="微软雅黑" panose="020B0503020204020204" pitchFamily="34" charset="-122"/>
              </a:rPr>
              <a:t>下降的</a:t>
            </a:r>
            <a:r>
              <a:rPr lang="zh-CN" altLang="en-US" sz="2600" dirty="0">
                <a:latin typeface="微软雅黑" panose="020B0503020204020204" pitchFamily="34" charset="-122"/>
                <a:ea typeface="微软雅黑" panose="020B0503020204020204" pitchFamily="34" charset="-122"/>
                <a:sym typeface="+mn-ea"/>
              </a:rPr>
              <a:t>两个</a:t>
            </a:r>
            <a:r>
              <a:rPr lang="zh-CN" altLang="en-US" sz="2600" dirty="0">
                <a:latin typeface="微软雅黑" panose="020B0503020204020204" pitchFamily="34" charset="-122"/>
                <a:ea typeface="微软雅黑" panose="020B0503020204020204" pitchFamily="34" charset="-122"/>
              </a:rPr>
              <a:t>原因</a:t>
            </a:r>
            <a:endParaRPr lang="en-US" sz="260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en-US" sz="2600" dirty="0"/>
          </a:p>
        </p:txBody>
      </p:sp>
      <p:grpSp>
        <p:nvGrpSpPr>
          <p:cNvPr id="20" name="Group 2"/>
          <p:cNvGrpSpPr/>
          <p:nvPr/>
        </p:nvGrpSpPr>
        <p:grpSpPr bwMode="auto">
          <a:xfrm>
            <a:off x="4067944" y="1412776"/>
            <a:ext cx="4979988" cy="5295900"/>
            <a:chOff x="2386" y="636"/>
            <a:chExt cx="3137" cy="3336"/>
          </a:xfrm>
        </p:grpSpPr>
        <p:graphicFrame>
          <p:nvGraphicFramePr>
            <p:cNvPr id="21"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8463" name="Worksheet" r:id="rId1" imgW="3072765" imgH="3286760" progId="Excel.Sheet.8">
                    <p:embed/>
                  </p:oleObj>
                </mc:Choice>
                <mc:Fallback>
                  <p:oleObj name="Worksheet" r:id="rId1" imgW="3072765" imgH="3286760"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4"/>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24" name="Rectangle 5"/>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sp>
        <p:nvSpPr>
          <p:cNvPr id="25" name="AutoShape 6"/>
          <p:cNvSpPr>
            <a:spLocks noChangeArrowheads="1"/>
          </p:cNvSpPr>
          <p:nvPr/>
        </p:nvSpPr>
        <p:spPr bwMode="auto">
          <a:xfrm flipV="1">
            <a:off x="4874394" y="3486050"/>
            <a:ext cx="2800350" cy="1455738"/>
          </a:xfrm>
          <a:prstGeom prst="rtTriangle">
            <a:avLst/>
          </a:prstGeom>
          <a:solidFill>
            <a:srgbClr val="FF99CC"/>
          </a:solidFill>
          <a:ln w="9525">
            <a:noFill/>
            <a:miter lim="800000"/>
          </a:ln>
        </p:spPr>
        <p:txBody>
          <a:bodyPr wrap="none" anchor="ctr"/>
          <a:lstStyle/>
          <a:p>
            <a:endParaRPr lang="en-US">
              <a:latin typeface="Arial" panose="020B0604020202020204"/>
              <a:cs typeface="Arial" panose="020B0604020202020204"/>
            </a:endParaRPr>
          </a:p>
        </p:txBody>
      </p:sp>
      <p:sp>
        <p:nvSpPr>
          <p:cNvPr id="27" name="Line 14"/>
          <p:cNvSpPr>
            <a:spLocks noChangeShapeType="1"/>
          </p:cNvSpPr>
          <p:nvPr/>
        </p:nvSpPr>
        <p:spPr bwMode="auto">
          <a:xfrm>
            <a:off x="4866457" y="3479700"/>
            <a:ext cx="2835275"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8" name="AutoShape 24"/>
          <p:cNvSpPr>
            <a:spLocks noChangeArrowheads="1"/>
          </p:cNvSpPr>
          <p:nvPr/>
        </p:nvSpPr>
        <p:spPr bwMode="auto">
          <a:xfrm flipV="1">
            <a:off x="4872807" y="4078188"/>
            <a:ext cx="1665287" cy="876300"/>
          </a:xfrm>
          <a:prstGeom prst="rtTriangle">
            <a:avLst/>
          </a:prstGeom>
          <a:solidFill>
            <a:srgbClr val="FFFF99"/>
          </a:solidFill>
          <a:ln w="9525">
            <a:noFill/>
            <a:miter lim="800000"/>
          </a:ln>
        </p:spPr>
        <p:txBody>
          <a:bodyPr wrap="none" anchor="ctr"/>
          <a:lstStyle/>
          <a:p>
            <a:endParaRPr lang="en-US">
              <a:latin typeface="Arial" panose="020B0604020202020204"/>
              <a:cs typeface="Arial" panose="020B0604020202020204"/>
            </a:endParaRPr>
          </a:p>
        </p:txBody>
      </p:sp>
      <p:grpSp>
        <p:nvGrpSpPr>
          <p:cNvPr id="29" name="Group 9"/>
          <p:cNvGrpSpPr/>
          <p:nvPr/>
        </p:nvGrpSpPr>
        <p:grpSpPr bwMode="auto">
          <a:xfrm>
            <a:off x="4866457" y="2581175"/>
            <a:ext cx="4219575" cy="2386013"/>
            <a:chOff x="2889" y="1372"/>
            <a:chExt cx="2658" cy="1503"/>
          </a:xfrm>
        </p:grpSpPr>
        <p:sp>
          <p:nvSpPr>
            <p:cNvPr id="30" name="Line 10"/>
            <p:cNvSpPr>
              <a:spLocks noChangeShapeType="1"/>
            </p:cNvSpPr>
            <p:nvPr/>
          </p:nvSpPr>
          <p:spPr bwMode="auto">
            <a:xfrm flipV="1">
              <a:off x="2889" y="1614"/>
              <a:ext cx="2401" cy="1261"/>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51" name="Rectangle 11"/>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S</a:t>
              </a:r>
              <a:endParaRPr lang="en-US" sz="2700" b="1" i="1">
                <a:latin typeface="Arial" panose="020B0604020202020204"/>
                <a:cs typeface="Arial" panose="020B0604020202020204"/>
              </a:endParaRPr>
            </a:p>
          </p:txBody>
        </p:sp>
      </p:grpSp>
      <p:grpSp>
        <p:nvGrpSpPr>
          <p:cNvPr id="52" name="Group 23"/>
          <p:cNvGrpSpPr/>
          <p:nvPr/>
        </p:nvGrpSpPr>
        <p:grpSpPr bwMode="auto">
          <a:xfrm>
            <a:off x="4166369" y="3879750"/>
            <a:ext cx="2674938" cy="2676525"/>
            <a:chOff x="2448" y="2190"/>
            <a:chExt cx="1685" cy="1686"/>
          </a:xfrm>
        </p:grpSpPr>
        <p:grpSp>
          <p:nvGrpSpPr>
            <p:cNvPr id="53" name="Group 22"/>
            <p:cNvGrpSpPr/>
            <p:nvPr/>
          </p:nvGrpSpPr>
          <p:grpSpPr bwMode="auto">
            <a:xfrm>
              <a:off x="3804" y="2302"/>
              <a:ext cx="329" cy="1574"/>
              <a:chOff x="3804" y="2302"/>
              <a:chExt cx="329" cy="1574"/>
            </a:xfrm>
          </p:grpSpPr>
          <p:sp>
            <p:nvSpPr>
              <p:cNvPr id="57" name="Line 16"/>
              <p:cNvSpPr>
                <a:spLocks noChangeShapeType="1"/>
              </p:cNvSpPr>
              <p:nvPr/>
            </p:nvSpPr>
            <p:spPr bwMode="auto">
              <a:xfrm rot="5400000">
                <a:off x="3299" y="2965"/>
                <a:ext cx="1326" cy="0"/>
              </a:xfrm>
              <a:prstGeom prst="line">
                <a:avLst/>
              </a:prstGeom>
              <a:noFill/>
              <a:ln w="12700">
                <a:solidFill>
                  <a:srgbClr val="FF0000"/>
                </a:solidFill>
                <a:round/>
              </a:ln>
            </p:spPr>
            <p:txBody>
              <a:bodyPr/>
              <a:lstStyle/>
              <a:p>
                <a:endParaRPr lang="en-US">
                  <a:latin typeface="Arial" panose="020B0604020202020204"/>
                  <a:cs typeface="Arial" panose="020B0604020202020204"/>
                </a:endParaRPr>
              </a:p>
            </p:txBody>
          </p:sp>
          <p:sp>
            <p:nvSpPr>
              <p:cNvPr id="58" name="Rectangle 17"/>
              <p:cNvSpPr>
                <a:spLocks noChangeArrowheads="1"/>
              </p:cNvSpPr>
              <p:nvPr/>
            </p:nvSpPr>
            <p:spPr bwMode="auto">
              <a:xfrm>
                <a:off x="3804" y="3628"/>
                <a:ext cx="329" cy="248"/>
              </a:xfrm>
              <a:prstGeom prst="rect">
                <a:avLst/>
              </a:prstGeom>
              <a:noFill/>
              <a:ln w="12700">
                <a:solidFill>
                  <a:srgbClr val="FF0000"/>
                </a:solidFill>
                <a:miter lim="800000"/>
              </a:ln>
            </p:spPr>
            <p:txBody>
              <a:bodyPr wrap="none" anchor="ctr"/>
              <a:lstStyle/>
              <a:p>
                <a:endParaRPr lang="en-US">
                  <a:latin typeface="Arial" panose="020B0604020202020204"/>
                  <a:cs typeface="Arial" panose="020B0604020202020204"/>
                </a:endParaRPr>
              </a:p>
            </p:txBody>
          </p:sp>
        </p:grpSp>
        <p:grpSp>
          <p:nvGrpSpPr>
            <p:cNvPr id="54" name="Group 21"/>
            <p:cNvGrpSpPr/>
            <p:nvPr/>
          </p:nvGrpSpPr>
          <p:grpSpPr bwMode="auto">
            <a:xfrm>
              <a:off x="2448" y="2190"/>
              <a:ext cx="1517" cy="248"/>
              <a:chOff x="2448" y="2190"/>
              <a:chExt cx="1517" cy="248"/>
            </a:xfrm>
          </p:grpSpPr>
          <p:sp>
            <p:nvSpPr>
              <p:cNvPr id="55" name="Line 19"/>
              <p:cNvSpPr>
                <a:spLocks noChangeShapeType="1"/>
              </p:cNvSpPr>
              <p:nvPr/>
            </p:nvSpPr>
            <p:spPr bwMode="auto">
              <a:xfrm>
                <a:off x="2774" y="2312"/>
                <a:ext cx="1191" cy="0"/>
              </a:xfrm>
              <a:prstGeom prst="line">
                <a:avLst/>
              </a:prstGeom>
              <a:noFill/>
              <a:ln w="12700">
                <a:solidFill>
                  <a:srgbClr val="FF0000"/>
                </a:solidFill>
                <a:round/>
              </a:ln>
            </p:spPr>
            <p:txBody>
              <a:bodyPr/>
              <a:lstStyle/>
              <a:p>
                <a:endParaRPr lang="en-US">
                  <a:latin typeface="Arial" panose="020B0604020202020204"/>
                  <a:cs typeface="Arial" panose="020B0604020202020204"/>
                </a:endParaRPr>
              </a:p>
            </p:txBody>
          </p:sp>
          <p:sp>
            <p:nvSpPr>
              <p:cNvPr id="56" name="Rectangle 20"/>
              <p:cNvSpPr>
                <a:spLocks noChangeArrowheads="1"/>
              </p:cNvSpPr>
              <p:nvPr/>
            </p:nvSpPr>
            <p:spPr bwMode="auto">
              <a:xfrm>
                <a:off x="2448" y="2190"/>
                <a:ext cx="329" cy="248"/>
              </a:xfrm>
              <a:prstGeom prst="rect">
                <a:avLst/>
              </a:prstGeom>
              <a:noFill/>
              <a:ln w="12700">
                <a:solidFill>
                  <a:srgbClr val="FF0000"/>
                </a:solidFill>
                <a:miter lim="800000"/>
              </a:ln>
            </p:spPr>
            <p:txBody>
              <a:bodyPr wrap="none" anchor="ctr"/>
              <a:lstStyle/>
              <a:p>
                <a:endParaRPr lang="en-US">
                  <a:latin typeface="Arial" panose="020B0604020202020204"/>
                  <a:cs typeface="Arial" panose="020B0604020202020204"/>
                </a:endParaRPr>
              </a:p>
            </p:txBody>
          </p:sp>
        </p:grpSp>
      </p:grpSp>
      <p:sp>
        <p:nvSpPr>
          <p:cNvPr id="59" name="AutoShape 25"/>
          <p:cNvSpPr>
            <a:spLocks noChangeArrowheads="1"/>
          </p:cNvSpPr>
          <p:nvPr/>
        </p:nvSpPr>
        <p:spPr bwMode="auto">
          <a:xfrm flipV="1">
            <a:off x="6573019" y="3489225"/>
            <a:ext cx="1068388" cy="552450"/>
          </a:xfrm>
          <a:prstGeom prst="rtTriangle">
            <a:avLst/>
          </a:prstGeom>
          <a:pattFill prst="wdUpDiag">
            <a:fgClr>
              <a:srgbClr val="33CCFF"/>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60" name="Rectangle 26"/>
          <p:cNvSpPr>
            <a:spLocks noChangeArrowheads="1"/>
          </p:cNvSpPr>
          <p:nvPr/>
        </p:nvSpPr>
        <p:spPr bwMode="auto">
          <a:xfrm>
            <a:off x="4874394" y="3487638"/>
            <a:ext cx="1692275" cy="568325"/>
          </a:xfrm>
          <a:prstGeom prst="rect">
            <a:avLst/>
          </a:prstGeom>
          <a:pattFill prst="wdDnDiag">
            <a:fgClr>
              <a:srgbClr val="00CC99"/>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grpSp>
        <p:nvGrpSpPr>
          <p:cNvPr id="61" name="Group 34"/>
          <p:cNvGrpSpPr/>
          <p:nvPr/>
        </p:nvGrpSpPr>
        <p:grpSpPr bwMode="auto">
          <a:xfrm>
            <a:off x="5633219" y="1754088"/>
            <a:ext cx="2968626" cy="1893887"/>
            <a:chOff x="3372" y="851"/>
            <a:chExt cx="1870" cy="1193"/>
          </a:xfrm>
        </p:grpSpPr>
        <p:sp>
          <p:nvSpPr>
            <p:cNvPr id="62" name="Line 28"/>
            <p:cNvSpPr>
              <a:spLocks noChangeShapeType="1"/>
            </p:cNvSpPr>
            <p:nvPr/>
          </p:nvSpPr>
          <p:spPr bwMode="auto">
            <a:xfrm flipH="1" flipV="1">
              <a:off x="4172" y="1551"/>
              <a:ext cx="52" cy="493"/>
            </a:xfrm>
            <a:prstGeom prst="line">
              <a:avLst/>
            </a:prstGeom>
            <a:noFill/>
            <a:ln w="12700">
              <a:solidFill>
                <a:srgbClr val="0000FF"/>
              </a:solidFill>
              <a:round/>
              <a:tailEnd type="none" w="lg" len="med"/>
            </a:ln>
          </p:spPr>
          <p:txBody>
            <a:bodyPr/>
            <a:lstStyle/>
            <a:p>
              <a:endParaRPr lang="en-US">
                <a:latin typeface="Arial" panose="020B0604020202020204"/>
                <a:cs typeface="Arial" panose="020B0604020202020204"/>
              </a:endParaRPr>
            </a:p>
          </p:txBody>
        </p:sp>
        <p:sp>
          <p:nvSpPr>
            <p:cNvPr id="63" name="Text Box 29"/>
            <p:cNvSpPr txBox="1">
              <a:spLocks noChangeArrowheads="1"/>
            </p:cNvSpPr>
            <p:nvPr/>
          </p:nvSpPr>
          <p:spPr bwMode="auto">
            <a:xfrm>
              <a:off x="3372" y="851"/>
              <a:ext cx="1870" cy="523"/>
            </a:xfrm>
            <a:prstGeom prst="rect">
              <a:avLst/>
            </a:prstGeom>
            <a:solidFill>
              <a:srgbClr val="FFFFCC"/>
            </a:solidFill>
            <a:ln w="9525">
              <a:solidFill>
                <a:srgbClr val="3333FF"/>
              </a:solidFill>
              <a:miter lim="800000"/>
            </a:ln>
          </p:spPr>
          <p:txBody>
            <a:bodyPr wrap="square">
              <a:spAutoFit/>
            </a:bodyPr>
            <a:lstStyle/>
            <a:p>
              <a:pPr marL="403225" indent="-403225">
                <a:spcBef>
                  <a:spcPct val="50000"/>
                </a:spcBef>
              </a:pPr>
              <a:r>
                <a:rPr lang="en-US" sz="2400" dirty="0">
                  <a:latin typeface="Arial" panose="020B0604020202020204"/>
                  <a:cs typeface="Arial" panose="020B0604020202020204"/>
                </a:rPr>
                <a:t>1. 	</a:t>
              </a:r>
              <a:r>
                <a:rPr lang="zh-CN" altLang="en-US" sz="2400" dirty="0">
                  <a:latin typeface="Arial" panose="020B0604020202020204"/>
                  <a:cs typeface="Arial" panose="020B0604020202020204"/>
                </a:rPr>
                <a:t>由于部分卖家离开市场，</a:t>
              </a:r>
              <a:r>
                <a:rPr lang="en-US" altLang="zh-CN" sz="2400" dirty="0">
                  <a:latin typeface="Arial" panose="020B0604020202020204"/>
                  <a:cs typeface="Arial" panose="020B0604020202020204"/>
                </a:rPr>
                <a:t>PS</a:t>
              </a:r>
              <a:r>
                <a:rPr lang="zh-CN" altLang="en-US" sz="2400" dirty="0">
                  <a:latin typeface="Arial" panose="020B0604020202020204"/>
                  <a:cs typeface="Arial" panose="020B0604020202020204"/>
                </a:rPr>
                <a:t>下降</a:t>
              </a:r>
              <a:endParaRPr lang="en-US" sz="2400" dirty="0">
                <a:latin typeface="Arial" panose="020B0604020202020204"/>
                <a:cs typeface="Arial" panose="020B0604020202020204"/>
              </a:endParaRPr>
            </a:p>
          </p:txBody>
        </p:sp>
      </p:grpSp>
      <p:grpSp>
        <p:nvGrpSpPr>
          <p:cNvPr id="64" name="Group 33"/>
          <p:cNvGrpSpPr/>
          <p:nvPr/>
        </p:nvGrpSpPr>
        <p:grpSpPr bwMode="auto">
          <a:xfrm>
            <a:off x="867544" y="3857525"/>
            <a:ext cx="4602163" cy="1884363"/>
            <a:chOff x="370" y="2176"/>
            <a:chExt cx="2899" cy="1187"/>
          </a:xfrm>
        </p:grpSpPr>
        <p:sp>
          <p:nvSpPr>
            <p:cNvPr id="65" name="Line 31"/>
            <p:cNvSpPr>
              <a:spLocks noChangeShapeType="1"/>
            </p:cNvSpPr>
            <p:nvPr/>
          </p:nvSpPr>
          <p:spPr bwMode="auto">
            <a:xfrm flipV="1">
              <a:off x="2042" y="2176"/>
              <a:ext cx="1227" cy="688"/>
            </a:xfrm>
            <a:prstGeom prst="line">
              <a:avLst/>
            </a:prstGeom>
            <a:noFill/>
            <a:ln w="12700">
              <a:solidFill>
                <a:srgbClr val="00CC00"/>
              </a:solidFill>
              <a:round/>
            </a:ln>
          </p:spPr>
          <p:txBody>
            <a:bodyPr/>
            <a:lstStyle/>
            <a:p>
              <a:endParaRPr lang="en-US">
                <a:latin typeface="Arial" panose="020B0604020202020204"/>
                <a:cs typeface="Arial" panose="020B0604020202020204"/>
              </a:endParaRPr>
            </a:p>
          </p:txBody>
        </p:sp>
        <p:sp>
          <p:nvSpPr>
            <p:cNvPr id="66" name="Text Box 32"/>
            <p:cNvSpPr txBox="1">
              <a:spLocks noChangeArrowheads="1"/>
            </p:cNvSpPr>
            <p:nvPr/>
          </p:nvSpPr>
          <p:spPr bwMode="auto">
            <a:xfrm>
              <a:off x="370" y="2608"/>
              <a:ext cx="1867" cy="755"/>
            </a:xfrm>
            <a:prstGeom prst="rect">
              <a:avLst/>
            </a:prstGeom>
            <a:solidFill>
              <a:srgbClr val="FFFFCC"/>
            </a:solidFill>
            <a:ln w="9525">
              <a:solidFill>
                <a:srgbClr val="00CC00"/>
              </a:solidFill>
              <a:miter lim="800000"/>
            </a:ln>
          </p:spPr>
          <p:txBody>
            <a:bodyPr>
              <a:spAutoFit/>
            </a:bodyPr>
            <a:lstStyle/>
            <a:p>
              <a:pPr marL="403225" indent="-403225">
                <a:spcBef>
                  <a:spcPct val="50000"/>
                </a:spcBef>
              </a:pPr>
              <a:r>
                <a:rPr lang="en-US" sz="2400" dirty="0">
                  <a:latin typeface="Arial" panose="020B0604020202020204"/>
                  <a:cs typeface="Arial" panose="020B0604020202020204"/>
                </a:rPr>
                <a:t>2. 	</a:t>
              </a:r>
              <a:r>
                <a:rPr lang="zh-CN" altLang="en-US" sz="2400" dirty="0">
                  <a:latin typeface="Arial" panose="020B0604020202020204"/>
                  <a:cs typeface="Arial" panose="020B0604020202020204"/>
                </a:rPr>
                <a:t>由于留守卖家获得较低的</a:t>
              </a:r>
              <a:r>
                <a:rPr lang="en-US" altLang="zh-CN" sz="2400" b="1" i="1" dirty="0">
                  <a:latin typeface="Arial" panose="020B0604020202020204"/>
                  <a:cs typeface="Arial" panose="020B0604020202020204"/>
                </a:rPr>
                <a:t>P</a:t>
              </a:r>
              <a:r>
                <a:rPr lang="zh-CN" altLang="en-US" sz="2400" dirty="0">
                  <a:latin typeface="Arial" panose="020B0604020202020204"/>
                  <a:cs typeface="Arial" panose="020B0604020202020204"/>
                </a:rPr>
                <a:t>，</a:t>
              </a:r>
              <a:r>
                <a:rPr lang="en-US" altLang="zh-CN" sz="2400" dirty="0">
                  <a:latin typeface="Arial" panose="020B0604020202020204"/>
                  <a:cs typeface="Arial" panose="020B0604020202020204"/>
                </a:rPr>
                <a:t>PS</a:t>
              </a:r>
              <a:r>
                <a:rPr lang="zh-CN" altLang="en-US" sz="2400" dirty="0">
                  <a:latin typeface="Arial" panose="020B0604020202020204"/>
                  <a:cs typeface="Arial" panose="020B0604020202020204"/>
                </a:rPr>
                <a:t>下降</a:t>
              </a:r>
              <a:endParaRPr lang="en-US" sz="2400" dirty="0">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left)">
                                      <p:cBhvr>
                                        <p:cTn id="7" dur="500"/>
                                        <p:tgtEl>
                                          <p:spTgt spid="50">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strips(downRigh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
                                            <p:txEl>
                                              <p:pRg st="1" end="1"/>
                                            </p:txEl>
                                          </p:spTgt>
                                        </p:tgtEl>
                                        <p:attrNameLst>
                                          <p:attrName>style.visibility</p:attrName>
                                        </p:attrNameLst>
                                      </p:cBhvr>
                                      <p:to>
                                        <p:strVal val="visible"/>
                                      </p:to>
                                    </p:set>
                                    <p:animEffect transition="in" filter="wipe(left)">
                                      <p:cBhvr>
                                        <p:cTn id="16" dur="500"/>
                                        <p:tgtEl>
                                          <p:spTgt spid="50">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xEl>
                                              <p:pRg st="2" end="2"/>
                                            </p:txEl>
                                          </p:spTgt>
                                        </p:tgtEl>
                                        <p:attrNameLst>
                                          <p:attrName>style.visibility</p:attrName>
                                        </p:attrNameLst>
                                      </p:cBhvr>
                                      <p:to>
                                        <p:strVal val="visible"/>
                                      </p:to>
                                    </p:set>
                                    <p:animEffect transition="in" filter="wipe(left)">
                                      <p:cBhvr>
                                        <p:cTn id="25" dur="500"/>
                                        <p:tgtEl>
                                          <p:spTgt spid="5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5" uiExpand="1" build="p"/>
      <p:bldP spid="28" grpId="0" animBg="1"/>
      <p:bldP spid="59" grpId="0" animBg="1"/>
      <p:bldP spid="6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习题：</a:t>
            </a:r>
            <a:r>
              <a:rPr lang="en-US" altLang="zh-CN" sz="3200" dirty="0">
                <a:latin typeface="华光中雅_CNKI" panose="02000500000000000000" pitchFamily="2" charset="-122"/>
                <a:ea typeface="华光中雅_CNKI" panose="02000500000000000000" pitchFamily="2" charset="-122"/>
              </a:rPr>
              <a:t>PS</a:t>
            </a:r>
            <a:endParaRPr lang="en-US" altLang="zh-CN" sz="3200" dirty="0">
              <a:latin typeface="华光中雅_CNKI" panose="02000500000000000000" pitchFamily="2" charset="-122"/>
              <a:ea typeface="华光中雅_CNKI" panose="02000500000000000000" pitchFamily="2" charset="-122"/>
            </a:endParaRPr>
          </a:p>
        </p:txBody>
      </p:sp>
      <p:sp>
        <p:nvSpPr>
          <p:cNvPr id="50" name="Rectangle 17"/>
          <p:cNvSpPr txBox="1">
            <a:spLocks noChangeArrowheads="1"/>
          </p:cNvSpPr>
          <p:nvPr/>
        </p:nvSpPr>
        <p:spPr>
          <a:xfrm>
            <a:off x="683568" y="1383034"/>
            <a:ext cx="2232248" cy="749822"/>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rPr>
              <a:t>生产者剩余</a:t>
            </a:r>
            <a:endParaRPr lang="en-US" sz="2600" dirty="0"/>
          </a:p>
        </p:txBody>
      </p:sp>
      <p:sp>
        <p:nvSpPr>
          <p:cNvPr id="3" name="Rectangle 17"/>
          <p:cNvSpPr txBox="1">
            <a:spLocks noChangeArrowheads="1"/>
          </p:cNvSpPr>
          <p:nvPr/>
        </p:nvSpPr>
        <p:spPr>
          <a:xfrm>
            <a:off x="467544" y="2060848"/>
            <a:ext cx="3888432" cy="1489236"/>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63550" indent="-463550">
              <a:spcBef>
                <a:spcPct val="30000"/>
              </a:spcBef>
              <a:buClr>
                <a:srgbClr val="003399"/>
              </a:buClr>
              <a:buSzPct val="120000"/>
              <a:buFont typeface="Wingdings" panose="05000000000000000000" pitchFamily="2" charset="2"/>
              <a:buNone/>
            </a:pPr>
            <a:r>
              <a:rPr lang="en-US" altLang="zh-CN" sz="2400" b="1" dirty="0">
                <a:solidFill>
                  <a:srgbClr val="800000"/>
                </a:solidFill>
                <a:latin typeface="Arial" panose="020B0604020202020204"/>
                <a:cs typeface="Arial" panose="020B0604020202020204"/>
              </a:rPr>
              <a:t>A.</a:t>
            </a:r>
            <a:r>
              <a:rPr lang="en-US" altLang="zh-CN" sz="2400" b="1" dirty="0">
                <a:solidFill>
                  <a:srgbClr val="669900"/>
                </a:solidFill>
                <a:latin typeface="Arial" panose="020B0604020202020204"/>
                <a:cs typeface="Arial" panose="020B0604020202020204"/>
              </a:rPr>
              <a:t> </a:t>
            </a:r>
            <a:r>
              <a:rPr lang="en-US" altLang="zh-CN" sz="2400" dirty="0">
                <a:solidFill>
                  <a:srgbClr val="669900"/>
                </a:solidFill>
                <a:latin typeface="Arial" panose="020B0604020202020204"/>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当</a:t>
            </a:r>
            <a:r>
              <a:rPr lang="en-US" altLang="zh-CN" sz="2400" b="1" i="1" dirty="0">
                <a:latin typeface="Arial" panose="020B0604020202020204"/>
                <a:cs typeface="Arial" panose="020B0604020202020204"/>
              </a:rPr>
              <a:t>Q</a:t>
            </a:r>
            <a:r>
              <a:rPr lang="en-US" altLang="zh-CN" sz="2400" dirty="0">
                <a:latin typeface="Arial" panose="020B0604020202020204"/>
                <a:cs typeface="Arial" panose="020B0604020202020204"/>
              </a:rPr>
              <a:t> = 10</a:t>
            </a:r>
            <a:r>
              <a:rPr lang="zh-CN" altLang="en-US" sz="2400" dirty="0">
                <a:latin typeface="微软雅黑" panose="020B0503020204020204" pitchFamily="34" charset="-122"/>
                <a:ea typeface="微软雅黑" panose="020B0503020204020204" pitchFamily="34" charset="-122"/>
                <a:cs typeface="Arial" panose="020B0604020202020204"/>
              </a:rPr>
              <a:t>时，查找边际卖者的成本</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463550" indent="-463550">
              <a:spcBef>
                <a:spcPct val="30000"/>
              </a:spcBef>
              <a:buClr>
                <a:srgbClr val="003399"/>
              </a:buClr>
              <a:buSzPct val="120000"/>
              <a:buFont typeface="Wingdings" panose="05000000000000000000" pitchFamily="2" charset="2"/>
              <a:buNone/>
            </a:pPr>
            <a:r>
              <a:rPr lang="en-US" altLang="zh-CN" sz="2400" b="1" dirty="0">
                <a:solidFill>
                  <a:srgbClr val="800000"/>
                </a:solidFill>
                <a:latin typeface="Arial" panose="020B0604020202020204"/>
                <a:cs typeface="Arial" panose="020B0604020202020204"/>
              </a:rPr>
              <a:t>B.</a:t>
            </a:r>
            <a:r>
              <a:rPr lang="en-US" altLang="zh-CN" sz="2400" dirty="0">
                <a:solidFill>
                  <a:srgbClr val="669900"/>
                </a:solidFill>
                <a:latin typeface="Arial" panose="020B0604020202020204"/>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找到</a:t>
            </a:r>
            <a:r>
              <a:rPr lang="en-US" altLang="zh-CN" sz="2400" b="1" i="1" dirty="0">
                <a:latin typeface="Arial" panose="020B0604020202020204"/>
                <a:cs typeface="Arial" panose="020B0604020202020204"/>
              </a:rPr>
              <a:t>P</a:t>
            </a:r>
            <a:r>
              <a:rPr lang="en-US" altLang="zh-CN" sz="2400" dirty="0">
                <a:latin typeface="Arial" panose="020B0604020202020204"/>
                <a:cs typeface="Arial" panose="020B0604020202020204"/>
              </a:rPr>
              <a:t> = 20</a:t>
            </a:r>
            <a:r>
              <a:rPr lang="zh-CN" altLang="en-US" sz="2400" dirty="0">
                <a:latin typeface="Arial" panose="020B0604020202020204"/>
                <a:cs typeface="Arial" panose="020B0604020202020204"/>
              </a:rPr>
              <a:t>元</a:t>
            </a:r>
            <a:r>
              <a:rPr lang="zh-CN" altLang="en-US" sz="2400" dirty="0">
                <a:latin typeface="微软雅黑" panose="020B0503020204020204" pitchFamily="34" charset="-122"/>
                <a:ea typeface="微软雅黑" panose="020B0503020204020204" pitchFamily="34" charset="-122"/>
                <a:cs typeface="Arial" panose="020B0604020202020204"/>
              </a:rPr>
              <a:t>的总</a:t>
            </a:r>
            <a:r>
              <a:rPr lang="en-US" altLang="zh-CN" sz="2400" dirty="0">
                <a:latin typeface="微软雅黑" panose="020B0503020204020204" pitchFamily="34" charset="-122"/>
                <a:ea typeface="微软雅黑" panose="020B0503020204020204" pitchFamily="34" charset="-122"/>
                <a:cs typeface="Arial" panose="020B0604020202020204"/>
              </a:rPr>
              <a:t>PS</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0" indent="0">
              <a:lnSpc>
                <a:spcPct val="150000"/>
              </a:lnSpc>
              <a:buFont typeface="Wingdings" panose="05000000000000000000" pitchFamily="2" charset="2"/>
              <a:buNone/>
            </a:pPr>
            <a:endParaRPr lang="en-US" sz="2600" dirty="0"/>
          </a:p>
        </p:txBody>
      </p:sp>
      <p:sp>
        <p:nvSpPr>
          <p:cNvPr id="4" name="Rectangle 17"/>
          <p:cNvSpPr txBox="1">
            <a:spLocks noChangeArrowheads="1"/>
          </p:cNvSpPr>
          <p:nvPr/>
        </p:nvSpPr>
        <p:spPr>
          <a:xfrm>
            <a:off x="400674" y="3429000"/>
            <a:ext cx="3888432" cy="126194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63550" indent="-463550">
              <a:lnSpc>
                <a:spcPct val="150000"/>
              </a:lnSpc>
              <a:spcBef>
                <a:spcPct val="30000"/>
              </a:spcBef>
              <a:buClr>
                <a:srgbClr val="003399"/>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假设</a:t>
            </a:r>
            <a:r>
              <a:rPr lang="en-US" altLang="zh-CN" sz="2400" b="1" i="1" dirty="0">
                <a:latin typeface="Arial" panose="020B0604020202020204"/>
                <a:cs typeface="Arial" panose="020B0604020202020204"/>
              </a:rPr>
              <a:t>P</a:t>
            </a:r>
            <a:r>
              <a:rPr lang="zh-CN" altLang="en-US" sz="2400" dirty="0">
                <a:latin typeface="微软雅黑" panose="020B0503020204020204" pitchFamily="34" charset="-122"/>
                <a:ea typeface="微软雅黑" panose="020B0503020204020204" pitchFamily="34" charset="-122"/>
                <a:cs typeface="Arial" panose="020B0604020202020204"/>
              </a:rPr>
              <a:t>上升到</a:t>
            </a:r>
            <a:r>
              <a:rPr lang="en-US" altLang="zh-CN" sz="2400" dirty="0">
                <a:latin typeface="微软雅黑" panose="020B0503020204020204" pitchFamily="34" charset="-122"/>
                <a:ea typeface="微软雅黑" panose="020B0503020204020204" pitchFamily="34" charset="-122"/>
                <a:cs typeface="Arial" panose="020B0604020202020204"/>
              </a:rPr>
              <a:t>30</a:t>
            </a:r>
            <a:r>
              <a:rPr lang="zh-CN" altLang="en-US" sz="2400" dirty="0">
                <a:latin typeface="微软雅黑" panose="020B0503020204020204" pitchFamily="34" charset="-122"/>
                <a:ea typeface="微软雅黑" panose="020B0503020204020204" pitchFamily="34" charset="-122"/>
                <a:cs typeface="Arial" panose="020B0604020202020204"/>
              </a:rPr>
              <a:t>元。找出</a:t>
            </a:r>
            <a:r>
              <a:rPr lang="en-US" altLang="zh-CN" sz="2400" dirty="0">
                <a:latin typeface="微软雅黑" panose="020B0503020204020204" pitchFamily="34" charset="-122"/>
                <a:ea typeface="微软雅黑" panose="020B0503020204020204" pitchFamily="34" charset="-122"/>
                <a:cs typeface="Arial" panose="020B0604020202020204"/>
              </a:rPr>
              <a:t>PS</a:t>
            </a:r>
            <a:r>
              <a:rPr lang="zh-CN" altLang="en-US" sz="2400" dirty="0">
                <a:latin typeface="微软雅黑" panose="020B0503020204020204" pitchFamily="34" charset="-122"/>
                <a:ea typeface="微软雅黑" panose="020B0503020204020204" pitchFamily="34" charset="-122"/>
                <a:cs typeface="Arial" panose="020B0604020202020204"/>
              </a:rPr>
              <a:t>的增长是由于：</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0" indent="0">
              <a:lnSpc>
                <a:spcPct val="150000"/>
              </a:lnSpc>
              <a:buFont typeface="Wingdings" panose="05000000000000000000" pitchFamily="2" charset="2"/>
              <a:buNone/>
            </a:pPr>
            <a:endParaRPr lang="en-US" sz="2600" dirty="0"/>
          </a:p>
        </p:txBody>
      </p:sp>
      <p:sp>
        <p:nvSpPr>
          <p:cNvPr id="5" name="Rectangle 17"/>
          <p:cNvSpPr txBox="1">
            <a:spLocks noChangeArrowheads="1"/>
          </p:cNvSpPr>
          <p:nvPr/>
        </p:nvSpPr>
        <p:spPr>
          <a:xfrm>
            <a:off x="467544" y="4710269"/>
            <a:ext cx="3888432" cy="878971"/>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63600" lvl="1" indent="-463550">
              <a:spcBef>
                <a:spcPct val="30000"/>
              </a:spcBef>
              <a:buClr>
                <a:srgbClr val="003399"/>
              </a:buClr>
              <a:buSzPct val="120000"/>
              <a:buFont typeface="Wingdings" panose="05000000000000000000" pitchFamily="2" charset="2"/>
              <a:buNone/>
            </a:pPr>
            <a:r>
              <a:rPr lang="en-US" altLang="zh-CN" sz="1800" b="1" smtClean="0">
                <a:solidFill>
                  <a:srgbClr val="800000"/>
                </a:solidFill>
                <a:latin typeface="Arial" panose="020B0604020202020204"/>
                <a:cs typeface="Arial" panose="020B0604020202020204"/>
              </a:rPr>
              <a:t>1. </a:t>
            </a:r>
            <a:r>
              <a:rPr lang="en-US" altLang="zh-CN" sz="1800" dirty="0">
                <a:latin typeface="微软雅黑" panose="020B0503020204020204" pitchFamily="34" charset="-122"/>
                <a:ea typeface="微软雅黑" panose="020B0503020204020204" pitchFamily="34" charset="-122"/>
                <a:cs typeface="Arial" panose="020B0604020202020204"/>
              </a:rPr>
              <a:t>	</a:t>
            </a:r>
            <a:r>
              <a:rPr lang="zh-CN" altLang="en-US" sz="1800" dirty="0">
                <a:latin typeface="微软雅黑" panose="020B0503020204020204" pitchFamily="34" charset="-122"/>
                <a:ea typeface="微软雅黑" panose="020B0503020204020204" pitchFamily="34" charset="-122"/>
                <a:cs typeface="Arial" panose="020B0604020202020204"/>
              </a:rPr>
              <a:t>出售额外</a:t>
            </a:r>
            <a:r>
              <a:rPr lang="en-US" altLang="zh-CN" sz="1800" dirty="0">
                <a:latin typeface="微软雅黑" panose="020B0503020204020204" pitchFamily="34" charset="-122"/>
                <a:ea typeface="微软雅黑" panose="020B0503020204020204" pitchFamily="34" charset="-122"/>
                <a:cs typeface="Arial" panose="020B0604020202020204"/>
              </a:rPr>
              <a:t>5</a:t>
            </a:r>
            <a:r>
              <a:rPr lang="zh-CN" altLang="en-US" sz="1800" dirty="0">
                <a:latin typeface="微软雅黑" panose="020B0503020204020204" pitchFamily="34" charset="-122"/>
                <a:ea typeface="微软雅黑" panose="020B0503020204020204" pitchFamily="34" charset="-122"/>
                <a:cs typeface="Arial" panose="020B0604020202020204"/>
              </a:rPr>
              <a:t>个单位数量</a:t>
            </a:r>
            <a:endParaRPr lang="en-US" altLang="zh-CN" sz="1800" dirty="0">
              <a:latin typeface="微软雅黑" panose="020B0503020204020204" pitchFamily="34" charset="-122"/>
              <a:ea typeface="微软雅黑" panose="020B0503020204020204" pitchFamily="34" charset="-122"/>
              <a:cs typeface="Arial" panose="020B0604020202020204"/>
            </a:endParaRPr>
          </a:p>
          <a:p>
            <a:pPr marL="863600" lvl="1" indent="-463550">
              <a:spcBef>
                <a:spcPct val="30000"/>
              </a:spcBef>
              <a:buClr>
                <a:srgbClr val="003399"/>
              </a:buClr>
              <a:buSzPct val="120000"/>
              <a:buFont typeface="Wingdings" panose="05000000000000000000" pitchFamily="2" charset="2"/>
              <a:buNone/>
            </a:pPr>
            <a:r>
              <a:rPr lang="en-US" altLang="zh-CN" sz="1800" b="1" smtClean="0">
                <a:solidFill>
                  <a:srgbClr val="800000"/>
                </a:solidFill>
                <a:latin typeface="Arial" panose="020B0604020202020204"/>
                <a:cs typeface="Arial" panose="020B0604020202020204"/>
              </a:rPr>
              <a:t>2. </a:t>
            </a:r>
            <a:r>
              <a:rPr lang="en-US" altLang="zh-CN" sz="1800" dirty="0">
                <a:latin typeface="微软雅黑" panose="020B0503020204020204" pitchFamily="34" charset="-122"/>
                <a:ea typeface="微软雅黑" panose="020B0503020204020204" pitchFamily="34" charset="-122"/>
                <a:cs typeface="Arial" panose="020B0604020202020204"/>
              </a:rPr>
              <a:t>	</a:t>
            </a:r>
            <a:r>
              <a:rPr lang="zh-CN" altLang="en-US" sz="1800" dirty="0">
                <a:latin typeface="微软雅黑" panose="020B0503020204020204" pitchFamily="34" charset="-122"/>
                <a:ea typeface="微软雅黑" panose="020B0503020204020204" pitchFamily="34" charset="-122"/>
                <a:cs typeface="Arial" panose="020B0604020202020204"/>
              </a:rPr>
              <a:t>原始</a:t>
            </a:r>
            <a:r>
              <a:rPr lang="en-US" altLang="zh-CN" sz="1800" dirty="0">
                <a:latin typeface="微软雅黑" panose="020B0503020204020204" pitchFamily="34" charset="-122"/>
                <a:ea typeface="微软雅黑" panose="020B0503020204020204" pitchFamily="34" charset="-122"/>
                <a:cs typeface="Arial" panose="020B0604020202020204"/>
              </a:rPr>
              <a:t>10</a:t>
            </a:r>
            <a:r>
              <a:rPr lang="zh-CN" altLang="en-US" sz="1800" dirty="0">
                <a:latin typeface="微软雅黑" panose="020B0503020204020204" pitchFamily="34" charset="-122"/>
                <a:ea typeface="微软雅黑" panose="020B0503020204020204" pitchFamily="34" charset="-122"/>
                <a:cs typeface="Arial" panose="020B0604020202020204"/>
              </a:rPr>
              <a:t>个单位的价格更高</a:t>
            </a:r>
            <a:endParaRPr lang="en-US" altLang="zh-CN" sz="1800" dirty="0">
              <a:latin typeface="微软雅黑" panose="020B0503020204020204" pitchFamily="34" charset="-122"/>
              <a:ea typeface="微软雅黑" panose="020B0503020204020204" pitchFamily="34" charset="-122"/>
              <a:cs typeface="Arial" panose="020B0604020202020204"/>
            </a:endParaRPr>
          </a:p>
          <a:p>
            <a:pPr marL="463550" indent="-463550">
              <a:spcBef>
                <a:spcPct val="30000"/>
              </a:spcBef>
              <a:buClr>
                <a:srgbClr val="003399"/>
              </a:buClr>
              <a:buSzPct val="120000"/>
              <a:buFont typeface="Wingdings" panose="05000000000000000000" pitchFamily="2" charset="2"/>
              <a:buNone/>
            </a:pPr>
            <a:endParaRPr lang="en-US" altLang="zh-CN" sz="2600" dirty="0">
              <a:latin typeface="微软雅黑" panose="020B0503020204020204" pitchFamily="34" charset="-122"/>
              <a:ea typeface="微软雅黑" panose="020B0503020204020204" pitchFamily="34" charset="-122"/>
              <a:cs typeface="Arial" panose="020B0604020202020204"/>
            </a:endParaRPr>
          </a:p>
          <a:p>
            <a:pPr marL="0" indent="0">
              <a:lnSpc>
                <a:spcPct val="150000"/>
              </a:lnSpc>
              <a:buFont typeface="Wingdings" panose="05000000000000000000" pitchFamily="2" charset="2"/>
              <a:buNone/>
            </a:pPr>
            <a:endParaRPr lang="en-US" sz="2600" dirty="0"/>
          </a:p>
        </p:txBody>
      </p:sp>
      <p:graphicFrame>
        <p:nvGraphicFramePr>
          <p:cNvPr id="6" name="Object 8"/>
          <p:cNvGraphicFramePr>
            <a:graphicFrameLocks noChangeAspect="1"/>
          </p:cNvGraphicFramePr>
          <p:nvPr/>
        </p:nvGraphicFramePr>
        <p:xfrm>
          <a:off x="4092575" y="917575"/>
          <a:ext cx="4821238" cy="5791200"/>
        </p:xfrm>
        <a:graphic>
          <a:graphicData uri="http://schemas.openxmlformats.org/presentationml/2006/ole">
            <mc:AlternateContent xmlns:mc="http://schemas.openxmlformats.org/markup-compatibility/2006">
              <mc:Choice xmlns:v="urn:schemas-microsoft-com:vml" Requires="v">
                <p:oleObj spid="_x0000_s19487" name="Worksheet" r:id="rId1" imgW="2990215" imgH="3427095" progId="Excel.Sheet.8">
                  <p:embed/>
                </p:oleObj>
              </mc:Choice>
              <mc:Fallback>
                <p:oleObj name="Worksheet" r:id="rId1" imgW="2990215" imgH="3427095" progId="Excel.Sheet.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575" y="917575"/>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7" name="Text Box 9" descr="Wide upward diagonal"/>
          <p:cNvSpPr txBox="1">
            <a:spLocks noChangeArrowheads="1"/>
          </p:cNvSpPr>
          <p:nvPr/>
        </p:nvSpPr>
        <p:spPr bwMode="auto">
          <a:xfrm>
            <a:off x="4221163" y="1065213"/>
            <a:ext cx="592137" cy="503237"/>
          </a:xfrm>
          <a:prstGeom prst="rect">
            <a:avLst/>
          </a:prstGeom>
          <a:ln w="9525">
            <a:noFill/>
            <a:miter lim="800000"/>
          </a:ln>
        </p:spPr>
        <p:txBody>
          <a:bodyPr>
            <a:spAutoFit/>
          </a:bodyPr>
          <a:lstStyle/>
          <a:p>
            <a:pPr algn="ctr">
              <a:spcBef>
                <a:spcPct val="50000"/>
              </a:spcBef>
            </a:pPr>
            <a:r>
              <a:rPr lang="en-US" sz="2700" b="1" i="1" dirty="0">
                <a:latin typeface="Arial" panose="020B0604020202020204"/>
                <a:cs typeface="Arial" panose="020B0604020202020204"/>
              </a:rPr>
              <a:t>P</a:t>
            </a:r>
            <a:endParaRPr lang="en-US" sz="2700" b="1" i="1" dirty="0">
              <a:latin typeface="Arial" panose="020B0604020202020204"/>
              <a:cs typeface="Arial" panose="020B0604020202020204"/>
            </a:endParaRPr>
          </a:p>
        </p:txBody>
      </p:sp>
      <p:sp useBgFill="1">
        <p:nvSpPr>
          <p:cNvPr id="8" name="Text Box 10" descr="Wide upward diagonal"/>
          <p:cNvSpPr txBox="1">
            <a:spLocks noChangeArrowheads="1"/>
          </p:cNvSpPr>
          <p:nvPr/>
        </p:nvSpPr>
        <p:spPr bwMode="auto">
          <a:xfrm>
            <a:off x="8299450" y="6029325"/>
            <a:ext cx="592138" cy="503238"/>
          </a:xfrm>
          <a:prstGeom prst="rect">
            <a:avLst/>
          </a:prstGeom>
          <a:ln w="9525">
            <a:noFill/>
            <a:miter lim="800000"/>
          </a:ln>
        </p:spPr>
        <p:txBody>
          <a:bodyPr>
            <a:spAutoFit/>
          </a:bodyPr>
          <a:lstStyle/>
          <a:p>
            <a:pPr algn="ctr">
              <a:spcBef>
                <a:spcPct val="50000"/>
              </a:spcBef>
            </a:pPr>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sp>
        <p:nvSpPr>
          <p:cNvPr id="9" name="Text Box 11"/>
          <p:cNvSpPr txBox="1">
            <a:spLocks noChangeArrowheads="1"/>
          </p:cNvSpPr>
          <p:nvPr/>
        </p:nvSpPr>
        <p:spPr bwMode="auto">
          <a:xfrm>
            <a:off x="5273675" y="808038"/>
            <a:ext cx="2909888" cy="488950"/>
          </a:xfrm>
          <a:prstGeom prst="rect">
            <a:avLst/>
          </a:prstGeom>
          <a:noFill/>
          <a:ln w="9525">
            <a:noFill/>
            <a:miter lim="800000"/>
          </a:ln>
        </p:spPr>
        <p:txBody>
          <a:bodyPr>
            <a:spAutoFit/>
          </a:bodyPr>
          <a:lstStyle/>
          <a:p>
            <a:pPr algn="ctr">
              <a:spcBef>
                <a:spcPct val="50000"/>
              </a:spcBef>
            </a:pPr>
            <a:r>
              <a:rPr lang="zh-CN" altLang="en-US" sz="2600" i="1" dirty="0">
                <a:latin typeface="Arial" panose="020B0604020202020204"/>
                <a:cs typeface="Arial" panose="020B0604020202020204"/>
              </a:rPr>
              <a:t>供给曲线</a:t>
            </a:r>
            <a:endParaRPr lang="en-US" sz="2600" i="1"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5" build="p"/>
      <p:bldP spid="5" grpId="0" bldLvl="5"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习题：</a:t>
            </a:r>
            <a:r>
              <a:rPr lang="en-US" altLang="zh-CN" sz="3200" dirty="0">
                <a:latin typeface="华光中雅_CNKI" panose="02000500000000000000" pitchFamily="2" charset="-122"/>
                <a:ea typeface="华光中雅_CNKI" panose="02000500000000000000" pitchFamily="2" charset="-122"/>
              </a:rPr>
              <a:t>PS</a:t>
            </a:r>
            <a:endParaRPr lang="en-US" altLang="zh-CN" sz="3200" dirty="0">
              <a:latin typeface="华光中雅_CNKI" panose="02000500000000000000" pitchFamily="2" charset="-122"/>
              <a:ea typeface="华光中雅_CNKI" panose="02000500000000000000" pitchFamily="2" charset="-122"/>
            </a:endParaRPr>
          </a:p>
        </p:txBody>
      </p:sp>
      <p:sp>
        <p:nvSpPr>
          <p:cNvPr id="50" name="Rectangle 17"/>
          <p:cNvSpPr txBox="1">
            <a:spLocks noChangeArrowheads="1"/>
          </p:cNvSpPr>
          <p:nvPr/>
        </p:nvSpPr>
        <p:spPr>
          <a:xfrm>
            <a:off x="-108520" y="1356241"/>
            <a:ext cx="2232248" cy="749822"/>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rPr>
              <a:t>答案</a:t>
            </a:r>
            <a:endParaRPr lang="en-US" sz="2600" dirty="0"/>
          </a:p>
        </p:txBody>
      </p:sp>
      <p:sp>
        <p:nvSpPr>
          <p:cNvPr id="3" name="Rectangle 17"/>
          <p:cNvSpPr txBox="1">
            <a:spLocks noChangeArrowheads="1"/>
          </p:cNvSpPr>
          <p:nvPr/>
        </p:nvSpPr>
        <p:spPr>
          <a:xfrm>
            <a:off x="395605" y="1883410"/>
            <a:ext cx="3888740" cy="1434465"/>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63550" indent="-463550">
              <a:lnSpc>
                <a:spcPct val="100000"/>
              </a:lnSpc>
              <a:spcBef>
                <a:spcPts val="0"/>
              </a:spcBef>
              <a:buClr>
                <a:srgbClr val="003399"/>
              </a:buClr>
              <a:buSzPct val="120000"/>
              <a:buFont typeface="Wingdings" panose="05000000000000000000" pitchFamily="2" charset="2"/>
              <a:buNone/>
            </a:pPr>
            <a:r>
              <a:rPr lang="en-US" altLang="zh-CN" sz="2500" b="1" dirty="0">
                <a:solidFill>
                  <a:srgbClr val="800000"/>
                </a:solidFill>
                <a:latin typeface="Arial" panose="020B0604020202020204"/>
                <a:cs typeface="Arial" panose="020B0604020202020204"/>
              </a:rPr>
              <a:t>A.</a:t>
            </a:r>
            <a:r>
              <a:rPr lang="en-US" altLang="zh-CN" sz="2500" b="1" dirty="0">
                <a:solidFill>
                  <a:srgbClr val="669900"/>
                </a:solidFill>
                <a:latin typeface="Arial" panose="020B0604020202020204"/>
                <a:cs typeface="Arial" panose="020B0604020202020204"/>
              </a:rPr>
              <a:t> </a:t>
            </a:r>
            <a:r>
              <a:rPr lang="en-US" altLang="zh-CN" sz="2500" dirty="0">
                <a:solidFill>
                  <a:srgbClr val="669900"/>
                </a:solidFill>
                <a:latin typeface="Arial" panose="020B0604020202020204"/>
                <a:cs typeface="Arial" panose="020B0604020202020204"/>
              </a:rPr>
              <a:t>	</a:t>
            </a:r>
            <a:r>
              <a:rPr lang="zh-CN" altLang="en-US" sz="2500" dirty="0">
                <a:latin typeface="微软雅黑" panose="020B0503020204020204" pitchFamily="34" charset="-122"/>
                <a:ea typeface="微软雅黑" panose="020B0503020204020204" pitchFamily="34" charset="-122"/>
                <a:cs typeface="Arial" panose="020B0604020202020204"/>
              </a:rPr>
              <a:t>当</a:t>
            </a:r>
            <a:r>
              <a:rPr lang="en-US" altLang="zh-CN" sz="2500" b="1" i="1" dirty="0">
                <a:latin typeface="Arial" panose="020B0604020202020204"/>
                <a:cs typeface="Arial" panose="020B0604020202020204"/>
              </a:rPr>
              <a:t>Q</a:t>
            </a:r>
            <a:r>
              <a:rPr lang="en-US" altLang="zh-CN" sz="2500" dirty="0">
                <a:latin typeface="Arial" panose="020B0604020202020204"/>
                <a:cs typeface="Arial" panose="020B0604020202020204"/>
              </a:rPr>
              <a:t> = 10</a:t>
            </a:r>
            <a:r>
              <a:rPr lang="zh-CN" altLang="en-US" sz="2500" dirty="0">
                <a:latin typeface="微软雅黑" panose="020B0503020204020204" pitchFamily="34" charset="-122"/>
                <a:ea typeface="微软雅黑" panose="020B0503020204020204" pitchFamily="34" charset="-122"/>
                <a:cs typeface="Arial" panose="020B0604020202020204"/>
              </a:rPr>
              <a:t>时，边际卖者的成本</a:t>
            </a:r>
            <a:r>
              <a:rPr lang="en-US" altLang="zh-CN" sz="2500" dirty="0">
                <a:latin typeface="微软雅黑" panose="020B0503020204020204" pitchFamily="34" charset="-122"/>
                <a:ea typeface="微软雅黑" panose="020B0503020204020204" pitchFamily="34" charset="-122"/>
                <a:cs typeface="Arial" panose="020B0604020202020204"/>
              </a:rPr>
              <a:t>=</a:t>
            </a:r>
            <a:r>
              <a:rPr lang="en-US" altLang="zh-CN" sz="2500" u="sng" dirty="0">
                <a:latin typeface="微软雅黑" panose="020B0503020204020204" pitchFamily="34" charset="-122"/>
                <a:ea typeface="微软雅黑" panose="020B0503020204020204" pitchFamily="34" charset="-122"/>
                <a:cs typeface="Arial" panose="020B0604020202020204"/>
              </a:rPr>
              <a:t>20</a:t>
            </a:r>
            <a:r>
              <a:rPr lang="zh-CN" altLang="en-US" sz="2500" u="sng" dirty="0">
                <a:latin typeface="微软雅黑" panose="020B0503020204020204" pitchFamily="34" charset="-122"/>
                <a:ea typeface="微软雅黑" panose="020B0503020204020204" pitchFamily="34" charset="-122"/>
                <a:cs typeface="Arial" panose="020B0604020202020204"/>
              </a:rPr>
              <a:t>元</a:t>
            </a:r>
            <a:r>
              <a:rPr lang="en-US" altLang="zh-CN" sz="2500" u="sng" dirty="0">
                <a:latin typeface="微软雅黑" panose="020B0503020204020204" pitchFamily="34" charset="-122"/>
                <a:ea typeface="微软雅黑" panose="020B0503020204020204" pitchFamily="34" charset="-122"/>
                <a:cs typeface="Arial" panose="020B0604020202020204"/>
              </a:rPr>
              <a:t> </a:t>
            </a:r>
            <a:endParaRPr lang="en-US" altLang="zh-CN" sz="2500" u="sng" dirty="0">
              <a:latin typeface="微软雅黑" panose="020B0503020204020204" pitchFamily="34" charset="-122"/>
              <a:ea typeface="微软雅黑" panose="020B0503020204020204" pitchFamily="34" charset="-122"/>
              <a:cs typeface="Arial" panose="020B0604020202020204"/>
            </a:endParaRPr>
          </a:p>
          <a:p>
            <a:pPr marL="463550" indent="-463550">
              <a:lnSpc>
                <a:spcPct val="100000"/>
              </a:lnSpc>
              <a:spcBef>
                <a:spcPts val="0"/>
              </a:spcBef>
              <a:buClr>
                <a:srgbClr val="003399"/>
              </a:buClr>
              <a:buSzPct val="120000"/>
              <a:buFont typeface="Wingdings" panose="05000000000000000000" pitchFamily="2" charset="2"/>
              <a:buNone/>
            </a:pPr>
            <a:r>
              <a:rPr lang="en-US" altLang="zh-CN" sz="2500" b="1" dirty="0">
                <a:solidFill>
                  <a:srgbClr val="800000"/>
                </a:solidFill>
                <a:latin typeface="Arial" panose="020B0604020202020204"/>
                <a:cs typeface="Arial" panose="020B0604020202020204"/>
              </a:rPr>
              <a:t>B.</a:t>
            </a:r>
            <a:r>
              <a:rPr lang="en-US" altLang="zh-CN" sz="2500" dirty="0">
                <a:solidFill>
                  <a:srgbClr val="669900"/>
                </a:solidFill>
                <a:latin typeface="Arial" panose="020B0604020202020204"/>
                <a:cs typeface="Arial" panose="020B0604020202020204"/>
              </a:rPr>
              <a:t>	</a:t>
            </a:r>
            <a:r>
              <a:rPr lang="en-US" altLang="zh-CN" sz="2500" dirty="0">
                <a:latin typeface="微软雅黑" panose="020B0503020204020204" pitchFamily="34" charset="-122"/>
                <a:ea typeface="微软雅黑" panose="020B0503020204020204" pitchFamily="34" charset="-122"/>
                <a:cs typeface="Arial" panose="020B0604020202020204"/>
              </a:rPr>
              <a:t>PS= ½ x 10 x 20 </a:t>
            </a:r>
            <a:br>
              <a:rPr lang="en-US" altLang="zh-CN" sz="2500" dirty="0">
                <a:latin typeface="微软雅黑" panose="020B0503020204020204" pitchFamily="34" charset="-122"/>
                <a:ea typeface="微软雅黑" panose="020B0503020204020204" pitchFamily="34" charset="-122"/>
                <a:cs typeface="Arial" panose="020B0604020202020204"/>
              </a:rPr>
            </a:br>
            <a:r>
              <a:rPr lang="en-US" altLang="zh-CN" sz="2500" dirty="0">
                <a:latin typeface="微软雅黑" panose="020B0503020204020204" pitchFamily="34" charset="-122"/>
                <a:ea typeface="微软雅黑" panose="020B0503020204020204" pitchFamily="34" charset="-122"/>
                <a:cs typeface="Arial" panose="020B0604020202020204"/>
              </a:rPr>
              <a:t>  = </a:t>
            </a:r>
            <a:r>
              <a:rPr lang="en-US" altLang="zh-CN" sz="2500" u="sng" dirty="0">
                <a:latin typeface="微软雅黑" panose="020B0503020204020204" pitchFamily="34" charset="-122"/>
                <a:ea typeface="微软雅黑" panose="020B0503020204020204" pitchFamily="34" charset="-122"/>
                <a:cs typeface="Arial" panose="020B0604020202020204"/>
              </a:rPr>
              <a:t>100</a:t>
            </a:r>
            <a:endParaRPr lang="en-US" altLang="zh-CN" sz="2500" u="sng" dirty="0">
              <a:latin typeface="微软雅黑" panose="020B0503020204020204" pitchFamily="34" charset="-122"/>
              <a:ea typeface="微软雅黑" panose="020B0503020204020204" pitchFamily="34" charset="-122"/>
              <a:cs typeface="Arial" panose="020B0604020202020204"/>
            </a:endParaRPr>
          </a:p>
        </p:txBody>
      </p:sp>
      <p:sp>
        <p:nvSpPr>
          <p:cNvPr id="4" name="Rectangle 17"/>
          <p:cNvSpPr txBox="1">
            <a:spLocks noChangeArrowheads="1"/>
          </p:cNvSpPr>
          <p:nvPr/>
        </p:nvSpPr>
        <p:spPr>
          <a:xfrm>
            <a:off x="467543" y="3632663"/>
            <a:ext cx="3888432" cy="749823"/>
          </a:xfrm>
          <a:prstGeom prst="rect">
            <a:avLst/>
          </a:prstGeom>
          <a:no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63550" indent="-463550">
              <a:lnSpc>
                <a:spcPct val="100000"/>
              </a:lnSpc>
              <a:spcBef>
                <a:spcPct val="30000"/>
              </a:spcBef>
              <a:buClr>
                <a:srgbClr val="003399"/>
              </a:buClr>
              <a:buSzPct val="120000"/>
              <a:buFont typeface="Wingdings" panose="05000000000000000000" pitchFamily="2" charset="2"/>
              <a:buNone/>
            </a:pPr>
            <a:r>
              <a:rPr lang="en-US" altLang="zh-CN" sz="2500" b="1" i="1" dirty="0">
                <a:latin typeface="Arial" panose="020B0604020202020204"/>
                <a:cs typeface="Arial" panose="020B0604020202020204"/>
              </a:rPr>
              <a:t>P</a:t>
            </a:r>
            <a:r>
              <a:rPr lang="zh-CN" altLang="en-US" sz="2500" dirty="0">
                <a:latin typeface="微软雅黑" panose="020B0503020204020204" pitchFamily="34" charset="-122"/>
                <a:ea typeface="微软雅黑" panose="020B0503020204020204" pitchFamily="34" charset="-122"/>
                <a:cs typeface="Arial" panose="020B0604020202020204"/>
              </a:rPr>
              <a:t>上升到</a:t>
            </a:r>
            <a:r>
              <a:rPr lang="en-US" altLang="zh-CN" sz="2500">
                <a:latin typeface="微软雅黑" panose="020B0503020204020204" pitchFamily="34" charset="-122"/>
                <a:ea typeface="微软雅黑" panose="020B0503020204020204" pitchFamily="34" charset="-122"/>
                <a:cs typeface="Arial" panose="020B0604020202020204"/>
              </a:rPr>
              <a:t>30</a:t>
            </a:r>
            <a:r>
              <a:rPr lang="zh-CN" altLang="en-US" sz="2500" smtClean="0">
                <a:latin typeface="微软雅黑" panose="020B0503020204020204" pitchFamily="34" charset="-122"/>
                <a:ea typeface="微软雅黑" panose="020B0503020204020204" pitchFamily="34" charset="-122"/>
                <a:cs typeface="Arial" panose="020B0604020202020204"/>
              </a:rPr>
              <a:t>元，</a:t>
            </a:r>
            <a:r>
              <a:rPr lang="en-US" altLang="zh-CN" sz="2500" smtClean="0">
                <a:latin typeface="微软雅黑" panose="020B0503020204020204" pitchFamily="34" charset="-122"/>
                <a:ea typeface="微软雅黑" panose="020B0503020204020204" pitchFamily="34" charset="-122"/>
                <a:cs typeface="Arial" panose="020B0604020202020204"/>
              </a:rPr>
              <a:t>CS=225</a:t>
            </a:r>
            <a:r>
              <a:rPr lang="zh-CN" altLang="en-US" sz="2500" smtClean="0">
                <a:latin typeface="微软雅黑" panose="020B0503020204020204" pitchFamily="34" charset="-122"/>
                <a:ea typeface="微软雅黑" panose="020B0503020204020204" pitchFamily="34" charset="-122"/>
                <a:cs typeface="Arial" panose="020B0604020202020204"/>
              </a:rPr>
              <a:t>，增加了</a:t>
            </a:r>
            <a:r>
              <a:rPr lang="en-US" altLang="zh-CN" sz="2500" smtClean="0">
                <a:latin typeface="微软雅黑" panose="020B0503020204020204" pitchFamily="34" charset="-122"/>
                <a:ea typeface="微软雅黑" panose="020B0503020204020204" pitchFamily="34" charset="-122"/>
                <a:cs typeface="Arial" panose="020B0604020202020204"/>
              </a:rPr>
              <a:t>125</a:t>
            </a:r>
            <a:r>
              <a:rPr lang="zh-CN" altLang="en-US" sz="2500" smtClean="0">
                <a:latin typeface="微软雅黑" panose="020B0503020204020204" pitchFamily="34" charset="-122"/>
                <a:ea typeface="微软雅黑" panose="020B0503020204020204" pitchFamily="34" charset="-122"/>
                <a:cs typeface="Arial" panose="020B0604020202020204"/>
              </a:rPr>
              <a:t>，因为：</a:t>
            </a:r>
            <a:endParaRPr lang="en-US" sz="2500" dirty="0"/>
          </a:p>
        </p:txBody>
      </p:sp>
      <p:sp>
        <p:nvSpPr>
          <p:cNvPr id="5" name="Rectangle 17"/>
          <p:cNvSpPr txBox="1">
            <a:spLocks noChangeArrowheads="1"/>
          </p:cNvSpPr>
          <p:nvPr/>
        </p:nvSpPr>
        <p:spPr>
          <a:xfrm>
            <a:off x="425345" y="4437113"/>
            <a:ext cx="4032450" cy="144016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63600" lvl="1" indent="-463550">
              <a:spcBef>
                <a:spcPts val="0"/>
              </a:spcBef>
              <a:buClr>
                <a:srgbClr val="003399"/>
              </a:buClr>
              <a:buSzPct val="120000"/>
              <a:buFont typeface="Wingdings" panose="05000000000000000000" pitchFamily="2" charset="2"/>
              <a:buNone/>
            </a:pPr>
            <a:r>
              <a:rPr lang="en-US" altLang="zh-CN" sz="2000" b="1" smtClean="0">
                <a:solidFill>
                  <a:srgbClr val="800000"/>
                </a:solidFill>
                <a:latin typeface="Arial" panose="020B0604020202020204"/>
                <a:cs typeface="Arial" panose="020B0604020202020204"/>
              </a:rPr>
              <a:t>1. </a:t>
            </a:r>
            <a:r>
              <a:rPr lang="en-US" altLang="zh-CN" sz="2000" dirty="0">
                <a:latin typeface="微软雅黑" panose="020B0503020204020204" pitchFamily="34" charset="-122"/>
                <a:ea typeface="微软雅黑" panose="020B0503020204020204" pitchFamily="34" charset="-122"/>
                <a:cs typeface="Arial" panose="020B0604020202020204"/>
              </a:rPr>
              <a:t>	</a:t>
            </a:r>
            <a:r>
              <a:rPr lang="zh-CN" altLang="en-US" sz="2000" dirty="0">
                <a:latin typeface="微软雅黑" panose="020B0503020204020204" pitchFamily="34" charset="-122"/>
                <a:ea typeface="微软雅黑" panose="020B0503020204020204" pitchFamily="34" charset="-122"/>
                <a:cs typeface="Arial" panose="020B0604020202020204"/>
              </a:rPr>
              <a:t>额外数量的</a:t>
            </a:r>
            <a:r>
              <a:rPr lang="en-US" altLang="zh-CN" sz="2000" dirty="0">
                <a:latin typeface="微软雅黑" panose="020B0503020204020204" pitchFamily="34" charset="-122"/>
                <a:ea typeface="微软雅黑" panose="020B0503020204020204" pitchFamily="34" charset="-122"/>
                <a:cs typeface="Arial" panose="020B0604020202020204"/>
              </a:rPr>
              <a:t>PS=</a:t>
            </a:r>
            <a:r>
              <a:rPr lang="en-US" altLang="zh-CN" sz="2000" dirty="0">
                <a:latin typeface="Arial" panose="020B0604020202020204"/>
                <a:cs typeface="Arial" panose="020B0604020202020204"/>
              </a:rPr>
              <a:t> = ½ x 5 x 10 = </a:t>
            </a:r>
            <a:r>
              <a:rPr lang="en-US" altLang="zh-CN" sz="2000" u="sng" dirty="0">
                <a:latin typeface="Arial" panose="020B0604020202020204"/>
                <a:cs typeface="Arial" panose="020B0604020202020204"/>
              </a:rPr>
              <a:t>25</a:t>
            </a:r>
            <a:endParaRPr lang="en-US" altLang="zh-CN" sz="2000" dirty="0">
              <a:latin typeface="微软雅黑" panose="020B0503020204020204" pitchFamily="34" charset="-122"/>
              <a:ea typeface="微软雅黑" panose="020B0503020204020204" pitchFamily="34" charset="-122"/>
              <a:cs typeface="Arial" panose="020B0604020202020204"/>
            </a:endParaRPr>
          </a:p>
          <a:p>
            <a:pPr marL="863600" lvl="1" indent="-463550">
              <a:spcBef>
                <a:spcPct val="30000"/>
              </a:spcBef>
              <a:buClr>
                <a:srgbClr val="003399"/>
              </a:buClr>
              <a:buSzPct val="120000"/>
              <a:buFont typeface="Wingdings" panose="05000000000000000000" pitchFamily="2" charset="2"/>
              <a:buNone/>
            </a:pPr>
            <a:r>
              <a:rPr lang="en-US" altLang="zh-CN" sz="2000" b="1" smtClean="0">
                <a:solidFill>
                  <a:srgbClr val="800000"/>
                </a:solidFill>
                <a:latin typeface="Arial" panose="020B0604020202020204"/>
                <a:cs typeface="Arial" panose="020B0604020202020204"/>
              </a:rPr>
              <a:t>2. </a:t>
            </a:r>
            <a:r>
              <a:rPr lang="en-US" altLang="zh-CN" sz="2000" dirty="0">
                <a:latin typeface="微软雅黑" panose="020B0503020204020204" pitchFamily="34" charset="-122"/>
                <a:ea typeface="微软雅黑" panose="020B0503020204020204" pitchFamily="34" charset="-122"/>
                <a:cs typeface="Arial" panose="020B0604020202020204"/>
              </a:rPr>
              <a:t>	</a:t>
            </a:r>
            <a:r>
              <a:rPr lang="zh-CN" altLang="en-US" sz="2000" dirty="0">
                <a:latin typeface="微软雅黑" panose="020B0503020204020204" pitchFamily="34" charset="-122"/>
                <a:ea typeface="微软雅黑" panose="020B0503020204020204" pitchFamily="34" charset="-122"/>
                <a:cs typeface="Arial" panose="020B0604020202020204"/>
              </a:rPr>
              <a:t>原始</a:t>
            </a:r>
            <a:r>
              <a:rPr lang="en-US" altLang="zh-CN" sz="2000" dirty="0">
                <a:latin typeface="微软雅黑" panose="020B0503020204020204" pitchFamily="34" charset="-122"/>
                <a:ea typeface="微软雅黑" panose="020B0503020204020204" pitchFamily="34" charset="-122"/>
                <a:cs typeface="Arial" panose="020B0604020202020204"/>
              </a:rPr>
              <a:t>10</a:t>
            </a:r>
            <a:r>
              <a:rPr lang="zh-CN" altLang="en-US" sz="2000" dirty="0">
                <a:latin typeface="微软雅黑" panose="020B0503020204020204" pitchFamily="34" charset="-122"/>
                <a:ea typeface="微软雅黑" panose="020B0503020204020204" pitchFamily="34" charset="-122"/>
                <a:cs typeface="Arial" panose="020B0604020202020204"/>
              </a:rPr>
              <a:t>个单位</a:t>
            </a:r>
            <a:r>
              <a:rPr lang="en-US" altLang="zh-CN" sz="2000" dirty="0">
                <a:latin typeface="微软雅黑" panose="020B0503020204020204" pitchFamily="34" charset="-122"/>
                <a:ea typeface="微软雅黑" panose="020B0503020204020204" pitchFamily="34" charset="-122"/>
                <a:cs typeface="Arial" panose="020B0604020202020204"/>
              </a:rPr>
              <a:t>PS</a:t>
            </a:r>
            <a:r>
              <a:rPr lang="zh-CN" altLang="en-US" sz="2000" dirty="0">
                <a:latin typeface="微软雅黑" panose="020B0503020204020204" pitchFamily="34" charset="-122"/>
                <a:ea typeface="微软雅黑" panose="020B0503020204020204" pitchFamily="34" charset="-122"/>
                <a:cs typeface="Arial" panose="020B0604020202020204"/>
              </a:rPr>
              <a:t>的增长</a:t>
            </a:r>
            <a:r>
              <a:rPr lang="en-US" altLang="zh-CN" sz="2000" dirty="0">
                <a:latin typeface="微软雅黑" panose="020B0503020204020204" pitchFamily="34" charset="-122"/>
                <a:ea typeface="微软雅黑" panose="020B0503020204020204" pitchFamily="34" charset="-122"/>
                <a:cs typeface="Arial" panose="020B0604020202020204"/>
              </a:rPr>
              <a:t>=</a:t>
            </a:r>
            <a:r>
              <a:rPr lang="en-US" altLang="zh-CN" sz="2000" dirty="0">
                <a:latin typeface="Arial" panose="020B0604020202020204"/>
                <a:cs typeface="Arial" panose="020B0604020202020204"/>
              </a:rPr>
              <a:t> 10 x 10 = </a:t>
            </a:r>
            <a:r>
              <a:rPr lang="en-US" altLang="zh-CN" sz="2000" u="sng" dirty="0">
                <a:latin typeface="Arial" panose="020B0604020202020204"/>
                <a:cs typeface="Arial" panose="020B0604020202020204"/>
              </a:rPr>
              <a:t>100</a:t>
            </a:r>
            <a:endParaRPr lang="en-US" altLang="zh-CN" sz="2000" dirty="0">
              <a:latin typeface="微软雅黑" panose="020B0503020204020204" pitchFamily="34" charset="-122"/>
              <a:ea typeface="微软雅黑" panose="020B0503020204020204" pitchFamily="34" charset="-122"/>
              <a:cs typeface="Arial" panose="020B0604020202020204"/>
            </a:endParaRPr>
          </a:p>
          <a:p>
            <a:pPr marL="463550" indent="-463550">
              <a:spcBef>
                <a:spcPct val="30000"/>
              </a:spcBef>
              <a:buClr>
                <a:srgbClr val="003399"/>
              </a:buClr>
              <a:buSzPct val="120000"/>
              <a:buFont typeface="Wingdings" panose="05000000000000000000" pitchFamily="2" charset="2"/>
              <a:buNone/>
            </a:pPr>
            <a:endParaRPr lang="en-US" altLang="zh-CN" sz="2600" dirty="0">
              <a:latin typeface="微软雅黑" panose="020B0503020204020204" pitchFamily="34" charset="-122"/>
              <a:ea typeface="微软雅黑" panose="020B0503020204020204" pitchFamily="34" charset="-122"/>
              <a:cs typeface="Arial" panose="020B0604020202020204"/>
            </a:endParaRPr>
          </a:p>
          <a:p>
            <a:pPr marL="0" indent="0">
              <a:lnSpc>
                <a:spcPct val="150000"/>
              </a:lnSpc>
              <a:buFont typeface="Wingdings" panose="05000000000000000000" pitchFamily="2" charset="2"/>
              <a:buNone/>
            </a:pPr>
            <a:endParaRPr lang="en-US" sz="2600" dirty="0"/>
          </a:p>
        </p:txBody>
      </p:sp>
      <p:sp useBgFill="1">
        <p:nvSpPr>
          <p:cNvPr id="7" name="Text Box 9" descr="Wide upward diagonal"/>
          <p:cNvSpPr txBox="1">
            <a:spLocks noChangeArrowheads="1"/>
          </p:cNvSpPr>
          <p:nvPr/>
        </p:nvSpPr>
        <p:spPr bwMode="auto">
          <a:xfrm>
            <a:off x="4221163" y="1065213"/>
            <a:ext cx="592137" cy="503237"/>
          </a:xfrm>
          <a:prstGeom prst="rect">
            <a:avLst/>
          </a:prstGeom>
          <a:ln w="9525">
            <a:noFill/>
            <a:miter lim="800000"/>
          </a:ln>
        </p:spPr>
        <p:txBody>
          <a:bodyPr>
            <a:spAutoFit/>
          </a:bodyPr>
          <a:lstStyle/>
          <a:p>
            <a:pPr algn="ctr">
              <a:spcBef>
                <a:spcPct val="50000"/>
              </a:spcBef>
            </a:pPr>
            <a:r>
              <a:rPr lang="en-US" sz="2700" b="1" i="1" dirty="0">
                <a:latin typeface="Arial" panose="020B0604020202020204"/>
                <a:cs typeface="Arial" panose="020B0604020202020204"/>
              </a:rPr>
              <a:t>P</a:t>
            </a:r>
            <a:endParaRPr lang="en-US" sz="2700" b="1" i="1" dirty="0">
              <a:latin typeface="Arial" panose="020B0604020202020204"/>
              <a:cs typeface="Arial" panose="020B0604020202020204"/>
            </a:endParaRPr>
          </a:p>
        </p:txBody>
      </p:sp>
      <p:sp useBgFill="1">
        <p:nvSpPr>
          <p:cNvPr id="8" name="Text Box 10" descr="Wide upward diagonal"/>
          <p:cNvSpPr txBox="1">
            <a:spLocks noChangeArrowheads="1"/>
          </p:cNvSpPr>
          <p:nvPr/>
        </p:nvSpPr>
        <p:spPr bwMode="auto">
          <a:xfrm>
            <a:off x="8299450" y="6029325"/>
            <a:ext cx="592138" cy="503238"/>
          </a:xfrm>
          <a:prstGeom prst="rect">
            <a:avLst/>
          </a:prstGeom>
          <a:ln w="9525">
            <a:noFill/>
            <a:miter lim="800000"/>
          </a:ln>
        </p:spPr>
        <p:txBody>
          <a:bodyPr>
            <a:spAutoFit/>
          </a:bodyPr>
          <a:lstStyle/>
          <a:p>
            <a:pPr algn="ctr">
              <a:spcBef>
                <a:spcPct val="50000"/>
              </a:spcBef>
            </a:pPr>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graphicFrame>
        <p:nvGraphicFramePr>
          <p:cNvPr id="10" name="Object 8"/>
          <p:cNvGraphicFramePr>
            <a:graphicFrameLocks noChangeAspect="1"/>
          </p:cNvGraphicFramePr>
          <p:nvPr/>
        </p:nvGraphicFramePr>
        <p:xfrm>
          <a:off x="4092575" y="917575"/>
          <a:ext cx="4821238" cy="5791200"/>
        </p:xfrm>
        <a:graphic>
          <a:graphicData uri="http://schemas.openxmlformats.org/presentationml/2006/ole">
            <mc:AlternateContent xmlns:mc="http://schemas.openxmlformats.org/markup-compatibility/2006">
              <mc:Choice xmlns:v="urn:schemas-microsoft-com:vml" Requires="v">
                <p:oleObj spid="_x0000_s20511" name="Worksheet" r:id="rId1" imgW="2990215" imgH="3427095" progId="Excel.Sheet.8">
                  <p:embed/>
                </p:oleObj>
              </mc:Choice>
              <mc:Fallback>
                <p:oleObj name="Worksheet" r:id="rId1" imgW="2990215" imgH="3427095" progId="Excel.Sheet.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575" y="917575"/>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11" name="Text Box 9" descr="Wide upward diagonal"/>
          <p:cNvSpPr txBox="1">
            <a:spLocks noChangeArrowheads="1"/>
          </p:cNvSpPr>
          <p:nvPr/>
        </p:nvSpPr>
        <p:spPr bwMode="auto">
          <a:xfrm>
            <a:off x="4221163" y="1065213"/>
            <a:ext cx="592137" cy="503237"/>
          </a:xfrm>
          <a:prstGeom prst="rect">
            <a:avLst/>
          </a:prstGeom>
          <a:ln w="9525">
            <a:noFill/>
            <a:miter lim="800000"/>
          </a:ln>
        </p:spPr>
        <p:txBody>
          <a:bodyPr>
            <a:spAutoFit/>
          </a:bodyPr>
          <a:lstStyle/>
          <a:p>
            <a:pPr algn="ctr">
              <a:spcBef>
                <a:spcPct val="50000"/>
              </a:spcBef>
            </a:pPr>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useBgFill="1">
        <p:nvSpPr>
          <p:cNvPr id="12" name="Text Box 10" descr="Wide upward diagonal"/>
          <p:cNvSpPr txBox="1">
            <a:spLocks noChangeArrowheads="1"/>
          </p:cNvSpPr>
          <p:nvPr/>
        </p:nvSpPr>
        <p:spPr bwMode="auto">
          <a:xfrm>
            <a:off x="8299450" y="6029325"/>
            <a:ext cx="592138" cy="503238"/>
          </a:xfrm>
          <a:prstGeom prst="rect">
            <a:avLst/>
          </a:prstGeom>
          <a:ln w="9525">
            <a:noFill/>
            <a:miter lim="800000"/>
          </a:ln>
        </p:spPr>
        <p:txBody>
          <a:bodyPr>
            <a:spAutoFit/>
          </a:bodyPr>
          <a:lstStyle/>
          <a:p>
            <a:pPr algn="ctr">
              <a:spcBef>
                <a:spcPct val="50000"/>
              </a:spcBef>
            </a:pPr>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sp>
        <p:nvSpPr>
          <p:cNvPr id="13" name="Text Box 11"/>
          <p:cNvSpPr txBox="1">
            <a:spLocks noChangeArrowheads="1"/>
          </p:cNvSpPr>
          <p:nvPr/>
        </p:nvSpPr>
        <p:spPr bwMode="auto">
          <a:xfrm>
            <a:off x="5305425" y="813595"/>
            <a:ext cx="2909888" cy="492443"/>
          </a:xfrm>
          <a:prstGeom prst="rect">
            <a:avLst/>
          </a:prstGeom>
          <a:noFill/>
          <a:ln w="9525">
            <a:noFill/>
            <a:miter lim="800000"/>
          </a:ln>
        </p:spPr>
        <p:txBody>
          <a:bodyPr>
            <a:spAutoFit/>
          </a:bodyPr>
          <a:lstStyle/>
          <a:p>
            <a:pPr algn="ctr">
              <a:spcBef>
                <a:spcPct val="50000"/>
              </a:spcBef>
            </a:pPr>
            <a:r>
              <a:rPr lang="zh-CN" altLang="en-US" sz="2600" i="1" dirty="0">
                <a:latin typeface="Arial" panose="020B0604020202020204"/>
                <a:cs typeface="Arial" panose="020B0604020202020204"/>
              </a:rPr>
              <a:t>供给曲线</a:t>
            </a:r>
            <a:endParaRPr lang="en-US" sz="2600" i="1" dirty="0">
              <a:latin typeface="Arial" panose="020B0604020202020204"/>
              <a:cs typeface="Arial" panose="020B0604020202020204"/>
            </a:endParaRPr>
          </a:p>
        </p:txBody>
      </p:sp>
      <p:grpSp>
        <p:nvGrpSpPr>
          <p:cNvPr id="14" name="Group 12"/>
          <p:cNvGrpSpPr/>
          <p:nvPr/>
        </p:nvGrpSpPr>
        <p:grpSpPr bwMode="auto">
          <a:xfrm>
            <a:off x="4264025" y="2952750"/>
            <a:ext cx="3146425" cy="3602038"/>
            <a:chOff x="2648" y="1612"/>
            <a:chExt cx="1982" cy="2269"/>
          </a:xfrm>
        </p:grpSpPr>
        <p:grpSp>
          <p:nvGrpSpPr>
            <p:cNvPr id="15" name="Group 13"/>
            <p:cNvGrpSpPr/>
            <p:nvPr/>
          </p:nvGrpSpPr>
          <p:grpSpPr bwMode="auto">
            <a:xfrm>
              <a:off x="2648" y="1612"/>
              <a:ext cx="1812" cy="248"/>
              <a:chOff x="2648" y="1612"/>
              <a:chExt cx="1812" cy="248"/>
            </a:xfrm>
          </p:grpSpPr>
          <p:sp>
            <p:nvSpPr>
              <p:cNvPr id="19" name="Line 14"/>
              <p:cNvSpPr>
                <a:spLocks noChangeShapeType="1"/>
              </p:cNvSpPr>
              <p:nvPr/>
            </p:nvSpPr>
            <p:spPr bwMode="auto">
              <a:xfrm>
                <a:off x="2974" y="1738"/>
                <a:ext cx="1486" cy="0"/>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sp>
            <p:nvSpPr>
              <p:cNvPr id="20" name="Rectangle 15"/>
              <p:cNvSpPr>
                <a:spLocks noChangeArrowheads="1"/>
              </p:cNvSpPr>
              <p:nvPr/>
            </p:nvSpPr>
            <p:spPr bwMode="auto">
              <a:xfrm>
                <a:off x="2648" y="1612"/>
                <a:ext cx="329" cy="248"/>
              </a:xfrm>
              <a:prstGeom prst="rect">
                <a:avLst/>
              </a:prstGeom>
              <a:noFill/>
              <a:ln w="19050">
                <a:solidFill>
                  <a:srgbClr val="FF0000"/>
                </a:solidFill>
                <a:miter lim="800000"/>
              </a:ln>
            </p:spPr>
            <p:txBody>
              <a:bodyPr wrap="none" anchor="ctr"/>
              <a:lstStyle/>
              <a:p>
                <a:endParaRPr lang="en-US">
                  <a:latin typeface="Arial" panose="020B0604020202020204"/>
                  <a:cs typeface="Arial" panose="020B0604020202020204"/>
                </a:endParaRPr>
              </a:p>
            </p:txBody>
          </p:sp>
        </p:grpSp>
        <p:grpSp>
          <p:nvGrpSpPr>
            <p:cNvPr id="16" name="Group 16"/>
            <p:cNvGrpSpPr/>
            <p:nvPr/>
          </p:nvGrpSpPr>
          <p:grpSpPr bwMode="auto">
            <a:xfrm>
              <a:off x="4301" y="1735"/>
              <a:ext cx="329" cy="2146"/>
              <a:chOff x="4301" y="1735"/>
              <a:chExt cx="329" cy="2146"/>
            </a:xfrm>
          </p:grpSpPr>
          <p:sp>
            <p:nvSpPr>
              <p:cNvPr id="17" name="Line 17"/>
              <p:cNvSpPr>
                <a:spLocks noChangeShapeType="1"/>
              </p:cNvSpPr>
              <p:nvPr/>
            </p:nvSpPr>
            <p:spPr bwMode="auto">
              <a:xfrm rot="16200000" flipH="1">
                <a:off x="3514" y="2684"/>
                <a:ext cx="1902" cy="3"/>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sp>
            <p:nvSpPr>
              <p:cNvPr id="18" name="Rectangle 18"/>
              <p:cNvSpPr>
                <a:spLocks noChangeArrowheads="1"/>
              </p:cNvSpPr>
              <p:nvPr/>
            </p:nvSpPr>
            <p:spPr bwMode="auto">
              <a:xfrm>
                <a:off x="4301" y="3633"/>
                <a:ext cx="329" cy="248"/>
              </a:xfrm>
              <a:prstGeom prst="rect">
                <a:avLst/>
              </a:prstGeom>
              <a:noFill/>
              <a:ln w="19050">
                <a:solidFill>
                  <a:srgbClr val="FF0000"/>
                </a:solidFill>
                <a:miter lim="800000"/>
              </a:ln>
            </p:spPr>
            <p:txBody>
              <a:bodyPr wrap="none" anchor="ctr"/>
              <a:lstStyle/>
              <a:p>
                <a:endParaRPr lang="en-US">
                  <a:latin typeface="Arial" panose="020B0604020202020204"/>
                  <a:cs typeface="Arial" panose="020B0604020202020204"/>
                </a:endParaRPr>
              </a:p>
            </p:txBody>
          </p:sp>
        </p:grpSp>
      </p:grpSp>
      <p:grpSp>
        <p:nvGrpSpPr>
          <p:cNvPr id="21" name="Group 19"/>
          <p:cNvGrpSpPr/>
          <p:nvPr/>
        </p:nvGrpSpPr>
        <p:grpSpPr bwMode="auto">
          <a:xfrm>
            <a:off x="4260850" y="3879850"/>
            <a:ext cx="2425700" cy="2676525"/>
            <a:chOff x="2646" y="2196"/>
            <a:chExt cx="1528" cy="1686"/>
          </a:xfrm>
        </p:grpSpPr>
        <p:sp>
          <p:nvSpPr>
            <p:cNvPr id="22" name="Rectangle 20"/>
            <p:cNvSpPr>
              <a:spLocks noChangeArrowheads="1"/>
            </p:cNvSpPr>
            <p:nvPr/>
          </p:nvSpPr>
          <p:spPr bwMode="auto">
            <a:xfrm>
              <a:off x="3845" y="3634"/>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nvGrpSpPr>
            <p:cNvPr id="23" name="Group 21"/>
            <p:cNvGrpSpPr/>
            <p:nvPr/>
          </p:nvGrpSpPr>
          <p:grpSpPr bwMode="auto">
            <a:xfrm>
              <a:off x="2646" y="2196"/>
              <a:ext cx="1361" cy="248"/>
              <a:chOff x="2646" y="1615"/>
              <a:chExt cx="1361" cy="248"/>
            </a:xfrm>
          </p:grpSpPr>
          <p:sp>
            <p:nvSpPr>
              <p:cNvPr id="25" name="Line 22"/>
              <p:cNvSpPr>
                <a:spLocks noChangeShapeType="1"/>
              </p:cNvSpPr>
              <p:nvPr/>
            </p:nvSpPr>
            <p:spPr bwMode="auto">
              <a:xfrm flipV="1">
                <a:off x="2972" y="1737"/>
                <a:ext cx="1035"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6" name="Rectangle 23"/>
              <p:cNvSpPr>
                <a:spLocks noChangeArrowheads="1"/>
              </p:cNvSpPr>
              <p:nvPr/>
            </p:nvSpPr>
            <p:spPr bwMode="auto">
              <a:xfrm>
                <a:off x="2646" y="1615"/>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24" name="Line 24"/>
            <p:cNvSpPr>
              <a:spLocks noChangeShapeType="1"/>
            </p:cNvSpPr>
            <p:nvPr/>
          </p:nvSpPr>
          <p:spPr bwMode="auto">
            <a:xfrm flipV="1">
              <a:off x="4003" y="2317"/>
              <a:ext cx="0" cy="1320"/>
            </a:xfrm>
            <a:prstGeom prst="line">
              <a:avLst/>
            </a:prstGeom>
            <a:noFill/>
            <a:ln w="19050">
              <a:solidFill>
                <a:srgbClr val="0000FF"/>
              </a:solidFill>
              <a:round/>
            </a:ln>
          </p:spPr>
          <p:txBody>
            <a:bodyPr/>
            <a:lstStyle/>
            <a:p>
              <a:endParaRPr lang="en-US">
                <a:latin typeface="Arial" panose="020B0604020202020204"/>
                <a:cs typeface="Arial" panose="020B0604020202020204"/>
              </a:endParaRPr>
            </a:p>
          </p:txBody>
        </p:sp>
      </p:grpSp>
      <p:sp>
        <p:nvSpPr>
          <p:cNvPr id="27" name="Rectangle 25"/>
          <p:cNvSpPr>
            <a:spLocks noChangeArrowheads="1"/>
          </p:cNvSpPr>
          <p:nvPr/>
        </p:nvSpPr>
        <p:spPr bwMode="auto">
          <a:xfrm>
            <a:off x="4951413" y="3163888"/>
            <a:ext cx="1447800" cy="896937"/>
          </a:xfrm>
          <a:prstGeom prst="rect">
            <a:avLst/>
          </a:prstGeom>
          <a:pattFill prst="wdDnDiag">
            <a:fgClr>
              <a:srgbClr val="00CC99"/>
            </a:fgClr>
            <a:bgClr>
              <a:schemeClr val="bg1"/>
            </a:bgClr>
          </a:pattFill>
          <a:ln w="9525">
            <a:noFill/>
            <a:miter lim="800000"/>
          </a:ln>
        </p:spPr>
        <p:txBody>
          <a:bodyPr wrap="none" anchor="ctr"/>
          <a:lstStyle/>
          <a:p>
            <a:endParaRPr lang="en-US">
              <a:latin typeface="Arial" panose="020B0604020202020204"/>
              <a:cs typeface="Arial" panose="020B0604020202020204"/>
            </a:endParaRPr>
          </a:p>
        </p:txBody>
      </p:sp>
      <p:sp>
        <p:nvSpPr>
          <p:cNvPr id="28" name="AutoShape 26"/>
          <p:cNvSpPr>
            <a:spLocks noChangeArrowheads="1"/>
          </p:cNvSpPr>
          <p:nvPr/>
        </p:nvSpPr>
        <p:spPr bwMode="auto">
          <a:xfrm flipV="1">
            <a:off x="6421438" y="3167063"/>
            <a:ext cx="677862" cy="865187"/>
          </a:xfrm>
          <a:prstGeom prst="rtTriangle">
            <a:avLst/>
          </a:prstGeom>
          <a:pattFill prst="dkHorz">
            <a:fgClr>
              <a:srgbClr val="33CCFF"/>
            </a:fgClr>
            <a:bgClr>
              <a:schemeClr val="bg1"/>
            </a:bgClr>
          </a:pattFill>
          <a:ln w="9525">
            <a:noFill/>
            <a:miter lim="800000"/>
          </a:ln>
        </p:spPr>
        <p:txBody>
          <a:bodyPr rot="10800000" wrap="none" anchor="ctr"/>
          <a:lstStyle/>
          <a:p>
            <a:endParaRPr lang="en-US">
              <a:latin typeface="Arial" panose="020B0604020202020204"/>
              <a:cs typeface="Arial" panose="020B0604020202020204"/>
            </a:endParaRPr>
          </a:p>
        </p:txBody>
      </p:sp>
      <p:sp>
        <p:nvSpPr>
          <p:cNvPr id="29" name="AutoShape 27"/>
          <p:cNvSpPr>
            <a:spLocks noChangeArrowheads="1"/>
          </p:cNvSpPr>
          <p:nvPr/>
        </p:nvSpPr>
        <p:spPr bwMode="auto">
          <a:xfrm flipV="1">
            <a:off x="4967288" y="4084638"/>
            <a:ext cx="1428750" cy="1762125"/>
          </a:xfrm>
          <a:prstGeom prst="rtTriangle">
            <a:avLst/>
          </a:prstGeom>
          <a:solidFill>
            <a:srgbClr val="FF6600">
              <a:alpha val="20000"/>
            </a:srgbClr>
          </a:solidFill>
          <a:ln w="9525">
            <a:noFill/>
            <a:miter lim="800000"/>
          </a:ln>
        </p:spPr>
        <p:txBody>
          <a:bodyPr rot="10800000"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strips(up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trips(downRigh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wipe(left)">
                                      <p:cBhvr>
                                        <p:cTn id="34" dur="500"/>
                                        <p:tgtEl>
                                          <p:spTgt spid="5">
                                            <p:txEl>
                                              <p:pRg st="0" end="0"/>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wipe(left)">
                                      <p:cBhvr>
                                        <p:cTn id="43" dur="500"/>
                                        <p:tgtEl>
                                          <p:spTgt spid="5">
                                            <p:txEl>
                                              <p:pRg st="1" end="1"/>
                                            </p:txEl>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uiExpand="1" build="p"/>
      <p:bldP spid="4" grpId="0" bldLvl="5" build="p"/>
      <p:bldP spid="5" grpId="0" bldLvl="5" uiExpand="1" build="p"/>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福利经济学</a:t>
            </a:r>
            <a:endParaRPr lang="zh-CN" altLang="en-US" sz="3200" dirty="0">
              <a:latin typeface="华光中雅_CNKI" panose="02000500000000000000" pitchFamily="2" charset="-122"/>
              <a:ea typeface="华光中雅_CNKI" panose="02000500000000000000" pitchFamily="2" charset="-122"/>
            </a:endParaRPr>
          </a:p>
        </p:txBody>
      </p:sp>
      <p:sp>
        <p:nvSpPr>
          <p:cNvPr id="8" name="TextBox 15"/>
          <p:cNvSpPr txBox="1"/>
          <p:nvPr/>
        </p:nvSpPr>
        <p:spPr>
          <a:xfrm>
            <a:off x="395536" y="1628800"/>
            <a:ext cx="8064896" cy="34163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solidFill>
                  <a:srgbClr val="002060"/>
                </a:solidFill>
                <a:latin typeface="微软雅黑" panose="020B0503020204020204" pitchFamily="34" charset="-122"/>
                <a:ea typeface="微软雅黑" panose="020B0503020204020204" pitchFamily="34" charset="-122"/>
              </a:rPr>
              <a:t>回想一下，资源的分配是指：</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702945" indent="-342900">
              <a:lnSpc>
                <a:spcPct val="150000"/>
              </a:lnSpc>
              <a:buFont typeface="Arial" panose="020B0604020202020204" pitchFamily="34" charset="0"/>
              <a:buChar char="•"/>
            </a:pPr>
            <a:r>
              <a:rPr lang="zh-CN" altLang="en-US" sz="2400" dirty="0">
                <a:solidFill>
                  <a:srgbClr val="002060"/>
                </a:solidFill>
                <a:latin typeface="微软雅黑" panose="020B0503020204020204" pitchFamily="34" charset="-122"/>
                <a:ea typeface="微软雅黑" panose="020B0503020204020204" pitchFamily="34" charset="-122"/>
              </a:rPr>
              <a:t>每种商品生产</a:t>
            </a:r>
            <a:r>
              <a:rPr lang="zh-CN" altLang="en-US" sz="2400">
                <a:solidFill>
                  <a:srgbClr val="002060"/>
                </a:solidFill>
                <a:latin typeface="微软雅黑" panose="020B0503020204020204" pitchFamily="34" charset="-122"/>
                <a:ea typeface="微软雅黑" panose="020B0503020204020204" pitchFamily="34" charset="-122"/>
              </a:rPr>
              <a:t>了</a:t>
            </a:r>
            <a:r>
              <a:rPr lang="zh-CN" altLang="en-US" sz="2400" smtClean="0">
                <a:solidFill>
                  <a:srgbClr val="002060"/>
                </a:solidFill>
                <a:latin typeface="微软雅黑" panose="020B0503020204020204" pitchFamily="34" charset="-122"/>
                <a:ea typeface="微软雅黑" panose="020B0503020204020204" pitchFamily="34" charset="-122"/>
              </a:rPr>
              <a:t>多少？</a:t>
            </a:r>
            <a:endParaRPr lang="en-US" altLang="zh-CN" sz="2400" dirty="0">
              <a:solidFill>
                <a:srgbClr val="002060"/>
              </a:solidFill>
              <a:latin typeface="微软雅黑" panose="020B0503020204020204" pitchFamily="34" charset="-122"/>
              <a:ea typeface="微软雅黑" panose="020B0503020204020204" pitchFamily="34" charset="-122"/>
            </a:endParaRPr>
          </a:p>
          <a:p>
            <a:pPr marL="702945" indent="-342900">
              <a:lnSpc>
                <a:spcPct val="150000"/>
              </a:lnSpc>
              <a:buFont typeface="Arial" panose="020B0604020202020204" pitchFamily="34" charset="0"/>
              <a:buChar char="•"/>
            </a:pPr>
            <a:r>
              <a:rPr lang="zh-CN" altLang="en-US" sz="2400" smtClean="0">
                <a:solidFill>
                  <a:srgbClr val="002060"/>
                </a:solidFill>
                <a:latin typeface="微软雅黑" panose="020B0503020204020204" pitchFamily="34" charset="-122"/>
                <a:ea typeface="微软雅黑" panose="020B0503020204020204" pitchFamily="34" charset="-122"/>
              </a:rPr>
              <a:t>哪些厂商</a:t>
            </a:r>
            <a:r>
              <a:rPr lang="zh-CN" altLang="en-US" sz="2400">
                <a:solidFill>
                  <a:srgbClr val="002060"/>
                </a:solidFill>
                <a:latin typeface="微软雅黑" panose="020B0503020204020204" pitchFamily="34" charset="-122"/>
                <a:ea typeface="微软雅黑" panose="020B0503020204020204" pitchFamily="34" charset="-122"/>
              </a:rPr>
              <a:t>生产</a:t>
            </a:r>
            <a:r>
              <a:rPr lang="zh-CN" altLang="en-US" sz="2400" smtClean="0">
                <a:solidFill>
                  <a:srgbClr val="002060"/>
                </a:solidFill>
                <a:latin typeface="微软雅黑" panose="020B0503020204020204" pitchFamily="34" charset="-122"/>
                <a:ea typeface="微软雅黑" panose="020B0503020204020204" pitchFamily="34" charset="-122"/>
              </a:rPr>
              <a:t>它？</a:t>
            </a:r>
            <a:endParaRPr lang="en-US" altLang="zh-CN" sz="2400" dirty="0">
              <a:solidFill>
                <a:srgbClr val="002060"/>
              </a:solidFill>
              <a:latin typeface="微软雅黑" panose="020B0503020204020204" pitchFamily="34" charset="-122"/>
              <a:ea typeface="微软雅黑" panose="020B0503020204020204" pitchFamily="34" charset="-122"/>
            </a:endParaRPr>
          </a:p>
          <a:p>
            <a:pPr marL="702945" indent="-342900">
              <a:lnSpc>
                <a:spcPct val="150000"/>
              </a:lnSpc>
              <a:buFont typeface="Arial" panose="020B0604020202020204" pitchFamily="34" charset="0"/>
              <a:buChar char="•"/>
            </a:pPr>
            <a:r>
              <a:rPr lang="zh-CN" altLang="en-US" sz="2400" dirty="0">
                <a:solidFill>
                  <a:srgbClr val="002060"/>
                </a:solidFill>
                <a:latin typeface="微软雅黑" panose="020B0503020204020204" pitchFamily="34" charset="-122"/>
                <a:ea typeface="微软雅黑" panose="020B0503020204020204" pitchFamily="34" charset="-122"/>
              </a:rPr>
              <a:t>哪些消费者</a:t>
            </a:r>
            <a:r>
              <a:rPr lang="zh-CN" altLang="en-US" sz="2400">
                <a:solidFill>
                  <a:srgbClr val="002060"/>
                </a:solidFill>
                <a:latin typeface="微软雅黑" panose="020B0503020204020204" pitchFamily="34" charset="-122"/>
                <a:ea typeface="微软雅黑" panose="020B0503020204020204" pitchFamily="34" charset="-122"/>
              </a:rPr>
              <a:t>消费</a:t>
            </a:r>
            <a:r>
              <a:rPr lang="zh-CN" altLang="en-US" sz="2400" smtClean="0">
                <a:solidFill>
                  <a:srgbClr val="002060"/>
                </a:solidFill>
                <a:latin typeface="微软雅黑" panose="020B0503020204020204" pitchFamily="34" charset="-122"/>
                <a:ea typeface="微软雅黑" panose="020B0503020204020204" pitchFamily="34" charset="-122"/>
              </a:rPr>
              <a:t>它？</a:t>
            </a:r>
            <a:endParaRPr lang="en-US" altLang="zh-CN" sz="24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a:solidFill>
                  <a:srgbClr val="002060"/>
                </a:solidFill>
                <a:latin typeface="微软雅黑" panose="020B0503020204020204" pitchFamily="34" charset="-122"/>
                <a:ea typeface="微软雅黑" panose="020B0503020204020204" pitchFamily="34" charset="-122"/>
              </a:rPr>
              <a:t>福利</a:t>
            </a:r>
            <a:r>
              <a:rPr lang="zh-CN" altLang="en-US" sz="2400" b="1" smtClean="0">
                <a:solidFill>
                  <a:srgbClr val="002060"/>
                </a:solidFill>
                <a:latin typeface="微软雅黑" panose="020B0503020204020204" pitchFamily="34" charset="-122"/>
                <a:ea typeface="微软雅黑" panose="020B0503020204020204" pitchFamily="34" charset="-122"/>
              </a:rPr>
              <a:t>经济学：</a:t>
            </a:r>
            <a:r>
              <a:rPr lang="zh-CN" altLang="en-US" sz="2400" smtClean="0">
                <a:solidFill>
                  <a:srgbClr val="002060"/>
                </a:solidFill>
                <a:latin typeface="微软雅黑" panose="020B0503020204020204" pitchFamily="34" charset="-122"/>
                <a:ea typeface="微软雅黑" panose="020B0503020204020204" pitchFamily="34" charset="-122"/>
              </a:rPr>
              <a:t>研究</a:t>
            </a:r>
            <a:r>
              <a:rPr lang="zh-CN" altLang="en-US" sz="2400" dirty="0">
                <a:solidFill>
                  <a:srgbClr val="002060"/>
                </a:solidFill>
                <a:latin typeface="微软雅黑" panose="020B0503020204020204" pitchFamily="34" charset="-122"/>
                <a:ea typeface="微软雅黑" panose="020B0503020204020204" pitchFamily="34" charset="-122"/>
              </a:rPr>
              <a:t>资源分配如何影响经济福祉。</a:t>
            </a:r>
            <a:endParaRPr lang="en-US" altLang="zh-CN" sz="24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2060"/>
                </a:solidFill>
                <a:latin typeface="微软雅黑" panose="020B0503020204020204" pitchFamily="34" charset="-122"/>
                <a:ea typeface="微软雅黑" panose="020B0503020204020204" pitchFamily="34" charset="-122"/>
              </a:rPr>
              <a:t>首先，我们关注消费者的福祉。</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CS</a:t>
            </a:r>
            <a:r>
              <a:rPr lang="zh-CN" altLang="en-US" sz="3200" dirty="0">
                <a:latin typeface="华光中雅_CNKI" panose="02000500000000000000" pitchFamily="2" charset="-122"/>
                <a:ea typeface="华光中雅_CNKI" panose="02000500000000000000" pitchFamily="2" charset="-122"/>
              </a:rPr>
              <a:t>、</a:t>
            </a:r>
            <a:r>
              <a:rPr lang="en-US" altLang="zh-CN" sz="3200" dirty="0">
                <a:latin typeface="华光中雅_CNKI" panose="02000500000000000000" pitchFamily="2" charset="-122"/>
                <a:ea typeface="华光中雅_CNKI" panose="02000500000000000000" pitchFamily="2" charset="-122"/>
              </a:rPr>
              <a:t>PS</a:t>
            </a:r>
            <a:r>
              <a:rPr lang="zh-CN" altLang="en-US" sz="3200" dirty="0">
                <a:latin typeface="华光中雅_CNKI" panose="02000500000000000000" pitchFamily="2" charset="-122"/>
                <a:ea typeface="华光中雅_CNKI" panose="02000500000000000000" pitchFamily="2" charset="-122"/>
              </a:rPr>
              <a:t>和总剩余</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08720" y="1556792"/>
            <a:ext cx="7763680" cy="4176464"/>
          </a:xfrm>
          <a:prstGeom prst="rect">
            <a:avLst/>
          </a:prstGeom>
          <a:no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63550" indent="-612140">
              <a:lnSpc>
                <a:spcPct val="160000"/>
              </a:lnSpc>
              <a:spcBef>
                <a:spcPts val="0"/>
              </a:spcBef>
              <a:buClr>
                <a:srgbClr val="003399"/>
              </a:buClr>
              <a:buSzPct val="120000"/>
              <a:buFont typeface="Wingdings" panose="05000000000000000000" pitchFamily="2" charset="2"/>
              <a:buNone/>
            </a:pPr>
            <a:r>
              <a:rPr lang="en-US" altLang="zh-CN" sz="2600" dirty="0">
                <a:latin typeface="微软雅黑" panose="020B0503020204020204" pitchFamily="34" charset="-122"/>
                <a:ea typeface="微软雅黑" panose="020B0503020204020204" pitchFamily="34" charset="-122"/>
                <a:cs typeface="Arial" panose="020B0604020202020204"/>
              </a:rPr>
              <a:t>CS=</a:t>
            </a:r>
            <a:r>
              <a:rPr lang="zh-CN" altLang="en-US" sz="2600" dirty="0">
                <a:latin typeface="微软雅黑" panose="020B0503020204020204" pitchFamily="34" charset="-122"/>
                <a:ea typeface="微软雅黑" panose="020B0503020204020204" pitchFamily="34" charset="-122"/>
                <a:cs typeface="Arial" panose="020B0604020202020204"/>
              </a:rPr>
              <a:t>（对买方的价值）</a:t>
            </a:r>
            <a:r>
              <a:rPr lang="en-US" altLang="zh-CN" sz="2600" dirty="0">
                <a:latin typeface="微软雅黑" panose="020B0503020204020204" pitchFamily="34" charset="-122"/>
                <a:ea typeface="微软雅黑" panose="020B0503020204020204" pitchFamily="34" charset="-122"/>
                <a:cs typeface="Arial" panose="020B0604020202020204"/>
              </a:rPr>
              <a:t>-</a:t>
            </a:r>
            <a:r>
              <a:rPr lang="zh-CN" altLang="en-US" sz="2600" dirty="0">
                <a:latin typeface="微软雅黑" panose="020B0503020204020204" pitchFamily="34" charset="-122"/>
                <a:ea typeface="微软雅黑" panose="020B0503020204020204" pitchFamily="34" charset="-122"/>
                <a:cs typeface="Arial" panose="020B0604020202020204"/>
              </a:rPr>
              <a:t>（</a:t>
            </a:r>
            <a:r>
              <a:rPr lang="zh-CN" altLang="en-US" sz="2600" dirty="0">
                <a:solidFill>
                  <a:srgbClr val="7030A0"/>
                </a:solidFill>
                <a:latin typeface="微软雅黑" panose="020B0503020204020204" pitchFamily="34" charset="-122"/>
                <a:ea typeface="微软雅黑" panose="020B0503020204020204" pitchFamily="34" charset="-122"/>
                <a:cs typeface="Arial" panose="020B0604020202020204"/>
              </a:rPr>
              <a:t>买方支付的金额</a:t>
            </a:r>
            <a:r>
              <a:rPr lang="zh-CN" altLang="en-US" sz="2600" dirty="0">
                <a:latin typeface="微软雅黑" panose="020B0503020204020204" pitchFamily="34" charset="-122"/>
                <a:ea typeface="微软雅黑" panose="020B0503020204020204" pitchFamily="34" charset="-122"/>
                <a:cs typeface="Arial" panose="020B0604020202020204"/>
              </a:rPr>
              <a:t>）</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396240" indent="0">
              <a:lnSpc>
                <a:spcPct val="160000"/>
              </a:lnSpc>
              <a:spcBef>
                <a:spcPts val="0"/>
              </a:spcBef>
              <a:buClr>
                <a:srgbClr val="003399"/>
              </a:buClr>
              <a:buSzPct val="120000"/>
              <a:buFont typeface="Wingdings" panose="05000000000000000000" pitchFamily="2" charset="2"/>
              <a:buNone/>
            </a:pPr>
            <a:r>
              <a:rPr lang="en-US" altLang="zh-CN" sz="2600" dirty="0">
                <a:latin typeface="微软雅黑" panose="020B0503020204020204" pitchFamily="34" charset="-122"/>
                <a:ea typeface="微软雅黑" panose="020B0503020204020204" pitchFamily="34" charset="-122"/>
                <a:cs typeface="Arial" panose="020B0604020202020204"/>
              </a:rPr>
              <a:t>=</a:t>
            </a:r>
            <a:r>
              <a:rPr lang="zh-CN" altLang="en-US" sz="2600" dirty="0">
                <a:latin typeface="微软雅黑" panose="020B0503020204020204" pitchFamily="34" charset="-122"/>
                <a:ea typeface="微软雅黑" panose="020B0503020204020204" pitchFamily="34" charset="-122"/>
                <a:cs typeface="Arial" panose="020B0604020202020204"/>
              </a:rPr>
              <a:t>买家参与市场的收益</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463550" indent="-612140">
              <a:lnSpc>
                <a:spcPct val="160000"/>
              </a:lnSpc>
              <a:spcBef>
                <a:spcPts val="0"/>
              </a:spcBef>
              <a:buClr>
                <a:srgbClr val="003399"/>
              </a:buClr>
              <a:buSzPct val="120000"/>
              <a:buFont typeface="Wingdings" panose="05000000000000000000" pitchFamily="2" charset="2"/>
              <a:buNone/>
            </a:pPr>
            <a:r>
              <a:rPr lang="en-US" altLang="zh-CN" sz="2600" dirty="0">
                <a:latin typeface="微软雅黑" panose="020B0503020204020204" pitchFamily="34" charset="-122"/>
                <a:ea typeface="微软雅黑" panose="020B0503020204020204" pitchFamily="34" charset="-122"/>
                <a:cs typeface="Arial" panose="020B0604020202020204"/>
              </a:rPr>
              <a:t>PS=</a:t>
            </a:r>
            <a:r>
              <a:rPr lang="zh-CN" altLang="en-US" sz="2600" dirty="0">
                <a:latin typeface="微软雅黑" panose="020B0503020204020204" pitchFamily="34" charset="-122"/>
                <a:ea typeface="微软雅黑" panose="020B0503020204020204" pitchFamily="34" charset="-122"/>
                <a:cs typeface="Arial" panose="020B0604020202020204"/>
              </a:rPr>
              <a:t>（</a:t>
            </a:r>
            <a:r>
              <a:rPr lang="zh-CN" altLang="en-US" sz="2600" dirty="0">
                <a:solidFill>
                  <a:srgbClr val="7030A0"/>
                </a:solidFill>
                <a:latin typeface="微软雅黑" panose="020B0503020204020204" pitchFamily="34" charset="-122"/>
                <a:ea typeface="微软雅黑" panose="020B0503020204020204" pitchFamily="34" charset="-122"/>
                <a:cs typeface="Arial" panose="020B0604020202020204"/>
              </a:rPr>
              <a:t>卖家收到的金额</a:t>
            </a:r>
            <a:r>
              <a:rPr lang="zh-CN" altLang="en-US" sz="2600" dirty="0">
                <a:latin typeface="微软雅黑" panose="020B0503020204020204" pitchFamily="34" charset="-122"/>
                <a:ea typeface="微软雅黑" panose="020B0503020204020204" pitchFamily="34" charset="-122"/>
                <a:cs typeface="Arial" panose="020B0604020202020204"/>
              </a:rPr>
              <a:t>）</a:t>
            </a:r>
            <a:r>
              <a:rPr lang="en-US" altLang="zh-CN" sz="2600" dirty="0">
                <a:latin typeface="微软雅黑" panose="020B0503020204020204" pitchFamily="34" charset="-122"/>
                <a:ea typeface="微软雅黑" panose="020B0503020204020204" pitchFamily="34" charset="-122"/>
                <a:cs typeface="Arial" panose="020B0604020202020204"/>
              </a:rPr>
              <a:t>-</a:t>
            </a:r>
            <a:r>
              <a:rPr lang="zh-CN" altLang="en-US" sz="2600" dirty="0">
                <a:latin typeface="微软雅黑" panose="020B0503020204020204" pitchFamily="34" charset="-122"/>
                <a:ea typeface="微软雅黑" panose="020B0503020204020204" pitchFamily="34" charset="-122"/>
                <a:cs typeface="Arial" panose="020B0604020202020204"/>
              </a:rPr>
              <a:t>（卖家的成本）</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396240" indent="0">
              <a:lnSpc>
                <a:spcPct val="160000"/>
              </a:lnSpc>
              <a:spcBef>
                <a:spcPts val="0"/>
              </a:spcBef>
              <a:buClr>
                <a:srgbClr val="003399"/>
              </a:buClr>
              <a:buSzPct val="120000"/>
              <a:buNone/>
            </a:pPr>
            <a:r>
              <a:rPr lang="en-US" altLang="zh-CN" sz="2600" dirty="0">
                <a:latin typeface="微软雅黑" panose="020B0503020204020204" pitchFamily="34" charset="-122"/>
                <a:ea typeface="微软雅黑" panose="020B0503020204020204" pitchFamily="34" charset="-122"/>
                <a:cs typeface="Arial" panose="020B0604020202020204"/>
              </a:rPr>
              <a:t>=</a:t>
            </a:r>
            <a:r>
              <a:rPr lang="zh-CN" altLang="en-US" sz="2600" dirty="0">
                <a:latin typeface="微软雅黑" panose="020B0503020204020204" pitchFamily="34" charset="-122"/>
                <a:ea typeface="微软雅黑" panose="020B0503020204020204" pitchFamily="34" charset="-122"/>
                <a:cs typeface="Arial" panose="020B0604020202020204"/>
              </a:rPr>
              <a:t>卖方参与市场的收益</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463550" indent="-612140">
              <a:lnSpc>
                <a:spcPct val="160000"/>
              </a:lnSpc>
              <a:spcBef>
                <a:spcPct val="30000"/>
              </a:spcBef>
              <a:buClr>
                <a:srgbClr val="003399"/>
              </a:buClr>
              <a:buSzPct val="120000"/>
              <a:buFont typeface="Wingdings" panose="05000000000000000000" pitchFamily="2" charset="2"/>
              <a:buNone/>
            </a:pPr>
            <a:r>
              <a:rPr lang="zh-CN" altLang="en-US" sz="2600" b="1" dirty="0">
                <a:solidFill>
                  <a:srgbClr val="800000"/>
                </a:solidFill>
                <a:latin typeface="微软雅黑" panose="020B0503020204020204" pitchFamily="34" charset="-122"/>
                <a:ea typeface="微软雅黑" panose="020B0503020204020204" pitchFamily="34" charset="-122"/>
                <a:cs typeface="Arial" panose="020B0604020202020204"/>
              </a:rPr>
              <a:t>总剩余</a:t>
            </a:r>
            <a:r>
              <a:rPr lang="en-US" altLang="zh-CN" sz="2600" dirty="0">
                <a:latin typeface="微软雅黑" panose="020B0503020204020204" pitchFamily="34" charset="-122"/>
                <a:ea typeface="微软雅黑" panose="020B0503020204020204" pitchFamily="34" charset="-122"/>
                <a:cs typeface="Arial" panose="020B0604020202020204"/>
              </a:rPr>
              <a:t>=CS+PS</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396240" indent="0">
              <a:lnSpc>
                <a:spcPct val="160000"/>
              </a:lnSpc>
              <a:spcBef>
                <a:spcPts val="0"/>
              </a:spcBef>
              <a:buClr>
                <a:srgbClr val="003399"/>
              </a:buClr>
              <a:buSzPct val="120000"/>
              <a:buNone/>
            </a:pPr>
            <a:r>
              <a:rPr lang="en-US" altLang="zh-CN" sz="2600" dirty="0">
                <a:latin typeface="微软雅黑" panose="020B0503020204020204" pitchFamily="34" charset="-122"/>
                <a:ea typeface="微软雅黑" panose="020B0503020204020204" pitchFamily="34" charset="-122"/>
                <a:cs typeface="Arial" panose="020B0604020202020204"/>
              </a:rPr>
              <a:t>=</a:t>
            </a:r>
            <a:r>
              <a:rPr lang="zh-CN" altLang="en-US" sz="2600" dirty="0">
                <a:latin typeface="微软雅黑" panose="020B0503020204020204" pitchFamily="34" charset="-122"/>
                <a:ea typeface="微软雅黑" panose="020B0503020204020204" pitchFamily="34" charset="-122"/>
                <a:cs typeface="Arial" panose="020B0604020202020204"/>
              </a:rPr>
              <a:t>市场交易的总收益</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396240" indent="0">
              <a:lnSpc>
                <a:spcPct val="160000"/>
              </a:lnSpc>
              <a:spcBef>
                <a:spcPts val="0"/>
              </a:spcBef>
              <a:buClr>
                <a:srgbClr val="003399"/>
              </a:buClr>
              <a:buSzPct val="120000"/>
              <a:buNone/>
            </a:pPr>
            <a:r>
              <a:rPr lang="en-US" altLang="zh-CN" sz="2600" dirty="0">
                <a:latin typeface="微软雅黑" panose="020B0503020204020204" pitchFamily="34" charset="-122"/>
                <a:ea typeface="微软雅黑" panose="020B0503020204020204" pitchFamily="34" charset="-122"/>
                <a:cs typeface="Arial" panose="020B0604020202020204"/>
              </a:rPr>
              <a:t>=</a:t>
            </a:r>
            <a:r>
              <a:rPr lang="zh-CN" altLang="en-US" sz="2600" dirty="0">
                <a:latin typeface="微软雅黑" panose="020B0503020204020204" pitchFamily="34" charset="-122"/>
                <a:ea typeface="微软雅黑" panose="020B0503020204020204" pitchFamily="34" charset="-122"/>
                <a:cs typeface="Arial" panose="020B0604020202020204"/>
              </a:rPr>
              <a:t>（对买方的价值）</a:t>
            </a:r>
            <a:r>
              <a:rPr lang="en-US" altLang="zh-CN" sz="2600" dirty="0">
                <a:latin typeface="微软雅黑" panose="020B0503020204020204" pitchFamily="34" charset="-122"/>
                <a:ea typeface="微软雅黑" panose="020B0503020204020204" pitchFamily="34" charset="-122"/>
                <a:cs typeface="Arial" panose="020B0604020202020204"/>
              </a:rPr>
              <a:t>-</a:t>
            </a:r>
            <a:r>
              <a:rPr lang="zh-CN" altLang="en-US" sz="2600" dirty="0">
                <a:latin typeface="微软雅黑" panose="020B0503020204020204" pitchFamily="34" charset="-122"/>
                <a:ea typeface="微软雅黑" panose="020B0503020204020204" pitchFamily="34" charset="-122"/>
                <a:cs typeface="Arial" panose="020B0604020202020204"/>
              </a:rPr>
              <a:t>（对卖方的</a:t>
            </a:r>
            <a:r>
              <a:rPr lang="zh-CN" altLang="en-US" sz="2600">
                <a:latin typeface="微软雅黑" panose="020B0503020204020204" pitchFamily="34" charset="-122"/>
                <a:ea typeface="微软雅黑" panose="020B0503020204020204" pitchFamily="34" charset="-122"/>
                <a:cs typeface="Arial" panose="020B0604020202020204"/>
              </a:rPr>
              <a:t>成本</a:t>
            </a:r>
            <a:r>
              <a:rPr lang="zh-CN" altLang="en-US" sz="2600" smtClean="0">
                <a:latin typeface="微软雅黑" panose="020B0503020204020204" pitchFamily="34" charset="-122"/>
                <a:ea typeface="微软雅黑" panose="020B0503020204020204" pitchFamily="34" charset="-122"/>
                <a:cs typeface="Arial" panose="020B0604020202020204"/>
              </a:rPr>
              <a:t>）</a:t>
            </a:r>
            <a:endParaRPr lang="en-US" altLang="zh-CN" sz="2600" smtClean="0">
              <a:latin typeface="微软雅黑" panose="020B0503020204020204" pitchFamily="34" charset="-122"/>
              <a:ea typeface="微软雅黑" panose="020B0503020204020204" pitchFamily="34" charset="-122"/>
              <a:cs typeface="Arial" panose="020B0604020202020204"/>
            </a:endParaRPr>
          </a:p>
          <a:p>
            <a:pPr marL="396240" indent="0">
              <a:lnSpc>
                <a:spcPct val="160000"/>
              </a:lnSpc>
              <a:spcBef>
                <a:spcPts val="0"/>
              </a:spcBef>
              <a:buClr>
                <a:srgbClr val="003399"/>
              </a:buClr>
              <a:buSzPct val="120000"/>
              <a:buNone/>
            </a:pPr>
            <a:r>
              <a:rPr lang="zh-CN" altLang="en-US" sz="2600" smtClean="0">
                <a:latin typeface="微软雅黑" panose="020B0503020204020204" pitchFamily="34" charset="-122"/>
                <a:ea typeface="微软雅黑" panose="020B0503020204020204" pitchFamily="34" charset="-122"/>
                <a:cs typeface="Arial" panose="020B0604020202020204"/>
              </a:rPr>
              <a:t>注：</a:t>
            </a:r>
            <a:r>
              <a:rPr lang="zh-CN" altLang="en-US" sz="2600" smtClean="0">
                <a:solidFill>
                  <a:srgbClr val="7030A0"/>
                </a:solidFill>
                <a:latin typeface="微软雅黑" panose="020B0503020204020204" pitchFamily="34" charset="-122"/>
                <a:ea typeface="微软雅黑" panose="020B0503020204020204" pitchFamily="34" charset="-122"/>
                <a:cs typeface="Arial" panose="020B0604020202020204"/>
              </a:rPr>
              <a:t>紫色部分</a:t>
            </a:r>
            <a:r>
              <a:rPr lang="zh-CN" altLang="en-US" sz="2600" smtClean="0">
                <a:latin typeface="微软雅黑" panose="020B0503020204020204" pitchFamily="34" charset="-122"/>
                <a:ea typeface="微软雅黑" panose="020B0503020204020204" pitchFamily="34" charset="-122"/>
                <a:cs typeface="Arial" panose="020B0604020202020204"/>
              </a:rPr>
              <a:t>相互抵消。</a:t>
            </a:r>
            <a:endParaRPr lang="en-US" altLang="zh-CN" sz="2600" smtClean="0">
              <a:latin typeface="微软雅黑" panose="020B0503020204020204" pitchFamily="34" charset="-122"/>
              <a:ea typeface="微软雅黑" panose="020B0503020204020204" pitchFamily="34" charset="-122"/>
              <a:cs typeface="Arial" panose="020B0604020202020204"/>
            </a:endParaRPr>
          </a:p>
          <a:p>
            <a:pPr marL="396240" indent="0">
              <a:lnSpc>
                <a:spcPct val="160000"/>
              </a:lnSpc>
              <a:spcBef>
                <a:spcPts val="0"/>
              </a:spcBef>
              <a:buClr>
                <a:srgbClr val="003399"/>
              </a:buClr>
              <a:buSzPct val="120000"/>
              <a:buNone/>
            </a:pPr>
            <a:endParaRPr lang="en-US" altLang="zh-CN" sz="2600" dirty="0">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市场对资源的配置</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08940" y="1557020"/>
            <a:ext cx="8195945" cy="4331335"/>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63550" indent="-457200">
              <a:lnSpc>
                <a:spcPct val="160000"/>
              </a:lnSpc>
              <a:spcBef>
                <a:spcPts val="0"/>
              </a:spcBef>
              <a:buClr>
                <a:srgbClr val="003399"/>
              </a:buClr>
              <a:buSzPct val="120000"/>
            </a:pPr>
            <a:r>
              <a:rPr lang="zh-CN" altLang="en-US" sz="2400" dirty="0">
                <a:latin typeface="微软雅黑" panose="020B0503020204020204" pitchFamily="34" charset="-122"/>
                <a:ea typeface="微软雅黑" panose="020B0503020204020204" pitchFamily="34" charset="-122"/>
                <a:cs typeface="Arial" panose="020B0604020202020204"/>
              </a:rPr>
              <a:t>在市场经济中，资源的分配是分散的，由许多自利的买家和卖家的互动决定。</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463550" indent="-457200">
              <a:lnSpc>
                <a:spcPct val="160000"/>
              </a:lnSpc>
              <a:spcBef>
                <a:spcPts val="0"/>
              </a:spcBef>
              <a:buClr>
                <a:srgbClr val="003399"/>
              </a:buClr>
              <a:buSzPct val="120000"/>
            </a:pPr>
            <a:r>
              <a:rPr lang="zh-CN" altLang="en-US" sz="2400" dirty="0">
                <a:latin typeface="微软雅黑" panose="020B0503020204020204" pitchFamily="34" charset="-122"/>
                <a:ea typeface="微软雅黑" panose="020B0503020204020204" pitchFamily="34" charset="-122"/>
                <a:cs typeface="Arial" panose="020B0604020202020204"/>
              </a:rPr>
              <a:t>市场对资源的配置是否可取？还是有其他不同的资源分配方式让社会变得更好？</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463550" indent="-457200">
              <a:lnSpc>
                <a:spcPct val="160000"/>
              </a:lnSpc>
              <a:spcBef>
                <a:spcPts val="0"/>
              </a:spcBef>
              <a:buClr>
                <a:srgbClr val="003399"/>
              </a:buClr>
              <a:buSzPct val="120000"/>
            </a:pPr>
            <a:r>
              <a:rPr lang="zh-CN" altLang="en-US" sz="2400" dirty="0">
                <a:latin typeface="微软雅黑" panose="020B0503020204020204" pitchFamily="34" charset="-122"/>
                <a:ea typeface="微软雅黑" panose="020B0503020204020204" pitchFamily="34" charset="-122"/>
                <a:cs typeface="Arial" panose="020B0604020202020204"/>
              </a:rPr>
              <a:t>为了回答这个问题，我们使用</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总剩余</a:t>
            </a:r>
            <a:r>
              <a:rPr lang="zh-CN" altLang="en-US" sz="2400" dirty="0">
                <a:latin typeface="微软雅黑" panose="020B0503020204020204" pitchFamily="34" charset="-122"/>
                <a:ea typeface="微软雅黑" panose="020B0503020204020204" pitchFamily="34" charset="-122"/>
                <a:cs typeface="Arial" panose="020B0604020202020204"/>
              </a:rPr>
              <a:t>来衡量社会福利，并考虑市场对资源的配置是否</a:t>
            </a:r>
            <a:r>
              <a:rPr lang="zh-CN" altLang="en-US" sz="2400" i="1" dirty="0">
                <a:solidFill>
                  <a:srgbClr val="FF0000"/>
                </a:solidFill>
                <a:latin typeface="微软雅黑" panose="020B0503020204020204" pitchFamily="34" charset="-122"/>
                <a:ea typeface="微软雅黑" panose="020B0503020204020204" pitchFamily="34" charset="-122"/>
                <a:cs typeface="Arial" panose="020B0604020202020204"/>
              </a:rPr>
              <a:t>有效率</a:t>
            </a:r>
            <a:r>
              <a:rPr lang="zh-CN" altLang="en-US" sz="2400" dirty="0">
                <a:latin typeface="微软雅黑" panose="020B0503020204020204" pitchFamily="34" charset="-122"/>
                <a:ea typeface="微软雅黑" panose="020B0503020204020204" pitchFamily="34" charset="-122"/>
                <a:cs typeface="Arial" panose="020B0604020202020204"/>
              </a:rPr>
              <a:t>。</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en-US" altLang="zh-CN" sz="2400" dirty="0">
                <a:latin typeface="微软雅黑" panose="020B0503020204020204" pitchFamily="34" charset="-122"/>
                <a:ea typeface="微软雅黑" panose="020B0503020204020204" pitchFamily="34" charset="-122"/>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（政策制定者也关心</a:t>
            </a:r>
            <a:r>
              <a:rPr lang="zh-CN" altLang="en-US" sz="2400" i="1" dirty="0">
                <a:solidFill>
                  <a:srgbClr val="FF0000"/>
                </a:solidFill>
                <a:latin typeface="微软雅黑" panose="020B0503020204020204" pitchFamily="34" charset="-122"/>
                <a:ea typeface="微软雅黑" panose="020B0503020204020204" pitchFamily="34" charset="-122"/>
                <a:cs typeface="Arial" panose="020B0604020202020204"/>
              </a:rPr>
              <a:t>平等</a:t>
            </a:r>
            <a:r>
              <a:rPr lang="zh-CN" altLang="en-US" sz="2400" dirty="0">
                <a:latin typeface="微软雅黑" panose="020B0503020204020204" pitchFamily="34" charset="-122"/>
                <a:ea typeface="微软雅黑" panose="020B0503020204020204" pitchFamily="34" charset="-122"/>
                <a:cs typeface="Arial" panose="020B0604020202020204"/>
              </a:rPr>
              <a:t>，尽管我们此处关注的是效率）</a:t>
            </a:r>
            <a:endParaRPr lang="zh-CN" altLang="en-US" sz="2400" dirty="0">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效率</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395536" y="2600886"/>
            <a:ext cx="8195728" cy="3240360"/>
          </a:xfrm>
          <a:prstGeom prst="rect">
            <a:avLst/>
          </a:prstGeom>
          <a:no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rPr>
              <a:t>如果资源的分配</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rPr>
              <a:t>最大化总剩余</a:t>
            </a:r>
            <a:r>
              <a:rPr lang="zh-CN" altLang="en-US" sz="2600" dirty="0">
                <a:latin typeface="微软雅黑" panose="020B0503020204020204" pitchFamily="34" charset="-122"/>
                <a:ea typeface="微软雅黑" panose="020B0503020204020204" pitchFamily="34" charset="-122"/>
                <a:cs typeface="Arial" panose="020B0604020202020204"/>
              </a:rPr>
              <a:t>，那么它就是</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rPr>
              <a:t>有效率</a:t>
            </a:r>
            <a:r>
              <a:rPr lang="zh-CN" altLang="en-US" sz="2600" dirty="0">
                <a:latin typeface="微软雅黑" panose="020B0503020204020204" pitchFamily="34" charset="-122"/>
                <a:ea typeface="微软雅黑" panose="020B0503020204020204" pitchFamily="34" charset="-122"/>
                <a:cs typeface="Arial" panose="020B0604020202020204"/>
              </a:rPr>
              <a:t>的。效率意味着：</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463550" indent="-457200">
              <a:lnSpc>
                <a:spcPct val="160000"/>
              </a:lnSpc>
              <a:spcBef>
                <a:spcPts val="0"/>
              </a:spcBef>
              <a:buClr>
                <a:srgbClr val="003399"/>
              </a:buClr>
              <a:buSzPct val="120000"/>
            </a:pPr>
            <a:r>
              <a:rPr lang="zh-CN" altLang="en-US" sz="2600" dirty="0">
                <a:latin typeface="微软雅黑" panose="020B0503020204020204" pitchFamily="34" charset="-122"/>
                <a:ea typeface="微软雅黑" panose="020B0503020204020204" pitchFamily="34" charset="-122"/>
                <a:cs typeface="Arial" panose="020B0604020202020204"/>
              </a:rPr>
              <a:t>这些商品由</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rPr>
              <a:t>评价它们最高的买家</a:t>
            </a:r>
            <a:r>
              <a:rPr lang="zh-CN" altLang="en-US" sz="2600" dirty="0">
                <a:latin typeface="微软雅黑" panose="020B0503020204020204" pitchFamily="34" charset="-122"/>
                <a:ea typeface="微软雅黑" panose="020B0503020204020204" pitchFamily="34" charset="-122"/>
                <a:cs typeface="Arial" panose="020B0604020202020204"/>
              </a:rPr>
              <a:t>消费。</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463550" indent="-457200">
              <a:lnSpc>
                <a:spcPct val="160000"/>
              </a:lnSpc>
              <a:spcBef>
                <a:spcPts val="0"/>
              </a:spcBef>
              <a:buClr>
                <a:srgbClr val="003399"/>
              </a:buClr>
              <a:buSzPct val="120000"/>
            </a:pPr>
            <a:r>
              <a:rPr lang="zh-CN" altLang="en-US" sz="2600" dirty="0">
                <a:latin typeface="微软雅黑" panose="020B0503020204020204" pitchFamily="34" charset="-122"/>
                <a:ea typeface="微软雅黑" panose="020B0503020204020204" pitchFamily="34" charset="-122"/>
                <a:cs typeface="Arial" panose="020B0604020202020204"/>
              </a:rPr>
              <a:t>这些商品是由</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rPr>
              <a:t>生产成本最低的厂商</a:t>
            </a:r>
            <a:r>
              <a:rPr lang="zh-CN" altLang="en-US" sz="2600" dirty="0">
                <a:latin typeface="微软雅黑" panose="020B0503020204020204" pitchFamily="34" charset="-122"/>
                <a:ea typeface="微软雅黑" panose="020B0503020204020204" pitchFamily="34" charset="-122"/>
                <a:cs typeface="Arial" panose="020B0604020202020204"/>
              </a:rPr>
              <a:t>生产。</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463550" indent="-457200">
              <a:lnSpc>
                <a:spcPct val="160000"/>
              </a:lnSpc>
              <a:spcBef>
                <a:spcPts val="0"/>
              </a:spcBef>
              <a:buClr>
                <a:srgbClr val="003399"/>
              </a:buClr>
              <a:buSzPct val="120000"/>
            </a:pPr>
            <a:r>
              <a:rPr lang="zh-CN" altLang="en-US" sz="2600" dirty="0">
                <a:latin typeface="微软雅黑" panose="020B0503020204020204" pitchFamily="34" charset="-122"/>
                <a:ea typeface="微软雅黑" panose="020B0503020204020204" pitchFamily="34" charset="-122"/>
                <a:cs typeface="Arial" panose="020B0604020202020204"/>
              </a:rPr>
              <a:t>增加或降低商品数量</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rPr>
              <a:t>不会增加总剩余</a:t>
            </a:r>
            <a:r>
              <a:rPr lang="zh-CN" altLang="en-US" sz="2600" dirty="0">
                <a:latin typeface="微软雅黑" panose="020B0503020204020204" pitchFamily="34" charset="-122"/>
                <a:ea typeface="微软雅黑" panose="020B0503020204020204" pitchFamily="34" charset="-122"/>
                <a:cs typeface="Arial" panose="020B0604020202020204"/>
              </a:rPr>
              <a:t>。</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en-US" altLang="zh-CN" sz="2600" dirty="0">
                <a:latin typeface="微软雅黑" panose="020B0503020204020204" pitchFamily="34" charset="-122"/>
                <a:ea typeface="微软雅黑" panose="020B0503020204020204" pitchFamily="34" charset="-122"/>
                <a:cs typeface="Arial" panose="020B0604020202020204"/>
              </a:rPr>
              <a:t>   </a:t>
            </a:r>
            <a:endParaRPr lang="en-US" altLang="zh-CN" sz="2600" dirty="0">
              <a:latin typeface="微软雅黑" panose="020B0503020204020204" pitchFamily="34" charset="-122"/>
              <a:ea typeface="微软雅黑" panose="020B0503020204020204" pitchFamily="34" charset="-122"/>
              <a:cs typeface="Arial" panose="020B0604020202020204"/>
            </a:endParaRPr>
          </a:p>
        </p:txBody>
      </p:sp>
      <p:grpSp>
        <p:nvGrpSpPr>
          <p:cNvPr id="3" name="Group 7"/>
          <p:cNvGrpSpPr/>
          <p:nvPr/>
        </p:nvGrpSpPr>
        <p:grpSpPr bwMode="auto">
          <a:xfrm>
            <a:off x="756443" y="1497573"/>
            <a:ext cx="7631113" cy="890588"/>
            <a:chOff x="613" y="532"/>
            <a:chExt cx="4807" cy="561"/>
          </a:xfrm>
        </p:grpSpPr>
        <p:sp>
          <p:nvSpPr>
            <p:cNvPr id="4" name="Rectangle 6"/>
            <p:cNvSpPr>
              <a:spLocks noChangeArrowheads="1"/>
            </p:cNvSpPr>
            <p:nvPr/>
          </p:nvSpPr>
          <p:spPr bwMode="auto">
            <a:xfrm>
              <a:off x="613" y="532"/>
              <a:ext cx="4728" cy="561"/>
            </a:xfrm>
            <a:prstGeom prst="rect">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6" name="Rectangle 4"/>
            <p:cNvSpPr>
              <a:spLocks noChangeArrowheads="1"/>
            </p:cNvSpPr>
            <p:nvPr/>
          </p:nvSpPr>
          <p:spPr bwMode="auto">
            <a:xfrm>
              <a:off x="1506" y="619"/>
              <a:ext cx="3914" cy="341"/>
            </a:xfrm>
            <a:prstGeom prst="rect">
              <a:avLst/>
            </a:prstGeom>
            <a:noFill/>
            <a:ln w="9525">
              <a:noFill/>
              <a:miter lim="800000"/>
            </a:ln>
          </p:spPr>
          <p:txBody>
            <a:bodyPr>
              <a:spAutoFit/>
            </a:bodyPr>
            <a:lstStyle/>
            <a:p>
              <a:pPr>
                <a:lnSpc>
                  <a:spcPct val="120000"/>
                </a:lnSpc>
                <a:spcBef>
                  <a:spcPct val="45000"/>
                </a:spcBef>
                <a:buClr>
                  <a:srgbClr val="00B85C"/>
                </a:buClr>
                <a:buSzPct val="120000"/>
                <a:buFont typeface="Wingdings" panose="05000000000000000000" pitchFamily="2" charset="2"/>
                <a:buNone/>
              </a:pPr>
              <a:r>
                <a:rPr lang="en-US" altLang="zh-CN" sz="2700" dirty="0">
                  <a:latin typeface="Arial" panose="020B0604020202020204"/>
                  <a:cs typeface="Arial" panose="020B0604020202020204"/>
                </a:rPr>
                <a:t>=</a:t>
              </a:r>
              <a:r>
                <a:rPr lang="zh-CN" altLang="en-US" sz="2700" dirty="0">
                  <a:latin typeface="Arial" panose="020B0604020202020204"/>
                  <a:cs typeface="Arial" panose="020B0604020202020204"/>
                </a:rPr>
                <a:t>（对买方的价值）</a:t>
              </a:r>
              <a:r>
                <a:rPr lang="en-US" altLang="zh-CN" sz="2700" dirty="0">
                  <a:latin typeface="Arial" panose="020B0604020202020204"/>
                  <a:cs typeface="Arial" panose="020B0604020202020204"/>
                </a:rPr>
                <a:t>-</a:t>
              </a:r>
              <a:r>
                <a:rPr lang="zh-CN" altLang="en-US" sz="2700" dirty="0">
                  <a:latin typeface="Arial" panose="020B0604020202020204"/>
                  <a:cs typeface="Arial" panose="020B0604020202020204"/>
                </a:rPr>
                <a:t>（对卖方的成本）</a:t>
              </a:r>
              <a:endParaRPr lang="en-US" sz="2700" dirty="0">
                <a:latin typeface="Arial" panose="020B0604020202020204"/>
                <a:cs typeface="Arial" panose="020B0604020202020204"/>
              </a:endParaRPr>
            </a:p>
          </p:txBody>
        </p:sp>
        <p:sp>
          <p:nvSpPr>
            <p:cNvPr id="7" name="Rectangle 5"/>
            <p:cNvSpPr>
              <a:spLocks noChangeArrowheads="1"/>
            </p:cNvSpPr>
            <p:nvPr/>
          </p:nvSpPr>
          <p:spPr bwMode="auto">
            <a:xfrm>
              <a:off x="637" y="666"/>
              <a:ext cx="914" cy="294"/>
            </a:xfrm>
            <a:prstGeom prst="rect">
              <a:avLst/>
            </a:prstGeom>
            <a:noFill/>
            <a:ln w="9525">
              <a:noFill/>
              <a:miter lim="800000"/>
            </a:ln>
          </p:spPr>
          <p:txBody>
            <a:bodyPr>
              <a:spAutoFit/>
            </a:bodyPr>
            <a:lstStyle/>
            <a:p>
              <a:pPr algn="ctr">
                <a:lnSpc>
                  <a:spcPct val="90000"/>
                </a:lnSpc>
                <a:spcBef>
                  <a:spcPct val="45000"/>
                </a:spcBef>
                <a:buClr>
                  <a:srgbClr val="00B85C"/>
                </a:buClr>
                <a:buSzPct val="120000"/>
                <a:buFont typeface="Wingdings" panose="05000000000000000000" pitchFamily="2" charset="2"/>
                <a:buNone/>
              </a:pPr>
              <a:r>
                <a:rPr lang="zh-CN" altLang="en-US" sz="2700" dirty="0">
                  <a:latin typeface="Arial" panose="020B0604020202020204"/>
                  <a:cs typeface="Arial" panose="020B0604020202020204"/>
                </a:rPr>
                <a:t>总剩余</a:t>
              </a:r>
              <a:endParaRPr lang="en-US" sz="2700" dirty="0">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评估市场均衡</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395605" y="1953260"/>
            <a:ext cx="3955415" cy="4157980"/>
          </a:xfrm>
          <a:prstGeom prst="rect">
            <a:avLst/>
          </a:prstGeom>
          <a:noFill/>
        </p:spPr>
        <p:txBody>
          <a:bodyPr vert="horz" lIns="91440" tIns="45720" rIns="91440" bIns="45720" rtlCol="0">
            <a:normAutofit fontScale="95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2940" dirty="0">
                <a:latin typeface="微软雅黑" panose="020B0503020204020204" pitchFamily="34" charset="-122"/>
                <a:ea typeface="微软雅黑" panose="020B0503020204020204" pitchFamily="34" charset="-122"/>
                <a:cs typeface="微软雅黑" panose="020B0503020204020204" pitchFamily="34" charset="-122"/>
              </a:rPr>
              <a:t>市场均衡：</a:t>
            </a:r>
            <a:endParaRPr lang="en-US" altLang="zh-CN" sz="2940" dirty="0">
              <a:latin typeface="微软雅黑" panose="020B0503020204020204" pitchFamily="34" charset="-122"/>
              <a:ea typeface="微软雅黑" panose="020B0503020204020204" pitchFamily="34" charset="-122"/>
              <a:cs typeface="微软雅黑" panose="020B0503020204020204" pitchFamily="34" charset="-122"/>
            </a:endParaRPr>
          </a:p>
          <a:p>
            <a:pPr marL="6350" indent="0">
              <a:lnSpc>
                <a:spcPct val="160000"/>
              </a:lnSpc>
              <a:spcBef>
                <a:spcPts val="0"/>
              </a:spcBef>
              <a:buClr>
                <a:srgbClr val="003399"/>
              </a:buClr>
              <a:buSzPct val="120000"/>
              <a:buNone/>
            </a:pPr>
            <a:r>
              <a:rPr lang="en-US" altLang="zh-CN" sz="2940" b="1" i="1" dirty="0">
                <a:latin typeface="微软雅黑" panose="020B0503020204020204" pitchFamily="34" charset="-122"/>
                <a:ea typeface="微软雅黑" panose="020B0503020204020204" pitchFamily="34" charset="-122"/>
                <a:cs typeface="微软雅黑" panose="020B0503020204020204" pitchFamily="34" charset="-122"/>
              </a:rPr>
              <a:t>  P</a:t>
            </a:r>
            <a:r>
              <a:rPr lang="en-US" altLang="zh-CN" sz="2940" dirty="0">
                <a:latin typeface="微软雅黑" panose="020B0503020204020204" pitchFamily="34" charset="-122"/>
                <a:ea typeface="微软雅黑" panose="020B0503020204020204" pitchFamily="34" charset="-122"/>
                <a:cs typeface="微软雅黑" panose="020B0503020204020204" pitchFamily="34" charset="-122"/>
              </a:rPr>
              <a:t> = 30</a:t>
            </a:r>
            <a:r>
              <a:rPr lang="zh-CN" altLang="en-US" sz="2940" dirty="0">
                <a:latin typeface="微软雅黑" panose="020B0503020204020204" pitchFamily="34" charset="-122"/>
                <a:ea typeface="微软雅黑" panose="020B0503020204020204" pitchFamily="34" charset="-122"/>
                <a:cs typeface="微软雅黑" panose="020B0503020204020204" pitchFamily="34" charset="-122"/>
              </a:rPr>
              <a:t>元</a:t>
            </a:r>
            <a:r>
              <a:rPr lang="en-US" altLang="zh-CN" sz="2940" dirty="0">
                <a:latin typeface="微软雅黑" panose="020B0503020204020204" pitchFamily="34" charset="-122"/>
                <a:ea typeface="微软雅黑" panose="020B0503020204020204" pitchFamily="34" charset="-122"/>
                <a:cs typeface="微软雅黑" panose="020B0503020204020204" pitchFamily="34" charset="-122"/>
              </a:rPr>
              <a:t> </a:t>
            </a:r>
            <a:br>
              <a:rPr lang="en-US" altLang="zh-CN" sz="2940" dirty="0">
                <a:latin typeface="微软雅黑" panose="020B0503020204020204" pitchFamily="34" charset="-122"/>
                <a:ea typeface="微软雅黑" panose="020B0503020204020204" pitchFamily="34" charset="-122"/>
                <a:cs typeface="微软雅黑" panose="020B0503020204020204" pitchFamily="34" charset="-122"/>
              </a:rPr>
            </a:br>
            <a:r>
              <a:rPr lang="en-US" altLang="zh-CN" sz="294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940" b="1" i="1" dirty="0">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940" dirty="0">
                <a:latin typeface="微软雅黑" panose="020B0503020204020204" pitchFamily="34" charset="-122"/>
                <a:ea typeface="微软雅黑" panose="020B0503020204020204" pitchFamily="34" charset="-122"/>
                <a:cs typeface="微软雅黑" panose="020B0503020204020204" pitchFamily="34" charset="-122"/>
              </a:rPr>
              <a:t> = 15</a:t>
            </a:r>
            <a:r>
              <a:rPr lang="zh-CN" altLang="en-US" sz="2940" dirty="0">
                <a:latin typeface="微软雅黑" panose="020B0503020204020204" pitchFamily="34" charset="-122"/>
                <a:ea typeface="微软雅黑" panose="020B0503020204020204" pitchFamily="34" charset="-122"/>
                <a:cs typeface="微软雅黑" panose="020B0503020204020204" pitchFamily="34" charset="-122"/>
              </a:rPr>
              <a:t>（千）</a:t>
            </a:r>
            <a:endParaRPr lang="en-US" altLang="zh-CN" sz="2940" dirty="0">
              <a:latin typeface="微软雅黑" panose="020B0503020204020204" pitchFamily="34" charset="-122"/>
              <a:ea typeface="微软雅黑" panose="020B0503020204020204" pitchFamily="34" charset="-122"/>
              <a:cs typeface="微软雅黑" panose="020B0503020204020204" pitchFamily="34" charset="-122"/>
            </a:endParaRPr>
          </a:p>
          <a:p>
            <a:pPr marL="6350" indent="0">
              <a:lnSpc>
                <a:spcPct val="160000"/>
              </a:lnSpc>
              <a:spcBef>
                <a:spcPts val="0"/>
              </a:spcBef>
              <a:buClr>
                <a:srgbClr val="003399"/>
              </a:buClr>
              <a:buSzPct val="120000"/>
              <a:buNone/>
            </a:pPr>
            <a:r>
              <a:rPr lang="zh-CN" altLang="en-US" sz="2940" dirty="0">
                <a:latin typeface="微软雅黑" panose="020B0503020204020204" pitchFamily="34" charset="-122"/>
                <a:ea typeface="微软雅黑" panose="020B0503020204020204" pitchFamily="34" charset="-122"/>
                <a:cs typeface="微软雅黑" panose="020B0503020204020204" pitchFamily="34" charset="-122"/>
              </a:rPr>
              <a:t>总剩余</a:t>
            </a:r>
            <a:r>
              <a:rPr lang="en-US" altLang="zh-CN" sz="2940" dirty="0">
                <a:latin typeface="微软雅黑" panose="020B0503020204020204" pitchFamily="34" charset="-122"/>
                <a:ea typeface="微软雅黑" panose="020B0503020204020204" pitchFamily="34" charset="-122"/>
                <a:cs typeface="微软雅黑" panose="020B0503020204020204" pitchFamily="34" charset="-122"/>
              </a:rPr>
              <a:t>=CS+PS</a:t>
            </a:r>
            <a:endParaRPr lang="en-US" altLang="zh-CN" sz="2940" dirty="0">
              <a:latin typeface="微软雅黑" panose="020B0503020204020204" pitchFamily="34" charset="-122"/>
              <a:ea typeface="微软雅黑" panose="020B0503020204020204" pitchFamily="34" charset="-122"/>
              <a:cs typeface="微软雅黑" panose="020B0503020204020204" pitchFamily="34" charset="-122"/>
            </a:endParaRPr>
          </a:p>
          <a:p>
            <a:pPr marL="6350" indent="0">
              <a:lnSpc>
                <a:spcPct val="160000"/>
              </a:lnSpc>
              <a:spcBef>
                <a:spcPts val="0"/>
              </a:spcBef>
              <a:buClr>
                <a:srgbClr val="003399"/>
              </a:buClr>
              <a:buSzPct val="120000"/>
              <a:buNone/>
            </a:pPr>
            <a:r>
              <a:rPr lang="zh-CN" altLang="en-US" sz="2940" dirty="0">
                <a:latin typeface="微软雅黑" panose="020B0503020204020204" pitchFamily="34" charset="-122"/>
                <a:ea typeface="微软雅黑" panose="020B0503020204020204" pitchFamily="34" charset="-122"/>
                <a:cs typeface="微软雅黑" panose="020B0503020204020204" pitchFamily="34" charset="-122"/>
              </a:rPr>
              <a:t>市场均衡是有效的吗</a:t>
            </a:r>
            <a:r>
              <a:rPr lang="zh-CN" altLang="en-US" sz="2940" dirty="0">
                <a:latin typeface="微软雅黑" panose="020B0503020204020204" pitchFamily="34" charset="-122"/>
                <a:ea typeface="微软雅黑" panose="020B0503020204020204" pitchFamily="34" charset="-122"/>
                <a:cs typeface="Arial" panose="020B0604020202020204"/>
              </a:rPr>
              <a:t>？</a:t>
            </a:r>
            <a:endParaRPr lang="en-US" altLang="zh-CN" sz="294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en-US" altLang="zh-CN" sz="2600" dirty="0">
                <a:latin typeface="微软雅黑" panose="020B0503020204020204" pitchFamily="34" charset="-122"/>
                <a:ea typeface="微软雅黑" panose="020B0503020204020204" pitchFamily="34" charset="-122"/>
                <a:cs typeface="Arial" panose="020B0604020202020204"/>
              </a:rPr>
              <a:t>   </a:t>
            </a:r>
            <a:endParaRPr lang="en-US" altLang="zh-CN" sz="2600" dirty="0">
              <a:latin typeface="微软雅黑" panose="020B0503020204020204" pitchFamily="34" charset="-122"/>
              <a:ea typeface="微软雅黑" panose="020B0503020204020204" pitchFamily="34" charset="-122"/>
              <a:cs typeface="Arial" panose="020B0604020202020204"/>
            </a:endParaRPr>
          </a:p>
        </p:txBody>
      </p:sp>
      <p:grpSp>
        <p:nvGrpSpPr>
          <p:cNvPr id="8" name="Group 4"/>
          <p:cNvGrpSpPr/>
          <p:nvPr/>
        </p:nvGrpSpPr>
        <p:grpSpPr bwMode="auto">
          <a:xfrm>
            <a:off x="4067944" y="1412776"/>
            <a:ext cx="4979988" cy="5295900"/>
            <a:chOff x="2386" y="636"/>
            <a:chExt cx="3137" cy="3336"/>
          </a:xfrm>
        </p:grpSpPr>
        <p:graphicFrame>
          <p:nvGraphicFramePr>
            <p:cNvPr id="9" name="Object 5"/>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1535" name="Worksheet" r:id="rId1" imgW="3072765" imgH="3286760" progId="Excel.Sheet.8">
                    <p:embed/>
                  </p:oleObj>
                </mc:Choice>
                <mc:Fallback>
                  <p:oleObj name="Worksheet" r:id="rId1" imgW="3072765" imgH="3286760" progId="Excel.Shee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11" name="Rectangle 7"/>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grpSp>
      <p:grpSp>
        <p:nvGrpSpPr>
          <p:cNvPr id="12" name="Group 9"/>
          <p:cNvGrpSpPr/>
          <p:nvPr/>
        </p:nvGrpSpPr>
        <p:grpSpPr bwMode="auto">
          <a:xfrm>
            <a:off x="4866457" y="2581175"/>
            <a:ext cx="4219575" cy="2386013"/>
            <a:chOff x="2889" y="1372"/>
            <a:chExt cx="2658" cy="1503"/>
          </a:xfrm>
        </p:grpSpPr>
        <p:sp>
          <p:nvSpPr>
            <p:cNvPr id="13" name="Line 10"/>
            <p:cNvSpPr>
              <a:spLocks noChangeShapeType="1"/>
            </p:cNvSpPr>
            <p:nvPr/>
          </p:nvSpPr>
          <p:spPr bwMode="auto">
            <a:xfrm flipV="1">
              <a:off x="2889" y="1614"/>
              <a:ext cx="2401" cy="1261"/>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14" name="Rectangle 11"/>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S</a:t>
              </a:r>
              <a:endParaRPr lang="en-US" sz="2700" b="1" i="1">
                <a:latin typeface="Arial" panose="020B0604020202020204"/>
                <a:cs typeface="Arial" panose="020B0604020202020204"/>
              </a:endParaRPr>
            </a:p>
          </p:txBody>
        </p:sp>
      </p:grpSp>
      <p:grpSp>
        <p:nvGrpSpPr>
          <p:cNvPr id="15" name="Group 12"/>
          <p:cNvGrpSpPr/>
          <p:nvPr/>
        </p:nvGrpSpPr>
        <p:grpSpPr bwMode="auto">
          <a:xfrm>
            <a:off x="4863282" y="2290663"/>
            <a:ext cx="3438525" cy="3495675"/>
            <a:chOff x="2887" y="1189"/>
            <a:chExt cx="2166" cy="2202"/>
          </a:xfrm>
        </p:grpSpPr>
        <p:sp>
          <p:nvSpPr>
            <p:cNvPr id="16" name="Line 13"/>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17" name="Rectangle 14"/>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grpSp>
        <p:nvGrpSpPr>
          <p:cNvPr id="18" name="Group 19"/>
          <p:cNvGrpSpPr/>
          <p:nvPr/>
        </p:nvGrpSpPr>
        <p:grpSpPr bwMode="auto">
          <a:xfrm>
            <a:off x="4166369" y="3879750"/>
            <a:ext cx="2674938" cy="2676525"/>
            <a:chOff x="2448" y="2190"/>
            <a:chExt cx="1685" cy="1686"/>
          </a:xfrm>
        </p:grpSpPr>
        <p:grpSp>
          <p:nvGrpSpPr>
            <p:cNvPr id="19" name="Group 20"/>
            <p:cNvGrpSpPr/>
            <p:nvPr/>
          </p:nvGrpSpPr>
          <p:grpSpPr bwMode="auto">
            <a:xfrm>
              <a:off x="3804" y="2302"/>
              <a:ext cx="329" cy="1574"/>
              <a:chOff x="3804" y="2302"/>
              <a:chExt cx="329" cy="1574"/>
            </a:xfrm>
          </p:grpSpPr>
          <p:sp>
            <p:nvSpPr>
              <p:cNvPr id="23" name="Line 21"/>
              <p:cNvSpPr>
                <a:spLocks noChangeShapeType="1"/>
              </p:cNvSpPr>
              <p:nvPr/>
            </p:nvSpPr>
            <p:spPr bwMode="auto">
              <a:xfrm rot="5400000">
                <a:off x="3299" y="2965"/>
                <a:ext cx="1326"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4" name="Rectangle 22"/>
              <p:cNvSpPr>
                <a:spLocks noChangeArrowheads="1"/>
              </p:cNvSpPr>
              <p:nvPr/>
            </p:nvSpPr>
            <p:spPr bwMode="auto">
              <a:xfrm>
                <a:off x="3804" y="3628"/>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nvGrpSpPr>
            <p:cNvPr id="20" name="Group 23"/>
            <p:cNvGrpSpPr/>
            <p:nvPr/>
          </p:nvGrpSpPr>
          <p:grpSpPr bwMode="auto">
            <a:xfrm>
              <a:off x="2448" y="2190"/>
              <a:ext cx="1517" cy="248"/>
              <a:chOff x="2448" y="2190"/>
              <a:chExt cx="1517" cy="248"/>
            </a:xfrm>
          </p:grpSpPr>
          <p:sp>
            <p:nvSpPr>
              <p:cNvPr id="21" name="Line 24"/>
              <p:cNvSpPr>
                <a:spLocks noChangeShapeType="1"/>
              </p:cNvSpPr>
              <p:nvPr/>
            </p:nvSpPr>
            <p:spPr bwMode="auto">
              <a:xfrm>
                <a:off x="2774" y="2312"/>
                <a:ext cx="1191"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2" name="Rectangle 25"/>
              <p:cNvSpPr>
                <a:spLocks noChangeArrowheads="1"/>
              </p:cNvSpPr>
              <p:nvPr/>
            </p:nvSpPr>
            <p:spPr bwMode="auto">
              <a:xfrm>
                <a:off x="2448" y="2190"/>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grpSp>
        <p:nvGrpSpPr>
          <p:cNvPr id="25" name="Group 29"/>
          <p:cNvGrpSpPr/>
          <p:nvPr/>
        </p:nvGrpSpPr>
        <p:grpSpPr bwMode="auto">
          <a:xfrm>
            <a:off x="4877569" y="2333525"/>
            <a:ext cx="1657350" cy="1733550"/>
            <a:chOff x="2896" y="1216"/>
            <a:chExt cx="1044" cy="1092"/>
          </a:xfrm>
        </p:grpSpPr>
        <p:sp>
          <p:nvSpPr>
            <p:cNvPr id="26" name="AutoShape 15"/>
            <p:cNvSpPr>
              <a:spLocks noChangeArrowheads="1"/>
            </p:cNvSpPr>
            <p:nvPr/>
          </p:nvSpPr>
          <p:spPr bwMode="auto">
            <a:xfrm>
              <a:off x="2896" y="1216"/>
              <a:ext cx="1044" cy="1092"/>
            </a:xfrm>
            <a:prstGeom prst="rtTriangle">
              <a:avLst/>
            </a:prstGeom>
            <a:solidFill>
              <a:srgbClr val="66CCFF"/>
            </a:solidFill>
            <a:ln w="9525">
              <a:noFill/>
              <a:miter lim="800000"/>
            </a:ln>
          </p:spPr>
          <p:txBody>
            <a:bodyPr wrap="none" anchor="ctr"/>
            <a:lstStyle/>
            <a:p>
              <a:endParaRPr lang="en-US">
                <a:latin typeface="Arial" panose="020B0604020202020204"/>
                <a:cs typeface="Arial" panose="020B0604020202020204"/>
              </a:endParaRPr>
            </a:p>
          </p:txBody>
        </p:sp>
        <p:sp>
          <p:nvSpPr>
            <p:cNvPr id="27" name="Text Box 27"/>
            <p:cNvSpPr txBox="1">
              <a:spLocks noChangeArrowheads="1"/>
            </p:cNvSpPr>
            <p:nvPr/>
          </p:nvSpPr>
          <p:spPr bwMode="auto">
            <a:xfrm>
              <a:off x="3001" y="1876"/>
              <a:ext cx="442" cy="308"/>
            </a:xfrm>
            <a:prstGeom prst="rect">
              <a:avLst/>
            </a:prstGeom>
            <a:noFill/>
            <a:ln w="9525">
              <a:noFill/>
              <a:miter lim="800000"/>
            </a:ln>
          </p:spPr>
          <p:txBody>
            <a:bodyPr>
              <a:spAutoFit/>
            </a:bodyPr>
            <a:lstStyle/>
            <a:p>
              <a:pPr>
                <a:spcBef>
                  <a:spcPct val="50000"/>
                </a:spcBef>
              </a:pPr>
              <a:r>
                <a:rPr lang="en-US" sz="2600" b="1">
                  <a:latin typeface="Arial" panose="020B0604020202020204"/>
                  <a:cs typeface="Arial" panose="020B0604020202020204"/>
                </a:rPr>
                <a:t>CS</a:t>
              </a:r>
              <a:endParaRPr lang="en-US" sz="2600" b="1">
                <a:latin typeface="Arial" panose="020B0604020202020204"/>
                <a:cs typeface="Arial" panose="020B0604020202020204"/>
              </a:endParaRPr>
            </a:p>
          </p:txBody>
        </p:sp>
      </p:grpSp>
      <p:grpSp>
        <p:nvGrpSpPr>
          <p:cNvPr id="28" name="Group 31"/>
          <p:cNvGrpSpPr/>
          <p:nvPr/>
        </p:nvGrpSpPr>
        <p:grpSpPr bwMode="auto">
          <a:xfrm>
            <a:off x="4872807" y="4078188"/>
            <a:ext cx="1665287" cy="876300"/>
            <a:chOff x="2893" y="2315"/>
            <a:chExt cx="1049" cy="552"/>
          </a:xfrm>
        </p:grpSpPr>
        <p:sp>
          <p:nvSpPr>
            <p:cNvPr id="29" name="AutoShape 26"/>
            <p:cNvSpPr>
              <a:spLocks noChangeArrowheads="1"/>
            </p:cNvSpPr>
            <p:nvPr/>
          </p:nvSpPr>
          <p:spPr bwMode="auto">
            <a:xfrm flipV="1">
              <a:off x="2893" y="2315"/>
              <a:ext cx="1049" cy="552"/>
            </a:xfrm>
            <a:prstGeom prst="rtTriangle">
              <a:avLst/>
            </a:prstGeom>
            <a:solidFill>
              <a:srgbClr val="FFFF99"/>
            </a:solidFill>
            <a:ln w="9525">
              <a:noFill/>
              <a:miter lim="800000"/>
            </a:ln>
          </p:spPr>
          <p:txBody>
            <a:bodyPr wrap="none" anchor="ctr"/>
            <a:lstStyle/>
            <a:p>
              <a:endParaRPr lang="en-US">
                <a:latin typeface="Arial" panose="020B0604020202020204"/>
                <a:cs typeface="Arial" panose="020B0604020202020204"/>
              </a:endParaRPr>
            </a:p>
          </p:txBody>
        </p:sp>
        <p:sp>
          <p:nvSpPr>
            <p:cNvPr id="30" name="Text Box 28"/>
            <p:cNvSpPr txBox="1">
              <a:spLocks noChangeArrowheads="1"/>
            </p:cNvSpPr>
            <p:nvPr/>
          </p:nvSpPr>
          <p:spPr bwMode="auto">
            <a:xfrm>
              <a:off x="2995" y="2345"/>
              <a:ext cx="398" cy="308"/>
            </a:xfrm>
            <a:prstGeom prst="rect">
              <a:avLst/>
            </a:prstGeom>
            <a:noFill/>
            <a:ln w="9525">
              <a:noFill/>
              <a:miter lim="800000"/>
            </a:ln>
          </p:spPr>
          <p:txBody>
            <a:bodyPr>
              <a:spAutoFit/>
            </a:bodyPr>
            <a:lstStyle/>
            <a:p>
              <a:pPr>
                <a:spcBef>
                  <a:spcPct val="50000"/>
                </a:spcBef>
              </a:pPr>
              <a:r>
                <a:rPr lang="en-US" sz="2600" b="1">
                  <a:latin typeface="Arial" panose="020B0604020202020204"/>
                  <a:cs typeface="Arial" panose="020B0604020202020204"/>
                </a:rPr>
                <a:t>PS</a:t>
              </a:r>
              <a:endParaRPr lang="en-US" sz="2600" b="1">
                <a:latin typeface="Arial" panose="020B0604020202020204"/>
                <a:cs typeface="Arial" panose="020B0604020202020204"/>
              </a:endParaRPr>
            </a:p>
          </p:txBody>
        </p:sp>
      </p:grpSp>
      <p:sp>
        <p:nvSpPr>
          <p:cNvPr id="31" name="AutoShape 32"/>
          <p:cNvSpPr>
            <a:spLocks noChangeArrowheads="1"/>
          </p:cNvSpPr>
          <p:nvPr/>
        </p:nvSpPr>
        <p:spPr bwMode="auto">
          <a:xfrm rot="5400000">
            <a:off x="4425131" y="2839938"/>
            <a:ext cx="2549525" cy="1619250"/>
          </a:xfrm>
          <a:prstGeom prst="triangle">
            <a:avLst>
              <a:gd name="adj" fmla="val 66435"/>
            </a:avLst>
          </a:prstGeom>
          <a:noFill/>
          <a:ln w="38100">
            <a:solidFill>
              <a:srgbClr val="FF0000"/>
            </a:solidFill>
            <a:miter lim="800000"/>
          </a:ln>
        </p:spPr>
        <p:txBody>
          <a:bodyPr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downRight)">
                                      <p:cBhvr>
                                        <p:cTn id="11" dur="500"/>
                                        <p:tgtEl>
                                          <p:spTgt spid="1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left)">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left)">
                                      <p:cBhvr>
                                        <p:cTn id="29" dur="500"/>
                                        <p:tgtEl>
                                          <p:spTgt spid="5">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left)">
                                      <p:cBhvr>
                                        <p:cTn id="3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uiExpand="1" build="p"/>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哪些买家消费商品？</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15075" y="1849388"/>
            <a:ext cx="3369109" cy="3672409"/>
          </a:xfrm>
          <a:prstGeom prst="rect">
            <a:avLst/>
          </a:prstGeom>
          <a:noFill/>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rPr>
              <a:t>每个</a:t>
            </a:r>
            <a:r>
              <a:rPr lang="en-US" altLang="zh-CN" sz="2600" dirty="0">
                <a:latin typeface="微软雅黑" panose="020B0503020204020204" pitchFamily="34" charset="-122"/>
                <a:ea typeface="微软雅黑" panose="020B0503020204020204" pitchFamily="34" charset="-122"/>
                <a:cs typeface="Arial" panose="020B0604020202020204"/>
              </a:rPr>
              <a:t>WTP≥30</a:t>
            </a:r>
            <a:r>
              <a:rPr lang="zh-CN" altLang="en-US" sz="2600" dirty="0">
                <a:latin typeface="微软雅黑" panose="020B0503020204020204" pitchFamily="34" charset="-122"/>
                <a:ea typeface="微软雅黑" panose="020B0503020204020204" pitchFamily="34" charset="-122"/>
                <a:cs typeface="Arial" panose="020B0604020202020204"/>
              </a:rPr>
              <a:t>元的买家都会购买。</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rPr>
              <a:t>每个</a:t>
            </a:r>
            <a:r>
              <a:rPr lang="en-US" altLang="zh-CN" sz="2600" dirty="0">
                <a:latin typeface="微软雅黑" panose="020B0503020204020204" pitchFamily="34" charset="-122"/>
                <a:ea typeface="微软雅黑" panose="020B0503020204020204" pitchFamily="34" charset="-122"/>
                <a:cs typeface="Arial" panose="020B0604020202020204"/>
              </a:rPr>
              <a:t>WTP</a:t>
            </a:r>
            <a:r>
              <a:rPr lang="zh-CN" altLang="en-US" sz="2600" dirty="0">
                <a:latin typeface="微软雅黑" panose="020B0503020204020204" pitchFamily="34" charset="-122"/>
                <a:ea typeface="微软雅黑" panose="020B0503020204020204" pitchFamily="34" charset="-122"/>
                <a:cs typeface="Arial" panose="020B0604020202020204"/>
              </a:rPr>
              <a:t>＜</a:t>
            </a:r>
            <a:r>
              <a:rPr lang="en-US" altLang="zh-CN" sz="2600" dirty="0">
                <a:latin typeface="微软雅黑" panose="020B0503020204020204" pitchFamily="34" charset="-122"/>
                <a:ea typeface="微软雅黑" panose="020B0503020204020204" pitchFamily="34" charset="-122"/>
                <a:cs typeface="Arial" panose="020B0604020202020204"/>
              </a:rPr>
              <a:t>30</a:t>
            </a:r>
            <a:r>
              <a:rPr lang="zh-CN" altLang="en-US" sz="2600" dirty="0">
                <a:latin typeface="微软雅黑" panose="020B0503020204020204" pitchFamily="34" charset="-122"/>
                <a:ea typeface="微软雅黑" panose="020B0503020204020204" pitchFamily="34" charset="-122"/>
                <a:cs typeface="Arial" panose="020B0604020202020204"/>
              </a:rPr>
              <a:t>元的买家不会购买。</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rPr>
              <a:t>因此，</a:t>
            </a:r>
            <a:r>
              <a:rPr lang="zh-CN" altLang="en-US" sz="2600" dirty="0">
                <a:latin typeface="微软雅黑" panose="020B0503020204020204" pitchFamily="34" charset="-122"/>
                <a:ea typeface="微软雅黑" panose="020B0503020204020204" pitchFamily="34" charset="-122"/>
                <a:cs typeface="Arial" panose="020B0604020202020204"/>
                <a:sym typeface="+mn-ea"/>
              </a:rPr>
              <a:t>这些商品由</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sym typeface="+mn-ea"/>
              </a:rPr>
              <a:t>评价它们最高的买家</a:t>
            </a:r>
            <a:r>
              <a:rPr lang="zh-CN" altLang="en-US" sz="2600" dirty="0">
                <a:latin typeface="微软雅黑" panose="020B0503020204020204" pitchFamily="34" charset="-122"/>
                <a:ea typeface="微软雅黑" panose="020B0503020204020204" pitchFamily="34" charset="-122"/>
                <a:cs typeface="Arial" panose="020B0604020202020204"/>
                <a:sym typeface="+mn-ea"/>
              </a:rPr>
              <a:t>消费。</a:t>
            </a:r>
            <a:endParaRPr lang="zh-CN" altLang="en-US" sz="2600" b="1" dirty="0">
              <a:solidFill>
                <a:srgbClr val="FF0000"/>
              </a:solidFill>
              <a:latin typeface="微软雅黑" panose="020B0503020204020204" pitchFamily="34" charset="-122"/>
              <a:ea typeface="微软雅黑" panose="020B0503020204020204" pitchFamily="34" charset="-122"/>
              <a:cs typeface="Arial" panose="020B0604020202020204"/>
            </a:endParaRPr>
          </a:p>
        </p:txBody>
      </p:sp>
      <p:grpSp>
        <p:nvGrpSpPr>
          <p:cNvPr id="3" name="Group 4"/>
          <p:cNvGrpSpPr/>
          <p:nvPr/>
        </p:nvGrpSpPr>
        <p:grpSpPr bwMode="auto">
          <a:xfrm>
            <a:off x="4067944" y="1484784"/>
            <a:ext cx="4979988" cy="5295900"/>
            <a:chOff x="2386" y="636"/>
            <a:chExt cx="3137" cy="3336"/>
          </a:xfrm>
        </p:grpSpPr>
        <p:graphicFrame>
          <p:nvGraphicFramePr>
            <p:cNvPr id="4" name="Object 5"/>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2559" name="Worksheet" r:id="rId1" imgW="3072765" imgH="3286760" progId="Excel.Sheet.8">
                    <p:embed/>
                  </p:oleObj>
                </mc:Choice>
                <mc:Fallback>
                  <p:oleObj name="Worksheet" r:id="rId1" imgW="3072765" imgH="3286760" progId="Excel.Shee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6"/>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7" name="Rectangle 7"/>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grpSp>
        <p:nvGrpSpPr>
          <p:cNvPr id="32" name="Group 11"/>
          <p:cNvGrpSpPr/>
          <p:nvPr/>
        </p:nvGrpSpPr>
        <p:grpSpPr bwMode="auto">
          <a:xfrm>
            <a:off x="4863282" y="2362672"/>
            <a:ext cx="3438525" cy="3495675"/>
            <a:chOff x="2887" y="1189"/>
            <a:chExt cx="2166" cy="2202"/>
          </a:xfrm>
        </p:grpSpPr>
        <p:sp>
          <p:nvSpPr>
            <p:cNvPr id="33" name="Line 12"/>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34" name="Rectangle 13"/>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grpSp>
        <p:nvGrpSpPr>
          <p:cNvPr id="35" name="Group 14"/>
          <p:cNvGrpSpPr/>
          <p:nvPr/>
        </p:nvGrpSpPr>
        <p:grpSpPr bwMode="auto">
          <a:xfrm>
            <a:off x="4166369" y="3951759"/>
            <a:ext cx="2674938" cy="2676525"/>
            <a:chOff x="2448" y="2190"/>
            <a:chExt cx="1685" cy="1686"/>
          </a:xfrm>
        </p:grpSpPr>
        <p:grpSp>
          <p:nvGrpSpPr>
            <p:cNvPr id="36" name="Group 15"/>
            <p:cNvGrpSpPr/>
            <p:nvPr/>
          </p:nvGrpSpPr>
          <p:grpSpPr bwMode="auto">
            <a:xfrm>
              <a:off x="3804" y="2302"/>
              <a:ext cx="329" cy="1574"/>
              <a:chOff x="3804" y="2302"/>
              <a:chExt cx="329" cy="1574"/>
            </a:xfrm>
          </p:grpSpPr>
          <p:sp>
            <p:nvSpPr>
              <p:cNvPr id="40" name="Line 16"/>
              <p:cNvSpPr>
                <a:spLocks noChangeShapeType="1"/>
              </p:cNvSpPr>
              <p:nvPr/>
            </p:nvSpPr>
            <p:spPr bwMode="auto">
              <a:xfrm rot="5400000">
                <a:off x="3299" y="2965"/>
                <a:ext cx="1326"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41" name="Rectangle 17"/>
              <p:cNvSpPr>
                <a:spLocks noChangeArrowheads="1"/>
              </p:cNvSpPr>
              <p:nvPr/>
            </p:nvSpPr>
            <p:spPr bwMode="auto">
              <a:xfrm>
                <a:off x="3804" y="3628"/>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nvGrpSpPr>
            <p:cNvPr id="37" name="Group 18"/>
            <p:cNvGrpSpPr/>
            <p:nvPr/>
          </p:nvGrpSpPr>
          <p:grpSpPr bwMode="auto">
            <a:xfrm>
              <a:off x="2448" y="2190"/>
              <a:ext cx="1517" cy="248"/>
              <a:chOff x="2448" y="2190"/>
              <a:chExt cx="1517" cy="248"/>
            </a:xfrm>
          </p:grpSpPr>
          <p:sp>
            <p:nvSpPr>
              <p:cNvPr id="38" name="Line 19"/>
              <p:cNvSpPr>
                <a:spLocks noChangeShapeType="1"/>
              </p:cNvSpPr>
              <p:nvPr/>
            </p:nvSpPr>
            <p:spPr bwMode="auto">
              <a:xfrm>
                <a:off x="2774" y="2312"/>
                <a:ext cx="1191"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39" name="Rectangle 20"/>
              <p:cNvSpPr>
                <a:spLocks noChangeArrowheads="1"/>
              </p:cNvSpPr>
              <p:nvPr/>
            </p:nvSpPr>
            <p:spPr bwMode="auto">
              <a:xfrm>
                <a:off x="2448" y="2190"/>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sp>
        <p:nvSpPr>
          <p:cNvPr id="42" name="AutoShape 30"/>
          <p:cNvSpPr/>
          <p:nvPr/>
        </p:nvSpPr>
        <p:spPr bwMode="auto">
          <a:xfrm rot="18974326">
            <a:off x="5703069" y="1883247"/>
            <a:ext cx="280988" cy="2478087"/>
          </a:xfrm>
          <a:prstGeom prst="rightBrace">
            <a:avLst>
              <a:gd name="adj1" fmla="val 73493"/>
              <a:gd name="adj2" fmla="val 50000"/>
            </a:avLst>
          </a:prstGeom>
          <a:noFill/>
          <a:ln w="19050">
            <a:solidFill>
              <a:srgbClr val="FF0000"/>
            </a:solidFill>
            <a:round/>
          </a:ln>
        </p:spPr>
        <p:txBody>
          <a:bodyPr wrap="none" anchor="ctr"/>
          <a:lstStyle/>
          <a:p>
            <a:endParaRPr lang="en-US">
              <a:latin typeface="Arial" panose="020B0604020202020204"/>
              <a:cs typeface="Arial" panose="020B0604020202020204"/>
            </a:endParaRPr>
          </a:p>
        </p:txBody>
      </p:sp>
      <p:sp>
        <p:nvSpPr>
          <p:cNvPr id="43" name="AutoShape 31"/>
          <p:cNvSpPr/>
          <p:nvPr/>
        </p:nvSpPr>
        <p:spPr bwMode="auto">
          <a:xfrm rot="18974326">
            <a:off x="7219132" y="3777134"/>
            <a:ext cx="280987" cy="1858963"/>
          </a:xfrm>
          <a:prstGeom prst="rightBrace">
            <a:avLst>
              <a:gd name="adj1" fmla="val 55132"/>
              <a:gd name="adj2" fmla="val 50000"/>
            </a:avLst>
          </a:prstGeom>
          <a:noFill/>
          <a:ln w="19050">
            <a:solidFill>
              <a:srgbClr val="FF0000"/>
            </a:solidFill>
            <a:round/>
          </a:ln>
        </p:spPr>
        <p:txBody>
          <a:bodyPr wrap="none" anchor="ctr"/>
          <a:lstStyle/>
          <a:p>
            <a:endParaRPr lang="en-US">
              <a:latin typeface="Arial" panose="020B0604020202020204"/>
              <a:cs typeface="Arial" panose="020B0604020202020204"/>
            </a:endParaRPr>
          </a:p>
        </p:txBody>
      </p:sp>
      <p:grpSp>
        <p:nvGrpSpPr>
          <p:cNvPr id="44" name="Group 8"/>
          <p:cNvGrpSpPr/>
          <p:nvPr/>
        </p:nvGrpSpPr>
        <p:grpSpPr bwMode="auto">
          <a:xfrm>
            <a:off x="4878213" y="2444424"/>
            <a:ext cx="4216401" cy="2581276"/>
            <a:chOff x="2891" y="1372"/>
            <a:chExt cx="2656" cy="1626"/>
          </a:xfrm>
        </p:grpSpPr>
        <p:sp>
          <p:nvSpPr>
            <p:cNvPr id="45" name="Line 9"/>
            <p:cNvSpPr>
              <a:spLocks noChangeShapeType="1"/>
            </p:cNvSpPr>
            <p:nvPr/>
          </p:nvSpPr>
          <p:spPr bwMode="auto">
            <a:xfrm flipV="1">
              <a:off x="2891" y="1737"/>
              <a:ext cx="2401" cy="1261"/>
            </a:xfrm>
            <a:prstGeom prst="line">
              <a:avLst/>
            </a:prstGeom>
            <a:noFill/>
            <a:ln w="44450">
              <a:solidFill>
                <a:srgbClr val="C0C0C0"/>
              </a:solidFill>
              <a:round/>
            </a:ln>
          </p:spPr>
          <p:txBody>
            <a:bodyPr/>
            <a:lstStyle/>
            <a:p>
              <a:endParaRPr lang="en-US" dirty="0">
                <a:latin typeface="Arial" panose="020B0604020202020204"/>
                <a:cs typeface="Arial" panose="020B0604020202020204"/>
              </a:endParaRPr>
            </a:p>
          </p:txBody>
        </p:sp>
        <p:sp>
          <p:nvSpPr>
            <p:cNvPr id="46" name="Rectangle 10"/>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solidFill>
                    <a:srgbClr val="C0C0C0"/>
                  </a:solidFill>
                  <a:latin typeface="Arial" panose="020B0604020202020204"/>
                  <a:cs typeface="Arial" panose="020B0604020202020204"/>
                </a:rPr>
                <a:t>S</a:t>
              </a:r>
              <a:endParaRPr lang="en-US" sz="2700" b="1" i="1">
                <a:solidFill>
                  <a:srgbClr val="C0C0C0"/>
                </a:solidFill>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strips(downRight)">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2"/>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strips(downRight)">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uiExpand="1" build="p"/>
      <p:bldP spid="42" grpId="0" animBg="1"/>
      <p:bldP spid="42" grpId="1" animBg="1"/>
      <p:bldP spid="43" grpId="0" animBg="1"/>
      <p:bldP spid="4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哪些卖家生产商品？</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15075" y="1849388"/>
            <a:ext cx="3369109" cy="3672409"/>
          </a:xfrm>
          <a:prstGeom prst="rect">
            <a:avLst/>
          </a:prstGeom>
          <a:noFill/>
        </p:spPr>
        <p:txBody>
          <a:bodyPr vert="horz" lIns="91440" tIns="45720" rIns="91440" bIns="45720" rtlCol="0">
            <a:normAutofit fontScale="75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rPr>
              <a:t>每个成本≤</a:t>
            </a:r>
            <a:r>
              <a:rPr lang="en-US" altLang="zh-CN" sz="2600" dirty="0">
                <a:latin typeface="微软雅黑" panose="020B0503020204020204" pitchFamily="34" charset="-122"/>
                <a:ea typeface="微软雅黑" panose="020B0503020204020204" pitchFamily="34" charset="-122"/>
                <a:cs typeface="Arial" panose="020B0604020202020204"/>
              </a:rPr>
              <a:t>30</a:t>
            </a:r>
            <a:r>
              <a:rPr lang="zh-CN" altLang="en-US" sz="2600" dirty="0">
                <a:latin typeface="微软雅黑" panose="020B0503020204020204" pitchFamily="34" charset="-122"/>
                <a:ea typeface="微软雅黑" panose="020B0503020204020204" pitchFamily="34" charset="-122"/>
                <a:cs typeface="Arial" panose="020B0604020202020204"/>
              </a:rPr>
              <a:t>元的卖家都会销售。</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rPr>
              <a:t>每个成本＞</a:t>
            </a:r>
            <a:r>
              <a:rPr lang="en-US" altLang="zh-CN" sz="2600" dirty="0">
                <a:latin typeface="微软雅黑" panose="020B0503020204020204" pitchFamily="34" charset="-122"/>
                <a:ea typeface="微软雅黑" panose="020B0503020204020204" pitchFamily="34" charset="-122"/>
                <a:cs typeface="Arial" panose="020B0604020202020204"/>
              </a:rPr>
              <a:t>30</a:t>
            </a:r>
            <a:r>
              <a:rPr lang="zh-CN" altLang="en-US" sz="2600" dirty="0">
                <a:latin typeface="微软雅黑" panose="020B0503020204020204" pitchFamily="34" charset="-122"/>
                <a:ea typeface="微软雅黑" panose="020B0503020204020204" pitchFamily="34" charset="-122"/>
                <a:cs typeface="Arial" panose="020B0604020202020204"/>
              </a:rPr>
              <a:t>元的卖家都不会销售。</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endParaRPr lang="en-US" altLang="zh-CN" sz="26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rPr>
              <a:t>因此，</a:t>
            </a:r>
            <a:r>
              <a:rPr lang="zh-CN" altLang="en-US" sz="2600" dirty="0">
                <a:latin typeface="微软雅黑" panose="020B0503020204020204" pitchFamily="34" charset="-122"/>
                <a:ea typeface="微软雅黑" panose="020B0503020204020204" pitchFamily="34" charset="-122"/>
                <a:cs typeface="Arial" panose="020B0604020202020204"/>
                <a:sym typeface="+mn-ea"/>
              </a:rPr>
              <a:t>这些商品是由</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sym typeface="+mn-ea"/>
              </a:rPr>
              <a:t>生产成本最低的厂商</a:t>
            </a:r>
            <a:r>
              <a:rPr lang="zh-CN" altLang="en-US" sz="2600" dirty="0">
                <a:latin typeface="微软雅黑" panose="020B0503020204020204" pitchFamily="34" charset="-122"/>
                <a:ea typeface="微软雅黑" panose="020B0503020204020204" pitchFamily="34" charset="-122"/>
                <a:cs typeface="Arial" panose="020B0604020202020204"/>
                <a:sym typeface="+mn-ea"/>
              </a:rPr>
              <a:t>生产。</a:t>
            </a:r>
            <a:endParaRPr lang="en-US" altLang="zh-CN" sz="2600" b="1" i="1" dirty="0">
              <a:solidFill>
                <a:srgbClr val="800000"/>
              </a:solidFill>
              <a:latin typeface="微软雅黑" panose="020B0503020204020204" pitchFamily="34" charset="-122"/>
              <a:ea typeface="微软雅黑" panose="020B0503020204020204" pitchFamily="34" charset="-122"/>
              <a:cs typeface="Arial" panose="020B0604020202020204"/>
            </a:endParaRPr>
          </a:p>
        </p:txBody>
      </p:sp>
      <p:grpSp>
        <p:nvGrpSpPr>
          <p:cNvPr id="44" name="Group 8"/>
          <p:cNvGrpSpPr/>
          <p:nvPr/>
        </p:nvGrpSpPr>
        <p:grpSpPr bwMode="auto">
          <a:xfrm>
            <a:off x="4878213" y="2444424"/>
            <a:ext cx="4216401" cy="2581276"/>
            <a:chOff x="2891" y="1372"/>
            <a:chExt cx="2656" cy="1626"/>
          </a:xfrm>
        </p:grpSpPr>
        <p:sp>
          <p:nvSpPr>
            <p:cNvPr id="45" name="Line 9"/>
            <p:cNvSpPr>
              <a:spLocks noChangeShapeType="1"/>
            </p:cNvSpPr>
            <p:nvPr/>
          </p:nvSpPr>
          <p:spPr bwMode="auto">
            <a:xfrm flipV="1">
              <a:off x="2891" y="1737"/>
              <a:ext cx="2401" cy="1261"/>
            </a:xfrm>
            <a:prstGeom prst="line">
              <a:avLst/>
            </a:prstGeom>
            <a:noFill/>
            <a:ln w="44450">
              <a:solidFill>
                <a:srgbClr val="C0C0C0"/>
              </a:solidFill>
              <a:round/>
            </a:ln>
          </p:spPr>
          <p:txBody>
            <a:bodyPr/>
            <a:lstStyle/>
            <a:p>
              <a:endParaRPr lang="en-US" dirty="0">
                <a:latin typeface="Arial" panose="020B0604020202020204"/>
                <a:cs typeface="Arial" panose="020B0604020202020204"/>
              </a:endParaRPr>
            </a:p>
          </p:txBody>
        </p:sp>
        <p:sp>
          <p:nvSpPr>
            <p:cNvPr id="46" name="Rectangle 10"/>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solidFill>
                    <a:srgbClr val="C0C0C0"/>
                  </a:solidFill>
                  <a:latin typeface="Arial" panose="020B0604020202020204"/>
                  <a:cs typeface="Arial" panose="020B0604020202020204"/>
                </a:rPr>
                <a:t>S</a:t>
              </a:r>
              <a:endParaRPr lang="en-US" sz="2700" b="1" i="1">
                <a:solidFill>
                  <a:srgbClr val="C0C0C0"/>
                </a:solidFill>
                <a:latin typeface="Arial" panose="020B0604020202020204"/>
                <a:cs typeface="Arial" panose="020B0604020202020204"/>
              </a:endParaRPr>
            </a:p>
          </p:txBody>
        </p:sp>
      </p:grpSp>
      <p:grpSp>
        <p:nvGrpSpPr>
          <p:cNvPr id="8" name="Group 3"/>
          <p:cNvGrpSpPr/>
          <p:nvPr/>
        </p:nvGrpSpPr>
        <p:grpSpPr bwMode="auto">
          <a:xfrm>
            <a:off x="4018408" y="1445468"/>
            <a:ext cx="4979988" cy="5295900"/>
            <a:chOff x="2386" y="636"/>
            <a:chExt cx="3137" cy="3336"/>
          </a:xfrm>
        </p:grpSpPr>
        <p:graphicFrame>
          <p:nvGraphicFramePr>
            <p:cNvPr id="9"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3583" name="Worksheet" r:id="rId1" imgW="3072765" imgH="3286760" progId="Excel.Sheet.8">
                    <p:embed/>
                  </p:oleObj>
                </mc:Choice>
                <mc:Fallback>
                  <p:oleObj name="Worksheet" r:id="rId1" imgW="3072765" imgH="3286760" progId="Excel.Shee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5"/>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11" name="Rectangle 6"/>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Q</a:t>
              </a:r>
              <a:endParaRPr lang="en-US" sz="2700" b="1" i="1">
                <a:latin typeface="Arial" panose="020B0604020202020204"/>
                <a:cs typeface="Arial" panose="020B0604020202020204"/>
              </a:endParaRPr>
            </a:p>
          </p:txBody>
        </p:sp>
      </p:grpSp>
      <p:grpSp>
        <p:nvGrpSpPr>
          <p:cNvPr id="12" name="Group 7"/>
          <p:cNvGrpSpPr/>
          <p:nvPr/>
        </p:nvGrpSpPr>
        <p:grpSpPr bwMode="auto">
          <a:xfrm>
            <a:off x="4816921" y="2613868"/>
            <a:ext cx="4219575" cy="2386013"/>
            <a:chOff x="2889" y="1372"/>
            <a:chExt cx="2658" cy="1503"/>
          </a:xfrm>
        </p:grpSpPr>
        <p:sp>
          <p:nvSpPr>
            <p:cNvPr id="13" name="Rectangle 9"/>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S</a:t>
              </a:r>
              <a:endParaRPr lang="en-US" sz="2700" b="1" i="1">
                <a:latin typeface="Arial" panose="020B0604020202020204"/>
                <a:cs typeface="Arial" panose="020B0604020202020204"/>
              </a:endParaRPr>
            </a:p>
          </p:txBody>
        </p:sp>
        <p:sp>
          <p:nvSpPr>
            <p:cNvPr id="14" name="Line 8"/>
            <p:cNvSpPr>
              <a:spLocks noChangeShapeType="1"/>
            </p:cNvSpPr>
            <p:nvPr/>
          </p:nvSpPr>
          <p:spPr bwMode="auto">
            <a:xfrm flipV="1">
              <a:off x="2889" y="1614"/>
              <a:ext cx="2401" cy="1261"/>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grpSp>
      <p:grpSp>
        <p:nvGrpSpPr>
          <p:cNvPr id="15" name="Group 10"/>
          <p:cNvGrpSpPr/>
          <p:nvPr/>
        </p:nvGrpSpPr>
        <p:grpSpPr bwMode="auto">
          <a:xfrm>
            <a:off x="4813746" y="2323356"/>
            <a:ext cx="3438525" cy="3495675"/>
            <a:chOff x="2887" y="1189"/>
            <a:chExt cx="2166" cy="2202"/>
          </a:xfrm>
        </p:grpSpPr>
        <p:sp>
          <p:nvSpPr>
            <p:cNvPr id="16" name="Line 11"/>
            <p:cNvSpPr>
              <a:spLocks noChangeShapeType="1"/>
            </p:cNvSpPr>
            <p:nvPr/>
          </p:nvSpPr>
          <p:spPr bwMode="auto">
            <a:xfrm>
              <a:off x="2887" y="1189"/>
              <a:ext cx="1901" cy="1990"/>
            </a:xfrm>
            <a:prstGeom prst="line">
              <a:avLst/>
            </a:prstGeom>
            <a:noFill/>
            <a:ln w="44450">
              <a:solidFill>
                <a:srgbClr val="C0C0C0"/>
              </a:solidFill>
              <a:round/>
            </a:ln>
          </p:spPr>
          <p:txBody>
            <a:bodyPr/>
            <a:lstStyle/>
            <a:p>
              <a:endParaRPr lang="en-US">
                <a:latin typeface="Arial" panose="020B0604020202020204"/>
                <a:cs typeface="Arial" panose="020B0604020202020204"/>
              </a:endParaRPr>
            </a:p>
          </p:txBody>
        </p:sp>
        <p:sp>
          <p:nvSpPr>
            <p:cNvPr id="17" name="Rectangle 12"/>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solidFill>
                    <a:srgbClr val="C0C0C0"/>
                  </a:solidFill>
                  <a:latin typeface="Arial" panose="020B0604020202020204"/>
                  <a:cs typeface="Arial" panose="020B0604020202020204"/>
                </a:rPr>
                <a:t>D</a:t>
              </a:r>
              <a:endParaRPr lang="en-US" sz="2700" b="1" i="1">
                <a:solidFill>
                  <a:srgbClr val="C0C0C0"/>
                </a:solidFill>
                <a:latin typeface="Arial" panose="020B0604020202020204"/>
                <a:cs typeface="Arial" panose="020B0604020202020204"/>
              </a:endParaRPr>
            </a:p>
          </p:txBody>
        </p:sp>
      </p:grpSp>
      <p:grpSp>
        <p:nvGrpSpPr>
          <p:cNvPr id="18" name="Group 13"/>
          <p:cNvGrpSpPr/>
          <p:nvPr/>
        </p:nvGrpSpPr>
        <p:grpSpPr bwMode="auto">
          <a:xfrm>
            <a:off x="4116833" y="3912443"/>
            <a:ext cx="2674938" cy="2676525"/>
            <a:chOff x="2448" y="2190"/>
            <a:chExt cx="1685" cy="1686"/>
          </a:xfrm>
        </p:grpSpPr>
        <p:grpSp>
          <p:nvGrpSpPr>
            <p:cNvPr id="19" name="Group 14"/>
            <p:cNvGrpSpPr/>
            <p:nvPr/>
          </p:nvGrpSpPr>
          <p:grpSpPr bwMode="auto">
            <a:xfrm>
              <a:off x="3804" y="2302"/>
              <a:ext cx="329" cy="1574"/>
              <a:chOff x="3804" y="2302"/>
              <a:chExt cx="329" cy="1574"/>
            </a:xfrm>
          </p:grpSpPr>
          <p:sp>
            <p:nvSpPr>
              <p:cNvPr id="23" name="Line 15"/>
              <p:cNvSpPr>
                <a:spLocks noChangeShapeType="1"/>
              </p:cNvSpPr>
              <p:nvPr/>
            </p:nvSpPr>
            <p:spPr bwMode="auto">
              <a:xfrm rot="5400000">
                <a:off x="3299" y="2965"/>
                <a:ext cx="1326"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4" name="Rectangle 16"/>
              <p:cNvSpPr>
                <a:spLocks noChangeArrowheads="1"/>
              </p:cNvSpPr>
              <p:nvPr/>
            </p:nvSpPr>
            <p:spPr bwMode="auto">
              <a:xfrm>
                <a:off x="3804" y="3628"/>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nvGrpSpPr>
            <p:cNvPr id="20" name="Group 17"/>
            <p:cNvGrpSpPr/>
            <p:nvPr/>
          </p:nvGrpSpPr>
          <p:grpSpPr bwMode="auto">
            <a:xfrm>
              <a:off x="2448" y="2190"/>
              <a:ext cx="1517" cy="248"/>
              <a:chOff x="2448" y="2190"/>
              <a:chExt cx="1517" cy="248"/>
            </a:xfrm>
          </p:grpSpPr>
          <p:sp>
            <p:nvSpPr>
              <p:cNvPr id="21" name="Line 18"/>
              <p:cNvSpPr>
                <a:spLocks noChangeShapeType="1"/>
              </p:cNvSpPr>
              <p:nvPr/>
            </p:nvSpPr>
            <p:spPr bwMode="auto">
              <a:xfrm>
                <a:off x="2774" y="2312"/>
                <a:ext cx="1191"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2" name="Rectangle 19"/>
              <p:cNvSpPr>
                <a:spLocks noChangeArrowheads="1"/>
              </p:cNvSpPr>
              <p:nvPr/>
            </p:nvSpPr>
            <p:spPr bwMode="auto">
              <a:xfrm>
                <a:off x="2448" y="2190"/>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sp>
        <p:nvSpPr>
          <p:cNvPr id="25" name="AutoShape 21"/>
          <p:cNvSpPr/>
          <p:nvPr/>
        </p:nvSpPr>
        <p:spPr bwMode="auto">
          <a:xfrm rot="3720000">
            <a:off x="7525989" y="2528937"/>
            <a:ext cx="280988" cy="2355850"/>
          </a:xfrm>
          <a:prstGeom prst="rightBrace">
            <a:avLst>
              <a:gd name="adj1" fmla="val 69868"/>
              <a:gd name="adj2" fmla="val 50000"/>
            </a:avLst>
          </a:prstGeom>
          <a:noFill/>
          <a:ln w="19050">
            <a:solidFill>
              <a:srgbClr val="FF0000"/>
            </a:solidFill>
            <a:round/>
          </a:ln>
        </p:spPr>
        <p:txBody>
          <a:bodyPr wrap="none" anchor="ctr"/>
          <a:lstStyle/>
          <a:p>
            <a:endParaRPr lang="en-US">
              <a:latin typeface="Arial" panose="020B0604020202020204"/>
              <a:cs typeface="Arial" panose="020B0604020202020204"/>
            </a:endParaRPr>
          </a:p>
        </p:txBody>
      </p:sp>
      <p:sp>
        <p:nvSpPr>
          <p:cNvPr id="26" name="AutoShape 22"/>
          <p:cNvSpPr/>
          <p:nvPr/>
        </p:nvSpPr>
        <p:spPr bwMode="auto">
          <a:xfrm rot="3720000">
            <a:off x="5605908" y="3783856"/>
            <a:ext cx="280987" cy="1893888"/>
          </a:xfrm>
          <a:prstGeom prst="rightBrace">
            <a:avLst>
              <a:gd name="adj1" fmla="val 56168"/>
              <a:gd name="adj2" fmla="val 50000"/>
            </a:avLst>
          </a:prstGeom>
          <a:noFill/>
          <a:ln w="19050">
            <a:solidFill>
              <a:srgbClr val="FF0000"/>
            </a:solidFill>
            <a:round/>
          </a:ln>
        </p:spPr>
        <p:txBody>
          <a:bodyPr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strips(upRigh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strips(up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uiExpand="1" build="p"/>
      <p:bldP spid="25" grpId="0" animBg="1" uiExpand="1"/>
      <p:bldP spid="25" grpId="1" animBg="1" uiExpand="1"/>
      <p:bldP spid="26" grpId="0" animBg="1" uiExpand="1"/>
      <p:bldP spid="26" grpId="1" animBg="1" uiExpan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市场均衡下的</a:t>
            </a:r>
            <a:r>
              <a:rPr lang="en-US" altLang="zh-CN" sz="3200" dirty="0">
                <a:latin typeface="华光中雅_CNKI" panose="02000500000000000000" pitchFamily="2" charset="-122"/>
                <a:ea typeface="华光中雅_CNKI" panose="02000500000000000000" pitchFamily="2" charset="-122"/>
              </a:rPr>
              <a:t>Q</a:t>
            </a:r>
            <a:r>
              <a:rPr lang="zh-CN" altLang="en-US" sz="3200" dirty="0">
                <a:latin typeface="华光中雅_CNKI" panose="02000500000000000000" pitchFamily="2" charset="-122"/>
                <a:ea typeface="华光中雅_CNKI" panose="02000500000000000000" pitchFamily="2" charset="-122"/>
              </a:rPr>
              <a:t>会使总剩余最大化吗？</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15290" y="1471295"/>
            <a:ext cx="3481070" cy="4749165"/>
          </a:xfrm>
          <a:prstGeom prst="rect">
            <a:avLst/>
          </a:prstGeom>
          <a:noFill/>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2400" dirty="0">
                <a:latin typeface="微软雅黑" panose="020B0503020204020204" pitchFamily="34" charset="-122"/>
                <a:ea typeface="微软雅黑" panose="020B0503020204020204" pitchFamily="34" charset="-122"/>
                <a:cs typeface="Arial" panose="020B0604020202020204"/>
              </a:rPr>
              <a:t>当</a:t>
            </a:r>
            <a:r>
              <a:rPr lang="en-US" altLang="zh-CN" sz="2400" b="1" i="1" dirty="0">
                <a:latin typeface="微软雅黑" panose="020B0503020204020204" pitchFamily="34" charset="-122"/>
                <a:ea typeface="微软雅黑" panose="020B0503020204020204" pitchFamily="34" charset="-122"/>
              </a:rPr>
              <a:t>Q</a:t>
            </a:r>
            <a:r>
              <a:rPr lang="en-US"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Arial" panose="020B0604020202020204"/>
              </a:rPr>
              <a:t>= 20</a:t>
            </a:r>
            <a:r>
              <a:rPr lang="zh-CN" altLang="en-US" sz="2400" dirty="0">
                <a:latin typeface="微软雅黑" panose="020B0503020204020204" pitchFamily="34" charset="-122"/>
                <a:ea typeface="微软雅黑" panose="020B0503020204020204" pitchFamily="34" charset="-122"/>
                <a:cs typeface="Arial" panose="020B0604020202020204"/>
              </a:rPr>
              <a:t>时，边际单位的生产成本为</a:t>
            </a:r>
            <a:r>
              <a:rPr lang="en-US" altLang="zh-CN" sz="2400" dirty="0">
                <a:latin typeface="微软雅黑" panose="020B0503020204020204" pitchFamily="34" charset="-122"/>
                <a:ea typeface="微软雅黑" panose="020B0503020204020204" pitchFamily="34" charset="-122"/>
                <a:cs typeface="Arial" panose="020B0604020202020204"/>
              </a:rPr>
              <a:t>35</a:t>
            </a:r>
            <a:r>
              <a:rPr lang="zh-CN" altLang="en-US" sz="2400" dirty="0">
                <a:latin typeface="微软雅黑" panose="020B0503020204020204" pitchFamily="34" charset="-122"/>
                <a:ea typeface="微软雅黑" panose="020B0503020204020204" pitchFamily="34" charset="-122"/>
                <a:cs typeface="Arial" panose="020B0604020202020204"/>
              </a:rPr>
              <a:t>元；边际单位对消费者的价值只有</a:t>
            </a:r>
            <a:r>
              <a:rPr lang="en-US" altLang="zh-CN" sz="2400" dirty="0">
                <a:latin typeface="微软雅黑" panose="020B0503020204020204" pitchFamily="34" charset="-122"/>
                <a:ea typeface="微软雅黑" panose="020B0503020204020204" pitchFamily="34" charset="-122"/>
                <a:cs typeface="Arial" panose="020B0604020202020204"/>
              </a:rPr>
              <a:t>20</a:t>
            </a:r>
            <a:r>
              <a:rPr lang="zh-CN" altLang="en-US" sz="2400" dirty="0">
                <a:latin typeface="微软雅黑" panose="020B0503020204020204" pitchFamily="34" charset="-122"/>
                <a:ea typeface="微软雅黑" panose="020B0503020204020204" pitchFamily="34" charset="-122"/>
                <a:cs typeface="Arial" panose="020B0604020202020204"/>
              </a:rPr>
              <a:t>元（</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在</a:t>
            </a:r>
            <a:r>
              <a:rPr lang="en-US" altLang="zh-CN" sz="2400" dirty="0">
                <a:solidFill>
                  <a:srgbClr val="FF0000"/>
                </a:solidFill>
                <a:latin typeface="微软雅黑" panose="020B0503020204020204" pitchFamily="34" charset="-122"/>
                <a:ea typeface="微软雅黑" panose="020B0503020204020204" pitchFamily="34" charset="-122"/>
                <a:cs typeface="Arial" panose="020B0604020202020204"/>
              </a:rPr>
              <a:t>Q=20</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上，总剩余为负数</a:t>
            </a:r>
            <a:r>
              <a:rPr lang="en-US" altLang="zh-CN" sz="2400" dirty="0">
                <a:solidFill>
                  <a:srgbClr val="FF0000"/>
                </a:solidFill>
                <a:latin typeface="微软雅黑" panose="020B0503020204020204" pitchFamily="34" charset="-122"/>
                <a:ea typeface="微软雅黑" panose="020B0503020204020204" pitchFamily="34" charset="-122"/>
                <a:cs typeface="Arial" panose="020B0604020202020204"/>
              </a:rPr>
              <a:t>=20-35=-15</a:t>
            </a:r>
            <a:r>
              <a:rPr lang="zh-CN" altLang="en-US" sz="2400" dirty="0">
                <a:latin typeface="微软雅黑" panose="020B0503020204020204" pitchFamily="34" charset="-122"/>
                <a:ea typeface="微软雅黑" panose="020B0503020204020204" pitchFamily="34" charset="-122"/>
                <a:cs typeface="Arial" panose="020B0604020202020204"/>
              </a:rPr>
              <a:t>），</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400" dirty="0">
                <a:latin typeface="微软雅黑" panose="020B0503020204020204" pitchFamily="34" charset="-122"/>
                <a:ea typeface="微软雅黑" panose="020B0503020204020204" pitchFamily="34" charset="-122"/>
                <a:cs typeface="Arial" panose="020B0604020202020204"/>
              </a:rPr>
              <a:t>因此，可以通过减少</a:t>
            </a:r>
            <a:r>
              <a:rPr lang="en-US" altLang="zh-CN" sz="2400" b="1" i="1" dirty="0">
                <a:latin typeface="微软雅黑" panose="020B0503020204020204" pitchFamily="34" charset="-122"/>
                <a:ea typeface="微软雅黑" panose="020B0503020204020204" pitchFamily="34" charset="-122"/>
              </a:rPr>
              <a:t>Q </a:t>
            </a:r>
            <a:r>
              <a:rPr lang="zh-CN" altLang="en-US" sz="2400" dirty="0">
                <a:latin typeface="微软雅黑" panose="020B0503020204020204" pitchFamily="34" charset="-122"/>
                <a:ea typeface="微软雅黑" panose="020B0503020204020204" pitchFamily="34" charset="-122"/>
                <a:cs typeface="Arial" panose="020B0604020202020204"/>
              </a:rPr>
              <a:t>来增加总剩余。</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任何大于</a:t>
            </a:r>
            <a:r>
              <a:rPr lang="en-US" altLang="zh-CN" sz="2400" dirty="0">
                <a:solidFill>
                  <a:srgbClr val="800000"/>
                </a:solidFill>
                <a:latin typeface="微软雅黑" panose="020B0503020204020204" pitchFamily="34" charset="-122"/>
                <a:ea typeface="微软雅黑" panose="020B0503020204020204" pitchFamily="34" charset="-122"/>
                <a:cs typeface="Arial" panose="020B0604020202020204"/>
              </a:rPr>
              <a:t>15</a:t>
            </a: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的</a:t>
            </a:r>
            <a:r>
              <a:rPr lang="en-US" altLang="zh-CN" sz="2400" b="1" i="1" dirty="0">
                <a:solidFill>
                  <a:srgbClr val="800000"/>
                </a:solidFill>
                <a:latin typeface="微软雅黑" panose="020B0503020204020204" pitchFamily="34" charset="-122"/>
                <a:ea typeface="微软雅黑" panose="020B0503020204020204" pitchFamily="34" charset="-122"/>
              </a:rPr>
              <a:t>Q </a:t>
            </a: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都是如此</a:t>
            </a:r>
            <a:r>
              <a:rPr lang="zh-CN" altLang="en-US" sz="2600" dirty="0">
                <a:solidFill>
                  <a:srgbClr val="800000"/>
                </a:solidFill>
                <a:latin typeface="微软雅黑" panose="020B0503020204020204" pitchFamily="34" charset="-122"/>
                <a:ea typeface="微软雅黑" panose="020B0503020204020204" pitchFamily="34" charset="-122"/>
                <a:cs typeface="Arial" panose="020B0604020202020204"/>
              </a:rPr>
              <a:t>。</a:t>
            </a:r>
            <a:endParaRPr lang="en-US" altLang="zh-CN" sz="2600" b="1" i="1" dirty="0">
              <a:solidFill>
                <a:srgbClr val="800000"/>
              </a:solidFill>
              <a:latin typeface="微软雅黑" panose="020B0503020204020204" pitchFamily="34" charset="-122"/>
              <a:ea typeface="微软雅黑" panose="020B0503020204020204" pitchFamily="34" charset="-122"/>
              <a:cs typeface="Arial" panose="020B0604020202020204"/>
            </a:endParaRPr>
          </a:p>
        </p:txBody>
      </p:sp>
      <p:grpSp>
        <p:nvGrpSpPr>
          <p:cNvPr id="27" name="Group 3"/>
          <p:cNvGrpSpPr/>
          <p:nvPr/>
        </p:nvGrpSpPr>
        <p:grpSpPr bwMode="auto">
          <a:xfrm>
            <a:off x="4064694" y="1470995"/>
            <a:ext cx="4979988" cy="5295900"/>
            <a:chOff x="2386" y="636"/>
            <a:chExt cx="3137" cy="3336"/>
          </a:xfrm>
        </p:grpSpPr>
        <p:graphicFrame>
          <p:nvGraphicFramePr>
            <p:cNvPr id="28"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4607" name="Worksheet" r:id="rId1" imgW="3072765" imgH="3286760" progId="Excel.Sheet.8">
                    <p:embed/>
                  </p:oleObj>
                </mc:Choice>
                <mc:Fallback>
                  <p:oleObj name="Worksheet" r:id="rId1" imgW="3072765" imgH="3286760" progId="Excel.Shee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5"/>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30" name="Rectangle 6"/>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grpSp>
      <p:grpSp>
        <p:nvGrpSpPr>
          <p:cNvPr id="31" name="Group 7"/>
          <p:cNvGrpSpPr/>
          <p:nvPr/>
        </p:nvGrpSpPr>
        <p:grpSpPr bwMode="auto">
          <a:xfrm>
            <a:off x="4863207" y="2639392"/>
            <a:ext cx="4219575" cy="2386013"/>
            <a:chOff x="2889" y="1372"/>
            <a:chExt cx="2658" cy="1503"/>
          </a:xfrm>
        </p:grpSpPr>
        <p:sp>
          <p:nvSpPr>
            <p:cNvPr id="47" name="Line 8"/>
            <p:cNvSpPr>
              <a:spLocks noChangeShapeType="1"/>
            </p:cNvSpPr>
            <p:nvPr/>
          </p:nvSpPr>
          <p:spPr bwMode="auto">
            <a:xfrm flipV="1">
              <a:off x="2889" y="1614"/>
              <a:ext cx="2401" cy="1261"/>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48" name="Rectangle 9"/>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S</a:t>
              </a:r>
              <a:endParaRPr lang="en-US" sz="2700" b="1" i="1">
                <a:latin typeface="Arial" panose="020B0604020202020204"/>
                <a:cs typeface="Arial" panose="020B0604020202020204"/>
              </a:endParaRPr>
            </a:p>
          </p:txBody>
        </p:sp>
      </p:grpSp>
      <p:grpSp>
        <p:nvGrpSpPr>
          <p:cNvPr id="49" name="Group 10"/>
          <p:cNvGrpSpPr/>
          <p:nvPr/>
        </p:nvGrpSpPr>
        <p:grpSpPr bwMode="auto">
          <a:xfrm>
            <a:off x="4860032" y="2348880"/>
            <a:ext cx="3438525" cy="3495675"/>
            <a:chOff x="2887" y="1189"/>
            <a:chExt cx="2166" cy="2202"/>
          </a:xfrm>
        </p:grpSpPr>
        <p:sp>
          <p:nvSpPr>
            <p:cNvPr id="50" name="Line 11"/>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51" name="Rectangle 12"/>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grpSp>
        <p:nvGrpSpPr>
          <p:cNvPr id="52" name="Group 14"/>
          <p:cNvGrpSpPr/>
          <p:nvPr/>
        </p:nvGrpSpPr>
        <p:grpSpPr bwMode="auto">
          <a:xfrm>
            <a:off x="6315769" y="4115767"/>
            <a:ext cx="522288" cy="2498725"/>
            <a:chOff x="3804" y="2302"/>
            <a:chExt cx="329" cy="1574"/>
          </a:xfrm>
        </p:grpSpPr>
        <p:sp>
          <p:nvSpPr>
            <p:cNvPr id="53" name="Line 15"/>
            <p:cNvSpPr>
              <a:spLocks noChangeShapeType="1"/>
            </p:cNvSpPr>
            <p:nvPr/>
          </p:nvSpPr>
          <p:spPr bwMode="auto">
            <a:xfrm rot="5400000">
              <a:off x="3299" y="2965"/>
              <a:ext cx="1326"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54" name="Rectangle 16"/>
            <p:cNvSpPr>
              <a:spLocks noChangeArrowheads="1"/>
            </p:cNvSpPr>
            <p:nvPr/>
          </p:nvSpPr>
          <p:spPr bwMode="auto">
            <a:xfrm>
              <a:off x="3804" y="3628"/>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55" name="Line 21"/>
          <p:cNvSpPr>
            <a:spLocks noChangeShapeType="1"/>
          </p:cNvSpPr>
          <p:nvPr/>
        </p:nvSpPr>
        <p:spPr bwMode="auto">
          <a:xfrm flipH="1" flipV="1">
            <a:off x="7128569" y="3812555"/>
            <a:ext cx="12700" cy="2098675"/>
          </a:xfrm>
          <a:prstGeom prst="line">
            <a:avLst/>
          </a:prstGeom>
          <a:noFill/>
          <a:ln w="38100">
            <a:solidFill>
              <a:srgbClr val="CC0000"/>
            </a:solidFill>
            <a:round/>
            <a:tailEnd type="triangle" w="lg" len="med"/>
          </a:ln>
        </p:spPr>
        <p:txBody>
          <a:bodyPr/>
          <a:lstStyle/>
          <a:p>
            <a:endParaRPr lang="en-US">
              <a:latin typeface="Arial" panose="020B0604020202020204"/>
              <a:cs typeface="Arial" panose="020B0604020202020204"/>
            </a:endParaRPr>
          </a:p>
        </p:txBody>
      </p:sp>
      <p:sp>
        <p:nvSpPr>
          <p:cNvPr id="56" name="Line 22"/>
          <p:cNvSpPr>
            <a:spLocks noChangeShapeType="1"/>
          </p:cNvSpPr>
          <p:nvPr/>
        </p:nvSpPr>
        <p:spPr bwMode="auto">
          <a:xfrm flipH="1" flipV="1">
            <a:off x="7155557" y="4741242"/>
            <a:ext cx="7937" cy="1169988"/>
          </a:xfrm>
          <a:prstGeom prst="line">
            <a:avLst/>
          </a:prstGeom>
          <a:noFill/>
          <a:ln w="38100">
            <a:solidFill>
              <a:srgbClr val="00CC00"/>
            </a:solidFill>
            <a:round/>
            <a:tailEnd type="triangle" w="lg" len="med"/>
          </a:ln>
        </p:spPr>
        <p:txBody>
          <a:bodyPr/>
          <a:lstStyle/>
          <a:p>
            <a:endParaRPr lang="en-US">
              <a:latin typeface="Arial" panose="020B0604020202020204"/>
              <a:cs typeface="Arial" panose="020B0604020202020204"/>
            </a:endParaRPr>
          </a:p>
        </p:txBody>
      </p:sp>
      <p:sp>
        <p:nvSpPr>
          <p:cNvPr id="57" name="Line 23"/>
          <p:cNvSpPr>
            <a:spLocks noChangeShapeType="1"/>
          </p:cNvSpPr>
          <p:nvPr/>
        </p:nvSpPr>
        <p:spPr bwMode="auto">
          <a:xfrm>
            <a:off x="4863207" y="3818905"/>
            <a:ext cx="2257425" cy="0"/>
          </a:xfrm>
          <a:prstGeom prst="line">
            <a:avLst/>
          </a:prstGeom>
          <a:noFill/>
          <a:ln w="12700">
            <a:solidFill>
              <a:srgbClr val="CC0000"/>
            </a:solidFill>
            <a:prstDash val="lgDash"/>
            <a:round/>
          </a:ln>
        </p:spPr>
        <p:txBody>
          <a:bodyPr/>
          <a:lstStyle/>
          <a:p>
            <a:endParaRPr lang="en-US">
              <a:latin typeface="Arial" panose="020B0604020202020204"/>
              <a:cs typeface="Arial" panose="020B0604020202020204"/>
            </a:endParaRPr>
          </a:p>
        </p:txBody>
      </p:sp>
      <p:sp>
        <p:nvSpPr>
          <p:cNvPr id="58" name="Line 24"/>
          <p:cNvSpPr>
            <a:spLocks noChangeShapeType="1"/>
          </p:cNvSpPr>
          <p:nvPr/>
        </p:nvSpPr>
        <p:spPr bwMode="auto">
          <a:xfrm>
            <a:off x="4864794" y="4731717"/>
            <a:ext cx="2286000" cy="0"/>
          </a:xfrm>
          <a:prstGeom prst="line">
            <a:avLst/>
          </a:prstGeom>
          <a:noFill/>
          <a:ln w="12700">
            <a:solidFill>
              <a:srgbClr val="00CC00"/>
            </a:solidFill>
            <a:prstDash val="lgDash"/>
            <a:round/>
          </a:ln>
        </p:spPr>
        <p:txBody>
          <a:bodyPr/>
          <a:lstStyle/>
          <a:p>
            <a:endParaRPr lang="en-US">
              <a:latin typeface="Arial" panose="020B0604020202020204"/>
              <a:cs typeface="Arial" panose="020B0604020202020204"/>
            </a:endParaRPr>
          </a:p>
        </p:txBody>
      </p:sp>
      <p:sp>
        <p:nvSpPr>
          <p:cNvPr id="59" name="Line 25"/>
          <p:cNvSpPr>
            <a:spLocks noChangeShapeType="1"/>
          </p:cNvSpPr>
          <p:nvPr/>
        </p:nvSpPr>
        <p:spPr bwMode="auto">
          <a:xfrm flipH="1">
            <a:off x="6734869" y="5909642"/>
            <a:ext cx="400050" cy="0"/>
          </a:xfrm>
          <a:prstGeom prst="line">
            <a:avLst/>
          </a:prstGeom>
          <a:noFill/>
          <a:ln w="38100">
            <a:solidFill>
              <a:srgbClr val="0000FF"/>
            </a:solidFill>
            <a:round/>
            <a:tailEnd type="triangle" w="lg" len="med"/>
          </a:ln>
        </p:spPr>
        <p:txBody>
          <a:bodyP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down)">
                                      <p:cBhvr>
                                        <p:cTn id="11" dur="500"/>
                                        <p:tgtEl>
                                          <p:spTgt spid="5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right)">
                                      <p:cBhvr>
                                        <p:cTn id="15" dur="500"/>
                                        <p:tgtEl>
                                          <p:spTgt spid="5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500"/>
                                        <p:tgtEl>
                                          <p:spTgt spid="56"/>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right)">
                                      <p:cBhvr>
                                        <p:cTn id="23" dur="500"/>
                                        <p:tgtEl>
                                          <p:spTgt spid="58"/>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right)">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left)">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uiExpand="1" build="p"/>
      <p:bldP spid="55" grpId="0" animBg="1" uiExpand="1"/>
      <p:bldP spid="56" grpId="0" animBg="1"/>
      <p:bldP spid="57" grpId="0" animBg="1"/>
      <p:bldP spid="58" grpId="0" animBg="1"/>
      <p:bldP spid="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市场均衡下的</a:t>
            </a:r>
            <a:r>
              <a:rPr lang="en-US" altLang="zh-CN" sz="3200" dirty="0">
                <a:latin typeface="华光中雅_CNKI" panose="02000500000000000000" pitchFamily="2" charset="-122"/>
                <a:ea typeface="华光中雅_CNKI" panose="02000500000000000000" pitchFamily="2" charset="-122"/>
              </a:rPr>
              <a:t>Q</a:t>
            </a:r>
            <a:r>
              <a:rPr lang="zh-CN" altLang="en-US" sz="3200" dirty="0">
                <a:latin typeface="华光中雅_CNKI" panose="02000500000000000000" pitchFamily="2" charset="-122"/>
                <a:ea typeface="华光中雅_CNKI" panose="02000500000000000000" pitchFamily="2" charset="-122"/>
              </a:rPr>
              <a:t>会使总剩余最大化吗？</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15290" y="1518285"/>
            <a:ext cx="3481070" cy="4730115"/>
          </a:xfrm>
          <a:prstGeom prst="rect">
            <a:avLst/>
          </a:prstGeom>
          <a:noFill/>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2400" dirty="0">
                <a:latin typeface="微软雅黑" panose="020B0503020204020204" pitchFamily="34" charset="-122"/>
                <a:ea typeface="微软雅黑" panose="020B0503020204020204" pitchFamily="34" charset="-122"/>
                <a:cs typeface="Arial" panose="020B0604020202020204"/>
              </a:rPr>
              <a:t>当</a:t>
            </a:r>
            <a:r>
              <a:rPr lang="en-US" altLang="zh-CN" sz="2400" b="1" i="1" dirty="0">
                <a:latin typeface="微软雅黑" panose="020B0503020204020204" pitchFamily="34" charset="-122"/>
                <a:ea typeface="微软雅黑" panose="020B0503020204020204" pitchFamily="34" charset="-122"/>
              </a:rPr>
              <a:t>Q</a:t>
            </a:r>
            <a:r>
              <a:rPr lang="en-US"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Arial" panose="020B0604020202020204"/>
              </a:rPr>
              <a:t>= 10</a:t>
            </a:r>
            <a:r>
              <a:rPr lang="zh-CN" altLang="en-US" sz="2400" dirty="0">
                <a:latin typeface="微软雅黑" panose="020B0503020204020204" pitchFamily="34" charset="-122"/>
                <a:ea typeface="微软雅黑" panose="020B0503020204020204" pitchFamily="34" charset="-122"/>
                <a:cs typeface="Arial" panose="020B0604020202020204"/>
              </a:rPr>
              <a:t>时，边际单位的生产成本为</a:t>
            </a:r>
            <a:r>
              <a:rPr lang="en-US" altLang="zh-CN" sz="2400" dirty="0">
                <a:latin typeface="微软雅黑" panose="020B0503020204020204" pitchFamily="34" charset="-122"/>
                <a:ea typeface="微软雅黑" panose="020B0503020204020204" pitchFamily="34" charset="-122"/>
                <a:cs typeface="Arial" panose="020B0604020202020204"/>
              </a:rPr>
              <a:t>25</a:t>
            </a:r>
            <a:r>
              <a:rPr lang="zh-CN" altLang="en-US" sz="2400" dirty="0">
                <a:latin typeface="微软雅黑" panose="020B0503020204020204" pitchFamily="34" charset="-122"/>
                <a:ea typeface="微软雅黑" panose="020B0503020204020204" pitchFamily="34" charset="-122"/>
                <a:cs typeface="Arial" panose="020B0604020202020204"/>
              </a:rPr>
              <a:t>元；边际单位对消费者的价值是</a:t>
            </a:r>
            <a:r>
              <a:rPr lang="en-US" altLang="zh-CN" sz="2400" dirty="0">
                <a:latin typeface="微软雅黑" panose="020B0503020204020204" pitchFamily="34" charset="-122"/>
                <a:ea typeface="微软雅黑" panose="020B0503020204020204" pitchFamily="34" charset="-122"/>
                <a:cs typeface="Arial" panose="020B0604020202020204"/>
              </a:rPr>
              <a:t>40</a:t>
            </a:r>
            <a:r>
              <a:rPr lang="zh-CN" altLang="en-US" sz="2400" dirty="0">
                <a:latin typeface="微软雅黑" panose="020B0503020204020204" pitchFamily="34" charset="-122"/>
                <a:ea typeface="微软雅黑" panose="020B0503020204020204" pitchFamily="34" charset="-122"/>
                <a:cs typeface="Arial" panose="020B0604020202020204"/>
              </a:rPr>
              <a:t>元</a:t>
            </a:r>
            <a:r>
              <a:rPr lang="zh-CN" altLang="en-US" sz="2400" dirty="0">
                <a:latin typeface="微软雅黑" panose="020B0503020204020204" pitchFamily="34" charset="-122"/>
                <a:ea typeface="微软雅黑" panose="020B0503020204020204" pitchFamily="34" charset="-122"/>
                <a:cs typeface="Arial" panose="020B0604020202020204"/>
                <a:sym typeface="+mn-ea"/>
              </a:rPr>
              <a:t>（</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sym typeface="+mn-ea"/>
              </a:rPr>
              <a:t>在</a:t>
            </a:r>
            <a:r>
              <a:rPr lang="en-US" altLang="zh-CN" sz="2400" dirty="0">
                <a:solidFill>
                  <a:srgbClr val="FF0000"/>
                </a:solidFill>
                <a:latin typeface="微软雅黑" panose="020B0503020204020204" pitchFamily="34" charset="-122"/>
                <a:ea typeface="微软雅黑" panose="020B0503020204020204" pitchFamily="34" charset="-122"/>
                <a:cs typeface="Arial" panose="020B0604020202020204"/>
                <a:sym typeface="+mn-ea"/>
              </a:rPr>
              <a:t>Q=10</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sym typeface="+mn-ea"/>
              </a:rPr>
              <a:t>上，总剩余为正数</a:t>
            </a:r>
            <a:r>
              <a:rPr lang="en-US" altLang="zh-CN" sz="2400" dirty="0">
                <a:solidFill>
                  <a:srgbClr val="FF0000"/>
                </a:solidFill>
                <a:latin typeface="微软雅黑" panose="020B0503020204020204" pitchFamily="34" charset="-122"/>
                <a:ea typeface="微软雅黑" panose="020B0503020204020204" pitchFamily="34" charset="-122"/>
                <a:cs typeface="Arial" panose="020B0604020202020204"/>
                <a:sym typeface="+mn-ea"/>
              </a:rPr>
              <a:t>=40-25=15</a:t>
            </a:r>
            <a:r>
              <a:rPr lang="zh-CN" altLang="en-US" sz="2400" dirty="0">
                <a:latin typeface="微软雅黑" panose="020B0503020204020204" pitchFamily="34" charset="-122"/>
                <a:ea typeface="微软雅黑" panose="020B0503020204020204" pitchFamily="34" charset="-122"/>
                <a:cs typeface="Arial" panose="020B0604020202020204"/>
                <a:sym typeface="+mn-ea"/>
              </a:rPr>
              <a:t>）</a:t>
            </a:r>
            <a:r>
              <a:rPr lang="zh-CN" altLang="en-US" sz="2400" dirty="0">
                <a:latin typeface="微软雅黑" panose="020B0503020204020204" pitchFamily="34" charset="-122"/>
                <a:ea typeface="微软雅黑" panose="020B0503020204020204" pitchFamily="34" charset="-122"/>
                <a:cs typeface="Arial" panose="020B0604020202020204"/>
              </a:rPr>
              <a:t>，</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400" dirty="0">
                <a:latin typeface="微软雅黑" panose="020B0503020204020204" pitchFamily="34" charset="-122"/>
                <a:ea typeface="微软雅黑" panose="020B0503020204020204" pitchFamily="34" charset="-122"/>
                <a:cs typeface="Arial" panose="020B0604020202020204"/>
              </a:rPr>
              <a:t>因此，可以通过提高</a:t>
            </a:r>
            <a:r>
              <a:rPr lang="en-US" altLang="zh-CN" sz="2400" b="1" i="1" dirty="0">
                <a:latin typeface="微软雅黑" panose="020B0503020204020204" pitchFamily="34" charset="-122"/>
                <a:ea typeface="微软雅黑" panose="020B0503020204020204" pitchFamily="34" charset="-122"/>
              </a:rPr>
              <a:t>Q </a:t>
            </a:r>
            <a:r>
              <a:rPr lang="zh-CN" altLang="en-US" sz="2400" dirty="0">
                <a:latin typeface="微软雅黑" panose="020B0503020204020204" pitchFamily="34" charset="-122"/>
                <a:ea typeface="微软雅黑" panose="020B0503020204020204" pitchFamily="34" charset="-122"/>
                <a:cs typeface="Arial" panose="020B0604020202020204"/>
              </a:rPr>
              <a:t>来增加总剩余。</a:t>
            </a:r>
            <a:endParaRPr lang="en-US" altLang="zh-CN" sz="2400" dirty="0">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任何小于</a:t>
            </a:r>
            <a:r>
              <a:rPr lang="en-US" altLang="zh-CN" sz="2400" dirty="0">
                <a:solidFill>
                  <a:srgbClr val="800000"/>
                </a:solidFill>
                <a:latin typeface="微软雅黑" panose="020B0503020204020204" pitchFamily="34" charset="-122"/>
                <a:ea typeface="微软雅黑" panose="020B0503020204020204" pitchFamily="34" charset="-122"/>
                <a:cs typeface="Arial" panose="020B0604020202020204"/>
              </a:rPr>
              <a:t>15</a:t>
            </a: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的</a:t>
            </a:r>
            <a:r>
              <a:rPr lang="en-US" altLang="zh-CN" sz="2400" b="1" i="1" dirty="0">
                <a:solidFill>
                  <a:srgbClr val="800000"/>
                </a:solidFill>
                <a:latin typeface="微软雅黑" panose="020B0503020204020204" pitchFamily="34" charset="-122"/>
                <a:ea typeface="微软雅黑" panose="020B0503020204020204" pitchFamily="34" charset="-122"/>
              </a:rPr>
              <a:t>Q </a:t>
            </a: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都是如此</a:t>
            </a:r>
            <a:r>
              <a:rPr lang="zh-CN" altLang="en-US" sz="2600" dirty="0">
                <a:solidFill>
                  <a:srgbClr val="800000"/>
                </a:solidFill>
                <a:latin typeface="微软雅黑" panose="020B0503020204020204" pitchFamily="34" charset="-122"/>
                <a:ea typeface="微软雅黑" panose="020B0503020204020204" pitchFamily="34" charset="-122"/>
                <a:cs typeface="Arial" panose="020B0604020202020204"/>
              </a:rPr>
              <a:t>。</a:t>
            </a:r>
            <a:endParaRPr lang="en-US" altLang="zh-CN" sz="2600" b="1" i="1" dirty="0">
              <a:solidFill>
                <a:srgbClr val="800000"/>
              </a:solidFill>
              <a:latin typeface="微软雅黑" panose="020B0503020204020204" pitchFamily="34" charset="-122"/>
              <a:ea typeface="微软雅黑" panose="020B0503020204020204" pitchFamily="34" charset="-122"/>
              <a:cs typeface="Arial" panose="020B0604020202020204"/>
            </a:endParaRPr>
          </a:p>
        </p:txBody>
      </p:sp>
      <p:grpSp>
        <p:nvGrpSpPr>
          <p:cNvPr id="3" name="Group 3"/>
          <p:cNvGrpSpPr/>
          <p:nvPr/>
        </p:nvGrpSpPr>
        <p:grpSpPr bwMode="auto">
          <a:xfrm>
            <a:off x="4139952" y="1517476"/>
            <a:ext cx="4979988" cy="5295900"/>
            <a:chOff x="2386" y="636"/>
            <a:chExt cx="3137" cy="3336"/>
          </a:xfrm>
        </p:grpSpPr>
        <p:graphicFrame>
          <p:nvGraphicFramePr>
            <p:cNvPr id="4"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5631" name="Worksheet" r:id="rId1" imgW="3072765" imgH="3286760" progId="Excel.Sheet.8">
                    <p:embed/>
                  </p:oleObj>
                </mc:Choice>
                <mc:Fallback>
                  <p:oleObj name="Worksheet" r:id="rId1" imgW="3072765" imgH="3286760" progId="Excel.Shee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7" name="Rectangle 6"/>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grpSp>
      <p:grpSp>
        <p:nvGrpSpPr>
          <p:cNvPr id="8" name="Group 7"/>
          <p:cNvGrpSpPr/>
          <p:nvPr/>
        </p:nvGrpSpPr>
        <p:grpSpPr bwMode="auto">
          <a:xfrm>
            <a:off x="4938465" y="2685876"/>
            <a:ext cx="4219575" cy="2386013"/>
            <a:chOff x="2889" y="1372"/>
            <a:chExt cx="2658" cy="1503"/>
          </a:xfrm>
        </p:grpSpPr>
        <p:sp>
          <p:nvSpPr>
            <p:cNvPr id="9" name="Line 8"/>
            <p:cNvSpPr>
              <a:spLocks noChangeShapeType="1"/>
            </p:cNvSpPr>
            <p:nvPr/>
          </p:nvSpPr>
          <p:spPr bwMode="auto">
            <a:xfrm flipV="1">
              <a:off x="2889" y="1614"/>
              <a:ext cx="2401" cy="1261"/>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10" name="Rectangle 9"/>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S</a:t>
              </a:r>
              <a:endParaRPr lang="en-US" sz="2700" b="1" i="1">
                <a:latin typeface="Arial" panose="020B0604020202020204"/>
                <a:cs typeface="Arial" panose="020B0604020202020204"/>
              </a:endParaRPr>
            </a:p>
          </p:txBody>
        </p:sp>
      </p:grpSp>
      <p:grpSp>
        <p:nvGrpSpPr>
          <p:cNvPr id="11" name="Group 10"/>
          <p:cNvGrpSpPr/>
          <p:nvPr/>
        </p:nvGrpSpPr>
        <p:grpSpPr bwMode="auto">
          <a:xfrm>
            <a:off x="4935290" y="2395364"/>
            <a:ext cx="3438525" cy="3495675"/>
            <a:chOff x="2887" y="1189"/>
            <a:chExt cx="2166" cy="2202"/>
          </a:xfrm>
        </p:grpSpPr>
        <p:sp>
          <p:nvSpPr>
            <p:cNvPr id="12" name="Line 11"/>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13" name="Rectangle 12"/>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grpSp>
        <p:nvGrpSpPr>
          <p:cNvPr id="14" name="Group 14"/>
          <p:cNvGrpSpPr/>
          <p:nvPr/>
        </p:nvGrpSpPr>
        <p:grpSpPr bwMode="auto">
          <a:xfrm>
            <a:off x="6391027" y="4162251"/>
            <a:ext cx="522288" cy="2498725"/>
            <a:chOff x="3804" y="2302"/>
            <a:chExt cx="329" cy="1574"/>
          </a:xfrm>
        </p:grpSpPr>
        <p:sp>
          <p:nvSpPr>
            <p:cNvPr id="15" name="Line 15"/>
            <p:cNvSpPr>
              <a:spLocks noChangeShapeType="1"/>
            </p:cNvSpPr>
            <p:nvPr/>
          </p:nvSpPr>
          <p:spPr bwMode="auto">
            <a:xfrm rot="5400000">
              <a:off x="3299" y="2965"/>
              <a:ext cx="1326"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16" name="Rectangle 16"/>
            <p:cNvSpPr>
              <a:spLocks noChangeArrowheads="1"/>
            </p:cNvSpPr>
            <p:nvPr/>
          </p:nvSpPr>
          <p:spPr bwMode="auto">
            <a:xfrm>
              <a:off x="3804" y="3628"/>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17" name="Line 21"/>
          <p:cNvSpPr>
            <a:spLocks noChangeShapeType="1"/>
          </p:cNvSpPr>
          <p:nvPr/>
        </p:nvSpPr>
        <p:spPr bwMode="auto">
          <a:xfrm flipH="1" flipV="1">
            <a:off x="6054477" y="4478164"/>
            <a:ext cx="12700" cy="1479550"/>
          </a:xfrm>
          <a:prstGeom prst="line">
            <a:avLst/>
          </a:prstGeom>
          <a:noFill/>
          <a:ln w="38100">
            <a:solidFill>
              <a:srgbClr val="CC0000"/>
            </a:solidFill>
            <a:round/>
            <a:tailEnd type="triangle" w="lg" len="med"/>
          </a:ln>
        </p:spPr>
        <p:txBody>
          <a:bodyPr/>
          <a:lstStyle/>
          <a:p>
            <a:endParaRPr lang="en-US">
              <a:latin typeface="Arial" panose="020B0604020202020204"/>
              <a:cs typeface="Arial" panose="020B0604020202020204"/>
            </a:endParaRPr>
          </a:p>
        </p:txBody>
      </p:sp>
      <p:sp>
        <p:nvSpPr>
          <p:cNvPr id="18" name="Line 22"/>
          <p:cNvSpPr>
            <a:spLocks noChangeShapeType="1"/>
          </p:cNvSpPr>
          <p:nvPr/>
        </p:nvSpPr>
        <p:spPr bwMode="auto">
          <a:xfrm flipH="1" flipV="1">
            <a:off x="6067177" y="3573289"/>
            <a:ext cx="22225" cy="2384425"/>
          </a:xfrm>
          <a:prstGeom prst="line">
            <a:avLst/>
          </a:prstGeom>
          <a:noFill/>
          <a:ln w="38100">
            <a:solidFill>
              <a:srgbClr val="00CC00"/>
            </a:solidFill>
            <a:round/>
            <a:tailEnd type="triangle" w="lg" len="med"/>
          </a:ln>
        </p:spPr>
        <p:txBody>
          <a:bodyPr/>
          <a:lstStyle/>
          <a:p>
            <a:endParaRPr lang="en-US">
              <a:latin typeface="Arial" panose="020B0604020202020204"/>
              <a:cs typeface="Arial" panose="020B0604020202020204"/>
            </a:endParaRPr>
          </a:p>
        </p:txBody>
      </p:sp>
      <p:sp>
        <p:nvSpPr>
          <p:cNvPr id="19" name="Line 25"/>
          <p:cNvSpPr>
            <a:spLocks noChangeShapeType="1"/>
          </p:cNvSpPr>
          <p:nvPr/>
        </p:nvSpPr>
        <p:spPr bwMode="auto">
          <a:xfrm rot="10800000" flipH="1">
            <a:off x="6065590" y="5956126"/>
            <a:ext cx="400050" cy="0"/>
          </a:xfrm>
          <a:prstGeom prst="line">
            <a:avLst/>
          </a:prstGeom>
          <a:noFill/>
          <a:ln w="38100">
            <a:solidFill>
              <a:srgbClr val="0000FF"/>
            </a:solidFill>
            <a:round/>
            <a:tailEnd type="triangle" w="lg" len="med"/>
          </a:ln>
        </p:spPr>
        <p:txBody>
          <a:bodyPr/>
          <a:lstStyle/>
          <a:p>
            <a:endParaRPr lang="en-US">
              <a:latin typeface="Arial" panose="020B0604020202020204"/>
              <a:cs typeface="Arial" panose="020B0604020202020204"/>
            </a:endParaRPr>
          </a:p>
        </p:txBody>
      </p:sp>
      <p:sp>
        <p:nvSpPr>
          <p:cNvPr id="20" name="Line 26"/>
          <p:cNvSpPr>
            <a:spLocks noChangeShapeType="1"/>
          </p:cNvSpPr>
          <p:nvPr/>
        </p:nvSpPr>
        <p:spPr bwMode="auto">
          <a:xfrm>
            <a:off x="4938465" y="3579639"/>
            <a:ext cx="1128712" cy="0"/>
          </a:xfrm>
          <a:prstGeom prst="line">
            <a:avLst/>
          </a:prstGeom>
          <a:noFill/>
          <a:ln w="12700">
            <a:solidFill>
              <a:srgbClr val="00CC00"/>
            </a:solidFill>
            <a:prstDash val="lgDash"/>
            <a:round/>
          </a:ln>
        </p:spPr>
        <p:txBody>
          <a:bodyPr/>
          <a:lstStyle/>
          <a:p>
            <a:endParaRPr lang="en-US">
              <a:latin typeface="Arial" panose="020B0604020202020204"/>
              <a:cs typeface="Arial" panose="020B0604020202020204"/>
            </a:endParaRPr>
          </a:p>
        </p:txBody>
      </p:sp>
      <p:sp>
        <p:nvSpPr>
          <p:cNvPr id="21" name="Line 27"/>
          <p:cNvSpPr>
            <a:spLocks noChangeShapeType="1"/>
          </p:cNvSpPr>
          <p:nvPr/>
        </p:nvSpPr>
        <p:spPr bwMode="auto">
          <a:xfrm>
            <a:off x="4940052" y="4481339"/>
            <a:ext cx="1128713" cy="0"/>
          </a:xfrm>
          <a:prstGeom prst="line">
            <a:avLst/>
          </a:prstGeom>
          <a:noFill/>
          <a:ln w="12700">
            <a:solidFill>
              <a:srgbClr val="CC0000"/>
            </a:solidFill>
            <a:prstDash val="lgDash"/>
            <a:round/>
          </a:ln>
        </p:spPr>
        <p:txBody>
          <a:bodyP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uiExpand="1" build="p"/>
      <p:bldP spid="17" grpId="0" animBg="1"/>
      <p:bldP spid="18" grpId="0" animBg="1"/>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4"/>
          <p:cNvGrpSpPr/>
          <p:nvPr/>
        </p:nvGrpSpPr>
        <p:grpSpPr bwMode="auto">
          <a:xfrm>
            <a:off x="4067944" y="1412776"/>
            <a:ext cx="4979988" cy="5295900"/>
            <a:chOff x="2386" y="636"/>
            <a:chExt cx="3137" cy="3336"/>
          </a:xfrm>
        </p:grpSpPr>
        <p:graphicFrame>
          <p:nvGraphicFramePr>
            <p:cNvPr id="9" name="Object 5"/>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6636" name="Worksheet" r:id="rId1" imgW="3072765" imgH="3286760" progId="Excel.Sheet.8">
                    <p:embed/>
                  </p:oleObj>
                </mc:Choice>
                <mc:Fallback>
                  <p:oleObj name="Worksheet" r:id="rId1" imgW="3072765" imgH="3286760" progId="Excel.Shee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p:cNvSpPr>
              <a:spLocks noChangeArrowheads="1"/>
            </p:cNvSpPr>
            <p:nvPr/>
          </p:nvSpPr>
          <p:spPr bwMode="auto">
            <a:xfrm>
              <a:off x="2717" y="731"/>
              <a:ext cx="260" cy="317"/>
            </a:xfrm>
            <a:prstGeom prst="rect">
              <a:avLst/>
            </a:prstGeom>
            <a:solidFill>
              <a:schemeClr val="bg1"/>
            </a:solidFill>
            <a:ln w="9525">
              <a:noFill/>
              <a:miter lim="800000"/>
            </a:ln>
          </p:spPr>
          <p:txBody>
            <a:bodyPr>
              <a:spAutoFit/>
            </a:bodyPr>
            <a:lstStyle/>
            <a:p>
              <a:r>
                <a:rPr lang="en-US" sz="2700" b="1" i="1">
                  <a:latin typeface="Arial" panose="020B0604020202020204"/>
                  <a:cs typeface="Arial" panose="020B0604020202020204"/>
                </a:rPr>
                <a:t>P</a:t>
              </a:r>
              <a:endParaRPr lang="en-US" sz="2700" b="1" i="1">
                <a:latin typeface="Arial" panose="020B0604020202020204"/>
                <a:cs typeface="Arial" panose="020B0604020202020204"/>
              </a:endParaRPr>
            </a:p>
          </p:txBody>
        </p:sp>
        <p:sp>
          <p:nvSpPr>
            <p:cNvPr id="11" name="Rectangle 7"/>
            <p:cNvSpPr>
              <a:spLocks noChangeArrowheads="1"/>
            </p:cNvSpPr>
            <p:nvPr/>
          </p:nvSpPr>
          <p:spPr bwMode="auto">
            <a:xfrm>
              <a:off x="5218" y="3279"/>
              <a:ext cx="305" cy="317"/>
            </a:xfrm>
            <a:prstGeom prst="rect">
              <a:avLst/>
            </a:prstGeom>
            <a:noFill/>
            <a:ln w="9525">
              <a:noFill/>
              <a:miter lim="800000"/>
            </a:ln>
          </p:spPr>
          <p:txBody>
            <a:bodyPr>
              <a:spAutoFit/>
            </a:bodyPr>
            <a:lstStyle/>
            <a:p>
              <a:r>
                <a:rPr lang="en-US" sz="2700" b="1" i="1" dirty="0">
                  <a:latin typeface="Arial" panose="020B0604020202020204"/>
                  <a:cs typeface="Arial" panose="020B0604020202020204"/>
                </a:rPr>
                <a:t>Q</a:t>
              </a:r>
              <a:endParaRPr lang="en-US" sz="2700" b="1" i="1" dirty="0">
                <a:latin typeface="Arial" panose="020B0604020202020204"/>
                <a:cs typeface="Arial" panose="020B0604020202020204"/>
              </a:endParaRPr>
            </a:p>
          </p:txBody>
        </p:sp>
      </p:grpSp>
      <p:grpSp>
        <p:nvGrpSpPr>
          <p:cNvPr id="12" name="Group 9"/>
          <p:cNvGrpSpPr/>
          <p:nvPr/>
        </p:nvGrpSpPr>
        <p:grpSpPr bwMode="auto">
          <a:xfrm>
            <a:off x="4866457" y="2581175"/>
            <a:ext cx="4219575" cy="2386013"/>
            <a:chOff x="2889" y="1372"/>
            <a:chExt cx="2658" cy="1503"/>
          </a:xfrm>
        </p:grpSpPr>
        <p:sp>
          <p:nvSpPr>
            <p:cNvPr id="13" name="Line 10"/>
            <p:cNvSpPr>
              <a:spLocks noChangeShapeType="1"/>
            </p:cNvSpPr>
            <p:nvPr/>
          </p:nvSpPr>
          <p:spPr bwMode="auto">
            <a:xfrm flipV="1">
              <a:off x="2889" y="1614"/>
              <a:ext cx="2401" cy="1261"/>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14" name="Rectangle 11"/>
            <p:cNvSpPr>
              <a:spLocks noChangeArrowheads="1"/>
            </p:cNvSpPr>
            <p:nvPr/>
          </p:nvSpPr>
          <p:spPr bwMode="auto">
            <a:xfrm>
              <a:off x="5242" y="1372"/>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S</a:t>
              </a:r>
              <a:endParaRPr lang="en-US" sz="2700" b="1" i="1">
                <a:latin typeface="Arial" panose="020B0604020202020204"/>
                <a:cs typeface="Arial" panose="020B0604020202020204"/>
              </a:endParaRPr>
            </a:p>
          </p:txBody>
        </p:sp>
      </p:grpSp>
      <p:grpSp>
        <p:nvGrpSpPr>
          <p:cNvPr id="15" name="Group 12"/>
          <p:cNvGrpSpPr/>
          <p:nvPr/>
        </p:nvGrpSpPr>
        <p:grpSpPr bwMode="auto">
          <a:xfrm>
            <a:off x="4863282" y="2290663"/>
            <a:ext cx="3438525" cy="3495675"/>
            <a:chOff x="2887" y="1189"/>
            <a:chExt cx="2166" cy="2202"/>
          </a:xfrm>
        </p:grpSpPr>
        <p:sp>
          <p:nvSpPr>
            <p:cNvPr id="16" name="Line 13"/>
            <p:cNvSpPr>
              <a:spLocks noChangeShapeType="1"/>
            </p:cNvSpPr>
            <p:nvPr/>
          </p:nvSpPr>
          <p:spPr bwMode="auto">
            <a:xfrm>
              <a:off x="2887" y="1189"/>
              <a:ext cx="1901" cy="1990"/>
            </a:xfrm>
            <a:prstGeom prst="line">
              <a:avLst/>
            </a:prstGeom>
            <a:noFill/>
            <a:ln w="44450">
              <a:solidFill>
                <a:srgbClr val="003399"/>
              </a:solidFill>
              <a:round/>
            </a:ln>
          </p:spPr>
          <p:txBody>
            <a:bodyPr/>
            <a:lstStyle/>
            <a:p>
              <a:endParaRPr lang="en-US">
                <a:latin typeface="Arial" panose="020B0604020202020204"/>
                <a:cs typeface="Arial" panose="020B0604020202020204"/>
              </a:endParaRPr>
            </a:p>
          </p:txBody>
        </p:sp>
        <p:sp>
          <p:nvSpPr>
            <p:cNvPr id="17" name="Rectangle 14"/>
            <p:cNvSpPr>
              <a:spLocks noChangeArrowheads="1"/>
            </p:cNvSpPr>
            <p:nvPr/>
          </p:nvSpPr>
          <p:spPr bwMode="auto">
            <a:xfrm>
              <a:off x="4748" y="3074"/>
              <a:ext cx="305" cy="317"/>
            </a:xfrm>
            <a:prstGeom prst="rect">
              <a:avLst/>
            </a:prstGeom>
            <a:noFill/>
            <a:ln w="9525">
              <a:noFill/>
              <a:miter lim="800000"/>
            </a:ln>
          </p:spPr>
          <p:txBody>
            <a:bodyPr>
              <a:spAutoFit/>
            </a:bodyPr>
            <a:lstStyle/>
            <a:p>
              <a:r>
                <a:rPr lang="en-US" sz="2700" b="1" i="1">
                  <a:latin typeface="Arial" panose="020B0604020202020204"/>
                  <a:cs typeface="Arial" panose="020B0604020202020204"/>
                </a:rPr>
                <a:t>D</a:t>
              </a:r>
              <a:endParaRPr lang="en-US" sz="2700" b="1" i="1">
                <a:latin typeface="Arial" panose="020B0604020202020204"/>
                <a:cs typeface="Arial" panose="020B0604020202020204"/>
              </a:endParaRPr>
            </a:p>
          </p:txBody>
        </p:sp>
      </p:grpSp>
      <p:grpSp>
        <p:nvGrpSpPr>
          <p:cNvPr id="18" name="Group 19"/>
          <p:cNvGrpSpPr/>
          <p:nvPr/>
        </p:nvGrpSpPr>
        <p:grpSpPr bwMode="auto">
          <a:xfrm>
            <a:off x="4166369" y="3879750"/>
            <a:ext cx="2674938" cy="2676525"/>
            <a:chOff x="2448" y="2190"/>
            <a:chExt cx="1685" cy="1686"/>
          </a:xfrm>
        </p:grpSpPr>
        <p:grpSp>
          <p:nvGrpSpPr>
            <p:cNvPr id="19" name="Group 20"/>
            <p:cNvGrpSpPr/>
            <p:nvPr/>
          </p:nvGrpSpPr>
          <p:grpSpPr bwMode="auto">
            <a:xfrm>
              <a:off x="3804" y="2302"/>
              <a:ext cx="329" cy="1574"/>
              <a:chOff x="3804" y="2302"/>
              <a:chExt cx="329" cy="1574"/>
            </a:xfrm>
          </p:grpSpPr>
          <p:sp>
            <p:nvSpPr>
              <p:cNvPr id="23" name="Line 21"/>
              <p:cNvSpPr>
                <a:spLocks noChangeShapeType="1"/>
              </p:cNvSpPr>
              <p:nvPr/>
            </p:nvSpPr>
            <p:spPr bwMode="auto">
              <a:xfrm rot="5400000">
                <a:off x="3299" y="2965"/>
                <a:ext cx="1326"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4" name="Rectangle 22"/>
              <p:cNvSpPr>
                <a:spLocks noChangeArrowheads="1"/>
              </p:cNvSpPr>
              <p:nvPr/>
            </p:nvSpPr>
            <p:spPr bwMode="auto">
              <a:xfrm>
                <a:off x="3804" y="3628"/>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nvGrpSpPr>
            <p:cNvPr id="20" name="Group 23"/>
            <p:cNvGrpSpPr/>
            <p:nvPr/>
          </p:nvGrpSpPr>
          <p:grpSpPr bwMode="auto">
            <a:xfrm>
              <a:off x="2448" y="2190"/>
              <a:ext cx="1517" cy="248"/>
              <a:chOff x="2448" y="2190"/>
              <a:chExt cx="1517" cy="248"/>
            </a:xfrm>
          </p:grpSpPr>
          <p:sp>
            <p:nvSpPr>
              <p:cNvPr id="21" name="Line 24"/>
              <p:cNvSpPr>
                <a:spLocks noChangeShapeType="1"/>
              </p:cNvSpPr>
              <p:nvPr/>
            </p:nvSpPr>
            <p:spPr bwMode="auto">
              <a:xfrm>
                <a:off x="2774" y="2312"/>
                <a:ext cx="1191" cy="0"/>
              </a:xfrm>
              <a:prstGeom prst="line">
                <a:avLst/>
              </a:prstGeom>
              <a:noFill/>
              <a:ln w="12700">
                <a:solidFill>
                  <a:srgbClr val="0000FF"/>
                </a:solidFill>
                <a:round/>
              </a:ln>
            </p:spPr>
            <p:txBody>
              <a:bodyPr/>
              <a:lstStyle/>
              <a:p>
                <a:endParaRPr lang="en-US">
                  <a:latin typeface="Arial" panose="020B0604020202020204"/>
                  <a:cs typeface="Arial" panose="020B0604020202020204"/>
                </a:endParaRPr>
              </a:p>
            </p:txBody>
          </p:sp>
          <p:sp>
            <p:nvSpPr>
              <p:cNvPr id="22" name="Rectangle 25"/>
              <p:cNvSpPr>
                <a:spLocks noChangeArrowheads="1"/>
              </p:cNvSpPr>
              <p:nvPr/>
            </p:nvSpPr>
            <p:spPr bwMode="auto">
              <a:xfrm>
                <a:off x="2448" y="2190"/>
                <a:ext cx="329" cy="248"/>
              </a:xfrm>
              <a:prstGeom prst="rect">
                <a:avLst/>
              </a:prstGeom>
              <a:noFill/>
              <a:ln w="12700">
                <a:solidFill>
                  <a:srgbClr val="0000FF"/>
                </a:solidFill>
                <a:miter lim="800000"/>
              </a:ln>
            </p:spPr>
            <p:txBody>
              <a:bodyPr wrap="none" anchor="ctr"/>
              <a:lstStyle/>
              <a:p>
                <a:endParaRPr lang="en-US">
                  <a:latin typeface="Arial" panose="020B0604020202020204"/>
                  <a:cs typeface="Arial" panose="020B0604020202020204"/>
                </a:endParaRPr>
              </a:p>
            </p:txBody>
          </p:sp>
        </p:grpSp>
      </p:grpSp>
      <p:grpSp>
        <p:nvGrpSpPr>
          <p:cNvPr id="25" name="Group 29"/>
          <p:cNvGrpSpPr/>
          <p:nvPr/>
        </p:nvGrpSpPr>
        <p:grpSpPr bwMode="auto">
          <a:xfrm>
            <a:off x="4877569" y="2333525"/>
            <a:ext cx="1657350" cy="1733550"/>
            <a:chOff x="2896" y="1216"/>
            <a:chExt cx="1044" cy="1092"/>
          </a:xfrm>
        </p:grpSpPr>
        <p:sp>
          <p:nvSpPr>
            <p:cNvPr id="26" name="AutoShape 15"/>
            <p:cNvSpPr>
              <a:spLocks noChangeArrowheads="1"/>
            </p:cNvSpPr>
            <p:nvPr/>
          </p:nvSpPr>
          <p:spPr bwMode="auto">
            <a:xfrm>
              <a:off x="2896" y="1216"/>
              <a:ext cx="1044" cy="1092"/>
            </a:xfrm>
            <a:prstGeom prst="rtTriangle">
              <a:avLst/>
            </a:prstGeom>
            <a:solidFill>
              <a:srgbClr val="66CCFF"/>
            </a:solidFill>
            <a:ln w="9525">
              <a:noFill/>
              <a:miter lim="800000"/>
            </a:ln>
          </p:spPr>
          <p:txBody>
            <a:bodyPr wrap="none" anchor="ctr"/>
            <a:lstStyle/>
            <a:p>
              <a:endParaRPr lang="en-US">
                <a:latin typeface="Arial" panose="020B0604020202020204"/>
                <a:cs typeface="Arial" panose="020B0604020202020204"/>
              </a:endParaRPr>
            </a:p>
          </p:txBody>
        </p:sp>
        <p:sp>
          <p:nvSpPr>
            <p:cNvPr id="27" name="Text Box 27"/>
            <p:cNvSpPr txBox="1">
              <a:spLocks noChangeArrowheads="1"/>
            </p:cNvSpPr>
            <p:nvPr/>
          </p:nvSpPr>
          <p:spPr bwMode="auto">
            <a:xfrm>
              <a:off x="3001" y="1876"/>
              <a:ext cx="442" cy="308"/>
            </a:xfrm>
            <a:prstGeom prst="rect">
              <a:avLst/>
            </a:prstGeom>
            <a:noFill/>
            <a:ln w="9525">
              <a:noFill/>
              <a:miter lim="800000"/>
            </a:ln>
          </p:spPr>
          <p:txBody>
            <a:bodyPr>
              <a:spAutoFit/>
            </a:bodyPr>
            <a:lstStyle/>
            <a:p>
              <a:pPr>
                <a:spcBef>
                  <a:spcPct val="50000"/>
                </a:spcBef>
              </a:pPr>
              <a:r>
                <a:rPr lang="en-US" sz="2600" b="1">
                  <a:latin typeface="Arial" panose="020B0604020202020204"/>
                  <a:cs typeface="Arial" panose="020B0604020202020204"/>
                </a:rPr>
                <a:t>CS</a:t>
              </a:r>
              <a:endParaRPr lang="en-US" sz="2600" b="1">
                <a:latin typeface="Arial" panose="020B0604020202020204"/>
                <a:cs typeface="Arial" panose="020B0604020202020204"/>
              </a:endParaRPr>
            </a:p>
          </p:txBody>
        </p:sp>
      </p:grpSp>
      <p:grpSp>
        <p:nvGrpSpPr>
          <p:cNvPr id="28" name="Group 31"/>
          <p:cNvGrpSpPr/>
          <p:nvPr/>
        </p:nvGrpSpPr>
        <p:grpSpPr bwMode="auto">
          <a:xfrm>
            <a:off x="4872807" y="4078188"/>
            <a:ext cx="1665287" cy="876300"/>
            <a:chOff x="2893" y="2315"/>
            <a:chExt cx="1049" cy="552"/>
          </a:xfrm>
        </p:grpSpPr>
        <p:sp>
          <p:nvSpPr>
            <p:cNvPr id="29" name="AutoShape 26"/>
            <p:cNvSpPr>
              <a:spLocks noChangeArrowheads="1"/>
            </p:cNvSpPr>
            <p:nvPr/>
          </p:nvSpPr>
          <p:spPr bwMode="auto">
            <a:xfrm flipV="1">
              <a:off x="2893" y="2315"/>
              <a:ext cx="1049" cy="552"/>
            </a:xfrm>
            <a:prstGeom prst="rtTriangle">
              <a:avLst/>
            </a:prstGeom>
            <a:solidFill>
              <a:srgbClr val="FFFF99"/>
            </a:solidFill>
            <a:ln w="9525">
              <a:noFill/>
              <a:miter lim="800000"/>
            </a:ln>
          </p:spPr>
          <p:txBody>
            <a:bodyPr wrap="none" anchor="ctr"/>
            <a:lstStyle/>
            <a:p>
              <a:endParaRPr lang="en-US">
                <a:latin typeface="Arial" panose="020B0604020202020204"/>
                <a:cs typeface="Arial" panose="020B0604020202020204"/>
              </a:endParaRPr>
            </a:p>
          </p:txBody>
        </p:sp>
        <p:sp>
          <p:nvSpPr>
            <p:cNvPr id="30" name="Text Box 28"/>
            <p:cNvSpPr txBox="1">
              <a:spLocks noChangeArrowheads="1"/>
            </p:cNvSpPr>
            <p:nvPr/>
          </p:nvSpPr>
          <p:spPr bwMode="auto">
            <a:xfrm>
              <a:off x="2995" y="2345"/>
              <a:ext cx="398" cy="308"/>
            </a:xfrm>
            <a:prstGeom prst="rect">
              <a:avLst/>
            </a:prstGeom>
            <a:noFill/>
            <a:ln w="9525">
              <a:noFill/>
              <a:miter lim="800000"/>
            </a:ln>
          </p:spPr>
          <p:txBody>
            <a:bodyPr>
              <a:spAutoFit/>
            </a:bodyPr>
            <a:lstStyle/>
            <a:p>
              <a:pPr>
                <a:spcBef>
                  <a:spcPct val="50000"/>
                </a:spcBef>
              </a:pPr>
              <a:r>
                <a:rPr lang="en-US" sz="2600" b="1">
                  <a:latin typeface="Arial" panose="020B0604020202020204"/>
                  <a:cs typeface="Arial" panose="020B0604020202020204"/>
                </a:rPr>
                <a:t>PS</a:t>
              </a:r>
              <a:endParaRPr lang="en-US" sz="2600" b="1">
                <a:latin typeface="Arial" panose="020B0604020202020204"/>
                <a:cs typeface="Arial" panose="020B0604020202020204"/>
              </a:endParaRPr>
            </a:p>
          </p:txBody>
        </p:sp>
      </p:grpSp>
      <p:sp>
        <p:nvSpPr>
          <p:cNvPr id="31" name="AutoShape 32"/>
          <p:cNvSpPr>
            <a:spLocks noChangeArrowheads="1"/>
          </p:cNvSpPr>
          <p:nvPr/>
        </p:nvSpPr>
        <p:spPr bwMode="auto">
          <a:xfrm rot="5400000">
            <a:off x="4425131" y="2839938"/>
            <a:ext cx="2549525" cy="1619250"/>
          </a:xfrm>
          <a:prstGeom prst="triangle">
            <a:avLst>
              <a:gd name="adj" fmla="val 66435"/>
            </a:avLst>
          </a:prstGeom>
          <a:noFill/>
          <a:ln w="38100">
            <a:solidFill>
              <a:srgbClr val="FF0000"/>
            </a:solidFill>
            <a:miter lim="800000"/>
          </a:ln>
        </p:spPr>
        <p:txBody>
          <a:bodyPr wrap="none" anchor="ctr"/>
          <a:lstStyle/>
          <a:p>
            <a:endParaRPr lang="en-US">
              <a:latin typeface="Arial" panose="020B0604020202020204"/>
              <a:cs typeface="Arial" panose="020B0604020202020204"/>
            </a:endParaRPr>
          </a:p>
        </p:txBody>
      </p:sp>
      <p:sp>
        <p:nvSpPr>
          <p:cNvPr id="3" name="Rectangle 17"/>
          <p:cNvSpPr txBox="1">
            <a:spLocks noChangeArrowheads="1"/>
          </p:cNvSpPr>
          <p:nvPr>
            <p:custDataLst>
              <p:tags r:id="rId3"/>
            </p:custDataLst>
          </p:nvPr>
        </p:nvSpPr>
        <p:spPr>
          <a:xfrm>
            <a:off x="415075" y="1849388"/>
            <a:ext cx="3481345" cy="3883868"/>
          </a:xfrm>
          <a:prstGeom prst="rect">
            <a:avLst/>
          </a:prstGeom>
          <a:noFill/>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市场均衡下的</a:t>
            </a:r>
            <a:r>
              <a:rPr lang="en-US" altLang="zh-CN" sz="2400" b="1" i="1" dirty="0">
                <a:solidFill>
                  <a:srgbClr val="800000"/>
                </a:solidFill>
                <a:latin typeface="微软雅黑" panose="020B0503020204020204" pitchFamily="34" charset="-122"/>
                <a:ea typeface="微软雅黑" panose="020B0503020204020204" pitchFamily="34" charset="-122"/>
                <a:cs typeface="Arial" panose="020B0604020202020204"/>
              </a:rPr>
              <a:t>Q </a:t>
            </a: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最大化总剩余：在任何其他数量下，可以通过向市场均衡的</a:t>
            </a:r>
            <a:r>
              <a:rPr lang="en-US" altLang="zh-CN" sz="2400" b="1" i="1" dirty="0">
                <a:solidFill>
                  <a:srgbClr val="800000"/>
                </a:solidFill>
                <a:latin typeface="微软雅黑" panose="020B0503020204020204" pitchFamily="34" charset="-122"/>
                <a:ea typeface="微软雅黑" panose="020B0503020204020204" pitchFamily="34" charset="-122"/>
                <a:cs typeface="Arial" panose="020B0604020202020204"/>
              </a:rPr>
              <a:t>Q </a:t>
            </a:r>
            <a:r>
              <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rPr>
              <a:t>移动来增加总剩余。</a:t>
            </a:r>
            <a:endParaRPr lang="zh-CN" altLang="en-US" sz="2400" dirty="0">
              <a:solidFill>
                <a:srgbClr val="800000"/>
              </a:solidFill>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600" dirty="0">
                <a:latin typeface="微软雅黑" panose="020B0503020204020204" pitchFamily="34" charset="-122"/>
                <a:ea typeface="微软雅黑" panose="020B0503020204020204" pitchFamily="34" charset="-122"/>
                <a:cs typeface="Arial" panose="020B0604020202020204"/>
                <a:sym typeface="+mn-ea"/>
              </a:rPr>
              <a:t>增加或降低商品数量</a:t>
            </a: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sym typeface="+mn-ea"/>
              </a:rPr>
              <a:t>不会增加总剩余。</a:t>
            </a:r>
            <a:endParaRPr lang="en-US" altLang="zh-CN" sz="2600" b="1" i="1" dirty="0">
              <a:solidFill>
                <a:srgbClr val="800000"/>
              </a:solidFill>
              <a:latin typeface="微软雅黑" panose="020B0503020204020204" pitchFamily="34" charset="-122"/>
              <a:ea typeface="微软雅黑" panose="020B0503020204020204" pitchFamily="34" charset="-122"/>
              <a:cs typeface="Arial" panose="020B0604020202020204"/>
            </a:endParaRPr>
          </a:p>
        </p:txBody>
      </p:sp>
      <p:sp>
        <p:nvSpPr>
          <p:cNvPr id="6" name="标题 5"/>
          <p:cNvSpPr>
            <a:spLocks noGrp="1"/>
          </p:cNvSpPr>
          <p:nvPr>
            <p:ph type="title"/>
            <p:custDataLst>
              <p:tags r:id="rId4"/>
            </p:custDataLst>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市场均衡下的</a:t>
            </a:r>
            <a:r>
              <a:rPr lang="en-US" altLang="zh-CN" sz="3200" dirty="0">
                <a:latin typeface="华光中雅_CNKI" panose="02000500000000000000" pitchFamily="2" charset="-122"/>
                <a:ea typeface="华光中雅_CNKI" panose="02000500000000000000" pitchFamily="2" charset="-122"/>
              </a:rPr>
              <a:t>Q</a:t>
            </a:r>
            <a:r>
              <a:rPr lang="zh-CN" altLang="en-US" sz="3200" dirty="0">
                <a:latin typeface="华光中雅_CNKI" panose="02000500000000000000" pitchFamily="2" charset="-122"/>
                <a:ea typeface="华光中雅_CNKI" panose="02000500000000000000" pitchFamily="2" charset="-122"/>
              </a:rPr>
              <a:t>会使总剩余最大化吗？</a:t>
            </a:r>
            <a:endParaRPr lang="zh-CN" altLang="en-US" sz="3200" dirty="0">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亚当</a:t>
            </a:r>
            <a:r>
              <a:rPr lang="en-US" altLang="zh-CN" sz="3200" dirty="0">
                <a:latin typeface="华光中雅_CNKI" panose="02000500000000000000" pitchFamily="2" charset="-122"/>
                <a:ea typeface="华光中雅_CNKI" panose="02000500000000000000" pitchFamily="2" charset="-122"/>
              </a:rPr>
              <a:t>·</a:t>
            </a:r>
            <a:r>
              <a:rPr lang="zh-CN" altLang="en-US" sz="3200" dirty="0">
                <a:latin typeface="华光中雅_CNKI" panose="02000500000000000000" pitchFamily="2" charset="-122"/>
                <a:ea typeface="华光中雅_CNKI" panose="02000500000000000000" pitchFamily="2" charset="-122"/>
              </a:rPr>
              <a:t>斯密与看不见的手</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283968" y="1992947"/>
            <a:ext cx="4536504" cy="432048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1800" dirty="0">
                <a:solidFill>
                  <a:schemeClr val="tx1"/>
                </a:solidFill>
                <a:latin typeface="微软雅黑" panose="020B0503020204020204" pitchFamily="34" charset="-122"/>
                <a:ea typeface="微软雅黑" panose="020B0503020204020204" pitchFamily="34" charset="-122"/>
                <a:cs typeface="Arial" panose="020B0604020202020204"/>
              </a:rPr>
              <a:t>“人几乎总是有机会得到他的兄弟们的帮助，而仅仅指望他们的仁慈是徒劳的。如果他能让他们的自爱对他有利，并向他们表明，为他所遵从他对他们的要求，实际上是为了他们自己的利益，他将更有可能获胜</a:t>
            </a:r>
            <a:r>
              <a:rPr lang="en-US" altLang="zh-CN" sz="1800" dirty="0">
                <a:solidFill>
                  <a:schemeClr val="tx1"/>
                </a:solidFill>
                <a:latin typeface="微软雅黑" panose="020B0503020204020204" pitchFamily="34" charset="-122"/>
                <a:ea typeface="微软雅黑" panose="020B0503020204020204" pitchFamily="34" charset="-122"/>
                <a:cs typeface="Arial" panose="020B0604020202020204"/>
              </a:rPr>
              <a:t>…</a:t>
            </a:r>
            <a:r>
              <a:rPr lang="zh-CN" altLang="en-US" sz="1800" dirty="0">
                <a:solidFill>
                  <a:schemeClr val="tx1"/>
                </a:solidFill>
                <a:latin typeface="微软雅黑" panose="020B0503020204020204" pitchFamily="34" charset="-122"/>
                <a:ea typeface="微软雅黑" panose="020B0503020204020204" pitchFamily="34" charset="-122"/>
                <a:cs typeface="Arial" panose="020B0604020202020204"/>
              </a:rPr>
              <a:t>我们期待我们的晚餐不是出于屠夫、酿酒师或面包师的仁慈，而是出于他们对自己利益的考虑</a:t>
            </a:r>
            <a:r>
              <a:rPr lang="en-US" altLang="zh-CN" sz="1800" dirty="0">
                <a:solidFill>
                  <a:schemeClr val="tx1"/>
                </a:solidFill>
                <a:latin typeface="微软雅黑" panose="020B0503020204020204" pitchFamily="34" charset="-122"/>
                <a:ea typeface="微软雅黑" panose="020B0503020204020204" pitchFamily="34" charset="-122"/>
                <a:cs typeface="Arial" panose="020B0604020202020204"/>
              </a:rPr>
              <a:t>…</a:t>
            </a:r>
            <a:endParaRPr lang="en-US" altLang="zh-CN" sz="1800" b="1" i="1"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
        <p:nvSpPr>
          <p:cNvPr id="17" name="Text Box 6"/>
          <p:cNvSpPr txBox="1">
            <a:spLocks noChangeArrowheads="1"/>
          </p:cNvSpPr>
          <p:nvPr/>
        </p:nvSpPr>
        <p:spPr bwMode="auto">
          <a:xfrm>
            <a:off x="0" y="1469727"/>
            <a:ext cx="9144000" cy="521970"/>
          </a:xfrm>
          <a:prstGeom prst="rect">
            <a:avLst/>
          </a:prstGeom>
          <a:noFill/>
          <a:ln w="9525">
            <a:noFill/>
            <a:miter lim="800000"/>
          </a:ln>
        </p:spPr>
        <p:txBody>
          <a:bodyPr>
            <a:spAutoFit/>
          </a:bodyPr>
          <a:lstStyle/>
          <a:p>
            <a:pPr algn="ctr">
              <a:spcBef>
                <a:spcPct val="50000"/>
              </a:spcBef>
            </a:pPr>
            <a:r>
              <a:rPr lang="en-US" altLang="zh-CN" sz="2800" dirty="0">
                <a:solidFill>
                  <a:srgbClr val="996633"/>
                </a:solidFill>
                <a:latin typeface="Arial" panose="020B0604020202020204"/>
                <a:cs typeface="Arial" panose="020B0604020202020204"/>
              </a:rPr>
              <a:t>《</a:t>
            </a:r>
            <a:r>
              <a:rPr lang="zh-CN" altLang="en-US" sz="2800" dirty="0">
                <a:solidFill>
                  <a:srgbClr val="996633"/>
                </a:solidFill>
                <a:latin typeface="Arial" panose="020B0604020202020204"/>
                <a:cs typeface="Arial" panose="020B0604020202020204"/>
              </a:rPr>
              <a:t>国富论</a:t>
            </a:r>
            <a:r>
              <a:rPr lang="en-US" altLang="zh-CN" sz="2800" dirty="0">
                <a:solidFill>
                  <a:srgbClr val="996633"/>
                </a:solidFill>
                <a:latin typeface="Arial" panose="020B0604020202020204"/>
                <a:cs typeface="Arial" panose="020B0604020202020204"/>
              </a:rPr>
              <a:t>》</a:t>
            </a:r>
            <a:r>
              <a:rPr lang="zh-CN" altLang="en-US" sz="2800" dirty="0">
                <a:solidFill>
                  <a:srgbClr val="996633"/>
                </a:solidFill>
                <a:latin typeface="Arial" panose="020B0604020202020204"/>
                <a:cs typeface="Arial" panose="020B0604020202020204"/>
              </a:rPr>
              <a:t>，</a:t>
            </a:r>
            <a:r>
              <a:rPr lang="en-US" altLang="zh-CN" sz="2800" dirty="0">
                <a:solidFill>
                  <a:srgbClr val="996633"/>
                </a:solidFill>
                <a:latin typeface="Arial" panose="020B0604020202020204"/>
                <a:cs typeface="Arial" panose="020B0604020202020204"/>
              </a:rPr>
              <a:t>1776</a:t>
            </a:r>
            <a:r>
              <a:rPr lang="zh-CN" altLang="en-US" sz="2800" dirty="0">
                <a:solidFill>
                  <a:srgbClr val="996633"/>
                </a:solidFill>
                <a:latin typeface="Arial" panose="020B0604020202020204"/>
                <a:cs typeface="Arial" panose="020B0604020202020204"/>
              </a:rPr>
              <a:t>年</a:t>
            </a:r>
            <a:endParaRPr lang="en-US" sz="2800" dirty="0">
              <a:solidFill>
                <a:srgbClr val="996633"/>
              </a:solidFill>
              <a:latin typeface="Arial" panose="020B0604020202020204"/>
              <a:cs typeface="Arial" panose="020B0604020202020204"/>
            </a:endParaRPr>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359155" y="2221421"/>
            <a:ext cx="2405063" cy="3166852"/>
          </a:xfrm>
          <a:prstGeom prst="rect">
            <a:avLst/>
          </a:prstGeom>
          <a:noFill/>
          <a:ln w="9525">
            <a:solidFill>
              <a:srgbClr val="000000"/>
            </a:solidFill>
            <a:miter lim="800000"/>
            <a:headEnd/>
            <a:tailEnd/>
          </a:ln>
        </p:spPr>
      </p:pic>
      <p:sp>
        <p:nvSpPr>
          <p:cNvPr id="19" name="Text Box 5"/>
          <p:cNvSpPr txBox="1">
            <a:spLocks noChangeArrowheads="1"/>
          </p:cNvSpPr>
          <p:nvPr/>
        </p:nvSpPr>
        <p:spPr bwMode="auto">
          <a:xfrm>
            <a:off x="1359155" y="5388273"/>
            <a:ext cx="2352675" cy="856645"/>
          </a:xfrm>
          <a:prstGeom prst="rect">
            <a:avLst/>
          </a:prstGeom>
          <a:noFill/>
          <a:ln w="9525">
            <a:noFill/>
            <a:miter lim="800000"/>
          </a:ln>
        </p:spPr>
        <p:txBody>
          <a:bodyPr>
            <a:spAutoFit/>
          </a:bodyPr>
          <a:lstStyle/>
          <a:p>
            <a:pPr algn="ctr">
              <a:spcBef>
                <a:spcPts val="200"/>
              </a:spcBef>
            </a:pPr>
            <a:r>
              <a:rPr lang="zh-CN" altLang="en-US" sz="2400" dirty="0">
                <a:latin typeface="Arial" panose="020B0604020202020204"/>
                <a:cs typeface="Arial" panose="020B0604020202020204"/>
              </a:rPr>
              <a:t>亚当</a:t>
            </a:r>
            <a:r>
              <a:rPr lang="en-US" altLang="zh-CN" sz="2400" dirty="0">
                <a:latin typeface="Arial" panose="020B0604020202020204"/>
                <a:cs typeface="Arial" panose="020B0604020202020204"/>
              </a:rPr>
              <a:t>·</a:t>
            </a:r>
            <a:r>
              <a:rPr lang="zh-CN" altLang="en-US" sz="2400" dirty="0">
                <a:latin typeface="Arial" panose="020B0604020202020204"/>
                <a:cs typeface="Arial" panose="020B0604020202020204"/>
              </a:rPr>
              <a:t>斯密</a:t>
            </a:r>
            <a:endParaRPr lang="en-US" altLang="zh-CN" sz="2400" dirty="0">
              <a:latin typeface="Arial" panose="020B0604020202020204"/>
              <a:cs typeface="Arial" panose="020B0604020202020204"/>
            </a:endParaRPr>
          </a:p>
          <a:p>
            <a:pPr algn="ctr">
              <a:spcBef>
                <a:spcPts val="200"/>
              </a:spcBef>
            </a:pPr>
            <a:r>
              <a:rPr lang="en-US" altLang="zh-CN" sz="2400" dirty="0">
                <a:latin typeface="Arial" panose="020B0604020202020204"/>
                <a:cs typeface="Arial" panose="020B0604020202020204"/>
              </a:rPr>
              <a:t>1723-1790</a:t>
            </a:r>
            <a:endParaRPr lang="en-US" sz="2400"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280920"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支付意愿</a:t>
            </a:r>
            <a:r>
              <a:rPr lang="zh-CN" altLang="en-US" sz="3200">
                <a:latin typeface="华光中雅_CNKI" panose="02000500000000000000" pitchFamily="2" charset="-122"/>
                <a:ea typeface="华光中雅_CNKI" panose="02000500000000000000" pitchFamily="2" charset="-122"/>
              </a:rPr>
              <a:t>（</a:t>
            </a:r>
            <a:r>
              <a:rPr lang="en-US" altLang="zh-CN" sz="3200" smtClean="0">
                <a:latin typeface="华光中雅_CNKI" panose="02000500000000000000" pitchFamily="2" charset="-122"/>
                <a:ea typeface="华光中雅_CNKI" panose="02000500000000000000" pitchFamily="2" charset="-122"/>
              </a:rPr>
              <a:t>WTP: Willingness To Pay</a:t>
            </a:r>
            <a:r>
              <a:rPr lang="zh-CN" altLang="en-US" sz="3200" smtClean="0">
                <a:latin typeface="华光中雅_CNKI" panose="02000500000000000000" pitchFamily="2" charset="-122"/>
                <a:ea typeface="华光中雅_CNKI" panose="02000500000000000000" pitchFamily="2" charset="-122"/>
              </a:rPr>
              <a:t>）</a:t>
            </a:r>
            <a:endParaRPr lang="zh-CN" altLang="en-US" sz="3200" dirty="0">
              <a:latin typeface="华光中雅_CNKI" panose="02000500000000000000" pitchFamily="2" charset="-122"/>
              <a:ea typeface="华光中雅_CNKI" panose="02000500000000000000" pitchFamily="2" charset="-122"/>
            </a:endParaRPr>
          </a:p>
        </p:txBody>
      </p:sp>
      <p:sp>
        <p:nvSpPr>
          <p:cNvPr id="8" name="TextBox 15"/>
          <p:cNvSpPr txBox="1"/>
          <p:nvPr/>
        </p:nvSpPr>
        <p:spPr>
          <a:xfrm>
            <a:off x="395536" y="1340768"/>
            <a:ext cx="8064896" cy="1200329"/>
          </a:xfrm>
          <a:prstGeom prst="rect">
            <a:avLst/>
          </a:prstGeom>
          <a:noFill/>
        </p:spPr>
        <p:txBody>
          <a:bodyPr wrap="square" rtlCol="0">
            <a:spAutoFit/>
          </a:bodyPr>
          <a:lstStyle/>
          <a:p>
            <a:pPr>
              <a:lnSpc>
                <a:spcPct val="150000"/>
              </a:lnSpc>
            </a:pPr>
            <a:r>
              <a:rPr lang="zh-CN" altLang="en-US" sz="2400" smtClean="0">
                <a:solidFill>
                  <a:srgbClr val="002060"/>
                </a:solidFill>
                <a:latin typeface="微软雅黑" panose="020B0503020204020204" pitchFamily="34" charset="-122"/>
                <a:ea typeface="微软雅黑" panose="020B0503020204020204" pitchFamily="34" charset="-122"/>
              </a:rPr>
              <a:t>定义：买方愿意为</a:t>
            </a:r>
            <a:r>
              <a:rPr lang="zh-CN" altLang="en-US" sz="2400" dirty="0">
                <a:solidFill>
                  <a:srgbClr val="002060"/>
                </a:solidFill>
                <a:latin typeface="微软雅黑" panose="020B0503020204020204" pitchFamily="34" charset="-122"/>
                <a:ea typeface="微软雅黑" panose="020B0503020204020204" pitchFamily="34" charset="-122"/>
              </a:rPr>
              <a:t>该商品支付的最高金额。</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2060"/>
                </a:solidFill>
                <a:latin typeface="微软雅黑" panose="020B0503020204020204" pitchFamily="34" charset="-122"/>
                <a:ea typeface="微软雅黑" panose="020B0503020204020204" pitchFamily="34" charset="-122"/>
              </a:rPr>
              <a:t>WTP</a:t>
            </a:r>
            <a:r>
              <a:rPr lang="zh-CN" altLang="en-US" sz="2400" dirty="0">
                <a:solidFill>
                  <a:srgbClr val="002060"/>
                </a:solidFill>
                <a:latin typeface="微软雅黑" panose="020B0503020204020204" pitchFamily="34" charset="-122"/>
                <a:ea typeface="微软雅黑" panose="020B0503020204020204" pitchFamily="34" charset="-122"/>
              </a:rPr>
              <a:t>衡量买家对</a:t>
            </a:r>
            <a:r>
              <a:rPr lang="zh-CN" altLang="en-US" sz="2400">
                <a:solidFill>
                  <a:srgbClr val="002060"/>
                </a:solidFill>
                <a:latin typeface="微软雅黑" panose="020B0503020204020204" pitchFamily="34" charset="-122"/>
                <a:ea typeface="微软雅黑" panose="020B0503020204020204" pitchFamily="34" charset="-122"/>
              </a:rPr>
              <a:t>商品</a:t>
            </a:r>
            <a:r>
              <a:rPr lang="zh-CN" altLang="en-US" sz="2400" smtClean="0">
                <a:solidFill>
                  <a:srgbClr val="002060"/>
                </a:solidFill>
                <a:latin typeface="微软雅黑" panose="020B0503020204020204" pitchFamily="34" charset="-122"/>
                <a:ea typeface="微软雅黑" panose="020B0503020204020204" pitchFamily="34" charset="-122"/>
              </a:rPr>
              <a:t>的价值评价。</a:t>
            </a:r>
            <a:endParaRPr lang="en-US" altLang="zh-CN" sz="2400"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Group 91"/>
          <p:cNvGraphicFramePr>
            <a:graphicFrameLocks noGrp="1"/>
          </p:cNvGraphicFramePr>
          <p:nvPr>
            <p:custDataLst>
              <p:tags r:id="rId1"/>
            </p:custDataLst>
          </p:nvPr>
        </p:nvGraphicFramePr>
        <p:xfrm>
          <a:off x="683568" y="3209865"/>
          <a:ext cx="3368992" cy="2932114"/>
        </p:xfrm>
        <a:graphic>
          <a:graphicData uri="http://schemas.openxmlformats.org/drawingml/2006/table">
            <a:tbl>
              <a:tblPr/>
              <a:tblGrid>
                <a:gridCol w="1506537"/>
                <a:gridCol w="1862455"/>
              </a:tblGrid>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姓名</a:t>
                      </a:r>
                      <a:endParaRPr kumimoji="0" lang="en-US" sz="2600" b="0" i="1"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1" u="none" strike="noStrike" cap="none" normalizeH="0" baseline="0" dirty="0">
                          <a:ln>
                            <a:noFill/>
                          </a:ln>
                          <a:solidFill>
                            <a:schemeClr val="tx1"/>
                          </a:solidFill>
                          <a:effectLst/>
                          <a:latin typeface="Arial" panose="020B0604020202020204" pitchFamily="34" charset="0"/>
                        </a:rPr>
                        <a:t>WTP</a:t>
                      </a:r>
                      <a:endParaRPr kumimoji="0" lang="en-US" sz="2600" b="0" i="1"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A</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250</a:t>
                      </a:r>
                      <a:r>
                        <a:rPr kumimoji="0" lang="zh-CN" altLang="en-US" sz="2600" b="0" i="0" u="none" strike="noStrike" cap="none" normalizeH="0" baseline="0">
                          <a:ln>
                            <a:noFill/>
                          </a:ln>
                          <a:solidFill>
                            <a:schemeClr val="tx1"/>
                          </a:solidFill>
                          <a:effectLst/>
                          <a:latin typeface="Arial" panose="020B0604020202020204" pitchFamily="34" charset="0"/>
                        </a:rPr>
                        <a:t>（元）</a:t>
                      </a:r>
                      <a:endParaRPr kumimoji="0" lang="zh-CN" alt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B</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175</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C</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300</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D</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dirty="0">
                          <a:ln>
                            <a:noFill/>
                          </a:ln>
                          <a:solidFill>
                            <a:schemeClr val="tx1"/>
                          </a:solidFill>
                          <a:effectLst/>
                          <a:latin typeface="Arial" panose="020B0604020202020204" pitchFamily="34" charset="0"/>
                        </a:rPr>
                        <a:t>125</a:t>
                      </a:r>
                      <a:endParaRPr kumimoji="0" lang="en-US" sz="2600" b="0" i="0" u="none" strike="noStrike" cap="none" normalizeH="0" baseline="0" dirty="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 name="文本框 3"/>
          <p:cNvSpPr txBox="1"/>
          <p:nvPr/>
        </p:nvSpPr>
        <p:spPr>
          <a:xfrm>
            <a:off x="395536" y="2564904"/>
            <a:ext cx="4608512" cy="461665"/>
          </a:xfrm>
          <a:prstGeom prst="rect">
            <a:avLst/>
          </a:prstGeom>
          <a:noFill/>
        </p:spPr>
        <p:txBody>
          <a:bodyPr wrap="square" rtlCol="0">
            <a:spAutoFit/>
          </a:bodyPr>
          <a:lstStyle/>
          <a:p>
            <a:r>
              <a:rPr lang="zh-CN" altLang="en-US" sz="2400" smtClean="0">
                <a:solidFill>
                  <a:srgbClr val="002060"/>
                </a:solidFill>
                <a:latin typeface="微软雅黑" panose="020B0503020204020204" pitchFamily="34" charset="-122"/>
                <a:ea typeface="微软雅黑" panose="020B0503020204020204" pitchFamily="34" charset="-122"/>
              </a:rPr>
              <a:t>例子：</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en-US" sz="2400" dirty="0">
                <a:solidFill>
                  <a:srgbClr val="002060"/>
                </a:solidFill>
                <a:latin typeface="微软雅黑" panose="020B0503020204020204" pitchFamily="34" charset="-122"/>
                <a:ea typeface="微软雅黑" panose="020B0503020204020204" pitchFamily="34" charset="-122"/>
              </a:rPr>
              <a:t>位买家购买</a:t>
            </a:r>
            <a:r>
              <a:rPr lang="en-US" altLang="zh-CN" sz="2400" dirty="0">
                <a:solidFill>
                  <a:srgbClr val="002060"/>
                </a:solidFill>
                <a:latin typeface="微软雅黑" panose="020B0503020204020204" pitchFamily="34" charset="-122"/>
                <a:ea typeface="微软雅黑" panose="020B0503020204020204" pitchFamily="34" charset="-122"/>
              </a:rPr>
              <a:t>iPod</a:t>
            </a:r>
            <a:r>
              <a:rPr lang="zh-CN" altLang="en-US" sz="2400" dirty="0">
                <a:solidFill>
                  <a:srgbClr val="002060"/>
                </a:solidFill>
                <a:latin typeface="微软雅黑" panose="020B0503020204020204" pitchFamily="34" charset="-122"/>
                <a:ea typeface="微软雅黑" panose="020B0503020204020204" pitchFamily="34" charset="-122"/>
              </a:rPr>
              <a:t>的</a:t>
            </a:r>
            <a:r>
              <a:rPr lang="en-US" altLang="zh-CN" sz="2400" dirty="0">
                <a:solidFill>
                  <a:srgbClr val="002060"/>
                </a:solidFill>
                <a:latin typeface="微软雅黑" panose="020B0503020204020204" pitchFamily="34" charset="-122"/>
                <a:ea typeface="微软雅黑" panose="020B0503020204020204" pitchFamily="34" charset="-122"/>
              </a:rPr>
              <a:t>WTP</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亚当</a:t>
            </a:r>
            <a:r>
              <a:rPr lang="en-US" altLang="zh-CN" sz="3200" dirty="0">
                <a:latin typeface="华光中雅_CNKI" panose="02000500000000000000" pitchFamily="2" charset="-122"/>
                <a:ea typeface="华光中雅_CNKI" panose="02000500000000000000" pitchFamily="2" charset="-122"/>
              </a:rPr>
              <a:t>·</a:t>
            </a:r>
            <a:r>
              <a:rPr lang="zh-CN" altLang="en-US" sz="3200" dirty="0">
                <a:latin typeface="华光中雅_CNKI" panose="02000500000000000000" pitchFamily="2" charset="-122"/>
                <a:ea typeface="华光中雅_CNKI" panose="02000500000000000000" pitchFamily="2" charset="-122"/>
              </a:rPr>
              <a:t>斯密与看不见的手</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4283968" y="1992947"/>
            <a:ext cx="4536504" cy="432048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 indent="0">
              <a:lnSpc>
                <a:spcPct val="160000"/>
              </a:lnSpc>
              <a:spcBef>
                <a:spcPts val="0"/>
              </a:spcBef>
              <a:buClr>
                <a:srgbClr val="003399"/>
              </a:buClr>
              <a:buSzPct val="120000"/>
              <a:buNone/>
            </a:pPr>
            <a:r>
              <a:rPr lang="zh-CN" altLang="en-US" sz="1800" dirty="0">
                <a:solidFill>
                  <a:schemeClr val="tx1"/>
                </a:solidFill>
                <a:latin typeface="微软雅黑" panose="020B0503020204020204" pitchFamily="34" charset="-122"/>
                <a:ea typeface="微软雅黑" panose="020B0503020204020204" pitchFamily="34" charset="-122"/>
                <a:cs typeface="Arial" panose="020B0604020202020204"/>
              </a:rPr>
              <a:t>每个人</a:t>
            </a:r>
            <a:r>
              <a:rPr lang="en-US" altLang="zh-CN" sz="1800" dirty="0">
                <a:solidFill>
                  <a:schemeClr val="tx1"/>
                </a:solidFill>
                <a:latin typeface="微软雅黑" panose="020B0503020204020204" pitchFamily="34" charset="-122"/>
                <a:ea typeface="微软雅黑" panose="020B0503020204020204" pitchFamily="34" charset="-122"/>
                <a:cs typeface="Arial" panose="020B0604020202020204"/>
              </a:rPr>
              <a:t>……</a:t>
            </a:r>
            <a:r>
              <a:rPr lang="zh-CN" altLang="en-US" sz="1800" dirty="0">
                <a:solidFill>
                  <a:schemeClr val="tx1"/>
                </a:solidFill>
                <a:latin typeface="微软雅黑" panose="020B0503020204020204" pitchFamily="34" charset="-122"/>
                <a:ea typeface="微软雅黑" panose="020B0503020204020204" pitchFamily="34" charset="-122"/>
                <a:cs typeface="Arial" panose="020B0604020202020204"/>
              </a:rPr>
              <a:t>既不打算促进公众利益，也不知道自己在多大程度上促进公众利益</a:t>
            </a:r>
            <a:r>
              <a:rPr lang="en-US" altLang="zh-CN" sz="1800" dirty="0">
                <a:solidFill>
                  <a:schemeClr val="tx1"/>
                </a:solidFill>
                <a:latin typeface="微软雅黑" panose="020B0503020204020204" pitchFamily="34" charset="-122"/>
                <a:ea typeface="微软雅黑" panose="020B0503020204020204" pitchFamily="34" charset="-122"/>
                <a:cs typeface="Arial" panose="020B0604020202020204"/>
              </a:rPr>
              <a:t>…</a:t>
            </a:r>
            <a:endParaRPr lang="en-US" altLang="zh-CN" sz="1800" dirty="0">
              <a:solidFill>
                <a:schemeClr val="tx1"/>
              </a:solidFill>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1800" dirty="0">
                <a:solidFill>
                  <a:schemeClr val="tx1"/>
                </a:solidFill>
                <a:latin typeface="微软雅黑" panose="020B0503020204020204" pitchFamily="34" charset="-122"/>
                <a:ea typeface="微软雅黑" panose="020B0503020204020204" pitchFamily="34" charset="-122"/>
                <a:cs typeface="Arial" panose="020B0604020202020204"/>
              </a:rPr>
              <a:t>他只想获得自己的利益，在这种情况下，就像在许多其他情况下一样，他是由一只</a:t>
            </a:r>
            <a:r>
              <a:rPr lang="zh-CN" altLang="en-US" sz="1800" b="1" dirty="0">
                <a:solidFill>
                  <a:srgbClr val="7030A0"/>
                </a:solidFill>
                <a:latin typeface="微软雅黑" panose="020B0503020204020204" pitchFamily="34" charset="-122"/>
                <a:ea typeface="微软雅黑" panose="020B0503020204020204" pitchFamily="34" charset="-122"/>
                <a:cs typeface="Arial" panose="020B0604020202020204"/>
              </a:rPr>
              <a:t>看不见的手</a:t>
            </a:r>
            <a:r>
              <a:rPr lang="zh-CN" altLang="en-US" sz="1800" dirty="0">
                <a:solidFill>
                  <a:schemeClr val="tx1"/>
                </a:solidFill>
                <a:latin typeface="微软雅黑" panose="020B0503020204020204" pitchFamily="34" charset="-122"/>
                <a:ea typeface="微软雅黑" panose="020B0503020204020204" pitchFamily="34" charset="-122"/>
                <a:cs typeface="Arial" panose="020B0604020202020204"/>
              </a:rPr>
              <a:t>领导的，目的不是为了达到目的。</a:t>
            </a:r>
            <a:endParaRPr lang="en-US" altLang="zh-CN" sz="1800" dirty="0">
              <a:solidFill>
                <a:schemeClr val="tx1"/>
              </a:solidFill>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1800" dirty="0">
                <a:solidFill>
                  <a:schemeClr val="tx1"/>
                </a:solidFill>
                <a:latin typeface="微软雅黑" panose="020B0503020204020204" pitchFamily="34" charset="-122"/>
                <a:ea typeface="微软雅黑" panose="020B0503020204020204" pitchFamily="34" charset="-122"/>
                <a:cs typeface="Arial" panose="020B0604020202020204"/>
              </a:rPr>
              <a:t>对这个社会来说，它不是其中的一部分也并不总是更糟。通过追求自己的利益，他经常比真正打算促进社会的利益更有效地促进社会的发展。”</a:t>
            </a:r>
            <a:endParaRPr lang="en-US" altLang="zh-CN" sz="1800" dirty="0">
              <a:solidFill>
                <a:schemeClr val="tx1"/>
              </a:solidFill>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endParaRPr lang="en-US" altLang="zh-CN" sz="1800" b="1" i="1"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
        <p:nvSpPr>
          <p:cNvPr id="17" name="Text Box 6"/>
          <p:cNvSpPr txBox="1">
            <a:spLocks noChangeArrowheads="1"/>
          </p:cNvSpPr>
          <p:nvPr/>
        </p:nvSpPr>
        <p:spPr bwMode="auto">
          <a:xfrm>
            <a:off x="0" y="1469727"/>
            <a:ext cx="9144000" cy="521970"/>
          </a:xfrm>
          <a:prstGeom prst="rect">
            <a:avLst/>
          </a:prstGeom>
          <a:noFill/>
          <a:ln w="9525">
            <a:noFill/>
            <a:miter lim="800000"/>
          </a:ln>
        </p:spPr>
        <p:txBody>
          <a:bodyPr>
            <a:spAutoFit/>
          </a:bodyPr>
          <a:lstStyle/>
          <a:p>
            <a:pPr algn="ctr">
              <a:spcBef>
                <a:spcPct val="50000"/>
              </a:spcBef>
            </a:pPr>
            <a:r>
              <a:rPr lang="en-US" altLang="zh-CN" sz="2800" dirty="0">
                <a:solidFill>
                  <a:srgbClr val="996633"/>
                </a:solidFill>
                <a:latin typeface="Arial" panose="020B0604020202020204"/>
                <a:cs typeface="Arial" panose="020B0604020202020204"/>
              </a:rPr>
              <a:t>《</a:t>
            </a:r>
            <a:r>
              <a:rPr lang="zh-CN" altLang="en-US" sz="2800" dirty="0">
                <a:solidFill>
                  <a:srgbClr val="996633"/>
                </a:solidFill>
                <a:latin typeface="Arial" panose="020B0604020202020204"/>
                <a:cs typeface="Arial" panose="020B0604020202020204"/>
              </a:rPr>
              <a:t>国富论</a:t>
            </a:r>
            <a:r>
              <a:rPr lang="en-US" altLang="zh-CN" sz="2800" dirty="0">
                <a:solidFill>
                  <a:srgbClr val="996633"/>
                </a:solidFill>
                <a:latin typeface="Arial" panose="020B0604020202020204"/>
                <a:cs typeface="Arial" panose="020B0604020202020204"/>
              </a:rPr>
              <a:t>》</a:t>
            </a:r>
            <a:r>
              <a:rPr lang="zh-CN" altLang="en-US" sz="2800" dirty="0">
                <a:solidFill>
                  <a:srgbClr val="996633"/>
                </a:solidFill>
                <a:latin typeface="Arial" panose="020B0604020202020204"/>
                <a:cs typeface="Arial" panose="020B0604020202020204"/>
              </a:rPr>
              <a:t>，</a:t>
            </a:r>
            <a:r>
              <a:rPr lang="en-US" altLang="zh-CN" sz="2800" dirty="0">
                <a:solidFill>
                  <a:srgbClr val="996633"/>
                </a:solidFill>
                <a:latin typeface="Arial" panose="020B0604020202020204"/>
                <a:cs typeface="Arial" panose="020B0604020202020204"/>
              </a:rPr>
              <a:t>1776</a:t>
            </a:r>
            <a:r>
              <a:rPr lang="zh-CN" altLang="en-US" sz="2800" dirty="0">
                <a:solidFill>
                  <a:srgbClr val="996633"/>
                </a:solidFill>
                <a:latin typeface="Arial" panose="020B0604020202020204"/>
                <a:cs typeface="Arial" panose="020B0604020202020204"/>
              </a:rPr>
              <a:t>年</a:t>
            </a:r>
            <a:endParaRPr lang="en-US" sz="2800" dirty="0">
              <a:solidFill>
                <a:srgbClr val="996633"/>
              </a:solidFill>
              <a:latin typeface="Arial" panose="020B0604020202020204"/>
              <a:cs typeface="Arial" panose="020B0604020202020204"/>
            </a:endParaRPr>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359155" y="2221421"/>
            <a:ext cx="2405063" cy="3166852"/>
          </a:xfrm>
          <a:prstGeom prst="rect">
            <a:avLst/>
          </a:prstGeom>
          <a:noFill/>
          <a:ln w="9525">
            <a:solidFill>
              <a:srgbClr val="000000"/>
            </a:solidFill>
            <a:miter lim="800000"/>
            <a:headEnd/>
            <a:tailEnd/>
          </a:ln>
        </p:spPr>
      </p:pic>
      <p:sp>
        <p:nvSpPr>
          <p:cNvPr id="19" name="Text Box 5"/>
          <p:cNvSpPr txBox="1">
            <a:spLocks noChangeArrowheads="1"/>
          </p:cNvSpPr>
          <p:nvPr/>
        </p:nvSpPr>
        <p:spPr bwMode="auto">
          <a:xfrm>
            <a:off x="1359155" y="5388273"/>
            <a:ext cx="2352675" cy="856645"/>
          </a:xfrm>
          <a:prstGeom prst="rect">
            <a:avLst/>
          </a:prstGeom>
          <a:noFill/>
          <a:ln w="9525">
            <a:noFill/>
            <a:miter lim="800000"/>
          </a:ln>
        </p:spPr>
        <p:txBody>
          <a:bodyPr>
            <a:spAutoFit/>
          </a:bodyPr>
          <a:lstStyle/>
          <a:p>
            <a:pPr algn="ctr">
              <a:spcBef>
                <a:spcPts val="200"/>
              </a:spcBef>
            </a:pPr>
            <a:r>
              <a:rPr lang="zh-CN" altLang="en-US" sz="2400" dirty="0">
                <a:latin typeface="Arial" panose="020B0604020202020204"/>
                <a:cs typeface="Arial" panose="020B0604020202020204"/>
              </a:rPr>
              <a:t>亚当</a:t>
            </a:r>
            <a:r>
              <a:rPr lang="en-US" altLang="zh-CN" sz="2400" dirty="0">
                <a:latin typeface="Arial" panose="020B0604020202020204"/>
                <a:cs typeface="Arial" panose="020B0604020202020204"/>
              </a:rPr>
              <a:t>·</a:t>
            </a:r>
            <a:r>
              <a:rPr lang="zh-CN" altLang="en-US" sz="2400" dirty="0">
                <a:latin typeface="Arial" panose="020B0604020202020204"/>
                <a:cs typeface="Arial" panose="020B0604020202020204"/>
              </a:rPr>
              <a:t>斯密</a:t>
            </a:r>
            <a:endParaRPr lang="en-US" altLang="zh-CN" sz="2400" dirty="0">
              <a:latin typeface="Arial" panose="020B0604020202020204"/>
              <a:cs typeface="Arial" panose="020B0604020202020204"/>
            </a:endParaRPr>
          </a:p>
          <a:p>
            <a:pPr algn="ctr">
              <a:spcBef>
                <a:spcPts val="200"/>
              </a:spcBef>
            </a:pPr>
            <a:r>
              <a:rPr lang="en-US" altLang="zh-CN" sz="2400" dirty="0">
                <a:latin typeface="Arial" panose="020B0604020202020204"/>
                <a:cs typeface="Arial" panose="020B0604020202020204"/>
              </a:rPr>
              <a:t>1723-1790</a:t>
            </a:r>
            <a:endParaRPr lang="en-US" sz="2400"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自由市场 </a:t>
            </a:r>
            <a:r>
              <a:rPr lang="en-US" altLang="zh-CN" sz="3200" dirty="0">
                <a:latin typeface="华光中雅_CNKI" panose="02000500000000000000" pitchFamily="2" charset="-122"/>
                <a:ea typeface="华光中雅_CNKI" panose="02000500000000000000" pitchFamily="2" charset="-122"/>
              </a:rPr>
              <a:t>vs </a:t>
            </a:r>
            <a:r>
              <a:rPr lang="zh-CN" altLang="en-US" sz="3200" dirty="0">
                <a:latin typeface="华光中雅_CNKI" panose="02000500000000000000" pitchFamily="2" charset="-122"/>
                <a:ea typeface="华光中雅_CNKI" panose="02000500000000000000" pitchFamily="2" charset="-122"/>
              </a:rPr>
              <a:t>政府干预</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323850" y="1844675"/>
            <a:ext cx="8121650" cy="2648585"/>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9250">
              <a:lnSpc>
                <a:spcPct val="160000"/>
              </a:lnSpc>
              <a:spcBef>
                <a:spcPts val="0"/>
              </a:spcBef>
              <a:buClr>
                <a:srgbClr val="003399"/>
              </a:buClr>
              <a:buSzPct val="120000"/>
            </a:pPr>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a:rPr>
              <a:t>市场均衡是有效的。没有其他结果能实现更高的总剩余。</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a:rPr>
              <a:t>政府不能通过改变市场的资源配置来增加总剩余。</a:t>
            </a:r>
            <a:endParaRPr lang="en-US" altLang="zh-CN" sz="2800" b="1" i="1"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自由市场 </a:t>
            </a:r>
            <a:r>
              <a:rPr lang="en-US" altLang="zh-CN" sz="3200" dirty="0">
                <a:latin typeface="华光中雅_CNKI" panose="02000500000000000000" pitchFamily="2" charset="-122"/>
                <a:ea typeface="华光中雅_CNKI" panose="02000500000000000000" pitchFamily="2" charset="-122"/>
              </a:rPr>
              <a:t>vs </a:t>
            </a:r>
            <a:r>
              <a:rPr lang="zh-CN" altLang="en-US" sz="3200" dirty="0">
                <a:latin typeface="华光中雅_CNKI" panose="02000500000000000000" pitchFamily="2" charset="-122"/>
                <a:ea typeface="华光中雅_CNKI" panose="02000500000000000000" pitchFamily="2" charset="-122"/>
              </a:rPr>
              <a:t>中央计划</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395536" y="1484784"/>
            <a:ext cx="8121488" cy="439248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假设资源不是由市场分配的，而是由关心社会福祉的中央计划者分配的。</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为了有效地分配资源并最大化总剩余，规划者需要了解整个经济中每件商品的</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每一个卖家的成本</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和</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每一个买家的</a:t>
            </a:r>
            <a:r>
              <a:rPr lang="en-US" altLang="zh-CN" sz="2400" dirty="0">
                <a:solidFill>
                  <a:srgbClr val="FF0000"/>
                </a:solidFill>
                <a:latin typeface="微软雅黑" panose="020B0503020204020204" pitchFamily="34" charset="-122"/>
                <a:ea typeface="微软雅黑" panose="020B0503020204020204" pitchFamily="34" charset="-122"/>
                <a:cs typeface="Arial" panose="020B0604020202020204"/>
              </a:rPr>
              <a:t>WTP</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这是不可能的</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，这也是为什么中央计划经济从来都不是很有效的原因。</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endParaRPr lang="en-US" altLang="zh-CN" sz="1800" b="1" i="1"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结论</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395536" y="1484784"/>
            <a:ext cx="8121488" cy="439248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本章使用福利经济学来证明十大原则之一：</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    </a:t>
            </a:r>
            <a:r>
              <a:rPr lang="zh-CN" altLang="en-US" sz="2400" b="1" i="1" dirty="0">
                <a:solidFill>
                  <a:srgbClr val="9D7B55"/>
                </a:solidFill>
                <a:latin typeface="微软雅黑" panose="020B0503020204020204" pitchFamily="34" charset="-122"/>
                <a:ea typeface="微软雅黑" panose="020B0503020204020204" pitchFamily="34" charset="-122"/>
                <a:cs typeface="Arial" panose="020B0604020202020204"/>
              </a:rPr>
              <a:t>市场通常是组织经济活动的好方法。</a:t>
            </a:r>
            <a:endParaRPr lang="en-US" altLang="zh-CN" sz="2400" b="1" i="1" dirty="0">
              <a:solidFill>
                <a:srgbClr val="9D7B55"/>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重要提示：</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6350" indent="0">
              <a:lnSpc>
                <a:spcPct val="160000"/>
              </a:lnSpc>
              <a:spcBef>
                <a:spcPts val="0"/>
              </a:spcBef>
              <a:buClr>
                <a:srgbClr val="003399"/>
              </a:buClr>
              <a:buSzPct val="120000"/>
              <a:buNone/>
            </a:pPr>
            <a:r>
              <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rPr>
              <a:t>    </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我们在假设市场完全竞争的情况下得出了这些结论的。</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我们将在后面的章节中看到，如果市场不是完全竞争的，市场可能无法有效地分配资源。此时就需要政府出面来提升效率，改善市场结果。</a:t>
            </a:r>
            <a:endPar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结论</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251520" y="1484784"/>
            <a:ext cx="8640960" cy="439248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此类市场失灵发生在：</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800100">
              <a:lnSpc>
                <a:spcPct val="160000"/>
              </a:lnSpc>
              <a:spcBef>
                <a:spcPts val="0"/>
              </a:spcBef>
              <a:buClr>
                <a:srgbClr val="9F8453"/>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买方或卖方具有市场力量，即具有影响市场价格的能力。</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800100">
              <a:lnSpc>
                <a:spcPct val="160000"/>
              </a:lnSpc>
              <a:spcBef>
                <a:spcPts val="0"/>
              </a:spcBef>
              <a:buClr>
                <a:srgbClr val="9F8453"/>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交易有副作用，称为外部性，影响旁观者。（例如：污染）</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我们将使用福利经济学来观察在这种情况下，公共政策如何改善市场结果。</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尽管存在市场失灵的可能性，但本章的分析适用于许多市场，而看不见的手仍然极其重要。</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总结</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251520" y="1484784"/>
            <a:ext cx="8640960" cy="439248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需求曲线的高度反映了商品对买家的价值</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他们愿意为此买单。</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消费者剩余是买家愿意为商品支付的价格和他们实际支付的价格之间的差额。</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在图表上，消费者剩余是介于</a:t>
            </a:r>
            <a:r>
              <a:rPr lang="en-US" altLang="zh-CN" sz="2400" b="1" i="1" dirty="0">
                <a:latin typeface="微软雅黑" panose="020B0503020204020204" pitchFamily="34" charset="-122"/>
                <a:ea typeface="微软雅黑" panose="020B0503020204020204" pitchFamily="34" charset="-122"/>
                <a:cs typeface="微软雅黑" panose="020B0503020204020204" pitchFamily="34" charset="-122"/>
              </a:rPr>
              <a:t>P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b="1" i="1"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曲线之间的面积。</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总结</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251520" y="1484784"/>
            <a:ext cx="8640960" cy="439248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供给曲线的高度是卖家生产商品的成本。如果卖家得到的价格不低于他们的成本，他们愿意生产和出售。</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生产者剩余是指卖家从商品中获得的收入与其生产成本之间的差额。</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在图表上，生产者剩余是</a:t>
            </a:r>
            <a:r>
              <a:rPr lang="en-US" altLang="zh-CN" sz="2400" b="1" i="1" dirty="0"/>
              <a:t>P </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和</a:t>
            </a:r>
            <a:r>
              <a:rPr lang="en-US" altLang="zh-CN" sz="2400" b="1" i="1" dirty="0"/>
              <a:t> S </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曲线之间的面积。</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6696744" cy="468027"/>
          </a:xfrm>
        </p:spPr>
        <p:txBody>
          <a:bodyPr>
            <a:noAutofit/>
          </a:bodyPr>
          <a:lstStyle/>
          <a:p>
            <a:r>
              <a:rPr lang="zh-CN" altLang="en-US" sz="3200" dirty="0">
                <a:latin typeface="华光中雅_CNKI" panose="02000500000000000000" pitchFamily="2" charset="-122"/>
                <a:ea typeface="华光中雅_CNKI" panose="02000500000000000000" pitchFamily="2" charset="-122"/>
              </a:rPr>
              <a:t>总结</a:t>
            </a:r>
            <a:endParaRPr lang="zh-CN" altLang="en-US" sz="3200" dirty="0">
              <a:latin typeface="华光中雅_CNKI" panose="02000500000000000000" pitchFamily="2" charset="-122"/>
              <a:ea typeface="华光中雅_CNKI" panose="02000500000000000000" pitchFamily="2" charset="-122"/>
            </a:endParaRPr>
          </a:p>
        </p:txBody>
      </p:sp>
      <p:sp>
        <p:nvSpPr>
          <p:cNvPr id="5" name="Rectangle 17"/>
          <p:cNvSpPr txBox="1">
            <a:spLocks noChangeArrowheads="1"/>
          </p:cNvSpPr>
          <p:nvPr/>
        </p:nvSpPr>
        <p:spPr>
          <a:xfrm>
            <a:off x="251520" y="1484784"/>
            <a:ext cx="8640960" cy="4392488"/>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为了衡量社会的福祉，我们使用总剩余，即消费者剩余和生产者剩余的总和。</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效率</a:t>
            </a:r>
            <a:r>
              <a:rPr lang="zh-CN" altLang="en-US" sz="2400">
                <a:solidFill>
                  <a:schemeClr val="tx1"/>
                </a:solidFill>
                <a:latin typeface="微软雅黑" panose="020B0503020204020204" pitchFamily="34" charset="-122"/>
                <a:ea typeface="微软雅黑" panose="020B0503020204020204" pitchFamily="34" charset="-122"/>
                <a:cs typeface="Arial" panose="020B0604020202020204"/>
              </a:rPr>
              <a:t>意味着总剩余</a:t>
            </a: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最大化，商品由成本最低的卖家生产，由商品估价最高的买家消费。</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a:p>
            <a:pPr marL="349250">
              <a:lnSpc>
                <a:spcPct val="160000"/>
              </a:lnSpc>
              <a:spcBef>
                <a:spcPts val="0"/>
              </a:spcBef>
              <a:buClr>
                <a:srgbClr val="003399"/>
              </a:buClr>
              <a:buSzPct val="120000"/>
            </a:pPr>
            <a:r>
              <a:rPr lang="zh-CN" altLang="en-US" sz="2400" dirty="0">
                <a:solidFill>
                  <a:schemeClr val="tx1"/>
                </a:solidFill>
                <a:latin typeface="微软雅黑" panose="020B0503020204020204" pitchFamily="34" charset="-122"/>
                <a:ea typeface="微软雅黑" panose="020B0503020204020204" pitchFamily="34" charset="-122"/>
                <a:cs typeface="Arial" panose="020B0604020202020204"/>
              </a:rPr>
              <a:t>在完全竞争下，市场结果是有效的。改变它将减少总剩余。</a:t>
            </a:r>
            <a:endParaRPr lang="en-US" altLang="zh-CN" sz="2400" dirty="0">
              <a:solidFill>
                <a:schemeClr val="tx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1"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2"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endParaRPr lang="zh-CN" altLang="en-US" sz="2400" dirty="0">
              <a:solidFill>
                <a:schemeClr val="bg1"/>
              </a:solidFill>
              <a:latin typeface="华光中雅_CNKI" panose="02000500000000000000" pitchFamily="2" charset="-122"/>
              <a:ea typeface="华光中雅_CNKI" panose="02000500000000000000" pitchFamily="2" charset="-122"/>
            </a:endParaRP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029861" y="1506771"/>
            <a:ext cx="4450080" cy="829945"/>
          </a:xfrm>
          <a:prstGeom prst="rect">
            <a:avLst/>
          </a:prstGeom>
          <a:noFill/>
        </p:spPr>
        <p:txBody>
          <a:bodyPr wrap="none" rtlCol="0">
            <a:spAutoFit/>
          </a:bodyPr>
          <a:lstStyle/>
          <a:p>
            <a:r>
              <a:rPr lang="en-US" altLang="zh-CN" sz="4800">
                <a:solidFill>
                  <a:schemeClr val="bg1"/>
                </a:solidFill>
                <a:latin typeface="华光中雅_CNKI" panose="02000500000000000000" pitchFamily="2" charset="-122"/>
                <a:ea typeface="华光中雅_CNKI" panose="02000500000000000000" pitchFamily="2" charset="-122"/>
              </a:rPr>
              <a:t>《</a:t>
            </a:r>
            <a:r>
              <a:rPr lang="zh-CN" altLang="en-US" sz="4800">
                <a:solidFill>
                  <a:schemeClr val="bg1"/>
                </a:solidFill>
                <a:latin typeface="华光中雅_CNKI" panose="02000500000000000000" pitchFamily="2" charset="-122"/>
                <a:ea typeface="华光中雅_CNKI" panose="02000500000000000000" pitchFamily="2" charset="-122"/>
              </a:rPr>
              <a:t>经济学原理</a:t>
            </a:r>
            <a:r>
              <a:rPr lang="en-US" altLang="zh-CN" sz="4800">
                <a:solidFill>
                  <a:schemeClr val="bg1"/>
                </a:solidFill>
                <a:latin typeface="华光中雅_CNKI" panose="02000500000000000000" pitchFamily="2" charset="-122"/>
                <a:ea typeface="华光中雅_CNKI" panose="02000500000000000000" pitchFamily="2" charset="-122"/>
              </a:rPr>
              <a:t>》</a:t>
            </a:r>
            <a:endParaRPr lang="zh-CN" altLang="en-US" sz="48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206156" y="3264142"/>
            <a:ext cx="7110260" cy="707886"/>
          </a:xfrm>
          <a:prstGeom prst="rect">
            <a:avLst/>
          </a:prstGeom>
          <a:noFill/>
        </p:spPr>
        <p:txBody>
          <a:bodyPr wrap="square" rtlCol="0">
            <a:spAutoFit/>
          </a:bodyPr>
          <a:lstStyle/>
          <a:p>
            <a:r>
              <a:rPr lang="zh-CN" altLang="en-US" sz="4000" b="1" dirty="0">
                <a:solidFill>
                  <a:schemeClr val="bg1"/>
                </a:solidFill>
                <a:latin typeface="华光中雅_CNKI" panose="02000500000000000000" pitchFamily="2" charset="-122"/>
                <a:ea typeface="华光中雅_CNKI" panose="02000500000000000000" pitchFamily="2" charset="-122"/>
              </a:rPr>
              <a:t>下一章：应用：税收成本</a:t>
            </a:r>
            <a:endParaRPr lang="zh-CN" altLang="en-US" sz="4000" b="1" dirty="0">
              <a:solidFill>
                <a:schemeClr val="bg1"/>
              </a:solidFill>
              <a:latin typeface="华光中雅_CNKI" panose="02000500000000000000" pitchFamily="2" charset="-122"/>
              <a:ea typeface="华光中雅_CNKI" panose="02000500000000000000"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WTP</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sp>
        <p:nvSpPr>
          <p:cNvPr id="8" name="TextBox 15"/>
          <p:cNvSpPr txBox="1"/>
          <p:nvPr/>
        </p:nvSpPr>
        <p:spPr>
          <a:xfrm>
            <a:off x="395536" y="1340768"/>
            <a:ext cx="8064896" cy="1200329"/>
          </a:xfrm>
          <a:prstGeom prst="rect">
            <a:avLst/>
          </a:prstGeom>
          <a:noFill/>
        </p:spPr>
        <p:txBody>
          <a:bodyPr wrap="square" rtlCol="0">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问题： </a:t>
            </a:r>
            <a:r>
              <a:rPr lang="zh-CN" altLang="en-US" sz="2400" dirty="0">
                <a:solidFill>
                  <a:srgbClr val="002060"/>
                </a:solidFill>
                <a:latin typeface="楷体" panose="02010609060101010101" pitchFamily="49" charset="-122"/>
                <a:ea typeface="楷体" panose="02010609060101010101" pitchFamily="49" charset="-122"/>
              </a:rPr>
              <a:t>如果</a:t>
            </a:r>
            <a:r>
              <a:rPr lang="en-US" altLang="zh-CN" sz="2400" dirty="0">
                <a:solidFill>
                  <a:srgbClr val="002060"/>
                </a:solidFill>
                <a:latin typeface="楷体" panose="02010609060101010101" pitchFamily="49" charset="-122"/>
                <a:ea typeface="楷体" panose="02010609060101010101" pitchFamily="49" charset="-122"/>
              </a:rPr>
              <a:t>iPod</a:t>
            </a:r>
            <a:r>
              <a:rPr lang="zh-CN" altLang="en-US" sz="2400" dirty="0">
                <a:solidFill>
                  <a:srgbClr val="002060"/>
                </a:solidFill>
                <a:latin typeface="楷体" panose="02010609060101010101" pitchFamily="49" charset="-122"/>
                <a:ea typeface="楷体" panose="02010609060101010101" pitchFamily="49" charset="-122"/>
              </a:rPr>
              <a:t>的价格</a:t>
            </a:r>
            <a:r>
              <a:rPr lang="zh-CN" altLang="en-US" sz="2400">
                <a:solidFill>
                  <a:srgbClr val="002060"/>
                </a:solidFill>
                <a:latin typeface="楷体" panose="02010609060101010101" pitchFamily="49" charset="-122"/>
                <a:ea typeface="楷体" panose="02010609060101010101" pitchFamily="49" charset="-122"/>
              </a:rPr>
              <a:t>是</a:t>
            </a:r>
            <a:r>
              <a:rPr lang="en-US" altLang="zh-CN" sz="2400" smtClean="0">
                <a:solidFill>
                  <a:srgbClr val="002060"/>
                </a:solidFill>
                <a:latin typeface="楷体" panose="02010609060101010101" pitchFamily="49" charset="-122"/>
                <a:ea typeface="楷体" panose="02010609060101010101" pitchFamily="49" charset="-122"/>
              </a:rPr>
              <a:t>200</a:t>
            </a:r>
            <a:r>
              <a:rPr lang="zh-CN" altLang="en-US" sz="2400" smtClean="0">
                <a:solidFill>
                  <a:srgbClr val="002060"/>
                </a:solidFill>
                <a:latin typeface="楷体" panose="02010609060101010101" pitchFamily="49" charset="-122"/>
                <a:ea typeface="楷体" panose="02010609060101010101" pitchFamily="49" charset="-122"/>
              </a:rPr>
              <a:t>元</a:t>
            </a:r>
            <a:r>
              <a:rPr lang="zh-CN" altLang="en-US" sz="2400" dirty="0">
                <a:solidFill>
                  <a:srgbClr val="002060"/>
                </a:solidFill>
                <a:latin typeface="楷体" panose="02010609060101010101" pitchFamily="49" charset="-122"/>
                <a:ea typeface="楷体" panose="02010609060101010101" pitchFamily="49" charset="-122"/>
              </a:rPr>
              <a:t>，谁会买</a:t>
            </a:r>
            <a:r>
              <a:rPr lang="en-US" altLang="zh-CN" sz="2400" dirty="0">
                <a:solidFill>
                  <a:srgbClr val="002060"/>
                </a:solidFill>
                <a:latin typeface="楷体" panose="02010609060101010101" pitchFamily="49" charset="-122"/>
                <a:ea typeface="楷体" panose="02010609060101010101" pitchFamily="49" charset="-122"/>
              </a:rPr>
              <a:t>iPod</a:t>
            </a:r>
            <a:r>
              <a:rPr lang="zh-CN" altLang="en-US" sz="2400" dirty="0">
                <a:solidFill>
                  <a:srgbClr val="002060"/>
                </a:solidFill>
                <a:latin typeface="楷体" panose="02010609060101010101" pitchFamily="49" charset="-122"/>
                <a:ea typeface="楷体" panose="02010609060101010101" pitchFamily="49" charset="-122"/>
              </a:rPr>
              <a:t>，需求量是多少？</a:t>
            </a:r>
            <a:endParaRPr lang="en-US" altLang="zh-CN" sz="2400" dirty="0">
              <a:solidFill>
                <a:srgbClr val="002060"/>
              </a:solidFill>
              <a:latin typeface="楷体" panose="02010609060101010101" pitchFamily="49" charset="-122"/>
              <a:ea typeface="楷体" panose="02010609060101010101" pitchFamily="49" charset="-122"/>
            </a:endParaRPr>
          </a:p>
        </p:txBody>
      </p:sp>
      <p:graphicFrame>
        <p:nvGraphicFramePr>
          <p:cNvPr id="3" name="Group 91"/>
          <p:cNvGraphicFramePr>
            <a:graphicFrameLocks noGrp="1"/>
          </p:cNvGraphicFramePr>
          <p:nvPr/>
        </p:nvGraphicFramePr>
        <p:xfrm>
          <a:off x="683568" y="3209865"/>
          <a:ext cx="2952328" cy="2932114"/>
        </p:xfrm>
        <a:graphic>
          <a:graphicData uri="http://schemas.openxmlformats.org/drawingml/2006/table">
            <a:tbl>
              <a:tblPr/>
              <a:tblGrid>
                <a:gridCol w="1506537"/>
                <a:gridCol w="1445791"/>
              </a:tblGrid>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姓名</a:t>
                      </a:r>
                      <a:endParaRPr kumimoji="0" lang="en-US" sz="2600" b="0" i="1"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1" u="none" strike="noStrike" cap="none" normalizeH="0" baseline="0" dirty="0">
                          <a:ln>
                            <a:noFill/>
                          </a:ln>
                          <a:solidFill>
                            <a:schemeClr val="tx1"/>
                          </a:solidFill>
                          <a:effectLst/>
                          <a:latin typeface="Arial" panose="020B0604020202020204" pitchFamily="34" charset="0"/>
                        </a:rPr>
                        <a:t>WTP</a:t>
                      </a:r>
                      <a:endParaRPr kumimoji="0" lang="en-US" sz="2600" b="0" i="1"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rPr>
                        <a:t>A</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rPr>
                        <a:t>250(</a:t>
                      </a:r>
                      <a:r>
                        <a:rPr kumimoji="0" lang="zh-CN" altLang="en-US" sz="2600" b="0" i="0" u="none" strike="noStrike" cap="none" normalizeH="0" baseline="0" smtClean="0">
                          <a:ln>
                            <a:noFill/>
                          </a:ln>
                          <a:solidFill>
                            <a:schemeClr val="tx1"/>
                          </a:solidFill>
                          <a:effectLst/>
                          <a:latin typeface="Arial" panose="020B0604020202020204" pitchFamily="34" charset="0"/>
                        </a:rPr>
                        <a:t>元</a:t>
                      </a:r>
                      <a:r>
                        <a:rPr kumimoji="0" lang="en-US" sz="2600" b="0" i="0" u="none" strike="noStrike" cap="none" normalizeH="0" baseline="0" smtClean="0">
                          <a:ln>
                            <a:noFill/>
                          </a:ln>
                          <a:solidFill>
                            <a:schemeClr val="tx1"/>
                          </a:solidFill>
                          <a:effectLst/>
                          <a:latin typeface="Arial" panose="020B0604020202020204" pitchFamily="34" charset="0"/>
                        </a:rPr>
                        <a:t>)</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rPr>
                        <a:t>B</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175</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rPr>
                        <a:t>C</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300</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rPr>
                        <a:t>D</a:t>
                      </a:r>
                      <a:endParaRPr kumimoji="0" lang="en-US"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dirty="0">
                          <a:ln>
                            <a:noFill/>
                          </a:ln>
                          <a:solidFill>
                            <a:schemeClr val="tx1"/>
                          </a:solidFill>
                          <a:effectLst/>
                          <a:latin typeface="Arial" panose="020B0604020202020204" pitchFamily="34" charset="0"/>
                        </a:rPr>
                        <a:t>125</a:t>
                      </a:r>
                      <a:endParaRPr kumimoji="0" lang="en-US" sz="2600" b="0" i="0" u="none" strike="noStrike" cap="none" normalizeH="0" baseline="0" dirty="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 name="文本框 3"/>
          <p:cNvSpPr txBox="1"/>
          <p:nvPr/>
        </p:nvSpPr>
        <p:spPr>
          <a:xfrm>
            <a:off x="3851920" y="3068960"/>
            <a:ext cx="4824536" cy="1200329"/>
          </a:xfrm>
          <a:prstGeom prst="rect">
            <a:avLst/>
          </a:prstGeom>
          <a:noFill/>
        </p:spPr>
        <p:txBody>
          <a:bodyPr wrap="square" rtlCol="0">
            <a:spAutoFit/>
          </a:bodyPr>
          <a:lstStyle/>
          <a:p>
            <a:pPr>
              <a:lnSpc>
                <a:spcPct val="150000"/>
              </a:lnSpc>
            </a:pPr>
            <a:r>
              <a:rPr lang="zh-CN" altLang="en-US" sz="2400">
                <a:solidFill>
                  <a:srgbClr val="002060"/>
                </a:solidFill>
                <a:latin typeface="微软雅黑" panose="020B0503020204020204" pitchFamily="34" charset="-122"/>
                <a:ea typeface="微软雅黑" panose="020B0503020204020204" pitchFamily="34" charset="-122"/>
              </a:rPr>
              <a:t>答案</a:t>
            </a:r>
            <a:r>
              <a:rPr lang="zh-CN" altLang="en-US" sz="2400" smtClean="0">
                <a:solidFill>
                  <a:srgbClr val="002060"/>
                </a:solidFill>
                <a:latin typeface="微软雅黑" panose="020B0503020204020204" pitchFamily="34" charset="-122"/>
                <a:ea typeface="微软雅黑" panose="020B0503020204020204" pitchFamily="34" charset="-122"/>
              </a:rPr>
              <a:t>：</a:t>
            </a:r>
            <a:r>
              <a:rPr lang="en-US" altLang="zh-CN" sz="2400" smtClean="0">
                <a:solidFill>
                  <a:srgbClr val="002060"/>
                </a:solidFill>
                <a:latin typeface="微软雅黑" panose="020B0503020204020204" pitchFamily="34" charset="-122"/>
                <a:ea typeface="微软雅黑" panose="020B0503020204020204" pitchFamily="34" charset="-122"/>
              </a:rPr>
              <a:t>A</a:t>
            </a:r>
            <a:r>
              <a:rPr lang="zh-CN" altLang="en-US" sz="2400" smtClean="0">
                <a:solidFill>
                  <a:srgbClr val="002060"/>
                </a:solidFill>
                <a:latin typeface="微软雅黑" panose="020B0503020204020204" pitchFamily="34" charset="-122"/>
                <a:ea typeface="微软雅黑" panose="020B0503020204020204" pitchFamily="34" charset="-122"/>
              </a:rPr>
              <a:t>和</a:t>
            </a:r>
            <a:r>
              <a:rPr lang="en-US" altLang="zh-CN" sz="2400" smtClean="0">
                <a:solidFill>
                  <a:srgbClr val="002060"/>
                </a:solidFill>
                <a:latin typeface="微软雅黑" panose="020B0503020204020204" pitchFamily="34" charset="-122"/>
                <a:ea typeface="微软雅黑" panose="020B0503020204020204" pitchFamily="34" charset="-122"/>
              </a:rPr>
              <a:t>C</a:t>
            </a:r>
            <a:r>
              <a:rPr lang="zh-CN" altLang="en-US" sz="2400" smtClean="0">
                <a:solidFill>
                  <a:srgbClr val="002060"/>
                </a:solidFill>
                <a:latin typeface="微软雅黑" panose="020B0503020204020204" pitchFamily="34" charset="-122"/>
                <a:ea typeface="微软雅黑" panose="020B0503020204020204" pitchFamily="34" charset="-122"/>
              </a:rPr>
              <a:t>会</a:t>
            </a:r>
            <a:r>
              <a:rPr lang="zh-CN" altLang="en-US" sz="2400" dirty="0">
                <a:solidFill>
                  <a:srgbClr val="002060"/>
                </a:solidFill>
                <a:latin typeface="微软雅黑" panose="020B0503020204020204" pitchFamily="34" charset="-122"/>
                <a:ea typeface="微软雅黑" panose="020B0503020204020204" pitchFamily="34" charset="-122"/>
              </a:rPr>
              <a:t>买</a:t>
            </a:r>
            <a:r>
              <a:rPr lang="en-US" altLang="zh-CN" sz="2400">
                <a:solidFill>
                  <a:srgbClr val="002060"/>
                </a:solidFill>
                <a:latin typeface="微软雅黑" panose="020B0503020204020204" pitchFamily="34" charset="-122"/>
                <a:ea typeface="微软雅黑" panose="020B0503020204020204" pitchFamily="34" charset="-122"/>
              </a:rPr>
              <a:t>iPod</a:t>
            </a:r>
            <a:r>
              <a:rPr lang="zh-CN" altLang="en-US" sz="2400" smtClean="0">
                <a:solidFill>
                  <a:srgbClr val="002060"/>
                </a:solidFill>
                <a:latin typeface="微软雅黑" panose="020B0503020204020204" pitchFamily="34" charset="-122"/>
                <a:ea typeface="微软雅黑" panose="020B0503020204020204" pitchFamily="34" charset="-122"/>
              </a:rPr>
              <a:t>，</a:t>
            </a:r>
            <a:r>
              <a:rPr lang="en-US" altLang="zh-CN" sz="2400" smtClean="0">
                <a:solidFill>
                  <a:srgbClr val="002060"/>
                </a:solidFill>
                <a:latin typeface="微软雅黑" panose="020B0503020204020204" pitchFamily="34" charset="-122"/>
                <a:ea typeface="微软雅黑" panose="020B0503020204020204" pitchFamily="34" charset="-122"/>
              </a:rPr>
              <a:t>B</a:t>
            </a:r>
            <a:r>
              <a:rPr lang="zh-CN" altLang="en-US" sz="2400" smtClean="0">
                <a:solidFill>
                  <a:srgbClr val="002060"/>
                </a:solidFill>
                <a:latin typeface="微软雅黑" panose="020B0503020204020204" pitchFamily="34" charset="-122"/>
                <a:ea typeface="微软雅黑" panose="020B0503020204020204" pitchFamily="34" charset="-122"/>
              </a:rPr>
              <a:t>和</a:t>
            </a:r>
            <a:r>
              <a:rPr lang="en-US" altLang="zh-CN" sz="2400" smtClean="0">
                <a:solidFill>
                  <a:srgbClr val="002060"/>
                </a:solidFill>
                <a:latin typeface="微软雅黑" panose="020B0503020204020204" pitchFamily="34" charset="-122"/>
                <a:ea typeface="微软雅黑" panose="020B0503020204020204" pitchFamily="34" charset="-122"/>
              </a:rPr>
              <a:t>D</a:t>
            </a:r>
            <a:r>
              <a:rPr lang="zh-CN" altLang="en-US" sz="2400" smtClean="0">
                <a:solidFill>
                  <a:srgbClr val="002060"/>
                </a:solidFill>
                <a:latin typeface="微软雅黑" panose="020B0503020204020204" pitchFamily="34" charset="-122"/>
                <a:ea typeface="微软雅黑" panose="020B0503020204020204" pitchFamily="34" charset="-122"/>
              </a:rPr>
              <a:t>不会</a:t>
            </a:r>
            <a:r>
              <a:rPr lang="zh-CN" altLang="en-US"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因此，</a:t>
            </a:r>
            <a:r>
              <a:rPr lang="zh-CN" altLang="en-US" sz="2400">
                <a:solidFill>
                  <a:srgbClr val="002060"/>
                </a:solidFill>
                <a:latin typeface="微软雅黑" panose="020B0503020204020204" pitchFamily="34" charset="-122"/>
                <a:ea typeface="微软雅黑" panose="020B0503020204020204" pitchFamily="34" charset="-122"/>
              </a:rPr>
              <a:t>当</a:t>
            </a:r>
            <a:r>
              <a:rPr lang="en-US" altLang="zh-CN" sz="2400" b="1" i="1" smtClean="0">
                <a:solidFill>
                  <a:srgbClr val="002060"/>
                </a:solidFill>
                <a:latin typeface="微软雅黑" panose="020B0503020204020204" pitchFamily="34" charset="-122"/>
                <a:ea typeface="微软雅黑" panose="020B0503020204020204" pitchFamily="34" charset="-122"/>
              </a:rPr>
              <a:t>P</a:t>
            </a:r>
            <a:r>
              <a:rPr lang="en-US" altLang="zh-CN" sz="2400" smtClean="0">
                <a:solidFill>
                  <a:srgbClr val="002060"/>
                </a:solidFill>
                <a:latin typeface="微软雅黑" panose="020B0503020204020204" pitchFamily="34" charset="-122"/>
                <a:ea typeface="微软雅黑" panose="020B0503020204020204" pitchFamily="34" charset="-122"/>
              </a:rPr>
              <a:t>=200</a:t>
            </a:r>
            <a:r>
              <a:rPr lang="zh-CN" altLang="en-US" sz="2400" smtClean="0">
                <a:solidFill>
                  <a:srgbClr val="002060"/>
                </a:solidFill>
                <a:latin typeface="微软雅黑" panose="020B0503020204020204" pitchFamily="34" charset="-122"/>
                <a:ea typeface="微软雅黑" panose="020B0503020204020204" pitchFamily="34" charset="-122"/>
              </a:rPr>
              <a:t>元</a:t>
            </a:r>
            <a:r>
              <a:rPr lang="zh-CN" altLang="en-US" sz="2400" dirty="0">
                <a:solidFill>
                  <a:srgbClr val="002060"/>
                </a:solidFill>
                <a:latin typeface="微软雅黑" panose="020B0503020204020204" pitchFamily="34" charset="-122"/>
                <a:ea typeface="微软雅黑" panose="020B0503020204020204" pitchFamily="34" charset="-122"/>
              </a:rPr>
              <a:t>时，</a:t>
            </a:r>
            <a:r>
              <a:rPr lang="en-US" altLang="zh-CN" sz="2400" b="1" i="1" dirty="0">
                <a:solidFill>
                  <a:srgbClr val="002060"/>
                </a:solidFill>
                <a:latin typeface="微软雅黑" panose="020B0503020204020204" pitchFamily="34" charset="-122"/>
                <a:ea typeface="微软雅黑" panose="020B0503020204020204" pitchFamily="34" charset="-122"/>
              </a:rPr>
              <a:t>Q</a:t>
            </a:r>
            <a:r>
              <a:rPr lang="en-US" altLang="zh-CN" sz="2400" b="1" i="1" baseline="30000" dirty="0">
                <a:solidFill>
                  <a:srgbClr val="002060"/>
                </a:solidFill>
                <a:latin typeface="微软雅黑" panose="020B0503020204020204" pitchFamily="34" charset="-122"/>
                <a:ea typeface="微软雅黑" panose="020B0503020204020204" pitchFamily="34" charset="-122"/>
              </a:rPr>
              <a:t>d</a:t>
            </a:r>
            <a:r>
              <a:rPr lang="en-US" altLang="zh-CN" sz="2400" b="1" i="1" baseline="30000" dirty="0">
                <a:latin typeface="Arial" panose="020B0604020202020204"/>
                <a:cs typeface="Arial" panose="020B0604020202020204"/>
              </a:rPr>
              <a:t> </a:t>
            </a:r>
            <a:r>
              <a:rPr lang="en-US" altLang="zh-CN" sz="2400" dirty="0">
                <a:solidFill>
                  <a:srgbClr val="002060"/>
                </a:solidFill>
                <a:latin typeface="微软雅黑" panose="020B0503020204020204" pitchFamily="34" charset="-122"/>
                <a:ea typeface="微软雅黑" panose="020B0503020204020204" pitchFamily="34" charset="-122"/>
              </a:rPr>
              <a:t>=2</a:t>
            </a:r>
            <a:r>
              <a:rPr lang="zh-CN"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WTP</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sp>
        <p:nvSpPr>
          <p:cNvPr id="8" name="TextBox 15"/>
          <p:cNvSpPr txBox="1"/>
          <p:nvPr/>
        </p:nvSpPr>
        <p:spPr>
          <a:xfrm>
            <a:off x="910159" y="1959780"/>
            <a:ext cx="2376264" cy="581057"/>
          </a:xfrm>
          <a:prstGeom prst="rect">
            <a:avLst/>
          </a:prstGeom>
          <a:noFill/>
        </p:spPr>
        <p:txBody>
          <a:bodyPr wrap="square" rtlCol="0">
            <a:spAutoFit/>
          </a:bodyPr>
          <a:lstStyle/>
          <a:p>
            <a:pPr>
              <a:lnSpc>
                <a:spcPct val="150000"/>
              </a:lnSpc>
            </a:pPr>
            <a:r>
              <a:rPr lang="zh-CN" altLang="en-US" sz="2400">
                <a:solidFill>
                  <a:srgbClr val="002060"/>
                </a:solidFill>
                <a:latin typeface="微软雅黑" panose="020B0503020204020204" pitchFamily="34" charset="-122"/>
                <a:ea typeface="微软雅黑" panose="020B0503020204020204" pitchFamily="34" charset="-122"/>
              </a:rPr>
              <a:t>导出</a:t>
            </a:r>
            <a:r>
              <a:rPr lang="zh-CN" altLang="en-US" sz="2400" smtClean="0">
                <a:solidFill>
                  <a:srgbClr val="002060"/>
                </a:solidFill>
                <a:latin typeface="微软雅黑" panose="020B0503020204020204" pitchFamily="34" charset="-122"/>
                <a:ea typeface="微软雅黑" panose="020B0503020204020204" pitchFamily="34" charset="-122"/>
              </a:rPr>
              <a:t>需求表：</a:t>
            </a:r>
            <a:endParaRPr lang="en-US" altLang="zh-CN" sz="2400"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Group 91"/>
          <p:cNvGraphicFramePr>
            <a:graphicFrameLocks noGrp="1"/>
          </p:cNvGraphicFramePr>
          <p:nvPr>
            <p:custDataLst>
              <p:tags r:id="rId1"/>
            </p:custDataLst>
          </p:nvPr>
        </p:nvGraphicFramePr>
        <p:xfrm>
          <a:off x="683568" y="3209865"/>
          <a:ext cx="2538412" cy="2932114"/>
        </p:xfrm>
        <a:graphic>
          <a:graphicData uri="http://schemas.openxmlformats.org/drawingml/2006/table">
            <a:tbl>
              <a:tblPr/>
              <a:tblGrid>
                <a:gridCol w="1506537"/>
                <a:gridCol w="1031875"/>
              </a:tblGrid>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1" u="none" strike="noStrike" cap="none" normalizeH="0" baseline="0" dirty="0">
                          <a:ln>
                            <a:noFill/>
                          </a:ln>
                          <a:solidFill>
                            <a:schemeClr val="tx1"/>
                          </a:solidFill>
                          <a:effectLst/>
                          <a:latin typeface="Arial" panose="020B0604020202020204" pitchFamily="34" charset="0"/>
                        </a:rPr>
                        <a:t>姓名</a:t>
                      </a:r>
                      <a:endParaRPr kumimoji="0" lang="en-US" sz="2600" b="0" i="1"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1" u="none" strike="noStrike" cap="none" normalizeH="0" baseline="0" dirty="0">
                          <a:ln>
                            <a:noFill/>
                          </a:ln>
                          <a:solidFill>
                            <a:schemeClr val="tx1"/>
                          </a:solidFill>
                          <a:effectLst/>
                          <a:latin typeface="Arial" panose="020B0604020202020204" pitchFamily="34" charset="0"/>
                        </a:rPr>
                        <a:t>WTP</a:t>
                      </a:r>
                      <a:endParaRPr kumimoji="0" lang="en-US" sz="2600" b="0" i="1"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A</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250</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B</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175</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C</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rPr>
                        <a:t>300</a:t>
                      </a:r>
                      <a:endParaRPr kumimoji="0" lang="en-US" sz="2600" b="0" i="0" u="none" strike="noStrike" cap="none" normalizeH="0" baseline="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rPr>
                        <a:t>D</a:t>
                      </a:r>
                      <a:endParaRPr kumimoji="0" lang="en-US" altLang="zh-CN" sz="2600" b="0" i="0" u="none" strike="noStrike" cap="none" normalizeH="0" baseline="0" dirty="0">
                        <a:ln>
                          <a:noFill/>
                        </a:ln>
                        <a:solidFill>
                          <a:schemeClr val="tx1"/>
                        </a:solidFill>
                        <a:effectLst/>
                        <a:latin typeface="Arial" panose="020B0604020202020204" pitchFamily="34" charset="0"/>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600" b="0" i="0" u="none" strike="noStrike" cap="none" normalizeH="0" baseline="0" dirty="0">
                          <a:ln>
                            <a:noFill/>
                          </a:ln>
                          <a:solidFill>
                            <a:schemeClr val="tx1"/>
                          </a:solidFill>
                          <a:effectLst/>
                          <a:latin typeface="Arial" panose="020B0604020202020204" pitchFamily="34" charset="0"/>
                        </a:rPr>
                        <a:t>125</a:t>
                      </a:r>
                      <a:endParaRPr kumimoji="0" lang="en-US" sz="2600" b="0" i="0" u="none" strike="noStrike" cap="none" normalizeH="0" baseline="0" dirty="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 name="Rectangle 144"/>
          <p:cNvSpPr>
            <a:spLocks noChangeArrowheads="1"/>
          </p:cNvSpPr>
          <p:nvPr/>
        </p:nvSpPr>
        <p:spPr bwMode="auto">
          <a:xfrm>
            <a:off x="8017817" y="5367349"/>
            <a:ext cx="795338" cy="890588"/>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dirty="0">
                <a:latin typeface="Arial" panose="020B0604020202020204"/>
                <a:cs typeface="Arial" panose="020B0604020202020204"/>
              </a:rPr>
              <a:t>4</a:t>
            </a:r>
            <a:endParaRPr lang="en-US" sz="2500" dirty="0">
              <a:latin typeface="Arial" panose="020B0604020202020204"/>
              <a:cs typeface="Arial" panose="020B0604020202020204"/>
            </a:endParaRPr>
          </a:p>
        </p:txBody>
      </p:sp>
      <p:sp>
        <p:nvSpPr>
          <p:cNvPr id="7" name="Rectangle 142"/>
          <p:cNvSpPr>
            <a:spLocks noChangeArrowheads="1"/>
          </p:cNvSpPr>
          <p:nvPr/>
        </p:nvSpPr>
        <p:spPr bwMode="auto">
          <a:xfrm>
            <a:off x="5292080" y="5367349"/>
            <a:ext cx="2725737" cy="890588"/>
          </a:xfrm>
          <a:prstGeom prst="rect">
            <a:avLst/>
          </a:prstGeom>
          <a:noFill/>
          <a:ln w="9525">
            <a:noFill/>
            <a:miter lim="800000"/>
          </a:ln>
        </p:spPr>
        <p:txBody>
          <a:bodyPr lIns="137160" rIns="0" anchor="ctr"/>
          <a:lstStyle/>
          <a:p>
            <a:pPr>
              <a:lnSpc>
                <a:spcPct val="105000"/>
              </a:lnSpc>
              <a:buClr>
                <a:srgbClr val="00B85C"/>
              </a:buClr>
              <a:buSzPct val="120000"/>
            </a:pPr>
            <a:r>
              <a:rPr lang="en-US" altLang="zh-CN" sz="2500" dirty="0">
                <a:latin typeface="Arial" panose="020B0604020202020204"/>
                <a:cs typeface="Arial" panose="020B0604020202020204"/>
              </a:rPr>
              <a:t>A</a:t>
            </a:r>
            <a:r>
              <a:rPr lang="zh-CN" altLang="en-US" sz="2500" dirty="0">
                <a:latin typeface="Arial" panose="020B0604020202020204"/>
                <a:cs typeface="Arial" panose="020B0604020202020204"/>
              </a:rPr>
              <a:t>、</a:t>
            </a:r>
            <a:r>
              <a:rPr lang="en-US" altLang="zh-CN" sz="2500" dirty="0">
                <a:latin typeface="Arial" panose="020B0604020202020204"/>
                <a:cs typeface="Arial" panose="020B0604020202020204"/>
              </a:rPr>
              <a:t>B</a:t>
            </a:r>
            <a:r>
              <a:rPr lang="zh-CN" altLang="en-US" sz="2500" dirty="0">
                <a:latin typeface="Arial" panose="020B0604020202020204"/>
                <a:cs typeface="Arial" panose="020B0604020202020204"/>
              </a:rPr>
              <a:t>、</a:t>
            </a:r>
            <a:r>
              <a:rPr lang="en-US" altLang="zh-CN" sz="2500" dirty="0">
                <a:latin typeface="Arial" panose="020B0604020202020204"/>
                <a:cs typeface="Arial" panose="020B0604020202020204"/>
              </a:rPr>
              <a:t>C</a:t>
            </a:r>
            <a:r>
              <a:rPr lang="zh-CN" altLang="en-US" sz="2500" dirty="0">
                <a:latin typeface="Arial" panose="020B0604020202020204"/>
                <a:cs typeface="Arial" panose="020B0604020202020204"/>
              </a:rPr>
              <a:t>、</a:t>
            </a:r>
            <a:r>
              <a:rPr lang="en-US" altLang="zh-CN" sz="2500" dirty="0">
                <a:latin typeface="Arial" panose="020B0604020202020204"/>
                <a:cs typeface="Arial" panose="020B0604020202020204"/>
              </a:rPr>
              <a:t>D</a:t>
            </a:r>
            <a:endParaRPr lang="en-US" altLang="zh-CN" sz="2500" dirty="0">
              <a:latin typeface="Arial" panose="020B0604020202020204"/>
              <a:cs typeface="Arial" panose="020B0604020202020204"/>
            </a:endParaRPr>
          </a:p>
        </p:txBody>
      </p:sp>
      <p:sp>
        <p:nvSpPr>
          <p:cNvPr id="9" name="Rectangle 140"/>
          <p:cNvSpPr>
            <a:spLocks noChangeArrowheads="1"/>
          </p:cNvSpPr>
          <p:nvPr/>
        </p:nvSpPr>
        <p:spPr bwMode="auto">
          <a:xfrm>
            <a:off x="3556942" y="5367349"/>
            <a:ext cx="1735138" cy="890588"/>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   0 – 125</a:t>
            </a:r>
            <a:endParaRPr lang="en-US" sz="2500">
              <a:latin typeface="Arial" panose="020B0604020202020204"/>
              <a:cs typeface="Arial" panose="020B0604020202020204"/>
            </a:endParaRPr>
          </a:p>
        </p:txBody>
      </p:sp>
      <p:sp>
        <p:nvSpPr>
          <p:cNvPr id="10" name="Rectangle 136"/>
          <p:cNvSpPr>
            <a:spLocks noChangeArrowheads="1"/>
          </p:cNvSpPr>
          <p:nvPr/>
        </p:nvSpPr>
        <p:spPr bwMode="auto">
          <a:xfrm>
            <a:off x="8017817" y="4476762"/>
            <a:ext cx="795338" cy="890587"/>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3</a:t>
            </a:r>
            <a:endParaRPr lang="en-US" sz="2500">
              <a:latin typeface="Arial" panose="020B0604020202020204"/>
              <a:cs typeface="Arial" panose="020B0604020202020204"/>
            </a:endParaRPr>
          </a:p>
        </p:txBody>
      </p:sp>
      <p:sp>
        <p:nvSpPr>
          <p:cNvPr id="11" name="Rectangle 134"/>
          <p:cNvSpPr>
            <a:spLocks noChangeArrowheads="1"/>
          </p:cNvSpPr>
          <p:nvPr/>
        </p:nvSpPr>
        <p:spPr bwMode="auto">
          <a:xfrm>
            <a:off x="5292080" y="4476762"/>
            <a:ext cx="2725737" cy="890587"/>
          </a:xfrm>
          <a:prstGeom prst="rect">
            <a:avLst/>
          </a:prstGeom>
          <a:noFill/>
          <a:ln w="9525">
            <a:noFill/>
            <a:miter lim="800000"/>
          </a:ln>
        </p:spPr>
        <p:txBody>
          <a:bodyPr lIns="137160" rIns="0" anchor="ctr"/>
          <a:lstStyle/>
          <a:p>
            <a:pPr>
              <a:lnSpc>
                <a:spcPct val="105000"/>
              </a:lnSpc>
              <a:buClr>
                <a:srgbClr val="00B85C"/>
              </a:buClr>
              <a:buSzPct val="120000"/>
            </a:pPr>
            <a:r>
              <a:rPr lang="en-US" sz="2500" dirty="0">
                <a:latin typeface="Arial" panose="020B0604020202020204"/>
                <a:cs typeface="Arial" panose="020B0604020202020204"/>
              </a:rPr>
              <a:t>A</a:t>
            </a:r>
            <a:r>
              <a:rPr lang="zh-CN" altLang="en-US" sz="2500" dirty="0">
                <a:latin typeface="Arial" panose="020B0604020202020204"/>
                <a:cs typeface="Arial" panose="020B0604020202020204"/>
              </a:rPr>
              <a:t>、</a:t>
            </a:r>
            <a:r>
              <a:rPr lang="en-US" sz="2500" dirty="0">
                <a:latin typeface="Arial" panose="020B0604020202020204"/>
                <a:cs typeface="Arial" panose="020B0604020202020204"/>
              </a:rPr>
              <a:t>B</a:t>
            </a:r>
            <a:r>
              <a:rPr lang="zh-CN" altLang="en-US" sz="2500" dirty="0">
                <a:latin typeface="Arial" panose="020B0604020202020204"/>
                <a:cs typeface="Arial" panose="020B0604020202020204"/>
              </a:rPr>
              <a:t>、</a:t>
            </a:r>
            <a:r>
              <a:rPr lang="en-US" sz="2500" dirty="0">
                <a:latin typeface="Arial" panose="020B0604020202020204"/>
                <a:cs typeface="Arial" panose="020B0604020202020204"/>
              </a:rPr>
              <a:t>C</a:t>
            </a:r>
            <a:endParaRPr lang="en-US" sz="2500" dirty="0">
              <a:latin typeface="Arial" panose="020B0604020202020204"/>
              <a:cs typeface="Arial" panose="020B0604020202020204"/>
            </a:endParaRPr>
          </a:p>
        </p:txBody>
      </p:sp>
      <p:sp>
        <p:nvSpPr>
          <p:cNvPr id="12" name="Rectangle 132"/>
          <p:cNvSpPr>
            <a:spLocks noChangeArrowheads="1"/>
          </p:cNvSpPr>
          <p:nvPr/>
        </p:nvSpPr>
        <p:spPr bwMode="auto">
          <a:xfrm>
            <a:off x="3556942" y="4476762"/>
            <a:ext cx="1735138" cy="890587"/>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126 – 175</a:t>
            </a:r>
            <a:endParaRPr lang="en-US" sz="2500">
              <a:latin typeface="Arial" panose="020B0604020202020204"/>
              <a:cs typeface="Arial" panose="020B0604020202020204"/>
            </a:endParaRPr>
          </a:p>
        </p:txBody>
      </p:sp>
      <p:sp>
        <p:nvSpPr>
          <p:cNvPr id="13" name="Rectangle 128"/>
          <p:cNvSpPr>
            <a:spLocks noChangeArrowheads="1"/>
          </p:cNvSpPr>
          <p:nvPr/>
        </p:nvSpPr>
        <p:spPr bwMode="auto">
          <a:xfrm>
            <a:off x="8017817" y="3786199"/>
            <a:ext cx="795338" cy="69056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a:latin typeface="Arial" panose="020B0604020202020204"/>
                <a:cs typeface="Arial" panose="020B0604020202020204"/>
              </a:rPr>
              <a:t>2</a:t>
            </a:r>
            <a:endParaRPr lang="en-US" sz="2500">
              <a:latin typeface="Arial" panose="020B0604020202020204"/>
              <a:cs typeface="Arial" panose="020B0604020202020204"/>
            </a:endParaRPr>
          </a:p>
        </p:txBody>
      </p:sp>
      <p:sp>
        <p:nvSpPr>
          <p:cNvPr id="14" name="Rectangle 126"/>
          <p:cNvSpPr>
            <a:spLocks noChangeArrowheads="1"/>
          </p:cNvSpPr>
          <p:nvPr/>
        </p:nvSpPr>
        <p:spPr bwMode="auto">
          <a:xfrm>
            <a:off x="5292080" y="3786199"/>
            <a:ext cx="2725737" cy="690563"/>
          </a:xfrm>
          <a:prstGeom prst="rect">
            <a:avLst/>
          </a:prstGeom>
          <a:noFill/>
          <a:ln w="9525">
            <a:noFill/>
            <a:miter lim="800000"/>
          </a:ln>
        </p:spPr>
        <p:txBody>
          <a:bodyPr lIns="137160" rIns="0" anchor="ctr"/>
          <a:lstStyle/>
          <a:p>
            <a:pPr>
              <a:lnSpc>
                <a:spcPct val="105000"/>
              </a:lnSpc>
              <a:spcBef>
                <a:spcPct val="45000"/>
              </a:spcBef>
              <a:buClr>
                <a:srgbClr val="00B85C"/>
              </a:buClr>
              <a:buSzPct val="120000"/>
              <a:buFont typeface="Wingdings" panose="05000000000000000000" pitchFamily="2" charset="2"/>
              <a:buNone/>
            </a:pPr>
            <a:r>
              <a:rPr lang="en-US" altLang="zh-CN" sz="2500" dirty="0">
                <a:latin typeface="Arial" panose="020B0604020202020204"/>
                <a:cs typeface="Arial" panose="020B0604020202020204"/>
              </a:rPr>
              <a:t>B</a:t>
            </a:r>
            <a:r>
              <a:rPr lang="zh-CN" altLang="en-US" sz="2500" dirty="0">
                <a:latin typeface="Arial" panose="020B0604020202020204"/>
                <a:cs typeface="Arial" panose="020B0604020202020204"/>
              </a:rPr>
              <a:t>、</a:t>
            </a:r>
            <a:r>
              <a:rPr lang="en-US" altLang="zh-CN" sz="2500" dirty="0">
                <a:latin typeface="Arial" panose="020B0604020202020204"/>
                <a:cs typeface="Arial" panose="020B0604020202020204"/>
              </a:rPr>
              <a:t>C</a:t>
            </a:r>
            <a:endParaRPr lang="en-US" altLang="zh-CN" sz="2500" dirty="0">
              <a:latin typeface="Arial" panose="020B0604020202020204"/>
              <a:cs typeface="Arial" panose="020B0604020202020204"/>
            </a:endParaRPr>
          </a:p>
        </p:txBody>
      </p:sp>
      <p:sp>
        <p:nvSpPr>
          <p:cNvPr id="15" name="Rectangle 124"/>
          <p:cNvSpPr>
            <a:spLocks noChangeArrowheads="1"/>
          </p:cNvSpPr>
          <p:nvPr/>
        </p:nvSpPr>
        <p:spPr bwMode="auto">
          <a:xfrm>
            <a:off x="3556942" y="3786199"/>
            <a:ext cx="1735138" cy="690563"/>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dirty="0">
                <a:latin typeface="Arial" panose="020B0604020202020204"/>
                <a:cs typeface="Arial" panose="020B0604020202020204"/>
              </a:rPr>
              <a:t>176 – 250</a:t>
            </a:r>
            <a:endParaRPr lang="en-US" sz="2500" dirty="0">
              <a:latin typeface="Arial" panose="020B0604020202020204"/>
              <a:cs typeface="Arial" panose="020B0604020202020204"/>
            </a:endParaRPr>
          </a:p>
        </p:txBody>
      </p:sp>
      <p:sp>
        <p:nvSpPr>
          <p:cNvPr id="16" name="Rectangle 120"/>
          <p:cNvSpPr>
            <a:spLocks noChangeArrowheads="1"/>
          </p:cNvSpPr>
          <p:nvPr/>
        </p:nvSpPr>
        <p:spPr bwMode="auto">
          <a:xfrm>
            <a:off x="8017817" y="3095637"/>
            <a:ext cx="795338" cy="69056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dirty="0">
                <a:latin typeface="Arial" panose="020B0604020202020204"/>
                <a:cs typeface="Arial" panose="020B0604020202020204"/>
              </a:rPr>
              <a:t>1</a:t>
            </a:r>
            <a:endParaRPr lang="en-US" sz="2500" dirty="0">
              <a:latin typeface="Arial" panose="020B0604020202020204"/>
              <a:cs typeface="Arial" panose="020B0604020202020204"/>
            </a:endParaRPr>
          </a:p>
        </p:txBody>
      </p:sp>
      <p:sp>
        <p:nvSpPr>
          <p:cNvPr id="17" name="Rectangle 118"/>
          <p:cNvSpPr>
            <a:spLocks noChangeArrowheads="1"/>
          </p:cNvSpPr>
          <p:nvPr/>
        </p:nvSpPr>
        <p:spPr bwMode="auto">
          <a:xfrm>
            <a:off x="5292080" y="3095637"/>
            <a:ext cx="2725737" cy="690562"/>
          </a:xfrm>
          <a:prstGeom prst="rect">
            <a:avLst/>
          </a:prstGeom>
          <a:noFill/>
          <a:ln w="9525">
            <a:noFill/>
            <a:miter lim="800000"/>
          </a:ln>
        </p:spPr>
        <p:txBody>
          <a:bodyPr lIns="137160" rIns="0" anchor="ctr"/>
          <a:lstStyle/>
          <a:p>
            <a:pPr>
              <a:lnSpc>
                <a:spcPct val="105000"/>
              </a:lnSpc>
              <a:spcBef>
                <a:spcPct val="45000"/>
              </a:spcBef>
              <a:buClr>
                <a:srgbClr val="00B85C"/>
              </a:buClr>
              <a:buSzPct val="120000"/>
              <a:buFont typeface="Wingdings" panose="05000000000000000000" pitchFamily="2" charset="2"/>
              <a:buNone/>
            </a:pPr>
            <a:r>
              <a:rPr lang="en-US" altLang="zh-CN" sz="2500" dirty="0">
                <a:latin typeface="Arial" panose="020B0604020202020204"/>
                <a:cs typeface="Arial" panose="020B0604020202020204"/>
              </a:rPr>
              <a:t>C</a:t>
            </a:r>
            <a:endParaRPr lang="en-US" altLang="zh-CN" sz="2500" dirty="0">
              <a:latin typeface="Arial" panose="020B0604020202020204"/>
              <a:cs typeface="Arial" panose="020B0604020202020204"/>
            </a:endParaRPr>
          </a:p>
        </p:txBody>
      </p:sp>
      <p:sp>
        <p:nvSpPr>
          <p:cNvPr id="18" name="Rectangle 116"/>
          <p:cNvSpPr>
            <a:spLocks noChangeArrowheads="1"/>
          </p:cNvSpPr>
          <p:nvPr/>
        </p:nvSpPr>
        <p:spPr bwMode="auto">
          <a:xfrm>
            <a:off x="3556942" y="3095637"/>
            <a:ext cx="1735138" cy="690562"/>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500" dirty="0">
                <a:latin typeface="Arial" panose="020B0604020202020204"/>
                <a:cs typeface="Arial" panose="020B0604020202020204"/>
              </a:rPr>
              <a:t>251 – 300</a:t>
            </a:r>
            <a:endParaRPr lang="en-US" sz="2500" dirty="0">
              <a:latin typeface="Arial" panose="020B0604020202020204"/>
              <a:cs typeface="Arial" panose="020B0604020202020204"/>
            </a:endParaRPr>
          </a:p>
        </p:txBody>
      </p:sp>
      <p:sp>
        <p:nvSpPr>
          <p:cNvPr id="19" name="Rectangle 112"/>
          <p:cNvSpPr>
            <a:spLocks noChangeArrowheads="1"/>
          </p:cNvSpPr>
          <p:nvPr/>
        </p:nvSpPr>
        <p:spPr bwMode="auto">
          <a:xfrm>
            <a:off x="8017817" y="2405074"/>
            <a:ext cx="795338" cy="69056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dirty="0">
                <a:latin typeface="Arial" panose="020B0604020202020204"/>
                <a:cs typeface="Arial" panose="020B0604020202020204"/>
              </a:rPr>
              <a:t>0</a:t>
            </a:r>
            <a:endParaRPr lang="en-US" sz="2500" dirty="0">
              <a:latin typeface="Arial" panose="020B0604020202020204"/>
              <a:cs typeface="Arial" panose="020B0604020202020204"/>
            </a:endParaRPr>
          </a:p>
        </p:txBody>
      </p:sp>
      <p:sp>
        <p:nvSpPr>
          <p:cNvPr id="20" name="Rectangle 110"/>
          <p:cNvSpPr>
            <a:spLocks noChangeArrowheads="1"/>
          </p:cNvSpPr>
          <p:nvPr/>
        </p:nvSpPr>
        <p:spPr bwMode="auto">
          <a:xfrm>
            <a:off x="5292080" y="2405074"/>
            <a:ext cx="2725737" cy="690563"/>
          </a:xfrm>
          <a:prstGeom prst="rect">
            <a:avLst/>
          </a:prstGeom>
          <a:noFill/>
          <a:ln w="9525">
            <a:noFill/>
            <a:miter lim="800000"/>
          </a:ln>
        </p:spPr>
        <p:txBody>
          <a:bodyPr lIns="137160" rIns="0" anchor="ctr"/>
          <a:lstStyle/>
          <a:p>
            <a:pPr>
              <a:lnSpc>
                <a:spcPct val="105000"/>
              </a:lnSpc>
              <a:spcBef>
                <a:spcPct val="45000"/>
              </a:spcBef>
              <a:buClr>
                <a:srgbClr val="00B85C"/>
              </a:buClr>
              <a:buSzPct val="120000"/>
              <a:buFont typeface="Wingdings" panose="05000000000000000000" pitchFamily="2" charset="2"/>
              <a:buNone/>
            </a:pPr>
            <a:r>
              <a:rPr lang="zh-CN" altLang="en-US" sz="2500" dirty="0">
                <a:latin typeface="Arial" panose="020B0604020202020204"/>
                <a:cs typeface="Arial" panose="020B0604020202020204"/>
              </a:rPr>
              <a:t>无</a:t>
            </a:r>
            <a:endParaRPr lang="en-US" sz="2500" dirty="0">
              <a:latin typeface="Arial" panose="020B0604020202020204"/>
              <a:cs typeface="Arial" panose="020B0604020202020204"/>
            </a:endParaRPr>
          </a:p>
        </p:txBody>
      </p:sp>
      <p:sp>
        <p:nvSpPr>
          <p:cNvPr id="21" name="Rectangle 108"/>
          <p:cNvSpPr>
            <a:spLocks noChangeArrowheads="1"/>
          </p:cNvSpPr>
          <p:nvPr/>
        </p:nvSpPr>
        <p:spPr bwMode="auto">
          <a:xfrm>
            <a:off x="3353457" y="2480403"/>
            <a:ext cx="2142108" cy="690563"/>
          </a:xfrm>
          <a:prstGeom prst="rect">
            <a:avLst/>
          </a:prstGeom>
          <a:noFill/>
          <a:ln w="9525">
            <a:noFill/>
            <a:miter lim="800000"/>
          </a:ln>
        </p:spPr>
        <p:txBody>
          <a:bodyPr rIns="137160" anchor="ctr"/>
          <a:lstStyle/>
          <a:p>
            <a:pPr algn="ctr">
              <a:buClr>
                <a:srgbClr val="00B85C"/>
              </a:buClr>
              <a:buSzPct val="120000"/>
              <a:buFont typeface="Wingdings" panose="05000000000000000000" pitchFamily="2" charset="2"/>
              <a:buNone/>
            </a:pPr>
            <a:r>
              <a:rPr lang="en-US" sz="2500" dirty="0">
                <a:latin typeface="Arial" panose="020B0604020202020204"/>
                <a:cs typeface="Arial" panose="020B0604020202020204"/>
              </a:rPr>
              <a:t>301 </a:t>
            </a:r>
            <a:r>
              <a:rPr lang="zh-CN" altLang="en-US" sz="2500" dirty="0">
                <a:latin typeface="Arial" panose="020B0604020202020204"/>
                <a:cs typeface="Arial" panose="020B0604020202020204"/>
              </a:rPr>
              <a:t>及以上</a:t>
            </a:r>
            <a:endParaRPr lang="en-US" sz="2500" dirty="0">
              <a:latin typeface="Arial" panose="020B0604020202020204"/>
              <a:cs typeface="Arial" panose="020B0604020202020204"/>
            </a:endParaRPr>
          </a:p>
        </p:txBody>
      </p:sp>
      <p:sp>
        <p:nvSpPr>
          <p:cNvPr id="22" name="Rectangle 27"/>
          <p:cNvSpPr>
            <a:spLocks noChangeArrowheads="1"/>
          </p:cNvSpPr>
          <p:nvPr/>
        </p:nvSpPr>
        <p:spPr bwMode="auto">
          <a:xfrm>
            <a:off x="8017817" y="1514487"/>
            <a:ext cx="795338" cy="890587"/>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b="1" i="1">
                <a:latin typeface="Arial" panose="020B0604020202020204"/>
                <a:cs typeface="Arial" panose="020B0604020202020204"/>
              </a:rPr>
              <a:t>Q</a:t>
            </a:r>
            <a:r>
              <a:rPr lang="en-US" sz="2500" b="1" i="1" baseline="30000">
                <a:latin typeface="Arial" panose="020B0604020202020204"/>
                <a:cs typeface="Arial" panose="020B0604020202020204"/>
              </a:rPr>
              <a:t>d</a:t>
            </a:r>
            <a:endParaRPr lang="en-US" sz="2500" b="1" i="1" baseline="30000">
              <a:latin typeface="Arial" panose="020B0604020202020204"/>
              <a:cs typeface="Arial" panose="020B0604020202020204"/>
            </a:endParaRPr>
          </a:p>
        </p:txBody>
      </p:sp>
      <p:sp>
        <p:nvSpPr>
          <p:cNvPr id="23" name="Rectangle 26"/>
          <p:cNvSpPr>
            <a:spLocks noChangeArrowheads="1"/>
          </p:cNvSpPr>
          <p:nvPr/>
        </p:nvSpPr>
        <p:spPr bwMode="auto">
          <a:xfrm>
            <a:off x="5292080" y="1514487"/>
            <a:ext cx="2725737" cy="890587"/>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zh-CN" altLang="en-US" sz="2500" dirty="0">
                <a:latin typeface="Arial" panose="020B0604020202020204"/>
                <a:cs typeface="Arial" panose="020B0604020202020204"/>
              </a:rPr>
              <a:t>买家</a:t>
            </a:r>
            <a:endParaRPr lang="en-US" sz="2500" dirty="0">
              <a:latin typeface="Arial" panose="020B0604020202020204"/>
              <a:cs typeface="Arial" panose="020B0604020202020204"/>
            </a:endParaRPr>
          </a:p>
        </p:txBody>
      </p:sp>
      <p:sp>
        <p:nvSpPr>
          <p:cNvPr id="24" name="Rectangle 25"/>
          <p:cNvSpPr>
            <a:spLocks noChangeArrowheads="1"/>
          </p:cNvSpPr>
          <p:nvPr/>
        </p:nvSpPr>
        <p:spPr bwMode="auto">
          <a:xfrm>
            <a:off x="3556942" y="1514487"/>
            <a:ext cx="1735138" cy="890587"/>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sz="2500" b="1" i="1" dirty="0">
                <a:latin typeface="Arial" panose="020B0604020202020204"/>
                <a:cs typeface="Arial" panose="020B0604020202020204"/>
              </a:rPr>
              <a:t>P</a:t>
            </a:r>
            <a:r>
              <a:rPr lang="en-US" sz="2500" dirty="0">
                <a:latin typeface="Arial" panose="020B0604020202020204"/>
                <a:cs typeface="Arial" panose="020B0604020202020204"/>
              </a:rPr>
              <a:t> (iPod</a:t>
            </a:r>
            <a:r>
              <a:rPr lang="zh-CN" altLang="en-US" sz="2500" dirty="0">
                <a:latin typeface="Arial" panose="020B0604020202020204"/>
                <a:cs typeface="Arial" panose="020B0604020202020204"/>
              </a:rPr>
              <a:t>的价格</a:t>
            </a:r>
            <a:r>
              <a:rPr lang="en-US" sz="2500" dirty="0">
                <a:latin typeface="Arial" panose="020B0604020202020204"/>
                <a:cs typeface="Arial" panose="020B0604020202020204"/>
              </a:rPr>
              <a:t>)</a:t>
            </a:r>
            <a:endParaRPr lang="en-US" sz="2500" dirty="0">
              <a:latin typeface="Arial" panose="020B0604020202020204"/>
              <a:cs typeface="Arial" panose="020B0604020202020204"/>
            </a:endParaRPr>
          </a:p>
        </p:txBody>
      </p:sp>
      <p:sp>
        <p:nvSpPr>
          <p:cNvPr id="25" name="Line 37"/>
          <p:cNvSpPr>
            <a:spLocks noChangeShapeType="1"/>
          </p:cNvSpPr>
          <p:nvPr/>
        </p:nvSpPr>
        <p:spPr bwMode="auto">
          <a:xfrm>
            <a:off x="3491880" y="1489481"/>
            <a:ext cx="5321275" cy="25006"/>
          </a:xfrm>
          <a:prstGeom prst="line">
            <a:avLst/>
          </a:prstGeom>
          <a:noFill/>
          <a:ln w="12700" cap="sq">
            <a:solidFill>
              <a:schemeClr val="tx1"/>
            </a:solidFill>
            <a:round/>
          </a:ln>
        </p:spPr>
        <p:txBody>
          <a:bodyPr rIns="0" anchor="ctr"/>
          <a:lstStyle/>
          <a:p>
            <a:endParaRPr lang="en-US"/>
          </a:p>
        </p:txBody>
      </p:sp>
      <p:sp>
        <p:nvSpPr>
          <p:cNvPr id="26" name="Line 38"/>
          <p:cNvSpPr>
            <a:spLocks noChangeShapeType="1"/>
          </p:cNvSpPr>
          <p:nvPr/>
        </p:nvSpPr>
        <p:spPr bwMode="auto">
          <a:xfrm flipV="1">
            <a:off x="3491880" y="2400431"/>
            <a:ext cx="5321275" cy="4642"/>
          </a:xfrm>
          <a:prstGeom prst="line">
            <a:avLst/>
          </a:prstGeom>
          <a:noFill/>
          <a:ln w="12700">
            <a:solidFill>
              <a:schemeClr val="tx1"/>
            </a:solidFill>
            <a:round/>
          </a:ln>
        </p:spPr>
        <p:txBody>
          <a:bodyPr rIns="0" anchor="ctr"/>
          <a:lstStyle/>
          <a:p>
            <a:endParaRPr lang="en-US"/>
          </a:p>
        </p:txBody>
      </p:sp>
      <p:sp>
        <p:nvSpPr>
          <p:cNvPr id="27" name="Line 41"/>
          <p:cNvSpPr>
            <a:spLocks noChangeShapeType="1"/>
          </p:cNvSpPr>
          <p:nvPr/>
        </p:nvSpPr>
        <p:spPr bwMode="auto">
          <a:xfrm>
            <a:off x="3487526" y="6244821"/>
            <a:ext cx="5325630" cy="13115"/>
          </a:xfrm>
          <a:prstGeom prst="line">
            <a:avLst/>
          </a:prstGeom>
          <a:noFill/>
          <a:ln w="12700" cap="sq">
            <a:solidFill>
              <a:schemeClr val="tx1"/>
            </a:solidFill>
            <a:round/>
          </a:ln>
        </p:spPr>
        <p:txBody>
          <a:bodyPr rIns="0" anchor="ctr"/>
          <a:lstStyle/>
          <a:p>
            <a:endParaRPr lang="en-US"/>
          </a:p>
        </p:txBody>
      </p:sp>
      <p:sp>
        <p:nvSpPr>
          <p:cNvPr id="28" name="Line 42"/>
          <p:cNvSpPr>
            <a:spLocks noChangeShapeType="1"/>
          </p:cNvSpPr>
          <p:nvPr/>
        </p:nvSpPr>
        <p:spPr bwMode="auto">
          <a:xfrm>
            <a:off x="3487525" y="1489481"/>
            <a:ext cx="0" cy="4743450"/>
          </a:xfrm>
          <a:prstGeom prst="line">
            <a:avLst/>
          </a:prstGeom>
          <a:noFill/>
          <a:ln w="12700" cap="sq">
            <a:solidFill>
              <a:schemeClr val="tx1"/>
            </a:solidFill>
            <a:round/>
          </a:ln>
        </p:spPr>
        <p:txBody>
          <a:bodyPr rIns="0" anchor="ctr"/>
          <a:lstStyle/>
          <a:p>
            <a:endParaRPr lang="en-US"/>
          </a:p>
        </p:txBody>
      </p:sp>
      <p:sp>
        <p:nvSpPr>
          <p:cNvPr id="29" name="Line 43"/>
          <p:cNvSpPr>
            <a:spLocks noChangeShapeType="1"/>
          </p:cNvSpPr>
          <p:nvPr/>
        </p:nvSpPr>
        <p:spPr bwMode="auto">
          <a:xfrm>
            <a:off x="5292080" y="1514487"/>
            <a:ext cx="0" cy="4743450"/>
          </a:xfrm>
          <a:prstGeom prst="line">
            <a:avLst/>
          </a:prstGeom>
          <a:noFill/>
          <a:ln w="12700">
            <a:solidFill>
              <a:schemeClr val="tx1"/>
            </a:solidFill>
            <a:round/>
          </a:ln>
        </p:spPr>
        <p:txBody>
          <a:bodyPr rIns="0" anchor="ctr"/>
          <a:lstStyle/>
          <a:p>
            <a:endParaRPr lang="en-US"/>
          </a:p>
        </p:txBody>
      </p:sp>
      <p:sp>
        <p:nvSpPr>
          <p:cNvPr id="30" name="Line 44"/>
          <p:cNvSpPr>
            <a:spLocks noChangeShapeType="1"/>
          </p:cNvSpPr>
          <p:nvPr/>
        </p:nvSpPr>
        <p:spPr bwMode="auto">
          <a:xfrm>
            <a:off x="8017817" y="1514487"/>
            <a:ext cx="0" cy="4743450"/>
          </a:xfrm>
          <a:prstGeom prst="line">
            <a:avLst/>
          </a:prstGeom>
          <a:noFill/>
          <a:ln w="12700">
            <a:solidFill>
              <a:schemeClr val="tx1"/>
            </a:solidFill>
            <a:round/>
          </a:ln>
        </p:spPr>
        <p:txBody>
          <a:bodyPr rIns="0" anchor="ctr"/>
          <a:lstStyle/>
          <a:p>
            <a:endParaRPr lang="en-US"/>
          </a:p>
        </p:txBody>
      </p:sp>
      <p:sp>
        <p:nvSpPr>
          <p:cNvPr id="31" name="Line 45"/>
          <p:cNvSpPr>
            <a:spLocks noChangeShapeType="1"/>
          </p:cNvSpPr>
          <p:nvPr/>
        </p:nvSpPr>
        <p:spPr bwMode="auto">
          <a:xfrm>
            <a:off x="8813155" y="1514487"/>
            <a:ext cx="0" cy="4743450"/>
          </a:xfrm>
          <a:prstGeom prst="line">
            <a:avLst/>
          </a:prstGeom>
          <a:noFill/>
          <a:ln w="12700" cap="sq">
            <a:solidFill>
              <a:schemeClr val="tx1"/>
            </a:solidFill>
            <a:round/>
          </a:ln>
        </p:spPr>
        <p:txBody>
          <a:bodyPr rIns="0" anchor="ctr"/>
          <a:lstStyle/>
          <a:p>
            <a:endParaRPr lang="en-US"/>
          </a:p>
        </p:txBody>
      </p:sp>
      <p:sp>
        <p:nvSpPr>
          <p:cNvPr id="32" name="Line 109"/>
          <p:cNvSpPr>
            <a:spLocks noChangeShapeType="1"/>
          </p:cNvSpPr>
          <p:nvPr/>
        </p:nvSpPr>
        <p:spPr bwMode="auto">
          <a:xfrm>
            <a:off x="3487525" y="3095637"/>
            <a:ext cx="5325630" cy="0"/>
          </a:xfrm>
          <a:prstGeom prst="line">
            <a:avLst/>
          </a:prstGeom>
          <a:noFill/>
          <a:ln w="12700">
            <a:solidFill>
              <a:schemeClr val="tx1"/>
            </a:solidFill>
            <a:round/>
          </a:ln>
        </p:spPr>
        <p:txBody>
          <a:bodyPr rIns="0" anchor="ctr"/>
          <a:lstStyle/>
          <a:p>
            <a:endParaRPr lang="en-US"/>
          </a:p>
        </p:txBody>
      </p:sp>
      <p:sp>
        <p:nvSpPr>
          <p:cNvPr id="33" name="Line 117"/>
          <p:cNvSpPr>
            <a:spLocks noChangeShapeType="1"/>
          </p:cNvSpPr>
          <p:nvPr/>
        </p:nvSpPr>
        <p:spPr bwMode="auto">
          <a:xfrm>
            <a:off x="3487526" y="3786199"/>
            <a:ext cx="5325630" cy="0"/>
          </a:xfrm>
          <a:prstGeom prst="line">
            <a:avLst/>
          </a:prstGeom>
          <a:noFill/>
          <a:ln w="12700">
            <a:solidFill>
              <a:schemeClr val="tx1"/>
            </a:solidFill>
            <a:round/>
          </a:ln>
        </p:spPr>
        <p:txBody>
          <a:bodyPr rIns="0" anchor="ctr"/>
          <a:lstStyle/>
          <a:p>
            <a:endParaRPr lang="en-US"/>
          </a:p>
        </p:txBody>
      </p:sp>
      <p:sp>
        <p:nvSpPr>
          <p:cNvPr id="34" name="Line 125"/>
          <p:cNvSpPr>
            <a:spLocks noChangeShapeType="1"/>
          </p:cNvSpPr>
          <p:nvPr/>
        </p:nvSpPr>
        <p:spPr bwMode="auto">
          <a:xfrm>
            <a:off x="3487526" y="4476762"/>
            <a:ext cx="5325630" cy="0"/>
          </a:xfrm>
          <a:prstGeom prst="line">
            <a:avLst/>
          </a:prstGeom>
          <a:noFill/>
          <a:ln w="12700">
            <a:solidFill>
              <a:schemeClr val="tx1"/>
            </a:solidFill>
            <a:round/>
          </a:ln>
        </p:spPr>
        <p:txBody>
          <a:bodyPr rIns="0" anchor="ctr"/>
          <a:lstStyle/>
          <a:p>
            <a:endParaRPr lang="en-US"/>
          </a:p>
        </p:txBody>
      </p:sp>
      <p:sp>
        <p:nvSpPr>
          <p:cNvPr id="35" name="Line 133"/>
          <p:cNvSpPr>
            <a:spLocks noChangeShapeType="1"/>
          </p:cNvSpPr>
          <p:nvPr/>
        </p:nvSpPr>
        <p:spPr bwMode="auto">
          <a:xfrm>
            <a:off x="3487526" y="5367349"/>
            <a:ext cx="5325630" cy="0"/>
          </a:xfrm>
          <a:prstGeom prst="line">
            <a:avLst/>
          </a:prstGeom>
          <a:noFill/>
          <a:ln w="12700">
            <a:solidFill>
              <a:schemeClr val="tx1"/>
            </a:solidFill>
            <a:round/>
          </a:ln>
        </p:spPr>
        <p:txBody>
          <a:bodyPr rIns="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3" grpId="0"/>
      <p:bldP spid="14" grpId="0"/>
      <p:bldP spid="16" grpId="0"/>
      <p:bldP spid="17"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WTP</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graphicFrame>
        <p:nvGraphicFramePr>
          <p:cNvPr id="5" name="Object 66"/>
          <p:cNvGraphicFramePr>
            <a:graphicFrameLocks noChangeAspect="1"/>
          </p:cNvGraphicFramePr>
          <p:nvPr/>
        </p:nvGraphicFramePr>
        <p:xfrm>
          <a:off x="251520" y="1462088"/>
          <a:ext cx="5184080" cy="5018581"/>
        </p:xfrm>
        <a:graphic>
          <a:graphicData uri="http://schemas.openxmlformats.org/presentationml/2006/ole">
            <mc:AlternateContent xmlns:mc="http://schemas.openxmlformats.org/markup-compatibility/2006">
              <mc:Choice xmlns:v="urn:schemas-microsoft-com:vml" Requires="v">
                <p:oleObj spid="_x0000_s1055" name="工作表" r:id="rId1" imgW="3180080" imgH="3081020" progId="Excel.Sheet.8">
                  <p:embed/>
                </p:oleObj>
              </mc:Choice>
              <mc:Fallback>
                <p:oleObj name="工作表" r:id="rId1" imgW="3180080" imgH="3081020" progId="Excel.Sheet.8">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62088"/>
                        <a:ext cx="5184080" cy="5018581"/>
                      </a:xfrm>
                      <a:prstGeom prst="rect">
                        <a:avLst/>
                      </a:prstGeom>
                      <a:noFill/>
                    </p:spPr>
                  </p:pic>
                </p:oleObj>
              </mc:Fallback>
            </mc:AlternateContent>
          </a:graphicData>
        </a:graphic>
      </p:graphicFrame>
      <p:sp>
        <p:nvSpPr>
          <p:cNvPr id="36" name="Line 69"/>
          <p:cNvSpPr>
            <a:spLocks noChangeShapeType="1"/>
          </p:cNvSpPr>
          <p:nvPr/>
        </p:nvSpPr>
        <p:spPr bwMode="auto">
          <a:xfrm flipV="1">
            <a:off x="1475656" y="1988840"/>
            <a:ext cx="0" cy="600201"/>
          </a:xfrm>
          <a:prstGeom prst="line">
            <a:avLst/>
          </a:prstGeom>
          <a:noFill/>
          <a:ln w="57150">
            <a:solidFill>
              <a:srgbClr val="FF0000"/>
            </a:solidFill>
            <a:round/>
          </a:ln>
        </p:spPr>
        <p:txBody>
          <a:bodyPr/>
          <a:lstStyle/>
          <a:p>
            <a:endParaRPr lang="en-US"/>
          </a:p>
        </p:txBody>
      </p:sp>
      <p:sp>
        <p:nvSpPr>
          <p:cNvPr id="37" name="Line 70"/>
          <p:cNvSpPr>
            <a:spLocks noChangeShapeType="1"/>
          </p:cNvSpPr>
          <p:nvPr/>
        </p:nvSpPr>
        <p:spPr bwMode="auto">
          <a:xfrm>
            <a:off x="1475656" y="2569651"/>
            <a:ext cx="757207" cy="0"/>
          </a:xfrm>
          <a:prstGeom prst="line">
            <a:avLst/>
          </a:prstGeom>
          <a:noFill/>
          <a:ln w="57150">
            <a:solidFill>
              <a:srgbClr val="FF0000"/>
            </a:solidFill>
            <a:round/>
          </a:ln>
        </p:spPr>
        <p:txBody>
          <a:bodyPr/>
          <a:lstStyle/>
          <a:p>
            <a:endParaRPr lang="en-US"/>
          </a:p>
        </p:txBody>
      </p:sp>
      <p:sp>
        <p:nvSpPr>
          <p:cNvPr id="38" name="Text Box 67"/>
          <p:cNvSpPr txBox="1">
            <a:spLocks noChangeArrowheads="1"/>
          </p:cNvSpPr>
          <p:nvPr/>
        </p:nvSpPr>
        <p:spPr bwMode="auto">
          <a:xfrm>
            <a:off x="1297241" y="1314942"/>
            <a:ext cx="356829"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2800" b="1" i="1" dirty="0">
                <a:latin typeface="Arial" panose="020B0604020202020204"/>
                <a:cs typeface="Arial" panose="020B0604020202020204"/>
              </a:rPr>
              <a:t>P</a:t>
            </a:r>
            <a:endParaRPr lang="en-US" sz="2800" b="1" i="1" dirty="0">
              <a:latin typeface="Arial" panose="020B0604020202020204"/>
              <a:cs typeface="Arial" panose="020B0604020202020204"/>
            </a:endParaRPr>
          </a:p>
        </p:txBody>
      </p:sp>
      <p:sp>
        <p:nvSpPr>
          <p:cNvPr id="39" name="Text Box 68"/>
          <p:cNvSpPr txBox="1">
            <a:spLocks noChangeArrowheads="1"/>
          </p:cNvSpPr>
          <p:nvPr/>
        </p:nvSpPr>
        <p:spPr bwMode="auto">
          <a:xfrm>
            <a:off x="5024571" y="5517232"/>
            <a:ext cx="420047" cy="523220"/>
          </a:xfrm>
          <a:prstGeom prst="rect">
            <a:avLst/>
          </a:prstGeom>
          <a:noFill/>
          <a:ln w="9525">
            <a:noFill/>
            <a:miter lim="800000"/>
          </a:ln>
        </p:spPr>
        <p:txBody>
          <a:bodyPr wrap="square">
            <a:spAutoFit/>
          </a:bodyPr>
          <a:lstStyle/>
          <a:p>
            <a:pPr>
              <a:spcBef>
                <a:spcPct val="50000"/>
              </a:spcBef>
            </a:pPr>
            <a:r>
              <a:rPr lang="en-US" sz="2800" b="1" i="1" dirty="0">
                <a:latin typeface="Arial" panose="020B0604020202020204"/>
                <a:cs typeface="Arial" panose="020B0604020202020204"/>
              </a:rPr>
              <a:t>Q</a:t>
            </a:r>
            <a:endParaRPr lang="en-US" sz="2800" b="1" i="1" dirty="0">
              <a:latin typeface="Arial" panose="020B0604020202020204"/>
              <a:cs typeface="Arial" panose="020B0604020202020204"/>
            </a:endParaRPr>
          </a:p>
        </p:txBody>
      </p:sp>
      <p:sp>
        <p:nvSpPr>
          <p:cNvPr id="40" name="Line 84"/>
          <p:cNvSpPr>
            <a:spLocks noChangeShapeType="1"/>
          </p:cNvSpPr>
          <p:nvPr/>
        </p:nvSpPr>
        <p:spPr bwMode="auto">
          <a:xfrm flipH="1" flipV="1">
            <a:off x="4407879" y="4293096"/>
            <a:ext cx="17535" cy="1368152"/>
          </a:xfrm>
          <a:prstGeom prst="line">
            <a:avLst/>
          </a:prstGeom>
          <a:noFill/>
          <a:ln w="57150">
            <a:solidFill>
              <a:srgbClr val="FF0000"/>
            </a:solidFill>
            <a:round/>
          </a:ln>
        </p:spPr>
        <p:txBody>
          <a:bodyPr/>
          <a:lstStyle/>
          <a:p>
            <a:endParaRPr lang="en-US" dirty="0"/>
          </a:p>
        </p:txBody>
      </p:sp>
      <p:sp>
        <p:nvSpPr>
          <p:cNvPr id="41" name="Line 87"/>
          <p:cNvSpPr>
            <a:spLocks noChangeShapeType="1"/>
          </p:cNvSpPr>
          <p:nvPr/>
        </p:nvSpPr>
        <p:spPr bwMode="auto">
          <a:xfrm flipH="1" flipV="1">
            <a:off x="3659139" y="3861047"/>
            <a:ext cx="1" cy="485667"/>
          </a:xfrm>
          <a:prstGeom prst="line">
            <a:avLst/>
          </a:prstGeom>
          <a:noFill/>
          <a:ln w="57150">
            <a:solidFill>
              <a:srgbClr val="FF0000"/>
            </a:solidFill>
            <a:round/>
          </a:ln>
        </p:spPr>
        <p:txBody>
          <a:bodyPr/>
          <a:lstStyle/>
          <a:p>
            <a:endParaRPr lang="en-US"/>
          </a:p>
        </p:txBody>
      </p:sp>
      <p:sp>
        <p:nvSpPr>
          <p:cNvPr id="42" name="Line 88"/>
          <p:cNvSpPr>
            <a:spLocks noChangeShapeType="1"/>
          </p:cNvSpPr>
          <p:nvPr/>
        </p:nvSpPr>
        <p:spPr bwMode="auto">
          <a:xfrm>
            <a:off x="3649944" y="4336030"/>
            <a:ext cx="775471" cy="0"/>
          </a:xfrm>
          <a:prstGeom prst="line">
            <a:avLst/>
          </a:prstGeom>
          <a:noFill/>
          <a:ln w="57150">
            <a:solidFill>
              <a:srgbClr val="FF0000"/>
            </a:solidFill>
            <a:round/>
          </a:ln>
        </p:spPr>
        <p:txBody>
          <a:bodyPr/>
          <a:lstStyle/>
          <a:p>
            <a:endParaRPr lang="en-US"/>
          </a:p>
        </p:txBody>
      </p:sp>
      <p:sp>
        <p:nvSpPr>
          <p:cNvPr id="43" name="Line 90"/>
          <p:cNvSpPr>
            <a:spLocks noChangeShapeType="1"/>
          </p:cNvSpPr>
          <p:nvPr/>
        </p:nvSpPr>
        <p:spPr bwMode="auto">
          <a:xfrm flipH="1" flipV="1">
            <a:off x="2982744" y="3103792"/>
            <a:ext cx="9197" cy="757255"/>
          </a:xfrm>
          <a:prstGeom prst="line">
            <a:avLst/>
          </a:prstGeom>
          <a:noFill/>
          <a:ln w="57150">
            <a:solidFill>
              <a:srgbClr val="FF0000"/>
            </a:solidFill>
            <a:round/>
          </a:ln>
        </p:spPr>
        <p:txBody>
          <a:bodyPr/>
          <a:lstStyle/>
          <a:p>
            <a:endParaRPr lang="en-US"/>
          </a:p>
        </p:txBody>
      </p:sp>
      <p:sp>
        <p:nvSpPr>
          <p:cNvPr id="44" name="Line 91"/>
          <p:cNvSpPr>
            <a:spLocks noChangeShapeType="1"/>
          </p:cNvSpPr>
          <p:nvPr/>
        </p:nvSpPr>
        <p:spPr bwMode="auto">
          <a:xfrm flipV="1">
            <a:off x="2971506" y="3889506"/>
            <a:ext cx="678438" cy="3"/>
          </a:xfrm>
          <a:prstGeom prst="line">
            <a:avLst/>
          </a:prstGeom>
          <a:noFill/>
          <a:ln w="57150">
            <a:solidFill>
              <a:srgbClr val="FF0000"/>
            </a:solidFill>
            <a:round/>
          </a:ln>
        </p:spPr>
        <p:txBody>
          <a:bodyPr/>
          <a:lstStyle/>
          <a:p>
            <a:endParaRPr lang="en-US"/>
          </a:p>
        </p:txBody>
      </p:sp>
      <p:sp>
        <p:nvSpPr>
          <p:cNvPr id="45" name="Line 93"/>
          <p:cNvSpPr>
            <a:spLocks noChangeShapeType="1"/>
          </p:cNvSpPr>
          <p:nvPr/>
        </p:nvSpPr>
        <p:spPr bwMode="auto">
          <a:xfrm flipH="1" flipV="1">
            <a:off x="2223499" y="2547542"/>
            <a:ext cx="9356" cy="600185"/>
          </a:xfrm>
          <a:prstGeom prst="line">
            <a:avLst/>
          </a:prstGeom>
          <a:noFill/>
          <a:ln w="57150">
            <a:solidFill>
              <a:srgbClr val="FF0000"/>
            </a:solidFill>
            <a:round/>
          </a:ln>
        </p:spPr>
        <p:txBody>
          <a:bodyPr/>
          <a:lstStyle/>
          <a:p>
            <a:endParaRPr lang="en-US"/>
          </a:p>
        </p:txBody>
      </p:sp>
      <p:sp>
        <p:nvSpPr>
          <p:cNvPr id="46" name="Line 94"/>
          <p:cNvSpPr>
            <a:spLocks noChangeShapeType="1"/>
          </p:cNvSpPr>
          <p:nvPr/>
        </p:nvSpPr>
        <p:spPr bwMode="auto">
          <a:xfrm>
            <a:off x="2223499" y="3121575"/>
            <a:ext cx="768447" cy="0"/>
          </a:xfrm>
          <a:prstGeom prst="line">
            <a:avLst/>
          </a:prstGeom>
          <a:noFill/>
          <a:ln w="57150">
            <a:solidFill>
              <a:srgbClr val="FF0000"/>
            </a:solidFill>
            <a:round/>
          </a:ln>
        </p:spPr>
        <p:txBody>
          <a:bodyPr/>
          <a:lstStyle/>
          <a:p>
            <a:endParaRPr lang="en-US"/>
          </a:p>
        </p:txBody>
      </p:sp>
      <p:graphicFrame>
        <p:nvGraphicFramePr>
          <p:cNvPr id="48" name="Group 65"/>
          <p:cNvGraphicFramePr>
            <a:graphicFrameLocks noGrp="1"/>
          </p:cNvGraphicFramePr>
          <p:nvPr>
            <p:custDataLst>
              <p:tags r:id="rId3"/>
            </p:custDataLst>
          </p:nvPr>
        </p:nvGraphicFramePr>
        <p:xfrm>
          <a:off x="6146800" y="1370013"/>
          <a:ext cx="2530475" cy="4335465"/>
        </p:xfrm>
        <a:graphic>
          <a:graphicData uri="http://schemas.openxmlformats.org/drawingml/2006/table">
            <a:tbl>
              <a:tblPr/>
              <a:tblGrid>
                <a:gridCol w="1735138"/>
                <a:gridCol w="795337"/>
              </a:tblGrid>
              <a:tr h="8826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1" i="1" u="none" strike="noStrike" cap="none" normalizeH="0" baseline="0" dirty="0">
                          <a:ln>
                            <a:noFill/>
                          </a:ln>
                          <a:solidFill>
                            <a:schemeClr val="tx1"/>
                          </a:solidFill>
                          <a:effectLst/>
                          <a:latin typeface="Arial" panose="020B0604020202020204" pitchFamily="34" charset="0"/>
                        </a:rPr>
                        <a:t>P</a:t>
                      </a:r>
                      <a:endParaRPr kumimoji="0" lang="en-US" sz="2500" b="1" i="1" u="none" strike="noStrike" cap="none" normalizeH="0" baseline="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1" i="1" u="none" strike="noStrike" cap="none" normalizeH="0" baseline="0" dirty="0" err="1">
                          <a:ln>
                            <a:noFill/>
                          </a:ln>
                          <a:solidFill>
                            <a:schemeClr val="tx1"/>
                          </a:solidFill>
                          <a:effectLst/>
                          <a:latin typeface="Arial" panose="020B0604020202020204" pitchFamily="34" charset="0"/>
                        </a:rPr>
                        <a:t>Q</a:t>
                      </a:r>
                      <a:r>
                        <a:rPr kumimoji="0" lang="en-US" sz="2500" b="1" i="1" u="none" strike="noStrike" cap="none" normalizeH="0" baseline="30000" dirty="0" err="1">
                          <a:ln>
                            <a:noFill/>
                          </a:ln>
                          <a:solidFill>
                            <a:schemeClr val="tx1"/>
                          </a:solidFill>
                          <a:effectLst/>
                          <a:latin typeface="Arial" panose="020B0604020202020204" pitchFamily="34" charset="0"/>
                        </a:rPr>
                        <a:t>d</a:t>
                      </a:r>
                      <a:endParaRPr kumimoji="0" lang="en-US" sz="2500" b="1" i="1" u="none" strike="noStrike" cap="none" normalizeH="0" baseline="3000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301 &amp; up</a:t>
                      </a:r>
                      <a:endParaRPr kumimoji="0" lang="en-US" sz="2500" b="0" i="0" u="none" strike="noStrike" cap="none" normalizeH="0" baseline="0" dirty="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0</a:t>
                      </a:r>
                      <a:endParaRPr kumimoji="0" lang="en-US" sz="2500" b="0" i="0" u="none" strike="noStrike" cap="none" normalizeH="0" baseline="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251 – 300</a:t>
                      </a:r>
                      <a:endParaRPr kumimoji="0" lang="en-US" sz="2500" b="0" i="0" u="none" strike="noStrike" cap="none" normalizeH="0" baseline="0" dirty="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1</a:t>
                      </a:r>
                      <a:endParaRPr kumimoji="0" lang="en-US" sz="2500" b="0" i="0" u="none" strike="noStrike" cap="none" normalizeH="0" baseline="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176 – 250</a:t>
                      </a:r>
                      <a:endParaRPr kumimoji="0" lang="en-US" sz="2500" b="0" i="0" u="none" strike="noStrike" cap="none" normalizeH="0" baseline="0" dirty="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a:ln>
                            <a:noFill/>
                          </a:ln>
                          <a:solidFill>
                            <a:schemeClr val="tx1"/>
                          </a:solidFill>
                          <a:effectLst/>
                          <a:latin typeface="Arial" panose="020B0604020202020204" pitchFamily="34" charset="0"/>
                        </a:rPr>
                        <a:t>2</a:t>
                      </a:r>
                      <a:endParaRPr kumimoji="0" lang="en-US" sz="2500" b="0" i="0" u="none" strike="noStrike" cap="none" normalizeH="0" baseline="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a:ln>
                            <a:noFill/>
                          </a:ln>
                          <a:solidFill>
                            <a:schemeClr val="tx1"/>
                          </a:solidFill>
                          <a:effectLst/>
                          <a:latin typeface="Arial" panose="020B0604020202020204" pitchFamily="34" charset="0"/>
                        </a:rPr>
                        <a:t>126 – 175</a:t>
                      </a:r>
                      <a:endParaRPr kumimoji="0" lang="en-US" sz="2500" b="0" i="0" u="none" strike="noStrike" cap="none" normalizeH="0" baseline="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3</a:t>
                      </a:r>
                      <a:endParaRPr kumimoji="0" lang="en-US" sz="2500" b="0" i="0" u="none" strike="noStrike" cap="none" normalizeH="0" baseline="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   0 – 125</a:t>
                      </a:r>
                      <a:endParaRPr kumimoji="0" lang="en-US" sz="2500" b="0" i="0" u="none" strike="noStrike" cap="none" normalizeH="0" baseline="0" dirty="0">
                        <a:ln>
                          <a:noFill/>
                        </a:ln>
                        <a:solidFill>
                          <a:schemeClr val="tx1"/>
                        </a:solidFill>
                        <a:effectLst/>
                        <a:latin typeface="Arial" panose="020B0604020202020204" pitchFamily="34" charset="0"/>
                      </a:endParaRP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500" b="0" i="0" u="none" strike="noStrike" cap="none" normalizeH="0" baseline="0" dirty="0">
                          <a:ln>
                            <a:noFill/>
                          </a:ln>
                          <a:solidFill>
                            <a:schemeClr val="tx1"/>
                          </a:solidFill>
                          <a:effectLst/>
                          <a:latin typeface="Arial" panose="020B0604020202020204" pitchFamily="34" charset="0"/>
                        </a:rPr>
                        <a:t>4</a:t>
                      </a:r>
                      <a:endParaRPr kumimoji="0" lang="en-US" sz="2500" b="0" i="0" u="none" strike="noStrike" cap="none" normalizeH="0" baseline="0" dirty="0">
                        <a:ln>
                          <a:noFill/>
                        </a:ln>
                        <a:solidFill>
                          <a:schemeClr val="tx1"/>
                        </a:solidFill>
                        <a:effectLst/>
                        <a:latin typeface="Arial" panose="020B0604020202020204" pitchFamily="34"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9" name="Group 105"/>
          <p:cNvGrpSpPr/>
          <p:nvPr/>
        </p:nvGrpSpPr>
        <p:grpSpPr bwMode="auto">
          <a:xfrm>
            <a:off x="6183313" y="2300288"/>
            <a:ext cx="2462212" cy="604837"/>
            <a:chOff x="2965" y="1248"/>
            <a:chExt cx="1050" cy="381"/>
          </a:xfrm>
        </p:grpSpPr>
        <p:sp>
          <p:nvSpPr>
            <p:cNvPr id="50" name="Rectangle 104"/>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51" name="Rectangle 103"/>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grpSp>
        <p:nvGrpSpPr>
          <p:cNvPr id="52" name="Group 106"/>
          <p:cNvGrpSpPr/>
          <p:nvPr/>
        </p:nvGrpSpPr>
        <p:grpSpPr bwMode="auto">
          <a:xfrm>
            <a:off x="6183313" y="2990850"/>
            <a:ext cx="2462212" cy="604838"/>
            <a:chOff x="2965" y="1248"/>
            <a:chExt cx="1050" cy="381"/>
          </a:xfrm>
        </p:grpSpPr>
        <p:sp>
          <p:nvSpPr>
            <p:cNvPr id="53" name="Rectangle 107"/>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54" name="Rectangle 108"/>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grpSp>
        <p:nvGrpSpPr>
          <p:cNvPr id="55" name="Group 112"/>
          <p:cNvGrpSpPr/>
          <p:nvPr/>
        </p:nvGrpSpPr>
        <p:grpSpPr bwMode="auto">
          <a:xfrm>
            <a:off x="6178550" y="3676650"/>
            <a:ext cx="2462213" cy="604838"/>
            <a:chOff x="2965" y="1248"/>
            <a:chExt cx="1050" cy="381"/>
          </a:xfrm>
        </p:grpSpPr>
        <p:sp>
          <p:nvSpPr>
            <p:cNvPr id="56" name="Rectangle 113"/>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57" name="Rectangle 114"/>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grpSp>
        <p:nvGrpSpPr>
          <p:cNvPr id="58" name="Group 115"/>
          <p:cNvGrpSpPr/>
          <p:nvPr/>
        </p:nvGrpSpPr>
        <p:grpSpPr bwMode="auto">
          <a:xfrm>
            <a:off x="6183313" y="4371975"/>
            <a:ext cx="2462212" cy="604838"/>
            <a:chOff x="2965" y="1248"/>
            <a:chExt cx="1050" cy="381"/>
          </a:xfrm>
        </p:grpSpPr>
        <p:sp>
          <p:nvSpPr>
            <p:cNvPr id="59" name="Rectangle 116"/>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60" name="Rectangle 117"/>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grpSp>
        <p:nvGrpSpPr>
          <p:cNvPr id="61" name="Group 118"/>
          <p:cNvGrpSpPr/>
          <p:nvPr/>
        </p:nvGrpSpPr>
        <p:grpSpPr bwMode="auto">
          <a:xfrm>
            <a:off x="6183313" y="5057775"/>
            <a:ext cx="2462212" cy="604838"/>
            <a:chOff x="2965" y="1248"/>
            <a:chExt cx="1050" cy="381"/>
          </a:xfrm>
        </p:grpSpPr>
        <p:sp>
          <p:nvSpPr>
            <p:cNvPr id="62" name="Rectangle 119"/>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63" name="Rectangle 120"/>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grpSp>
        <p:nvGrpSpPr>
          <p:cNvPr id="64" name="Group 121"/>
          <p:cNvGrpSpPr/>
          <p:nvPr/>
        </p:nvGrpSpPr>
        <p:grpSpPr bwMode="auto">
          <a:xfrm>
            <a:off x="7169150" y="5057775"/>
            <a:ext cx="1476375" cy="604838"/>
            <a:chOff x="2965" y="1248"/>
            <a:chExt cx="1050" cy="381"/>
          </a:xfrm>
        </p:grpSpPr>
        <p:sp>
          <p:nvSpPr>
            <p:cNvPr id="65" name="Rectangle 122"/>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66" name="Rectangle 123"/>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grpSp>
        <p:nvGrpSpPr>
          <p:cNvPr id="67" name="Group 124"/>
          <p:cNvGrpSpPr/>
          <p:nvPr/>
        </p:nvGrpSpPr>
        <p:grpSpPr bwMode="auto">
          <a:xfrm>
            <a:off x="7164388" y="4376738"/>
            <a:ext cx="1476375" cy="604837"/>
            <a:chOff x="2965" y="1248"/>
            <a:chExt cx="1050" cy="381"/>
          </a:xfrm>
        </p:grpSpPr>
        <p:sp>
          <p:nvSpPr>
            <p:cNvPr id="68" name="Rectangle 125"/>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69" name="Rectangle 126"/>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grpSp>
        <p:nvGrpSpPr>
          <p:cNvPr id="70" name="Group 127"/>
          <p:cNvGrpSpPr/>
          <p:nvPr/>
        </p:nvGrpSpPr>
        <p:grpSpPr bwMode="auto">
          <a:xfrm>
            <a:off x="7164388" y="3676650"/>
            <a:ext cx="1476375" cy="604838"/>
            <a:chOff x="2965" y="1248"/>
            <a:chExt cx="1050" cy="381"/>
          </a:xfrm>
        </p:grpSpPr>
        <p:sp>
          <p:nvSpPr>
            <p:cNvPr id="71" name="Rectangle 128"/>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72" name="Rectangle 129"/>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dirty="0">
                <a:cs typeface="Arial" panose="020B0604020202020204" pitchFamily="34" charset="0"/>
              </a:endParaRPr>
            </a:p>
          </p:txBody>
        </p:sp>
      </p:grpSp>
      <p:grpSp>
        <p:nvGrpSpPr>
          <p:cNvPr id="73" name="Group 130"/>
          <p:cNvGrpSpPr/>
          <p:nvPr/>
        </p:nvGrpSpPr>
        <p:grpSpPr bwMode="auto">
          <a:xfrm>
            <a:off x="7169150" y="2990850"/>
            <a:ext cx="1476375" cy="604838"/>
            <a:chOff x="2965" y="1248"/>
            <a:chExt cx="1050" cy="381"/>
          </a:xfrm>
        </p:grpSpPr>
        <p:sp>
          <p:nvSpPr>
            <p:cNvPr id="74" name="Rectangle 131"/>
            <p:cNvSpPr>
              <a:spLocks noChangeArrowheads="1"/>
            </p:cNvSpPr>
            <p:nvPr/>
          </p:nvSpPr>
          <p:spPr bwMode="auto">
            <a:xfrm>
              <a:off x="2965" y="1248"/>
              <a:ext cx="1047" cy="381"/>
            </a:xfrm>
            <a:prstGeom prst="rect">
              <a:avLst/>
            </a:prstGeom>
            <a:noFill/>
            <a:ln w="57150">
              <a:solidFill>
                <a:srgbClr val="FFFF66"/>
              </a:solidFill>
              <a:miter lim="800000"/>
            </a:ln>
          </p:spPr>
          <p:txBody>
            <a:bodyPr wrap="none" anchor="ctr"/>
            <a:lstStyle/>
            <a:p>
              <a:endParaRPr lang="en-US">
                <a:cs typeface="Arial" panose="020B0604020202020204" pitchFamily="34" charset="0"/>
              </a:endParaRPr>
            </a:p>
          </p:txBody>
        </p:sp>
        <p:sp>
          <p:nvSpPr>
            <p:cNvPr id="75" name="Rectangle 132"/>
            <p:cNvSpPr>
              <a:spLocks noChangeArrowheads="1"/>
            </p:cNvSpPr>
            <p:nvPr/>
          </p:nvSpPr>
          <p:spPr bwMode="auto">
            <a:xfrm>
              <a:off x="2968" y="1248"/>
              <a:ext cx="1047" cy="381"/>
            </a:xfrm>
            <a:prstGeom prst="rect">
              <a:avLst/>
            </a:prstGeom>
            <a:noFill/>
            <a:ln w="19050">
              <a:solidFill>
                <a:srgbClr val="FF0000"/>
              </a:solidFill>
              <a:miter lim="800000"/>
            </a:ln>
          </p:spPr>
          <p:txBody>
            <a:bodyPr wrap="none" anchor="ctr"/>
            <a:lstStyle/>
            <a:p>
              <a:endParaRPr lang="en-US">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67"/>
                                        </p:tgtEl>
                                      </p:cBhvr>
                                    </p:animEffect>
                                    <p:set>
                                      <p:cBhvr>
                                        <p:cTn id="41" dur="1" fill="hold">
                                          <p:stCondLst>
                                            <p:cond delay="499"/>
                                          </p:stCondLst>
                                        </p:cTn>
                                        <p:tgtEl>
                                          <p:spTgt spid="6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up)">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52"/>
                                        </p:tgtEl>
                                      </p:cBhvr>
                                    </p:animEffect>
                                    <p:set>
                                      <p:cBhvr>
                                        <p:cTn id="54" dur="1" fill="hold">
                                          <p:stCondLst>
                                            <p:cond delay="499"/>
                                          </p:stCondLst>
                                        </p:cTn>
                                        <p:tgtEl>
                                          <p:spTgt spid="5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fade">
                                      <p:cBhvr>
                                        <p:cTn id="59" dur="500"/>
                                        <p:tgtEl>
                                          <p:spTgt spid="64"/>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64"/>
                                        </p:tgtEl>
                                      </p:cBhvr>
                                    </p:animEffect>
                                    <p:set>
                                      <p:cBhvr>
                                        <p:cTn id="67" dur="1" fill="hold">
                                          <p:stCondLst>
                                            <p:cond delay="499"/>
                                          </p:stCondLst>
                                        </p:cTn>
                                        <p:tgtEl>
                                          <p:spTgt spid="6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55"/>
                                        </p:tgtEl>
                                      </p:cBhvr>
                                    </p:animEffect>
                                    <p:set>
                                      <p:cBhvr>
                                        <p:cTn id="80" dur="1" fill="hold">
                                          <p:stCondLst>
                                            <p:cond delay="499"/>
                                          </p:stCondLst>
                                        </p:cTn>
                                        <p:tgtEl>
                                          <p:spTgt spid="5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61"/>
                                        </p:tgtEl>
                                      </p:cBhvr>
                                    </p:animEffect>
                                    <p:set>
                                      <p:cBhvr>
                                        <p:cTn id="93" dur="1" fill="hold">
                                          <p:stCondLst>
                                            <p:cond delay="499"/>
                                          </p:stCondLst>
                                        </p:cTn>
                                        <p:tgtEl>
                                          <p:spTgt spid="6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fade">
                                      <p:cBhvr>
                                        <p:cTn id="98" dur="500"/>
                                        <p:tgtEl>
                                          <p:spTgt spid="58"/>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58"/>
                                        </p:tgtEl>
                                      </p:cBhvr>
                                    </p:animEffect>
                                    <p:set>
                                      <p:cBhvr>
                                        <p:cTn id="106"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0" grpId="0" animBg="1"/>
      <p:bldP spid="41" grpId="0" animBg="1"/>
      <p:bldP spid="42" grpId="0" animBg="1"/>
      <p:bldP spid="43" grpId="0" animBg="1"/>
      <p:bldP spid="44"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WTP</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graphicFrame>
        <p:nvGraphicFramePr>
          <p:cNvPr id="5" name="Object 66"/>
          <p:cNvGraphicFramePr>
            <a:graphicFrameLocks noChangeAspect="1"/>
          </p:cNvGraphicFramePr>
          <p:nvPr/>
        </p:nvGraphicFramePr>
        <p:xfrm>
          <a:off x="214313" y="1462080"/>
          <a:ext cx="5221783" cy="5054608"/>
        </p:xfrm>
        <a:graphic>
          <a:graphicData uri="http://schemas.openxmlformats.org/presentationml/2006/ole">
            <mc:AlternateContent xmlns:mc="http://schemas.openxmlformats.org/markup-compatibility/2006">
              <mc:Choice xmlns:v="urn:schemas-microsoft-com:vml" Requires="v">
                <p:oleObj spid="_x0000_s2079" name="Worksheet" r:id="rId1" imgW="3180080" imgH="3081020" progId="Excel.Sheet.8">
                  <p:embed/>
                </p:oleObj>
              </mc:Choice>
              <mc:Fallback>
                <p:oleObj name="Worksheet" r:id="rId1" imgW="3180080" imgH="3081020" progId="Excel.Sheet.8">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462080"/>
                        <a:ext cx="5221783" cy="5054608"/>
                      </a:xfrm>
                      <a:prstGeom prst="rect">
                        <a:avLst/>
                      </a:prstGeom>
                      <a:noFill/>
                    </p:spPr>
                  </p:pic>
                </p:oleObj>
              </mc:Fallback>
            </mc:AlternateContent>
          </a:graphicData>
        </a:graphic>
      </p:graphicFrame>
      <p:sp>
        <p:nvSpPr>
          <p:cNvPr id="36" name="Line 69"/>
          <p:cNvSpPr>
            <a:spLocks noChangeShapeType="1"/>
          </p:cNvSpPr>
          <p:nvPr/>
        </p:nvSpPr>
        <p:spPr bwMode="auto">
          <a:xfrm flipV="1">
            <a:off x="1475656" y="1988840"/>
            <a:ext cx="0" cy="600201"/>
          </a:xfrm>
          <a:prstGeom prst="line">
            <a:avLst/>
          </a:prstGeom>
          <a:noFill/>
          <a:ln w="57150">
            <a:solidFill>
              <a:srgbClr val="FF0000"/>
            </a:solidFill>
            <a:round/>
          </a:ln>
        </p:spPr>
        <p:txBody>
          <a:bodyPr/>
          <a:lstStyle/>
          <a:p>
            <a:endParaRPr lang="en-US"/>
          </a:p>
        </p:txBody>
      </p:sp>
      <p:sp>
        <p:nvSpPr>
          <p:cNvPr id="37" name="Line 70"/>
          <p:cNvSpPr>
            <a:spLocks noChangeShapeType="1"/>
          </p:cNvSpPr>
          <p:nvPr/>
        </p:nvSpPr>
        <p:spPr bwMode="auto">
          <a:xfrm>
            <a:off x="1475656" y="2569651"/>
            <a:ext cx="757207" cy="0"/>
          </a:xfrm>
          <a:prstGeom prst="line">
            <a:avLst/>
          </a:prstGeom>
          <a:noFill/>
          <a:ln w="57150">
            <a:solidFill>
              <a:srgbClr val="FF0000"/>
            </a:solidFill>
            <a:round/>
          </a:ln>
        </p:spPr>
        <p:txBody>
          <a:bodyPr/>
          <a:lstStyle/>
          <a:p>
            <a:endParaRPr lang="en-US"/>
          </a:p>
        </p:txBody>
      </p:sp>
      <p:sp>
        <p:nvSpPr>
          <p:cNvPr id="38" name="Text Box 67"/>
          <p:cNvSpPr txBox="1">
            <a:spLocks noChangeArrowheads="1"/>
          </p:cNvSpPr>
          <p:nvPr/>
        </p:nvSpPr>
        <p:spPr bwMode="auto">
          <a:xfrm>
            <a:off x="1297241" y="1314942"/>
            <a:ext cx="356829"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2800" b="1" i="1" dirty="0">
                <a:latin typeface="Arial" panose="020B0604020202020204"/>
                <a:cs typeface="Arial" panose="020B0604020202020204"/>
              </a:rPr>
              <a:t>P</a:t>
            </a:r>
            <a:endParaRPr lang="en-US" sz="2800" b="1" i="1" dirty="0">
              <a:latin typeface="Arial" panose="020B0604020202020204"/>
              <a:cs typeface="Arial" panose="020B0604020202020204"/>
            </a:endParaRPr>
          </a:p>
        </p:txBody>
      </p:sp>
      <p:sp>
        <p:nvSpPr>
          <p:cNvPr id="39" name="Text Box 68"/>
          <p:cNvSpPr txBox="1">
            <a:spLocks noChangeArrowheads="1"/>
          </p:cNvSpPr>
          <p:nvPr/>
        </p:nvSpPr>
        <p:spPr bwMode="auto">
          <a:xfrm>
            <a:off x="5024571" y="5517232"/>
            <a:ext cx="420047" cy="523220"/>
          </a:xfrm>
          <a:prstGeom prst="rect">
            <a:avLst/>
          </a:prstGeom>
          <a:noFill/>
          <a:ln w="9525">
            <a:noFill/>
            <a:miter lim="800000"/>
          </a:ln>
        </p:spPr>
        <p:txBody>
          <a:bodyPr wrap="square">
            <a:spAutoFit/>
          </a:bodyPr>
          <a:lstStyle/>
          <a:p>
            <a:pPr>
              <a:spcBef>
                <a:spcPct val="50000"/>
              </a:spcBef>
            </a:pPr>
            <a:r>
              <a:rPr lang="en-US" sz="2800" b="1" i="1" dirty="0">
                <a:latin typeface="Arial" panose="020B0604020202020204"/>
                <a:cs typeface="Arial" panose="020B0604020202020204"/>
              </a:rPr>
              <a:t>Q</a:t>
            </a:r>
            <a:endParaRPr lang="en-US" sz="2800" b="1" i="1" dirty="0">
              <a:latin typeface="Arial" panose="020B0604020202020204"/>
              <a:cs typeface="Arial" panose="020B0604020202020204"/>
            </a:endParaRPr>
          </a:p>
        </p:txBody>
      </p:sp>
      <p:sp>
        <p:nvSpPr>
          <p:cNvPr id="40" name="Line 84"/>
          <p:cNvSpPr>
            <a:spLocks noChangeShapeType="1"/>
          </p:cNvSpPr>
          <p:nvPr/>
        </p:nvSpPr>
        <p:spPr bwMode="auto">
          <a:xfrm flipH="1" flipV="1">
            <a:off x="4407879" y="4293096"/>
            <a:ext cx="17535" cy="1368152"/>
          </a:xfrm>
          <a:prstGeom prst="line">
            <a:avLst/>
          </a:prstGeom>
          <a:noFill/>
          <a:ln w="57150">
            <a:solidFill>
              <a:srgbClr val="FF0000"/>
            </a:solidFill>
            <a:round/>
          </a:ln>
        </p:spPr>
        <p:txBody>
          <a:bodyPr/>
          <a:lstStyle/>
          <a:p>
            <a:endParaRPr lang="en-US" dirty="0"/>
          </a:p>
        </p:txBody>
      </p:sp>
      <p:sp>
        <p:nvSpPr>
          <p:cNvPr id="41" name="Line 87"/>
          <p:cNvSpPr>
            <a:spLocks noChangeShapeType="1"/>
          </p:cNvSpPr>
          <p:nvPr/>
        </p:nvSpPr>
        <p:spPr bwMode="auto">
          <a:xfrm flipH="1" flipV="1">
            <a:off x="3659139" y="3861047"/>
            <a:ext cx="1" cy="485667"/>
          </a:xfrm>
          <a:prstGeom prst="line">
            <a:avLst/>
          </a:prstGeom>
          <a:noFill/>
          <a:ln w="57150">
            <a:solidFill>
              <a:srgbClr val="FF0000"/>
            </a:solidFill>
            <a:round/>
          </a:ln>
        </p:spPr>
        <p:txBody>
          <a:bodyPr/>
          <a:lstStyle/>
          <a:p>
            <a:endParaRPr lang="en-US"/>
          </a:p>
        </p:txBody>
      </p:sp>
      <p:sp>
        <p:nvSpPr>
          <p:cNvPr id="42" name="Line 88"/>
          <p:cNvSpPr>
            <a:spLocks noChangeShapeType="1"/>
          </p:cNvSpPr>
          <p:nvPr/>
        </p:nvSpPr>
        <p:spPr bwMode="auto">
          <a:xfrm>
            <a:off x="3649944" y="4336030"/>
            <a:ext cx="775471" cy="0"/>
          </a:xfrm>
          <a:prstGeom prst="line">
            <a:avLst/>
          </a:prstGeom>
          <a:noFill/>
          <a:ln w="57150">
            <a:solidFill>
              <a:srgbClr val="FF0000"/>
            </a:solidFill>
            <a:round/>
          </a:ln>
        </p:spPr>
        <p:txBody>
          <a:bodyPr/>
          <a:lstStyle/>
          <a:p>
            <a:endParaRPr lang="en-US"/>
          </a:p>
        </p:txBody>
      </p:sp>
      <p:sp>
        <p:nvSpPr>
          <p:cNvPr id="43" name="Line 90"/>
          <p:cNvSpPr>
            <a:spLocks noChangeShapeType="1"/>
          </p:cNvSpPr>
          <p:nvPr/>
        </p:nvSpPr>
        <p:spPr bwMode="auto">
          <a:xfrm flipH="1" flipV="1">
            <a:off x="2982744" y="3103792"/>
            <a:ext cx="9197" cy="757255"/>
          </a:xfrm>
          <a:prstGeom prst="line">
            <a:avLst/>
          </a:prstGeom>
          <a:noFill/>
          <a:ln w="57150">
            <a:solidFill>
              <a:srgbClr val="FF0000"/>
            </a:solidFill>
            <a:round/>
          </a:ln>
        </p:spPr>
        <p:txBody>
          <a:bodyPr/>
          <a:lstStyle/>
          <a:p>
            <a:endParaRPr lang="en-US"/>
          </a:p>
        </p:txBody>
      </p:sp>
      <p:sp>
        <p:nvSpPr>
          <p:cNvPr id="44" name="Line 91"/>
          <p:cNvSpPr>
            <a:spLocks noChangeShapeType="1"/>
          </p:cNvSpPr>
          <p:nvPr/>
        </p:nvSpPr>
        <p:spPr bwMode="auto">
          <a:xfrm flipV="1">
            <a:off x="2971506" y="3889506"/>
            <a:ext cx="678438" cy="3"/>
          </a:xfrm>
          <a:prstGeom prst="line">
            <a:avLst/>
          </a:prstGeom>
          <a:noFill/>
          <a:ln w="57150">
            <a:solidFill>
              <a:srgbClr val="FF0000"/>
            </a:solidFill>
            <a:round/>
          </a:ln>
        </p:spPr>
        <p:txBody>
          <a:bodyPr/>
          <a:lstStyle/>
          <a:p>
            <a:endParaRPr lang="en-US"/>
          </a:p>
        </p:txBody>
      </p:sp>
      <p:sp>
        <p:nvSpPr>
          <p:cNvPr id="45" name="Line 93"/>
          <p:cNvSpPr>
            <a:spLocks noChangeShapeType="1"/>
          </p:cNvSpPr>
          <p:nvPr/>
        </p:nvSpPr>
        <p:spPr bwMode="auto">
          <a:xfrm flipH="1" flipV="1">
            <a:off x="2223499" y="2547542"/>
            <a:ext cx="9356" cy="600185"/>
          </a:xfrm>
          <a:prstGeom prst="line">
            <a:avLst/>
          </a:prstGeom>
          <a:noFill/>
          <a:ln w="57150">
            <a:solidFill>
              <a:srgbClr val="FF0000"/>
            </a:solidFill>
            <a:round/>
          </a:ln>
        </p:spPr>
        <p:txBody>
          <a:bodyPr/>
          <a:lstStyle/>
          <a:p>
            <a:endParaRPr lang="en-US"/>
          </a:p>
        </p:txBody>
      </p:sp>
      <p:sp>
        <p:nvSpPr>
          <p:cNvPr id="46" name="Line 94"/>
          <p:cNvSpPr>
            <a:spLocks noChangeShapeType="1"/>
          </p:cNvSpPr>
          <p:nvPr/>
        </p:nvSpPr>
        <p:spPr bwMode="auto">
          <a:xfrm>
            <a:off x="2223499" y="3121575"/>
            <a:ext cx="768447" cy="0"/>
          </a:xfrm>
          <a:prstGeom prst="line">
            <a:avLst/>
          </a:prstGeom>
          <a:noFill/>
          <a:ln w="57150">
            <a:solidFill>
              <a:srgbClr val="FF0000"/>
            </a:solidFill>
            <a:round/>
          </a:ln>
        </p:spPr>
        <p:txBody>
          <a:bodyPr/>
          <a:lstStyle/>
          <a:p>
            <a:endParaRPr lang="en-US"/>
          </a:p>
        </p:txBody>
      </p:sp>
      <p:sp>
        <p:nvSpPr>
          <p:cNvPr id="3" name="文本框 2"/>
          <p:cNvSpPr txBox="1"/>
          <p:nvPr/>
        </p:nvSpPr>
        <p:spPr>
          <a:xfrm>
            <a:off x="3238247" y="1390561"/>
            <a:ext cx="5564692" cy="1200329"/>
          </a:xfrm>
          <a:prstGeom prst="rect">
            <a:avLst/>
          </a:prstGeom>
          <a:noFill/>
        </p:spPr>
        <p:txBody>
          <a:bodyPr wrap="square" rtlCol="0">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这个需求曲线看起来像一个有</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en-US" sz="2400" dirty="0">
                <a:solidFill>
                  <a:srgbClr val="002060"/>
                </a:solidFill>
                <a:latin typeface="微软雅黑" panose="020B0503020204020204" pitchFamily="34" charset="-122"/>
                <a:ea typeface="微软雅黑" panose="020B0503020204020204" pitchFamily="34" charset="-122"/>
              </a:rPr>
              <a:t>个台阶的楼梯</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每个买家</a:t>
            </a:r>
            <a:r>
              <a:rPr lang="zh-CN" altLang="en-US" sz="2400">
                <a:solidFill>
                  <a:srgbClr val="002060"/>
                </a:solidFill>
                <a:latin typeface="微软雅黑" panose="020B0503020204020204" pitchFamily="34" charset="-122"/>
                <a:ea typeface="微软雅黑" panose="020B0503020204020204" pitchFamily="34" charset="-122"/>
              </a:rPr>
              <a:t>一</a:t>
            </a:r>
            <a:r>
              <a:rPr lang="zh-CN" altLang="en-US" sz="2400" smtClean="0">
                <a:solidFill>
                  <a:srgbClr val="002060"/>
                </a:solidFill>
                <a:latin typeface="微软雅黑" panose="020B0503020204020204" pitchFamily="34" charset="-122"/>
                <a:ea typeface="微软雅黑" panose="020B0503020204020204" pitchFamily="34" charset="-122"/>
              </a:rPr>
              <a:t>个台阶。</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40704" y="2590772"/>
            <a:ext cx="4979767" cy="1200329"/>
          </a:xfrm>
          <a:prstGeom prst="rect">
            <a:avLst/>
          </a:prstGeom>
          <a:noFill/>
        </p:spPr>
        <p:txBody>
          <a:bodyPr wrap="square" rtlCol="0">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如果有大量的</a:t>
            </a:r>
            <a:r>
              <a:rPr lang="zh-CN" altLang="en-US" sz="2400">
                <a:solidFill>
                  <a:srgbClr val="002060"/>
                </a:solidFill>
                <a:latin typeface="微软雅黑" panose="020B0503020204020204" pitchFamily="34" charset="-122"/>
                <a:ea typeface="微软雅黑" panose="020B0503020204020204" pitchFamily="34" charset="-122"/>
              </a:rPr>
              <a:t>买家</a:t>
            </a:r>
            <a:r>
              <a:rPr lang="zh-CN" altLang="en-US" sz="2400" smtClean="0">
                <a:solidFill>
                  <a:srgbClr val="002060"/>
                </a:solidFill>
                <a:latin typeface="微软雅黑" panose="020B0503020204020204" pitchFamily="34" charset="-122"/>
                <a:ea typeface="微软雅黑" panose="020B0503020204020204" pitchFamily="34" charset="-122"/>
              </a:rPr>
              <a:t>，</a:t>
            </a:r>
            <a:r>
              <a:rPr lang="zh-CN" altLang="en-US" sz="2400">
                <a:solidFill>
                  <a:srgbClr val="002060"/>
                </a:solidFill>
                <a:latin typeface="微软雅黑" panose="020B0503020204020204" pitchFamily="34" charset="-122"/>
                <a:ea typeface="微软雅黑" panose="020B0503020204020204" pitchFamily="34" charset="-122"/>
              </a:rPr>
              <a:t>正如</a:t>
            </a:r>
            <a:r>
              <a:rPr lang="zh-CN" altLang="en-US" sz="2400" smtClean="0">
                <a:solidFill>
                  <a:srgbClr val="002060"/>
                </a:solidFill>
                <a:latin typeface="微软雅黑" panose="020B0503020204020204" pitchFamily="34" charset="-122"/>
                <a:ea typeface="微软雅黑" panose="020B0503020204020204" pitchFamily="34" charset="-122"/>
              </a:rPr>
              <a:t>竞争性市场一样</a:t>
            </a:r>
            <a:r>
              <a:rPr lang="zh-CN"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860032" y="3688955"/>
            <a:ext cx="3812891" cy="1689052"/>
          </a:xfrm>
          <a:prstGeom prst="rect">
            <a:avLst/>
          </a:prstGeom>
          <a:noFill/>
        </p:spPr>
        <p:txBody>
          <a:bodyPr wrap="square" rtlCol="0">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会有一大堆非常微小的台阶，它看起来更像一条平滑的曲线。</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6"/>
          <p:cNvGraphicFramePr>
            <a:graphicFrameLocks noChangeAspect="1"/>
          </p:cNvGraphicFramePr>
          <p:nvPr/>
        </p:nvGraphicFramePr>
        <p:xfrm>
          <a:off x="205912" y="1446442"/>
          <a:ext cx="5221287" cy="5054600"/>
        </p:xfrm>
        <a:graphic>
          <a:graphicData uri="http://schemas.openxmlformats.org/presentationml/2006/ole">
            <mc:AlternateContent xmlns:mc="http://schemas.openxmlformats.org/markup-compatibility/2006">
              <mc:Choice xmlns:v="urn:schemas-microsoft-com:vml" Requires="v">
                <p:oleObj spid="_x0000_s3103" name="Worksheet" r:id="rId1" imgW="3180080" imgH="3081020" progId="Excel.Sheet.8">
                  <p:embed/>
                </p:oleObj>
              </mc:Choice>
              <mc:Fallback>
                <p:oleObj name="Worksheet" r:id="rId1" imgW="3180080" imgH="3081020" progId="Excel.Sheet.8">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2" y="1446442"/>
                        <a:ext cx="5221287" cy="5054600"/>
                      </a:xfrm>
                      <a:prstGeom prst="rect">
                        <a:avLst/>
                      </a:prstGeom>
                      <a:noFill/>
                    </p:spPr>
                  </p:pic>
                </p:oleObj>
              </mc:Fallback>
            </mc:AlternateContent>
          </a:graphicData>
        </a:graphic>
      </p:graphicFrame>
      <p:sp>
        <p:nvSpPr>
          <p:cNvPr id="2" name="标题 1"/>
          <p:cNvSpPr>
            <a:spLocks noGrp="1"/>
          </p:cNvSpPr>
          <p:nvPr>
            <p:ph type="title"/>
          </p:nvPr>
        </p:nvSpPr>
        <p:spPr>
          <a:xfrm>
            <a:off x="395536" y="692696"/>
            <a:ext cx="4968552" cy="468027"/>
          </a:xfrm>
        </p:spPr>
        <p:txBody>
          <a:bodyPr>
            <a:noAutofit/>
          </a:bodyPr>
          <a:lstStyle/>
          <a:p>
            <a:r>
              <a:rPr lang="en-US" altLang="zh-CN" sz="3200" dirty="0">
                <a:latin typeface="华光中雅_CNKI" panose="02000500000000000000" pitchFamily="2" charset="-122"/>
                <a:ea typeface="华光中雅_CNKI" panose="02000500000000000000" pitchFamily="2" charset="-122"/>
              </a:rPr>
              <a:t>WTP</a:t>
            </a:r>
            <a:r>
              <a:rPr lang="zh-CN" altLang="en-US" sz="3200" dirty="0">
                <a:latin typeface="华光中雅_CNKI" panose="02000500000000000000" pitchFamily="2" charset="-122"/>
                <a:ea typeface="华光中雅_CNKI" panose="02000500000000000000" pitchFamily="2" charset="-122"/>
              </a:rPr>
              <a:t>以及需求曲线</a:t>
            </a:r>
            <a:endParaRPr lang="zh-CN" altLang="en-US" sz="3200" dirty="0">
              <a:latin typeface="华光中雅_CNKI" panose="02000500000000000000" pitchFamily="2" charset="-122"/>
              <a:ea typeface="华光中雅_CNKI" panose="02000500000000000000" pitchFamily="2" charset="-122"/>
            </a:endParaRPr>
          </a:p>
        </p:txBody>
      </p:sp>
      <p:sp>
        <p:nvSpPr>
          <p:cNvPr id="36" name="Line 69"/>
          <p:cNvSpPr>
            <a:spLocks noChangeShapeType="1"/>
          </p:cNvSpPr>
          <p:nvPr/>
        </p:nvSpPr>
        <p:spPr bwMode="auto">
          <a:xfrm flipV="1">
            <a:off x="1475656" y="1988840"/>
            <a:ext cx="0" cy="600201"/>
          </a:xfrm>
          <a:prstGeom prst="line">
            <a:avLst/>
          </a:prstGeom>
          <a:noFill/>
          <a:ln w="57150">
            <a:solidFill>
              <a:srgbClr val="FF0000"/>
            </a:solidFill>
            <a:round/>
          </a:ln>
        </p:spPr>
        <p:txBody>
          <a:bodyPr/>
          <a:lstStyle/>
          <a:p>
            <a:endParaRPr lang="en-US"/>
          </a:p>
        </p:txBody>
      </p:sp>
      <p:sp>
        <p:nvSpPr>
          <p:cNvPr id="37" name="Line 70"/>
          <p:cNvSpPr>
            <a:spLocks noChangeShapeType="1"/>
          </p:cNvSpPr>
          <p:nvPr/>
        </p:nvSpPr>
        <p:spPr bwMode="auto">
          <a:xfrm>
            <a:off x="1475656" y="2569651"/>
            <a:ext cx="757207" cy="0"/>
          </a:xfrm>
          <a:prstGeom prst="line">
            <a:avLst/>
          </a:prstGeom>
          <a:noFill/>
          <a:ln w="57150">
            <a:solidFill>
              <a:srgbClr val="FF0000"/>
            </a:solidFill>
            <a:round/>
          </a:ln>
        </p:spPr>
        <p:txBody>
          <a:bodyPr/>
          <a:lstStyle/>
          <a:p>
            <a:endParaRPr lang="en-US"/>
          </a:p>
        </p:txBody>
      </p:sp>
      <p:sp>
        <p:nvSpPr>
          <p:cNvPr id="38" name="Text Box 67"/>
          <p:cNvSpPr txBox="1">
            <a:spLocks noChangeArrowheads="1"/>
          </p:cNvSpPr>
          <p:nvPr/>
        </p:nvSpPr>
        <p:spPr bwMode="auto">
          <a:xfrm>
            <a:off x="1297241" y="1314942"/>
            <a:ext cx="356829"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2800" b="1" i="1" dirty="0">
                <a:latin typeface="Arial" panose="020B0604020202020204"/>
                <a:cs typeface="Arial" panose="020B0604020202020204"/>
              </a:rPr>
              <a:t>P</a:t>
            </a:r>
            <a:endParaRPr lang="en-US" sz="2800" b="1" i="1" dirty="0">
              <a:latin typeface="Arial" panose="020B0604020202020204"/>
              <a:cs typeface="Arial" panose="020B0604020202020204"/>
            </a:endParaRPr>
          </a:p>
        </p:txBody>
      </p:sp>
      <p:sp>
        <p:nvSpPr>
          <p:cNvPr id="39" name="Text Box 68"/>
          <p:cNvSpPr txBox="1">
            <a:spLocks noChangeArrowheads="1"/>
          </p:cNvSpPr>
          <p:nvPr/>
        </p:nvSpPr>
        <p:spPr bwMode="auto">
          <a:xfrm>
            <a:off x="5024571" y="5517232"/>
            <a:ext cx="420047" cy="523220"/>
          </a:xfrm>
          <a:prstGeom prst="rect">
            <a:avLst/>
          </a:prstGeom>
          <a:noFill/>
          <a:ln w="9525">
            <a:noFill/>
            <a:miter lim="800000"/>
          </a:ln>
        </p:spPr>
        <p:txBody>
          <a:bodyPr wrap="square">
            <a:spAutoFit/>
          </a:bodyPr>
          <a:lstStyle/>
          <a:p>
            <a:pPr>
              <a:spcBef>
                <a:spcPct val="50000"/>
              </a:spcBef>
            </a:pPr>
            <a:r>
              <a:rPr lang="en-US" sz="2800" b="1" i="1" dirty="0">
                <a:latin typeface="Arial" panose="020B0604020202020204"/>
                <a:cs typeface="Arial" panose="020B0604020202020204"/>
              </a:rPr>
              <a:t>Q</a:t>
            </a:r>
            <a:endParaRPr lang="en-US" sz="2800" b="1" i="1" dirty="0">
              <a:latin typeface="Arial" panose="020B0604020202020204"/>
              <a:cs typeface="Arial" panose="020B0604020202020204"/>
            </a:endParaRPr>
          </a:p>
        </p:txBody>
      </p:sp>
      <p:sp>
        <p:nvSpPr>
          <p:cNvPr id="40" name="Line 84"/>
          <p:cNvSpPr>
            <a:spLocks noChangeShapeType="1"/>
          </p:cNvSpPr>
          <p:nvPr/>
        </p:nvSpPr>
        <p:spPr bwMode="auto">
          <a:xfrm flipH="1" flipV="1">
            <a:off x="4407879" y="4293096"/>
            <a:ext cx="17535" cy="1368152"/>
          </a:xfrm>
          <a:prstGeom prst="line">
            <a:avLst/>
          </a:prstGeom>
          <a:noFill/>
          <a:ln w="57150">
            <a:solidFill>
              <a:srgbClr val="FF0000"/>
            </a:solidFill>
            <a:round/>
          </a:ln>
        </p:spPr>
        <p:txBody>
          <a:bodyPr/>
          <a:lstStyle/>
          <a:p>
            <a:endParaRPr lang="en-US" dirty="0"/>
          </a:p>
        </p:txBody>
      </p:sp>
      <p:sp>
        <p:nvSpPr>
          <p:cNvPr id="41" name="Line 87"/>
          <p:cNvSpPr>
            <a:spLocks noChangeShapeType="1"/>
          </p:cNvSpPr>
          <p:nvPr/>
        </p:nvSpPr>
        <p:spPr bwMode="auto">
          <a:xfrm flipH="1" flipV="1">
            <a:off x="3659139" y="3861047"/>
            <a:ext cx="1" cy="485667"/>
          </a:xfrm>
          <a:prstGeom prst="line">
            <a:avLst/>
          </a:prstGeom>
          <a:noFill/>
          <a:ln w="57150">
            <a:solidFill>
              <a:srgbClr val="FF0000"/>
            </a:solidFill>
            <a:round/>
          </a:ln>
        </p:spPr>
        <p:txBody>
          <a:bodyPr/>
          <a:lstStyle/>
          <a:p>
            <a:endParaRPr lang="en-US"/>
          </a:p>
        </p:txBody>
      </p:sp>
      <p:sp>
        <p:nvSpPr>
          <p:cNvPr id="42" name="Line 88"/>
          <p:cNvSpPr>
            <a:spLocks noChangeShapeType="1"/>
          </p:cNvSpPr>
          <p:nvPr/>
        </p:nvSpPr>
        <p:spPr bwMode="auto">
          <a:xfrm>
            <a:off x="3649944" y="4336030"/>
            <a:ext cx="775471" cy="0"/>
          </a:xfrm>
          <a:prstGeom prst="line">
            <a:avLst/>
          </a:prstGeom>
          <a:noFill/>
          <a:ln w="57150">
            <a:solidFill>
              <a:srgbClr val="FF0000"/>
            </a:solidFill>
            <a:round/>
          </a:ln>
        </p:spPr>
        <p:txBody>
          <a:bodyPr/>
          <a:lstStyle/>
          <a:p>
            <a:endParaRPr lang="en-US"/>
          </a:p>
        </p:txBody>
      </p:sp>
      <p:sp>
        <p:nvSpPr>
          <p:cNvPr id="43" name="Line 90"/>
          <p:cNvSpPr>
            <a:spLocks noChangeShapeType="1"/>
          </p:cNvSpPr>
          <p:nvPr/>
        </p:nvSpPr>
        <p:spPr bwMode="auto">
          <a:xfrm flipH="1" flipV="1">
            <a:off x="2982744" y="3103792"/>
            <a:ext cx="9197" cy="757255"/>
          </a:xfrm>
          <a:prstGeom prst="line">
            <a:avLst/>
          </a:prstGeom>
          <a:noFill/>
          <a:ln w="57150">
            <a:solidFill>
              <a:srgbClr val="FF0000"/>
            </a:solidFill>
            <a:round/>
          </a:ln>
        </p:spPr>
        <p:txBody>
          <a:bodyPr/>
          <a:lstStyle/>
          <a:p>
            <a:endParaRPr lang="en-US"/>
          </a:p>
        </p:txBody>
      </p:sp>
      <p:sp>
        <p:nvSpPr>
          <p:cNvPr id="44" name="Line 91"/>
          <p:cNvSpPr>
            <a:spLocks noChangeShapeType="1"/>
          </p:cNvSpPr>
          <p:nvPr/>
        </p:nvSpPr>
        <p:spPr bwMode="auto">
          <a:xfrm flipV="1">
            <a:off x="2971506" y="3889506"/>
            <a:ext cx="678438" cy="3"/>
          </a:xfrm>
          <a:prstGeom prst="line">
            <a:avLst/>
          </a:prstGeom>
          <a:noFill/>
          <a:ln w="57150">
            <a:solidFill>
              <a:srgbClr val="FF0000"/>
            </a:solidFill>
            <a:round/>
          </a:ln>
        </p:spPr>
        <p:txBody>
          <a:bodyPr/>
          <a:lstStyle/>
          <a:p>
            <a:endParaRPr lang="en-US"/>
          </a:p>
        </p:txBody>
      </p:sp>
      <p:sp>
        <p:nvSpPr>
          <p:cNvPr id="45" name="Line 93"/>
          <p:cNvSpPr>
            <a:spLocks noChangeShapeType="1"/>
          </p:cNvSpPr>
          <p:nvPr/>
        </p:nvSpPr>
        <p:spPr bwMode="auto">
          <a:xfrm flipH="1" flipV="1">
            <a:off x="2223499" y="2547542"/>
            <a:ext cx="9356" cy="600185"/>
          </a:xfrm>
          <a:prstGeom prst="line">
            <a:avLst/>
          </a:prstGeom>
          <a:noFill/>
          <a:ln w="57150">
            <a:solidFill>
              <a:srgbClr val="FF0000"/>
            </a:solidFill>
            <a:round/>
          </a:ln>
        </p:spPr>
        <p:txBody>
          <a:bodyPr/>
          <a:lstStyle/>
          <a:p>
            <a:endParaRPr lang="en-US"/>
          </a:p>
        </p:txBody>
      </p:sp>
      <p:sp>
        <p:nvSpPr>
          <p:cNvPr id="46" name="Line 94"/>
          <p:cNvSpPr>
            <a:spLocks noChangeShapeType="1"/>
          </p:cNvSpPr>
          <p:nvPr/>
        </p:nvSpPr>
        <p:spPr bwMode="auto">
          <a:xfrm>
            <a:off x="2223499" y="3121575"/>
            <a:ext cx="768447" cy="0"/>
          </a:xfrm>
          <a:prstGeom prst="line">
            <a:avLst/>
          </a:prstGeom>
          <a:noFill/>
          <a:ln w="57150">
            <a:solidFill>
              <a:srgbClr val="FF0000"/>
            </a:solidFill>
            <a:round/>
          </a:ln>
        </p:spPr>
        <p:txBody>
          <a:bodyPr/>
          <a:lstStyle/>
          <a:p>
            <a:endParaRPr lang="en-US"/>
          </a:p>
        </p:txBody>
      </p:sp>
      <p:sp>
        <p:nvSpPr>
          <p:cNvPr id="3" name="文本框 2"/>
          <p:cNvSpPr txBox="1"/>
          <p:nvPr/>
        </p:nvSpPr>
        <p:spPr>
          <a:xfrm>
            <a:off x="6372200" y="1556792"/>
            <a:ext cx="2476257" cy="3970318"/>
          </a:xfrm>
          <a:prstGeom prst="rect">
            <a:avLst/>
          </a:prstGeom>
          <a:noFill/>
        </p:spPr>
        <p:txBody>
          <a:bodyPr wrap="square" rtlCol="0">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在任何</a:t>
            </a:r>
            <a:r>
              <a:rPr lang="en-US" altLang="zh-CN" sz="2400" b="1" i="1">
                <a:solidFill>
                  <a:srgbClr val="002060"/>
                </a:solidFill>
                <a:latin typeface="微软雅黑" panose="020B0503020204020204" pitchFamily="34" charset="-122"/>
                <a:ea typeface="微软雅黑" panose="020B0503020204020204" pitchFamily="34" charset="-122"/>
              </a:rPr>
              <a:t>Q</a:t>
            </a:r>
            <a:r>
              <a:rPr lang="zh-CN" altLang="en-US" sz="2400" smtClean="0">
                <a:solidFill>
                  <a:srgbClr val="002060"/>
                </a:solidFill>
                <a:latin typeface="微软雅黑" panose="020B0503020204020204" pitchFamily="34" charset="-122"/>
                <a:ea typeface="微软雅黑" panose="020B0503020204020204" pitchFamily="34" charset="-122"/>
              </a:rPr>
              <a:t>，</a:t>
            </a:r>
            <a:r>
              <a:rPr lang="zh-CN" altLang="en-US" sz="2400">
                <a:solidFill>
                  <a:srgbClr val="002060"/>
                </a:solidFill>
                <a:latin typeface="微软雅黑" panose="020B0503020204020204" pitchFamily="34" charset="-122"/>
                <a:ea typeface="微软雅黑" panose="020B0503020204020204" pitchFamily="34" charset="-122"/>
              </a:rPr>
              <a:t>需求</a:t>
            </a:r>
            <a:r>
              <a:rPr lang="zh-CN" altLang="en-US" sz="2400" smtClean="0">
                <a:solidFill>
                  <a:srgbClr val="002060"/>
                </a:solidFill>
                <a:latin typeface="微软雅黑" panose="020B0503020204020204" pitchFamily="34" charset="-122"/>
                <a:ea typeface="微软雅黑" panose="020B0503020204020204" pitchFamily="34" charset="-122"/>
              </a:rPr>
              <a:t>曲线</a:t>
            </a:r>
            <a:r>
              <a:rPr lang="zh-CN" altLang="en-US" sz="2400" dirty="0">
                <a:solidFill>
                  <a:srgbClr val="002060"/>
                </a:solidFill>
                <a:latin typeface="微软雅黑" panose="020B0503020204020204" pitchFamily="34" charset="-122"/>
                <a:ea typeface="微软雅黑" panose="020B0503020204020204" pitchFamily="34" charset="-122"/>
              </a:rPr>
              <a:t>的高度是</a:t>
            </a:r>
            <a:r>
              <a:rPr lang="zh-CN" altLang="en-US" sz="2400" b="1" i="1" dirty="0">
                <a:solidFill>
                  <a:srgbClr val="7030A0"/>
                </a:solidFill>
                <a:latin typeface="微软雅黑" panose="020B0503020204020204" pitchFamily="34" charset="-122"/>
                <a:ea typeface="微软雅黑" panose="020B0503020204020204" pitchFamily="34" charset="-122"/>
              </a:rPr>
              <a:t>边际买家</a:t>
            </a:r>
            <a:r>
              <a:rPr lang="zh-CN" altLang="en-US" sz="2400">
                <a:solidFill>
                  <a:srgbClr val="002060"/>
                </a:solidFill>
                <a:latin typeface="微软雅黑" panose="020B0503020204020204" pitchFamily="34" charset="-122"/>
                <a:ea typeface="微软雅黑" panose="020B0503020204020204" pitchFamily="34" charset="-122"/>
              </a:rPr>
              <a:t>的</a:t>
            </a:r>
            <a:r>
              <a:rPr lang="en-US" altLang="zh-CN" sz="2400" smtClean="0">
                <a:solidFill>
                  <a:srgbClr val="002060"/>
                </a:solidFill>
                <a:latin typeface="微软雅黑" panose="020B0503020204020204" pitchFamily="34" charset="-122"/>
                <a:ea typeface="微软雅黑" panose="020B0503020204020204" pitchFamily="34" charset="-122"/>
              </a:rPr>
              <a:t>WTP</a:t>
            </a:r>
            <a:r>
              <a:rPr lang="zh-CN" altLang="en-US" sz="2400" smtClean="0">
                <a:solidFill>
                  <a:srgbClr val="002060"/>
                </a:solidFill>
                <a:latin typeface="微软雅黑" panose="020B0503020204020204" pitchFamily="34" charset="-122"/>
                <a:ea typeface="微软雅黑" panose="020B0503020204020204" pitchFamily="34" charset="-122"/>
              </a:rPr>
              <a:t>。所谓边际买家是指，当</a:t>
            </a:r>
            <a:r>
              <a:rPr lang="en-US" altLang="zh-CN" sz="2400" b="1" i="1">
                <a:solidFill>
                  <a:srgbClr val="002060"/>
                </a:solidFill>
                <a:latin typeface="微软雅黑" panose="020B0503020204020204" pitchFamily="34" charset="-122"/>
                <a:ea typeface="微软雅黑" panose="020B0503020204020204" pitchFamily="34" charset="-122"/>
              </a:rPr>
              <a:t>P </a:t>
            </a:r>
            <a:r>
              <a:rPr lang="zh-CN" altLang="en-US" sz="2400" smtClean="0">
                <a:solidFill>
                  <a:srgbClr val="002060"/>
                </a:solidFill>
                <a:latin typeface="微软雅黑" panose="020B0503020204020204" pitchFamily="34" charset="-122"/>
                <a:ea typeface="微软雅黑" panose="020B0503020204020204" pitchFamily="34" charset="-122"/>
              </a:rPr>
              <a:t>即使升高一点点，也会离开市场</a:t>
            </a:r>
            <a:r>
              <a:rPr lang="zh-CN" altLang="en-US" sz="2400" dirty="0">
                <a:solidFill>
                  <a:srgbClr val="002060"/>
                </a:solidFill>
                <a:latin typeface="微软雅黑" panose="020B0503020204020204" pitchFamily="34" charset="-122"/>
                <a:ea typeface="微软雅黑" panose="020B0503020204020204" pitchFamily="34" charset="-122"/>
              </a:rPr>
              <a:t>的买家。</a:t>
            </a:r>
            <a:endParaRPr lang="zh-CN" altLang="en-US" sz="2400" dirty="0">
              <a:solidFill>
                <a:srgbClr val="002060"/>
              </a:solidFill>
              <a:latin typeface="微软雅黑" panose="020B0503020204020204" pitchFamily="34" charset="-122"/>
              <a:ea typeface="微软雅黑" panose="020B0503020204020204" pitchFamily="34" charset="-122"/>
            </a:endParaRPr>
          </a:p>
        </p:txBody>
      </p:sp>
      <p:grpSp>
        <p:nvGrpSpPr>
          <p:cNvPr id="7" name="Group 20"/>
          <p:cNvGrpSpPr/>
          <p:nvPr/>
        </p:nvGrpSpPr>
        <p:grpSpPr bwMode="auto">
          <a:xfrm>
            <a:off x="2232855" y="1568679"/>
            <a:ext cx="2174874" cy="947738"/>
            <a:chOff x="1575" y="712"/>
            <a:chExt cx="1370" cy="597"/>
          </a:xfrm>
        </p:grpSpPr>
        <p:sp>
          <p:nvSpPr>
            <p:cNvPr id="8" name="Arc 21"/>
            <p:cNvSpPr/>
            <p:nvPr/>
          </p:nvSpPr>
          <p:spPr bwMode="auto">
            <a:xfrm flipV="1">
              <a:off x="1615" y="938"/>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panose="020B0604020202020204"/>
                <a:cs typeface="Arial" panose="020B0604020202020204"/>
              </a:endParaRPr>
            </a:p>
          </p:txBody>
        </p:sp>
        <p:sp>
          <p:nvSpPr>
            <p:cNvPr id="9" name="Text Box 22"/>
            <p:cNvSpPr txBox="1">
              <a:spLocks noChangeArrowheads="1"/>
            </p:cNvSpPr>
            <p:nvPr/>
          </p:nvSpPr>
          <p:spPr bwMode="auto">
            <a:xfrm>
              <a:off x="1575" y="712"/>
              <a:ext cx="1370" cy="300"/>
            </a:xfrm>
            <a:prstGeom prst="rect">
              <a:avLst/>
            </a:prstGeom>
            <a:solidFill>
              <a:srgbClr val="FFCCCC"/>
            </a:solidFill>
            <a:ln w="9525">
              <a:solidFill>
                <a:schemeClr val="tx1"/>
              </a:solidFill>
              <a:miter lim="800000"/>
            </a:ln>
          </p:spPr>
          <p:txBody>
            <a:bodyPr wrap="square">
              <a:spAutoFit/>
            </a:bodyPr>
            <a:lstStyle/>
            <a:p>
              <a:pPr algn="ctr">
                <a:spcBef>
                  <a:spcPct val="50000"/>
                </a:spcBef>
              </a:pPr>
              <a:r>
                <a:rPr lang="en-US" altLang="zh-CN" sz="2500" dirty="0">
                  <a:latin typeface="Arial" panose="020B0604020202020204"/>
                  <a:cs typeface="Arial" panose="020B0604020202020204"/>
                </a:rPr>
                <a:t>C</a:t>
              </a:r>
              <a:r>
                <a:rPr lang="zh-CN" altLang="en-US" sz="2500" dirty="0">
                  <a:latin typeface="Arial" panose="020B0604020202020204"/>
                  <a:cs typeface="Arial" panose="020B0604020202020204"/>
                </a:rPr>
                <a:t>的</a:t>
              </a:r>
              <a:r>
                <a:rPr lang="en-US" sz="2500" dirty="0">
                  <a:latin typeface="Arial" panose="020B0604020202020204"/>
                  <a:cs typeface="Arial" panose="020B0604020202020204"/>
                </a:rPr>
                <a:t> WTP</a:t>
              </a:r>
              <a:endParaRPr lang="en-US" sz="2500" dirty="0">
                <a:latin typeface="Arial" panose="020B0604020202020204"/>
                <a:cs typeface="Arial" panose="020B0604020202020204"/>
              </a:endParaRPr>
            </a:p>
          </p:txBody>
        </p:sp>
      </p:grpSp>
      <p:grpSp>
        <p:nvGrpSpPr>
          <p:cNvPr id="10" name="Group 23"/>
          <p:cNvGrpSpPr/>
          <p:nvPr/>
        </p:nvGrpSpPr>
        <p:grpSpPr bwMode="auto">
          <a:xfrm>
            <a:off x="2771017" y="2225903"/>
            <a:ext cx="2441575" cy="863600"/>
            <a:chOff x="1914" y="1126"/>
            <a:chExt cx="1538" cy="544"/>
          </a:xfrm>
        </p:grpSpPr>
        <p:sp>
          <p:nvSpPr>
            <p:cNvPr id="11" name="Arc 24"/>
            <p:cNvSpPr/>
            <p:nvPr/>
          </p:nvSpPr>
          <p:spPr bwMode="auto">
            <a:xfrm flipV="1">
              <a:off x="2092" y="1292"/>
              <a:ext cx="658" cy="378"/>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dirty="0">
                <a:latin typeface="Arial" panose="020B0604020202020204"/>
                <a:cs typeface="Arial" panose="020B0604020202020204"/>
              </a:endParaRPr>
            </a:p>
          </p:txBody>
        </p:sp>
        <p:sp>
          <p:nvSpPr>
            <p:cNvPr id="12" name="Text Box 25"/>
            <p:cNvSpPr txBox="1">
              <a:spLocks noChangeArrowheads="1"/>
            </p:cNvSpPr>
            <p:nvPr/>
          </p:nvSpPr>
          <p:spPr bwMode="auto">
            <a:xfrm>
              <a:off x="1914" y="1126"/>
              <a:ext cx="1538" cy="300"/>
            </a:xfrm>
            <a:prstGeom prst="rect">
              <a:avLst/>
            </a:prstGeom>
            <a:solidFill>
              <a:srgbClr val="FFCCCC"/>
            </a:solidFill>
            <a:ln w="9525">
              <a:solidFill>
                <a:schemeClr val="tx1"/>
              </a:solidFill>
              <a:miter lim="800000"/>
            </a:ln>
          </p:spPr>
          <p:txBody>
            <a:bodyPr>
              <a:spAutoFit/>
            </a:bodyPr>
            <a:lstStyle/>
            <a:p>
              <a:pPr algn="ctr">
                <a:spcBef>
                  <a:spcPct val="50000"/>
                </a:spcBef>
              </a:pPr>
              <a:r>
                <a:rPr lang="en-US" altLang="zh-CN" sz="2500" dirty="0">
                  <a:latin typeface="Arial" panose="020B0604020202020204"/>
                  <a:cs typeface="Arial" panose="020B0604020202020204"/>
                </a:rPr>
                <a:t>A</a:t>
              </a:r>
              <a:r>
                <a:rPr lang="zh-CN" altLang="en-US" sz="2500" dirty="0">
                  <a:latin typeface="Arial" panose="020B0604020202020204"/>
                  <a:cs typeface="Arial" panose="020B0604020202020204"/>
                </a:rPr>
                <a:t>的</a:t>
              </a:r>
              <a:r>
                <a:rPr lang="en-US" sz="2500" dirty="0">
                  <a:latin typeface="Arial" panose="020B0604020202020204"/>
                  <a:cs typeface="Arial" panose="020B0604020202020204"/>
                </a:rPr>
                <a:t> WTP</a:t>
              </a:r>
              <a:endParaRPr lang="en-US" sz="2500" dirty="0">
                <a:latin typeface="Arial" panose="020B0604020202020204"/>
                <a:cs typeface="Arial" panose="020B0604020202020204"/>
              </a:endParaRPr>
            </a:p>
          </p:txBody>
        </p:sp>
      </p:grpSp>
      <p:grpSp>
        <p:nvGrpSpPr>
          <p:cNvPr id="13" name="Group 26"/>
          <p:cNvGrpSpPr/>
          <p:nvPr/>
        </p:nvGrpSpPr>
        <p:grpSpPr bwMode="auto">
          <a:xfrm>
            <a:off x="3501267" y="3022828"/>
            <a:ext cx="2078038" cy="873125"/>
            <a:chOff x="2374" y="1628"/>
            <a:chExt cx="1309" cy="550"/>
          </a:xfrm>
        </p:grpSpPr>
        <p:sp>
          <p:nvSpPr>
            <p:cNvPr id="14" name="Arc 27"/>
            <p:cNvSpPr/>
            <p:nvPr/>
          </p:nvSpPr>
          <p:spPr bwMode="auto">
            <a:xfrm flipV="1">
              <a:off x="2479" y="1826"/>
              <a:ext cx="565" cy="352"/>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dirty="0">
                <a:latin typeface="Arial" panose="020B0604020202020204"/>
                <a:cs typeface="Arial" panose="020B0604020202020204"/>
              </a:endParaRPr>
            </a:p>
          </p:txBody>
        </p:sp>
        <p:sp>
          <p:nvSpPr>
            <p:cNvPr id="15" name="Text Box 28"/>
            <p:cNvSpPr txBox="1">
              <a:spLocks noChangeArrowheads="1"/>
            </p:cNvSpPr>
            <p:nvPr/>
          </p:nvSpPr>
          <p:spPr bwMode="auto">
            <a:xfrm>
              <a:off x="2374" y="1628"/>
              <a:ext cx="1309" cy="300"/>
            </a:xfrm>
            <a:prstGeom prst="rect">
              <a:avLst/>
            </a:prstGeom>
            <a:solidFill>
              <a:srgbClr val="FFCCCC"/>
            </a:solidFill>
            <a:ln w="9525">
              <a:solidFill>
                <a:schemeClr val="tx1"/>
              </a:solidFill>
              <a:miter lim="800000"/>
            </a:ln>
          </p:spPr>
          <p:txBody>
            <a:bodyPr>
              <a:spAutoFit/>
            </a:bodyPr>
            <a:lstStyle/>
            <a:p>
              <a:pPr algn="ctr">
                <a:spcBef>
                  <a:spcPct val="50000"/>
                </a:spcBef>
              </a:pPr>
              <a:r>
                <a:rPr lang="en-US" altLang="zh-CN" sz="2500" dirty="0">
                  <a:latin typeface="Arial" panose="020B0604020202020204"/>
                  <a:cs typeface="Arial" panose="020B0604020202020204"/>
                </a:rPr>
                <a:t>B</a:t>
              </a:r>
              <a:r>
                <a:rPr lang="zh-CN" altLang="en-US" sz="2500" dirty="0">
                  <a:latin typeface="Arial" panose="020B0604020202020204"/>
                  <a:cs typeface="Arial" panose="020B0604020202020204"/>
                </a:rPr>
                <a:t>的</a:t>
              </a:r>
              <a:r>
                <a:rPr lang="en-US" sz="2500" dirty="0">
                  <a:latin typeface="Arial" panose="020B0604020202020204"/>
                  <a:cs typeface="Arial" panose="020B0604020202020204"/>
                </a:rPr>
                <a:t> WTP</a:t>
              </a:r>
              <a:endParaRPr lang="en-US" sz="2500" dirty="0">
                <a:latin typeface="Arial" panose="020B0604020202020204"/>
                <a:cs typeface="Arial" panose="020B0604020202020204"/>
              </a:endParaRPr>
            </a:p>
          </p:txBody>
        </p:sp>
      </p:grpSp>
      <p:grpSp>
        <p:nvGrpSpPr>
          <p:cNvPr id="16" name="Group 3"/>
          <p:cNvGrpSpPr/>
          <p:nvPr/>
        </p:nvGrpSpPr>
        <p:grpSpPr bwMode="auto">
          <a:xfrm>
            <a:off x="4425192" y="3537184"/>
            <a:ext cx="1642951" cy="860426"/>
            <a:chOff x="2956" y="1952"/>
            <a:chExt cx="1219" cy="542"/>
          </a:xfrm>
        </p:grpSpPr>
        <p:sp>
          <p:nvSpPr>
            <p:cNvPr id="17" name="Arc 4"/>
            <p:cNvSpPr/>
            <p:nvPr/>
          </p:nvSpPr>
          <p:spPr bwMode="auto">
            <a:xfrm flipV="1">
              <a:off x="2956" y="2198"/>
              <a:ext cx="508" cy="264"/>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dirty="0">
                <a:latin typeface="Arial" panose="020B0604020202020204"/>
                <a:cs typeface="Arial" panose="020B0604020202020204"/>
              </a:endParaRPr>
            </a:p>
          </p:txBody>
        </p:sp>
        <p:sp>
          <p:nvSpPr>
            <p:cNvPr id="18" name="Text Box 5"/>
            <p:cNvSpPr txBox="1">
              <a:spLocks noChangeArrowheads="1"/>
            </p:cNvSpPr>
            <p:nvPr/>
          </p:nvSpPr>
          <p:spPr bwMode="auto">
            <a:xfrm>
              <a:off x="3210" y="1952"/>
              <a:ext cx="965" cy="542"/>
            </a:xfrm>
            <a:prstGeom prst="rect">
              <a:avLst/>
            </a:prstGeom>
            <a:solidFill>
              <a:srgbClr val="FFCCCC"/>
            </a:solidFill>
            <a:ln w="9525">
              <a:solidFill>
                <a:schemeClr val="tx1"/>
              </a:solidFill>
              <a:miter lim="800000"/>
            </a:ln>
          </p:spPr>
          <p:txBody>
            <a:bodyPr wrap="square">
              <a:spAutoFit/>
            </a:bodyPr>
            <a:lstStyle/>
            <a:p>
              <a:pPr algn="ctr">
                <a:spcBef>
                  <a:spcPct val="50000"/>
                </a:spcBef>
              </a:pPr>
              <a:r>
                <a:rPr lang="en-US" altLang="zh-CN" sz="2500" dirty="0">
                  <a:latin typeface="Arial" panose="020B0604020202020204"/>
                  <a:cs typeface="Arial" panose="020B0604020202020204"/>
                </a:rPr>
                <a:t>D</a:t>
              </a:r>
              <a:r>
                <a:rPr lang="zh-CN" altLang="en-US" sz="2500" dirty="0">
                  <a:latin typeface="Arial" panose="020B0604020202020204"/>
                  <a:cs typeface="Arial" panose="020B0604020202020204"/>
                </a:rPr>
                <a:t>的</a:t>
              </a:r>
              <a:r>
                <a:rPr lang="en-US" sz="2500" dirty="0">
                  <a:latin typeface="Arial" panose="020B0604020202020204"/>
                  <a:cs typeface="Arial" panose="020B0604020202020204"/>
                </a:rPr>
                <a:t> WTP</a:t>
              </a:r>
              <a:endParaRPr lang="en-US" sz="2500" dirty="0">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KSO_WM_UNIT_TABLE_BEAUTIFY" val="smartTable{335a3c19-7a3d-410b-955f-57cbbc343d9b}"/>
</p:tagLst>
</file>

<file path=ppt/tags/tag2.xml><?xml version="1.0" encoding="utf-8"?>
<p:tagLst xmlns:p="http://schemas.openxmlformats.org/presentationml/2006/main">
  <p:tag name="KSO_WM_UNIT_TABLE_BEAUTIFY" val="smartTable{b6e62b11-38da-4243-9c80-443b4363c195}"/>
</p:tagLst>
</file>

<file path=ppt/tags/tag3.xml><?xml version="1.0" encoding="utf-8"?>
<p:tagLst xmlns:p="http://schemas.openxmlformats.org/presentationml/2006/main">
  <p:tag name="KSO_WM_UNIT_TABLE_BEAUTIFY" val="smartTable{54c0bd3c-b2d8-4a0b-ab10-9a0840e237ab}"/>
</p:tagLst>
</file>

<file path=ppt/tags/tag4.xml><?xml version="1.0" encoding="utf-8"?>
<p:tagLst xmlns:p="http://schemas.openxmlformats.org/presentationml/2006/main">
  <p:tag name="KSO_WM_UNIT_TABLE_BEAUTIFY" val="smartTable{6390f7f8-7170-4a00-9174-994ca1846978}"/>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NGEyYTQ3YzBjNDdiNmY2MWY1ZjA1Njc3MjE3YzgwODUifQ=="/>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4877</Words>
  <Application>WPS 演示</Application>
  <PresentationFormat>全屏显示(4:3)</PresentationFormat>
  <Paragraphs>801</Paragraphs>
  <Slides>48</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26</vt:i4>
      </vt:variant>
      <vt:variant>
        <vt:lpstr>幻灯片标题</vt:lpstr>
      </vt:variant>
      <vt:variant>
        <vt:i4>48</vt:i4>
      </vt:variant>
    </vt:vector>
  </HeadingPairs>
  <TitlesOfParts>
    <vt:vector size="89" baseType="lpstr">
      <vt:lpstr>Arial</vt:lpstr>
      <vt:lpstr>宋体</vt:lpstr>
      <vt:lpstr>Wingdings</vt:lpstr>
      <vt:lpstr>思源黑体 CN Bold</vt:lpstr>
      <vt:lpstr>黑体</vt:lpstr>
      <vt:lpstr>思源黑体 CN Regular</vt:lpstr>
      <vt:lpstr>思源黑体 CN Light</vt:lpstr>
      <vt:lpstr>华光中雅_CNKI</vt:lpstr>
      <vt:lpstr>微软雅黑</vt:lpstr>
      <vt:lpstr>楷体</vt:lpstr>
      <vt:lpstr>Arial</vt:lpstr>
      <vt:lpstr>Arial Unicode MS</vt:lpstr>
      <vt:lpstr>等线</vt:lpstr>
      <vt:lpstr>Calibri</vt:lpstr>
      <vt:lpstr>Office 主题</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PowerPoint 演示文稿</vt:lpstr>
      <vt:lpstr>PowerPoint 演示文稿</vt:lpstr>
      <vt:lpstr>福利经济学</vt:lpstr>
      <vt:lpstr>支付意愿（WTP: Willingness To Pay）</vt:lpstr>
      <vt:lpstr>WTP以及需求曲线</vt:lpstr>
      <vt:lpstr>WTP以及需求曲线</vt:lpstr>
      <vt:lpstr>WTP以及需求曲线</vt:lpstr>
      <vt:lpstr>WTP以及需求曲线</vt:lpstr>
      <vt:lpstr>WTP以及需求曲线</vt:lpstr>
      <vt:lpstr>消费者剩余（CS：Consumer Surplus）</vt:lpstr>
      <vt:lpstr>CS以及需求曲线</vt:lpstr>
      <vt:lpstr>CS以及需求曲线</vt:lpstr>
      <vt:lpstr>CS以及需求曲线</vt:lpstr>
      <vt:lpstr>CS：拥有大量买家和平滑需求曲线</vt:lpstr>
      <vt:lpstr>CS：拥有大量买家和平滑需求曲线</vt:lpstr>
      <vt:lpstr>CS：拥有大量买家和平滑需求曲线</vt:lpstr>
      <vt:lpstr>习题：消费者剩余</vt:lpstr>
      <vt:lpstr>习题：消费者剩余</vt:lpstr>
      <vt:lpstr>成本与供应曲线</vt:lpstr>
      <vt:lpstr>成本与供应曲线</vt:lpstr>
      <vt:lpstr>成本与供应曲线</vt:lpstr>
      <vt:lpstr>成本与供应曲线</vt:lpstr>
      <vt:lpstr>生产者剩余（PS: Producer Surplus）</vt:lpstr>
      <vt:lpstr>生产者剩余与供给曲线</vt:lpstr>
      <vt:lpstr>PS：包含很多卖家和平滑的供给曲线</vt:lpstr>
      <vt:lpstr>PS：包含很多卖家和平滑的供给曲线</vt:lpstr>
      <vt:lpstr>更低的价格如何降低PS</vt:lpstr>
      <vt:lpstr>习题：PS</vt:lpstr>
      <vt:lpstr>习题：PS</vt:lpstr>
      <vt:lpstr>CS、PS和总剩余</vt:lpstr>
      <vt:lpstr>市场对资源的配置</vt:lpstr>
      <vt:lpstr>效率</vt:lpstr>
      <vt:lpstr>评估市场均衡</vt:lpstr>
      <vt:lpstr>哪些买家消费商品？</vt:lpstr>
      <vt:lpstr>哪些卖家生产商品？</vt:lpstr>
      <vt:lpstr>市场均衡下的Q会使总剩余最大化吗？</vt:lpstr>
      <vt:lpstr>市场均衡下的Q会使总剩余最大化吗？</vt:lpstr>
      <vt:lpstr>市场均衡下的Q会使总剩余最大化吗？</vt:lpstr>
      <vt:lpstr>亚当·斯密与看不见的手</vt:lpstr>
      <vt:lpstr>亚当·斯密与看不见的手</vt:lpstr>
      <vt:lpstr>自由市场 vs 政府干预</vt:lpstr>
      <vt:lpstr>自由市场 vs 中央计划</vt:lpstr>
      <vt:lpstr>结论</vt:lpstr>
      <vt:lpstr>结论</vt:lpstr>
      <vt:lpstr>总结</vt:lpstr>
      <vt:lpstr>总结</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YZ</cp:lastModifiedBy>
  <cp:revision>449</cp:revision>
  <dcterms:created xsi:type="dcterms:W3CDTF">2020-07-01T07:18:00Z</dcterms:created>
  <dcterms:modified xsi:type="dcterms:W3CDTF">2024-08-29T03:02:33Z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24B5439900834A45A0D99F8934F3BBCE_12</vt:lpwstr>
  </property>
</Properties>
</file>