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sldIdLst>
    <p:sldId id="266" r:id="rId2"/>
    <p:sldId id="257" r:id="rId3"/>
    <p:sldId id="268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19" r:id="rId12"/>
    <p:sldId id="353" r:id="rId13"/>
    <p:sldId id="354" r:id="rId14"/>
    <p:sldId id="355" r:id="rId15"/>
    <p:sldId id="324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14" r:id="rId29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" initials="Y" lastIdx="3" clrIdx="0"/>
  <p:cmAuthor id="1" name="潘 柏蕙" initials="潘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929AAC"/>
    <a:srgbClr val="9D7B55"/>
    <a:srgbClr val="2C4881"/>
    <a:srgbClr val="9F8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9" autoAdjust="0"/>
    <p:restoredTop sz="93727" autoAdjust="0"/>
  </p:normalViewPr>
  <p:slideViewPr>
    <p:cSldViewPr showGuides="1">
      <p:cViewPr varScale="1">
        <p:scale>
          <a:sx n="109" d="100"/>
          <a:sy n="109" d="100"/>
        </p:scale>
        <p:origin x="1578" y="102"/>
      </p:cViewPr>
      <p:guideLst>
        <p:guide orient="horz" pos="2144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on\Documents\My%20Dropbox\!%20Mankiw%20Principles\5e%20slides\masters-2011\ch9%20u%20and%20import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1592166363820296E-2"/>
          <c:y val="3.0941841904820001E-2"/>
          <c:w val="0.84653599449801498"/>
          <c:h val="0.92334274686654105"/>
        </c:manualLayout>
      </c:layout>
      <c:lineChart>
        <c:grouping val="standard"/>
        <c:varyColors val="0"/>
        <c:ser>
          <c:idx val="0"/>
          <c:order val="0"/>
          <c:tx>
            <c:strRef>
              <c:f>data!$C$2</c:f>
              <c:strCache>
                <c:ptCount val="1"/>
                <c:pt idx="0">
                  <c:v>Imports (% of GDP)</c:v>
                </c:pt>
              </c:strCache>
            </c:strRef>
          </c:tx>
          <c:spPr>
            <a:ln w="38100" cap="rnd" cmpd="sng" algn="ctr">
              <a:solidFill>
                <a:srgbClr val="800000"/>
              </a:solidFill>
              <a:prstDash val="solid"/>
              <a:round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square"/>
            <c:size val="9"/>
            <c:spPr>
              <a:solidFill>
                <a:srgbClr val="CC6600"/>
              </a:solidFill>
              <a:ln w="9525" cap="flat" cmpd="sng" algn="ctr">
                <a:noFill/>
                <a:prstDash val="solid"/>
                <a:round/>
              </a:ln>
              <a:effectLst>
                <a:outerShdw blurRad="50800" dist="508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data!$B$3:$B$7</c:f>
              <c:strCache>
                <c:ptCount val="5"/>
                <c:pt idx="0">
                  <c:v>1961- 1970</c:v>
                </c:pt>
                <c:pt idx="1">
                  <c:v>1971- 1980</c:v>
                </c:pt>
                <c:pt idx="2">
                  <c:v>1981- 1990</c:v>
                </c:pt>
                <c:pt idx="3">
                  <c:v>1991- 2000</c:v>
                </c:pt>
                <c:pt idx="4">
                  <c:v>2001- 2010</c:v>
                </c:pt>
              </c:strCache>
            </c:strRef>
          </c:cat>
          <c:val>
            <c:numRef>
              <c:f>data!$C$3:$C$7</c:f>
              <c:numCache>
                <c:formatCode>General</c:formatCode>
                <c:ptCount val="5"/>
                <c:pt idx="0">
                  <c:v>4.51477851795129E-2</c:v>
                </c:pt>
                <c:pt idx="1">
                  <c:v>7.9659134879335305E-2</c:v>
                </c:pt>
                <c:pt idx="2">
                  <c:v>0.100751118130321</c:v>
                </c:pt>
                <c:pt idx="3">
                  <c:v>0.119465624716684</c:v>
                </c:pt>
                <c:pt idx="4">
                  <c:v>0.15120486549285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data!$D$2</c:f>
              <c:strCache>
                <c:ptCount val="1"/>
                <c:pt idx="0">
                  <c:v>Unemployment (% of labor force)</c:v>
                </c:pt>
              </c:strCache>
            </c:strRef>
          </c:tx>
          <c:spPr>
            <a:ln w="38100" cap="rnd" cmpd="sng" algn="ctr">
              <a:solidFill>
                <a:srgbClr val="008000"/>
              </a:solidFill>
              <a:prstDash val="solid"/>
              <a:round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square"/>
            <c:size val="9"/>
            <c:spPr>
              <a:solidFill>
                <a:srgbClr val="0000CC"/>
              </a:solidFill>
              <a:ln w="9525" cap="flat" cmpd="sng" algn="ctr">
                <a:noFill/>
                <a:prstDash val="solid"/>
                <a:round/>
              </a:ln>
              <a:effectLst>
                <a:outerShdw blurRad="38100" dist="508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data!$B$3:$B$7</c:f>
              <c:strCache>
                <c:ptCount val="5"/>
                <c:pt idx="0">
                  <c:v>1961- 1970</c:v>
                </c:pt>
                <c:pt idx="1">
                  <c:v>1971- 1980</c:v>
                </c:pt>
                <c:pt idx="2">
                  <c:v>1981- 1990</c:v>
                </c:pt>
                <c:pt idx="3">
                  <c:v>1991- 2000</c:v>
                </c:pt>
                <c:pt idx="4">
                  <c:v>2001- 2010</c:v>
                </c:pt>
              </c:strCache>
            </c:strRef>
          </c:cat>
          <c:val>
            <c:numRef>
              <c:f>data!$D$3:$D$7</c:f>
              <c:numCache>
                <c:formatCode>General</c:formatCode>
                <c:ptCount val="5"/>
                <c:pt idx="0">
                  <c:v>4.7300000000000099E-2</c:v>
                </c:pt>
                <c:pt idx="1">
                  <c:v>6.4600000000000005E-2</c:v>
                </c:pt>
                <c:pt idx="2">
                  <c:v>7.1199999999999999E-2</c:v>
                </c:pt>
                <c:pt idx="3">
                  <c:v>5.6000000000000001E-2</c:v>
                </c:pt>
                <c:pt idx="4">
                  <c:v>6.1064000000000097E-2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6716720"/>
        <c:axId val="-26718352"/>
      </c:lineChart>
      <c:catAx>
        <c:axId val="-267167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26718352"/>
        <c:crosses val="autoZero"/>
        <c:auto val="1"/>
        <c:lblAlgn val="ctr"/>
        <c:lblOffset val="100"/>
        <c:noMultiLvlLbl val="0"/>
      </c:catAx>
      <c:valAx>
        <c:axId val="-2671835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2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-26716720"/>
        <c:crosses val="autoZero"/>
        <c:crossBetween val="between"/>
      </c:valAx>
      <c:spPr>
        <a:solidFill>
          <a:schemeClr val="bg1"/>
        </a:solidFill>
        <a:ln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D4C77-742A-429E-850A-11BA0946D8B4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A64FD-7149-435D-96E3-3ACA0174F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3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08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33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81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90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08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07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0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0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92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152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8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63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97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4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0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5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4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46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52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5720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460121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5"/>
          </p:nvPr>
        </p:nvSpPr>
        <p:spPr>
          <a:xfrm>
            <a:off x="460121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5C27E8-6C78-4FD2-80C7-0DA522807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z="1400">
                <a:sym typeface="+mn-ea"/>
              </a:rPr>
              <a:t>单击此处编辑母版文本样式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第二级</a:t>
            </a:r>
            <a:endParaRPr lang="zh-CN" altLang="en-US" sz="1400"/>
          </a:p>
          <a:p>
            <a:pPr lvl="2"/>
            <a:r>
              <a:rPr lang="zh-CN" altLang="en-US" sz="1400">
                <a:sym typeface="+mn-ea"/>
              </a:rPr>
              <a:t>第三级</a:t>
            </a:r>
            <a:endParaRPr lang="zh-CN" altLang="en-US"/>
          </a:p>
        </p:txBody>
      </p:sp>
      <p:pic>
        <p:nvPicPr>
          <p:cNvPr id="7" name="图片 6" descr="logo-VI系统0630-PPT-1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28836" y="6286520"/>
            <a:ext cx="1495513" cy="288536"/>
          </a:xfrm>
          <a:prstGeom prst="rect">
            <a:avLst/>
          </a:prstGeom>
        </p:spPr>
      </p:pic>
      <p:pic>
        <p:nvPicPr>
          <p:cNvPr id="2050" name="Picture 2" descr="I:\BOBO Z\哈工大\JPG\2020\7月\0707-ppt\素材01\logo-VI系统0630-PPT-24.jpg"/>
          <p:cNvPicPr>
            <a:picLocks noChangeArrowheads="1"/>
          </p:cNvPicPr>
          <p:nvPr userDrawn="1"/>
        </p:nvPicPr>
        <p:blipFill>
          <a:blip r:embed="rId15" cstate="print"/>
          <a:srcRect t="-37500" b="-37500"/>
          <a:stretch>
            <a:fillRect/>
          </a:stretch>
        </p:blipFill>
        <p:spPr bwMode="auto">
          <a:xfrm flipV="1">
            <a:off x="571471" y="1273711"/>
            <a:ext cx="3960000" cy="3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rgbClr val="002060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9D7B55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7744" y="1412776"/>
            <a:ext cx="445008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</a:p>
          <a:p>
            <a:pPr algn="ctr"/>
            <a:r>
              <a:rPr lang="zh-CN" altLang="en-US" sz="30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（微观经济学原理部分）</a:t>
            </a:r>
            <a:endParaRPr lang="en-US" altLang="zh-CN" sz="30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endParaRPr lang="en-US" altLang="zh-CN" sz="30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r>
              <a:rPr lang="zh-CN" altLang="en-US" sz="30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主讲人：周豫</a:t>
            </a:r>
            <a:endParaRPr lang="zh-CN" altLang="en-US" sz="30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6870" y="3946634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9</a:t>
            </a:r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章：应用：国际贸易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3850133" y="1700808"/>
            <a:ext cx="5186363" cy="46667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习题：贸易分析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031" y="1483381"/>
            <a:ext cx="3297699" cy="540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0880" lvl="1" indent="-576580">
              <a:lnSpc>
                <a:spcPct val="120000"/>
              </a:lnSpc>
              <a:spcBef>
                <a:spcPct val="10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没有贸易时，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0880" lvl="1" indent="-576580">
              <a:lnSpc>
                <a:spcPct val="120000"/>
              </a:lnSpc>
              <a:spcBef>
                <a:spcPct val="10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CS = A</a:t>
            </a:r>
          </a:p>
          <a:p>
            <a:pPr marL="690880" lvl="1" indent="-576580">
              <a:lnSpc>
                <a:spcPct val="120000"/>
              </a:lnSpc>
              <a:spcBef>
                <a:spcPct val="10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PS = B + C</a:t>
            </a:r>
          </a:p>
          <a:p>
            <a:pPr marL="690880" lvl="1" indent="-576580">
              <a:lnSpc>
                <a:spcPct val="120000"/>
              </a:lnSpc>
              <a:spcBef>
                <a:spcPct val="10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总剩余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A + B + C</a:t>
            </a:r>
          </a:p>
          <a:p>
            <a:pPr marL="690880" lvl="1" indent="-576580">
              <a:lnSpc>
                <a:spcPct val="120000"/>
              </a:lnSpc>
              <a:spcBef>
                <a:spcPct val="10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690880" lvl="1" indent="-576580">
              <a:lnSpc>
                <a:spcPct val="120000"/>
              </a:lnSpc>
              <a:spcBef>
                <a:spcPct val="10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自由贸易下，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690880" lvl="1" indent="-576580">
              <a:lnSpc>
                <a:spcPct val="120000"/>
              </a:lnSpc>
              <a:spcBef>
                <a:spcPct val="10000"/>
              </a:spcBef>
              <a:buClr>
                <a:srgbClr val="996633"/>
              </a:buClr>
              <a:buSzPct val="120000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CS = A + B + D</a:t>
            </a:r>
          </a:p>
          <a:p>
            <a:pPr marL="690880" lvl="1" indent="-576580">
              <a:lnSpc>
                <a:spcPct val="120000"/>
              </a:lnSpc>
              <a:spcBef>
                <a:spcPct val="10000"/>
              </a:spcBef>
              <a:buClr>
                <a:srgbClr val="996633"/>
              </a:buClr>
              <a:buSzPct val="120000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PS = C</a:t>
            </a:r>
          </a:p>
          <a:p>
            <a:pPr marL="690880" lvl="1" indent="-576580">
              <a:lnSpc>
                <a:spcPct val="120000"/>
              </a:lnSpc>
              <a:spcBef>
                <a:spcPct val="10000"/>
              </a:spcBef>
              <a:buClr>
                <a:srgbClr val="996633"/>
              </a:buClr>
              <a:buSzPct val="120000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总剩余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690880" lvl="1" indent="-576580">
              <a:lnSpc>
                <a:spcPct val="120000"/>
              </a:lnSpc>
              <a:spcBef>
                <a:spcPct val="10000"/>
              </a:spcBef>
              <a:buClr>
                <a:srgbClr val="996633"/>
              </a:buClr>
              <a:buSzPct val="120000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A + B + C + D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46"/>
          <p:cNvSpPr>
            <a:spLocks noChangeArrowheads="1"/>
          </p:cNvSpPr>
          <p:nvPr/>
        </p:nvSpPr>
        <p:spPr bwMode="auto">
          <a:xfrm flipV="1">
            <a:off x="5007992" y="4330154"/>
            <a:ext cx="2051050" cy="1581150"/>
          </a:xfrm>
          <a:prstGeom prst="rtTriangle">
            <a:avLst/>
          </a:prstGeom>
          <a:solidFill>
            <a:srgbClr val="FFF68E"/>
          </a:solidFill>
          <a:ln w="28575">
            <a:noFill/>
            <a:miter lim="800000"/>
          </a:ln>
        </p:spPr>
        <p:txBody>
          <a:bodyPr rot="10800000"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AutoShape 47"/>
          <p:cNvSpPr>
            <a:spLocks noChangeArrowheads="1"/>
          </p:cNvSpPr>
          <p:nvPr/>
        </p:nvSpPr>
        <p:spPr bwMode="auto">
          <a:xfrm>
            <a:off x="5011167" y="2728367"/>
            <a:ext cx="2041525" cy="1597025"/>
          </a:xfrm>
          <a:prstGeom prst="rtTriangle">
            <a:avLst/>
          </a:prstGeom>
          <a:solidFill>
            <a:srgbClr val="FFF68E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AutoShape 48"/>
          <p:cNvSpPr>
            <a:spLocks noChangeArrowheads="1"/>
          </p:cNvSpPr>
          <p:nvPr/>
        </p:nvSpPr>
        <p:spPr bwMode="auto">
          <a:xfrm>
            <a:off x="5006404" y="2726779"/>
            <a:ext cx="3086100" cy="2403475"/>
          </a:xfrm>
          <a:prstGeom prst="rtTriangle">
            <a:avLst/>
          </a:prstGeom>
          <a:solidFill>
            <a:srgbClr val="CCFFCC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6041454" y="4328567"/>
            <a:ext cx="2085975" cy="811212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AutoShape 50"/>
          <p:cNvSpPr>
            <a:spLocks noChangeArrowheads="1"/>
          </p:cNvSpPr>
          <p:nvPr/>
        </p:nvSpPr>
        <p:spPr bwMode="auto">
          <a:xfrm flipV="1">
            <a:off x="5001642" y="5149304"/>
            <a:ext cx="1000125" cy="781050"/>
          </a:xfrm>
          <a:prstGeom prst="rtTriangle">
            <a:avLst/>
          </a:prstGeom>
          <a:solidFill>
            <a:srgbClr val="CCFFCC"/>
          </a:solidFill>
          <a:ln w="28575">
            <a:noFill/>
            <a:miter lim="800000"/>
          </a:ln>
        </p:spPr>
        <p:txBody>
          <a:bodyPr rot="10800000"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Group 52"/>
          <p:cNvGrpSpPr/>
          <p:nvPr/>
        </p:nvGrpSpPr>
        <p:grpSpPr bwMode="auto">
          <a:xfrm>
            <a:off x="4809554" y="2079079"/>
            <a:ext cx="4298950" cy="4086225"/>
            <a:chOff x="2563" y="1070"/>
            <a:chExt cx="2708" cy="2574"/>
          </a:xfrm>
        </p:grpSpPr>
        <p:grpSp>
          <p:nvGrpSpPr>
            <p:cNvPr id="9" name="Group 53"/>
            <p:cNvGrpSpPr/>
            <p:nvPr/>
          </p:nvGrpSpPr>
          <p:grpSpPr bwMode="auto">
            <a:xfrm>
              <a:off x="2682" y="1303"/>
              <a:ext cx="2382" cy="2202"/>
              <a:chOff x="2424" y="1167"/>
              <a:chExt cx="2400" cy="2079"/>
            </a:xfrm>
          </p:grpSpPr>
          <p:sp>
            <p:nvSpPr>
              <p:cNvPr id="12" name="Line 54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" name="Line 55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0" name="Text Box 56"/>
            <p:cNvSpPr txBox="1">
              <a:spLocks noChangeArrowheads="1"/>
            </p:cNvSpPr>
            <p:nvPr/>
          </p:nvSpPr>
          <p:spPr bwMode="auto">
            <a:xfrm>
              <a:off x="2563" y="1070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11" name="Text Box 57"/>
            <p:cNvSpPr txBox="1">
              <a:spLocks noChangeArrowheads="1"/>
            </p:cNvSpPr>
            <p:nvPr/>
          </p:nvSpPr>
          <p:spPr bwMode="auto">
            <a:xfrm>
              <a:off x="5038" y="3365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14" name="Group 58"/>
          <p:cNvGrpSpPr/>
          <p:nvPr/>
        </p:nvGrpSpPr>
        <p:grpSpPr bwMode="auto">
          <a:xfrm>
            <a:off x="5001642" y="2707729"/>
            <a:ext cx="3821112" cy="2962275"/>
            <a:chOff x="2680" y="1462"/>
            <a:chExt cx="2407" cy="1866"/>
          </a:xfrm>
        </p:grpSpPr>
        <p:sp>
          <p:nvSpPr>
            <p:cNvPr id="15" name="Text Box 59"/>
            <p:cNvSpPr txBox="1">
              <a:spLocks noChangeArrowheads="1"/>
            </p:cNvSpPr>
            <p:nvPr/>
          </p:nvSpPr>
          <p:spPr bwMode="auto">
            <a:xfrm>
              <a:off x="4854" y="3049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  <p:sp>
          <p:nvSpPr>
            <p:cNvPr id="17" name="Line 60"/>
            <p:cNvSpPr>
              <a:spLocks noChangeShapeType="1"/>
            </p:cNvSpPr>
            <p:nvPr/>
          </p:nvSpPr>
          <p:spPr bwMode="auto">
            <a:xfrm>
              <a:off x="2680" y="1462"/>
              <a:ext cx="2213" cy="17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8" name="Group 61"/>
          <p:cNvGrpSpPr/>
          <p:nvPr/>
        </p:nvGrpSpPr>
        <p:grpSpPr bwMode="auto">
          <a:xfrm>
            <a:off x="5003229" y="2790279"/>
            <a:ext cx="3879850" cy="3148013"/>
            <a:chOff x="2685" y="1518"/>
            <a:chExt cx="2444" cy="1983"/>
          </a:xfrm>
        </p:grpSpPr>
        <p:sp>
          <p:nvSpPr>
            <p:cNvPr id="19" name="Text Box 62"/>
            <p:cNvSpPr txBox="1">
              <a:spLocks noChangeArrowheads="1"/>
            </p:cNvSpPr>
            <p:nvPr/>
          </p:nvSpPr>
          <p:spPr bwMode="auto">
            <a:xfrm>
              <a:off x="4896" y="1518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  <p:sp>
          <p:nvSpPr>
            <p:cNvPr id="20" name="Line 63"/>
            <p:cNvSpPr>
              <a:spLocks noChangeShapeType="1"/>
            </p:cNvSpPr>
            <p:nvPr/>
          </p:nvSpPr>
          <p:spPr bwMode="auto">
            <a:xfrm flipV="1">
              <a:off x="2685" y="1740"/>
              <a:ext cx="2280" cy="176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1" name="Group 64"/>
          <p:cNvGrpSpPr/>
          <p:nvPr/>
        </p:nvGrpSpPr>
        <p:grpSpPr bwMode="auto">
          <a:xfrm>
            <a:off x="3922142" y="4947692"/>
            <a:ext cx="4716462" cy="384175"/>
            <a:chOff x="2207" y="2730"/>
            <a:chExt cx="2971" cy="242"/>
          </a:xfrm>
        </p:grpSpPr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2884" y="2854"/>
              <a:ext cx="229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2207" y="2730"/>
              <a:ext cx="669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1500</a:t>
              </a:r>
            </a:p>
          </p:txBody>
        </p:sp>
      </p:grpSp>
      <p:sp>
        <p:nvSpPr>
          <p:cNvPr id="24" name="Oval 67"/>
          <p:cNvSpPr>
            <a:spLocks noChangeAspect="1" noChangeArrowheads="1"/>
          </p:cNvSpPr>
          <p:nvPr/>
        </p:nvSpPr>
        <p:spPr bwMode="auto">
          <a:xfrm>
            <a:off x="5968429" y="5082629"/>
            <a:ext cx="128588" cy="127000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Line 68"/>
          <p:cNvSpPr>
            <a:spLocks noChangeShapeType="1"/>
          </p:cNvSpPr>
          <p:nvPr/>
        </p:nvSpPr>
        <p:spPr bwMode="auto">
          <a:xfrm>
            <a:off x="4995292" y="4333329"/>
            <a:ext cx="20970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val 69"/>
          <p:cNvSpPr>
            <a:spLocks noChangeAspect="1" noChangeArrowheads="1"/>
          </p:cNvSpPr>
          <p:nvPr/>
        </p:nvSpPr>
        <p:spPr bwMode="auto">
          <a:xfrm>
            <a:off x="7024117" y="4271417"/>
            <a:ext cx="128587" cy="127000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Text Box 70"/>
          <p:cNvSpPr txBox="1">
            <a:spLocks noChangeArrowheads="1"/>
          </p:cNvSpPr>
          <p:nvPr/>
        </p:nvSpPr>
        <p:spPr bwMode="auto">
          <a:xfrm>
            <a:off x="3955479" y="4141242"/>
            <a:ext cx="1025525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bIns="0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500" dirty="0">
                <a:solidFill>
                  <a:srgbClr val="777777"/>
                </a:solidFill>
                <a:latin typeface="Arial" panose="020B0604020202020204"/>
                <a:cs typeface="Arial" panose="020B0604020202020204"/>
              </a:rPr>
              <a:t>3000</a:t>
            </a:r>
          </a:p>
        </p:txBody>
      </p:sp>
      <p:sp>
        <p:nvSpPr>
          <p:cNvPr id="28" name="Oval 71"/>
          <p:cNvSpPr>
            <a:spLocks noChangeAspect="1" noChangeArrowheads="1"/>
          </p:cNvSpPr>
          <p:nvPr/>
        </p:nvSpPr>
        <p:spPr bwMode="auto">
          <a:xfrm>
            <a:off x="8082979" y="5077867"/>
            <a:ext cx="128588" cy="127000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Text Box 72"/>
          <p:cNvSpPr txBox="1">
            <a:spLocks noChangeArrowheads="1"/>
          </p:cNvSpPr>
          <p:nvPr/>
        </p:nvSpPr>
        <p:spPr bwMode="auto">
          <a:xfrm>
            <a:off x="6065267" y="2158454"/>
            <a:ext cx="19081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u="sng" dirty="0">
                <a:latin typeface="Arial" panose="020B0604020202020204"/>
                <a:cs typeface="Arial" panose="020B0604020202020204"/>
              </a:rPr>
              <a:t>等离子电视</a:t>
            </a:r>
            <a:endParaRPr lang="en-US" sz="2500" u="sng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Text Box 73"/>
          <p:cNvSpPr txBox="1">
            <a:spLocks noChangeArrowheads="1"/>
          </p:cNvSpPr>
          <p:nvPr/>
        </p:nvSpPr>
        <p:spPr bwMode="auto">
          <a:xfrm>
            <a:off x="5428679" y="3650704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31" name="Text Box 74"/>
          <p:cNvSpPr txBox="1">
            <a:spLocks noChangeArrowheads="1"/>
          </p:cNvSpPr>
          <p:nvPr/>
        </p:nvSpPr>
        <p:spPr bwMode="auto">
          <a:xfrm>
            <a:off x="5568379" y="4525417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32" name="Text Box 75"/>
          <p:cNvSpPr txBox="1">
            <a:spLocks noChangeArrowheads="1"/>
          </p:cNvSpPr>
          <p:nvPr/>
        </p:nvSpPr>
        <p:spPr bwMode="auto">
          <a:xfrm>
            <a:off x="6912992" y="4609554"/>
            <a:ext cx="344487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D</a:t>
            </a:r>
          </a:p>
        </p:txBody>
      </p:sp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5076254" y="5217567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C</a:t>
            </a:r>
          </a:p>
        </p:txBody>
      </p:sp>
      <p:grpSp>
        <p:nvGrpSpPr>
          <p:cNvPr id="34" name="Group 78"/>
          <p:cNvGrpSpPr/>
          <p:nvPr/>
        </p:nvGrpSpPr>
        <p:grpSpPr bwMode="auto">
          <a:xfrm>
            <a:off x="7328917" y="3606254"/>
            <a:ext cx="1717675" cy="1106488"/>
            <a:chOff x="4353" y="1850"/>
            <a:chExt cx="1082" cy="697"/>
          </a:xfrm>
        </p:grpSpPr>
        <p:sp>
          <p:nvSpPr>
            <p:cNvPr id="35" name="Arc 79"/>
            <p:cNvSpPr/>
            <p:nvPr/>
          </p:nvSpPr>
          <p:spPr bwMode="auto">
            <a:xfrm flipV="1">
              <a:off x="4353" y="2150"/>
              <a:ext cx="563" cy="397"/>
            </a:xfrm>
            <a:custGeom>
              <a:avLst/>
              <a:gdLst>
                <a:gd name="T0" fmla="*/ 0 w 21600"/>
                <a:gd name="T1" fmla="*/ 0 h 19406"/>
                <a:gd name="T2" fmla="*/ 0 w 21600"/>
                <a:gd name="T3" fmla="*/ 0 h 19406"/>
                <a:gd name="T4" fmla="*/ 0 w 21600"/>
                <a:gd name="T5" fmla="*/ 0 h 1940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06"/>
                <a:gd name="T11" fmla="*/ 21600 w 21600"/>
                <a:gd name="T12" fmla="*/ 19406 h 19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06" fill="none" extrusionOk="0">
                  <a:moveTo>
                    <a:pt x="9484" y="-1"/>
                  </a:moveTo>
                  <a:cubicBezTo>
                    <a:pt x="16898" y="3622"/>
                    <a:pt x="21600" y="11153"/>
                    <a:pt x="21600" y="19406"/>
                  </a:cubicBezTo>
                </a:path>
                <a:path w="21600" h="19406" stroke="0" extrusionOk="0">
                  <a:moveTo>
                    <a:pt x="9484" y="-1"/>
                  </a:moveTo>
                  <a:cubicBezTo>
                    <a:pt x="16898" y="3622"/>
                    <a:pt x="21600" y="11153"/>
                    <a:pt x="21600" y="19406"/>
                  </a:cubicBezTo>
                  <a:lnTo>
                    <a:pt x="0" y="19406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 type="triangle" w="lg" len="med"/>
            </a:ln>
          </p:spPr>
          <p:txBody>
            <a:bodyPr rot="10800000"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6" name="Text Box 80"/>
            <p:cNvSpPr txBox="1">
              <a:spLocks noChangeArrowheads="1"/>
            </p:cNvSpPr>
            <p:nvPr/>
          </p:nvSpPr>
          <p:spPr bwMode="auto">
            <a:xfrm>
              <a:off x="4396" y="1850"/>
              <a:ext cx="1039" cy="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>
                  <a:latin typeface="Arial" panose="020B0604020202020204"/>
                  <a:cs typeface="Arial" panose="020B0604020202020204"/>
                </a:rPr>
                <a:t>贸易收益</a:t>
              </a:r>
            </a:p>
          </p:txBody>
        </p:sp>
      </p:grpSp>
      <p:grpSp>
        <p:nvGrpSpPr>
          <p:cNvPr id="37" name="Group 81"/>
          <p:cNvGrpSpPr/>
          <p:nvPr/>
        </p:nvGrpSpPr>
        <p:grpSpPr bwMode="auto">
          <a:xfrm>
            <a:off x="6039867" y="5211217"/>
            <a:ext cx="2101850" cy="582613"/>
            <a:chOff x="3541" y="2861"/>
            <a:chExt cx="1324" cy="367"/>
          </a:xfrm>
        </p:grpSpPr>
        <p:sp>
          <p:nvSpPr>
            <p:cNvPr id="72" name="AutoShape 82"/>
            <p:cNvSpPr/>
            <p:nvPr/>
          </p:nvSpPr>
          <p:spPr bwMode="auto">
            <a:xfrm rot="-5400000">
              <a:off x="4128" y="2273"/>
              <a:ext cx="149" cy="1324"/>
            </a:xfrm>
            <a:prstGeom prst="leftBrace">
              <a:avLst>
                <a:gd name="adj1" fmla="val 94742"/>
                <a:gd name="adj2" fmla="val 50000"/>
              </a:avLst>
            </a:prstGeom>
            <a:noFill/>
            <a:ln w="19050">
              <a:solidFill>
                <a:srgbClr val="996633"/>
              </a:solidFill>
              <a:round/>
            </a:ln>
          </p:spPr>
          <p:txBody>
            <a:bodyPr vert="eaVert"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3" name="Text Box 83"/>
            <p:cNvSpPr txBox="1">
              <a:spLocks noChangeArrowheads="1"/>
            </p:cNvSpPr>
            <p:nvPr/>
          </p:nvSpPr>
          <p:spPr bwMode="auto">
            <a:xfrm>
              <a:off x="3807" y="2928"/>
              <a:ext cx="795" cy="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>
                  <a:latin typeface="Arial" panose="020B0604020202020204"/>
                  <a:cs typeface="Arial" panose="020B0604020202020204"/>
                </a:rPr>
                <a:t>进口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3" grpId="2" animBg="1"/>
      <p:bldP spid="3" grpId="3" animBg="1"/>
      <p:bldP spid="4" grpId="0" animBg="1"/>
      <p:bldP spid="4" grpId="1" animBg="1"/>
      <p:bldP spid="4" grpId="2" animBg="1"/>
      <p:bldP spid="5" grpId="0" animBg="1"/>
      <p:bldP spid="7" grpId="0" animBg="1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总结：贸易的福利效应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9578" y="1492721"/>
            <a:ext cx="6329362" cy="3343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31640" y="4169246"/>
            <a:ext cx="2951163" cy="669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500" dirty="0">
                <a:latin typeface="Arial" panose="020B0604020202020204"/>
                <a:cs typeface="Arial" panose="020B0604020202020204"/>
              </a:rPr>
              <a:t>总剩余</a:t>
            </a:r>
            <a:endParaRPr lang="en-US" sz="25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31640" y="3499321"/>
            <a:ext cx="2951163" cy="669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500" dirty="0">
                <a:latin typeface="Arial" panose="020B0604020202020204"/>
                <a:cs typeface="Arial" panose="020B0604020202020204"/>
              </a:rPr>
              <a:t>生产者剩余</a:t>
            </a:r>
            <a:endParaRPr lang="en-US" sz="25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31640" y="2824634"/>
            <a:ext cx="2951163" cy="674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500" dirty="0">
                <a:latin typeface="Arial" panose="020B0604020202020204"/>
                <a:cs typeface="Arial" panose="020B0604020202020204"/>
              </a:rPr>
              <a:t>消费者剩余</a:t>
            </a:r>
            <a:endParaRPr lang="en-US" sz="25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31640" y="2157884"/>
            <a:ext cx="2951163" cy="666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500" dirty="0">
                <a:latin typeface="Arial" panose="020B0604020202020204"/>
                <a:cs typeface="Arial" panose="020B0604020202020204"/>
              </a:rPr>
              <a:t>贸易方向</a:t>
            </a:r>
            <a:endParaRPr lang="en-US" sz="250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Group 7"/>
          <p:cNvGrpSpPr/>
          <p:nvPr/>
        </p:nvGrpSpPr>
        <p:grpSpPr bwMode="auto">
          <a:xfrm>
            <a:off x="5987778" y="1484784"/>
            <a:ext cx="1690687" cy="3354387"/>
            <a:chOff x="3813" y="715"/>
            <a:chExt cx="1065" cy="2113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813" y="2406"/>
              <a:ext cx="1065" cy="4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500" dirty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上升</a:t>
              </a:r>
              <a:endParaRPr lang="en-US" sz="25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13" y="1984"/>
              <a:ext cx="1065" cy="4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500" dirty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下降</a:t>
              </a:r>
              <a:endParaRPr lang="en-US" sz="25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813" y="1559"/>
              <a:ext cx="1065" cy="4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500" dirty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上升</a:t>
              </a:r>
              <a:endParaRPr lang="en-US" sz="25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813" y="1139"/>
              <a:ext cx="1065" cy="4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500" dirty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进口</a:t>
              </a:r>
              <a:endParaRPr lang="en-US" sz="25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813" y="715"/>
              <a:ext cx="1065" cy="4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 b="1" i="1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500" b="1" baseline="-250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D</a:t>
              </a:r>
              <a:r>
                <a:rPr lang="en-US" sz="25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 &gt; </a:t>
              </a:r>
              <a:r>
                <a:rPr lang="en-US" sz="2500" b="1" i="1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500" b="1" baseline="-250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W</a:t>
              </a:r>
            </a:p>
          </p:txBody>
        </p:sp>
      </p:grpSp>
      <p:grpSp>
        <p:nvGrpSpPr>
          <p:cNvPr id="16" name="Group 13"/>
          <p:cNvGrpSpPr/>
          <p:nvPr/>
        </p:nvGrpSpPr>
        <p:grpSpPr bwMode="auto">
          <a:xfrm>
            <a:off x="4282803" y="1484784"/>
            <a:ext cx="1704975" cy="3354387"/>
            <a:chOff x="2739" y="715"/>
            <a:chExt cx="1074" cy="2113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739" y="2406"/>
              <a:ext cx="1074" cy="4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500" dirty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上升</a:t>
              </a:r>
              <a:endParaRPr lang="en-US" sz="25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39" y="1984"/>
              <a:ext cx="1074" cy="4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500" dirty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上升</a:t>
              </a:r>
              <a:endParaRPr lang="en-US" sz="25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739" y="1559"/>
              <a:ext cx="1074" cy="4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500" dirty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下降</a:t>
              </a:r>
              <a:endParaRPr lang="en-US" sz="25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739" y="1139"/>
              <a:ext cx="1074" cy="4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500" dirty="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出口</a:t>
              </a:r>
              <a:endParaRPr lang="en-US" sz="25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739" y="715"/>
              <a:ext cx="1074" cy="4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500" b="1" i="1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500" b="1" baseline="-250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D</a:t>
              </a:r>
              <a:r>
                <a:rPr lang="en-US" sz="25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 &lt; </a:t>
              </a:r>
              <a:r>
                <a:rPr lang="en-US" sz="2500" b="1" i="1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500" b="1" baseline="-250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W</a:t>
              </a:r>
              <a:endParaRPr lang="en-US" sz="250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331640" y="1484784"/>
            <a:ext cx="2951163" cy="673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331640" y="1484784"/>
            <a:ext cx="6346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331640" y="2157884"/>
            <a:ext cx="6346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331640" y="2824634"/>
            <a:ext cx="6346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1331640" y="3499321"/>
            <a:ext cx="6346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1331640" y="4169246"/>
            <a:ext cx="6346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1331640" y="4839171"/>
            <a:ext cx="2951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331640" y="1484784"/>
            <a:ext cx="0" cy="3354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282803" y="1484784"/>
            <a:ext cx="0" cy="3354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5987778" y="1484784"/>
            <a:ext cx="0" cy="3354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7678465" y="1484784"/>
            <a:ext cx="0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7678465" y="2157884"/>
            <a:ext cx="0" cy="26812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4282803" y="4839171"/>
            <a:ext cx="33956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467544" y="5164418"/>
            <a:ext cx="8208912" cy="10039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10000"/>
              </a:spcBef>
            </a:pPr>
            <a:r>
              <a:rPr lang="zh-CN" altLang="en-US" sz="27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无论商品是进口还是出口，贸易都会产生赢家和输家。</a:t>
            </a:r>
            <a:endParaRPr lang="en-US" altLang="zh-CN" sz="2700" i="1" dirty="0">
              <a:solidFill>
                <a:srgbClr val="0000FF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5000"/>
              </a:lnSpc>
              <a:spcBef>
                <a:spcPct val="10000"/>
              </a:spcBef>
            </a:pPr>
            <a:r>
              <a:rPr lang="zh-CN" altLang="en-US" sz="2700" i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但国家的总收益大于总损失。</a:t>
            </a:r>
            <a:endParaRPr lang="en-US" sz="2700" i="1" dirty="0">
              <a:solidFill>
                <a:srgbClr val="0000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国际贸易的其他好处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136" y="1556792"/>
            <a:ext cx="819031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消费者享受更多的商品种类。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生产者向更大的市场销售产品，可以通过更大规模的生产来实现更低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成本（规模经济）。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来自国外的竞争可能会削弱国内企业的市场（垄断）力量，从而增加整体福利。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贸易促进了思想的流动，促进了技术在世界各地的传播。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5059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那么为什么有人反对贸易？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136" y="1556792"/>
            <a:ext cx="8190311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回想一下第一章中的十条原则之一：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b="1" i="1" dirty="0">
                <a:solidFill>
                  <a:srgbClr val="9D7B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贸易可以让每个人都过得更好。</a:t>
            </a:r>
            <a:endParaRPr lang="en-US" altLang="zh-CN" sz="2400" b="1" i="1" dirty="0">
              <a:solidFill>
                <a:srgbClr val="9D7B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交易中的赢家即使补偿输家，也仍然会过得更好。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然而，这种补偿很少发生。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损失往往高度集中在一小群人身上，他们对此有着强烈的感受。收益往往细小分散在许多人身上，他们可能看不到贸易对他们的好处。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因此，失败者更有动力组织和游说限制贸易。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关税：贸易限制的一个例子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136" y="1556792"/>
            <a:ext cx="8190311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关税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：对进口商品征税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例子：棉质衬衫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W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en-US" altLang="zh-CN" sz="2400" b="1" i="1" dirty="0">
                <a:solidFill>
                  <a:srgbClr val="002060"/>
                </a:solidFill>
              </a:rPr>
              <a:t>T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每件衬衫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消费者必须为一件进口衬衫支付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因此，国内生产商可以收取每件衬衫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元的价格。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一般来说，国内买家和卖家面临的价格等于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W</a:t>
            </a:r>
            <a:r>
              <a:rPr lang="en-US" altLang="zh-CN" sz="2400" dirty="0">
                <a:solidFill>
                  <a:srgbClr val="002060"/>
                </a:solidFill>
              </a:rPr>
              <a:t> + </a:t>
            </a:r>
            <a:r>
              <a:rPr lang="en-US" altLang="zh-CN" sz="2400" b="1" i="1" dirty="0">
                <a:solidFill>
                  <a:srgbClr val="002060"/>
                </a:solidFill>
              </a:rPr>
              <a:t>T</a:t>
            </a:r>
            <a:r>
              <a:rPr lang="en-US" altLang="zh-CN" sz="1200" b="1" i="1" dirty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563888" y="1340768"/>
            <a:ext cx="5256584" cy="5400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衬衫关税分析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120650" y="1412875"/>
            <a:ext cx="315531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300" b="1" i="1" dirty="0">
                <a:solidFill>
                  <a:srgbClr val="002060"/>
                </a:solidFill>
              </a:rPr>
              <a:t>P</a:t>
            </a:r>
            <a:r>
              <a:rPr lang="en-US" altLang="zh-CN" sz="2300" b="1" baseline="-25000" dirty="0">
                <a:solidFill>
                  <a:srgbClr val="002060"/>
                </a:solidFill>
              </a:rPr>
              <a:t>W</a:t>
            </a:r>
            <a:r>
              <a:rPr lang="en-US" altLang="zh-CN" sz="2300" dirty="0">
                <a:solidFill>
                  <a:srgbClr val="002060"/>
                </a:solidFill>
              </a:rPr>
              <a:t> = </a:t>
            </a:r>
            <a:r>
              <a:rPr lang="en-US" altLang="zh-CN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23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自由贸易下：买方需求</a:t>
            </a:r>
            <a:r>
              <a:rPr lang="en-US" altLang="zh-CN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件</a:t>
            </a:r>
            <a:r>
              <a:rPr lang="zh-CN" altLang="en-US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，卖方供应</a:t>
            </a:r>
            <a:r>
              <a:rPr lang="en-US" altLang="zh-CN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件</a:t>
            </a:r>
            <a:r>
              <a:rPr lang="zh-CN" altLang="en-US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，进口</a:t>
            </a:r>
            <a:r>
              <a:rPr lang="en-US" altLang="zh-CN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=55</a:t>
            </a:r>
            <a:r>
              <a:rPr lang="zh-CN" altLang="en-US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23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300" b="1" i="1" u="sng" dirty="0">
                <a:solidFill>
                  <a:srgbClr val="002060"/>
                </a:solidFill>
              </a:rPr>
              <a:t>T</a:t>
            </a:r>
            <a:r>
              <a:rPr lang="en-US" altLang="zh-CN" sz="2300" u="sng" dirty="0">
                <a:solidFill>
                  <a:srgbClr val="002060"/>
                </a:solidFill>
              </a:rPr>
              <a:t> = </a:t>
            </a:r>
            <a:r>
              <a:rPr lang="en-US" altLang="zh-CN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衬衫：</a:t>
            </a:r>
            <a:endParaRPr lang="en-US" altLang="zh-CN" sz="23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价格升至</a:t>
            </a:r>
            <a:r>
              <a:rPr lang="en-US" altLang="zh-CN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元，买家需求</a:t>
            </a:r>
            <a:r>
              <a:rPr lang="en-US" altLang="zh-CN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，卖家供应</a:t>
            </a:r>
            <a:r>
              <a:rPr lang="en-US" altLang="zh-CN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  <a:p>
            <a:pPr>
              <a:lnSpc>
                <a:spcPct val="150000"/>
              </a:lnSpc>
            </a:pPr>
            <a:r>
              <a:rPr lang="zh-CN" altLang="en-US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进口</a:t>
            </a:r>
            <a:r>
              <a:rPr lang="en-US" altLang="zh-CN" sz="23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=30</a:t>
            </a:r>
            <a:endParaRPr lang="zh-CN" altLang="en-US" sz="23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 bwMode="auto">
          <a:xfrm>
            <a:off x="3635896" y="4639965"/>
            <a:ext cx="4735512" cy="384175"/>
            <a:chOff x="2361" y="2961"/>
            <a:chExt cx="2983" cy="242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>
              <a:off x="2834" y="3085"/>
              <a:ext cx="2510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61" y="2961"/>
              <a:ext cx="461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30</a:t>
              </a:r>
            </a:p>
          </p:txBody>
        </p:sp>
      </p:grpSp>
      <p:grpSp>
        <p:nvGrpSpPr>
          <p:cNvPr id="6" name="Group 7"/>
          <p:cNvGrpSpPr/>
          <p:nvPr/>
        </p:nvGrpSpPr>
        <p:grpSpPr bwMode="auto">
          <a:xfrm>
            <a:off x="4212158" y="1453852"/>
            <a:ext cx="4371975" cy="5008563"/>
            <a:chOff x="2724" y="600"/>
            <a:chExt cx="2754" cy="3155"/>
          </a:xfrm>
        </p:grpSpPr>
        <p:grpSp>
          <p:nvGrpSpPr>
            <p:cNvPr id="7" name="Group 8"/>
            <p:cNvGrpSpPr/>
            <p:nvPr/>
          </p:nvGrpSpPr>
          <p:grpSpPr bwMode="auto">
            <a:xfrm>
              <a:off x="2836" y="866"/>
              <a:ext cx="2453" cy="2720"/>
              <a:chOff x="2424" y="1167"/>
              <a:chExt cx="2400" cy="2079"/>
            </a:xfrm>
          </p:grpSpPr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724" y="600"/>
              <a:ext cx="22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258" y="3474"/>
              <a:ext cx="220" cy="2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13" name="Group 13"/>
          <p:cNvGrpSpPr/>
          <p:nvPr/>
        </p:nvGrpSpPr>
        <p:grpSpPr bwMode="auto">
          <a:xfrm>
            <a:off x="4391546" y="2255540"/>
            <a:ext cx="4244975" cy="3795712"/>
            <a:chOff x="2837" y="1105"/>
            <a:chExt cx="2674" cy="2391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235" y="3217"/>
              <a:ext cx="276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837" y="1105"/>
              <a:ext cx="2458" cy="22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6" name="Group 16"/>
          <p:cNvGrpSpPr/>
          <p:nvPr/>
        </p:nvGrpSpPr>
        <p:grpSpPr bwMode="auto">
          <a:xfrm>
            <a:off x="4388371" y="2933402"/>
            <a:ext cx="3832225" cy="3076575"/>
            <a:chOff x="2842" y="1525"/>
            <a:chExt cx="2414" cy="1938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023" y="1525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2842" y="1735"/>
              <a:ext cx="2238" cy="17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9" name="Group 19"/>
          <p:cNvGrpSpPr/>
          <p:nvPr/>
        </p:nvGrpSpPr>
        <p:grpSpPr bwMode="auto">
          <a:xfrm>
            <a:off x="3635896" y="5201940"/>
            <a:ext cx="4735512" cy="384175"/>
            <a:chOff x="2361" y="2961"/>
            <a:chExt cx="2983" cy="242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834" y="3085"/>
              <a:ext cx="251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361" y="2961"/>
              <a:ext cx="461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20</a:t>
              </a:r>
            </a:p>
          </p:txBody>
        </p:sp>
      </p:grpSp>
      <p:grpSp>
        <p:nvGrpSpPr>
          <p:cNvPr id="22" name="Group 22"/>
          <p:cNvGrpSpPr/>
          <p:nvPr/>
        </p:nvGrpSpPr>
        <p:grpSpPr bwMode="auto">
          <a:xfrm>
            <a:off x="4861446" y="5332115"/>
            <a:ext cx="603250" cy="1258887"/>
            <a:chOff x="3133" y="3043"/>
            <a:chExt cx="380" cy="793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327" y="3080"/>
              <a:ext cx="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4" name="Oval 24"/>
            <p:cNvSpPr>
              <a:spLocks noChangeAspect="1" noChangeArrowheads="1"/>
            </p:cNvSpPr>
            <p:nvPr/>
          </p:nvSpPr>
          <p:spPr bwMode="auto">
            <a:xfrm>
              <a:off x="3286" y="3043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133" y="3596"/>
              <a:ext cx="380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25</a:t>
              </a:r>
            </a:p>
          </p:txBody>
        </p:sp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553596" y="1718964"/>
            <a:ext cx="1908175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u="sng" dirty="0">
                <a:latin typeface="Arial" panose="020B0604020202020204"/>
                <a:cs typeface="Arial" panose="020B0604020202020204"/>
              </a:rPr>
              <a:t>棉质衬衫</a:t>
            </a:r>
            <a:endParaRPr lang="en-US" sz="2500" u="sng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7" name="Group 27"/>
          <p:cNvGrpSpPr/>
          <p:nvPr/>
        </p:nvGrpSpPr>
        <p:grpSpPr bwMode="auto">
          <a:xfrm>
            <a:off x="5620271" y="4774902"/>
            <a:ext cx="550862" cy="1814513"/>
            <a:chOff x="3611" y="2692"/>
            <a:chExt cx="347" cy="1143"/>
          </a:xfrm>
        </p:grpSpPr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611" y="3595"/>
              <a:ext cx="34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40</a:t>
              </a:r>
            </a:p>
          </p:txBody>
        </p:sp>
        <p:sp>
          <p:nvSpPr>
            <p:cNvPr id="29" name="Oval 29"/>
            <p:cNvSpPr>
              <a:spLocks noChangeAspect="1" noChangeArrowheads="1"/>
            </p:cNvSpPr>
            <p:nvPr/>
          </p:nvSpPr>
          <p:spPr bwMode="auto">
            <a:xfrm>
              <a:off x="3746" y="2692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789" y="2730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31" name="Group 31"/>
          <p:cNvGrpSpPr/>
          <p:nvPr/>
        </p:nvGrpSpPr>
        <p:grpSpPr bwMode="auto">
          <a:xfrm>
            <a:off x="6983933" y="4773315"/>
            <a:ext cx="550863" cy="1824037"/>
            <a:chOff x="4470" y="2691"/>
            <a:chExt cx="347" cy="1149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644" y="2733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3" name="Oval 33"/>
            <p:cNvSpPr>
              <a:spLocks noChangeAspect="1" noChangeArrowheads="1"/>
            </p:cNvSpPr>
            <p:nvPr/>
          </p:nvSpPr>
          <p:spPr bwMode="auto">
            <a:xfrm>
              <a:off x="4601" y="2691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470" y="3600"/>
              <a:ext cx="34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70</a:t>
              </a:r>
            </a:p>
          </p:txBody>
        </p:sp>
      </p:grpSp>
      <p:grpSp>
        <p:nvGrpSpPr>
          <p:cNvPr id="35" name="Group 35"/>
          <p:cNvGrpSpPr/>
          <p:nvPr/>
        </p:nvGrpSpPr>
        <p:grpSpPr bwMode="auto">
          <a:xfrm>
            <a:off x="7580833" y="5332115"/>
            <a:ext cx="550863" cy="1262062"/>
            <a:chOff x="4846" y="3043"/>
            <a:chExt cx="347" cy="795"/>
          </a:xfrm>
        </p:grpSpPr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025" y="3080"/>
              <a:ext cx="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7" name="Oval 37"/>
            <p:cNvSpPr>
              <a:spLocks noChangeAspect="1" noChangeArrowheads="1"/>
            </p:cNvSpPr>
            <p:nvPr/>
          </p:nvSpPr>
          <p:spPr bwMode="auto">
            <a:xfrm>
              <a:off x="4984" y="3043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4846" y="3598"/>
              <a:ext cx="34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80</a:t>
              </a:r>
            </a:p>
          </p:txBody>
        </p:sp>
      </p:grpSp>
      <p:grpSp>
        <p:nvGrpSpPr>
          <p:cNvPr id="39" name="Group 39"/>
          <p:cNvGrpSpPr/>
          <p:nvPr/>
        </p:nvGrpSpPr>
        <p:grpSpPr bwMode="auto">
          <a:xfrm>
            <a:off x="5172596" y="5522615"/>
            <a:ext cx="2681287" cy="665162"/>
            <a:chOff x="3523" y="1457"/>
            <a:chExt cx="985" cy="419"/>
          </a:xfrm>
        </p:grpSpPr>
        <p:sp>
          <p:nvSpPr>
            <p:cNvPr id="40" name="AutoShape 40"/>
            <p:cNvSpPr/>
            <p:nvPr/>
          </p:nvSpPr>
          <p:spPr bwMode="auto">
            <a:xfrm rot="5400000" flipV="1">
              <a:off x="3938" y="1306"/>
              <a:ext cx="155" cy="985"/>
            </a:xfrm>
            <a:prstGeom prst="leftBrace">
              <a:avLst>
                <a:gd name="adj1" fmla="val 67756"/>
                <a:gd name="adj2" fmla="val 50000"/>
              </a:avLst>
            </a:prstGeom>
            <a:noFill/>
            <a:ln w="19050">
              <a:solidFill>
                <a:srgbClr val="996633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3597" y="1457"/>
              <a:ext cx="795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dirty="0">
                  <a:latin typeface="Arial" panose="020B0604020202020204"/>
                  <a:cs typeface="Arial" panose="020B0604020202020204"/>
                </a:rPr>
                <a:t>进口</a:t>
              </a:r>
              <a:endParaRPr lang="en-US" sz="2500" dirty="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43" name="AutoShape 43"/>
          <p:cNvSpPr/>
          <p:nvPr/>
        </p:nvSpPr>
        <p:spPr bwMode="auto">
          <a:xfrm rot="5400000" flipV="1">
            <a:off x="6456884" y="5390845"/>
            <a:ext cx="246062" cy="1347787"/>
          </a:xfrm>
          <a:prstGeom prst="leftBrace">
            <a:avLst>
              <a:gd name="adj1" fmla="val 58400"/>
              <a:gd name="adj2" fmla="val 50000"/>
            </a:avLst>
          </a:prstGeom>
          <a:noFill/>
          <a:ln w="19050">
            <a:solidFill>
              <a:srgbClr val="339933"/>
            </a:solidFill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563888" y="1340768"/>
            <a:ext cx="5256584" cy="5400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衬衫关税分析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193675" y="1477010"/>
            <a:ext cx="34963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自由贸易下：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 = A+B+C + D + E + F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 = G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总剩余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=A+B+C+D+E+F+G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关税下：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 = A + B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 = C + G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关税收入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E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总剩余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A + B + C + E + G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AutoShape 53"/>
          <p:cNvSpPr>
            <a:spLocks noChangeArrowheads="1"/>
          </p:cNvSpPr>
          <p:nvPr/>
        </p:nvSpPr>
        <p:spPr bwMode="auto">
          <a:xfrm>
            <a:off x="4399483" y="2125811"/>
            <a:ext cx="3430588" cy="3121025"/>
          </a:xfrm>
          <a:prstGeom prst="rtTriangle">
            <a:avLst/>
          </a:prstGeom>
          <a:solidFill>
            <a:srgbClr val="FFFFCC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AutoShape 61"/>
          <p:cNvSpPr>
            <a:spLocks noChangeArrowheads="1"/>
          </p:cNvSpPr>
          <p:nvPr/>
        </p:nvSpPr>
        <p:spPr bwMode="auto">
          <a:xfrm flipH="1">
            <a:off x="5190058" y="4707086"/>
            <a:ext cx="711200" cy="539750"/>
          </a:xfrm>
          <a:prstGeom prst="rtTriangle">
            <a:avLst/>
          </a:prstGeom>
          <a:solidFill>
            <a:srgbClr val="FF99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AutoShape 60"/>
          <p:cNvSpPr>
            <a:spLocks noChangeArrowheads="1"/>
          </p:cNvSpPr>
          <p:nvPr/>
        </p:nvSpPr>
        <p:spPr bwMode="auto">
          <a:xfrm>
            <a:off x="7258571" y="4711849"/>
            <a:ext cx="588962" cy="539750"/>
          </a:xfrm>
          <a:prstGeom prst="rtTriangle">
            <a:avLst/>
          </a:prstGeom>
          <a:solidFill>
            <a:srgbClr val="FF99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AutoShape 56"/>
          <p:cNvSpPr>
            <a:spLocks noChangeArrowheads="1"/>
          </p:cNvSpPr>
          <p:nvPr/>
        </p:nvSpPr>
        <p:spPr bwMode="auto">
          <a:xfrm flipV="1">
            <a:off x="4391546" y="5256361"/>
            <a:ext cx="763587" cy="595313"/>
          </a:xfrm>
          <a:prstGeom prst="rtTriangle">
            <a:avLst/>
          </a:prstGeom>
          <a:solidFill>
            <a:srgbClr val="FFFFCC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AutoShape 55"/>
          <p:cNvSpPr>
            <a:spLocks noChangeArrowheads="1"/>
          </p:cNvSpPr>
          <p:nvPr/>
        </p:nvSpPr>
        <p:spPr bwMode="auto">
          <a:xfrm flipV="1">
            <a:off x="4396308" y="4694386"/>
            <a:ext cx="1481138" cy="1150938"/>
          </a:xfrm>
          <a:prstGeom prst="rtTriangle">
            <a:avLst/>
          </a:prstGeom>
          <a:solidFill>
            <a:srgbClr val="CCFFCC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AutoShape 54"/>
          <p:cNvSpPr>
            <a:spLocks noChangeArrowheads="1"/>
          </p:cNvSpPr>
          <p:nvPr/>
        </p:nvSpPr>
        <p:spPr bwMode="auto">
          <a:xfrm>
            <a:off x="4394721" y="2121049"/>
            <a:ext cx="2832100" cy="2565400"/>
          </a:xfrm>
          <a:prstGeom prst="rtTriangle">
            <a:avLst/>
          </a:prstGeom>
          <a:solidFill>
            <a:srgbClr val="CCFFCC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5907608" y="4695974"/>
            <a:ext cx="1347788" cy="5572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3" name="Group 2"/>
          <p:cNvGrpSpPr/>
          <p:nvPr/>
        </p:nvGrpSpPr>
        <p:grpSpPr bwMode="auto">
          <a:xfrm>
            <a:off x="3635896" y="4495949"/>
            <a:ext cx="4735512" cy="384175"/>
            <a:chOff x="2361" y="2961"/>
            <a:chExt cx="2983" cy="242"/>
          </a:xfrm>
        </p:grpSpPr>
        <p:sp>
          <p:nvSpPr>
            <p:cNvPr id="54" name="Line 3"/>
            <p:cNvSpPr>
              <a:spLocks noChangeShapeType="1"/>
            </p:cNvSpPr>
            <p:nvPr/>
          </p:nvSpPr>
          <p:spPr bwMode="auto">
            <a:xfrm>
              <a:off x="2834" y="3085"/>
              <a:ext cx="2510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5" name="Text Box 4"/>
            <p:cNvSpPr txBox="1">
              <a:spLocks noChangeArrowheads="1"/>
            </p:cNvSpPr>
            <p:nvPr/>
          </p:nvSpPr>
          <p:spPr bwMode="auto">
            <a:xfrm>
              <a:off x="2361" y="2961"/>
              <a:ext cx="461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30</a:t>
              </a:r>
            </a:p>
          </p:txBody>
        </p:sp>
      </p:grpSp>
      <p:grpSp>
        <p:nvGrpSpPr>
          <p:cNvPr id="56" name="Group 7"/>
          <p:cNvGrpSpPr/>
          <p:nvPr/>
        </p:nvGrpSpPr>
        <p:grpSpPr bwMode="auto">
          <a:xfrm>
            <a:off x="4212158" y="1309836"/>
            <a:ext cx="4371975" cy="5008563"/>
            <a:chOff x="2724" y="600"/>
            <a:chExt cx="2754" cy="3155"/>
          </a:xfrm>
        </p:grpSpPr>
        <p:grpSp>
          <p:nvGrpSpPr>
            <p:cNvPr id="57" name="Group 8"/>
            <p:cNvGrpSpPr/>
            <p:nvPr/>
          </p:nvGrpSpPr>
          <p:grpSpPr bwMode="auto">
            <a:xfrm>
              <a:off x="2836" y="866"/>
              <a:ext cx="2453" cy="2720"/>
              <a:chOff x="2424" y="1167"/>
              <a:chExt cx="2400" cy="2079"/>
            </a:xfrm>
          </p:grpSpPr>
          <p:sp>
            <p:nvSpPr>
              <p:cNvPr id="60" name="Line 9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61" name="Line 10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2724" y="600"/>
              <a:ext cx="22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5258" y="3474"/>
              <a:ext cx="220" cy="2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62" name="Group 13"/>
          <p:cNvGrpSpPr/>
          <p:nvPr/>
        </p:nvGrpSpPr>
        <p:grpSpPr bwMode="auto">
          <a:xfrm>
            <a:off x="4391546" y="2111524"/>
            <a:ext cx="4244975" cy="3795712"/>
            <a:chOff x="2837" y="1105"/>
            <a:chExt cx="2674" cy="2391"/>
          </a:xfrm>
        </p:grpSpPr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5235" y="3217"/>
              <a:ext cx="276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2837" y="1105"/>
              <a:ext cx="2458" cy="22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65" name="Group 16"/>
          <p:cNvGrpSpPr/>
          <p:nvPr/>
        </p:nvGrpSpPr>
        <p:grpSpPr bwMode="auto">
          <a:xfrm>
            <a:off x="4388371" y="2789386"/>
            <a:ext cx="3832225" cy="3076575"/>
            <a:chOff x="2842" y="1525"/>
            <a:chExt cx="2414" cy="1938"/>
          </a:xfrm>
        </p:grpSpPr>
        <p:sp>
          <p:nvSpPr>
            <p:cNvPr id="66" name="Text Box 17"/>
            <p:cNvSpPr txBox="1">
              <a:spLocks noChangeArrowheads="1"/>
            </p:cNvSpPr>
            <p:nvPr/>
          </p:nvSpPr>
          <p:spPr bwMode="auto">
            <a:xfrm>
              <a:off x="5023" y="1525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 flipV="1">
              <a:off x="2842" y="1735"/>
              <a:ext cx="2238" cy="17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68" name="Group 19"/>
          <p:cNvGrpSpPr/>
          <p:nvPr/>
        </p:nvGrpSpPr>
        <p:grpSpPr bwMode="auto">
          <a:xfrm>
            <a:off x="3635896" y="5057924"/>
            <a:ext cx="4735512" cy="384175"/>
            <a:chOff x="2361" y="2961"/>
            <a:chExt cx="2983" cy="242"/>
          </a:xfrm>
        </p:grpSpPr>
        <p:sp>
          <p:nvSpPr>
            <p:cNvPr id="69" name="Line 20"/>
            <p:cNvSpPr>
              <a:spLocks noChangeShapeType="1"/>
            </p:cNvSpPr>
            <p:nvPr/>
          </p:nvSpPr>
          <p:spPr bwMode="auto">
            <a:xfrm>
              <a:off x="2834" y="3085"/>
              <a:ext cx="251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2361" y="2961"/>
              <a:ext cx="461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20</a:t>
              </a:r>
            </a:p>
          </p:txBody>
        </p:sp>
      </p:grpSp>
      <p:grpSp>
        <p:nvGrpSpPr>
          <p:cNvPr id="71" name="Group 22"/>
          <p:cNvGrpSpPr/>
          <p:nvPr/>
        </p:nvGrpSpPr>
        <p:grpSpPr bwMode="auto">
          <a:xfrm>
            <a:off x="4861446" y="5188099"/>
            <a:ext cx="603250" cy="1258887"/>
            <a:chOff x="3133" y="3043"/>
            <a:chExt cx="380" cy="793"/>
          </a:xfrm>
        </p:grpSpPr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3327" y="3080"/>
              <a:ext cx="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3" name="Oval 24"/>
            <p:cNvSpPr>
              <a:spLocks noChangeAspect="1" noChangeArrowheads="1"/>
            </p:cNvSpPr>
            <p:nvPr/>
          </p:nvSpPr>
          <p:spPr bwMode="auto">
            <a:xfrm>
              <a:off x="3286" y="3043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3133" y="3596"/>
              <a:ext cx="380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25</a:t>
              </a:r>
            </a:p>
          </p:txBody>
        </p:sp>
      </p:grp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5534896" y="1371348"/>
            <a:ext cx="1908175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u="sng" dirty="0">
                <a:latin typeface="Arial" panose="020B0604020202020204"/>
                <a:cs typeface="Arial" panose="020B0604020202020204"/>
              </a:rPr>
              <a:t>棉质衬衫</a:t>
            </a:r>
            <a:endParaRPr lang="en-US" sz="2500" u="sng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6" name="Group 27"/>
          <p:cNvGrpSpPr/>
          <p:nvPr/>
        </p:nvGrpSpPr>
        <p:grpSpPr bwMode="auto">
          <a:xfrm>
            <a:off x="5620271" y="4630886"/>
            <a:ext cx="550862" cy="1814513"/>
            <a:chOff x="3611" y="2692"/>
            <a:chExt cx="347" cy="1143"/>
          </a:xfrm>
        </p:grpSpPr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>
              <a:off x="3611" y="3595"/>
              <a:ext cx="34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40</a:t>
              </a:r>
            </a:p>
          </p:txBody>
        </p:sp>
        <p:sp>
          <p:nvSpPr>
            <p:cNvPr id="78" name="Oval 29"/>
            <p:cNvSpPr>
              <a:spLocks noChangeAspect="1" noChangeArrowheads="1"/>
            </p:cNvSpPr>
            <p:nvPr/>
          </p:nvSpPr>
          <p:spPr bwMode="auto">
            <a:xfrm>
              <a:off x="3746" y="2692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9" name="Line 30"/>
            <p:cNvSpPr>
              <a:spLocks noChangeShapeType="1"/>
            </p:cNvSpPr>
            <p:nvPr/>
          </p:nvSpPr>
          <p:spPr bwMode="auto">
            <a:xfrm>
              <a:off x="3789" y="2730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5105921" y="3779986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414021" y="4276874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5563121" y="4878536"/>
            <a:ext cx="344487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D</a:t>
            </a: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6372746" y="4784874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E</a:t>
            </a: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4399483" y="5259536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G</a:t>
            </a:r>
          </a:p>
        </p:txBody>
      </p:sp>
      <p:sp>
        <p:nvSpPr>
          <p:cNvPr id="85" name="Text Box 36"/>
          <p:cNvSpPr txBox="1">
            <a:spLocks noChangeArrowheads="1"/>
          </p:cNvSpPr>
          <p:nvPr/>
        </p:nvSpPr>
        <p:spPr bwMode="auto">
          <a:xfrm>
            <a:off x="7234758" y="4880124"/>
            <a:ext cx="344488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F</a:t>
            </a:r>
          </a:p>
        </p:txBody>
      </p:sp>
      <p:sp>
        <p:nvSpPr>
          <p:cNvPr id="86" name="Text Box 37"/>
          <p:cNvSpPr txBox="1">
            <a:spLocks noChangeArrowheads="1"/>
          </p:cNvSpPr>
          <p:nvPr/>
        </p:nvSpPr>
        <p:spPr bwMode="auto">
          <a:xfrm>
            <a:off x="4750321" y="4770586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C</a:t>
            </a:r>
          </a:p>
        </p:txBody>
      </p:sp>
      <p:grpSp>
        <p:nvGrpSpPr>
          <p:cNvPr id="87" name="Group 38"/>
          <p:cNvGrpSpPr/>
          <p:nvPr/>
        </p:nvGrpSpPr>
        <p:grpSpPr bwMode="auto">
          <a:xfrm>
            <a:off x="6983933" y="4629299"/>
            <a:ext cx="550863" cy="1824037"/>
            <a:chOff x="4470" y="2691"/>
            <a:chExt cx="347" cy="1149"/>
          </a:xfrm>
        </p:grpSpPr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4644" y="2733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9" name="Oval 40"/>
            <p:cNvSpPr>
              <a:spLocks noChangeAspect="1" noChangeArrowheads="1"/>
            </p:cNvSpPr>
            <p:nvPr/>
          </p:nvSpPr>
          <p:spPr bwMode="auto">
            <a:xfrm>
              <a:off x="4601" y="2691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0" name="Text Box 41"/>
            <p:cNvSpPr txBox="1">
              <a:spLocks noChangeArrowheads="1"/>
            </p:cNvSpPr>
            <p:nvPr/>
          </p:nvSpPr>
          <p:spPr bwMode="auto">
            <a:xfrm>
              <a:off x="4470" y="3600"/>
              <a:ext cx="34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70</a:t>
              </a:r>
            </a:p>
          </p:txBody>
        </p:sp>
      </p:grpSp>
      <p:grpSp>
        <p:nvGrpSpPr>
          <p:cNvPr id="91" name="Group 42"/>
          <p:cNvGrpSpPr/>
          <p:nvPr/>
        </p:nvGrpSpPr>
        <p:grpSpPr bwMode="auto">
          <a:xfrm>
            <a:off x="7580833" y="5188099"/>
            <a:ext cx="550863" cy="1262062"/>
            <a:chOff x="4846" y="3043"/>
            <a:chExt cx="347" cy="795"/>
          </a:xfrm>
        </p:grpSpPr>
        <p:sp>
          <p:nvSpPr>
            <p:cNvPr id="92" name="Line 43"/>
            <p:cNvSpPr>
              <a:spLocks noChangeShapeType="1"/>
            </p:cNvSpPr>
            <p:nvPr/>
          </p:nvSpPr>
          <p:spPr bwMode="auto">
            <a:xfrm>
              <a:off x="5025" y="3080"/>
              <a:ext cx="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3" name="Oval 44"/>
            <p:cNvSpPr>
              <a:spLocks noChangeAspect="1" noChangeArrowheads="1"/>
            </p:cNvSpPr>
            <p:nvPr/>
          </p:nvSpPr>
          <p:spPr bwMode="auto">
            <a:xfrm>
              <a:off x="4984" y="3043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4" name="Text Box 45"/>
            <p:cNvSpPr txBox="1">
              <a:spLocks noChangeArrowheads="1"/>
            </p:cNvSpPr>
            <p:nvPr/>
          </p:nvSpPr>
          <p:spPr bwMode="auto">
            <a:xfrm>
              <a:off x="4846" y="3598"/>
              <a:ext cx="34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80</a:t>
              </a:r>
            </a:p>
          </p:txBody>
        </p:sp>
      </p:grpSp>
      <p:sp>
        <p:nvSpPr>
          <p:cNvPr id="95" name="Text Box 59"/>
          <p:cNvSpPr txBox="1">
            <a:spLocks noChangeArrowheads="1"/>
          </p:cNvSpPr>
          <p:nvPr/>
        </p:nvSpPr>
        <p:spPr bwMode="auto">
          <a:xfrm>
            <a:off x="5164016" y="1826122"/>
            <a:ext cx="2716213" cy="477054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dirty="0">
                <a:latin typeface="Arial" panose="020B0604020202020204"/>
                <a:cs typeface="Arial" panose="020B0604020202020204"/>
              </a:rPr>
              <a:t>无谓损失</a:t>
            </a:r>
            <a:r>
              <a:rPr lang="en-US" sz="2500" dirty="0">
                <a:latin typeface="Arial" panose="020B0604020202020204"/>
                <a:cs typeface="Arial" panose="020B0604020202020204"/>
              </a:rPr>
              <a:t> = D +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7" grpId="0" animBg="1"/>
      <p:bldP spid="48" grpId="0" animBg="1"/>
      <p:bldP spid="49" grpId="0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80" grpId="0"/>
      <p:bldP spid="81" grpId="0"/>
      <p:bldP spid="82" grpId="0"/>
      <p:bldP spid="83" grpId="0"/>
      <p:bldP spid="84" grpId="0"/>
      <p:bldP spid="85" grpId="0"/>
      <p:bldP spid="86" grpId="0"/>
      <p:bldP spid="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563888" y="1340768"/>
            <a:ext cx="5256584" cy="5400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华光中雅_CNKI" panose="02000500000000000000" pitchFamily="2" charset="-122"/>
                <a:ea typeface="华光中雅_CNKI" panose="02000500000000000000" pitchFamily="2" charset="-122"/>
              </a:rPr>
              <a:t>衬衫关税分析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193670" y="1477266"/>
            <a:ext cx="3320391" cy="285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国内衬衫过度生产造成的无谓损失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国内衬衫消费不足造成的无谓损失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4511675" y="2269827"/>
            <a:ext cx="3430588" cy="3121025"/>
          </a:xfrm>
          <a:prstGeom prst="rtTriangle">
            <a:avLst/>
          </a:prstGeom>
          <a:solidFill>
            <a:srgbClr val="FFFFCC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flipH="1">
            <a:off x="5302250" y="4851102"/>
            <a:ext cx="711200" cy="539750"/>
          </a:xfrm>
          <a:prstGeom prst="rtTriangle">
            <a:avLst/>
          </a:prstGeom>
          <a:solidFill>
            <a:srgbClr val="FF99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370763" y="4855865"/>
            <a:ext cx="588962" cy="539750"/>
          </a:xfrm>
          <a:prstGeom prst="rtTriangle">
            <a:avLst/>
          </a:prstGeom>
          <a:solidFill>
            <a:srgbClr val="FF99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flipV="1">
            <a:off x="4503738" y="5400377"/>
            <a:ext cx="763587" cy="595313"/>
          </a:xfrm>
          <a:prstGeom prst="rtTriangle">
            <a:avLst/>
          </a:prstGeom>
          <a:solidFill>
            <a:srgbClr val="FFFFCC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flipV="1">
            <a:off x="4508500" y="4838402"/>
            <a:ext cx="1481138" cy="1150938"/>
          </a:xfrm>
          <a:prstGeom prst="rtTriangle">
            <a:avLst/>
          </a:prstGeom>
          <a:solidFill>
            <a:srgbClr val="CCFFCC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06913" y="2265065"/>
            <a:ext cx="2832100" cy="2565400"/>
          </a:xfrm>
          <a:prstGeom prst="rtTriangle">
            <a:avLst/>
          </a:prstGeom>
          <a:solidFill>
            <a:srgbClr val="CCFFCC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019800" y="4839990"/>
            <a:ext cx="1347788" cy="5572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Group 9"/>
          <p:cNvGrpSpPr/>
          <p:nvPr/>
        </p:nvGrpSpPr>
        <p:grpSpPr bwMode="auto">
          <a:xfrm>
            <a:off x="3748088" y="4639965"/>
            <a:ext cx="4735512" cy="384175"/>
            <a:chOff x="2361" y="2961"/>
            <a:chExt cx="2983" cy="242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34" y="3085"/>
              <a:ext cx="2510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61" y="2961"/>
              <a:ext cx="461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30</a:t>
              </a:r>
            </a:p>
          </p:txBody>
        </p:sp>
      </p:grpSp>
      <p:grpSp>
        <p:nvGrpSpPr>
          <p:cNvPr id="14" name="Group 14"/>
          <p:cNvGrpSpPr/>
          <p:nvPr/>
        </p:nvGrpSpPr>
        <p:grpSpPr bwMode="auto">
          <a:xfrm>
            <a:off x="4324350" y="1453852"/>
            <a:ext cx="4371975" cy="5008563"/>
            <a:chOff x="2724" y="600"/>
            <a:chExt cx="2754" cy="3155"/>
          </a:xfrm>
        </p:grpSpPr>
        <p:grpSp>
          <p:nvGrpSpPr>
            <p:cNvPr id="15" name="Group 15"/>
            <p:cNvGrpSpPr/>
            <p:nvPr/>
          </p:nvGrpSpPr>
          <p:grpSpPr bwMode="auto">
            <a:xfrm>
              <a:off x="2836" y="866"/>
              <a:ext cx="2453" cy="2720"/>
              <a:chOff x="2424" y="1167"/>
              <a:chExt cx="2400" cy="2079"/>
            </a:xfrm>
          </p:grpSpPr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2724" y="600"/>
              <a:ext cx="22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5258" y="3474"/>
              <a:ext cx="220" cy="2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20" name="Group 20"/>
          <p:cNvGrpSpPr/>
          <p:nvPr/>
        </p:nvGrpSpPr>
        <p:grpSpPr bwMode="auto">
          <a:xfrm>
            <a:off x="4503738" y="2255540"/>
            <a:ext cx="4244975" cy="3795712"/>
            <a:chOff x="2837" y="1105"/>
            <a:chExt cx="2674" cy="2391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5235" y="3217"/>
              <a:ext cx="276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837" y="1105"/>
              <a:ext cx="2458" cy="22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 bwMode="auto">
          <a:xfrm>
            <a:off x="4500563" y="2933402"/>
            <a:ext cx="3832225" cy="3076575"/>
            <a:chOff x="2842" y="1525"/>
            <a:chExt cx="2414" cy="1938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023" y="1525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2842" y="1735"/>
              <a:ext cx="2238" cy="17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6" name="Group 26"/>
          <p:cNvGrpSpPr/>
          <p:nvPr/>
        </p:nvGrpSpPr>
        <p:grpSpPr bwMode="auto">
          <a:xfrm>
            <a:off x="3748088" y="5201940"/>
            <a:ext cx="4735512" cy="384175"/>
            <a:chOff x="2361" y="2961"/>
            <a:chExt cx="2983" cy="242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834" y="3085"/>
              <a:ext cx="251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361" y="2961"/>
              <a:ext cx="461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20</a:t>
              </a:r>
            </a:p>
          </p:txBody>
        </p:sp>
      </p:grpSp>
      <p:grpSp>
        <p:nvGrpSpPr>
          <p:cNvPr id="29" name="Group 29"/>
          <p:cNvGrpSpPr/>
          <p:nvPr/>
        </p:nvGrpSpPr>
        <p:grpSpPr bwMode="auto">
          <a:xfrm>
            <a:off x="4973638" y="5332115"/>
            <a:ext cx="603250" cy="1258887"/>
            <a:chOff x="3133" y="3043"/>
            <a:chExt cx="380" cy="793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327" y="3080"/>
              <a:ext cx="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1" name="Oval 31"/>
            <p:cNvSpPr>
              <a:spLocks noChangeAspect="1" noChangeArrowheads="1"/>
            </p:cNvSpPr>
            <p:nvPr/>
          </p:nvSpPr>
          <p:spPr bwMode="auto">
            <a:xfrm>
              <a:off x="3286" y="3043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3133" y="3596"/>
              <a:ext cx="380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25</a:t>
              </a:r>
            </a:p>
          </p:txBody>
        </p:sp>
      </p:grp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665788" y="1718964"/>
            <a:ext cx="1908175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u="sng">
                <a:latin typeface="Arial" panose="020B0604020202020204"/>
                <a:cs typeface="Arial" panose="020B0604020202020204"/>
              </a:rPr>
              <a:t>棉质衬衫</a:t>
            </a:r>
          </a:p>
        </p:txBody>
      </p:sp>
      <p:grpSp>
        <p:nvGrpSpPr>
          <p:cNvPr id="34" name="Group 34"/>
          <p:cNvGrpSpPr/>
          <p:nvPr/>
        </p:nvGrpSpPr>
        <p:grpSpPr bwMode="auto">
          <a:xfrm>
            <a:off x="5732463" y="4774902"/>
            <a:ext cx="550862" cy="1814513"/>
            <a:chOff x="3611" y="2692"/>
            <a:chExt cx="347" cy="1143"/>
          </a:xfrm>
        </p:grpSpPr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3611" y="3595"/>
              <a:ext cx="34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40</a:t>
              </a:r>
            </a:p>
          </p:txBody>
        </p:sp>
        <p:sp>
          <p:nvSpPr>
            <p:cNvPr id="36" name="Oval 36"/>
            <p:cNvSpPr>
              <a:spLocks noChangeAspect="1" noChangeArrowheads="1"/>
            </p:cNvSpPr>
            <p:nvPr/>
          </p:nvSpPr>
          <p:spPr bwMode="auto">
            <a:xfrm>
              <a:off x="3746" y="2692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3789" y="2730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5218113" y="3924002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6526213" y="4420890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675313" y="5022552"/>
            <a:ext cx="344487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D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6484938" y="4928890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E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511675" y="5403552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G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7346950" y="5024140"/>
            <a:ext cx="344488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F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862513" y="4914602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C</a:t>
            </a:r>
          </a:p>
        </p:txBody>
      </p:sp>
      <p:grpSp>
        <p:nvGrpSpPr>
          <p:cNvPr id="96" name="Group 45"/>
          <p:cNvGrpSpPr/>
          <p:nvPr/>
        </p:nvGrpSpPr>
        <p:grpSpPr bwMode="auto">
          <a:xfrm>
            <a:off x="7096125" y="4773315"/>
            <a:ext cx="550863" cy="1824037"/>
            <a:chOff x="4470" y="2691"/>
            <a:chExt cx="347" cy="1149"/>
          </a:xfrm>
        </p:grpSpPr>
        <p:sp>
          <p:nvSpPr>
            <p:cNvPr id="97" name="Line 46"/>
            <p:cNvSpPr>
              <a:spLocks noChangeShapeType="1"/>
            </p:cNvSpPr>
            <p:nvPr/>
          </p:nvSpPr>
          <p:spPr bwMode="auto">
            <a:xfrm>
              <a:off x="4644" y="2733"/>
              <a:ext cx="0" cy="8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8" name="Oval 47"/>
            <p:cNvSpPr>
              <a:spLocks noChangeAspect="1" noChangeArrowheads="1"/>
            </p:cNvSpPr>
            <p:nvPr/>
          </p:nvSpPr>
          <p:spPr bwMode="auto">
            <a:xfrm>
              <a:off x="4601" y="2691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9" name="Text Box 48"/>
            <p:cNvSpPr txBox="1">
              <a:spLocks noChangeArrowheads="1"/>
            </p:cNvSpPr>
            <p:nvPr/>
          </p:nvSpPr>
          <p:spPr bwMode="auto">
            <a:xfrm>
              <a:off x="4470" y="3600"/>
              <a:ext cx="34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70</a:t>
              </a:r>
            </a:p>
          </p:txBody>
        </p:sp>
      </p:grpSp>
      <p:grpSp>
        <p:nvGrpSpPr>
          <p:cNvPr id="100" name="Group 49"/>
          <p:cNvGrpSpPr/>
          <p:nvPr/>
        </p:nvGrpSpPr>
        <p:grpSpPr bwMode="auto">
          <a:xfrm>
            <a:off x="7693025" y="5332115"/>
            <a:ext cx="550863" cy="1262062"/>
            <a:chOff x="4846" y="3043"/>
            <a:chExt cx="347" cy="795"/>
          </a:xfrm>
        </p:grpSpPr>
        <p:sp>
          <p:nvSpPr>
            <p:cNvPr id="101" name="Line 50"/>
            <p:cNvSpPr>
              <a:spLocks noChangeShapeType="1"/>
            </p:cNvSpPr>
            <p:nvPr/>
          </p:nvSpPr>
          <p:spPr bwMode="auto">
            <a:xfrm>
              <a:off x="5025" y="3080"/>
              <a:ext cx="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2" name="Oval 51"/>
            <p:cNvSpPr>
              <a:spLocks noChangeAspect="1" noChangeArrowheads="1"/>
            </p:cNvSpPr>
            <p:nvPr/>
          </p:nvSpPr>
          <p:spPr bwMode="auto">
            <a:xfrm>
              <a:off x="4984" y="3043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3" name="Text Box 52"/>
            <p:cNvSpPr txBox="1">
              <a:spLocks noChangeArrowheads="1"/>
            </p:cNvSpPr>
            <p:nvPr/>
          </p:nvSpPr>
          <p:spPr bwMode="auto">
            <a:xfrm>
              <a:off x="4846" y="3598"/>
              <a:ext cx="34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80</a:t>
              </a:r>
            </a:p>
          </p:txBody>
        </p:sp>
      </p:grpSp>
      <p:sp>
        <p:nvSpPr>
          <p:cNvPr id="104" name="Text Box 53"/>
          <p:cNvSpPr txBox="1">
            <a:spLocks noChangeArrowheads="1"/>
          </p:cNvSpPr>
          <p:nvPr/>
        </p:nvSpPr>
        <p:spPr bwMode="auto">
          <a:xfrm>
            <a:off x="5577205" y="2204720"/>
            <a:ext cx="2602865" cy="475615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dirty="0">
                <a:latin typeface="Arial" panose="020B0604020202020204"/>
                <a:cs typeface="Arial" panose="020B0604020202020204"/>
              </a:rPr>
              <a:t>无谓损失</a:t>
            </a:r>
            <a:r>
              <a:rPr lang="en-US" sz="2500" dirty="0">
                <a:latin typeface="Arial" panose="020B0604020202020204"/>
                <a:cs typeface="Arial" panose="020B0604020202020204"/>
              </a:rPr>
              <a:t>= D +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进口配额：限制贸易的另一种方式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020" y="1340485"/>
            <a:ext cx="8467725" cy="457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进口配额：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商品进口的数量限制。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大多数情况下与关税具有相同的效果：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提高价格，减少进口数量。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降低买者的福利。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增加卖家的福利。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关税为本国政府创造收入，但是配额却为外国生产商创造利润，因为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外国生产商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以更高的价格向本国出售这些商品。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或者，本国政府可以拍卖进口许可证，将这笔利润作为收入。但通常不会。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支持限制贸易的论据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137" y="1340768"/>
            <a:ext cx="819031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工作岗位论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贸易破坏了与进口商品竞争的行业的就业机会。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经济学家的回应：</a:t>
            </a:r>
            <a:endParaRPr lang="en-US" altLang="zh-CN" sz="2400" b="1" i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总失业率不会随着进口的增加而上升，因为进口造成的就业损失被出口行业的就业增加所抵消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本章回答如下</a:t>
            </a:r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4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个问题：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5078" y="1556792"/>
            <a:ext cx="8343386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什么决定一个国家将进口或出口多少某种商品？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谁从贸易中受益？谁从贸易中受损？收益大于损失吗？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如果政策制定者限制进口，谁会受益？谁会受损？限制进口的收益大于损失吗？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限制贸易的一些常见理由是什么？这些理由有可取之处吗？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837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进口</a:t>
            </a:r>
            <a:r>
              <a:rPr lang="zh-CN" altLang="en-US" sz="28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与失业：</a:t>
            </a:r>
            <a:r>
              <a:rPr lang="en-US" altLang="zh-CN" sz="28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1961</a:t>
            </a:r>
            <a:r>
              <a:rPr lang="zh-CN" altLang="en-US" sz="28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年至</a:t>
            </a:r>
            <a:r>
              <a:rPr lang="en-US" altLang="zh-CN" sz="28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2010</a:t>
            </a:r>
            <a:r>
              <a:rPr lang="zh-CN" altLang="en-US" sz="2800" smtClean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年的美国，</a:t>
            </a:r>
            <a:r>
              <a:rPr lang="zh-CN" altLang="en-US" sz="28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十年平均值</a:t>
            </a:r>
          </a:p>
        </p:txBody>
      </p:sp>
      <p:graphicFrame>
        <p:nvGraphicFramePr>
          <p:cNvPr id="2" name="Chart 82"/>
          <p:cNvGraphicFramePr>
            <a:graphicFrameLocks noGrp="1"/>
          </p:cNvGraphicFramePr>
          <p:nvPr/>
        </p:nvGraphicFramePr>
        <p:xfrm>
          <a:off x="899592" y="1275036"/>
          <a:ext cx="6581774" cy="4686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67"/>
          <p:cNvSpPr>
            <a:spLocks noChangeArrowheads="1"/>
          </p:cNvSpPr>
          <p:nvPr/>
        </p:nvSpPr>
        <p:spPr bwMode="auto">
          <a:xfrm rot="-5400000">
            <a:off x="1936229" y="5875610"/>
            <a:ext cx="819150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1961-</a:t>
            </a:r>
            <a:b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1970</a:t>
            </a:r>
            <a:endParaRPr lang="en-US"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Rectangle 68"/>
          <p:cNvSpPr>
            <a:spLocks noChangeArrowheads="1"/>
          </p:cNvSpPr>
          <p:nvPr/>
        </p:nvSpPr>
        <p:spPr bwMode="auto">
          <a:xfrm rot="-5400000">
            <a:off x="3041129" y="5875610"/>
            <a:ext cx="819150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1971-</a:t>
            </a:r>
            <a:b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1980</a:t>
            </a:r>
            <a:endParaRPr lang="en-US"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Rectangle 69"/>
          <p:cNvSpPr>
            <a:spLocks noChangeArrowheads="1"/>
          </p:cNvSpPr>
          <p:nvPr/>
        </p:nvSpPr>
        <p:spPr bwMode="auto">
          <a:xfrm rot="-5400000">
            <a:off x="4160316" y="5870848"/>
            <a:ext cx="819150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1981-</a:t>
            </a:r>
            <a:b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1990</a:t>
            </a:r>
            <a:endParaRPr lang="en-US"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Rectangle 70"/>
          <p:cNvSpPr>
            <a:spLocks noChangeArrowheads="1"/>
          </p:cNvSpPr>
          <p:nvPr/>
        </p:nvSpPr>
        <p:spPr bwMode="auto">
          <a:xfrm rot="-5400000">
            <a:off x="5269979" y="5870848"/>
            <a:ext cx="819150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1991-</a:t>
            </a:r>
            <a:b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2000</a:t>
            </a:r>
            <a:endParaRPr lang="en-US"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Rectangle 71"/>
          <p:cNvSpPr>
            <a:spLocks noChangeArrowheads="1"/>
          </p:cNvSpPr>
          <p:nvPr/>
        </p:nvSpPr>
        <p:spPr bwMode="auto">
          <a:xfrm rot="-5400000">
            <a:off x="6377642" y="5874272"/>
            <a:ext cx="819974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2001-</a:t>
            </a:r>
            <a:b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r>
              <a:rPr lang="en-US" sz="25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2010</a:t>
            </a:r>
            <a:endParaRPr lang="en-US"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Text Box 75"/>
          <p:cNvSpPr txBox="1">
            <a:spLocks noChangeArrowheads="1"/>
          </p:cNvSpPr>
          <p:nvPr/>
        </p:nvSpPr>
        <p:spPr bwMode="auto">
          <a:xfrm>
            <a:off x="7081316" y="1603648"/>
            <a:ext cx="1751013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/>
                <a:cs typeface="Arial" panose="020B0604020202020204"/>
              </a:rPr>
              <a:t>进口</a:t>
            </a:r>
            <a:r>
              <a:rPr lang="en-US" sz="2400" b="1" dirty="0">
                <a:latin typeface="Arial" panose="020B0604020202020204"/>
                <a:cs typeface="Arial" panose="020B0604020202020204"/>
              </a:rPr>
              <a:t/>
            </a:r>
            <a:br>
              <a:rPr lang="en-US" sz="2400" b="1" dirty="0">
                <a:latin typeface="Arial" panose="020B0604020202020204"/>
                <a:cs typeface="Arial" panose="020B0604020202020204"/>
              </a:rPr>
            </a:br>
            <a:r>
              <a:rPr lang="en-US" sz="2400" dirty="0">
                <a:latin typeface="Arial" panose="020B0604020202020204"/>
                <a:cs typeface="Arial" panose="020B0604020202020204"/>
              </a:rPr>
              <a:t>(% of GDP)</a:t>
            </a:r>
          </a:p>
        </p:txBody>
      </p:sp>
      <p:sp>
        <p:nvSpPr>
          <p:cNvPr id="10" name="Text Box 76"/>
          <p:cNvSpPr txBox="1">
            <a:spLocks noChangeArrowheads="1"/>
          </p:cNvSpPr>
          <p:nvPr/>
        </p:nvSpPr>
        <p:spPr bwMode="auto">
          <a:xfrm>
            <a:off x="6948264" y="3690585"/>
            <a:ext cx="2160241" cy="10156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/>
                <a:cs typeface="Arial" panose="020B0604020202020204"/>
              </a:rPr>
              <a:t>失业</a:t>
            </a:r>
            <a:endParaRPr lang="en-US" altLang="zh-CN" sz="2400" b="1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ct val="50000"/>
              </a:spcBef>
            </a:pPr>
            <a:r>
              <a:rPr lang="en-US" sz="2400" b="1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(% of 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劳动力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series" animBg="0"/>
        </p:bldSub>
      </p:bldGraphic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4137" y="1340768"/>
            <a:ext cx="8190311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国家安全论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一个对国家安全至关重要的行业应该受到保护，免受外国竞争，以防止在战争期间对进口的依赖。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经济学家的回应：</a:t>
            </a:r>
            <a:endParaRPr lang="en-US" altLang="zh-CN" sz="2400" b="1" i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如果贸易限制是基于真正的安全需求，这个值得理解，但是生产商可能会夸大自己对国家安全的重要性，以获得免受外国竞争的保护。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5"/>
          <p:cNvSpPr txBox="1"/>
          <p:nvPr>
            <p:custDataLst>
              <p:tags r:id="rId1"/>
            </p:custDataLst>
          </p:nvPr>
        </p:nvSpPr>
        <p:spPr>
          <a:xfrm>
            <a:off x="414137" y="641967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支持限制贸易的论据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4137" y="1340768"/>
            <a:ext cx="8190311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幼稚工业论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一个新的行业在其成熟并能够与外国公司竞争之前，应该提供临时保护。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经济学家的回应：</a:t>
            </a:r>
            <a:endParaRPr lang="en-US" altLang="zh-CN" sz="2400" b="1" i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政府很难确定哪些行业最终能够竞争</a:t>
            </a: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以及培育壮大这些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行业的好处是否超过了限制进口对消费者的成本。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此外，如果一家公司从长远来看是盈利的，它应该愿意承担暂时的损失。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5"/>
          <p:cNvSpPr txBox="1"/>
          <p:nvPr>
            <p:custDataLst>
              <p:tags r:id="rId1"/>
            </p:custDataLst>
          </p:nvPr>
        </p:nvSpPr>
        <p:spPr>
          <a:xfrm>
            <a:off x="414137" y="641967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支持限制贸易的论据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支持限制贸易的论据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137" y="1340768"/>
            <a:ext cx="8190311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不公平竞争论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生产商辩称，他们在另一个国家的竞争对手拥有不公平的优势，例如由于政府补贴。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经济学家的回应：</a:t>
            </a:r>
            <a:endParaRPr lang="en-US" altLang="zh-CN" sz="2400" b="1" i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我们应该欢迎进口由其他国家纳税人补贴的低成本产品。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消费者的收益将超过生产者的损失。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支持限制贸易的论据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885" y="1340485"/>
            <a:ext cx="89027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作为讨价还价筹码的保护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例如：除非外国取消对本国牛肉的配额，否则本国可能会威胁限制外国葡萄酒的进口。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经济学家的回应：</a:t>
            </a:r>
            <a:endParaRPr lang="en-US" altLang="zh-CN" sz="2400" b="1" i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假设外国拒绝。那么本国必须在两个糟糕的选择之间做出选择：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限制从外国进口，这降低了本国的福利。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不要限制进口，这会降低本国的信誉。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贸易协定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137" y="1340768"/>
            <a:ext cx="8190311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一个国家可以两个途径使得贸易自由化：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单边减少贸易限制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与多个国家签订多边协议贸易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北美自由贸易协定（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NAFTA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1993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关税及贸易总协定（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GATT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），正在实施中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世界贸易组织（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WTO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年，执行贸易协定，解决争端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137" y="1340768"/>
            <a:ext cx="8190311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如果商品的世界价格高于没有贸易的国内价格，一个国家就会出口商品。贸易增加了生产者剩余，减少了消费者剩余，但是增加了总剩余。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如果商品的世界价格低于没有贸易的国内价格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，一个国家就会进口商品。贸易降低了生产者剩余，但增加了消费者和总剩余。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关税使生产者受益，并为政府带来税收收入，但对消费者的损失超过了这些收益。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137" y="1340768"/>
            <a:ext cx="8190311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限制贸易的常见论点包括：保护就业、捍卫国家安全、帮助新兴行业、防止不公平竞争以及讨价还价筹码等。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其中一些论点在某些情况下是有道理的，但经济学家认为自由贸易通常是更好的政策。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9861" y="1506771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  <a:endParaRPr lang="zh-CN" altLang="en-US" sz="48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6870" y="3296880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下一章：外部性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722" y="69213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前言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136" y="1556792"/>
            <a:ext cx="8190311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回想第三章：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ts val="36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如果一个国家以比其他国家更低的机会成本生产某种商品，那么它在该种商品具有比较优势。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>
              <a:lnSpc>
                <a:spcPts val="36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如果各国都出口自己具有比较优势的商品，就可以从贸易中获益。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我们应用福利经济学的工具来看看，这些收益来自哪里，以及谁能获得这些收益。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世界价格与比较优势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136" y="1556792"/>
            <a:ext cx="8190311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W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商品的世界价格，即世界市场上普遍存在的价格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D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=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无贸易下的本国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国内价格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D</a:t>
            </a:r>
            <a:r>
              <a:rPr lang="en-US" altLang="zh-CN" sz="2400" b="1" dirty="0">
                <a:solidFill>
                  <a:srgbClr val="2C4881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＜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W</a:t>
            </a:r>
            <a:r>
              <a:rPr lang="en-US" altLang="zh-CN" sz="2400" dirty="0">
                <a:solidFill>
                  <a:srgbClr val="002060"/>
                </a:solidFill>
              </a:rPr>
              <a:t> ,</a:t>
            </a:r>
          </a:p>
          <a:p>
            <a:pPr marL="702945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本国在该商品具有比较优势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在自由贸易条件下，本国出口该商品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D</a:t>
            </a:r>
            <a:r>
              <a:rPr lang="en-US" altLang="zh-CN" sz="2400" b="1" dirty="0">
                <a:solidFill>
                  <a:srgbClr val="2C4881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＞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W</a:t>
            </a:r>
            <a:r>
              <a:rPr lang="en-US" altLang="zh-CN" sz="2400" dirty="0">
                <a:solidFill>
                  <a:srgbClr val="002060"/>
                </a:solidFill>
              </a:rPr>
              <a:t> ,</a:t>
            </a:r>
          </a:p>
          <a:p>
            <a:pPr marL="702945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本国没有比较优势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在自由贸易条件下，本国进口该商品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小型经济体假设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860" y="1557020"/>
            <a:ext cx="87274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小型经济体是世界市场的价格接受者，其行为对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W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没有影响。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小型经济体的假设不是必须的，但是简化了我们的分析，在更为复杂的大型经济体的情况下，不会改变基本结论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当一个小型经济体从事自由贸易时，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W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是唯一相关的价格：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没有哪个卖家会接受低于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W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的商品，因为他可以在世界市场上以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W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销售商品。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没有哪个买家会支付比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W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更多的价格，因为他可以在世界市场上以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W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购买商品。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355976" y="1700808"/>
            <a:ext cx="4608512" cy="46667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一个出口大豆的国家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136" y="1556792"/>
            <a:ext cx="344222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没有贸易时，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/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D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4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002060"/>
                </a:solidFill>
              </a:rPr>
              <a:t/>
            </a:r>
            <a:br>
              <a:rPr lang="en-US" altLang="zh-CN" sz="2400" dirty="0">
                <a:solidFill>
                  <a:srgbClr val="002060"/>
                </a:solidFill>
              </a:rPr>
            </a:b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500</a:t>
            </a:r>
          </a:p>
          <a:p>
            <a:pPr>
              <a:lnSpc>
                <a:spcPts val="3600"/>
              </a:lnSpc>
            </a:pP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W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6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自由贸易下，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国内消费者需求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国内生产商供应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出口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=450</a:t>
            </a:r>
          </a:p>
        </p:txBody>
      </p:sp>
      <p:grpSp>
        <p:nvGrpSpPr>
          <p:cNvPr id="2" name="Group 52"/>
          <p:cNvGrpSpPr/>
          <p:nvPr/>
        </p:nvGrpSpPr>
        <p:grpSpPr bwMode="auto">
          <a:xfrm>
            <a:off x="4821560" y="1849908"/>
            <a:ext cx="3998912" cy="4064000"/>
            <a:chOff x="2766" y="902"/>
            <a:chExt cx="2519" cy="2560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885" y="1158"/>
              <a:ext cx="2208" cy="2165"/>
              <a:chOff x="2424" y="1167"/>
              <a:chExt cx="2400" cy="2079"/>
            </a:xfrm>
          </p:grpSpPr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766" y="902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5052" y="3183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9" name="Group 39"/>
          <p:cNvGrpSpPr/>
          <p:nvPr/>
        </p:nvGrpSpPr>
        <p:grpSpPr bwMode="auto">
          <a:xfrm>
            <a:off x="5013647" y="2478558"/>
            <a:ext cx="3176588" cy="3046413"/>
            <a:chOff x="2887" y="1298"/>
            <a:chExt cx="2001" cy="1919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655" y="2938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887" y="1298"/>
              <a:ext cx="1805" cy="176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2" name="Group 38"/>
          <p:cNvGrpSpPr/>
          <p:nvPr/>
        </p:nvGrpSpPr>
        <p:grpSpPr bwMode="auto">
          <a:xfrm>
            <a:off x="5015235" y="2616671"/>
            <a:ext cx="3486150" cy="3070225"/>
            <a:chOff x="2888" y="1385"/>
            <a:chExt cx="2196" cy="1934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851" y="1385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2888" y="1594"/>
              <a:ext cx="2002" cy="172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5" name="Group 40"/>
          <p:cNvGrpSpPr/>
          <p:nvPr/>
        </p:nvGrpSpPr>
        <p:grpSpPr bwMode="auto">
          <a:xfrm>
            <a:off x="4254822" y="3264371"/>
            <a:ext cx="4395788" cy="384175"/>
            <a:chOff x="2409" y="1841"/>
            <a:chExt cx="2769" cy="242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884" y="1965"/>
              <a:ext cx="229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409" y="1841"/>
              <a:ext cx="464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6</a:t>
              </a:r>
              <a:r>
                <a:rPr lang="zh-CN" altLang="en-US" sz="2500">
                  <a:latin typeface="Arial" panose="020B0604020202020204"/>
                  <a:cs typeface="Arial" panose="020B0604020202020204"/>
                </a:rPr>
                <a:t>元</a:t>
              </a:r>
            </a:p>
          </p:txBody>
        </p:sp>
      </p:grpSp>
      <p:grpSp>
        <p:nvGrpSpPr>
          <p:cNvPr id="19" name="Group 51"/>
          <p:cNvGrpSpPr/>
          <p:nvPr/>
        </p:nvGrpSpPr>
        <p:grpSpPr bwMode="auto">
          <a:xfrm>
            <a:off x="4458022" y="3989859"/>
            <a:ext cx="2673350" cy="2100263"/>
            <a:chOff x="2537" y="2250"/>
            <a:chExt cx="1684" cy="1323"/>
          </a:xfrm>
        </p:grpSpPr>
        <p:grpSp>
          <p:nvGrpSpPr>
            <p:cNvPr id="20" name="Group 24"/>
            <p:cNvGrpSpPr/>
            <p:nvPr/>
          </p:nvGrpSpPr>
          <p:grpSpPr bwMode="auto">
            <a:xfrm>
              <a:off x="2882" y="2373"/>
              <a:ext cx="1103" cy="948"/>
              <a:chOff x="3034" y="2356"/>
              <a:chExt cx="552" cy="560"/>
            </a:xfrm>
          </p:grpSpPr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3034" y="2356"/>
                <a:ext cx="5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3586" y="2356"/>
                <a:ext cx="0" cy="5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21" name="Oval 27"/>
            <p:cNvSpPr>
              <a:spLocks noChangeAspect="1" noChangeArrowheads="1"/>
            </p:cNvSpPr>
            <p:nvPr/>
          </p:nvSpPr>
          <p:spPr bwMode="auto">
            <a:xfrm>
              <a:off x="3942" y="2335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2537" y="2250"/>
              <a:ext cx="338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4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3750" y="3333"/>
              <a:ext cx="471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500</a:t>
              </a:r>
            </a:p>
          </p:txBody>
        </p:sp>
      </p:grpSp>
      <p:grpSp>
        <p:nvGrpSpPr>
          <p:cNvPr id="26" name="Group 45"/>
          <p:cNvGrpSpPr/>
          <p:nvPr/>
        </p:nvGrpSpPr>
        <p:grpSpPr bwMode="auto">
          <a:xfrm>
            <a:off x="5631185" y="3392958"/>
            <a:ext cx="757237" cy="2695575"/>
            <a:chOff x="3276" y="1874"/>
            <a:chExt cx="477" cy="1698"/>
          </a:xfrm>
        </p:grpSpPr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3518" y="1922"/>
              <a:ext cx="0" cy="1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8" name="Oval 32"/>
            <p:cNvSpPr>
              <a:spLocks noChangeAspect="1" noChangeArrowheads="1"/>
            </p:cNvSpPr>
            <p:nvPr/>
          </p:nvSpPr>
          <p:spPr bwMode="auto">
            <a:xfrm>
              <a:off x="3477" y="1874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3276" y="3332"/>
              <a:ext cx="47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300</a:t>
              </a:r>
            </a:p>
          </p:txBody>
        </p:sp>
      </p:grp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55035" y="1818158"/>
            <a:ext cx="19081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u="sng" dirty="0">
                <a:latin typeface="Arial" panose="020B0604020202020204"/>
                <a:cs typeface="Arial" panose="020B0604020202020204"/>
              </a:rPr>
              <a:t>大豆</a:t>
            </a:r>
            <a:endParaRPr lang="en-US" sz="2500" u="sng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Group 50"/>
          <p:cNvGrpSpPr/>
          <p:nvPr/>
        </p:nvGrpSpPr>
        <p:grpSpPr bwMode="auto">
          <a:xfrm>
            <a:off x="6023297" y="2730971"/>
            <a:ext cx="1784351" cy="665162"/>
            <a:chOff x="3523" y="1457"/>
            <a:chExt cx="1124" cy="419"/>
          </a:xfrm>
        </p:grpSpPr>
        <p:sp>
          <p:nvSpPr>
            <p:cNvPr id="32" name="AutoShape 36"/>
            <p:cNvSpPr/>
            <p:nvPr/>
          </p:nvSpPr>
          <p:spPr bwMode="auto">
            <a:xfrm rot="5400000" flipV="1">
              <a:off x="3938" y="1306"/>
              <a:ext cx="155" cy="985"/>
            </a:xfrm>
            <a:prstGeom prst="leftBrace">
              <a:avLst>
                <a:gd name="adj1" fmla="val 67756"/>
                <a:gd name="adj2" fmla="val 50000"/>
              </a:avLst>
            </a:prstGeom>
            <a:noFill/>
            <a:ln w="19050">
              <a:solidFill>
                <a:srgbClr val="996633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3619" y="1457"/>
              <a:ext cx="1028" cy="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dirty="0">
                  <a:latin typeface="Arial" panose="020B0604020202020204"/>
                  <a:cs typeface="Arial" panose="020B0604020202020204"/>
                </a:rPr>
                <a:t>出口</a:t>
              </a:r>
              <a:r>
                <a:rPr lang="en-US" altLang="zh-CN" sz="2500" dirty="0">
                  <a:latin typeface="Arial" panose="020B0604020202020204"/>
                  <a:cs typeface="Arial" panose="020B0604020202020204"/>
                </a:rPr>
                <a:t>=450</a:t>
              </a:r>
            </a:p>
          </p:txBody>
        </p:sp>
      </p:grpSp>
      <p:grpSp>
        <p:nvGrpSpPr>
          <p:cNvPr id="34" name="Group 46"/>
          <p:cNvGrpSpPr/>
          <p:nvPr/>
        </p:nvGrpSpPr>
        <p:grpSpPr bwMode="auto">
          <a:xfrm>
            <a:off x="7207572" y="3397721"/>
            <a:ext cx="757238" cy="2695575"/>
            <a:chOff x="3276" y="1874"/>
            <a:chExt cx="477" cy="1698"/>
          </a:xfrm>
        </p:grpSpPr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3518" y="1922"/>
              <a:ext cx="0" cy="1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6" name="Oval 48"/>
            <p:cNvSpPr>
              <a:spLocks noChangeAspect="1" noChangeArrowheads="1"/>
            </p:cNvSpPr>
            <p:nvPr/>
          </p:nvSpPr>
          <p:spPr bwMode="auto">
            <a:xfrm>
              <a:off x="3477" y="1874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3276" y="3332"/>
              <a:ext cx="47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750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355976" y="1700808"/>
            <a:ext cx="4608512" cy="46667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一个出口大豆的国家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978" y="1555182"/>
            <a:ext cx="3442223" cy="505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没有贸易时，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 = A + B</a:t>
            </a:r>
          </a:p>
          <a:p>
            <a:pPr>
              <a:lnSpc>
                <a:spcPts val="3600"/>
              </a:lnSpc>
            </a:pP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 = C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总剩余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=A+B+C</a:t>
            </a:r>
          </a:p>
          <a:p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自由贸易下，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 = A</a:t>
            </a:r>
          </a:p>
          <a:p>
            <a:pPr marL="0"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 = B + C + D</a:t>
            </a:r>
          </a:p>
          <a:p>
            <a:pPr marL="0"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总剩余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A + B + C + D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50"/>
          <p:cNvSpPr>
            <a:spLocks noChangeArrowheads="1"/>
          </p:cNvSpPr>
          <p:nvPr/>
        </p:nvSpPr>
        <p:spPr bwMode="auto">
          <a:xfrm flipV="1">
            <a:off x="5071367" y="4225255"/>
            <a:ext cx="1727200" cy="1476375"/>
          </a:xfrm>
          <a:prstGeom prst="rtTriangle">
            <a:avLst/>
          </a:prstGeom>
          <a:solidFill>
            <a:srgbClr val="FFFFCC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AutoShape 49"/>
          <p:cNvSpPr>
            <a:spLocks noChangeArrowheads="1"/>
          </p:cNvSpPr>
          <p:nvPr/>
        </p:nvSpPr>
        <p:spPr bwMode="auto">
          <a:xfrm>
            <a:off x="5074542" y="2542505"/>
            <a:ext cx="1722438" cy="1673225"/>
          </a:xfrm>
          <a:prstGeom prst="rtTriangle">
            <a:avLst/>
          </a:prstGeom>
          <a:solidFill>
            <a:srgbClr val="FFFFCC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AutoShape 47"/>
          <p:cNvSpPr>
            <a:spLocks noChangeArrowheads="1"/>
          </p:cNvSpPr>
          <p:nvPr/>
        </p:nvSpPr>
        <p:spPr bwMode="auto">
          <a:xfrm flipV="1">
            <a:off x="5074542" y="3506118"/>
            <a:ext cx="2541588" cy="2212975"/>
          </a:xfrm>
          <a:prstGeom prst="rtTriangle">
            <a:avLst/>
          </a:prstGeom>
          <a:solidFill>
            <a:srgbClr val="CCFFCC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AutoShape 48"/>
          <p:cNvSpPr>
            <a:spLocks noChangeArrowheads="1"/>
          </p:cNvSpPr>
          <p:nvPr/>
        </p:nvSpPr>
        <p:spPr bwMode="auto">
          <a:xfrm>
            <a:off x="5069780" y="2521868"/>
            <a:ext cx="985837" cy="969962"/>
          </a:xfrm>
          <a:prstGeom prst="rtTriangle">
            <a:avLst/>
          </a:prstGeom>
          <a:solidFill>
            <a:srgbClr val="CCFFCC"/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AutoShape 42"/>
          <p:cNvSpPr>
            <a:spLocks noChangeArrowheads="1"/>
          </p:cNvSpPr>
          <p:nvPr/>
        </p:nvSpPr>
        <p:spPr bwMode="auto">
          <a:xfrm flipV="1">
            <a:off x="6088955" y="3501355"/>
            <a:ext cx="1536700" cy="698500"/>
          </a:xfrm>
          <a:prstGeom prst="triangle">
            <a:avLst>
              <a:gd name="adj" fmla="val 47620"/>
            </a:avLst>
          </a:prstGeom>
          <a:solidFill>
            <a:srgbClr val="FF99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4" name="Group 4"/>
          <p:cNvGrpSpPr/>
          <p:nvPr/>
        </p:nvGrpSpPr>
        <p:grpSpPr bwMode="auto">
          <a:xfrm>
            <a:off x="4879280" y="1885280"/>
            <a:ext cx="3998912" cy="4064000"/>
            <a:chOff x="2766" y="902"/>
            <a:chExt cx="2519" cy="2560"/>
          </a:xfrm>
        </p:grpSpPr>
        <p:grpSp>
          <p:nvGrpSpPr>
            <p:cNvPr id="45" name="Group 5"/>
            <p:cNvGrpSpPr/>
            <p:nvPr/>
          </p:nvGrpSpPr>
          <p:grpSpPr bwMode="auto">
            <a:xfrm>
              <a:off x="2885" y="1158"/>
              <a:ext cx="2208" cy="2165"/>
              <a:chOff x="2424" y="1167"/>
              <a:chExt cx="2400" cy="2079"/>
            </a:xfrm>
          </p:grpSpPr>
          <p:sp>
            <p:nvSpPr>
              <p:cNvPr id="48" name="Line 6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9" name="Line 7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766" y="902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052" y="3183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50" name="Group 10"/>
          <p:cNvGrpSpPr/>
          <p:nvPr/>
        </p:nvGrpSpPr>
        <p:grpSpPr bwMode="auto">
          <a:xfrm>
            <a:off x="5071367" y="2513930"/>
            <a:ext cx="3176588" cy="3046413"/>
            <a:chOff x="2887" y="1298"/>
            <a:chExt cx="2001" cy="1919"/>
          </a:xfrm>
        </p:grpSpPr>
        <p:sp>
          <p:nvSpPr>
            <p:cNvPr id="51" name="Text Box 11"/>
            <p:cNvSpPr txBox="1">
              <a:spLocks noChangeArrowheads="1"/>
            </p:cNvSpPr>
            <p:nvPr/>
          </p:nvSpPr>
          <p:spPr bwMode="auto">
            <a:xfrm>
              <a:off x="4655" y="2938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2887" y="1298"/>
              <a:ext cx="1805" cy="176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53" name="Group 13"/>
          <p:cNvGrpSpPr/>
          <p:nvPr/>
        </p:nvGrpSpPr>
        <p:grpSpPr bwMode="auto">
          <a:xfrm>
            <a:off x="5072955" y="2652043"/>
            <a:ext cx="3486150" cy="3070225"/>
            <a:chOff x="2888" y="1385"/>
            <a:chExt cx="2196" cy="1934"/>
          </a:xfrm>
        </p:grpSpPr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4851" y="1385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 flipV="1">
              <a:off x="2888" y="1594"/>
              <a:ext cx="2002" cy="172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56" name="Group 16"/>
          <p:cNvGrpSpPr/>
          <p:nvPr/>
        </p:nvGrpSpPr>
        <p:grpSpPr bwMode="auto">
          <a:xfrm>
            <a:off x="4518917" y="3299743"/>
            <a:ext cx="4189413" cy="384175"/>
            <a:chOff x="2539" y="1841"/>
            <a:chExt cx="2639" cy="242"/>
          </a:xfrm>
        </p:grpSpPr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2884" y="1965"/>
              <a:ext cx="229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2539" y="1841"/>
              <a:ext cx="334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6</a:t>
              </a:r>
            </a:p>
          </p:txBody>
        </p:sp>
      </p:grpSp>
      <p:sp>
        <p:nvSpPr>
          <p:cNvPr id="59" name="Line 21"/>
          <p:cNvSpPr>
            <a:spLocks noChangeShapeType="1"/>
          </p:cNvSpPr>
          <p:nvPr/>
        </p:nvSpPr>
        <p:spPr bwMode="auto">
          <a:xfrm>
            <a:off x="5063430" y="4220493"/>
            <a:ext cx="17510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val 23"/>
          <p:cNvSpPr>
            <a:spLocks noChangeAspect="1" noChangeArrowheads="1"/>
          </p:cNvSpPr>
          <p:nvPr/>
        </p:nvSpPr>
        <p:spPr bwMode="auto">
          <a:xfrm>
            <a:off x="6746180" y="4160168"/>
            <a:ext cx="128587" cy="127000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4515742" y="4025230"/>
            <a:ext cx="536575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bIns="0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4</a:t>
            </a:r>
          </a:p>
        </p:txBody>
      </p:sp>
      <p:sp>
        <p:nvSpPr>
          <p:cNvPr id="62" name="Oval 28"/>
          <p:cNvSpPr>
            <a:spLocks noChangeAspect="1" noChangeArrowheads="1"/>
          </p:cNvSpPr>
          <p:nvPr/>
        </p:nvSpPr>
        <p:spPr bwMode="auto">
          <a:xfrm>
            <a:off x="6007992" y="3428330"/>
            <a:ext cx="128588" cy="127000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6012755" y="1853530"/>
            <a:ext cx="19081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u="sng" dirty="0">
                <a:latin typeface="Arial" panose="020B0604020202020204"/>
                <a:cs typeface="Arial" panose="020B0604020202020204"/>
              </a:rPr>
              <a:t>大豆</a:t>
            </a:r>
            <a:endParaRPr lang="en-US" sz="2500" u="sng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4" name="Group 31"/>
          <p:cNvGrpSpPr/>
          <p:nvPr/>
        </p:nvGrpSpPr>
        <p:grpSpPr bwMode="auto">
          <a:xfrm>
            <a:off x="6081017" y="2766343"/>
            <a:ext cx="1563688" cy="665162"/>
            <a:chOff x="3523" y="1457"/>
            <a:chExt cx="985" cy="419"/>
          </a:xfrm>
        </p:grpSpPr>
        <p:sp>
          <p:nvSpPr>
            <p:cNvPr id="65" name="AutoShape 32"/>
            <p:cNvSpPr/>
            <p:nvPr/>
          </p:nvSpPr>
          <p:spPr bwMode="auto">
            <a:xfrm rot="5400000" flipV="1">
              <a:off x="3938" y="1306"/>
              <a:ext cx="155" cy="985"/>
            </a:xfrm>
            <a:prstGeom prst="leftBrace">
              <a:avLst>
                <a:gd name="adj1" fmla="val 67756"/>
                <a:gd name="adj2" fmla="val 50000"/>
              </a:avLst>
            </a:prstGeom>
            <a:noFill/>
            <a:ln w="19050">
              <a:solidFill>
                <a:srgbClr val="996633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6" name="Text Box 33"/>
            <p:cNvSpPr txBox="1">
              <a:spLocks noChangeArrowheads="1"/>
            </p:cNvSpPr>
            <p:nvPr/>
          </p:nvSpPr>
          <p:spPr bwMode="auto">
            <a:xfrm>
              <a:off x="3619" y="1457"/>
              <a:ext cx="795" cy="3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dirty="0">
                  <a:latin typeface="Arial" panose="020B0604020202020204"/>
                  <a:cs typeface="Arial" panose="020B0604020202020204"/>
                </a:rPr>
                <a:t>出口</a:t>
              </a:r>
              <a:endParaRPr lang="en-US" sz="2500" dirty="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67" name="Oval 36"/>
          <p:cNvSpPr>
            <a:spLocks noChangeAspect="1" noChangeArrowheads="1"/>
          </p:cNvSpPr>
          <p:nvPr/>
        </p:nvSpPr>
        <p:spPr bwMode="auto">
          <a:xfrm>
            <a:off x="7584380" y="3433093"/>
            <a:ext cx="128587" cy="127000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149155" y="2999705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5536505" y="3680743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6655692" y="3607718"/>
            <a:ext cx="344488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D</a:t>
            </a: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5423792" y="4460205"/>
            <a:ext cx="42862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C</a:t>
            </a:r>
          </a:p>
        </p:txBody>
      </p:sp>
      <p:grpSp>
        <p:nvGrpSpPr>
          <p:cNvPr id="72" name="Group 46"/>
          <p:cNvGrpSpPr/>
          <p:nvPr/>
        </p:nvGrpSpPr>
        <p:grpSpPr bwMode="auto">
          <a:xfrm>
            <a:off x="6836667" y="3801394"/>
            <a:ext cx="2055813" cy="939800"/>
            <a:chOff x="4048" y="2123"/>
            <a:chExt cx="1295" cy="592"/>
          </a:xfrm>
        </p:grpSpPr>
        <p:sp>
          <p:nvSpPr>
            <p:cNvPr id="73" name="Arc 44"/>
            <p:cNvSpPr/>
            <p:nvPr/>
          </p:nvSpPr>
          <p:spPr bwMode="auto">
            <a:xfrm>
              <a:off x="4048" y="2123"/>
              <a:ext cx="563" cy="278"/>
            </a:xfrm>
            <a:custGeom>
              <a:avLst/>
              <a:gdLst>
                <a:gd name="T0" fmla="*/ 0 w 21600"/>
                <a:gd name="T1" fmla="*/ 0 h 21174"/>
                <a:gd name="T2" fmla="*/ 0 w 21600"/>
                <a:gd name="T3" fmla="*/ 0 h 21174"/>
                <a:gd name="T4" fmla="*/ 0 w 21600"/>
                <a:gd name="T5" fmla="*/ 0 h 211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174"/>
                <a:gd name="T11" fmla="*/ 21600 w 21600"/>
                <a:gd name="T12" fmla="*/ 21174 h 211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174" fill="none" extrusionOk="0">
                  <a:moveTo>
                    <a:pt x="4266" y="-1"/>
                  </a:moveTo>
                  <a:cubicBezTo>
                    <a:pt x="14348" y="2030"/>
                    <a:pt x="21600" y="10889"/>
                    <a:pt x="21600" y="21174"/>
                  </a:cubicBezTo>
                </a:path>
                <a:path w="21600" h="21174" stroke="0" extrusionOk="0">
                  <a:moveTo>
                    <a:pt x="4266" y="-1"/>
                  </a:moveTo>
                  <a:cubicBezTo>
                    <a:pt x="14348" y="2030"/>
                    <a:pt x="21600" y="10889"/>
                    <a:pt x="21600" y="21174"/>
                  </a:cubicBezTo>
                  <a:lnTo>
                    <a:pt x="0" y="21174"/>
                  </a:lnTo>
                  <a:close/>
                </a:path>
              </a:pathLst>
            </a:custGeom>
            <a:noFill/>
            <a:ln w="38100">
              <a:solidFill>
                <a:srgbClr val="FF0066"/>
              </a:solidFill>
              <a:round/>
              <a:headEnd type="triangle" w="lg" len="med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4" name="Text Box 45"/>
            <p:cNvSpPr txBox="1">
              <a:spLocks noChangeArrowheads="1"/>
            </p:cNvSpPr>
            <p:nvPr/>
          </p:nvSpPr>
          <p:spPr bwMode="auto">
            <a:xfrm>
              <a:off x="4304" y="2414"/>
              <a:ext cx="1039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dirty="0">
                  <a:latin typeface="Arial" panose="020B0604020202020204"/>
                  <a:cs typeface="Arial" panose="020B0604020202020204"/>
                </a:rPr>
                <a:t>贸易利得</a:t>
              </a:r>
              <a:endParaRPr lang="en-US" sz="2500" dirty="0"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0" grpId="2" animBg="1"/>
      <p:bldP spid="40" grpId="3" animBg="1"/>
      <p:bldP spid="41" grpId="0" animBg="1"/>
      <p:bldP spid="42" grpId="0" animBg="1"/>
      <p:bldP spid="42" grpId="1" animBg="1"/>
      <p:bldP spid="42" grpId="2" animBg="1"/>
      <p:bldP spid="43" grpId="0" animBg="1"/>
      <p:bldP spid="68" grpId="0"/>
      <p:bldP spid="69" grpId="0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3850133" y="1700808"/>
            <a:ext cx="5186363" cy="46667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习题：贸易分析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555" y="1423035"/>
            <a:ext cx="3613150" cy="4364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没有贸易时，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600" b="1" i="1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lang="en-US" altLang="zh-CN" sz="2600" b="1" baseline="-250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altLang="zh-CN" sz="26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3000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r>
              <a:rPr lang="en-US" altLang="zh-CN" sz="26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lang="en-US" altLang="zh-CN" sz="2600" b="1" i="1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lang="en-US" altLang="zh-CN" sz="26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400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在世界市场中，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ct val="40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600" b="1" i="1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lang="en-US" altLang="zh-CN" sz="2600" b="1" baseline="-250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lang="en-US" altLang="zh-CN" sz="26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1500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在自由贸易下，这个国家将进口或出口多少台电视？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，以及无贸易和有贸易时的总剩余。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4737546" y="1891754"/>
            <a:ext cx="4298950" cy="4086225"/>
            <a:chOff x="2563" y="1070"/>
            <a:chExt cx="2708" cy="2574"/>
          </a:xfrm>
        </p:grpSpPr>
        <p:grpSp>
          <p:nvGrpSpPr>
            <p:cNvPr id="3" name="Group 8"/>
            <p:cNvGrpSpPr/>
            <p:nvPr/>
          </p:nvGrpSpPr>
          <p:grpSpPr bwMode="auto">
            <a:xfrm>
              <a:off x="2682" y="1303"/>
              <a:ext cx="2382" cy="2202"/>
              <a:chOff x="2424" y="1167"/>
              <a:chExt cx="2400" cy="2079"/>
            </a:xfrm>
          </p:grpSpPr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4" name="Text Box 11"/>
            <p:cNvSpPr txBox="1">
              <a:spLocks noChangeArrowheads="1"/>
            </p:cNvSpPr>
            <p:nvPr/>
          </p:nvSpPr>
          <p:spPr bwMode="auto">
            <a:xfrm>
              <a:off x="2563" y="1070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5038" y="3365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9" name="Group 13"/>
          <p:cNvGrpSpPr/>
          <p:nvPr/>
        </p:nvGrpSpPr>
        <p:grpSpPr bwMode="auto">
          <a:xfrm>
            <a:off x="4929634" y="2520404"/>
            <a:ext cx="3821112" cy="2962275"/>
            <a:chOff x="2680" y="1462"/>
            <a:chExt cx="2407" cy="1866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4854" y="3049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680" y="1462"/>
              <a:ext cx="2213" cy="17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2" name="Group 16"/>
          <p:cNvGrpSpPr/>
          <p:nvPr/>
        </p:nvGrpSpPr>
        <p:grpSpPr bwMode="auto">
          <a:xfrm>
            <a:off x="4931221" y="2602954"/>
            <a:ext cx="3879850" cy="3148013"/>
            <a:chOff x="2685" y="1518"/>
            <a:chExt cx="2444" cy="1983"/>
          </a:xfrm>
        </p:grpSpPr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4896" y="1518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2685" y="1740"/>
              <a:ext cx="2280" cy="176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5" name="Group 19"/>
          <p:cNvGrpSpPr/>
          <p:nvPr/>
        </p:nvGrpSpPr>
        <p:grpSpPr bwMode="auto">
          <a:xfrm>
            <a:off x="3850134" y="4760367"/>
            <a:ext cx="4716462" cy="384175"/>
            <a:chOff x="2207" y="2730"/>
            <a:chExt cx="2971" cy="242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884" y="2854"/>
              <a:ext cx="229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07" y="2730"/>
              <a:ext cx="669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1500</a:t>
              </a:r>
            </a:p>
          </p:txBody>
        </p:sp>
      </p:grpSp>
      <p:grpSp>
        <p:nvGrpSpPr>
          <p:cNvPr id="19" name="Group 22"/>
          <p:cNvGrpSpPr/>
          <p:nvPr/>
        </p:nvGrpSpPr>
        <p:grpSpPr bwMode="auto">
          <a:xfrm>
            <a:off x="5597971" y="4895304"/>
            <a:ext cx="731838" cy="1258888"/>
            <a:chOff x="3308" y="2815"/>
            <a:chExt cx="461" cy="793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537" y="2852"/>
              <a:ext cx="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1" name="Oval 24"/>
            <p:cNvSpPr>
              <a:spLocks noChangeAspect="1" noChangeArrowheads="1"/>
            </p:cNvSpPr>
            <p:nvPr/>
          </p:nvSpPr>
          <p:spPr bwMode="auto">
            <a:xfrm>
              <a:off x="3496" y="2815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3308" y="3368"/>
              <a:ext cx="461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200</a:t>
              </a:r>
            </a:p>
          </p:txBody>
        </p:sp>
      </p:grpSp>
      <p:grpSp>
        <p:nvGrpSpPr>
          <p:cNvPr id="23" name="Group 26"/>
          <p:cNvGrpSpPr/>
          <p:nvPr/>
        </p:nvGrpSpPr>
        <p:grpSpPr bwMode="auto">
          <a:xfrm>
            <a:off x="3883471" y="3953917"/>
            <a:ext cx="3511550" cy="2201863"/>
            <a:chOff x="2228" y="2222"/>
            <a:chExt cx="2212" cy="1387"/>
          </a:xfrm>
        </p:grpSpPr>
        <p:grpSp>
          <p:nvGrpSpPr>
            <p:cNvPr id="24" name="Group 27"/>
            <p:cNvGrpSpPr/>
            <p:nvPr/>
          </p:nvGrpSpPr>
          <p:grpSpPr bwMode="auto">
            <a:xfrm>
              <a:off x="2883" y="2343"/>
              <a:ext cx="1321" cy="1012"/>
              <a:chOff x="3034" y="2356"/>
              <a:chExt cx="552" cy="560"/>
            </a:xfrm>
          </p:grpSpPr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3034" y="2356"/>
                <a:ext cx="5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3586" y="2356"/>
                <a:ext cx="0" cy="5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25" name="Oval 30"/>
            <p:cNvSpPr>
              <a:spLocks noChangeAspect="1" noChangeArrowheads="1"/>
            </p:cNvSpPr>
            <p:nvPr/>
          </p:nvSpPr>
          <p:spPr bwMode="auto">
            <a:xfrm>
              <a:off x="4161" y="2304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2228" y="2222"/>
              <a:ext cx="646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3000</a:t>
              </a:r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3969" y="3369"/>
              <a:ext cx="471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400</a:t>
              </a:r>
            </a:p>
          </p:txBody>
        </p:sp>
      </p:grpSp>
      <p:grpSp>
        <p:nvGrpSpPr>
          <p:cNvPr id="30" name="Group 33"/>
          <p:cNvGrpSpPr/>
          <p:nvPr/>
        </p:nvGrpSpPr>
        <p:grpSpPr bwMode="auto">
          <a:xfrm>
            <a:off x="7699821" y="4890542"/>
            <a:ext cx="757238" cy="1263650"/>
            <a:chOff x="4632" y="2812"/>
            <a:chExt cx="477" cy="796"/>
          </a:xfrm>
        </p:grpSpPr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4870" y="2853"/>
              <a:ext cx="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2" name="Oval 35"/>
            <p:cNvSpPr>
              <a:spLocks noChangeAspect="1" noChangeArrowheads="1"/>
            </p:cNvSpPr>
            <p:nvPr/>
          </p:nvSpPr>
          <p:spPr bwMode="auto">
            <a:xfrm>
              <a:off x="4828" y="2812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4632" y="3368"/>
              <a:ext cx="47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600</a:t>
              </a:r>
            </a:p>
          </p:txBody>
        </p:sp>
      </p:grp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5993259" y="1969269"/>
            <a:ext cx="1908175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u="sng" dirty="0">
                <a:latin typeface="Arial" panose="020B0604020202020204"/>
                <a:cs typeface="Arial" panose="020B0604020202020204"/>
              </a:rPr>
              <a:t>等离子电视</a:t>
            </a:r>
            <a:endParaRPr lang="en-US" sz="2500" u="sng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Rectangle 44"/>
          <p:cNvSpPr>
            <a:spLocks noChangeArrowheads="1"/>
          </p:cNvSpPr>
          <p:nvPr/>
        </p:nvSpPr>
        <p:spPr bwMode="auto">
          <a:xfrm>
            <a:off x="6698109" y="5787479"/>
            <a:ext cx="630237" cy="377825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auto">
          <a:xfrm>
            <a:off x="3878709" y="3958679"/>
            <a:ext cx="977900" cy="377825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3888234" y="4768304"/>
            <a:ext cx="977900" cy="377825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animBg="1"/>
      <p:bldP spid="36" grpId="0" uiExpand="1" animBg="1"/>
      <p:bldP spid="37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3850133" y="1700808"/>
            <a:ext cx="5186363" cy="46667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习题：贸易分析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022" y="1732105"/>
            <a:ext cx="3297699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在自由贸易下，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国内消费者需求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国内生产商供应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进口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=400</a:t>
            </a:r>
          </a:p>
        </p:txBody>
      </p:sp>
      <p:grpSp>
        <p:nvGrpSpPr>
          <p:cNvPr id="39" name="Group 44"/>
          <p:cNvGrpSpPr/>
          <p:nvPr/>
        </p:nvGrpSpPr>
        <p:grpSpPr bwMode="auto">
          <a:xfrm>
            <a:off x="4809554" y="1963762"/>
            <a:ext cx="4298950" cy="4086225"/>
            <a:chOff x="2563" y="1070"/>
            <a:chExt cx="2708" cy="2574"/>
          </a:xfrm>
        </p:grpSpPr>
        <p:grpSp>
          <p:nvGrpSpPr>
            <p:cNvPr id="40" name="Group 45"/>
            <p:cNvGrpSpPr/>
            <p:nvPr/>
          </p:nvGrpSpPr>
          <p:grpSpPr bwMode="auto">
            <a:xfrm>
              <a:off x="2682" y="1303"/>
              <a:ext cx="2382" cy="2202"/>
              <a:chOff x="2424" y="1167"/>
              <a:chExt cx="2400" cy="2079"/>
            </a:xfrm>
          </p:grpSpPr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2563" y="1070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5038" y="3365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45" name="Group 50"/>
          <p:cNvGrpSpPr/>
          <p:nvPr/>
        </p:nvGrpSpPr>
        <p:grpSpPr bwMode="auto">
          <a:xfrm>
            <a:off x="5001642" y="2592412"/>
            <a:ext cx="3821112" cy="2962275"/>
            <a:chOff x="2680" y="1462"/>
            <a:chExt cx="2407" cy="1866"/>
          </a:xfrm>
        </p:grpSpPr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4854" y="3049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>
              <a:off x="2680" y="1462"/>
              <a:ext cx="2213" cy="17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48" name="Group 53"/>
          <p:cNvGrpSpPr/>
          <p:nvPr/>
        </p:nvGrpSpPr>
        <p:grpSpPr bwMode="auto">
          <a:xfrm>
            <a:off x="5003229" y="2674962"/>
            <a:ext cx="3879850" cy="3148013"/>
            <a:chOff x="2685" y="1518"/>
            <a:chExt cx="2444" cy="1983"/>
          </a:xfrm>
        </p:grpSpPr>
        <p:sp>
          <p:nvSpPr>
            <p:cNvPr id="49" name="Text Box 54"/>
            <p:cNvSpPr txBox="1">
              <a:spLocks noChangeArrowheads="1"/>
            </p:cNvSpPr>
            <p:nvPr/>
          </p:nvSpPr>
          <p:spPr bwMode="auto">
            <a:xfrm>
              <a:off x="4896" y="1518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 flipV="1">
              <a:off x="2685" y="1740"/>
              <a:ext cx="2280" cy="176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51" name="Group 56"/>
          <p:cNvGrpSpPr/>
          <p:nvPr/>
        </p:nvGrpSpPr>
        <p:grpSpPr bwMode="auto">
          <a:xfrm>
            <a:off x="3922142" y="4832375"/>
            <a:ext cx="4716462" cy="384175"/>
            <a:chOff x="2207" y="2730"/>
            <a:chExt cx="2971" cy="242"/>
          </a:xfrm>
        </p:grpSpPr>
        <p:sp>
          <p:nvSpPr>
            <p:cNvPr id="52" name="Line 57"/>
            <p:cNvSpPr>
              <a:spLocks noChangeShapeType="1"/>
            </p:cNvSpPr>
            <p:nvPr/>
          </p:nvSpPr>
          <p:spPr bwMode="auto">
            <a:xfrm>
              <a:off x="2884" y="2854"/>
              <a:ext cx="229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3" name="Text Box 58"/>
            <p:cNvSpPr txBox="1">
              <a:spLocks noChangeArrowheads="1"/>
            </p:cNvSpPr>
            <p:nvPr/>
          </p:nvSpPr>
          <p:spPr bwMode="auto">
            <a:xfrm>
              <a:off x="2207" y="2730"/>
              <a:ext cx="669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1500</a:t>
              </a:r>
            </a:p>
          </p:txBody>
        </p:sp>
      </p:grpSp>
      <p:grpSp>
        <p:nvGrpSpPr>
          <p:cNvPr id="54" name="Group 59"/>
          <p:cNvGrpSpPr/>
          <p:nvPr/>
        </p:nvGrpSpPr>
        <p:grpSpPr bwMode="auto">
          <a:xfrm>
            <a:off x="5669979" y="4967312"/>
            <a:ext cx="731838" cy="1258888"/>
            <a:chOff x="3308" y="2815"/>
            <a:chExt cx="461" cy="793"/>
          </a:xfrm>
        </p:grpSpPr>
        <p:sp>
          <p:nvSpPr>
            <p:cNvPr id="55" name="Line 60"/>
            <p:cNvSpPr>
              <a:spLocks noChangeShapeType="1"/>
            </p:cNvSpPr>
            <p:nvPr/>
          </p:nvSpPr>
          <p:spPr bwMode="auto">
            <a:xfrm>
              <a:off x="3537" y="2852"/>
              <a:ext cx="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6" name="Oval 61"/>
            <p:cNvSpPr>
              <a:spLocks noChangeAspect="1" noChangeArrowheads="1"/>
            </p:cNvSpPr>
            <p:nvPr/>
          </p:nvSpPr>
          <p:spPr bwMode="auto">
            <a:xfrm>
              <a:off x="3496" y="2815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7" name="Text Box 62"/>
            <p:cNvSpPr txBox="1">
              <a:spLocks noChangeArrowheads="1"/>
            </p:cNvSpPr>
            <p:nvPr/>
          </p:nvSpPr>
          <p:spPr bwMode="auto">
            <a:xfrm>
              <a:off x="3308" y="3368"/>
              <a:ext cx="461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200</a:t>
              </a:r>
            </a:p>
          </p:txBody>
        </p:sp>
      </p:grpSp>
      <p:grpSp>
        <p:nvGrpSpPr>
          <p:cNvPr id="58" name="Group 83"/>
          <p:cNvGrpSpPr/>
          <p:nvPr/>
        </p:nvGrpSpPr>
        <p:grpSpPr bwMode="auto">
          <a:xfrm>
            <a:off x="3955479" y="4025925"/>
            <a:ext cx="3136900" cy="384175"/>
            <a:chOff x="2228" y="2187"/>
            <a:chExt cx="1976" cy="242"/>
          </a:xfrm>
        </p:grpSpPr>
        <p:sp>
          <p:nvSpPr>
            <p:cNvPr id="59" name="Line 65"/>
            <p:cNvSpPr>
              <a:spLocks noChangeShapeType="1"/>
            </p:cNvSpPr>
            <p:nvPr/>
          </p:nvSpPr>
          <p:spPr bwMode="auto">
            <a:xfrm>
              <a:off x="2883" y="2308"/>
              <a:ext cx="1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0" name="Text Box 68"/>
            <p:cNvSpPr txBox="1">
              <a:spLocks noChangeArrowheads="1"/>
            </p:cNvSpPr>
            <p:nvPr/>
          </p:nvSpPr>
          <p:spPr bwMode="auto">
            <a:xfrm>
              <a:off x="2228" y="2187"/>
              <a:ext cx="646" cy="2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bIns="0"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 dirty="0">
                  <a:solidFill>
                    <a:srgbClr val="777777"/>
                  </a:solidFill>
                  <a:latin typeface="Arial" panose="020B0604020202020204"/>
                  <a:cs typeface="Arial" panose="020B0604020202020204"/>
                </a:rPr>
                <a:t>3000</a:t>
              </a:r>
            </a:p>
          </p:txBody>
        </p:sp>
      </p:grpSp>
      <p:sp>
        <p:nvSpPr>
          <p:cNvPr id="61" name="Oval 67"/>
          <p:cNvSpPr>
            <a:spLocks noChangeAspect="1" noChangeArrowheads="1"/>
          </p:cNvSpPr>
          <p:nvPr/>
        </p:nvSpPr>
        <p:spPr bwMode="auto">
          <a:xfrm>
            <a:off x="7024117" y="4156100"/>
            <a:ext cx="128587" cy="127000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2" name="Group 70"/>
          <p:cNvGrpSpPr/>
          <p:nvPr/>
        </p:nvGrpSpPr>
        <p:grpSpPr bwMode="auto">
          <a:xfrm>
            <a:off x="7771829" y="4962550"/>
            <a:ext cx="757238" cy="1263650"/>
            <a:chOff x="4632" y="2812"/>
            <a:chExt cx="477" cy="796"/>
          </a:xfrm>
        </p:grpSpPr>
        <p:sp>
          <p:nvSpPr>
            <p:cNvPr id="63" name="Line 71"/>
            <p:cNvSpPr>
              <a:spLocks noChangeShapeType="1"/>
            </p:cNvSpPr>
            <p:nvPr/>
          </p:nvSpPr>
          <p:spPr bwMode="auto">
            <a:xfrm>
              <a:off x="4870" y="2853"/>
              <a:ext cx="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4" name="Oval 72"/>
            <p:cNvSpPr>
              <a:spLocks noChangeAspect="1" noChangeArrowheads="1"/>
            </p:cNvSpPr>
            <p:nvPr/>
          </p:nvSpPr>
          <p:spPr bwMode="auto">
            <a:xfrm>
              <a:off x="4828" y="2812"/>
              <a:ext cx="81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5" name="Text Box 73"/>
            <p:cNvSpPr txBox="1">
              <a:spLocks noChangeArrowheads="1"/>
            </p:cNvSpPr>
            <p:nvPr/>
          </p:nvSpPr>
          <p:spPr bwMode="auto">
            <a:xfrm>
              <a:off x="4632" y="3368"/>
              <a:ext cx="47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t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600</a:t>
              </a:r>
            </a:p>
          </p:txBody>
        </p:sp>
      </p:grpSp>
      <p:sp>
        <p:nvSpPr>
          <p:cNvPr id="66" name="Text Box 74"/>
          <p:cNvSpPr txBox="1">
            <a:spLocks noChangeArrowheads="1"/>
          </p:cNvSpPr>
          <p:nvPr/>
        </p:nvSpPr>
        <p:spPr bwMode="auto">
          <a:xfrm>
            <a:off x="6065267" y="2043137"/>
            <a:ext cx="1908175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u="sng" dirty="0">
                <a:latin typeface="Arial" panose="020B0604020202020204"/>
                <a:cs typeface="Arial" panose="020B0604020202020204"/>
              </a:rPr>
              <a:t>等离子电视</a:t>
            </a:r>
            <a:endParaRPr lang="en-US" sz="2500" u="sng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7" name="Group 75"/>
          <p:cNvGrpSpPr/>
          <p:nvPr/>
        </p:nvGrpSpPr>
        <p:grpSpPr bwMode="auto">
          <a:xfrm>
            <a:off x="6039867" y="5095900"/>
            <a:ext cx="2101850" cy="582613"/>
            <a:chOff x="3541" y="2861"/>
            <a:chExt cx="1324" cy="367"/>
          </a:xfrm>
        </p:grpSpPr>
        <p:sp>
          <p:nvSpPr>
            <p:cNvPr id="68" name="AutoShape 76"/>
            <p:cNvSpPr/>
            <p:nvPr/>
          </p:nvSpPr>
          <p:spPr bwMode="auto">
            <a:xfrm rot="-5400000">
              <a:off x="4128" y="2273"/>
              <a:ext cx="149" cy="1324"/>
            </a:xfrm>
            <a:prstGeom prst="leftBrace">
              <a:avLst>
                <a:gd name="adj1" fmla="val 94742"/>
                <a:gd name="adj2" fmla="val 50000"/>
              </a:avLst>
            </a:prstGeom>
            <a:noFill/>
            <a:ln w="19050">
              <a:solidFill>
                <a:srgbClr val="996633"/>
              </a:solidFill>
              <a:round/>
            </a:ln>
          </p:spPr>
          <p:txBody>
            <a:bodyPr vert="eaVert"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" name="Text Box 77"/>
            <p:cNvSpPr txBox="1">
              <a:spLocks noChangeArrowheads="1"/>
            </p:cNvSpPr>
            <p:nvPr/>
          </p:nvSpPr>
          <p:spPr bwMode="auto">
            <a:xfrm>
              <a:off x="3624" y="2928"/>
              <a:ext cx="1110" cy="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>
                  <a:latin typeface="Arial" panose="020B0604020202020204"/>
                  <a:cs typeface="Arial" panose="020B0604020202020204"/>
                </a:rPr>
                <a:t>进口</a:t>
              </a:r>
              <a:r>
                <a:rPr lang="en-US" altLang="zh-CN" sz="2500">
                  <a:latin typeface="Arial" panose="020B0604020202020204"/>
                  <a:cs typeface="Arial" panose="020B0604020202020204"/>
                </a:rPr>
                <a:t>=400</a:t>
              </a:r>
            </a:p>
          </p:txBody>
        </p:sp>
      </p:grpSp>
      <p:sp>
        <p:nvSpPr>
          <p:cNvPr id="70" name="Rectangle 81"/>
          <p:cNvSpPr>
            <a:spLocks noChangeArrowheads="1"/>
          </p:cNvSpPr>
          <p:nvPr/>
        </p:nvSpPr>
        <p:spPr bwMode="auto">
          <a:xfrm>
            <a:off x="7822629" y="5859487"/>
            <a:ext cx="630238" cy="377825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Rectangle 82"/>
          <p:cNvSpPr>
            <a:spLocks noChangeArrowheads="1"/>
          </p:cNvSpPr>
          <p:nvPr/>
        </p:nvSpPr>
        <p:spPr bwMode="auto">
          <a:xfrm>
            <a:off x="5711254" y="5851550"/>
            <a:ext cx="630238" cy="377825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EyYTQ3YzBjNDdiNmY2MWY1ZjA1Njc3MjE3YzgwOD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0070C0"/>
      </a:accent2>
      <a:accent3>
        <a:srgbClr val="00B0F0"/>
      </a:accent3>
      <a:accent4>
        <a:srgbClr val="595959"/>
      </a:accent4>
      <a:accent5>
        <a:srgbClr val="7F7F7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Custom Design">
    <a:majorFont>
      <a:latin typeface="Book Antiqua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1805</Words>
  <Application>Microsoft Office PowerPoint</Application>
  <PresentationFormat>全屏显示(4:3)</PresentationFormat>
  <Paragraphs>335</Paragraphs>
  <Slides>28</Slides>
  <Notes>24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华光中雅_CNKI</vt:lpstr>
      <vt:lpstr>思源黑体 CN Bold</vt:lpstr>
      <vt:lpstr>思源黑体 CN Light</vt:lpstr>
      <vt:lpstr>思源黑体 CN Regular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总结：贸易的福利效应</vt:lpstr>
      <vt:lpstr>PowerPoint 演示文稿</vt:lpstr>
      <vt:lpstr>PowerPoint 演示文稿</vt:lpstr>
      <vt:lpstr>PowerPoint 演示文稿</vt:lpstr>
      <vt:lpstr>衬衫关税分析</vt:lpstr>
      <vt:lpstr>衬衫关税分析</vt:lpstr>
      <vt:lpstr>衬衫关税分析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ASUS</dc:creator>
  <cp:lastModifiedBy>Windows 用户</cp:lastModifiedBy>
  <cp:revision>408</cp:revision>
  <dcterms:created xsi:type="dcterms:W3CDTF">2020-07-01T07:18:00Z</dcterms:created>
  <dcterms:modified xsi:type="dcterms:W3CDTF">2024-08-29T09:42:16Z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04CC2F8C8F484768A5756C0A54F80B23_12</vt:lpwstr>
  </property>
</Properties>
</file>