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6.xml" ContentType="application/vnd.openxmlformats-officedocument.presentationml.tags+xml"/>
  <Override PartName="/ppt/notesSlides/notesSlide3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5.xml" ContentType="application/vnd.openxmlformats-officedocument.presentationml.notesSlide+xml"/>
  <Override PartName="/ppt/tags/tag12.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13.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4.xml" ContentType="application/vnd.openxmlformats-officedocument.presentationml.tags+xml"/>
  <Override PartName="/ppt/notesSlides/notesSlide60.xml" ContentType="application/vnd.openxmlformats-officedocument.presentationml.notesSlide+xml"/>
  <Override PartName="/ppt/tags/tag15.xml" ContentType="application/vnd.openxmlformats-officedocument.presentationml.tags+xml"/>
  <Override PartName="/ppt/notesSlides/notesSlide6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18.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19.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handoutMasterIdLst>
    <p:handoutMasterId r:id="rId103"/>
  </p:handoutMasterIdLst>
  <p:sldIdLst>
    <p:sldId id="393" r:id="rId2"/>
    <p:sldId id="4212" r:id="rId3"/>
    <p:sldId id="918" r:id="rId4"/>
    <p:sldId id="920" r:id="rId5"/>
    <p:sldId id="1133" r:id="rId6"/>
    <p:sldId id="1550" r:id="rId7"/>
    <p:sldId id="1538" r:id="rId8"/>
    <p:sldId id="1597" r:id="rId9"/>
    <p:sldId id="1589" r:id="rId10"/>
    <p:sldId id="1593" r:id="rId11"/>
    <p:sldId id="1552" r:id="rId12"/>
    <p:sldId id="4190" r:id="rId13"/>
    <p:sldId id="1578" r:id="rId14"/>
    <p:sldId id="1575" r:id="rId15"/>
    <p:sldId id="1567" r:id="rId16"/>
    <p:sldId id="1571" r:id="rId17"/>
    <p:sldId id="1566" r:id="rId18"/>
    <p:sldId id="1544" r:id="rId19"/>
    <p:sldId id="925" r:id="rId20"/>
    <p:sldId id="1207" r:id="rId21"/>
    <p:sldId id="1208" r:id="rId22"/>
    <p:sldId id="1341" r:id="rId23"/>
    <p:sldId id="1342" r:id="rId24"/>
    <p:sldId id="1343" r:id="rId25"/>
    <p:sldId id="1344" r:id="rId26"/>
    <p:sldId id="1595" r:id="rId27"/>
    <p:sldId id="1345" r:id="rId28"/>
    <p:sldId id="1346" r:id="rId29"/>
    <p:sldId id="1347" r:id="rId30"/>
    <p:sldId id="4210" r:id="rId31"/>
    <p:sldId id="1523" r:id="rId32"/>
    <p:sldId id="1531" r:id="rId33"/>
    <p:sldId id="1533" r:id="rId34"/>
    <p:sldId id="1536" r:id="rId35"/>
    <p:sldId id="928" r:id="rId36"/>
    <p:sldId id="1104" r:id="rId37"/>
    <p:sldId id="1128" r:id="rId38"/>
    <p:sldId id="1129" r:id="rId39"/>
    <p:sldId id="1130" r:id="rId40"/>
    <p:sldId id="996" r:id="rId41"/>
    <p:sldId id="931" r:id="rId42"/>
    <p:sldId id="1105" r:id="rId43"/>
    <p:sldId id="933" r:id="rId44"/>
    <p:sldId id="4208" r:id="rId45"/>
    <p:sldId id="1106" r:id="rId46"/>
    <p:sldId id="1107" r:id="rId47"/>
    <p:sldId id="1108" r:id="rId48"/>
    <p:sldId id="943" r:id="rId49"/>
    <p:sldId id="1006" r:id="rId50"/>
    <p:sldId id="1963" r:id="rId51"/>
    <p:sldId id="1109" r:id="rId52"/>
    <p:sldId id="947" r:id="rId53"/>
    <p:sldId id="1965" r:id="rId54"/>
    <p:sldId id="1110" r:id="rId55"/>
    <p:sldId id="1111" r:id="rId56"/>
    <p:sldId id="950" r:id="rId57"/>
    <p:sldId id="960" r:id="rId58"/>
    <p:sldId id="1127" r:id="rId59"/>
    <p:sldId id="1112" r:id="rId60"/>
    <p:sldId id="1113" r:id="rId61"/>
    <p:sldId id="954" r:id="rId62"/>
    <p:sldId id="961" r:id="rId63"/>
    <p:sldId id="962" r:id="rId64"/>
    <p:sldId id="1114" r:id="rId65"/>
    <p:sldId id="1115" r:id="rId66"/>
    <p:sldId id="964" r:id="rId67"/>
    <p:sldId id="1117" r:id="rId68"/>
    <p:sldId id="1118" r:id="rId69"/>
    <p:sldId id="970" r:id="rId70"/>
    <p:sldId id="1119" r:id="rId71"/>
    <p:sldId id="1120" r:id="rId72"/>
    <p:sldId id="1116" r:id="rId73"/>
    <p:sldId id="2018" r:id="rId74"/>
    <p:sldId id="2019" r:id="rId75"/>
    <p:sldId id="4211" r:id="rId76"/>
    <p:sldId id="1121" r:id="rId77"/>
    <p:sldId id="1122" r:id="rId78"/>
    <p:sldId id="1123" r:id="rId79"/>
    <p:sldId id="1124" r:id="rId80"/>
    <p:sldId id="979" r:id="rId81"/>
    <p:sldId id="980" r:id="rId82"/>
    <p:sldId id="1555" r:id="rId83"/>
    <p:sldId id="1558" r:id="rId84"/>
    <p:sldId id="983" r:id="rId85"/>
    <p:sldId id="2117" r:id="rId86"/>
    <p:sldId id="2118" r:id="rId87"/>
    <p:sldId id="2119" r:id="rId88"/>
    <p:sldId id="1944" r:id="rId89"/>
    <p:sldId id="1599" r:id="rId90"/>
    <p:sldId id="1598" r:id="rId91"/>
    <p:sldId id="982" r:id="rId92"/>
    <p:sldId id="1415" r:id="rId93"/>
    <p:sldId id="1416" r:id="rId94"/>
    <p:sldId id="1417" r:id="rId95"/>
    <p:sldId id="1418" r:id="rId96"/>
    <p:sldId id="1419" r:id="rId97"/>
    <p:sldId id="986" r:id="rId98"/>
    <p:sldId id="981" r:id="rId99"/>
    <p:sldId id="985" r:id="rId100"/>
    <p:sldId id="992" r:id="rId10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9B234C5-7B82-482F-8ABD-9A8B2CC1A0A3}">
          <p14:sldIdLst>
            <p14:sldId id="393"/>
            <p14:sldId id="4212"/>
            <p14:sldId id="918"/>
            <p14:sldId id="920"/>
            <p14:sldId id="1133"/>
            <p14:sldId id="1550"/>
            <p14:sldId id="1538"/>
            <p14:sldId id="1597"/>
            <p14:sldId id="1589"/>
            <p14:sldId id="1593"/>
            <p14:sldId id="1552"/>
            <p14:sldId id="4190"/>
            <p14:sldId id="1578"/>
            <p14:sldId id="1575"/>
            <p14:sldId id="1567"/>
            <p14:sldId id="1571"/>
            <p14:sldId id="1566"/>
            <p14:sldId id="1544"/>
            <p14:sldId id="925"/>
            <p14:sldId id="1207"/>
            <p14:sldId id="1208"/>
            <p14:sldId id="1341"/>
            <p14:sldId id="1342"/>
            <p14:sldId id="1343"/>
            <p14:sldId id="1344"/>
            <p14:sldId id="1595"/>
            <p14:sldId id="1345"/>
            <p14:sldId id="1346"/>
            <p14:sldId id="1347"/>
            <p14:sldId id="4210"/>
            <p14:sldId id="1523"/>
            <p14:sldId id="1531"/>
            <p14:sldId id="1533"/>
            <p14:sldId id="1536"/>
            <p14:sldId id="928"/>
            <p14:sldId id="1104"/>
            <p14:sldId id="1128"/>
            <p14:sldId id="1129"/>
            <p14:sldId id="1130"/>
            <p14:sldId id="996"/>
            <p14:sldId id="931"/>
            <p14:sldId id="1105"/>
            <p14:sldId id="933"/>
            <p14:sldId id="4208"/>
            <p14:sldId id="1106"/>
            <p14:sldId id="1107"/>
            <p14:sldId id="1108"/>
            <p14:sldId id="943"/>
            <p14:sldId id="1006"/>
            <p14:sldId id="1963"/>
            <p14:sldId id="1109"/>
            <p14:sldId id="947"/>
            <p14:sldId id="1965"/>
            <p14:sldId id="1110"/>
            <p14:sldId id="1111"/>
            <p14:sldId id="950"/>
            <p14:sldId id="960"/>
            <p14:sldId id="1127"/>
            <p14:sldId id="1112"/>
            <p14:sldId id="1113"/>
            <p14:sldId id="954"/>
            <p14:sldId id="961"/>
            <p14:sldId id="962"/>
            <p14:sldId id="1114"/>
            <p14:sldId id="1115"/>
            <p14:sldId id="964"/>
            <p14:sldId id="1117"/>
            <p14:sldId id="1118"/>
            <p14:sldId id="970"/>
            <p14:sldId id="1119"/>
            <p14:sldId id="1120"/>
            <p14:sldId id="1116"/>
            <p14:sldId id="2018"/>
            <p14:sldId id="2019"/>
            <p14:sldId id="4211"/>
            <p14:sldId id="1121"/>
            <p14:sldId id="1122"/>
            <p14:sldId id="1123"/>
            <p14:sldId id="1124"/>
            <p14:sldId id="979"/>
            <p14:sldId id="980"/>
            <p14:sldId id="1555"/>
            <p14:sldId id="1558"/>
            <p14:sldId id="983"/>
            <p14:sldId id="2117"/>
            <p14:sldId id="2118"/>
            <p14:sldId id="2119"/>
            <p14:sldId id="1944"/>
            <p14:sldId id="1599"/>
            <p14:sldId id="1598"/>
            <p14:sldId id="982"/>
            <p14:sldId id="1415"/>
            <p14:sldId id="1416"/>
            <p14:sldId id="1417"/>
            <p14:sldId id="1418"/>
            <p14:sldId id="1419"/>
            <p14:sldId id="986"/>
            <p14:sldId id="981"/>
            <p14:sldId id="985"/>
            <p14:sldId id="992"/>
          </p14:sldIdLst>
        </p14:section>
      </p14:sectionLst>
    </p:ext>
    <p:ext uri="{EFAFB233-063F-42B5-8137-9DF3F51BA10A}">
      <p15:sldGuideLst xmlns:p15="http://schemas.microsoft.com/office/powerpoint/2012/main">
        <p15:guide id="1" orient="horz" pos="2180">
          <p15:clr>
            <a:srgbClr val="A4A3A4"/>
          </p15:clr>
        </p15:guide>
        <p15:guide id="2" pos="39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5" autoAdjust="0"/>
    <p:restoredTop sz="76522" autoAdjust="0"/>
  </p:normalViewPr>
  <p:slideViewPr>
    <p:cSldViewPr snapToGrid="0" showGuides="1">
      <p:cViewPr varScale="1">
        <p:scale>
          <a:sx n="83" d="100"/>
          <a:sy n="83" d="100"/>
        </p:scale>
        <p:origin x="92" y="504"/>
      </p:cViewPr>
      <p:guideLst>
        <p:guide orient="horz" pos="2180"/>
        <p:guide pos="3938"/>
      </p:guideLst>
    </p:cSldViewPr>
  </p:slideViewPr>
  <p:outlineViewPr>
    <p:cViewPr>
      <p:scale>
        <a:sx n="33" d="100"/>
        <a:sy n="33" d="100"/>
      </p:scale>
      <p:origin x="0" y="-64675"/>
    </p:cViewPr>
  </p:outlineViewPr>
  <p:notesTextViewPr>
    <p:cViewPr>
      <p:scale>
        <a:sx n="1" d="1"/>
        <a:sy n="1" d="1"/>
      </p:scale>
      <p:origin x="0" y="0"/>
    </p:cViewPr>
  </p:notesTextViewPr>
  <p:sorterViewPr>
    <p:cViewPr>
      <p:scale>
        <a:sx n="100" d="100"/>
        <a:sy n="100" d="100"/>
      </p:scale>
      <p:origin x="0" y="-8418"/>
    </p:cViewPr>
  </p:sorterViewPr>
  <p:notesViewPr>
    <p:cSldViewPr snapToGrid="0">
      <p:cViewPr varScale="1">
        <p:scale>
          <a:sx n="66" d="100"/>
          <a:sy n="66" d="100"/>
        </p:scale>
        <p:origin x="3134" y="6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E4CC0D-F10D-400D-8EB4-EADC7E4AB7A8}" type="datetimeFigureOut">
              <a:rPr lang="zh-CN" altLang="en-US" smtClean="0"/>
              <a:t>2025/4/3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0E4A6E-2F20-4F37-816C-AD9E7A26C6A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09652-DC68-4D29-8C95-FF3DAF3DAFF6}" type="datetimeFigureOut">
              <a:rPr lang="zh-CN" altLang="en-US" smtClean="0"/>
              <a:t>2025/4/3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757C0-D8D6-4E64-9363-D8157096089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幻灯片图像占位符 1"/>
          <p:cNvSpPr>
            <a:spLocks noGrp="1" noRot="1" noChangeAspect="1"/>
          </p:cNvSpPr>
          <p:nvPr>
            <p:ph type="sldImg"/>
          </p:nvPr>
        </p:nvSpPr>
        <p:spPr/>
      </p:sp>
      <p:sp>
        <p:nvSpPr>
          <p:cNvPr id="1048588" name="备注占位符 2"/>
          <p:cNvSpPr>
            <a:spLocks noGrp="1"/>
          </p:cNvSpPr>
          <p:nvPr>
            <p:ph type="body" idx="1"/>
          </p:nvPr>
        </p:nvSpPr>
        <p:spPr/>
        <p:txBody>
          <a:bodyPr/>
          <a:lstStyle/>
          <a:p>
            <a:endParaRPr lang="zh-CN" altLang="en-US" dirty="0"/>
          </a:p>
        </p:txBody>
      </p:sp>
      <p:sp>
        <p:nvSpPr>
          <p:cNvPr id="1048589" name="灯片编号占位符 3"/>
          <p:cNvSpPr>
            <a:spLocks noGrp="1"/>
          </p:cNvSpPr>
          <p:nvPr>
            <p:ph type="sldNum" sz="quarter" idx="5"/>
          </p:nvPr>
        </p:nvSpPr>
        <p:spPr/>
        <p:txBody>
          <a:bodyPr/>
          <a:lstStyle/>
          <a:p>
            <a:fld id="{CE3757C0-D8D6-4E64-9363-D8157096089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69591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冯诺依曼架构，也叫普林斯顿架构，其特点是程序空间和数据空间是一体的，数据和程序采用同一数据总线和地址总线。指令和数据地址指向同一个存储器的不同物理位置，</a:t>
            </a:r>
            <a:r>
              <a:rPr lang="zh-CN" altLang="en-US" dirty="0">
                <a:highlight>
                  <a:srgbClr val="FFFF00"/>
                </a:highlight>
              </a:rPr>
              <a:t>指令和数据的宽度相同</a:t>
            </a:r>
            <a:r>
              <a:rPr lang="zh-CN" altLang="en-US" dirty="0"/>
              <a:t>。由于冯诺依曼架构的指令和数据储存在同一存储器，而且由同一总线进行读写，因而指令和数不能同时进行操作，只能顺序执行。也是这个原因限制了计算机的性能和数据处理速度。</a:t>
            </a:r>
          </a:p>
          <a:p>
            <a:r>
              <a:rPr lang="zh-CN" altLang="en-US" dirty="0"/>
              <a:t>采用冯诺依曼架构的优点是硬件简单，最典型的应用便是intel的x86微处理器。冯诺依曼架构芯片采用的是复杂指令集（CISC），复杂指令集可以用一个汇编指令来完成一个复杂的运算，如乘法、乘加、乘减等。这种设计虽然强大，但其内部硬件设计相对复杂，因而会导致功耗的增加。</a:t>
            </a:r>
          </a:p>
          <a:p>
            <a:endParaRPr lang="zh-CN" altLang="en-US" dirty="0"/>
          </a:p>
          <a:p>
            <a:r>
              <a:rPr lang="zh-CN" altLang="en-US" dirty="0"/>
              <a:t>哈佛架构，其特点则是数据和程序分别存放，存储器分为数据存储器和程序存储器，同时，总线则分为程序存储器的数据总线和地址总线以及数据存储器的数据总线和地址总线。这种总线方式也为同时对数据和程序进行操作提供了可能，因而哈佛结构具有较高的执行效率。同时，由于指令和数据分开存放，因而指令和数据可以有不同的宽度。</a:t>
            </a:r>
          </a:p>
          <a:p>
            <a:r>
              <a:rPr lang="zh-CN" altLang="en-US" dirty="0"/>
              <a:t>目前，采用哈佛架构的芯片以DSP和ARM为代表。哈佛架构芯片采用的是精简指令集（RISC），精简指令集相对于复杂指令集的汇编指令会少很多。但对于复杂的运算，复杂指令集可能一条指令便可实现，而精简指令集则需要多条汇编指令才能实现。</a:t>
            </a:r>
          </a:p>
          <a:p>
            <a:endParaRPr lang="zh-CN" altLang="en-US" dirty="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file</a:t>
            </a:r>
            <a:r>
              <a:rPr lang="zh-CN" altLang="en-US"/>
              <a:t>：排成一行的人（或物）</a:t>
            </a:r>
            <a:r>
              <a:rPr lang="en-US" altLang="zh-CN"/>
              <a:t>  </a:t>
            </a:r>
            <a:r>
              <a:rPr lang="zh-CN" altLang="en-US"/>
              <a:t>a line of people or things, one behind the other</a:t>
            </a:r>
          </a:p>
          <a:p>
            <a:endParaRPr lang="zh-CN" altLang="en-US"/>
          </a:p>
          <a:p>
            <a:r>
              <a:rPr lang="zh-CN" altLang="en-US"/>
              <a:t>They set off in file behind the teacher.</a:t>
            </a:r>
          </a:p>
          <a:p>
            <a:r>
              <a:rPr lang="zh-CN" altLang="en-US"/>
              <a:t>他们跟在教师后面鱼贯出发。</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RV32</a:t>
            </a:r>
            <a:r>
              <a:rPr lang="zh-CN" altLang="en-US"/>
              <a:t>中，</a:t>
            </a:r>
            <a:r>
              <a:rPr lang="en-US" altLang="zh-CN"/>
              <a:t>ALU</a:t>
            </a:r>
            <a:r>
              <a:rPr lang="zh-CN" altLang="en-US"/>
              <a:t>的输入输出是</a:t>
            </a:r>
            <a:r>
              <a:rPr lang="en-US" altLang="zh-CN"/>
              <a:t>32</a:t>
            </a:r>
            <a:r>
              <a:rPr lang="zh-CN" altLang="en-US"/>
              <a:t>位的，</a:t>
            </a:r>
            <a:r>
              <a:rPr lang="en-US" altLang="zh-CN"/>
              <a:t>RV64</a:t>
            </a:r>
            <a:r>
              <a:rPr lang="zh-CN" altLang="en-US"/>
              <a:t>中是</a:t>
            </a:r>
            <a:r>
              <a:rPr lang="en-US" altLang="zh-CN"/>
              <a:t>64</a:t>
            </a:r>
            <a:r>
              <a:rPr lang="zh-CN" altLang="en-US"/>
              <a:t>位，其他很多地方都是类似的。</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Mux</a:t>
            </a:r>
            <a:r>
              <a:rPr lang="zh-CN" altLang="en-US" dirty="0"/>
              <a:t>多路选择器，</a:t>
            </a:r>
            <a:r>
              <a:rPr lang="en-US" altLang="zh-CN" dirty="0"/>
              <a:t>Select  n</a:t>
            </a:r>
            <a:r>
              <a:rPr lang="zh-CN" altLang="en-US" dirty="0"/>
              <a:t>位，输入</a:t>
            </a:r>
            <a:r>
              <a:rPr lang="en-US" altLang="zh-CN" dirty="0"/>
              <a:t>2^n</a:t>
            </a:r>
            <a:r>
              <a:rPr lang="zh-CN" altLang="en-US" dirty="0"/>
              <a:t>个，输出</a:t>
            </a:r>
            <a:r>
              <a:rPr lang="en-US" altLang="zh-CN" dirty="0"/>
              <a:t>1</a:t>
            </a:r>
            <a:r>
              <a:rPr lang="zh-CN" altLang="en-US" dirty="0"/>
              <a:t>个。</a:t>
            </a:r>
          </a:p>
        </p:txBody>
      </p:sp>
      <p:sp>
        <p:nvSpPr>
          <p:cNvPr id="4" name="灯片编号占位符 3"/>
          <p:cNvSpPr>
            <a:spLocks noGrp="1"/>
          </p:cNvSpPr>
          <p:nvPr>
            <p:ph type="sldNum" sz="quarter" idx="10"/>
          </p:nvPr>
        </p:nvSpPr>
        <p:spPr/>
        <p:txBody>
          <a:bodyPr/>
          <a:lstStyle/>
          <a:p>
            <a:fld id="{CE3757C0-D8D6-4E64-9363-D81570960896}" type="slidenum">
              <a:rPr lang="zh-CN" altLang="en-US" smtClean="0"/>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黑书</a:t>
            </a:r>
            <a:r>
              <a:rPr lang="en-US" altLang="zh-CN" dirty="0"/>
              <a:t>425</a:t>
            </a:r>
            <a:r>
              <a:rPr lang="zh-CN" altLang="en-US" dirty="0"/>
              <a:t>页附录</a:t>
            </a:r>
            <a:r>
              <a:rPr lang="en-US" altLang="zh-CN" dirty="0"/>
              <a:t>A5</a:t>
            </a:r>
            <a:r>
              <a:rPr lang="zh-CN" altLang="en-US" dirty="0"/>
              <a:t>中的图</a:t>
            </a:r>
            <a:r>
              <a:rPr lang="en-US" altLang="zh-CN" dirty="0"/>
              <a:t>A-5-13</a:t>
            </a:r>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B negate B</a:t>
            </a:r>
            <a:r>
              <a:rPr lang="zh-CN" altLang="en-US" dirty="0"/>
              <a:t>非，加</a:t>
            </a:r>
            <a:r>
              <a:rPr lang="en-US" altLang="zh-CN" dirty="0"/>
              <a:t>1</a:t>
            </a:r>
            <a:r>
              <a:rPr lang="zh-CN" altLang="en-US" dirty="0"/>
              <a:t>体现在</a:t>
            </a:r>
            <a:r>
              <a:rPr lang="en-US" altLang="zh-CN" dirty="0" err="1"/>
              <a:t>CarryIn</a:t>
            </a:r>
            <a:r>
              <a:rPr lang="zh-CN" altLang="en-US" dirty="0"/>
              <a:t>这里，做加法时</a:t>
            </a:r>
            <a:r>
              <a:rPr lang="en-US" altLang="zh-CN" dirty="0" err="1"/>
              <a:t>CarryIn</a:t>
            </a:r>
            <a:r>
              <a:rPr lang="zh-CN" altLang="en-US" dirty="0"/>
              <a:t>为</a:t>
            </a:r>
            <a:r>
              <a:rPr lang="en-US" altLang="zh-CN" dirty="0"/>
              <a:t>0</a:t>
            </a:r>
            <a:r>
              <a:rPr lang="zh-CN" altLang="en-US" dirty="0"/>
              <a:t>，做减法时</a:t>
            </a:r>
            <a:r>
              <a:rPr lang="en-US" altLang="zh-CN" dirty="0" err="1"/>
              <a:t>CarryIn</a:t>
            </a:r>
            <a:r>
              <a:rPr lang="zh-CN" altLang="en-US" dirty="0"/>
              <a:t>为</a:t>
            </a:r>
            <a:r>
              <a:rPr lang="en-US" altLang="zh-CN" dirty="0"/>
              <a:t>1</a:t>
            </a:r>
            <a:r>
              <a:rPr lang="zh-CN" altLang="en-US" dirty="0"/>
              <a:t>。原因为已知</a:t>
            </a:r>
            <a:r>
              <a:rPr lang="en-US" altLang="zh-CN" dirty="0"/>
              <a:t>B</a:t>
            </a:r>
            <a:r>
              <a:rPr lang="zh-CN" altLang="en-US" dirty="0"/>
              <a:t>的补码，求</a:t>
            </a:r>
            <a:r>
              <a:rPr lang="en-US" altLang="zh-CN" dirty="0"/>
              <a:t>-B</a:t>
            </a:r>
            <a:r>
              <a:rPr lang="zh-CN" altLang="en-US" dirty="0"/>
              <a:t>的补 为 </a:t>
            </a:r>
            <a:r>
              <a:rPr lang="en-US" altLang="zh-CN" dirty="0"/>
              <a:t>B</a:t>
            </a:r>
            <a:r>
              <a:rPr lang="zh-CN" altLang="en-US" dirty="0"/>
              <a:t>的每位取反，末位</a:t>
            </a:r>
            <a:r>
              <a:rPr lang="en-US" altLang="zh-CN" dirty="0"/>
              <a:t>+1.</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 negate </a:t>
            </a:r>
            <a:r>
              <a:rPr lang="zh-CN" altLang="en-US" dirty="0"/>
              <a:t>与 </a:t>
            </a:r>
            <a:r>
              <a:rPr lang="en-US" altLang="zh-CN" dirty="0"/>
              <a:t>A invert</a:t>
            </a:r>
            <a:r>
              <a:rPr lang="zh-CN" altLang="en-US" dirty="0"/>
              <a:t>应该都是取反，或非可以转化成非</a:t>
            </a:r>
            <a:r>
              <a:rPr lang="en-US" altLang="zh-CN" dirty="0"/>
              <a:t>and</a:t>
            </a:r>
            <a:endParaRPr lang="zh-CN" altLang="en-US"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25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黑书</a:t>
            </a:r>
            <a:r>
              <a:rPr lang="en-US" altLang="zh-CN" dirty="0"/>
              <a:t>422</a:t>
            </a:r>
            <a:r>
              <a:rPr lang="zh-CN" altLang="en-US" dirty="0"/>
              <a:t>页</a:t>
            </a:r>
            <a:r>
              <a:rPr lang="en-US" altLang="zh-CN" dirty="0"/>
              <a:t>A.5.3</a:t>
            </a:r>
          </a:p>
          <a:p>
            <a:r>
              <a:rPr lang="en-US" altLang="zh-CN" dirty="0"/>
              <a:t>几乎所有计算机的ALU都包括加、减、与、或四种操作，且大多数RISC-V指令操作都可以用这个ALU实现。但是这个ALU的设计还不完整。还需支持的一条指令是小于置位指令（slt）。如果rsl ＜rs2,则操作产生1,否则返回 0o因此，slt会将除最低有效位之外的所有位都置为0,并根据比较结果设置最低有效位。 </a:t>
            </a:r>
            <a:r>
              <a:rPr lang="en-US" altLang="zh-CN" dirty="0" err="1"/>
              <a:t>为了让ALU执行slt指令，首先需要为slt结果添加一</a:t>
            </a:r>
            <a:r>
              <a:rPr lang="en-US" altLang="zh-CN" dirty="0"/>
              <a:t> </a:t>
            </a:r>
            <a:r>
              <a:rPr lang="en-US" altLang="zh-CN" dirty="0" err="1"/>
              <a:t>个输入，称这个新输入为Less</a:t>
            </a:r>
            <a:r>
              <a:rPr lang="zh-CN" altLang="en-US" dirty="0"/>
              <a:t>。只需要将</a:t>
            </a:r>
            <a:r>
              <a:rPr lang="en-US" altLang="zh-CN" dirty="0"/>
              <a:t>a-b</a:t>
            </a:r>
            <a:r>
              <a:rPr lang="zh-CN" altLang="en-US" dirty="0"/>
              <a:t>的结果的符号位靓仔最低有效位就可以实现</a:t>
            </a:r>
            <a:r>
              <a:rPr lang="en-US" altLang="zh-CN" dirty="0" err="1"/>
              <a:t>slt</a:t>
            </a:r>
            <a:r>
              <a:rPr lang="zh-CN" altLang="en-US" dirty="0"/>
              <a:t>。因为</a:t>
            </a:r>
            <a:r>
              <a:rPr lang="en-US" altLang="zh-CN" dirty="0"/>
              <a:t>1</a:t>
            </a:r>
            <a:r>
              <a:rPr lang="zh-CN" altLang="en-US" dirty="0"/>
              <a:t>表示负，</a:t>
            </a:r>
            <a:r>
              <a:rPr lang="en-US" altLang="zh-CN" dirty="0"/>
              <a:t>0</a:t>
            </a:r>
            <a:r>
              <a:rPr lang="zh-CN" altLang="en-US" dirty="0"/>
              <a:t>表示正。</a:t>
            </a:r>
            <a:endParaRPr lang="en-US" altLang="zh-CN"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26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2022.4.6</a:t>
            </a:r>
            <a:r>
              <a:rPr lang="zh-CN" altLang="en-US" dirty="0"/>
              <a:t>从此开始。</a:t>
            </a:r>
          </a:p>
        </p:txBody>
      </p:sp>
    </p:spTree>
    <p:extLst>
      <p:ext uri="{BB962C8B-B14F-4D97-AF65-F5344CB8AC3E}">
        <p14:creationId xmlns:p14="http://schemas.microsoft.com/office/powerpoint/2010/main" val="2809873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28</a:t>
            </a:fld>
            <a:endParaRPr lang="zh-CN" altLang="en-US"/>
          </a:p>
        </p:txBody>
      </p:sp>
    </p:spTree>
    <p:extLst>
      <p:ext uri="{BB962C8B-B14F-4D97-AF65-F5344CB8AC3E}">
        <p14:creationId xmlns:p14="http://schemas.microsoft.com/office/powerpoint/2010/main" val="1150947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t>黑书</a:t>
            </a:r>
            <a:r>
              <a:rPr lang="en-US" altLang="zh-CN" dirty="0"/>
              <a:t>423</a:t>
            </a:r>
            <a:r>
              <a:rPr lang="zh-CN" altLang="en-US" dirty="0"/>
              <a:t>页图</a:t>
            </a:r>
            <a:r>
              <a:rPr lang="en-US" altLang="zh-CN" dirty="0"/>
              <a:t>A-5-11</a:t>
            </a:r>
            <a:r>
              <a:rPr lang="zh-CN" altLang="en-US" dirty="0"/>
              <a:t>。</a:t>
            </a:r>
          </a:p>
          <a:p>
            <a:r>
              <a:rPr lang="zh-CN" altLang="en-US" dirty="0"/>
              <a:t>除了最低有效位，</a:t>
            </a:r>
            <a:r>
              <a:rPr lang="en-US" altLang="zh-CN" dirty="0"/>
              <a:t>Less</a:t>
            </a:r>
            <a:r>
              <a:rPr lang="zh-CN" altLang="en-US" dirty="0"/>
              <a:t>输入均接</a:t>
            </a:r>
            <a:r>
              <a:rPr lang="en-US" altLang="zh-CN" dirty="0"/>
              <a:t>0</a:t>
            </a:r>
            <a:r>
              <a:rPr lang="zh-CN" altLang="en-US" dirty="0"/>
              <a:t>，最低有效位连接到最高有效位的</a:t>
            </a:r>
            <a:r>
              <a:rPr lang="en-US" altLang="zh-CN" dirty="0"/>
              <a:t>Set</a:t>
            </a:r>
            <a:r>
              <a:rPr lang="zh-CN" altLang="en-US" dirty="0"/>
              <a:t>输出。</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99255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33</a:t>
            </a:fld>
            <a:endParaRPr lang="zh-CN" altLang="en-US"/>
          </a:p>
        </p:txBody>
      </p:sp>
    </p:spTree>
    <p:extLst>
      <p:ext uri="{BB962C8B-B14F-4D97-AF65-F5344CB8AC3E}">
        <p14:creationId xmlns:p14="http://schemas.microsoft.com/office/powerpoint/2010/main" val="3327544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sym typeface="+mn-ea"/>
              </a:rPr>
              <a:t>ALUSel</a:t>
            </a:r>
            <a:r>
              <a:rPr lang="zh-CN" altLang="en-US" dirty="0">
                <a:sym typeface="+mn-ea"/>
              </a:rPr>
              <a:t>，黑书中是</a:t>
            </a:r>
            <a:r>
              <a:rPr lang="en-US" altLang="zh-CN" dirty="0">
                <a:sym typeface="+mn-ea"/>
              </a:rPr>
              <a:t>ALU control</a:t>
            </a:r>
            <a:r>
              <a:rPr lang="zh-CN" altLang="en-US" dirty="0">
                <a:sym typeface="+mn-ea"/>
              </a:rPr>
              <a:t>根据</a:t>
            </a:r>
            <a:r>
              <a:rPr lang="en-US" altLang="zh-CN" dirty="0">
                <a:sym typeface="+mn-ea"/>
              </a:rPr>
              <a:t>inst30,func3</a:t>
            </a:r>
            <a:r>
              <a:rPr lang="zh-CN" altLang="en-US" dirty="0">
                <a:sym typeface="+mn-ea"/>
              </a:rPr>
              <a:t>，和</a:t>
            </a:r>
            <a:r>
              <a:rPr lang="en-US" altLang="zh-CN" dirty="0">
                <a:sym typeface="+mn-ea"/>
              </a:rPr>
              <a:t>2</a:t>
            </a:r>
            <a:r>
              <a:rPr lang="zh-CN" altLang="en-US" dirty="0">
                <a:sym typeface="+mn-ea"/>
              </a:rPr>
              <a:t>位</a:t>
            </a:r>
            <a:r>
              <a:rPr lang="en-US" altLang="zh-CN" dirty="0" err="1">
                <a:sym typeface="+mn-ea"/>
              </a:rPr>
              <a:t>ALUop</a:t>
            </a:r>
            <a:r>
              <a:rPr lang="zh-CN" altLang="en-US" dirty="0">
                <a:sym typeface="+mn-ea"/>
              </a:rPr>
              <a:t>得到</a:t>
            </a:r>
            <a:r>
              <a:rPr lang="en-US" altLang="zh-CN" dirty="0">
                <a:sym typeface="+mn-ea"/>
              </a:rPr>
              <a:t>4</a:t>
            </a:r>
            <a:r>
              <a:rPr lang="zh-CN" altLang="en-US" dirty="0">
                <a:sym typeface="+mn-ea"/>
              </a:rPr>
              <a:t>位信号，连接到</a:t>
            </a:r>
            <a:r>
              <a:rPr lang="en-US" altLang="zh-CN" dirty="0">
                <a:sym typeface="+mn-ea"/>
              </a:rPr>
              <a:t>CPU</a:t>
            </a:r>
            <a:r>
              <a:rPr lang="zh-CN" altLang="en-US" dirty="0">
                <a:sym typeface="+mn-ea"/>
              </a:rPr>
              <a:t>的</a:t>
            </a:r>
            <a:r>
              <a:rPr lang="en-US" altLang="zh-CN" dirty="0">
                <a:sym typeface="+mn-ea"/>
              </a:rPr>
              <a:t>ALU</a:t>
            </a:r>
            <a:r>
              <a:rPr lang="zh-CN" altLang="en-US" dirty="0">
                <a:sym typeface="+mn-ea"/>
              </a:rPr>
              <a:t>控制线。</a:t>
            </a:r>
            <a:endParaRPr lang="en-US" altLang="zh-CN" dirty="0"/>
          </a:p>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讲解每个时钟周期的操作。每个电路单元都有固有时延，写入寄存器的数据在下一个时钟上升沿写入。</a:t>
            </a:r>
          </a:p>
        </p:txBody>
      </p:sp>
      <p:sp>
        <p:nvSpPr>
          <p:cNvPr id="4" name="灯片编号占位符 3"/>
          <p:cNvSpPr>
            <a:spLocks noGrp="1"/>
          </p:cNvSpPr>
          <p:nvPr>
            <p:ph type="sldNum" sz="quarter" idx="10"/>
          </p:nvPr>
        </p:nvSpPr>
        <p:spPr/>
        <p:txBody>
          <a:bodyPr/>
          <a:lstStyle/>
          <a:p>
            <a:fld id="{CE3757C0-D8D6-4E64-9363-D81570960896}" type="slidenum">
              <a:rPr lang="zh-CN" altLang="en-US" smtClean="0"/>
              <a:t>40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2022.4.7 </a:t>
            </a:r>
            <a:r>
              <a:rPr lang="zh-CN" altLang="en-US"/>
              <a:t>第</a:t>
            </a:r>
            <a:r>
              <a:rPr lang="en-US" altLang="zh-CN"/>
              <a:t>13</a:t>
            </a:r>
            <a:r>
              <a:rPr lang="zh-CN" altLang="en-US"/>
              <a:t>次课结束，讲到这里。</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43</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先显示</a:t>
            </a:r>
            <a:r>
              <a:rPr lang="en-US" altLang="zh-CN"/>
              <a:t>add</a:t>
            </a:r>
            <a:r>
              <a:rPr lang="zh-CN" altLang="en-US"/>
              <a:t>指令的数据通路，然后动画出现，指出操作数的差异。</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参考浙大刘鹏老师</a:t>
            </a:r>
            <a:r>
              <a:rPr lang="en-US" altLang="zh-CN" dirty="0"/>
              <a:t>4.1</a:t>
            </a:r>
            <a:r>
              <a:rPr lang="zh-CN" altLang="en-US" dirty="0"/>
              <a:t>部分的内容，结合这个图，先从宏观上介绍一下单核计算机的组成，</a:t>
            </a:r>
            <a:r>
              <a:rPr lang="en-US" altLang="zh-CN" dirty="0"/>
              <a:t>CPU</a:t>
            </a:r>
            <a:r>
              <a:rPr lang="zh-CN" altLang="en-US" dirty="0"/>
              <a:t>，内存，</a:t>
            </a:r>
            <a:r>
              <a:rPr lang="en-US" altLang="zh-CN" dirty="0"/>
              <a:t>IO</a:t>
            </a:r>
            <a:r>
              <a:rPr lang="zh-CN" altLang="en-US" dirty="0"/>
              <a:t>等，可以花</a:t>
            </a:r>
            <a:r>
              <a:rPr lang="en-US" altLang="zh-CN" dirty="0"/>
              <a:t>2,3</a:t>
            </a:r>
            <a:r>
              <a:rPr lang="zh-CN" altLang="en-US" dirty="0"/>
              <a:t>分钟略微讲解一下主要部件之间的逻辑关系。后面几页</a:t>
            </a:r>
            <a:r>
              <a:rPr lang="en-US" altLang="zh-CN" dirty="0"/>
              <a:t>ppt</a:t>
            </a:r>
            <a:r>
              <a:rPr lang="zh-CN" altLang="en-US" dirty="0"/>
              <a:t>会分别主要部件。</a:t>
            </a:r>
          </a:p>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可以用具体的</a:t>
            </a:r>
            <a:r>
              <a:rPr lang="en-US" altLang="zh-CN">
                <a:sym typeface="+mn-ea"/>
              </a:rPr>
              <a:t>addi</a:t>
            </a:r>
            <a:r>
              <a:rPr lang="zh-CN" altLang="en-US">
                <a:sym typeface="+mn-ea"/>
              </a:rPr>
              <a:t>指令，讲解每个具体的寄存器编号、各个总线上的数值分别为什么。</a:t>
            </a:r>
            <a:endParaRPr lang="zh-CN" altLang="en-US"/>
          </a:p>
          <a:p>
            <a:r>
              <a:rPr lang="zh-CN" altLang="en-US"/>
              <a:t>例如：</a:t>
            </a:r>
            <a:r>
              <a:rPr lang="en-US" altLang="zh-CN"/>
              <a:t>Reg1 </a:t>
            </a:r>
            <a:r>
              <a:rPr lang="zh-CN" altLang="en-US"/>
              <a:t>为</a:t>
            </a:r>
            <a:r>
              <a:rPr lang="en-US" altLang="zh-CN"/>
              <a:t>00001</a:t>
            </a:r>
            <a:r>
              <a:rPr lang="zh-CN" altLang="en-US"/>
              <a:t>，</a:t>
            </a:r>
            <a:r>
              <a:rPr lang="en-US" altLang="zh-CN"/>
              <a:t>RegW</a:t>
            </a:r>
            <a:r>
              <a:rPr lang="zh-CN" altLang="en-US"/>
              <a:t>为</a:t>
            </a:r>
            <a:r>
              <a:rPr lang="en-US" altLang="zh-CN"/>
              <a:t>01111</a:t>
            </a:r>
            <a:r>
              <a:rPr lang="zh-CN" altLang="en-US"/>
              <a:t>，</a:t>
            </a:r>
            <a:r>
              <a:rPr lang="en-US" altLang="zh-CN"/>
              <a:t>inst[31:20]</a:t>
            </a:r>
            <a:r>
              <a:rPr lang="zh-CN" altLang="en-US"/>
              <a:t>为</a:t>
            </a:r>
            <a:r>
              <a:rPr lang="en-US" altLang="zh-CN"/>
              <a:t>-50</a:t>
            </a:r>
            <a:r>
              <a:rPr lang="zh-CN" altLang="en-US"/>
              <a:t>的二进制补码，立即数生成器的输出端为</a:t>
            </a:r>
            <a:r>
              <a:rPr lang="en-US" altLang="zh-CN"/>
              <a:t>-50</a:t>
            </a:r>
            <a:r>
              <a:rPr lang="zh-CN" altLang="en-US"/>
              <a:t>的补码扩展后的结果。</a:t>
            </a:r>
          </a:p>
          <a:p>
            <a:r>
              <a:rPr lang="en-US" altLang="zh-CN">
                <a:sym typeface="+mn-ea"/>
              </a:rPr>
              <a:t>Reg2</a:t>
            </a:r>
            <a:r>
              <a:rPr lang="zh-CN" altLang="en-US">
                <a:sym typeface="+mn-ea"/>
              </a:rPr>
              <a:t>的输入端为立即数字段的低</a:t>
            </a:r>
            <a:r>
              <a:rPr lang="en-US" altLang="zh-CN">
                <a:sym typeface="+mn-ea"/>
              </a:rPr>
              <a:t>5</a:t>
            </a:r>
            <a:r>
              <a:rPr lang="zh-CN" altLang="en-US">
                <a:sym typeface="+mn-ea"/>
              </a:rPr>
              <a:t>位</a:t>
            </a:r>
            <a:r>
              <a:rPr lang="en-US" altLang="zh-CN">
                <a:sym typeface="+mn-ea"/>
              </a:rPr>
              <a:t>inst[24:20]</a:t>
            </a:r>
            <a:r>
              <a:rPr lang="zh-CN" altLang="en-US">
                <a:sym typeface="+mn-ea"/>
              </a:rPr>
              <a:t>，可能会导致</a:t>
            </a:r>
            <a:r>
              <a:rPr lang="en-US" altLang="zh-CN">
                <a:sym typeface="+mn-ea"/>
              </a:rPr>
              <a:t>RF</a:t>
            </a:r>
            <a:r>
              <a:rPr lang="zh-CN" altLang="en-US">
                <a:sym typeface="+mn-ea"/>
              </a:rPr>
              <a:t>的</a:t>
            </a:r>
            <a:r>
              <a:rPr lang="en-US" altLang="zh-CN">
                <a:sym typeface="+mn-ea"/>
              </a:rPr>
              <a:t>Data2</a:t>
            </a:r>
            <a:r>
              <a:rPr lang="zh-CN" altLang="en-US">
                <a:sym typeface="+mn-ea"/>
              </a:rPr>
              <a:t>端有输出，但是无实际意义。</a:t>
            </a:r>
            <a:endParaRPr lang="zh-CN" altLang="en-US"/>
          </a:p>
          <a:p>
            <a:endParaRPr lang="zh-CN" altLang="en-US"/>
          </a:p>
          <a:p>
            <a:r>
              <a:rPr lang="zh-CN" altLang="en-US"/>
              <a:t>如果改为</a:t>
            </a:r>
            <a:r>
              <a:rPr lang="en-US" altLang="zh-CN"/>
              <a:t>add x15</a:t>
            </a:r>
            <a:r>
              <a:rPr lang="zh-CN" altLang="en-US"/>
              <a:t>，</a:t>
            </a:r>
            <a:r>
              <a:rPr lang="en-US" altLang="zh-CN"/>
              <a:t>x1</a:t>
            </a:r>
            <a:r>
              <a:rPr lang="zh-CN" altLang="en-US"/>
              <a:t>，</a:t>
            </a:r>
            <a:r>
              <a:rPr lang="en-US" altLang="zh-CN"/>
              <a:t>x5</a:t>
            </a:r>
            <a:r>
              <a:rPr lang="zh-CN" altLang="en-US"/>
              <a:t>，那么其他的不变，只是</a:t>
            </a:r>
            <a:r>
              <a:rPr lang="en-US" altLang="zh-CN"/>
              <a:t>Reg2</a:t>
            </a:r>
            <a:r>
              <a:rPr lang="zh-CN" altLang="en-US"/>
              <a:t>为</a:t>
            </a:r>
            <a:r>
              <a:rPr lang="en-US" altLang="zh-CN"/>
              <a:t>00101</a:t>
            </a:r>
            <a:r>
              <a:rPr lang="zh-CN" altLang="en-US"/>
              <a:t>，</a:t>
            </a:r>
            <a:r>
              <a:rPr lang="en-US" altLang="zh-CN"/>
              <a:t>Bsel</a:t>
            </a:r>
            <a:r>
              <a:rPr lang="zh-CN" altLang="en-US"/>
              <a:t>选择</a:t>
            </a:r>
            <a:r>
              <a:rPr lang="en-US" altLang="zh-CN"/>
              <a:t>rs2</a:t>
            </a:r>
            <a:r>
              <a:rPr lang="zh-CN" altLang="en-US"/>
              <a:t>，</a:t>
            </a:r>
            <a:r>
              <a:rPr lang="en-US" altLang="zh-CN"/>
              <a:t>ALU</a:t>
            </a:r>
            <a:r>
              <a:rPr lang="zh-CN" altLang="en-US"/>
              <a:t>的第二个输入端为</a:t>
            </a:r>
            <a:r>
              <a:rPr lang="en-US" altLang="zh-CN"/>
              <a:t>Reg[5]</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提一下</a:t>
            </a:r>
            <a:r>
              <a:rPr lang="en-US" altLang="zh-CN" dirty="0"/>
              <a:t>RV32</a:t>
            </a:r>
            <a:r>
              <a:rPr lang="zh-CN" altLang="en-US" dirty="0"/>
              <a:t>和</a:t>
            </a:r>
            <a:r>
              <a:rPr lang="en-US" altLang="zh-CN" dirty="0"/>
              <a:t>RV64</a:t>
            </a:r>
            <a:r>
              <a:rPr lang="zh-CN" altLang="en-US" dirty="0"/>
              <a:t>的区别</a:t>
            </a:r>
          </a:p>
          <a:p>
            <a:r>
              <a:rPr lang="en-US" altLang="zh-CN" dirty="0"/>
              <a:t>XLEN</a:t>
            </a:r>
            <a:r>
              <a:rPr lang="zh-CN" altLang="en-US" dirty="0"/>
              <a:t>在</a:t>
            </a:r>
            <a:r>
              <a:rPr lang="en-US" altLang="zh-CN" dirty="0"/>
              <a:t>RV</a:t>
            </a:r>
            <a:r>
              <a:rPr lang="zh-CN" altLang="en-US" dirty="0"/>
              <a:t>手册</a:t>
            </a:r>
            <a:r>
              <a:rPr lang="en-US" altLang="zh-CN" dirty="0"/>
              <a:t>2019</a:t>
            </a:r>
            <a:r>
              <a:rPr lang="zh-CN" altLang="en-US" dirty="0"/>
              <a:t>年版中代表寄存器的位数（</a:t>
            </a:r>
            <a:r>
              <a:rPr lang="en-US" altLang="zh-CN" dirty="0"/>
              <a:t>32</a:t>
            </a:r>
            <a:r>
              <a:rPr lang="zh-CN" altLang="en-US" dirty="0"/>
              <a:t>，</a:t>
            </a:r>
            <a:r>
              <a:rPr lang="en-US" altLang="zh-CN" dirty="0"/>
              <a:t>64</a:t>
            </a:r>
            <a:r>
              <a:rPr lang="zh-CN" altLang="en-US" dirty="0"/>
              <a:t>，</a:t>
            </a:r>
            <a:r>
              <a:rPr lang="en-US" altLang="zh-CN" dirty="0"/>
              <a:t>128...</a:t>
            </a:r>
            <a:r>
              <a:rPr lang="zh-CN" altLang="en-US" dirty="0"/>
              <a:t>）。</a:t>
            </a:r>
          </a:p>
          <a:p>
            <a:r>
              <a:rPr lang="zh-CN" altLang="en-US" dirty="0"/>
              <a:t>We use the term</a:t>
            </a:r>
            <a:r>
              <a:rPr lang="en-US" altLang="zh-CN" dirty="0"/>
              <a:t> </a:t>
            </a:r>
            <a:r>
              <a:rPr lang="zh-CN" altLang="en-US" dirty="0"/>
              <a:t>XLEN to refer to the width of an integer register in bits (either 32 or 64)</a:t>
            </a:r>
          </a:p>
        </p:txBody>
      </p:sp>
      <p:sp>
        <p:nvSpPr>
          <p:cNvPr id="4" name="灯片编号占位符 3"/>
          <p:cNvSpPr>
            <a:spLocks noGrp="1"/>
          </p:cNvSpPr>
          <p:nvPr>
            <p:ph type="sldNum" sz="quarter" idx="10"/>
          </p:nvPr>
        </p:nvSpPr>
        <p:spPr/>
        <p:txBody>
          <a:bodyPr/>
          <a:lstStyle/>
          <a:p>
            <a:fld id="{CE3757C0-D8D6-4E64-9363-D81570960896}" type="slidenum">
              <a:rPr lang="zh-CN" altLang="en-US" smtClean="0"/>
              <a:t>48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查表，改指令格式</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虽然在</a:t>
            </a:r>
            <a:r>
              <a:rPr lang="en-US" altLang="zh-CN"/>
              <a:t>ld</a:t>
            </a:r>
            <a:r>
              <a:rPr lang="zh-CN" altLang="en-US"/>
              <a:t>中用不到</a:t>
            </a:r>
            <a:r>
              <a:rPr lang="en-US" altLang="zh-CN"/>
              <a:t>rs2</a:t>
            </a:r>
            <a:r>
              <a:rPr lang="zh-CN" altLang="en-US"/>
              <a:t>，但是由于硬件连线已经讲</a:t>
            </a:r>
            <a:r>
              <a:rPr lang="en-US" altLang="zh-CN"/>
              <a:t>RF</a:t>
            </a:r>
            <a:r>
              <a:rPr lang="zh-CN" altLang="en-US"/>
              <a:t>的</a:t>
            </a:r>
            <a:r>
              <a:rPr lang="en-US" altLang="zh-CN"/>
              <a:t>Reg2</a:t>
            </a:r>
            <a:r>
              <a:rPr lang="zh-CN" altLang="en-US"/>
              <a:t>的</a:t>
            </a:r>
            <a:r>
              <a:rPr lang="en-US" altLang="zh-CN"/>
              <a:t>5</a:t>
            </a:r>
            <a:r>
              <a:rPr lang="zh-CN" altLang="en-US"/>
              <a:t>根线与</a:t>
            </a:r>
            <a:r>
              <a:rPr lang="en-US" altLang="zh-CN"/>
              <a:t>inst[24:20]</a:t>
            </a:r>
            <a:r>
              <a:rPr lang="zh-CN" altLang="en-US"/>
              <a:t>已经连接了，所以</a:t>
            </a:r>
            <a:r>
              <a:rPr lang="en-US" altLang="zh-CN"/>
              <a:t>Reg[rs2]</a:t>
            </a:r>
            <a:r>
              <a:rPr lang="zh-CN" altLang="en-US"/>
              <a:t>那里还是有输出的，只是不用而已。</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52</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53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56</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57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t0</a:t>
            </a:r>
            <a:r>
              <a:rPr lang="zh-CN" altLang="en-US" dirty="0"/>
              <a:t>是</a:t>
            </a:r>
            <a:r>
              <a:rPr lang="en-US" altLang="zh-CN" dirty="0"/>
              <a:t> x5</a:t>
            </a:r>
            <a:r>
              <a:rPr lang="zh-CN" altLang="en-US" dirty="0"/>
              <a:t>寄存器别名    </a:t>
            </a:r>
            <a:r>
              <a:rPr lang="en-US" altLang="zh-CN" dirty="0"/>
              <a:t>0x00600293</a:t>
            </a:r>
            <a:r>
              <a:rPr lang="zh-CN" altLang="en-US" dirty="0"/>
              <a:t>是</a:t>
            </a:r>
            <a:r>
              <a:rPr lang="en-US" altLang="zh-CN" dirty="0" err="1"/>
              <a:t>addi</a:t>
            </a:r>
            <a:r>
              <a:rPr lang="en-US" altLang="zh-CN" dirty="0"/>
              <a:t> t0</a:t>
            </a:r>
            <a:r>
              <a:rPr lang="zh-CN" altLang="en-US" dirty="0"/>
              <a:t>，</a:t>
            </a:r>
            <a:r>
              <a:rPr lang="en-US" altLang="zh-CN" dirty="0"/>
              <a:t>x0,  6</a:t>
            </a:r>
            <a:r>
              <a:rPr lang="zh-CN" altLang="en-US" dirty="0"/>
              <a:t>的指令机器码</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4</a:t>
            </a:fld>
            <a:endParaRPr lang="zh-CN" altLang="en-US"/>
          </a:p>
        </p:txBody>
      </p:sp>
    </p:spTree>
    <p:extLst>
      <p:ext uri="{BB962C8B-B14F-4D97-AF65-F5344CB8AC3E}">
        <p14:creationId xmlns:p14="http://schemas.microsoft.com/office/powerpoint/2010/main" val="4088881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a:t>
            </a:r>
          </a:p>
        </p:txBody>
      </p:sp>
      <p:sp>
        <p:nvSpPr>
          <p:cNvPr id="4" name="灯片编号占位符 3"/>
          <p:cNvSpPr>
            <a:spLocks noGrp="1"/>
          </p:cNvSpPr>
          <p:nvPr>
            <p:ph type="sldNum" sz="quarter" idx="10"/>
          </p:nvPr>
        </p:nvSpPr>
        <p:spPr/>
        <p:txBody>
          <a:bodyPr/>
          <a:lstStyle/>
          <a:p>
            <a:fld id="{CE3757C0-D8D6-4E64-9363-D81570960896}" type="slidenum">
              <a:rPr lang="zh-CN" altLang="en-US" smtClean="0"/>
              <a:t>61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62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63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66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LUI (load upper immediate) uses the same opcode as RV32I. LUI places the 20-bit U-immediate</a:t>
            </a:r>
          </a:p>
          <a:p>
            <a:r>
              <a:rPr lang="zh-CN" altLang="en-US" dirty="0"/>
              <a:t>into bits 31–12 of register rd and places zero in the lowest 12 bits. The 32-bit result is sign-extended</a:t>
            </a:r>
          </a:p>
          <a:p>
            <a:r>
              <a:rPr lang="zh-CN" altLang="en-US" dirty="0"/>
              <a:t>to 64 bits.</a:t>
            </a:r>
          </a:p>
        </p:txBody>
      </p:sp>
      <p:sp>
        <p:nvSpPr>
          <p:cNvPr id="4" name="灯片编号占位符 3"/>
          <p:cNvSpPr>
            <a:spLocks noGrp="1"/>
          </p:cNvSpPr>
          <p:nvPr>
            <p:ph type="sldNum" sz="quarter" idx="10"/>
          </p:nvPr>
        </p:nvSpPr>
        <p:spPr/>
        <p:txBody>
          <a:bodyPr/>
          <a:lstStyle/>
          <a:p>
            <a:fld id="{CE3757C0-D8D6-4E64-9363-D81570960896}" type="slidenum">
              <a:rPr lang="zh-CN" altLang="en-US" smtClean="0"/>
              <a:t>69</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表示直通，</a:t>
            </a:r>
            <a:r>
              <a:rPr lang="en-US" altLang="zh-CN" dirty="0"/>
              <a:t>bypass</a:t>
            </a:r>
            <a:r>
              <a:rPr lang="zh-CN" altLang="en-US" dirty="0"/>
              <a:t>？</a:t>
            </a:r>
          </a:p>
        </p:txBody>
      </p:sp>
      <p:sp>
        <p:nvSpPr>
          <p:cNvPr id="4" name="灯片编号占位符 3"/>
          <p:cNvSpPr>
            <a:spLocks noGrp="1"/>
          </p:cNvSpPr>
          <p:nvPr>
            <p:ph type="sldNum" sz="quarter" idx="10"/>
          </p:nvPr>
        </p:nvSpPr>
        <p:spPr/>
        <p:txBody>
          <a:bodyPr/>
          <a:lstStyle/>
          <a:p>
            <a:fld id="{CE3757C0-D8D6-4E64-9363-D81570960896}" type="slidenum">
              <a:rPr lang="zh-CN" altLang="en-US" smtClean="0"/>
              <a:t>70</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71</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数据通路小结，下一步开始设计控制器</a:t>
            </a:r>
          </a:p>
        </p:txBody>
      </p:sp>
      <p:sp>
        <p:nvSpPr>
          <p:cNvPr id="4" name="灯片编号占位符 3"/>
          <p:cNvSpPr>
            <a:spLocks noGrp="1"/>
          </p:cNvSpPr>
          <p:nvPr>
            <p:ph type="sldNum" sz="quarter" idx="10"/>
          </p:nvPr>
        </p:nvSpPr>
        <p:spPr/>
        <p:txBody>
          <a:bodyPr/>
          <a:lstStyle/>
          <a:p>
            <a:fld id="{CE3757C0-D8D6-4E64-9363-D81570960896}" type="slidenum">
              <a:rPr lang="zh-CN" altLang="en-US" smtClean="0"/>
              <a:t>72</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有些多路选择器没有画。</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5</a:t>
            </a:fld>
            <a:endParaRPr lang="zh-CN" altLang="en-US"/>
          </a:p>
        </p:txBody>
      </p:sp>
    </p:spTree>
    <p:extLst>
      <p:ext uri="{BB962C8B-B14F-4D97-AF65-F5344CB8AC3E}">
        <p14:creationId xmlns:p14="http://schemas.microsoft.com/office/powerpoint/2010/main" val="25900844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793664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76</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77</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78</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addi</a:t>
            </a:r>
            <a:r>
              <a:rPr lang="zh-CN" altLang="en-US" dirty="0"/>
              <a:t>指令为例</a:t>
            </a:r>
          </a:p>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79</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这是思路最简单的无流水线结构的单核计算机系统的设计思路，每个时钟节拍执行一条指令。但是有缺点，后面的</a:t>
            </a:r>
            <a:r>
              <a:rPr lang="en-US" altLang="zh-CN" dirty="0"/>
              <a:t>ppt</a:t>
            </a:r>
            <a:r>
              <a:rPr lang="zh-CN" altLang="en-US" dirty="0"/>
              <a:t>会提到。</a:t>
            </a:r>
          </a:p>
          <a:p>
            <a:r>
              <a:rPr lang="zh-CN" altLang="en-US" dirty="0"/>
              <a:t>组合逻辑单元？不是时序逻辑单元？数字逻辑单元？</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为什么是</a:t>
            </a:r>
            <a:r>
              <a:rPr lang="en-US" altLang="zh-CN"/>
              <a:t>inst[30]?</a:t>
            </a:r>
          </a:p>
          <a:p>
            <a:r>
              <a:rPr lang="zh-CN" altLang="en-US" dirty="0">
                <a:solidFill>
                  <a:srgbClr val="FF0000"/>
                </a:solidFill>
                <a:sym typeface="+mn-ea"/>
              </a:rPr>
              <a:t>它用于区分“逻辑右移”（</a:t>
            </a:r>
            <a:r>
              <a:rPr lang="en-US" altLang="zh-CN" dirty="0">
                <a:solidFill>
                  <a:srgbClr val="FF0000"/>
                </a:solidFill>
                <a:sym typeface="+mn-ea"/>
              </a:rPr>
              <a:t>SRLI</a:t>
            </a:r>
            <a:r>
              <a:rPr lang="zh-CN" altLang="en-US" dirty="0">
                <a:solidFill>
                  <a:srgbClr val="FF0000"/>
                </a:solidFill>
                <a:sym typeface="+mn-ea"/>
              </a:rPr>
              <a:t>）和“算术右移”（</a:t>
            </a:r>
            <a:r>
              <a:rPr lang="en-US" altLang="zh-CN" dirty="0">
                <a:solidFill>
                  <a:srgbClr val="FF0000"/>
                </a:solidFill>
                <a:sym typeface="+mn-ea"/>
              </a:rPr>
              <a:t>SRAI</a:t>
            </a:r>
            <a:r>
              <a:rPr lang="zh-CN" altLang="en-US" dirty="0">
                <a:solidFill>
                  <a:srgbClr val="FF0000"/>
                </a:solidFill>
                <a:sym typeface="+mn-ea"/>
              </a:rPr>
              <a:t>），</a:t>
            </a:r>
            <a:r>
              <a:rPr lang="en-US" altLang="zh-CN" dirty="0">
                <a:solidFill>
                  <a:srgbClr val="FF0000"/>
                </a:solidFill>
                <a:sym typeface="+mn-ea"/>
              </a:rPr>
              <a:t>ADD</a:t>
            </a:r>
            <a:r>
              <a:rPr lang="zh-CN" altLang="en-US" dirty="0">
                <a:solidFill>
                  <a:srgbClr val="FF0000"/>
                </a:solidFill>
                <a:sym typeface="+mn-ea"/>
              </a:rPr>
              <a:t>和</a:t>
            </a:r>
            <a:r>
              <a:rPr lang="en-US" altLang="zh-CN" dirty="0">
                <a:solidFill>
                  <a:srgbClr val="FF0000"/>
                </a:solidFill>
                <a:sym typeface="+mn-ea"/>
              </a:rPr>
              <a:t>SUB</a:t>
            </a:r>
            <a:r>
              <a:rPr lang="zh-CN" altLang="en-US" dirty="0">
                <a:solidFill>
                  <a:srgbClr val="FF0000"/>
                </a:solidFill>
                <a:sym typeface="+mn-ea"/>
              </a:rPr>
              <a:t>等。</a:t>
            </a:r>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olidFill>
                <a:srgbClr val="FF0000"/>
              </a:solidFill>
              <a:sym typeface="+mn-ea"/>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olidFill>
                <a:srgbClr val="FF0000"/>
              </a:solidFill>
              <a:sym typeface="+mn-ea"/>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olidFill>
                <a:srgbClr val="FF0000"/>
              </a:solidFill>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简要回顾一下指令格式，还可以讲一下</a:t>
            </a:r>
            <a:r>
              <a:rPr lang="en-US" altLang="zh-CN" dirty="0"/>
              <a:t>B</a:t>
            </a:r>
            <a:r>
              <a:rPr lang="zh-CN" altLang="en-US" dirty="0"/>
              <a:t>型和</a:t>
            </a:r>
            <a:r>
              <a:rPr lang="en-US" altLang="zh-CN" dirty="0"/>
              <a:t>J</a:t>
            </a:r>
            <a:r>
              <a:rPr lang="zh-CN" altLang="en-US" dirty="0"/>
              <a:t>型指令立即数偏移量的特点（以</a:t>
            </a:r>
            <a:r>
              <a:rPr lang="en-US" altLang="zh-CN" dirty="0"/>
              <a:t>2</a:t>
            </a:r>
            <a:r>
              <a:rPr lang="zh-CN" altLang="en-US" dirty="0"/>
              <a:t>字节为单位）</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t>黑书</a:t>
            </a:r>
            <a:r>
              <a:rPr lang="en-US" altLang="zh-CN"/>
              <a:t>425</a:t>
            </a:r>
            <a:r>
              <a:rPr lang="zh-CN" altLang="en-US"/>
              <a:t>页</a:t>
            </a:r>
            <a:r>
              <a:t>附录</a:t>
            </a:r>
            <a:r>
              <a:rPr lang="en-US"/>
              <a:t>A5</a:t>
            </a:r>
            <a:r>
              <a:rPr lang="zh-CN" altLang="en-US"/>
              <a:t>中的</a:t>
            </a:r>
            <a:r>
              <a:t>图A-5-13</a:t>
            </a:r>
            <a:r>
              <a:rPr lang="zh-CN"/>
              <a:t>，这页主要是为了引出下页，如何获得</a:t>
            </a:r>
            <a:r>
              <a:rPr lang="en-US" altLang="zh-CN"/>
              <a:t>ALUop</a:t>
            </a:r>
            <a:r>
              <a:rPr lang="zh-CN" altLang="en-US"/>
              <a:t>的信号</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Beq</a:t>
            </a:r>
            <a:r>
              <a:rPr lang="zh-CN" altLang="en-US"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后面</a:t>
            </a:r>
            <a:r>
              <a:rPr lang="en-US" altLang="zh-CN" sz="1200" b="0" kern="1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ALU期望行为</a:t>
            </a:r>
            <a:r>
              <a:rPr lang="en-US" altLang="zh-CN"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为啥是</a:t>
            </a:r>
            <a:r>
              <a:rPr lang="en-US" altLang="zh-CN"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subtract</a:t>
            </a:r>
            <a:r>
              <a:rPr lang="zh-CN" altLang="en-US"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？前面讲的数据通路中</a:t>
            </a:r>
            <a:r>
              <a:rPr lang="en-US" altLang="zh-CN" sz="1200" b="0" kern="1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beq</a:t>
            </a:r>
            <a:r>
              <a:rPr lang="zh-CN" altLang="en-US"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是</a:t>
            </a:r>
            <a:r>
              <a:rPr lang="zh-CN" altLang="en-US" dirty="0">
                <a:latin typeface="Times New Roman" panose="02020603050405020304" pitchFamily="18" charset="0"/>
                <a:cs typeface="Times New Roman" panose="02020603050405020304" pitchFamily="18" charset="0"/>
              </a:rPr>
              <a:t>加专门的比较硬件电路实现的。但是也可以用两个比较数相减实现。</a:t>
            </a:r>
            <a:endParaRPr lang="en-US" altLang="zh-CN"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ALUOp</a:t>
            </a:r>
            <a:r>
              <a:rPr lang="zh-CN" altLang="en-US"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的两位是根据 指令类型设置的</a:t>
            </a:r>
            <a:r>
              <a:rPr lang="en-US" altLang="zh-CN"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en-US" sz="1200" b="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CE3757C0-D8D6-4E64-9363-D81570960896}" type="slidenum">
              <a:rPr lang="zh-CN" altLang="en-US" smtClean="0"/>
              <a:t>89</a:t>
            </a:fld>
            <a:endParaRPr lang="zh-CN" altLang="en-US"/>
          </a:p>
        </p:txBody>
      </p:sp>
    </p:spTree>
    <p:extLst>
      <p:ext uri="{BB962C8B-B14F-4D97-AF65-F5344CB8AC3E}">
        <p14:creationId xmlns:p14="http://schemas.microsoft.com/office/powerpoint/2010/main" val="509035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zh-CN" altLang="en-US"/>
              <a:t>逻辑电路有很多种描述方式和实现方式，用</a:t>
            </a:r>
            <a:r>
              <a:rPr lang="en-US" altLang="zh-CN"/>
              <a:t>ROM</a:t>
            </a:r>
            <a:r>
              <a:rPr lang="zh-CN" altLang="en-US"/>
              <a:t>实现真值表，是最基础、最详尽的方式。</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使用</a:t>
            </a:r>
            <a:r>
              <a:rPr lang="en-US" altLang="zh-CN"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ROM</a:t>
            </a:r>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的译码器的物理实现并不是唯一的，可以按照不同的次序来编写真值表的行或列，使用一个物理上不同的</a:t>
            </a:r>
            <a:r>
              <a:rPr lang="en-US" altLang="zh-CN"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ROM</a:t>
            </a:r>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来完成相同的逻辑功能，只需要将译码器信号分配到不同的</a:t>
            </a:r>
            <a:r>
              <a:rPr lang="en-US" altLang="zh-CN"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ROM</a:t>
            </a:r>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输入端和输出端。另一种考虑方法是对</a:t>
            </a:r>
            <a:r>
              <a:rPr lang="en-US" altLang="zh-CN"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ROM</a:t>
            </a:r>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的各个地址输入端和输出端重新命名。</a:t>
            </a:r>
            <a:endPar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en-US" altLang="zh-CN" dirty="0">
                <a:sym typeface="+mn-ea"/>
              </a:rPr>
              <a:t>(2^4)*(2^4)=2^8=256</a:t>
            </a:r>
            <a:r>
              <a:rPr lang="zh-CN" altLang="en-US" dirty="0">
                <a:sym typeface="+mn-ea"/>
              </a:rPr>
              <a:t>种结果，乘积为</a:t>
            </a:r>
            <a:r>
              <a:rPr lang="en-US" altLang="zh-CN" dirty="0">
                <a:sym typeface="+mn-ea"/>
              </a:rPr>
              <a:t>4+4</a:t>
            </a:r>
            <a:r>
              <a:rPr lang="zh-CN" altLang="en-US" dirty="0">
                <a:sym typeface="+mn-ea"/>
              </a:rPr>
              <a:t>位</a:t>
            </a:r>
            <a:r>
              <a:rPr lang="en-US" altLang="zh-CN" dirty="0">
                <a:sym typeface="+mn-ea"/>
              </a:rPr>
              <a:t>=8</a:t>
            </a:r>
            <a:r>
              <a:rPr lang="zh-CN" altLang="en-US" dirty="0">
                <a:sym typeface="+mn-ea"/>
              </a:rPr>
              <a:t>位，所以至少要通过一个</a:t>
            </a:r>
            <a:r>
              <a:rPr lang="en-US" altLang="zh-CN" dirty="0">
                <a:sym typeface="+mn-ea"/>
              </a:rPr>
              <a:t>2</a:t>
            </a:r>
            <a:r>
              <a:rPr lang="en-US" altLang="zh-CN" baseline="30000" dirty="0">
                <a:sym typeface="+mn-ea"/>
              </a:rPr>
              <a:t>8</a:t>
            </a:r>
            <a:r>
              <a:rPr lang="en-US" altLang="zh-CN" dirty="0">
                <a:sym typeface="+mn-ea"/>
              </a:rPr>
              <a:t> * 8(256 * 8) ROM</a:t>
            </a:r>
            <a:r>
              <a:rPr lang="zh-CN" altLang="en-US" dirty="0">
                <a:sym typeface="+mn-ea"/>
              </a:rPr>
              <a:t>来实现。</a:t>
            </a:r>
          </a:p>
          <a:p>
            <a:r>
              <a:rPr lang="zh-CN" altLang="en-US" dirty="0">
                <a:sym typeface="+mn-ea"/>
              </a:rPr>
              <a:t>这部分可以用乘法口诀例子来讲。</a:t>
            </a:r>
            <a:endParaRPr lang="en-US" altLang="zh-CN" dirty="0">
              <a:sym typeface="+mn-ea"/>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一个</a:t>
            </a:r>
            <a:r>
              <a:rPr lang="en-US" altLang="zh-CN"/>
              <a:t>n</a:t>
            </a:r>
            <a:r>
              <a:rPr lang="zh-CN" altLang="en-US"/>
              <a:t>输入的逻辑运算，最多产生</a:t>
            </a:r>
            <a:r>
              <a:rPr lang="en-US" altLang="zh-CN"/>
              <a:t>2^n</a:t>
            </a:r>
            <a:r>
              <a:rPr lang="zh-CN" altLang="en-US"/>
              <a:t>个不同的组合，预先将相应的结果保存在一个存储单元中，相当于实现了与非门电路的功能。</a:t>
            </a:r>
            <a:endParaRPr lang="en-US" altLang="zh-CN"/>
          </a:p>
          <a:p>
            <a:pPr marL="0" marR="0" indent="0" algn="l" defTabSz="914400" rtl="0" eaLnBrk="0" fontAlgn="base" latinLnBrk="0" hangingPunct="0">
              <a:lnSpc>
                <a:spcPct val="100000"/>
              </a:lnSpc>
              <a:spcBef>
                <a:spcPct val="30000"/>
              </a:spcBef>
              <a:spcAft>
                <a:spcPct val="0"/>
              </a:spcAft>
              <a:buClrTx/>
              <a:buSzTx/>
              <a:buFontTx/>
              <a:buNone/>
              <a:defRPr/>
            </a:pPr>
            <a:r>
              <a:rPr lang="en-US" altLang="zh-CN"/>
              <a:t>LUT</a:t>
            </a:r>
            <a:r>
              <a:rPr lang="zh-CN" altLang="en-US"/>
              <a:t>也可以用作</a:t>
            </a:r>
            <a:r>
              <a:rPr lang="en-US" altLang="zh-CN"/>
              <a:t>ROM</a:t>
            </a:r>
            <a:r>
              <a:rPr lang="zh-CN" altLang="en-US"/>
              <a:t>和</a:t>
            </a:r>
            <a:r>
              <a:rPr lang="en-US" altLang="zh-CN"/>
              <a:t>RAM</a:t>
            </a:r>
            <a:r>
              <a:rPr lang="zh-CN" altLang="en-US"/>
              <a:t>，配置成</a:t>
            </a:r>
            <a:r>
              <a:rPr lang="en-US" altLang="zh-CN"/>
              <a:t>distributed</a:t>
            </a:r>
            <a:r>
              <a:rPr lang="en-US" altLang="zh-CN" baseline="0"/>
              <a:t> </a:t>
            </a:r>
            <a:r>
              <a:rPr lang="zh-CN" altLang="en-US" baseline="0"/>
              <a:t>存储，还可以配置成移位寄存器。</a:t>
            </a:r>
            <a:endParaRPr lang="zh-CN" altLang="en-US"/>
          </a:p>
          <a:p>
            <a:pPr marL="0" marR="0" indent="0" algn="l" defTabSz="914400" rtl="0" eaLnBrk="0" fontAlgn="base" latinLnBrk="0" hangingPunct="0">
              <a:lnSpc>
                <a:spcPct val="100000"/>
              </a:lnSpc>
              <a:spcBef>
                <a:spcPct val="30000"/>
              </a:spcBef>
              <a:spcAft>
                <a:spcPct val="0"/>
              </a:spcAft>
              <a:buClrTx/>
              <a:buSzTx/>
              <a:buFontTx/>
              <a:buNone/>
              <a:defRPr/>
            </a:pPr>
            <a:r>
              <a:rPr lang="en-US" altLang="zh-CN" b="0"/>
              <a:t>FPGA</a:t>
            </a:r>
            <a:r>
              <a:rPr lang="zh-CN" altLang="en-US" b="0"/>
              <a:t>中用的是</a:t>
            </a:r>
            <a:r>
              <a:rPr lang="en-US" altLang="zh-CN" b="0"/>
              <a:t>SRAM</a:t>
            </a:r>
            <a:r>
              <a:rPr lang="zh-CN" altLang="en-US" b="0"/>
              <a:t>，被载入数据后保持不放电，不需要像</a:t>
            </a:r>
            <a:r>
              <a:rPr lang="en-US" altLang="zh-CN" b="0"/>
              <a:t>DRAM</a:t>
            </a:r>
            <a:r>
              <a:rPr lang="zh-CN" altLang="en-US" b="0"/>
              <a:t>那样定时刷新，功耗小，缺点就是消耗更多的晶体管。</a:t>
            </a:r>
            <a:endParaRPr lang="en-US" altLang="zh-CN" b="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srgbClr val="E7E6E6"/>
                </a:solidFill>
                <a:effectLst/>
                <a:uLnTx/>
                <a:uFillTx/>
                <a:latin typeface="Arial" panose="020B0604020202020204" pitchFamily="34" charset="0"/>
                <a:ea typeface="宋体" panose="02010600030101010101" pitchFamily="2" charset="-122"/>
                <a:cs typeface="+mn-cs"/>
              </a:rPr>
              <a:t>96</a:t>
            </a:fld>
            <a:endParaRPr kumimoji="0" lang="zh-CN" altLang="en-US" sz="1200" b="0" i="0" u="none" strike="noStrike" kern="1200" cap="none" spc="0" normalizeH="0" baseline="0" noProof="0">
              <a:ln>
                <a:noFill/>
              </a:ln>
              <a:solidFill>
                <a:srgbClr val="E7E6E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指令译码器根据指令中的部分字段和</a:t>
            </a:r>
            <a:r>
              <a:rPr lang="en-US" altLang="zh-CN"/>
              <a:t>BrEQ</a:t>
            </a:r>
            <a:r>
              <a:rPr lang="zh-CN" altLang="en-US"/>
              <a:t>、</a:t>
            </a:r>
            <a:r>
              <a:rPr lang="en-US" altLang="zh-CN"/>
              <a:t>BrLT</a:t>
            </a:r>
            <a:r>
              <a:rPr lang="zh-CN" altLang="en-US"/>
              <a:t>，确定是什么指令，把这些作为</a:t>
            </a:r>
            <a:r>
              <a:rPr lang="en-US" altLang="zh-CN"/>
              <a:t>ROM</a:t>
            </a:r>
            <a:r>
              <a:rPr lang="zh-CN" altLang="en-US"/>
              <a:t>的输入，输出端就会得到相应的控制信号（因为</a:t>
            </a:r>
            <a:r>
              <a:rPr lang="en-US" altLang="zh-CN"/>
              <a:t>ROM</a:t>
            </a:r>
            <a:r>
              <a:rPr lang="zh-CN" altLang="en-US"/>
              <a:t>中保存着不同指令对应的控制字）</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不用完整的，只是说明要根据指令写出控制信号真值表</a:t>
            </a:r>
            <a:r>
              <a:rPr lang="en-US" altLang="zh-CN" dirty="0"/>
              <a:t>. </a:t>
            </a:r>
            <a:r>
              <a:rPr lang="en-US" altLang="zh-CN" sz="1200" dirty="0" err="1"/>
              <a:t>Beq</a:t>
            </a:r>
            <a:r>
              <a:rPr lang="zh-CN" altLang="en-US" sz="1200" dirty="0"/>
              <a:t>中的</a:t>
            </a:r>
            <a:r>
              <a:rPr lang="en-US" altLang="zh-CN" sz="1200" dirty="0" err="1"/>
              <a:t>BrUn</a:t>
            </a:r>
            <a:r>
              <a:rPr lang="zh-CN" altLang="en-US" sz="1200" dirty="0"/>
              <a:t>为啥是</a:t>
            </a:r>
            <a:r>
              <a:rPr lang="en-US" altLang="zh-CN" sz="1200" dirty="0"/>
              <a:t>0</a:t>
            </a:r>
            <a:r>
              <a:rPr lang="zh-CN" altLang="en-US" sz="1200" dirty="0"/>
              <a:t>？</a:t>
            </a:r>
            <a:endParaRPr lang="en-US" altLang="zh-CN" sz="1200" dirty="0"/>
          </a:p>
          <a:p>
            <a:endParaRPr lang="zh-CN" altLang="en-US" dirty="0"/>
          </a:p>
          <a:p>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种立即数，</a:t>
            </a:r>
            <a:r>
              <a:rPr lang="en-US" altLang="zh-CN" dirty="0"/>
              <a:t>I,S,B,U,J</a:t>
            </a:r>
            <a:r>
              <a:rPr lang="zh-CN" altLang="en-US" dirty="0"/>
              <a:t>。</a:t>
            </a:r>
            <a:r>
              <a:rPr lang="en-US" altLang="zh-CN" dirty="0"/>
              <a:t>3</a:t>
            </a:r>
            <a:r>
              <a:rPr lang="zh-CN" altLang="en-US" dirty="0"/>
              <a:t>种写回，</a:t>
            </a:r>
            <a:r>
              <a:rPr lang="en-US" altLang="zh-CN" dirty="0"/>
              <a:t>PC+4</a:t>
            </a:r>
            <a:r>
              <a:rPr lang="zh-CN" altLang="en-US" dirty="0"/>
              <a:t>（</a:t>
            </a:r>
            <a:r>
              <a:rPr lang="en-US" altLang="zh-CN" dirty="0"/>
              <a:t>J</a:t>
            </a:r>
            <a:r>
              <a:rPr lang="zh-CN" altLang="en-US" dirty="0"/>
              <a:t>），存储器和</a:t>
            </a:r>
            <a:r>
              <a:rPr lang="en-US" altLang="zh-CN" dirty="0"/>
              <a:t>ALU</a:t>
            </a:r>
            <a:r>
              <a:rPr lang="zh-CN" altLang="en-US" dirty="0"/>
              <a:t>。</a:t>
            </a:r>
            <a:r>
              <a:rPr lang="en-US" altLang="zh-CN" dirty="0"/>
              <a:t>ALU</a:t>
            </a:r>
            <a:r>
              <a:rPr lang="zh-CN" altLang="en-US" dirty="0"/>
              <a:t>操作</a:t>
            </a:r>
            <a:r>
              <a:rPr lang="en-US" altLang="zh-CN" dirty="0"/>
              <a:t>4</a:t>
            </a:r>
            <a:r>
              <a:rPr lang="zh-CN" altLang="en-US" dirty="0"/>
              <a:t>位</a:t>
            </a:r>
          </a:p>
        </p:txBody>
      </p:sp>
      <p:sp>
        <p:nvSpPr>
          <p:cNvPr id="4" name="灯片编号占位符 3"/>
          <p:cNvSpPr>
            <a:spLocks noGrp="1"/>
          </p:cNvSpPr>
          <p:nvPr>
            <p:ph type="sldNum" sz="quarter" idx="5"/>
          </p:nvPr>
        </p:nvSpPr>
        <p:spPr/>
        <p:txBody>
          <a:bodyPr/>
          <a:lstStyle/>
          <a:p>
            <a:fld id="{CE3757C0-D8D6-4E64-9363-D81570960896}" type="slidenum">
              <a:rPr lang="zh-CN" altLang="en-US" smtClean="0"/>
              <a:t>99</a:t>
            </a:fld>
            <a:endParaRPr lang="zh-CN" altLang="en-US"/>
          </a:p>
        </p:txBody>
      </p:sp>
    </p:spTree>
    <p:extLst>
      <p:ext uri="{BB962C8B-B14F-4D97-AF65-F5344CB8AC3E}">
        <p14:creationId xmlns:p14="http://schemas.microsoft.com/office/powerpoint/2010/main" val="43114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结合讲过的汇编语言指令，分析各类指令操作所需要的组件。</a:t>
            </a:r>
          </a:p>
        </p:txBody>
      </p:sp>
      <p:sp>
        <p:nvSpPr>
          <p:cNvPr id="4" name="Slide Number Placeholder 3"/>
          <p:cNvSpPr>
            <a:spLocks noGrp="1"/>
          </p:cNvSpPr>
          <p:nvPr>
            <p:ph type="sldNum" sz="quarter" idx="5"/>
          </p:nvPr>
        </p:nvSpPr>
        <p:spPr/>
        <p:txBody>
          <a:bodyPr/>
          <a:lstStyle/>
          <a:p>
            <a:fld id="{7744C091-1571-3E43-BAF8-5371B0E16C2E}" type="slidenum">
              <a:rPr kumimoji="1" lang="zh-CN" altLang="en-US" smtClean="0"/>
              <a:t>9</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7744C091-1571-3E43-BAF8-5371B0E16C2E}" type="slidenum">
              <a:rPr kumimoji="1" lang="zh-CN" altLang="en-US" smtClean="0"/>
              <a:t>10</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先讲存储组件</a:t>
            </a:r>
            <a:r>
              <a:rPr lang="en-US" altLang="zh-CN"/>
              <a:t>,</a:t>
            </a:r>
            <a:r>
              <a:rPr lang="zh-CN" altLang="en-US"/>
              <a:t>然后再讲</a:t>
            </a:r>
            <a:r>
              <a:rPr lang="en-US" altLang="zh-CN"/>
              <a:t>ALU</a:t>
            </a:r>
            <a:r>
              <a:rPr lang="zh-CN" altLang="en-US"/>
              <a:t>等，这样与后面容易衔接</a:t>
            </a:r>
            <a:r>
              <a:rPr lang="en-US" altLang="zh-CN"/>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237535"/>
            <a:ext cx="10515600" cy="1325563"/>
          </a:xfrm>
        </p:spPr>
        <p:txBody>
          <a:bodyPr/>
          <a:lstStyle>
            <a:lvl1pPr>
              <a:defRPr sz="4800" b="1"/>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6" name="灯片编号占位符 5"/>
          <p:cNvSpPr>
            <a:spLocks noGrp="1"/>
          </p:cNvSpPr>
          <p:nvPr>
            <p:ph type="sldNum" sz="quarter" idx="12"/>
          </p:nvPr>
        </p:nvSpPr>
        <p:spPr>
          <a:xfrm>
            <a:off x="9237980" y="6356350"/>
            <a:ext cx="2743200" cy="365125"/>
          </a:xfrm>
        </p:spPr>
        <p:txBody>
          <a:bodyPr/>
          <a:lstStyle>
            <a:lvl1pPr>
              <a:defRPr sz="1600" baseline="0">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a:off x="838199" y="1167775"/>
            <a:ext cx="10515600" cy="96043"/>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17476"/>
            <a:ext cx="10515600" cy="751156"/>
          </a:xfrm>
        </p:spPr>
        <p:txBody>
          <a:bodyPr/>
          <a:lstStyle>
            <a:lvl1pPr>
              <a:defRPr b="1"/>
            </a:lvl1pPr>
          </a:lstStyle>
          <a:p>
            <a:r>
              <a:rPr lang="zh-CN" altLang="en-US"/>
              <a:t>单击此处编辑母版标题样式</a:t>
            </a:r>
          </a:p>
        </p:txBody>
      </p:sp>
      <p:sp>
        <p:nvSpPr>
          <p:cNvPr id="3" name="内容占位符 2"/>
          <p:cNvSpPr>
            <a:spLocks noGrp="1"/>
          </p:cNvSpPr>
          <p:nvPr>
            <p:ph idx="1"/>
          </p:nvPr>
        </p:nvSpPr>
        <p:spPr>
          <a:xfrm>
            <a:off x="838200" y="1105535"/>
            <a:ext cx="10515600" cy="5071110"/>
          </a:xfrm>
        </p:spPr>
        <p:txBody>
          <a:bodyPr/>
          <a:lstStyle>
            <a:lvl1pPr>
              <a:buClr>
                <a:srgbClr val="000000"/>
              </a:buClr>
              <a:buChar char="•"/>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6" name="灯片编号占位符 5"/>
          <p:cNvSpPr>
            <a:spLocks noGrp="1"/>
          </p:cNvSpPr>
          <p:nvPr>
            <p:ph type="sldNum" sz="quarter" idx="12"/>
          </p:nvPr>
        </p:nvSpPr>
        <p:spPr>
          <a:xfrm>
            <a:off x="8998585" y="6356350"/>
            <a:ext cx="2743200" cy="365125"/>
          </a:xfrm>
        </p:spPr>
        <p:txBody>
          <a:bodyPr/>
          <a:lstStyle>
            <a:lvl1pPr>
              <a:defRPr sz="1600">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a:off x="838199" y="938493"/>
            <a:ext cx="10515600" cy="96043"/>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内容（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117476"/>
            <a:ext cx="10515600" cy="751156"/>
          </a:xfrm>
        </p:spPr>
        <p:txBody>
          <a:bodyPr/>
          <a:lstStyle>
            <a:lvl1pPr>
              <a:defRPr b="1"/>
            </a:lvl1pPr>
          </a:lstStyle>
          <a:p>
            <a:r>
              <a:rPr lang="zh-CN" altLang="en-US"/>
              <a:t>单击此处编辑母版标题样式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6" name="灯片编号占位符 5"/>
          <p:cNvSpPr>
            <a:spLocks noGrp="1"/>
          </p:cNvSpPr>
          <p:nvPr>
            <p:ph type="sldNum" sz="quarter" idx="12"/>
          </p:nvPr>
        </p:nvSpPr>
        <p:spPr>
          <a:xfrm>
            <a:off x="9312275" y="6356350"/>
            <a:ext cx="2743200" cy="365125"/>
          </a:xfrm>
        </p:spPr>
        <p:txBody>
          <a:bodyPr/>
          <a:lstStyle>
            <a:lvl1pPr>
              <a:defRPr sz="1600">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a:off x="838199" y="938493"/>
            <a:ext cx="10515600" cy="96043"/>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左多 右少">
    <p:spTree>
      <p:nvGrpSpPr>
        <p:cNvPr id="1" name=""/>
        <p:cNvGrpSpPr/>
        <p:nvPr/>
      </p:nvGrpSpPr>
      <p:grpSpPr>
        <a:xfrm>
          <a:off x="0" y="0"/>
          <a:ext cx="0" cy="0"/>
          <a:chOff x="0" y="0"/>
          <a:chExt cx="0" cy="0"/>
        </a:xfrm>
      </p:grpSpPr>
      <p:sp>
        <p:nvSpPr>
          <p:cNvPr id="2" name="标题 1"/>
          <p:cNvSpPr>
            <a:spLocks noGrp="1"/>
          </p:cNvSpPr>
          <p:nvPr>
            <p:ph type="title"/>
          </p:nvPr>
        </p:nvSpPr>
        <p:spPr>
          <a:xfrm>
            <a:off x="838200" y="118800"/>
            <a:ext cx="10515600" cy="751156"/>
          </a:xfrm>
        </p:spPr>
        <p:txBody>
          <a:bodyPr/>
          <a:lstStyle>
            <a:lvl1pPr>
              <a:defRPr b="1"/>
            </a:lvl1pPr>
          </a:lstStyle>
          <a:p>
            <a:r>
              <a:rPr lang="zh-CN" altLang="en-US" dirty="0"/>
              <a:t>单击此处编辑母版标题样式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a:off x="838199" y="939128"/>
            <a:ext cx="10515600" cy="96043"/>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
        <p:nvSpPr>
          <p:cNvPr id="10" name="内容占位符 2"/>
          <p:cNvSpPr>
            <a:spLocks noGrp="1"/>
          </p:cNvSpPr>
          <p:nvPr>
            <p:ph idx="1"/>
          </p:nvPr>
        </p:nvSpPr>
        <p:spPr>
          <a:xfrm>
            <a:off x="838200" y="1119505"/>
            <a:ext cx="6163310" cy="50577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zh-CN" altLang="en-US"/>
              <a:t> </a:t>
            </a:r>
            <a:endParaRPr lang="en-US" altLang="zh-CN"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 </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8EE8E787-E6FE-45D8-9039-788B45E44EE7}"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defTabSz="914400" rtl="0" eaLnBrk="1" latinLnBrk="0" hangingPunct="1">
        <a:lnSpc>
          <a:spcPct val="90000"/>
        </a:lnSpc>
        <a:spcBef>
          <a:spcPct val="0"/>
        </a:spcBef>
        <a:buNone/>
        <a:defRPr sz="4400" kern="1200" baseline="0">
          <a:solidFill>
            <a:schemeClr val="tx1"/>
          </a:solidFill>
          <a:latin typeface="+mj-lt"/>
          <a:ea typeface="宋体" panose="02010600030101010101" pitchFamily="2" charset="-122"/>
          <a:cs typeface="+mj-cs"/>
        </a:defRPr>
      </a:lvl1pPr>
    </p:titleStyle>
    <p:bodyStyle>
      <a:lvl1pPr marL="228600" indent="-228600" algn="l" defTabSz="914400" rtl="0" eaLnBrk="1" latinLnBrk="0" hangingPunct="1">
        <a:lnSpc>
          <a:spcPct val="150000"/>
        </a:lnSpc>
        <a:spcBef>
          <a:spcPts val="1000"/>
        </a:spcBef>
        <a:buClr>
          <a:srgbClr val="000000"/>
        </a:buClr>
        <a:buFont typeface="Arial" panose="020B0604020202020204" pitchFamily="34" charset="0"/>
        <a:buChar char="•"/>
        <a:defRPr sz="3200" kern="1200" baseline="0">
          <a:solidFill>
            <a:schemeClr val="tx1"/>
          </a:solidFill>
          <a:latin typeface="+mn-lt"/>
          <a:ea typeface="+mn-ea"/>
          <a:cs typeface="+mn-cs"/>
        </a:defRPr>
      </a:lvl1pPr>
      <a:lvl2pPr marL="685800" indent="-228600" algn="l" defTabSz="914400" rtl="0" eaLnBrk="1" latinLnBrk="0" hangingPunct="1">
        <a:lnSpc>
          <a:spcPct val="150000"/>
        </a:lnSpc>
        <a:spcBef>
          <a:spcPts val="500"/>
        </a:spcBef>
        <a:buClr>
          <a:schemeClr val="accent1"/>
        </a:buClr>
        <a:buFont typeface="Arial" panose="020B0604020202020204" pitchFamily="34" charset="0"/>
        <a:buChar char="•"/>
        <a:defRPr sz="2800" kern="1200" baseline="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chemeClr val="accent6">
            <a:lumMod val="75000"/>
          </a:schemeClr>
        </a:buClr>
        <a:buFont typeface="Arial" panose="020B0604020202020204" pitchFamily="34" charset="0"/>
        <a:buChar char="•"/>
        <a:defRPr sz="2400" kern="1200" baseline="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uazhongyun.github.io/"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faculty.hitsz.edu.cn/huazhongyu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file:///C:\Users\Administrator\AppData\Local\Temp\wps\INetCache\f42fc17c4a83a91f3dec4f1118f274d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7.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矩形 3"/>
          <p:cNvSpPr/>
          <p:nvPr/>
        </p:nvSpPr>
        <p:spPr>
          <a:xfrm>
            <a:off x="2829702" y="1032645"/>
            <a:ext cx="6840538" cy="1106805"/>
          </a:xfrm>
          <a:prstGeom prst="rect">
            <a:avLst/>
          </a:prstGeom>
          <a:noFill/>
          <a:ln w="9525">
            <a:noFill/>
          </a:ln>
        </p:spPr>
        <p:txBody>
          <a:bodyPr>
            <a:spAutoFit/>
          </a:bodyPr>
          <a:lstStyle>
            <a:lvl1pPr marL="342900" indent="-342900" algn="l" rtl="0" eaLnBrk="1" fontAlgn="base" hangingPunct="1">
              <a:spcBef>
                <a:spcPct val="20000"/>
              </a:spcBef>
              <a:spcAft>
                <a:spcPct val="0"/>
              </a:spcAft>
              <a:buClr>
                <a:schemeClr val="accent2"/>
              </a:buClr>
              <a:buSzPct val="80000"/>
              <a:buFont typeface="Wingdings" panose="05000000000000000000" pitchFamily="2" charset="2"/>
              <a:buChar char="l"/>
              <a:defRPr sz="3200">
                <a:solidFill>
                  <a:schemeClr val="bg2"/>
                </a:solidFill>
                <a:latin typeface="+mn-lt"/>
                <a:ea typeface="+mn-ea"/>
                <a:cs typeface="+mn-cs"/>
              </a:defRPr>
            </a:lvl1pPr>
            <a:lvl2pPr marL="742950" indent="-285750" algn="l" rtl="0" eaLnBrk="1" fontAlgn="base" hangingPunct="1">
              <a:spcBef>
                <a:spcPct val="20000"/>
              </a:spcBef>
              <a:spcAft>
                <a:spcPct val="0"/>
              </a:spcAft>
              <a:buClr>
                <a:schemeClr val="tx1"/>
              </a:buClr>
              <a:buSzPct val="90000"/>
              <a:buChar char="–"/>
              <a:defRPr sz="2800">
                <a:solidFill>
                  <a:schemeClr val="bg2"/>
                </a:solidFill>
                <a:latin typeface="+mn-lt"/>
                <a:ea typeface="+mn-ea"/>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sz="2400">
                <a:solidFill>
                  <a:schemeClr val="bg2"/>
                </a:solidFill>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bg2"/>
                </a:solidFill>
                <a:latin typeface="+mn-lt"/>
                <a:ea typeface="+mn-ea"/>
              </a:defRPr>
            </a:lvl4pPr>
            <a:lvl5pPr marL="2057400" indent="-228600" algn="l" rtl="0" eaLnBrk="1" fontAlgn="base" hangingPunct="1">
              <a:spcBef>
                <a:spcPct val="20000"/>
              </a:spcBef>
              <a:spcAft>
                <a:spcPct val="0"/>
              </a:spcAft>
              <a:buClr>
                <a:schemeClr val="accent1"/>
              </a:buClr>
              <a:buChar char="•"/>
              <a:defRPr sz="2000">
                <a:solidFill>
                  <a:schemeClr val="bg2"/>
                </a:solidFill>
                <a:latin typeface="+mn-lt"/>
                <a:ea typeface="+mn-ea"/>
              </a:defRPr>
            </a:lvl5pPr>
          </a:lstStyle>
          <a:p>
            <a:pPr marL="0" lvl="0" indent="0" algn="ctr">
              <a:spcBef>
                <a:spcPct val="0"/>
              </a:spcBef>
              <a:buClrTx/>
              <a:buSzTx/>
              <a:buFontTx/>
              <a:buNone/>
            </a:pPr>
            <a:r>
              <a:rPr lang="zh-CN" altLang="en-US" sz="6600" b="1" dirty="0">
                <a:solidFill>
                  <a:srgbClr val="000000"/>
                </a:solidFill>
                <a:latin typeface="Segoe UI Black" panose="020B0A02040204020203" pitchFamily="34" charset="0"/>
                <a:ea typeface="黑体" panose="02010609060101010101" pitchFamily="49" charset="-122"/>
              </a:rPr>
              <a:t>计算机组成原理</a:t>
            </a:r>
          </a:p>
        </p:txBody>
      </p:sp>
      <p:sp>
        <p:nvSpPr>
          <p:cNvPr id="3" name="矩形 6">
            <a:extLst>
              <a:ext uri="{FF2B5EF4-FFF2-40B4-BE49-F238E27FC236}">
                <a16:creationId xmlns:a16="http://schemas.microsoft.com/office/drawing/2014/main" id="{0EF62B53-1D0C-4844-B762-5E935B5A1BB4}"/>
              </a:ext>
            </a:extLst>
          </p:cNvPr>
          <p:cNvSpPr/>
          <p:nvPr/>
        </p:nvSpPr>
        <p:spPr>
          <a:xfrm>
            <a:off x="5564171" y="3936188"/>
            <a:ext cx="5547582" cy="1938992"/>
          </a:xfrm>
          <a:prstGeom prst="rect">
            <a:avLst/>
          </a:prstGeom>
          <a:noFill/>
          <a:ln w="9525">
            <a:noFill/>
          </a:ln>
        </p:spPr>
        <p:txBody>
          <a:bodyPr wrap="square">
            <a:spAutoFit/>
          </a:bodyPr>
          <a:lstStyle>
            <a:lvl1pPr marL="342900" indent="-342900" algn="l" rtl="0" eaLnBrk="1" fontAlgn="base" hangingPunct="1">
              <a:spcBef>
                <a:spcPct val="20000"/>
              </a:spcBef>
              <a:spcAft>
                <a:spcPct val="0"/>
              </a:spcAft>
              <a:buClr>
                <a:schemeClr val="accent2"/>
              </a:buClr>
              <a:buSzPct val="80000"/>
              <a:buFont typeface="Wingdings" panose="05000000000000000000" pitchFamily="2" charset="2"/>
              <a:buChar char="l"/>
              <a:defRPr sz="3200">
                <a:solidFill>
                  <a:schemeClr val="bg2"/>
                </a:solidFill>
                <a:latin typeface="+mn-lt"/>
                <a:ea typeface="+mn-ea"/>
                <a:cs typeface="+mn-cs"/>
              </a:defRPr>
            </a:lvl1pPr>
            <a:lvl2pPr marL="742950" indent="-285750" algn="l" rtl="0" eaLnBrk="1" fontAlgn="base" hangingPunct="1">
              <a:spcBef>
                <a:spcPct val="20000"/>
              </a:spcBef>
              <a:spcAft>
                <a:spcPct val="0"/>
              </a:spcAft>
              <a:buClr>
                <a:schemeClr val="tx1"/>
              </a:buClr>
              <a:buSzPct val="90000"/>
              <a:buChar char="–"/>
              <a:defRPr sz="2800">
                <a:solidFill>
                  <a:schemeClr val="bg2"/>
                </a:solidFill>
                <a:latin typeface="+mn-lt"/>
                <a:ea typeface="+mn-ea"/>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sz="2400">
                <a:solidFill>
                  <a:schemeClr val="bg2"/>
                </a:solidFill>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bg2"/>
                </a:solidFill>
                <a:latin typeface="+mn-lt"/>
                <a:ea typeface="+mn-ea"/>
              </a:defRPr>
            </a:lvl4pPr>
            <a:lvl5pPr marL="2057400" indent="-228600" algn="l" rtl="0" eaLnBrk="1" fontAlgn="base" hangingPunct="1">
              <a:spcBef>
                <a:spcPct val="20000"/>
              </a:spcBef>
              <a:spcAft>
                <a:spcPct val="0"/>
              </a:spcAft>
              <a:buClr>
                <a:schemeClr val="accent1"/>
              </a:buClr>
              <a:buChar char="•"/>
              <a:defRPr sz="2000">
                <a:solidFill>
                  <a:schemeClr val="bg2"/>
                </a:solidFill>
                <a:latin typeface="+mn-lt"/>
                <a:ea typeface="+mn-ea"/>
              </a:defRPr>
            </a:lvl5pPr>
          </a:lstStyle>
          <a:p>
            <a:pPr marL="0" lvl="0" indent="0">
              <a:spcBef>
                <a:spcPct val="0"/>
              </a:spcBef>
              <a:buClrTx/>
              <a:buSzTx/>
              <a:buFontTx/>
              <a:buNone/>
            </a:pPr>
            <a:r>
              <a:rPr lang="zh-CN" altLang="en-US" sz="2400" dirty="0">
                <a:solidFill>
                  <a:srgbClr val="000000"/>
                </a:solidFill>
                <a:ea typeface="黑体" panose="02010609060101010101" pitchFamily="49" charset="-122"/>
              </a:rPr>
              <a:t>花忠云</a:t>
            </a:r>
            <a:endParaRPr lang="en-US" altLang="zh-CN" sz="2400" dirty="0">
              <a:solidFill>
                <a:srgbClr val="000000"/>
              </a:solidFill>
              <a:ea typeface="黑体" panose="02010609060101010101" pitchFamily="49" charset="-122"/>
            </a:endParaRPr>
          </a:p>
          <a:p>
            <a:pPr marL="0" lvl="0" indent="0">
              <a:spcBef>
                <a:spcPct val="0"/>
              </a:spcBef>
              <a:buClrTx/>
              <a:buSzTx/>
              <a:buFontTx/>
              <a:buNone/>
            </a:pPr>
            <a:r>
              <a:rPr lang="en-GB"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hlinkClick r:id="rId3"/>
              </a:rPr>
              <a:t>https://huazhongyun.github.io/</a:t>
            </a:r>
            <a:endParaRPr lang="en-GB"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0" lvl="0" indent="0">
              <a:spcBef>
                <a:spcPct val="0"/>
              </a:spcBef>
              <a:buClrTx/>
              <a:buSzTx/>
              <a:buFontTx/>
              <a:buNone/>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hlinkClick r:id="rId4"/>
              </a:rPr>
              <a:t>http://faculty.hitsz.edu.cn/huazhongyun</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pPr marL="0" lvl="0" indent="0">
              <a:spcBef>
                <a:spcPct val="0"/>
              </a:spcBef>
              <a:buClrTx/>
              <a:buSzTx/>
              <a:buFontTx/>
              <a:buNone/>
            </a:pPr>
            <a:endParaRPr lang="zh-CN" altLang="en-US" sz="2400" dirty="0">
              <a:solidFill>
                <a:srgbClr val="000000"/>
              </a:solidFill>
              <a:ea typeface="黑体" panose="02010609060101010101" pitchFamily="49" charset="-122"/>
            </a:endParaRPr>
          </a:p>
          <a:p>
            <a:pPr marL="0" lvl="0" indent="0">
              <a:spcBef>
                <a:spcPct val="0"/>
              </a:spcBef>
              <a:buClrTx/>
              <a:buSzTx/>
              <a:buFontTx/>
              <a:buNone/>
            </a:pPr>
            <a:r>
              <a:rPr lang="zh-CN" altLang="en-US" sz="2400" dirty="0">
                <a:solidFill>
                  <a:srgbClr val="000000"/>
                </a:solidFill>
                <a:ea typeface="黑体" panose="02010609060101010101" pitchFamily="49" charset="-122"/>
              </a:rPr>
              <a:t>计算机科学与技术学院</a:t>
            </a:r>
            <a:endParaRPr lang="en-US" altLang="zh-CN" sz="2400" dirty="0">
              <a:solidFill>
                <a:srgbClr val="000000"/>
              </a:solidFill>
              <a:ea typeface="黑体" panose="02010609060101010101" pitchFamily="49" charset="-122"/>
            </a:endParaRPr>
          </a:p>
        </p:txBody>
      </p:sp>
      <p:pic>
        <p:nvPicPr>
          <p:cNvPr id="6" name="图片 5">
            <a:extLst>
              <a:ext uri="{FF2B5EF4-FFF2-40B4-BE49-F238E27FC236}">
                <a16:creationId xmlns:a16="http://schemas.microsoft.com/office/drawing/2014/main" id="{524FB399-B8C6-7244-BCD2-2425A57CB5C2}"/>
              </a:ext>
            </a:extLst>
          </p:cNvPr>
          <p:cNvPicPr>
            <a:picLocks noChangeAspect="1"/>
          </p:cNvPicPr>
          <p:nvPr/>
        </p:nvPicPr>
        <p:blipFill>
          <a:blip r:embed="rId5"/>
          <a:stretch>
            <a:fillRect/>
          </a:stretch>
        </p:blipFill>
        <p:spPr>
          <a:xfrm>
            <a:off x="148540" y="1705232"/>
            <a:ext cx="2894352" cy="50415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RISC-V </a:t>
            </a:r>
            <a:r>
              <a:rPr lang="zh-CN" altLang="en-US" dirty="0"/>
              <a:t>部分指令回顾</a:t>
            </a:r>
            <a:r>
              <a:rPr lang="en-US" altLang="zh-CN" dirty="0"/>
              <a:t>——</a:t>
            </a:r>
            <a:r>
              <a:rPr lang="zh-CN" altLang="en-US" dirty="0"/>
              <a:t>续</a:t>
            </a:r>
          </a:p>
        </p:txBody>
      </p:sp>
      <p:sp>
        <p:nvSpPr>
          <p:cNvPr id="3" name="Content Placeholder 2"/>
          <p:cNvSpPr>
            <a:spLocks noGrp="1"/>
          </p:cNvSpPr>
          <p:nvPr>
            <p:ph idx="1"/>
          </p:nvPr>
        </p:nvSpPr>
        <p:spPr/>
        <p:txBody>
          <a:bodyPr/>
          <a:lstStyle/>
          <a:p>
            <a:pPr lvl="0" indent="0" fontAlgn="auto">
              <a:lnSpc>
                <a:spcPct val="100000"/>
              </a:lnSpc>
            </a:pPr>
            <a:r>
              <a:rPr lang="en-US" dirty="0">
                <a:sym typeface="+mn-ea"/>
              </a:rPr>
              <a:t>B</a:t>
            </a:r>
            <a:r>
              <a:rPr lang="zh-CN" altLang="en-US" dirty="0">
                <a:sym typeface="+mn-ea"/>
              </a:rPr>
              <a:t>型指令：</a:t>
            </a:r>
            <a:r>
              <a:rPr lang="en-US" dirty="0" err="1">
                <a:latin typeface="Times New Roman" panose="02020603050405020304" pitchFamily="18" charset="0"/>
                <a:ea typeface="Courier New" panose="02070309020205020404"/>
                <a:cs typeface="Times New Roman" panose="02020603050405020304" pitchFamily="18" charset="0"/>
                <a:sym typeface="+mn-ea"/>
              </a:rPr>
              <a:t>bxx</a:t>
            </a:r>
            <a:r>
              <a:rPr lang="en-US" dirty="0">
                <a:latin typeface="Times New Roman" panose="02020603050405020304" pitchFamily="18" charset="0"/>
                <a:ea typeface="Courier New" panose="02070309020205020404"/>
                <a:cs typeface="Times New Roman" panose="02020603050405020304" pitchFamily="18" charset="0"/>
                <a:sym typeface="+mn-ea"/>
              </a:rPr>
              <a:t> </a:t>
            </a:r>
            <a:r>
              <a:rPr lang="en-US" dirty="0">
                <a:latin typeface="Times New Roman" panose="02020603050405020304" pitchFamily="18" charset="0"/>
                <a:ea typeface="Courier New" panose="02070309020205020404"/>
                <a:cs typeface="Times New Roman" panose="02020603050405020304" pitchFamily="18" charset="0"/>
                <a:sym typeface="Courier New" panose="02070309020205020404"/>
              </a:rPr>
              <a:t>src1, src2, </a:t>
            </a:r>
            <a:r>
              <a:rPr lang="en-US" b="1" dirty="0">
                <a:solidFill>
                  <a:srgbClr val="FF0000"/>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label</a:t>
            </a:r>
          </a:p>
          <a:p>
            <a:pPr lvl="1" indent="0" fontAlgn="auto">
              <a:lnSpc>
                <a:spcPct val="100000"/>
              </a:lnSpc>
            </a:pPr>
            <a:r>
              <a:rPr lang="zh-CN" altLang="en-US" dirty="0">
                <a:sym typeface="+mn-ea"/>
              </a:rPr>
              <a:t>新增需求：</a:t>
            </a:r>
            <a:r>
              <a:rPr lang="zh-CN" altLang="en-US" dirty="0">
                <a:solidFill>
                  <a:srgbClr val="0000FF"/>
                </a:solidFill>
                <a:sym typeface="+mn-ea"/>
              </a:rPr>
              <a:t>多路选择器、</a:t>
            </a:r>
            <a:r>
              <a:rPr lang="zh-CN" altLang="en-US"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Courier New" panose="02070309020205020404"/>
              </a:rPr>
              <a:t>功能更多</a:t>
            </a:r>
            <a:r>
              <a:rPr lang="zh-CN" altLang="en-US" dirty="0" err="1">
                <a:latin typeface="Times New Roman" panose="02020603050405020304" pitchFamily="18" charset="0"/>
                <a:ea typeface="宋体" panose="02010600030101010101" pitchFamily="2" charset="-122"/>
                <a:cs typeface="Times New Roman" panose="02020603050405020304" pitchFamily="18" charset="0"/>
                <a:sym typeface="Courier New" panose="02070309020205020404"/>
              </a:rPr>
              <a:t>的立即数（扩展）生成器</a:t>
            </a:r>
            <a:endParaRPr lang="en-US" b="1" dirty="0" err="1">
              <a:solidFill>
                <a:srgbClr val="FF0000"/>
              </a:solidFill>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lvl="0" indent="0" fontAlgn="auto">
              <a:lnSpc>
                <a:spcPct val="100000"/>
              </a:lnSpc>
            </a:pPr>
            <a:r>
              <a:rPr lang="en-US" dirty="0">
                <a:sym typeface="+mn-ea"/>
              </a:rPr>
              <a:t>J</a:t>
            </a:r>
            <a:r>
              <a:rPr lang="zh-CN" altLang="en-US" dirty="0">
                <a:sym typeface="+mn-ea"/>
              </a:rPr>
              <a:t>型指令：</a:t>
            </a:r>
            <a:r>
              <a:rPr lang="en-US" dirty="0">
                <a:sym typeface="+mn-ea"/>
              </a:rPr>
              <a:t>jal rd, offset</a:t>
            </a:r>
            <a:endParaRPr lang="en-US" b="1" dirty="0" err="1">
              <a:solidFill>
                <a:srgbClr val="FF0000"/>
              </a:solidFill>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lvl="0" indent="0" fontAlgn="auto">
              <a:lnSpc>
                <a:spcPct val="100000"/>
              </a:lnSpc>
            </a:pPr>
            <a:r>
              <a:rPr lang="en-US" altLang="zh-CN" dirty="0">
                <a:sym typeface="+mn-ea"/>
              </a:rPr>
              <a:t>U</a:t>
            </a:r>
            <a:r>
              <a:rPr lang="zh-CN" altLang="en-US" dirty="0">
                <a:sym typeface="+mn-ea"/>
              </a:rPr>
              <a:t>型指令：将</a:t>
            </a:r>
            <a:r>
              <a:rPr lang="zh-CN" altLang="en-US" b="1" dirty="0">
                <a:solidFill>
                  <a:srgbClr val="FF0000"/>
                </a:solidFill>
                <a:sym typeface="+mn-ea"/>
              </a:rPr>
              <a:t>长立即数</a:t>
            </a:r>
            <a:r>
              <a:rPr lang="zh-CN" altLang="en-US" dirty="0">
                <a:sym typeface="+mn-ea"/>
              </a:rPr>
              <a:t>加到</a:t>
            </a:r>
            <a:r>
              <a:rPr lang="en-US" altLang="zh-CN" dirty="0">
                <a:sym typeface="+mn-ea"/>
              </a:rPr>
              <a:t>PC</a:t>
            </a:r>
            <a:r>
              <a:rPr lang="zh-CN" altLang="en-US" dirty="0">
                <a:sym typeface="+mn-ea"/>
              </a:rPr>
              <a:t>并写入目的寄存器</a:t>
            </a:r>
          </a:p>
          <a:p>
            <a:pPr lvl="1" indent="0" fontAlgn="auto">
              <a:lnSpc>
                <a:spcPct val="100000"/>
              </a:lnSpc>
            </a:pPr>
            <a:r>
              <a:rPr lang="zh-CN" altLang="en-US" sz="2800" dirty="0">
                <a:sym typeface="+mn-ea"/>
              </a:rPr>
              <a:t>新增需求：</a:t>
            </a:r>
            <a:r>
              <a:rPr lang="zh-CN" altLang="en-US"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Courier New" panose="02070309020205020404"/>
              </a:rPr>
              <a:t>功能更多</a:t>
            </a:r>
            <a:r>
              <a:rPr lang="zh-CN" altLang="en-US" dirty="0" err="1">
                <a:latin typeface="Times New Roman" panose="02020603050405020304" pitchFamily="18" charset="0"/>
                <a:ea typeface="宋体" panose="02010600030101010101" pitchFamily="2" charset="-122"/>
                <a:cs typeface="Times New Roman" panose="02020603050405020304" pitchFamily="18" charset="0"/>
                <a:sym typeface="Courier New" panose="02070309020205020404"/>
              </a:rPr>
              <a:t>的立即数生成器</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Courier New" panose="02070309020205020404"/>
              </a:rPr>
              <a:t> ....</a:t>
            </a:r>
            <a:r>
              <a:rPr lang="en-US" sz="2800" dirty="0">
                <a:sym typeface="+mn-ea"/>
              </a:rPr>
              <a:t>	</a:t>
            </a:r>
            <a:endPar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Courier New" panose="02070309020205020404"/>
            </a:endParaRPr>
          </a:p>
        </p:txBody>
      </p:sp>
      <p:sp>
        <p:nvSpPr>
          <p:cNvPr id="4" name="灯片编号占位符 3"/>
          <p:cNvSpPr>
            <a:spLocks noGrp="1"/>
          </p:cNvSpPr>
          <p:nvPr>
            <p:ph type="sldNum" sz="quarter" idx="12"/>
          </p:nvPr>
        </p:nvSpPr>
        <p:spPr/>
        <p:txBody>
          <a:bodyPr/>
          <a:lstStyle/>
          <a:p>
            <a:pPr>
              <a:defRPr/>
            </a:pPr>
            <a:fld id="{C98CD7A6-1B93-9844-850A-7A754EAB083E}" type="slidenum">
              <a:rPr lang="en-US" altLang="zh-CN" smtClean="0">
                <a:solidFill>
                  <a:srgbClr val="1F497D"/>
                </a:solidFill>
              </a:rPr>
              <a:t>10</a:t>
            </a:fld>
            <a:endParaRPr lang="zh-CN" altLang="en-US">
              <a:solidFill>
                <a:srgbClr val="1F497D"/>
              </a:solidFill>
            </a:endParaRPr>
          </a:p>
        </p:txBody>
      </p:sp>
      <p:pic>
        <p:nvPicPr>
          <p:cNvPr id="5" name="图片 4"/>
          <p:cNvPicPr>
            <a:picLocks noChangeAspect="1"/>
          </p:cNvPicPr>
          <p:nvPr/>
        </p:nvPicPr>
        <p:blipFill>
          <a:blip r:embed="rId3"/>
          <a:stretch>
            <a:fillRect/>
          </a:stretch>
        </p:blipFill>
        <p:spPr>
          <a:xfrm>
            <a:off x="1168400" y="3855085"/>
            <a:ext cx="9735820" cy="1234440"/>
          </a:xfrm>
          <a:prstGeom prst="rect">
            <a:avLst/>
          </a:prstGeom>
        </p:spPr>
      </p:pic>
      <p:pic>
        <p:nvPicPr>
          <p:cNvPr id="6" name="图片 5"/>
          <p:cNvPicPr>
            <a:picLocks noChangeAspect="1"/>
          </p:cNvPicPr>
          <p:nvPr/>
        </p:nvPicPr>
        <p:blipFill>
          <a:blip r:embed="rId4"/>
          <a:stretch>
            <a:fillRect/>
          </a:stretch>
        </p:blipFill>
        <p:spPr>
          <a:xfrm>
            <a:off x="1168400" y="4875530"/>
            <a:ext cx="9583420" cy="1845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4" name="内容占位符 3"/>
          <p:cNvSpPr>
            <a:spLocks noGrp="1"/>
          </p:cNvSpPr>
          <p:nvPr>
            <p:ph idx="1"/>
          </p:nvPr>
        </p:nvSpPr>
        <p:spPr/>
        <p:txBody>
          <a:bodyPr/>
          <a:lstStyle/>
          <a:p>
            <a:pPr>
              <a:lnSpc>
                <a:spcPts val="4000"/>
              </a:lnSpc>
            </a:pPr>
            <a:r>
              <a:rPr lang="zh-CN" altLang="en-US" dirty="0"/>
              <a:t>实现了一个处理器数据通路</a:t>
            </a:r>
          </a:p>
          <a:p>
            <a:pPr lvl="1">
              <a:lnSpc>
                <a:spcPts val="4000"/>
              </a:lnSpc>
            </a:pPr>
            <a:r>
              <a:rPr lang="zh-CN" altLang="en-US" dirty="0"/>
              <a:t>能够在一个时钟周期内执行给定</a:t>
            </a:r>
            <a:r>
              <a:rPr lang="en-US" altLang="zh-CN" dirty="0"/>
              <a:t>RISC-V</a:t>
            </a:r>
            <a:r>
              <a:rPr lang="zh-CN" altLang="en-US" dirty="0"/>
              <a:t>指令子集</a:t>
            </a:r>
          </a:p>
          <a:p>
            <a:pPr lvl="1">
              <a:lnSpc>
                <a:spcPts val="4000"/>
              </a:lnSpc>
            </a:pPr>
            <a:r>
              <a:rPr lang="zh-CN" altLang="en-US" dirty="0"/>
              <a:t>并非所有指令都会用到所有硬件单元</a:t>
            </a:r>
            <a:endParaRPr lang="en-US" altLang="zh-CN" dirty="0"/>
          </a:p>
          <a:p>
            <a:pPr lvl="1">
              <a:lnSpc>
                <a:spcPts val="4000"/>
              </a:lnSpc>
            </a:pPr>
            <a:r>
              <a:rPr lang="zh-CN" altLang="en-US" dirty="0">
                <a:solidFill>
                  <a:srgbClr val="FF0000"/>
                </a:solidFill>
              </a:rPr>
              <a:t>关键路径</a:t>
            </a:r>
          </a:p>
          <a:p>
            <a:pPr>
              <a:lnSpc>
                <a:spcPts val="4000"/>
              </a:lnSpc>
            </a:pPr>
            <a:r>
              <a:rPr lang="en-US" altLang="zh-CN" dirty="0"/>
              <a:t>5</a:t>
            </a:r>
            <a:r>
              <a:rPr lang="zh-CN" altLang="en-US" dirty="0"/>
              <a:t>个执行阶段（</a:t>
            </a:r>
            <a:r>
              <a:rPr lang="en-US" altLang="zh-CN" dirty="0"/>
              <a:t>IF</a:t>
            </a:r>
            <a:r>
              <a:rPr lang="zh-CN" altLang="en-US" dirty="0"/>
              <a:t>、</a:t>
            </a:r>
            <a:r>
              <a:rPr lang="en-US" altLang="zh-CN" dirty="0"/>
              <a:t>ID</a:t>
            </a:r>
            <a:r>
              <a:rPr lang="zh-CN" altLang="en-US" dirty="0"/>
              <a:t>、</a:t>
            </a:r>
            <a:r>
              <a:rPr lang="en-US" altLang="zh-CN" dirty="0"/>
              <a:t>EX</a:t>
            </a:r>
            <a:r>
              <a:rPr lang="zh-CN" altLang="en-US" dirty="0"/>
              <a:t>、</a:t>
            </a:r>
            <a:r>
              <a:rPr lang="en-US" altLang="zh-CN" dirty="0"/>
              <a:t>MEM</a:t>
            </a:r>
            <a:r>
              <a:rPr lang="zh-CN" altLang="en-US" dirty="0"/>
              <a:t>、</a:t>
            </a:r>
            <a:r>
              <a:rPr lang="en-US" altLang="zh-CN" dirty="0"/>
              <a:t>WB</a:t>
            </a:r>
            <a:r>
              <a:rPr lang="zh-CN" altLang="en-US" dirty="0"/>
              <a:t>）</a:t>
            </a:r>
            <a:endParaRPr lang="en-US" altLang="zh-CN" dirty="0"/>
          </a:p>
          <a:p>
            <a:pPr lvl="1">
              <a:lnSpc>
                <a:spcPts val="4000"/>
              </a:lnSpc>
            </a:pPr>
            <a:r>
              <a:rPr lang="zh-CN" altLang="en-US" dirty="0"/>
              <a:t>有的阶段只有部分指令才会用到</a:t>
            </a:r>
          </a:p>
          <a:p>
            <a:pPr>
              <a:lnSpc>
                <a:spcPts val="4000"/>
              </a:lnSpc>
            </a:pPr>
            <a:r>
              <a:rPr lang="zh-CN" altLang="en-US" dirty="0">
                <a:solidFill>
                  <a:srgbClr val="FF0000"/>
                </a:solidFill>
              </a:rPr>
              <a:t>控制器指定如何执行指令</a:t>
            </a:r>
            <a:endParaRPr lang="en-US" altLang="zh-CN" dirty="0">
              <a:solidFill>
                <a:srgbClr val="FF0000"/>
              </a:solidFill>
            </a:endParaRPr>
          </a:p>
          <a:p>
            <a:pPr lvl="1">
              <a:lnSpc>
                <a:spcPts val="4000"/>
              </a:lnSpc>
            </a:pPr>
            <a:r>
              <a:rPr lang="zh-CN" altLang="en-US" dirty="0">
                <a:solidFill>
                  <a:srgbClr val="FF0000"/>
                </a:solidFill>
              </a:rPr>
              <a:t>基于</a:t>
            </a:r>
            <a:r>
              <a:rPr lang="en-US" altLang="zh-CN" dirty="0">
                <a:solidFill>
                  <a:srgbClr val="FF0000"/>
                </a:solidFill>
              </a:rPr>
              <a:t>ROM</a:t>
            </a:r>
            <a:r>
              <a:rPr lang="zh-CN" altLang="en-US" dirty="0">
                <a:solidFill>
                  <a:srgbClr val="FF0000"/>
                </a:solidFill>
              </a:rPr>
              <a:t>或组合逻辑实现</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100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48249"/>
            <a:ext cx="10515600" cy="689610"/>
          </a:xfrm>
          <a:prstGeom prst="rect">
            <a:avLst/>
          </a:prstGeom>
        </p:spPr>
        <p:txBody>
          <a:bodyPr vert="horz" wrap="square" lIns="0" tIns="12700" rIns="0" bIns="0" rtlCol="0">
            <a:spAutoFit/>
          </a:bodyPr>
          <a:lstStyle/>
          <a:p>
            <a:pPr marL="12700">
              <a:lnSpc>
                <a:spcPct val="100000"/>
              </a:lnSpc>
              <a:spcBef>
                <a:spcPts val="100"/>
              </a:spcBef>
            </a:pPr>
            <a:r>
              <a:rPr lang="en-US" dirty="0"/>
              <a:t>RISC-V</a:t>
            </a:r>
            <a:r>
              <a:rPr dirty="0"/>
              <a:t>指令系</a:t>
            </a:r>
            <a:r>
              <a:rPr spc="-10" dirty="0"/>
              <a:t>统</a:t>
            </a:r>
            <a:r>
              <a:rPr spc="-5" dirty="0"/>
              <a:t>的需求</a:t>
            </a:r>
          </a:p>
        </p:txBody>
      </p:sp>
      <p:sp>
        <p:nvSpPr>
          <p:cNvPr id="36" name="内容占位符 35"/>
          <p:cNvSpPr>
            <a:spLocks noGrp="1"/>
          </p:cNvSpPr>
          <p:nvPr>
            <p:ph idx="1"/>
          </p:nvPr>
        </p:nvSpPr>
        <p:spPr/>
        <p:txBody>
          <a:bodyPr/>
          <a:lstStyle/>
          <a:p>
            <a:pPr marL="12700">
              <a:lnSpc>
                <a:spcPct val="160000"/>
              </a:lnSpc>
              <a:spcBef>
                <a:spcPts val="630"/>
              </a:spcBef>
            </a:pPr>
            <a:r>
              <a:rPr dirty="0">
                <a:latin typeface="Times New Roman" panose="02020603050405020304" pitchFamily="18" charset="0"/>
                <a:cs typeface="Times New Roman" panose="02020603050405020304" pitchFamily="18" charset="0"/>
                <a:sym typeface="+mn-ea"/>
              </a:rPr>
              <a:t>算术逻辑单</a:t>
            </a:r>
            <a:r>
              <a:rPr spc="5" dirty="0">
                <a:latin typeface="Times New Roman" panose="02020603050405020304" pitchFamily="18" charset="0"/>
                <a:cs typeface="Times New Roman" panose="02020603050405020304" pitchFamily="18" charset="0"/>
                <a:sym typeface="+mn-ea"/>
              </a:rPr>
              <a:t>元</a:t>
            </a:r>
            <a:r>
              <a:rPr dirty="0">
                <a:latin typeface="Times New Roman" panose="02020603050405020304" pitchFamily="18" charset="0"/>
                <a:cs typeface="Times New Roman" panose="02020603050405020304" pitchFamily="18" charset="0"/>
                <a:sym typeface="+mn-ea"/>
              </a:rPr>
              <a:t>（ALU）</a:t>
            </a:r>
            <a:endParaRPr>
              <a:latin typeface="Times New Roman" panose="02020603050405020304" pitchFamily="18" charset="0"/>
              <a:cs typeface="Times New Roman" panose="02020603050405020304" pitchFamily="18" charset="0"/>
            </a:endParaRPr>
          </a:p>
          <a:p>
            <a:pPr marL="746760" lvl="1" indent="-252095">
              <a:lnSpc>
                <a:spcPct val="160000"/>
              </a:lnSpc>
              <a:spcBef>
                <a:spcPts val="395"/>
              </a:spcBef>
              <a:buFont typeface="Arial" panose="020B0604020202020204"/>
              <a:buChar char="◦"/>
              <a:tabLst>
                <a:tab pos="289560" algn="l"/>
                <a:tab pos="290195" algn="l"/>
              </a:tabLst>
            </a:pPr>
            <a:r>
              <a:rPr dirty="0">
                <a:latin typeface="Times New Roman" panose="02020603050405020304" pitchFamily="18" charset="0"/>
                <a:cs typeface="Times New Roman" panose="02020603050405020304" pitchFamily="18" charset="0"/>
                <a:sym typeface="+mn-ea"/>
              </a:rPr>
              <a:t>运算类型：加、减、或、比较等</a:t>
            </a:r>
            <a:r>
              <a:rPr lang="zh-CN" dirty="0">
                <a:latin typeface="Times New Roman" panose="02020603050405020304" pitchFamily="18" charset="0"/>
                <a:cs typeface="Times New Roman" panose="02020603050405020304" pitchFamily="18" charset="0"/>
                <a:sym typeface="+mn-ea"/>
              </a:rPr>
              <a:t>各种运算</a:t>
            </a:r>
            <a:endParaRPr>
              <a:latin typeface="Times New Roman" panose="02020603050405020304" pitchFamily="18" charset="0"/>
              <a:cs typeface="Times New Roman" panose="02020603050405020304" pitchFamily="18" charset="0"/>
            </a:endParaRPr>
          </a:p>
          <a:p>
            <a:pPr marL="12700">
              <a:lnSpc>
                <a:spcPct val="160000"/>
              </a:lnSpc>
              <a:spcBef>
                <a:spcPts val="620"/>
              </a:spcBef>
            </a:pPr>
            <a:r>
              <a:rPr lang="zh-CN">
                <a:latin typeface="Times New Roman" panose="02020603050405020304" pitchFamily="18" charset="0"/>
                <a:cs typeface="Times New Roman" panose="02020603050405020304" pitchFamily="18" charset="0"/>
              </a:rPr>
              <a:t>立即数扩展（生成）器</a:t>
            </a:r>
            <a:endParaRPr>
              <a:latin typeface="Times New Roman" panose="02020603050405020304" pitchFamily="18" charset="0"/>
              <a:cs typeface="Times New Roman" panose="02020603050405020304" pitchFamily="18" charset="0"/>
            </a:endParaRPr>
          </a:p>
          <a:p>
            <a:pPr marL="746760" lvl="1" indent="-252095">
              <a:lnSpc>
                <a:spcPct val="160000"/>
              </a:lnSpc>
              <a:spcBef>
                <a:spcPts val="290"/>
              </a:spcBef>
              <a:buFont typeface="Arial" panose="020B0604020202020204"/>
              <a:buChar char="◦"/>
              <a:tabLst>
                <a:tab pos="289560" algn="l"/>
                <a:tab pos="290195" algn="l"/>
              </a:tabLst>
            </a:pPr>
            <a:r>
              <a:rPr dirty="0">
                <a:latin typeface="Times New Roman" panose="02020603050405020304" pitchFamily="18" charset="0"/>
                <a:cs typeface="Times New Roman" panose="02020603050405020304" pitchFamily="18" charset="0"/>
                <a:sym typeface="+mn-ea"/>
              </a:rPr>
              <a:t>零扩展、符号扩展</a:t>
            </a:r>
            <a:r>
              <a:rPr lang="zh-CN" dirty="0">
                <a:latin typeface="Times New Roman" panose="02020603050405020304" pitchFamily="18" charset="0"/>
                <a:cs typeface="Times New Roman" panose="02020603050405020304" pitchFamily="18" charset="0"/>
                <a:sym typeface="+mn-ea"/>
              </a:rPr>
              <a:t>等</a:t>
            </a:r>
            <a:endParaRPr dirty="0">
              <a:latin typeface="Times New Roman" panose="02020603050405020304" pitchFamily="18" charset="0"/>
              <a:cs typeface="Times New Roman" panose="02020603050405020304" pitchFamily="18" charset="0"/>
              <a:sym typeface="+mn-ea"/>
            </a:endParaRPr>
          </a:p>
          <a:p>
            <a:pPr marL="12700">
              <a:lnSpc>
                <a:spcPct val="160000"/>
              </a:lnSpc>
              <a:spcBef>
                <a:spcPts val="630"/>
              </a:spcBef>
            </a:pPr>
            <a:r>
              <a:rPr dirty="0">
                <a:latin typeface="Times New Roman" panose="02020603050405020304" pitchFamily="18" charset="0"/>
                <a:cs typeface="Times New Roman" panose="02020603050405020304" pitchFamily="18" charset="0"/>
                <a:sym typeface="+mn-ea"/>
              </a:rPr>
              <a:t>程序计数器（PC）</a:t>
            </a:r>
          </a:p>
          <a:p>
            <a:pPr marL="12700">
              <a:lnSpc>
                <a:spcPct val="160000"/>
              </a:lnSpc>
              <a:spcBef>
                <a:spcPts val="630"/>
              </a:spcBef>
            </a:pPr>
            <a:r>
              <a:rPr lang="zh-CN">
                <a:latin typeface="Times New Roman" panose="02020603050405020304" pitchFamily="18" charset="0"/>
                <a:cs typeface="Times New Roman" panose="02020603050405020304" pitchFamily="18" charset="0"/>
              </a:rPr>
              <a:t>存储组件：</a:t>
            </a:r>
            <a:r>
              <a:rPr sz="3200" dirty="0">
                <a:latin typeface="Times New Roman" panose="02020603050405020304" pitchFamily="18" charset="0"/>
                <a:cs typeface="Times New Roman" panose="02020603050405020304" pitchFamily="18" charset="0"/>
                <a:sym typeface="+mn-ea"/>
              </a:rPr>
              <a:t>寄存器堆</a:t>
            </a:r>
            <a:r>
              <a:rPr lang="en-US" sz="3200" dirty="0">
                <a:latin typeface="Times New Roman" panose="02020603050405020304" pitchFamily="18" charset="0"/>
                <a:cs typeface="Times New Roman" panose="02020603050405020304" pitchFamily="18" charset="0"/>
                <a:sym typeface="+mn-ea"/>
              </a:rPr>
              <a:t>(</a:t>
            </a:r>
            <a:r>
              <a:rPr lang="en-US" altLang="zh-CN" sz="3200" dirty="0">
                <a:latin typeface="Times New Roman" panose="02020603050405020304" pitchFamily="18" charset="0"/>
                <a:cs typeface="Times New Roman" panose="02020603050405020304" pitchFamily="18" charset="0"/>
                <a:sym typeface="+mn-ea"/>
              </a:rPr>
              <a:t>Register File)</a:t>
            </a:r>
            <a:r>
              <a:rPr lang="zh-CN" sz="3200" dirty="0">
                <a:latin typeface="Times New Roman" panose="02020603050405020304" pitchFamily="18" charset="0"/>
                <a:cs typeface="Times New Roman" panose="02020603050405020304" pitchFamily="18" charset="0"/>
                <a:sym typeface="+mn-ea"/>
              </a:rPr>
              <a:t>，</a:t>
            </a:r>
            <a:r>
              <a:rPr sz="3200" dirty="0">
                <a:latin typeface="Times New Roman" panose="02020603050405020304" pitchFamily="18" charset="0"/>
                <a:cs typeface="Times New Roman" panose="02020603050405020304" pitchFamily="18" charset="0"/>
                <a:sym typeface="+mn-ea"/>
              </a:rPr>
              <a:t>存储器</a:t>
            </a:r>
            <a:r>
              <a:rPr lang="en-US" sz="3200" dirty="0">
                <a:latin typeface="Times New Roman" panose="02020603050405020304" pitchFamily="18" charset="0"/>
                <a:cs typeface="Times New Roman" panose="02020603050405020304" pitchFamily="18" charset="0"/>
                <a:sym typeface="+mn-ea"/>
              </a:rPr>
              <a:t>(</a:t>
            </a:r>
            <a:r>
              <a:rPr lang="en-US" altLang="zh-CN" sz="3200" dirty="0">
                <a:latin typeface="Times New Roman" panose="02020603050405020304" pitchFamily="18" charset="0"/>
                <a:cs typeface="Times New Roman" panose="02020603050405020304" pitchFamily="18" charset="0"/>
                <a:sym typeface="+mn-ea"/>
              </a:rPr>
              <a:t>Memory)</a:t>
            </a:r>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custDataLst>
              <p:tags r:id="rId1"/>
            </p:custDataLst>
          </p:nvPr>
        </p:nvPicPr>
        <p:blipFill>
          <a:blip r:embed="rId4"/>
          <a:stretch>
            <a:fillRect/>
          </a:stretch>
        </p:blipFill>
        <p:spPr>
          <a:xfrm>
            <a:off x="8418195" y="1995805"/>
            <a:ext cx="3526790" cy="3290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136525"/>
            <a:ext cx="10515600" cy="1205593"/>
          </a:xfrm>
        </p:spPr>
        <p:txBody>
          <a:bodyPr/>
          <a:lstStyle/>
          <a:p>
            <a:r>
              <a:rPr lang="zh-CN" altLang="en-US" dirty="0"/>
              <a:t>第四章 </a:t>
            </a:r>
            <a:r>
              <a:rPr lang="zh-CN" altLang="zh-CN" dirty="0"/>
              <a:t>处理器设计</a:t>
            </a:r>
            <a:r>
              <a:rPr lang="zh-CN" altLang="en-US" dirty="0"/>
              <a:t> </a:t>
            </a:r>
          </a:p>
        </p:txBody>
      </p:sp>
      <p:sp>
        <p:nvSpPr>
          <p:cNvPr id="4" name="内容占位符 3"/>
          <p:cNvSpPr>
            <a:spLocks noGrp="1"/>
          </p:cNvSpPr>
          <p:nvPr>
            <p:ph idx="1"/>
          </p:nvPr>
        </p:nvSpPr>
        <p:spPr>
          <a:xfrm>
            <a:off x="838200" y="1330325"/>
            <a:ext cx="10515600" cy="4351338"/>
          </a:xfrm>
        </p:spPr>
        <p:txBody>
          <a:bodyPr/>
          <a:lstStyle/>
          <a:p>
            <a:r>
              <a:rPr lang="zh-CN" altLang="en-US" sz="3600" dirty="0"/>
              <a:t>处理器设计的需求分析</a:t>
            </a:r>
            <a:endParaRPr lang="en-US" altLang="zh-CN" sz="3600" dirty="0"/>
          </a:p>
          <a:p>
            <a:r>
              <a:rPr lang="en-US" altLang="zh-CN" sz="3600" dirty="0">
                <a:solidFill>
                  <a:srgbClr val="FF0000"/>
                </a:solidFill>
              </a:rPr>
              <a:t>RISC-V</a:t>
            </a:r>
            <a:r>
              <a:rPr lang="zh-CN" altLang="en-US" sz="3600" dirty="0">
                <a:solidFill>
                  <a:srgbClr val="FF0000"/>
                </a:solidFill>
              </a:rPr>
              <a:t>数据通路的组件选择</a:t>
            </a:r>
            <a:endParaRPr lang="zh-CN" altLang="zh-CN" sz="3600" dirty="0">
              <a:solidFill>
                <a:srgbClr val="FF0000"/>
              </a:solidFill>
            </a:endParaRPr>
          </a:p>
          <a:p>
            <a:pPr lvl="0"/>
            <a:r>
              <a:rPr lang="en-US" altLang="zh-CN" sz="3600" dirty="0">
                <a:sym typeface="+mn-ea"/>
              </a:rPr>
              <a:t>RISC-V</a:t>
            </a:r>
            <a:r>
              <a:rPr lang="zh-CN" altLang="en-US" sz="3600" dirty="0">
                <a:sym typeface="+mn-ea"/>
              </a:rPr>
              <a:t>部分指令的数据通路设计</a:t>
            </a:r>
            <a:endParaRPr lang="en-US" altLang="zh-CN" sz="3600" dirty="0">
              <a:solidFill>
                <a:srgbClr val="FF0000"/>
              </a:solidFill>
            </a:endParaRPr>
          </a:p>
          <a:p>
            <a:r>
              <a:rPr lang="en-US" altLang="zh-CN" sz="3600" dirty="0"/>
              <a:t>RISC-V</a:t>
            </a:r>
            <a:r>
              <a:rPr lang="zh-CN" altLang="zh-CN" sz="3600" dirty="0"/>
              <a:t>控制器</a:t>
            </a:r>
          </a:p>
          <a:p>
            <a:endParaRPr lang="zh-CN" altLang="zh-CN" sz="3600" dirty="0"/>
          </a:p>
        </p:txBody>
      </p:sp>
      <p:sp>
        <p:nvSpPr>
          <p:cNvPr id="2" name="灯片编号占位符 1"/>
          <p:cNvSpPr>
            <a:spLocks noGrp="1"/>
          </p:cNvSpPr>
          <p:nvPr>
            <p:ph type="sldNum" sz="quarter" idx="12"/>
          </p:nvPr>
        </p:nvSpPr>
        <p:spPr/>
        <p:txBody>
          <a:bodyPr/>
          <a:lstStyle>
            <a:defPPr>
              <a:defRPr lang="zh-CN"/>
            </a:defPPr>
            <a:lvl1pPr marL="0" lvl="0" indent="0" algn="r" defTabSz="914400" rtl="0" eaLnBrk="0" fontAlgn="base" latinLnBrk="0" hangingPunct="0">
              <a:lnSpc>
                <a:spcPct val="100000"/>
              </a:lnSpc>
              <a:spcBef>
                <a:spcPct val="0"/>
              </a:spcBef>
              <a:spcAft>
                <a:spcPct val="0"/>
              </a:spcAft>
              <a:buNone/>
              <a:defRPr sz="1400" b="0"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9pPr>
          </a:lstStyle>
          <a:p>
            <a:pPr lvl="0"/>
            <a:fld id="{9A0DB2DC-4C9A-4742-B13C-FB6460FD3503}" type="slidenum">
              <a:rPr lang="en-US" altLang="zh-CN" smtClean="0"/>
              <a:t>12</a:t>
            </a:fld>
            <a:endParaRPr lang="en-US" altLang="zh-CN" dirty="0"/>
          </a:p>
        </p:txBody>
      </p:sp>
    </p:spTree>
    <p:extLst>
      <p:ext uri="{BB962C8B-B14F-4D97-AF65-F5344CB8AC3E}">
        <p14:creationId xmlns:p14="http://schemas.microsoft.com/office/powerpoint/2010/main" val="50138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冯诺依曼架构</a:t>
            </a:r>
            <a:r>
              <a:rPr lang="en-US" altLang="zh-CN" dirty="0"/>
              <a:t> vs </a:t>
            </a:r>
            <a:r>
              <a:rPr lang="zh-CN" altLang="en-US" dirty="0"/>
              <a:t>哈佛架构</a:t>
            </a:r>
          </a:p>
        </p:txBody>
      </p:sp>
      <p:sp>
        <p:nvSpPr>
          <p:cNvPr id="6" name="内容占位符 5"/>
          <p:cNvSpPr>
            <a:spLocks noGrp="1"/>
          </p:cNvSpPr>
          <p:nvPr>
            <p:ph idx="1"/>
          </p:nvPr>
        </p:nvSpPr>
        <p:spPr/>
        <p:txBody>
          <a:bodyPr/>
          <a:lstStyle/>
          <a:p>
            <a:pPr>
              <a:lnSpc>
                <a:spcPct val="100000"/>
              </a:lnSpc>
            </a:pPr>
            <a:r>
              <a:rPr lang="zh-CN" altLang="en-US" sz="2800" dirty="0"/>
              <a:t>冯诺依曼架构（以</a:t>
            </a:r>
            <a:r>
              <a:rPr lang="en-US" altLang="zh-CN" sz="2800" dirty="0"/>
              <a:t>X86</a:t>
            </a:r>
            <a:r>
              <a:rPr lang="zh-CN" altLang="en-US" sz="2800" dirty="0"/>
              <a:t>为代表）</a:t>
            </a:r>
          </a:p>
          <a:p>
            <a:pPr lvl="1">
              <a:lnSpc>
                <a:spcPct val="100000"/>
              </a:lnSpc>
            </a:pPr>
            <a:r>
              <a:rPr lang="zh-CN" altLang="en-US" sz="2400" dirty="0"/>
              <a:t>也叫普林斯顿架构，程序空间和数据空间是一体的，数据和程序采用同一数据总线和地址总线。</a:t>
            </a:r>
          </a:p>
          <a:p>
            <a:pPr lvl="1">
              <a:lnSpc>
                <a:spcPct val="100000"/>
              </a:lnSpc>
            </a:pPr>
            <a:r>
              <a:rPr lang="zh-CN" altLang="en-US" sz="2400" dirty="0"/>
              <a:t>指令和数据以相同的地位进行存储。</a:t>
            </a:r>
          </a:p>
          <a:p>
            <a:pPr lvl="1">
              <a:lnSpc>
                <a:spcPct val="100000"/>
              </a:lnSpc>
            </a:pPr>
            <a:r>
              <a:rPr lang="zh-CN" altLang="en-US" sz="2400" dirty="0"/>
              <a:t>指令和数据不能同时进行操作，只能顺序执行。</a:t>
            </a:r>
          </a:p>
          <a:p>
            <a:pPr lvl="0">
              <a:lnSpc>
                <a:spcPct val="100000"/>
              </a:lnSpc>
            </a:pPr>
            <a:r>
              <a:rPr lang="zh-CN" altLang="en-US" sz="2800" dirty="0">
                <a:sym typeface="+mn-ea"/>
              </a:rPr>
              <a:t>哈佛架构（以</a:t>
            </a:r>
            <a:r>
              <a:rPr lang="en-US" altLang="zh-CN" sz="2800" dirty="0">
                <a:sym typeface="+mn-ea"/>
              </a:rPr>
              <a:t>DSP</a:t>
            </a:r>
            <a:r>
              <a:rPr lang="zh-CN" altLang="en-US" sz="2800" dirty="0">
                <a:sym typeface="+mn-ea"/>
              </a:rPr>
              <a:t>和</a:t>
            </a:r>
            <a:r>
              <a:rPr lang="en-US" altLang="zh-CN" sz="2800" dirty="0">
                <a:sym typeface="+mn-ea"/>
              </a:rPr>
              <a:t>ARM</a:t>
            </a:r>
            <a:r>
              <a:rPr lang="zh-CN" altLang="en-US" sz="2800" dirty="0">
                <a:sym typeface="+mn-ea"/>
              </a:rPr>
              <a:t>为代表）</a:t>
            </a:r>
          </a:p>
          <a:p>
            <a:pPr lvl="1">
              <a:lnSpc>
                <a:spcPct val="100000"/>
              </a:lnSpc>
            </a:pPr>
            <a:r>
              <a:rPr lang="zh-CN" altLang="en-US" sz="2400" dirty="0">
                <a:sym typeface="+mn-ea"/>
              </a:rPr>
              <a:t>存储器分为数据存储器和程序存储器，总线分为程序存储器的数据总线和地址总线以及数据存储器的数据总线和地址总线。</a:t>
            </a:r>
          </a:p>
          <a:p>
            <a:pPr lvl="1">
              <a:lnSpc>
                <a:spcPct val="100000"/>
              </a:lnSpc>
            </a:pPr>
            <a:r>
              <a:rPr lang="zh-CN" altLang="en-US" sz="2400" dirty="0">
                <a:sym typeface="+mn-ea"/>
              </a:rPr>
              <a:t>可同时对数据和程序进行操作，具有较高的执行效率。</a:t>
            </a:r>
          </a:p>
          <a:p>
            <a:pPr lvl="1">
              <a:lnSpc>
                <a:spcPct val="100000"/>
              </a:lnSpc>
            </a:pPr>
            <a:r>
              <a:rPr lang="zh-CN" altLang="en-US" sz="2400" dirty="0">
                <a:sym typeface="+mn-ea"/>
              </a:rPr>
              <a:t>指令和数据可以有不同的宽度。</a:t>
            </a:r>
            <a:endParaRPr lang="zh-CN" altLang="en-US" sz="2400"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13</a:t>
            </a:fld>
            <a:endParaRPr lang="zh-CN" altLang="en-US" dirty="0"/>
          </a:p>
        </p:txBody>
      </p:sp>
      <p:pic>
        <p:nvPicPr>
          <p:cNvPr id="100" name="图片 99"/>
          <p:cNvPicPr/>
          <p:nvPr/>
        </p:nvPicPr>
        <p:blipFill>
          <a:blip r:embed="rId3" r:link="rId4"/>
          <a:srcRect r="1552" b="7953"/>
          <a:stretch>
            <a:fillRect/>
          </a:stretch>
        </p:blipFill>
        <p:spPr>
          <a:xfrm>
            <a:off x="8350250" y="2233930"/>
            <a:ext cx="3061335" cy="1447800"/>
          </a:xfrm>
          <a:prstGeom prst="rect">
            <a:avLst/>
          </a:prstGeom>
          <a:solidFill>
            <a:schemeClr val="accent1"/>
          </a:solidFill>
          <a:ln w="9525">
            <a:noFill/>
          </a:ln>
        </p:spPr>
      </p:pic>
      <p:grpSp>
        <p:nvGrpSpPr>
          <p:cNvPr id="7" name="组合 6">
            <a:extLst>
              <a:ext uri="{FF2B5EF4-FFF2-40B4-BE49-F238E27FC236}">
                <a16:creationId xmlns:a16="http://schemas.microsoft.com/office/drawing/2014/main" id="{0F1B3B88-2F89-4414-AAE0-479739BE3DA8}"/>
              </a:ext>
            </a:extLst>
          </p:cNvPr>
          <p:cNvGrpSpPr/>
          <p:nvPr/>
        </p:nvGrpSpPr>
        <p:grpSpPr>
          <a:xfrm>
            <a:off x="5809934" y="5222298"/>
            <a:ext cx="6138226" cy="1382857"/>
            <a:chOff x="5093192" y="5211301"/>
            <a:chExt cx="6138226" cy="1382857"/>
          </a:xfrm>
        </p:grpSpPr>
        <p:sp>
          <p:nvSpPr>
            <p:cNvPr id="8" name="矩形 7">
              <a:extLst>
                <a:ext uri="{FF2B5EF4-FFF2-40B4-BE49-F238E27FC236}">
                  <a16:creationId xmlns:a16="http://schemas.microsoft.com/office/drawing/2014/main" id="{FE568016-AC43-4A9D-9CE1-4B16080E3E69}"/>
                </a:ext>
              </a:extLst>
            </p:cNvPr>
            <p:cNvSpPr/>
            <p:nvPr/>
          </p:nvSpPr>
          <p:spPr>
            <a:xfrm>
              <a:off x="7681972" y="5211301"/>
              <a:ext cx="981307" cy="13828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800" b="1" dirty="0">
                  <a:solidFill>
                    <a:srgbClr val="0000FF"/>
                  </a:solidFill>
                </a:rPr>
                <a:t>CPU</a:t>
              </a:r>
              <a:endParaRPr lang="zh-CN" altLang="en-US" sz="2800" b="1" dirty="0">
                <a:solidFill>
                  <a:srgbClr val="0000FF"/>
                </a:solidFill>
              </a:endParaRPr>
            </a:p>
          </p:txBody>
        </p:sp>
        <p:sp>
          <p:nvSpPr>
            <p:cNvPr id="9" name="矩形 8">
              <a:extLst>
                <a:ext uri="{FF2B5EF4-FFF2-40B4-BE49-F238E27FC236}">
                  <a16:creationId xmlns:a16="http://schemas.microsoft.com/office/drawing/2014/main" id="{FDD9BE38-879B-47D1-AE01-E6F911D1BDB2}"/>
                </a:ext>
              </a:extLst>
            </p:cNvPr>
            <p:cNvSpPr/>
            <p:nvPr/>
          </p:nvSpPr>
          <p:spPr>
            <a:xfrm>
              <a:off x="10420927" y="5211302"/>
              <a:ext cx="810491" cy="13828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000" b="1" dirty="0">
                  <a:solidFill>
                    <a:srgbClr val="0000FF"/>
                  </a:solidFill>
                </a:rPr>
                <a:t>数据存储器</a:t>
              </a:r>
            </a:p>
          </p:txBody>
        </p:sp>
        <p:sp>
          <p:nvSpPr>
            <p:cNvPr id="10" name="右箭头 14">
              <a:extLst>
                <a:ext uri="{FF2B5EF4-FFF2-40B4-BE49-F238E27FC236}">
                  <a16:creationId xmlns:a16="http://schemas.microsoft.com/office/drawing/2014/main" id="{8C384842-28E0-4C80-B50B-63D5590E5BB2}"/>
                </a:ext>
              </a:extLst>
            </p:cNvPr>
            <p:cNvSpPr/>
            <p:nvPr/>
          </p:nvSpPr>
          <p:spPr>
            <a:xfrm>
              <a:off x="8675231" y="5337894"/>
              <a:ext cx="1757648" cy="444963"/>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solidFill>
                    <a:schemeClr val="tx1"/>
                  </a:solidFill>
                </a:rPr>
                <a:t>数据地址总线</a:t>
              </a:r>
            </a:p>
          </p:txBody>
        </p:sp>
        <p:sp>
          <p:nvSpPr>
            <p:cNvPr id="11" name="左右箭头 15">
              <a:extLst>
                <a:ext uri="{FF2B5EF4-FFF2-40B4-BE49-F238E27FC236}">
                  <a16:creationId xmlns:a16="http://schemas.microsoft.com/office/drawing/2014/main" id="{495213E1-3CE4-4CF9-96E4-F958E03418BD}"/>
                </a:ext>
              </a:extLst>
            </p:cNvPr>
            <p:cNvSpPr/>
            <p:nvPr/>
          </p:nvSpPr>
          <p:spPr>
            <a:xfrm>
              <a:off x="8663280" y="6020841"/>
              <a:ext cx="1745696" cy="523667"/>
            </a:xfrm>
            <a:prstGeom prst="lef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dirty="0">
                <a:solidFill>
                  <a:schemeClr val="tx1"/>
                </a:solidFill>
              </a:endParaRPr>
            </a:p>
          </p:txBody>
        </p:sp>
        <p:sp>
          <p:nvSpPr>
            <p:cNvPr id="12" name="矩形 11">
              <a:extLst>
                <a:ext uri="{FF2B5EF4-FFF2-40B4-BE49-F238E27FC236}">
                  <a16:creationId xmlns:a16="http://schemas.microsoft.com/office/drawing/2014/main" id="{784F843A-B182-4506-8B43-E734FB871FED}"/>
                </a:ext>
              </a:extLst>
            </p:cNvPr>
            <p:cNvSpPr/>
            <p:nvPr/>
          </p:nvSpPr>
          <p:spPr>
            <a:xfrm>
              <a:off x="8984898" y="6109869"/>
              <a:ext cx="1114409" cy="369332"/>
            </a:xfrm>
            <a:prstGeom prst="rect">
              <a:avLst/>
            </a:prstGeom>
          </p:spPr>
          <p:txBody>
            <a:bodyPr wrap="none">
              <a:spAutoFit/>
            </a:bodyPr>
            <a:lstStyle/>
            <a:p>
              <a:pPr algn="ctr"/>
              <a:r>
                <a:rPr lang="zh-CN" altLang="en-US" b="1" dirty="0"/>
                <a:t>数据总线</a:t>
              </a:r>
            </a:p>
          </p:txBody>
        </p:sp>
        <p:sp>
          <p:nvSpPr>
            <p:cNvPr id="13" name="矩形 12">
              <a:extLst>
                <a:ext uri="{FF2B5EF4-FFF2-40B4-BE49-F238E27FC236}">
                  <a16:creationId xmlns:a16="http://schemas.microsoft.com/office/drawing/2014/main" id="{2EBCAC14-6F29-4F7E-ACC6-A19EFD02B5C7}"/>
                </a:ext>
              </a:extLst>
            </p:cNvPr>
            <p:cNvSpPr/>
            <p:nvPr/>
          </p:nvSpPr>
          <p:spPr>
            <a:xfrm>
              <a:off x="5093192" y="5211301"/>
              <a:ext cx="810491" cy="13828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000" b="1" dirty="0">
                  <a:solidFill>
                    <a:srgbClr val="0000FF"/>
                  </a:solidFill>
                </a:rPr>
                <a:t>程序存储器</a:t>
              </a:r>
            </a:p>
          </p:txBody>
        </p:sp>
        <p:sp>
          <p:nvSpPr>
            <p:cNvPr id="14" name="左右箭头 18">
              <a:extLst>
                <a:ext uri="{FF2B5EF4-FFF2-40B4-BE49-F238E27FC236}">
                  <a16:creationId xmlns:a16="http://schemas.microsoft.com/office/drawing/2014/main" id="{BBB05CB9-DDD8-4F4C-BA8A-086F89A32026}"/>
                </a:ext>
              </a:extLst>
            </p:cNvPr>
            <p:cNvSpPr/>
            <p:nvPr/>
          </p:nvSpPr>
          <p:spPr>
            <a:xfrm>
              <a:off x="5924747" y="6002369"/>
              <a:ext cx="1745696" cy="569413"/>
            </a:xfrm>
            <a:prstGeom prst="lef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dirty="0">
                <a:solidFill>
                  <a:schemeClr val="tx1"/>
                </a:solidFill>
              </a:endParaRPr>
            </a:p>
          </p:txBody>
        </p:sp>
        <p:sp>
          <p:nvSpPr>
            <p:cNvPr id="15" name="矩形 14">
              <a:extLst>
                <a:ext uri="{FF2B5EF4-FFF2-40B4-BE49-F238E27FC236}">
                  <a16:creationId xmlns:a16="http://schemas.microsoft.com/office/drawing/2014/main" id="{A5B1854B-943B-46C9-ABF1-8180D715F993}"/>
                </a:ext>
              </a:extLst>
            </p:cNvPr>
            <p:cNvSpPr/>
            <p:nvPr/>
          </p:nvSpPr>
          <p:spPr>
            <a:xfrm>
              <a:off x="6246366" y="6118672"/>
              <a:ext cx="1114408" cy="369332"/>
            </a:xfrm>
            <a:prstGeom prst="rect">
              <a:avLst/>
            </a:prstGeom>
          </p:spPr>
          <p:txBody>
            <a:bodyPr wrap="none">
              <a:spAutoFit/>
            </a:bodyPr>
            <a:lstStyle/>
            <a:p>
              <a:pPr algn="ctr"/>
              <a:r>
                <a:rPr lang="zh-CN" altLang="en-US" b="1" dirty="0"/>
                <a:t>指令总线</a:t>
              </a:r>
            </a:p>
          </p:txBody>
        </p:sp>
        <p:sp>
          <p:nvSpPr>
            <p:cNvPr id="16" name="右箭头 20">
              <a:extLst>
                <a:ext uri="{FF2B5EF4-FFF2-40B4-BE49-F238E27FC236}">
                  <a16:creationId xmlns:a16="http://schemas.microsoft.com/office/drawing/2014/main" id="{AA5E18DC-1983-434E-85C9-1F169CF6C909}"/>
                </a:ext>
              </a:extLst>
            </p:cNvPr>
            <p:cNvSpPr/>
            <p:nvPr/>
          </p:nvSpPr>
          <p:spPr>
            <a:xfrm rot="10800000">
              <a:off x="5903683" y="5352027"/>
              <a:ext cx="1757648" cy="444963"/>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b="1" dirty="0">
                <a:solidFill>
                  <a:schemeClr val="tx1"/>
                </a:solidFill>
              </a:endParaRPr>
            </a:p>
          </p:txBody>
        </p:sp>
        <p:sp>
          <p:nvSpPr>
            <p:cNvPr id="17" name="矩形 16">
              <a:extLst>
                <a:ext uri="{FF2B5EF4-FFF2-40B4-BE49-F238E27FC236}">
                  <a16:creationId xmlns:a16="http://schemas.microsoft.com/office/drawing/2014/main" id="{7270F5FB-A002-4DBB-A5F3-135ACDAB9F57}"/>
                </a:ext>
              </a:extLst>
            </p:cNvPr>
            <p:cNvSpPr/>
            <p:nvPr/>
          </p:nvSpPr>
          <p:spPr>
            <a:xfrm>
              <a:off x="6066498" y="5396319"/>
              <a:ext cx="1579278" cy="369332"/>
            </a:xfrm>
            <a:prstGeom prst="rect">
              <a:avLst/>
            </a:prstGeom>
          </p:spPr>
          <p:txBody>
            <a:bodyPr wrap="none">
              <a:spAutoFit/>
            </a:bodyPr>
            <a:lstStyle/>
            <a:p>
              <a:pPr algn="ctr"/>
              <a:r>
                <a:rPr lang="zh-CN" altLang="en-US" b="1" dirty="0"/>
                <a:t>指令地址总线</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3676"/>
            <a:ext cx="10515600" cy="751156"/>
          </a:xfrm>
        </p:spPr>
        <p:txBody>
          <a:bodyPr/>
          <a:lstStyle/>
          <a:p>
            <a:r>
              <a:rPr lang="en-US" altLang="zh-CN" dirty="0"/>
              <a:t>RISC-V </a:t>
            </a:r>
            <a:r>
              <a:rPr lang="zh-CN" altLang="en-US" dirty="0"/>
              <a:t>主要状态单元</a:t>
            </a:r>
            <a:r>
              <a:rPr lang="en-US" altLang="zh-CN" dirty="0"/>
              <a:t>——</a:t>
            </a:r>
            <a:r>
              <a:rPr lang="zh-CN" altLang="en-US" dirty="0"/>
              <a:t>存储器</a:t>
            </a:r>
          </a:p>
        </p:txBody>
      </p:sp>
      <p:sp>
        <p:nvSpPr>
          <p:cNvPr id="3" name="内容占位符 2"/>
          <p:cNvSpPr>
            <a:spLocks noGrp="1"/>
          </p:cNvSpPr>
          <p:nvPr>
            <p:ph idx="1"/>
          </p:nvPr>
        </p:nvSpPr>
        <p:spPr/>
        <p:txBody>
          <a:bodyPr/>
          <a:lstStyle/>
          <a:p>
            <a:pPr lvl="0">
              <a:lnSpc>
                <a:spcPct val="190000"/>
              </a:lnSpc>
            </a:pPr>
            <a:r>
              <a:rPr lang="zh-CN" altLang="en-US" dirty="0"/>
              <a:t>将指令和数据保存在</a:t>
            </a:r>
            <a:r>
              <a:rPr lang="zh-CN" altLang="en-US" b="1" dirty="0">
                <a:latin typeface="黑体" panose="02010609060101010101" pitchFamily="49" charset="-122"/>
                <a:ea typeface="黑体" panose="02010609060101010101" pitchFamily="49" charset="-122"/>
              </a:rPr>
              <a:t>字节寻址</a:t>
            </a:r>
            <a:r>
              <a:rPr lang="zh-CN" altLang="en-US" dirty="0"/>
              <a:t>的存储空间中</a:t>
            </a:r>
            <a:endParaRPr lang="en-US" altLang="zh-CN" dirty="0"/>
          </a:p>
          <a:p>
            <a:pPr lvl="0">
              <a:lnSpc>
                <a:spcPct val="190000"/>
              </a:lnSpc>
            </a:pPr>
            <a:r>
              <a:rPr lang="zh-CN" altLang="en-US" dirty="0"/>
              <a:t>指令存储器</a:t>
            </a:r>
            <a:r>
              <a:rPr lang="en-US" altLang="zh-CN" dirty="0"/>
              <a:t>I</a:t>
            </a:r>
            <a:r>
              <a:rPr lang="en-US" altLang="zh-CN" dirty="0" err="1"/>
              <a:t>mem</a:t>
            </a:r>
            <a:r>
              <a:rPr lang="zh-CN" altLang="en-US" dirty="0"/>
              <a:t>和数据存储器</a:t>
            </a:r>
            <a:r>
              <a:rPr lang="en-US" altLang="zh-CN" dirty="0" err="1"/>
              <a:t>Dmem</a:t>
            </a:r>
            <a:r>
              <a:rPr lang="zh-CN" altLang="en-US" b="1" dirty="0" err="1">
                <a:solidFill>
                  <a:srgbClr val="FF0000"/>
                </a:solidFill>
              </a:rPr>
              <a:t>分开</a:t>
            </a:r>
            <a:r>
              <a:rPr lang="zh-CN" altLang="en-US" dirty="0" err="1"/>
              <a:t>（</a:t>
            </a:r>
            <a:r>
              <a:rPr lang="en-US" altLang="zh-CN" dirty="0" err="1"/>
              <a:t>RISC CPU</a:t>
            </a:r>
            <a:r>
              <a:rPr lang="zh-CN" altLang="en-US" dirty="0" err="1"/>
              <a:t>采用的是</a:t>
            </a:r>
            <a:r>
              <a:rPr lang="zh-CN" altLang="en-US" b="1" dirty="0" err="1">
                <a:solidFill>
                  <a:srgbClr val="0000FF"/>
                </a:solidFill>
              </a:rPr>
              <a:t>哈佛</a:t>
            </a:r>
            <a:r>
              <a:rPr lang="zh-CN" altLang="en-US" dirty="0" err="1"/>
              <a:t>架构）</a:t>
            </a:r>
            <a:endParaRPr lang="en-US" altLang="zh-CN" dirty="0"/>
          </a:p>
          <a:p>
            <a:pPr lvl="0">
              <a:lnSpc>
                <a:spcPct val="190000"/>
              </a:lnSpc>
            </a:pPr>
            <a:r>
              <a:rPr lang="zh-CN" altLang="en-US" dirty="0"/>
              <a:t>程序运行时，从指令存储器</a:t>
            </a:r>
            <a:r>
              <a:rPr lang="zh-CN" altLang="en-US" b="1" dirty="0">
                <a:solidFill>
                  <a:srgbClr val="FF0000"/>
                </a:solidFill>
                <a:latin typeface="黑体" panose="02010609060101010101" pitchFamily="49" charset="-122"/>
                <a:ea typeface="黑体" panose="02010609060101010101" pitchFamily="49" charset="-122"/>
              </a:rPr>
              <a:t>读</a:t>
            </a:r>
            <a:r>
              <a:rPr lang="zh-CN" altLang="en-US" dirty="0">
                <a:solidFill>
                  <a:schemeClr val="tx1"/>
                </a:solidFill>
              </a:rPr>
              <a:t>（</a:t>
            </a:r>
            <a:r>
              <a:rPr lang="zh-CN" altLang="en-US" dirty="0"/>
              <a:t>取）指令，在数据存储器中</a:t>
            </a:r>
            <a:r>
              <a:rPr lang="zh-CN" altLang="en-US" b="1" dirty="0">
                <a:solidFill>
                  <a:srgbClr val="FF0000"/>
                </a:solidFill>
                <a:latin typeface="黑体" panose="02010609060101010101" pitchFamily="49" charset="-122"/>
                <a:ea typeface="黑体" panose="02010609060101010101" pitchFamily="49" charset="-122"/>
              </a:rPr>
              <a:t>读写</a:t>
            </a:r>
            <a:r>
              <a:rPr lang="zh-CN" altLang="en-US" dirty="0"/>
              <a:t>数据</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14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38200" y="170816"/>
            <a:ext cx="10515600" cy="751156"/>
          </a:xfrm>
        </p:spPr>
        <p:txBody>
          <a:bodyPr>
            <a:normAutofit/>
          </a:bodyPr>
          <a:lstStyle/>
          <a:p>
            <a:r>
              <a:rPr lang="zh-CN" altLang="en-US" dirty="0">
                <a:sym typeface="+mn-ea"/>
              </a:rPr>
              <a:t>数据</a:t>
            </a:r>
            <a:r>
              <a:rPr dirty="0">
                <a:sym typeface="+mn-ea"/>
              </a:rPr>
              <a:t>存储器</a:t>
            </a:r>
            <a:r>
              <a:rPr lang="zh-CN" dirty="0">
                <a:sym typeface="+mn-ea"/>
              </a:rPr>
              <a:t>（</a:t>
            </a:r>
            <a:r>
              <a:rPr lang="en-US" altLang="zh-CN" dirty="0">
                <a:sym typeface="+mn-ea"/>
              </a:rPr>
              <a:t>DM:Data Memory</a:t>
            </a:r>
            <a:r>
              <a:rPr lang="zh-CN" dirty="0">
                <a:sym typeface="+mn-ea"/>
              </a:rPr>
              <a:t>）</a:t>
            </a:r>
            <a:endParaRPr lang="zh-CN" altLang="en-US" dirty="0"/>
          </a:p>
        </p:txBody>
      </p:sp>
      <p:sp>
        <p:nvSpPr>
          <p:cNvPr id="6" name="内容占位符 5"/>
          <p:cNvSpPr>
            <a:spLocks noGrp="1"/>
          </p:cNvSpPr>
          <p:nvPr>
            <p:ph idx="1"/>
          </p:nvPr>
        </p:nvSpPr>
        <p:spPr/>
        <p:txBody>
          <a:bodyPr/>
          <a:lstStyle/>
          <a:p>
            <a:pPr marL="12700">
              <a:lnSpc>
                <a:spcPct val="100000"/>
              </a:lnSpc>
              <a:spcBef>
                <a:spcPts val="1045"/>
              </a:spcBef>
            </a:pPr>
            <a:r>
              <a:rPr lang="zh-CN" dirty="0">
                <a:cs typeface="微软雅黑" panose="020B0503020204020204" charset="-122"/>
                <a:sym typeface="+mn-ea"/>
              </a:rPr>
              <a:t>组合逻辑</a:t>
            </a:r>
            <a:r>
              <a:rPr lang="en-US" altLang="zh-CN" dirty="0">
                <a:cs typeface="微软雅黑" panose="020B0503020204020204" charset="-122"/>
                <a:sym typeface="+mn-ea"/>
              </a:rPr>
              <a:t> vs </a:t>
            </a:r>
            <a:r>
              <a:rPr lang="zh-CN" altLang="en-US" b="1" dirty="0">
                <a:solidFill>
                  <a:srgbClr val="0000FF"/>
                </a:solidFill>
                <a:cs typeface="微软雅黑" panose="020B0503020204020204" charset="-122"/>
                <a:sym typeface="+mn-ea"/>
              </a:rPr>
              <a:t>时序</a:t>
            </a:r>
            <a:r>
              <a:rPr lang="zh-CN" altLang="en-US" dirty="0">
                <a:cs typeface="微软雅黑" panose="020B0503020204020204" charset="-122"/>
                <a:sym typeface="+mn-ea"/>
              </a:rPr>
              <a:t>逻辑</a:t>
            </a:r>
            <a:endParaRPr dirty="0">
              <a:cs typeface="微软雅黑" panose="020B0503020204020204" charset="-122"/>
              <a:sym typeface="+mn-ea"/>
            </a:endParaRPr>
          </a:p>
          <a:p>
            <a:pPr marL="12700">
              <a:lnSpc>
                <a:spcPct val="100000"/>
              </a:lnSpc>
              <a:spcBef>
                <a:spcPts val="1045"/>
              </a:spcBef>
            </a:pPr>
            <a:r>
              <a:rPr dirty="0">
                <a:cs typeface="微软雅黑" panose="020B0503020204020204" charset="-122"/>
                <a:sym typeface="+mn-ea"/>
              </a:rPr>
              <a:t>数据接口信号</a:t>
            </a:r>
            <a:endParaRPr dirty="0">
              <a:cs typeface="微软雅黑" panose="020B0503020204020204" charset="-122"/>
            </a:endParaRPr>
          </a:p>
          <a:p>
            <a:pPr marL="746760" lvl="1" indent="-252095">
              <a:lnSpc>
                <a:spcPct val="100000"/>
              </a:lnSpc>
              <a:spcBef>
                <a:spcPts val="705"/>
              </a:spcBef>
              <a:buChar char="◦"/>
              <a:tabLst>
                <a:tab pos="289560" algn="l"/>
                <a:tab pos="290195" algn="l"/>
              </a:tabLst>
            </a:pPr>
            <a:r>
              <a:rPr spc="-5" dirty="0">
                <a:cs typeface="Arial" panose="020B0604020202020204"/>
                <a:sym typeface="+mn-ea"/>
              </a:rPr>
              <a:t>Data</a:t>
            </a:r>
            <a:r>
              <a:rPr spc="-80" dirty="0">
                <a:cs typeface="Arial" panose="020B0604020202020204"/>
                <a:sym typeface="+mn-ea"/>
              </a:rPr>
              <a:t> </a:t>
            </a:r>
            <a:r>
              <a:rPr spc="-5" dirty="0">
                <a:cs typeface="Arial" panose="020B0604020202020204"/>
                <a:sym typeface="+mn-ea"/>
              </a:rPr>
              <a:t>In</a:t>
            </a:r>
            <a:r>
              <a:rPr spc="-5" dirty="0">
                <a:cs typeface="微软雅黑" panose="020B0503020204020204" charset="-122"/>
                <a:sym typeface="+mn-ea"/>
              </a:rPr>
              <a:t>：</a:t>
            </a:r>
            <a:r>
              <a:rPr dirty="0">
                <a:cs typeface="微软雅黑" panose="020B0503020204020204" charset="-122"/>
                <a:sym typeface="+mn-ea"/>
              </a:rPr>
              <a:t>数据输入</a:t>
            </a:r>
            <a:endParaRPr dirty="0">
              <a:cs typeface="微软雅黑" panose="020B0503020204020204" charset="-122"/>
            </a:endParaRPr>
          </a:p>
          <a:p>
            <a:pPr marL="746760" lvl="1" indent="-252095">
              <a:lnSpc>
                <a:spcPct val="100000"/>
              </a:lnSpc>
              <a:spcBef>
                <a:spcPts val="580"/>
              </a:spcBef>
              <a:buChar char="◦"/>
              <a:tabLst>
                <a:tab pos="289560" algn="l"/>
                <a:tab pos="290195" algn="l"/>
              </a:tabLst>
            </a:pPr>
            <a:r>
              <a:rPr spc="-5" dirty="0">
                <a:cs typeface="Arial" panose="020B0604020202020204"/>
                <a:sym typeface="+mn-ea"/>
              </a:rPr>
              <a:t>Data</a:t>
            </a:r>
            <a:r>
              <a:rPr spc="-65" dirty="0">
                <a:cs typeface="Arial" panose="020B0604020202020204"/>
                <a:sym typeface="+mn-ea"/>
              </a:rPr>
              <a:t> </a:t>
            </a:r>
            <a:r>
              <a:rPr spc="-5" dirty="0">
                <a:cs typeface="Arial" panose="020B0604020202020204"/>
                <a:sym typeface="+mn-ea"/>
              </a:rPr>
              <a:t>Out</a:t>
            </a:r>
            <a:r>
              <a:rPr spc="-5" dirty="0">
                <a:cs typeface="微软雅黑" panose="020B0503020204020204" charset="-122"/>
                <a:sym typeface="+mn-ea"/>
              </a:rPr>
              <a:t>：</a:t>
            </a:r>
            <a:r>
              <a:rPr dirty="0">
                <a:cs typeface="微软雅黑" panose="020B0503020204020204" charset="-122"/>
                <a:sym typeface="+mn-ea"/>
              </a:rPr>
              <a:t>数</a:t>
            </a:r>
            <a:r>
              <a:rPr spc="-5" dirty="0">
                <a:cs typeface="微软雅黑" panose="020B0503020204020204" charset="-122"/>
                <a:sym typeface="+mn-ea"/>
              </a:rPr>
              <a:t>据</a:t>
            </a:r>
            <a:r>
              <a:rPr dirty="0">
                <a:cs typeface="微软雅黑" panose="020B0503020204020204" charset="-122"/>
                <a:sym typeface="+mn-ea"/>
              </a:rPr>
              <a:t>输出</a:t>
            </a:r>
          </a:p>
          <a:p>
            <a:pPr marL="12700">
              <a:lnSpc>
                <a:spcPct val="100000"/>
              </a:lnSpc>
              <a:spcBef>
                <a:spcPts val="1045"/>
              </a:spcBef>
            </a:pPr>
            <a:r>
              <a:rPr dirty="0">
                <a:sym typeface="+mn-ea"/>
              </a:rPr>
              <a:t>读写控制</a:t>
            </a:r>
            <a:endParaRPr dirty="0"/>
          </a:p>
          <a:p>
            <a:pPr marL="746760" marR="5080" lvl="1" indent="-251460">
              <a:lnSpc>
                <a:spcPct val="120000"/>
              </a:lnSpc>
              <a:spcBef>
                <a:spcPts val="130"/>
              </a:spcBef>
              <a:buChar char="◦"/>
              <a:tabLst>
                <a:tab pos="289560" algn="l"/>
                <a:tab pos="290195" algn="l"/>
              </a:tabLst>
            </a:pPr>
            <a:r>
              <a:rPr spc="15" dirty="0">
                <a:cs typeface="Arial" panose="020B0604020202020204"/>
                <a:sym typeface="+mn-ea"/>
              </a:rPr>
              <a:t>Address</a:t>
            </a:r>
            <a:r>
              <a:rPr spc="15" dirty="0">
                <a:sym typeface="+mn-ea"/>
              </a:rPr>
              <a:t>：</a:t>
            </a:r>
            <a:r>
              <a:rPr spc="55" dirty="0">
                <a:sym typeface="+mn-ea"/>
              </a:rPr>
              <a:t>指</a:t>
            </a:r>
            <a:r>
              <a:rPr spc="65" dirty="0">
                <a:sym typeface="+mn-ea"/>
              </a:rPr>
              <a:t>定一个</a:t>
            </a:r>
            <a:r>
              <a:rPr spc="55" dirty="0">
                <a:sym typeface="+mn-ea"/>
              </a:rPr>
              <a:t>存</a:t>
            </a:r>
            <a:r>
              <a:rPr spc="65" dirty="0">
                <a:sym typeface="+mn-ea"/>
              </a:rPr>
              <a:t>储单</a:t>
            </a:r>
            <a:r>
              <a:rPr spc="100" dirty="0">
                <a:sym typeface="+mn-ea"/>
              </a:rPr>
              <a:t>元</a:t>
            </a:r>
            <a:r>
              <a:rPr spc="60" dirty="0">
                <a:sym typeface="+mn-ea"/>
              </a:rPr>
              <a:t>，</a:t>
            </a:r>
            <a:r>
              <a:rPr spc="65" dirty="0">
                <a:sym typeface="+mn-ea"/>
              </a:rPr>
              <a:t>将其内</a:t>
            </a:r>
            <a:r>
              <a:rPr spc="55" dirty="0">
                <a:sym typeface="+mn-ea"/>
              </a:rPr>
              <a:t>容</a:t>
            </a:r>
            <a:r>
              <a:rPr spc="65" dirty="0">
                <a:sym typeface="+mn-ea"/>
              </a:rPr>
              <a:t>送</a:t>
            </a:r>
            <a:r>
              <a:rPr dirty="0">
                <a:sym typeface="+mn-ea"/>
              </a:rPr>
              <a:t>到数据输出</a:t>
            </a:r>
            <a:r>
              <a:rPr lang="zh-CN" dirty="0">
                <a:sym typeface="+mn-ea"/>
              </a:rPr>
              <a:t>端</a:t>
            </a:r>
            <a:endParaRPr dirty="0">
              <a:cs typeface="Arial" panose="020B0604020202020204"/>
            </a:endParaRPr>
          </a:p>
          <a:p>
            <a:pPr marL="746760" marR="5080" lvl="1" indent="-251460">
              <a:lnSpc>
                <a:spcPts val="3460"/>
              </a:lnSpc>
              <a:spcBef>
                <a:spcPts val="210"/>
              </a:spcBef>
              <a:buChar char="◦"/>
              <a:tabLst>
                <a:tab pos="289560" algn="l"/>
                <a:tab pos="290195" algn="l"/>
                <a:tab pos="1153795" algn="l"/>
              </a:tabLst>
            </a:pPr>
            <a:r>
              <a:rPr spc="-50" dirty="0">
                <a:cs typeface="Arial" panose="020B0604020202020204"/>
                <a:sym typeface="+mn-ea"/>
              </a:rPr>
              <a:t>W</a:t>
            </a:r>
            <a:r>
              <a:rPr spc="-5" dirty="0">
                <a:cs typeface="Arial" panose="020B0604020202020204"/>
                <a:sym typeface="+mn-ea"/>
              </a:rPr>
              <a:t>riteE</a:t>
            </a:r>
            <a:r>
              <a:rPr spc="-15" dirty="0">
                <a:cs typeface="Arial" panose="020B0604020202020204"/>
                <a:sym typeface="+mn-ea"/>
              </a:rPr>
              <a:t>n</a:t>
            </a:r>
            <a:r>
              <a:rPr spc="-5" dirty="0">
                <a:cs typeface="Arial" panose="020B0604020202020204"/>
                <a:sym typeface="+mn-ea"/>
              </a:rPr>
              <a:t>abl</a:t>
            </a:r>
            <a:r>
              <a:rPr spc="30" dirty="0">
                <a:cs typeface="Arial" panose="020B0604020202020204"/>
                <a:sym typeface="+mn-ea"/>
              </a:rPr>
              <a:t>e</a:t>
            </a:r>
            <a:r>
              <a:rPr spc="35" dirty="0">
                <a:sym typeface="+mn-ea"/>
              </a:rPr>
              <a:t>：写</a:t>
            </a:r>
            <a:r>
              <a:rPr spc="45" dirty="0">
                <a:sym typeface="+mn-ea"/>
              </a:rPr>
              <a:t>使</a:t>
            </a:r>
            <a:r>
              <a:rPr spc="35" dirty="0">
                <a:sym typeface="+mn-ea"/>
              </a:rPr>
              <a:t>能。</a:t>
            </a:r>
            <a:r>
              <a:rPr spc="45" dirty="0">
                <a:sym typeface="+mn-ea"/>
              </a:rPr>
              <a:t>在</a:t>
            </a:r>
            <a:r>
              <a:rPr spc="30" dirty="0">
                <a:sym typeface="+mn-ea"/>
              </a:rPr>
              <a:t>时钟信</a:t>
            </a:r>
            <a:r>
              <a:rPr spc="45" dirty="0">
                <a:sym typeface="+mn-ea"/>
              </a:rPr>
              <a:t>号（</a:t>
            </a:r>
            <a:r>
              <a:rPr spc="-5" dirty="0">
                <a:cs typeface="Arial" panose="020B0604020202020204"/>
                <a:sym typeface="+mn-ea"/>
              </a:rPr>
              <a:t>cl</a:t>
            </a:r>
            <a:r>
              <a:rPr spc="25" dirty="0">
                <a:cs typeface="Arial" panose="020B0604020202020204"/>
                <a:sym typeface="+mn-ea"/>
              </a:rPr>
              <a:t>k</a:t>
            </a:r>
            <a:r>
              <a:rPr spc="35" dirty="0">
                <a:sym typeface="+mn-ea"/>
              </a:rPr>
              <a:t>）</a:t>
            </a:r>
            <a:r>
              <a:rPr spc="30" dirty="0">
                <a:sym typeface="+mn-ea"/>
              </a:rPr>
              <a:t>的</a:t>
            </a:r>
            <a:r>
              <a:rPr spc="45" dirty="0">
                <a:sym typeface="+mn-ea"/>
              </a:rPr>
              <a:t>上</a:t>
            </a:r>
            <a:r>
              <a:rPr spc="30" dirty="0">
                <a:sym typeface="+mn-ea"/>
              </a:rPr>
              <a:t>升</a:t>
            </a:r>
            <a:r>
              <a:rPr spc="45" dirty="0">
                <a:sym typeface="+mn-ea"/>
              </a:rPr>
              <a:t>沿</a:t>
            </a:r>
            <a:r>
              <a:rPr spc="35" dirty="0">
                <a:sym typeface="+mn-ea"/>
              </a:rPr>
              <a:t>，</a:t>
            </a:r>
            <a:r>
              <a:rPr spc="30" dirty="0">
                <a:sym typeface="+mn-ea"/>
              </a:rPr>
              <a:t>如</a:t>
            </a:r>
            <a:r>
              <a:rPr spc="45" dirty="0">
                <a:sym typeface="+mn-ea"/>
              </a:rPr>
              <a:t>果</a:t>
            </a:r>
            <a:r>
              <a:rPr spc="30" dirty="0">
                <a:sym typeface="+mn-ea"/>
              </a:rPr>
              <a:t>写使</a:t>
            </a:r>
            <a:r>
              <a:rPr dirty="0">
                <a:sym typeface="+mn-ea"/>
              </a:rPr>
              <a:t>能信号有效</a:t>
            </a:r>
            <a:r>
              <a:rPr spc="-5" dirty="0">
                <a:sym typeface="+mn-ea"/>
              </a:rPr>
              <a:t>，</a:t>
            </a:r>
            <a:r>
              <a:rPr dirty="0">
                <a:sym typeface="+mn-ea"/>
              </a:rPr>
              <a:t>将数据输入信号的内容存入地址信号指定存储单元</a:t>
            </a:r>
          </a:p>
          <a:p>
            <a:pPr marL="38100" marR="5080" lvl="0" indent="0">
              <a:lnSpc>
                <a:spcPts val="3460"/>
              </a:lnSpc>
              <a:spcBef>
                <a:spcPts val="210"/>
              </a:spcBef>
              <a:buNone/>
              <a:tabLst>
                <a:tab pos="289560" algn="l"/>
                <a:tab pos="290195" algn="l"/>
                <a:tab pos="1153795" algn="l"/>
              </a:tabLst>
            </a:pPr>
            <a:r>
              <a:rPr b="1" dirty="0">
                <a:solidFill>
                  <a:srgbClr val="FF0000"/>
                </a:solidFill>
                <a:cs typeface="宋体" panose="02010600030101010101" pitchFamily="2" charset="-122"/>
                <a:sym typeface="+mn-ea"/>
              </a:rPr>
              <a:t>注：存储器的读操作不受时钟控制</a:t>
            </a:r>
            <a:endParaRPr b="1" dirty="0">
              <a:solidFill>
                <a:srgbClr val="FF0000"/>
              </a:solidFill>
              <a:cs typeface="微软雅黑" panose="020B0503020204020204" charset="-122"/>
            </a:endParaRPr>
          </a:p>
          <a:p>
            <a:endParaRPr lang="zh-CN" altLang="en-US" b="1" dirty="0">
              <a:solidFill>
                <a:srgbClr val="FF0000"/>
              </a:solidFill>
              <a:latin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8EE8E787-E6FE-45D8-9039-788B45E44EE7}" type="slidenum">
              <a:rPr lang="zh-CN" altLang="en-US" smtClean="0"/>
              <a:t>15</a:t>
            </a:fld>
            <a:endParaRPr lang="zh-CN" altLang="en-US" dirty="0"/>
          </a:p>
        </p:txBody>
      </p:sp>
      <p:grpSp>
        <p:nvGrpSpPr>
          <p:cNvPr id="24" name="组合 23"/>
          <p:cNvGrpSpPr/>
          <p:nvPr/>
        </p:nvGrpSpPr>
        <p:grpSpPr>
          <a:xfrm>
            <a:off x="7109460" y="1234440"/>
            <a:ext cx="4383405" cy="2028190"/>
            <a:chOff x="11396" y="2363"/>
            <a:chExt cx="6344" cy="2775"/>
          </a:xfrm>
        </p:grpSpPr>
        <p:sp>
          <p:nvSpPr>
            <p:cNvPr id="7" name="object 7"/>
            <p:cNvSpPr txBox="1"/>
            <p:nvPr/>
          </p:nvSpPr>
          <p:spPr>
            <a:xfrm>
              <a:off x="11753" y="4573"/>
              <a:ext cx="531" cy="439"/>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panose="020B0604020202020204"/>
                  <a:cs typeface="Arial" panose="020B0604020202020204"/>
                </a:rPr>
                <a:t>c</a:t>
              </a:r>
              <a:r>
                <a:rPr sz="2000" spc="-5" dirty="0">
                  <a:latin typeface="Arial" panose="020B0604020202020204"/>
                  <a:cs typeface="Arial" panose="020B0604020202020204"/>
                </a:rPr>
                <a:t>lk</a:t>
              </a:r>
              <a:endParaRPr sz="2000">
                <a:latin typeface="Arial" panose="020B0604020202020204"/>
                <a:cs typeface="Arial" panose="020B0604020202020204"/>
              </a:endParaRPr>
            </a:p>
          </p:txBody>
        </p:sp>
        <p:sp>
          <p:nvSpPr>
            <p:cNvPr id="8" name="object 8"/>
            <p:cNvSpPr/>
            <p:nvPr/>
          </p:nvSpPr>
          <p:spPr>
            <a:xfrm>
              <a:off x="13103" y="3599"/>
              <a:ext cx="2256" cy="1539"/>
            </a:xfrm>
            <a:custGeom>
              <a:avLst/>
              <a:gdLst/>
              <a:ahLst/>
              <a:cxnLst/>
              <a:rect l="l" t="t" r="r" b="b"/>
              <a:pathLst>
                <a:path w="1432559" h="977264">
                  <a:moveTo>
                    <a:pt x="0" y="976884"/>
                  </a:moveTo>
                  <a:lnTo>
                    <a:pt x="1432559" y="976884"/>
                  </a:lnTo>
                  <a:lnTo>
                    <a:pt x="1432559" y="0"/>
                  </a:lnTo>
                  <a:lnTo>
                    <a:pt x="0" y="0"/>
                  </a:lnTo>
                  <a:lnTo>
                    <a:pt x="0" y="976884"/>
                  </a:lnTo>
                  <a:close/>
                </a:path>
              </a:pathLst>
            </a:custGeom>
            <a:noFill/>
          </p:spPr>
          <p:txBody>
            <a:bodyPr wrap="square" lIns="0" tIns="0" rIns="0" bIns="0" rtlCol="0"/>
            <a:lstStyle/>
            <a:p>
              <a:endParaRPr/>
            </a:p>
          </p:txBody>
        </p:sp>
        <p:sp>
          <p:nvSpPr>
            <p:cNvPr id="9" name="object 9"/>
            <p:cNvSpPr txBox="1"/>
            <p:nvPr/>
          </p:nvSpPr>
          <p:spPr>
            <a:xfrm>
              <a:off x="13112" y="3645"/>
              <a:ext cx="2256" cy="1450"/>
            </a:xfrm>
            <a:prstGeom prst="rect">
              <a:avLst/>
            </a:prstGeom>
            <a:ln w="38100">
              <a:solidFill>
                <a:srgbClr val="000000"/>
              </a:solidFill>
            </a:ln>
          </p:spPr>
          <p:txBody>
            <a:bodyPr vert="horz" wrap="square" lIns="0" tIns="297815" rIns="0" bIns="0" rtlCol="0">
              <a:noAutofit/>
            </a:bodyPr>
            <a:lstStyle/>
            <a:p>
              <a:pPr marL="133985">
                <a:lnSpc>
                  <a:spcPct val="100000"/>
                </a:lnSpc>
                <a:spcBef>
                  <a:spcPts val="2345"/>
                </a:spcBef>
              </a:pPr>
              <a:r>
                <a:rPr lang="en-US" altLang="zh-CN" sz="2400" b="1" spc="-5" dirty="0">
                  <a:latin typeface="Arial" panose="020B0604020202020204"/>
                  <a:cs typeface="Arial" panose="020B0604020202020204"/>
                </a:rPr>
                <a:t> </a:t>
              </a:r>
              <a:r>
                <a:rPr sz="2400" b="1" spc="-5" dirty="0">
                  <a:latin typeface="Arial" panose="020B0604020202020204"/>
                  <a:cs typeface="Arial" panose="020B0604020202020204"/>
                </a:rPr>
                <a:t>Memory</a:t>
              </a:r>
              <a:endParaRPr sz="2400" dirty="0">
                <a:latin typeface="Arial" panose="020B0604020202020204"/>
                <a:cs typeface="Arial" panose="020B0604020202020204"/>
              </a:endParaRPr>
            </a:p>
          </p:txBody>
        </p:sp>
        <p:sp>
          <p:nvSpPr>
            <p:cNvPr id="10" name="object 10"/>
            <p:cNvSpPr txBox="1"/>
            <p:nvPr/>
          </p:nvSpPr>
          <p:spPr>
            <a:xfrm>
              <a:off x="11580" y="2363"/>
              <a:ext cx="2323" cy="439"/>
            </a:xfrm>
            <a:prstGeom prst="rect">
              <a:avLst/>
            </a:prstGeom>
          </p:spPr>
          <p:txBody>
            <a:bodyPr vert="horz" wrap="square" lIns="0" tIns="13335" rIns="0" bIns="0" rtlCol="0">
              <a:spAutoFit/>
            </a:bodyPr>
            <a:lstStyle/>
            <a:p>
              <a:pPr marL="12700">
                <a:lnSpc>
                  <a:spcPct val="100000"/>
                </a:lnSpc>
                <a:spcBef>
                  <a:spcPts val="105"/>
                </a:spcBef>
              </a:pPr>
              <a:r>
                <a:rPr sz="2000" spc="-10" dirty="0">
                  <a:latin typeface="Arial" panose="020B0604020202020204"/>
                  <a:cs typeface="Arial" panose="020B0604020202020204"/>
                </a:rPr>
                <a:t>Write</a:t>
              </a:r>
              <a:r>
                <a:rPr sz="2000" spc="-85" dirty="0">
                  <a:latin typeface="Arial" panose="020B0604020202020204"/>
                  <a:cs typeface="Arial" panose="020B0604020202020204"/>
                </a:rPr>
                <a:t> </a:t>
              </a:r>
              <a:r>
                <a:rPr sz="2000" dirty="0">
                  <a:latin typeface="Arial" panose="020B0604020202020204"/>
                  <a:cs typeface="Arial" panose="020B0604020202020204"/>
                </a:rPr>
                <a:t>Enable</a:t>
              </a:r>
              <a:endParaRPr sz="2000">
                <a:latin typeface="Arial" panose="020B0604020202020204"/>
                <a:cs typeface="Arial" panose="020B0604020202020204"/>
              </a:endParaRPr>
            </a:p>
          </p:txBody>
        </p:sp>
        <p:sp>
          <p:nvSpPr>
            <p:cNvPr id="11" name="object 11"/>
            <p:cNvSpPr/>
            <p:nvPr/>
          </p:nvSpPr>
          <p:spPr>
            <a:xfrm>
              <a:off x="12367" y="3936"/>
              <a:ext cx="140" cy="221"/>
            </a:xfrm>
            <a:custGeom>
              <a:avLst/>
              <a:gdLst/>
              <a:ahLst/>
              <a:cxnLst/>
              <a:rect l="l" t="t" r="r" b="b"/>
              <a:pathLst>
                <a:path w="88900" h="140335">
                  <a:moveTo>
                    <a:pt x="88392" y="0"/>
                  </a:moveTo>
                  <a:lnTo>
                    <a:pt x="0" y="140207"/>
                  </a:lnTo>
                </a:path>
              </a:pathLst>
            </a:custGeom>
            <a:ln w="12192">
              <a:solidFill>
                <a:srgbClr val="000000"/>
              </a:solidFill>
            </a:ln>
          </p:spPr>
          <p:txBody>
            <a:bodyPr wrap="square" lIns="0" tIns="0" rIns="0" bIns="0" rtlCol="0"/>
            <a:lstStyle/>
            <a:p>
              <a:endParaRPr/>
            </a:p>
          </p:txBody>
        </p:sp>
        <p:sp>
          <p:nvSpPr>
            <p:cNvPr id="12" name="object 12"/>
            <p:cNvSpPr txBox="1"/>
            <p:nvPr/>
          </p:nvSpPr>
          <p:spPr>
            <a:xfrm>
              <a:off x="11519" y="3480"/>
              <a:ext cx="1329" cy="1052"/>
            </a:xfrm>
            <a:prstGeom prst="rect">
              <a:avLst/>
            </a:prstGeom>
          </p:spPr>
          <p:txBody>
            <a:bodyPr vert="horz" wrap="square" lIns="0" tIns="12700" rIns="0" bIns="0" rtlCol="0">
              <a:spAutoFit/>
            </a:bodyPr>
            <a:lstStyle/>
            <a:p>
              <a:pPr marL="317500" marR="5080" indent="-304800">
                <a:lnSpc>
                  <a:spcPct val="121000"/>
                </a:lnSpc>
                <a:spcBef>
                  <a:spcPts val="100"/>
                </a:spcBef>
              </a:pPr>
              <a:r>
                <a:rPr sz="2000" dirty="0">
                  <a:latin typeface="Arial" panose="020B0604020202020204"/>
                  <a:cs typeface="Arial" panose="020B0604020202020204"/>
                </a:rPr>
                <a:t>Data</a:t>
              </a:r>
              <a:r>
                <a:rPr sz="2000" spc="-110" dirty="0">
                  <a:latin typeface="Arial" panose="020B0604020202020204"/>
                  <a:cs typeface="Arial" panose="020B0604020202020204"/>
                </a:rPr>
                <a:t> </a:t>
              </a:r>
              <a:r>
                <a:rPr sz="2000" dirty="0">
                  <a:latin typeface="Arial" panose="020B0604020202020204"/>
                  <a:cs typeface="Arial" panose="020B0604020202020204"/>
                </a:rPr>
                <a:t>In  </a:t>
              </a:r>
              <a:r>
                <a:rPr lang="en-US" sz="2000" dirty="0">
                  <a:latin typeface="Arial" panose="020B0604020202020204"/>
                  <a:cs typeface="Arial" panose="020B0604020202020204"/>
                </a:rPr>
                <a:t>  </a:t>
              </a:r>
            </a:p>
            <a:p>
              <a:pPr marL="317500" marR="5080" indent="-304800">
                <a:lnSpc>
                  <a:spcPct val="121000"/>
                </a:lnSpc>
                <a:spcBef>
                  <a:spcPts val="100"/>
                </a:spcBef>
              </a:pPr>
              <a:r>
                <a:rPr lang="en-US" sz="2000" dirty="0">
                  <a:latin typeface="Arial" panose="020B0604020202020204"/>
                  <a:cs typeface="Arial" panose="020B0604020202020204"/>
                </a:rPr>
                <a:t>       n</a:t>
              </a:r>
            </a:p>
          </p:txBody>
        </p:sp>
        <p:sp>
          <p:nvSpPr>
            <p:cNvPr id="13" name="object 13"/>
            <p:cNvSpPr/>
            <p:nvPr/>
          </p:nvSpPr>
          <p:spPr>
            <a:xfrm>
              <a:off x="16687" y="3936"/>
              <a:ext cx="140" cy="221"/>
            </a:xfrm>
            <a:custGeom>
              <a:avLst/>
              <a:gdLst/>
              <a:ahLst/>
              <a:cxnLst/>
              <a:rect l="l" t="t" r="r" b="b"/>
              <a:pathLst>
                <a:path w="88900" h="140335">
                  <a:moveTo>
                    <a:pt x="88392" y="0"/>
                  </a:moveTo>
                  <a:lnTo>
                    <a:pt x="0" y="140207"/>
                  </a:lnTo>
                </a:path>
              </a:pathLst>
            </a:custGeom>
            <a:ln w="12192">
              <a:solidFill>
                <a:srgbClr val="000000"/>
              </a:solidFill>
            </a:ln>
          </p:spPr>
          <p:txBody>
            <a:bodyPr wrap="square" lIns="0" tIns="0" rIns="0" bIns="0" rtlCol="0"/>
            <a:lstStyle/>
            <a:p>
              <a:endParaRPr/>
            </a:p>
          </p:txBody>
        </p:sp>
        <p:sp>
          <p:nvSpPr>
            <p:cNvPr id="14" name="object 14"/>
            <p:cNvSpPr txBox="1"/>
            <p:nvPr/>
          </p:nvSpPr>
          <p:spPr>
            <a:xfrm>
              <a:off x="15480" y="3510"/>
              <a:ext cx="1534" cy="985"/>
            </a:xfrm>
            <a:prstGeom prst="rect">
              <a:avLst/>
            </a:prstGeom>
          </p:spPr>
          <p:txBody>
            <a:bodyPr vert="horz" wrap="square" lIns="0" tIns="58419" rIns="0" bIns="0" rtlCol="0">
              <a:spAutoFit/>
            </a:bodyPr>
            <a:lstStyle/>
            <a:p>
              <a:pPr marL="12700">
                <a:lnSpc>
                  <a:spcPct val="100000"/>
                </a:lnSpc>
                <a:spcBef>
                  <a:spcPts val="460"/>
                </a:spcBef>
              </a:pPr>
              <a:r>
                <a:rPr sz="2000" dirty="0">
                  <a:latin typeface="Arial" panose="020B0604020202020204"/>
                  <a:cs typeface="Arial" panose="020B0604020202020204"/>
                </a:rPr>
                <a:t>DataOut</a:t>
              </a:r>
              <a:endParaRPr sz="2000">
                <a:latin typeface="Arial" panose="020B0604020202020204"/>
                <a:cs typeface="Arial" panose="020B0604020202020204"/>
              </a:endParaRPr>
            </a:p>
            <a:p>
              <a:pPr marL="469900">
                <a:lnSpc>
                  <a:spcPct val="100000"/>
                </a:lnSpc>
                <a:spcBef>
                  <a:spcPts val="365"/>
                </a:spcBef>
              </a:pPr>
              <a:r>
                <a:rPr lang="en-US" sz="2000" dirty="0">
                  <a:latin typeface="Arial" panose="020B0604020202020204"/>
                  <a:cs typeface="Arial" panose="020B0604020202020204"/>
                </a:rPr>
                <a:t>    n</a:t>
              </a:r>
              <a:endParaRPr sz="2000">
                <a:latin typeface="Arial" panose="020B0604020202020204"/>
                <a:cs typeface="Arial" panose="020B0604020202020204"/>
              </a:endParaRPr>
            </a:p>
          </p:txBody>
        </p:sp>
        <p:sp>
          <p:nvSpPr>
            <p:cNvPr id="15" name="object 15"/>
            <p:cNvSpPr/>
            <p:nvPr/>
          </p:nvSpPr>
          <p:spPr>
            <a:xfrm>
              <a:off x="12359" y="4847"/>
              <a:ext cx="740" cy="0"/>
            </a:xfrm>
            <a:custGeom>
              <a:avLst/>
              <a:gdLst/>
              <a:ahLst/>
              <a:cxnLst/>
              <a:rect l="l" t="t" r="r" b="b"/>
              <a:pathLst>
                <a:path w="469900">
                  <a:moveTo>
                    <a:pt x="469391" y="0"/>
                  </a:moveTo>
                  <a:lnTo>
                    <a:pt x="0" y="0"/>
                  </a:lnTo>
                </a:path>
              </a:pathLst>
            </a:custGeom>
            <a:ln w="19812">
              <a:solidFill>
                <a:srgbClr val="000000"/>
              </a:solidFill>
            </a:ln>
          </p:spPr>
          <p:txBody>
            <a:bodyPr wrap="square" lIns="0" tIns="0" rIns="0" bIns="0" rtlCol="0"/>
            <a:lstStyle/>
            <a:p>
              <a:endParaRPr/>
            </a:p>
          </p:txBody>
        </p:sp>
        <p:sp>
          <p:nvSpPr>
            <p:cNvPr id="16" name="object 16"/>
            <p:cNvSpPr/>
            <p:nvPr/>
          </p:nvSpPr>
          <p:spPr>
            <a:xfrm>
              <a:off x="13098" y="4727"/>
              <a:ext cx="240" cy="120"/>
            </a:xfrm>
            <a:custGeom>
              <a:avLst/>
              <a:gdLst/>
              <a:ahLst/>
              <a:cxnLst/>
              <a:rect l="l" t="t" r="r" b="b"/>
              <a:pathLst>
                <a:path w="152400" h="76200">
                  <a:moveTo>
                    <a:pt x="0" y="0"/>
                  </a:moveTo>
                  <a:lnTo>
                    <a:pt x="152400" y="76200"/>
                  </a:lnTo>
                </a:path>
              </a:pathLst>
            </a:custGeom>
            <a:ln w="19812">
              <a:solidFill>
                <a:srgbClr val="000000"/>
              </a:solidFill>
            </a:ln>
          </p:spPr>
          <p:txBody>
            <a:bodyPr wrap="square" lIns="0" tIns="0" rIns="0" bIns="0" rtlCol="0"/>
            <a:lstStyle/>
            <a:p>
              <a:endParaRPr/>
            </a:p>
          </p:txBody>
        </p:sp>
        <p:sp>
          <p:nvSpPr>
            <p:cNvPr id="17" name="object 17"/>
            <p:cNvSpPr/>
            <p:nvPr/>
          </p:nvSpPr>
          <p:spPr>
            <a:xfrm>
              <a:off x="13098" y="4847"/>
              <a:ext cx="240" cy="120"/>
            </a:xfrm>
            <a:custGeom>
              <a:avLst/>
              <a:gdLst/>
              <a:ahLst/>
              <a:cxnLst/>
              <a:rect l="l" t="t" r="r" b="b"/>
              <a:pathLst>
                <a:path w="152400" h="76200">
                  <a:moveTo>
                    <a:pt x="152400" y="0"/>
                  </a:moveTo>
                  <a:lnTo>
                    <a:pt x="0" y="76200"/>
                  </a:lnTo>
                </a:path>
              </a:pathLst>
            </a:custGeom>
            <a:ln w="19812">
              <a:solidFill>
                <a:srgbClr val="000000"/>
              </a:solidFill>
            </a:ln>
          </p:spPr>
          <p:txBody>
            <a:bodyPr wrap="square" lIns="0" tIns="0" rIns="0" bIns="0" rtlCol="0"/>
            <a:lstStyle/>
            <a:p>
              <a:endParaRPr/>
            </a:p>
          </p:txBody>
        </p:sp>
        <p:sp>
          <p:nvSpPr>
            <p:cNvPr id="18" name="object 18"/>
            <p:cNvSpPr/>
            <p:nvPr/>
          </p:nvSpPr>
          <p:spPr>
            <a:xfrm>
              <a:off x="11396" y="3913"/>
              <a:ext cx="1702" cy="270"/>
            </a:xfrm>
            <a:custGeom>
              <a:avLst/>
              <a:gdLst/>
              <a:ahLst/>
              <a:cxnLst/>
              <a:rect l="l" t="t" r="r" b="b"/>
              <a:pathLst>
                <a:path w="1080770" h="171450">
                  <a:moveTo>
                    <a:pt x="1004842" y="85578"/>
                  </a:moveTo>
                  <a:lnTo>
                    <a:pt x="918844" y="135743"/>
                  </a:lnTo>
                  <a:lnTo>
                    <a:pt x="913237" y="140795"/>
                  </a:lnTo>
                  <a:lnTo>
                    <a:pt x="910081" y="147395"/>
                  </a:lnTo>
                  <a:lnTo>
                    <a:pt x="909593" y="154709"/>
                  </a:lnTo>
                  <a:lnTo>
                    <a:pt x="911986" y="161905"/>
                  </a:lnTo>
                  <a:lnTo>
                    <a:pt x="917039" y="167512"/>
                  </a:lnTo>
                  <a:lnTo>
                    <a:pt x="923639" y="170668"/>
                  </a:lnTo>
                  <a:lnTo>
                    <a:pt x="930953" y="171156"/>
                  </a:lnTo>
                  <a:lnTo>
                    <a:pt x="938149" y="168763"/>
                  </a:lnTo>
                  <a:lnTo>
                    <a:pt x="1048010" y="104628"/>
                  </a:lnTo>
                  <a:lnTo>
                    <a:pt x="1042796" y="104628"/>
                  </a:lnTo>
                  <a:lnTo>
                    <a:pt x="1042796" y="102088"/>
                  </a:lnTo>
                  <a:lnTo>
                    <a:pt x="1033144" y="102088"/>
                  </a:lnTo>
                  <a:lnTo>
                    <a:pt x="1004842" y="85578"/>
                  </a:lnTo>
                  <a:close/>
                </a:path>
                <a:path w="1080770" h="171450">
                  <a:moveTo>
                    <a:pt x="972184" y="66528"/>
                  </a:moveTo>
                  <a:lnTo>
                    <a:pt x="0" y="66528"/>
                  </a:lnTo>
                  <a:lnTo>
                    <a:pt x="0" y="104628"/>
                  </a:lnTo>
                  <a:lnTo>
                    <a:pt x="972184" y="104628"/>
                  </a:lnTo>
                  <a:lnTo>
                    <a:pt x="1004842" y="85578"/>
                  </a:lnTo>
                  <a:lnTo>
                    <a:pt x="972184" y="66528"/>
                  </a:lnTo>
                  <a:close/>
                </a:path>
                <a:path w="1080770" h="171450">
                  <a:moveTo>
                    <a:pt x="1048010" y="66528"/>
                  </a:moveTo>
                  <a:lnTo>
                    <a:pt x="1042796" y="66528"/>
                  </a:lnTo>
                  <a:lnTo>
                    <a:pt x="1042796" y="104628"/>
                  </a:lnTo>
                  <a:lnTo>
                    <a:pt x="1048010" y="104628"/>
                  </a:lnTo>
                  <a:lnTo>
                    <a:pt x="1080642" y="85578"/>
                  </a:lnTo>
                  <a:lnTo>
                    <a:pt x="1048010" y="66528"/>
                  </a:lnTo>
                  <a:close/>
                </a:path>
                <a:path w="1080770" h="171450">
                  <a:moveTo>
                    <a:pt x="1033144" y="69068"/>
                  </a:moveTo>
                  <a:lnTo>
                    <a:pt x="1004842" y="85578"/>
                  </a:lnTo>
                  <a:lnTo>
                    <a:pt x="1033144" y="102088"/>
                  </a:lnTo>
                  <a:lnTo>
                    <a:pt x="1033144" y="69068"/>
                  </a:lnTo>
                  <a:close/>
                </a:path>
                <a:path w="1080770" h="171450">
                  <a:moveTo>
                    <a:pt x="1042796" y="69068"/>
                  </a:moveTo>
                  <a:lnTo>
                    <a:pt x="1033144" y="69068"/>
                  </a:lnTo>
                  <a:lnTo>
                    <a:pt x="1033144" y="102088"/>
                  </a:lnTo>
                  <a:lnTo>
                    <a:pt x="1042796" y="102088"/>
                  </a:lnTo>
                  <a:lnTo>
                    <a:pt x="1042796" y="69068"/>
                  </a:lnTo>
                  <a:close/>
                </a:path>
                <a:path w="1080770" h="171450">
                  <a:moveTo>
                    <a:pt x="930953" y="0"/>
                  </a:moveTo>
                  <a:lnTo>
                    <a:pt x="923639" y="488"/>
                  </a:lnTo>
                  <a:lnTo>
                    <a:pt x="917039" y="3643"/>
                  </a:lnTo>
                  <a:lnTo>
                    <a:pt x="911986" y="9251"/>
                  </a:lnTo>
                  <a:lnTo>
                    <a:pt x="909593" y="16446"/>
                  </a:lnTo>
                  <a:lnTo>
                    <a:pt x="910081" y="23760"/>
                  </a:lnTo>
                  <a:lnTo>
                    <a:pt x="913237" y="30360"/>
                  </a:lnTo>
                  <a:lnTo>
                    <a:pt x="918844" y="35413"/>
                  </a:lnTo>
                  <a:lnTo>
                    <a:pt x="1004842" y="85578"/>
                  </a:lnTo>
                  <a:lnTo>
                    <a:pt x="1033144" y="69068"/>
                  </a:lnTo>
                  <a:lnTo>
                    <a:pt x="1042796" y="69068"/>
                  </a:lnTo>
                  <a:lnTo>
                    <a:pt x="1042796" y="66528"/>
                  </a:lnTo>
                  <a:lnTo>
                    <a:pt x="1048010" y="66528"/>
                  </a:lnTo>
                  <a:lnTo>
                    <a:pt x="938149" y="2393"/>
                  </a:lnTo>
                  <a:lnTo>
                    <a:pt x="930953" y="0"/>
                  </a:lnTo>
                  <a:close/>
                </a:path>
              </a:pathLst>
            </a:custGeom>
            <a:solidFill>
              <a:srgbClr val="000000"/>
            </a:solidFill>
          </p:spPr>
          <p:txBody>
            <a:bodyPr wrap="square" lIns="0" tIns="0" rIns="0" bIns="0" rtlCol="0"/>
            <a:lstStyle/>
            <a:p>
              <a:endParaRPr/>
            </a:p>
          </p:txBody>
        </p:sp>
        <p:sp>
          <p:nvSpPr>
            <p:cNvPr id="19" name="object 19"/>
            <p:cNvSpPr/>
            <p:nvPr/>
          </p:nvSpPr>
          <p:spPr>
            <a:xfrm>
              <a:off x="13454" y="2874"/>
              <a:ext cx="176" cy="725"/>
            </a:xfrm>
            <a:custGeom>
              <a:avLst/>
              <a:gdLst/>
              <a:ahLst/>
              <a:cxnLst/>
              <a:rect l="l" t="t" r="r" b="b"/>
              <a:pathLst>
                <a:path w="111759" h="460375">
                  <a:moveTo>
                    <a:pt x="11049" y="353060"/>
                  </a:moveTo>
                  <a:lnTo>
                    <a:pt x="6350" y="355854"/>
                  </a:lnTo>
                  <a:lnTo>
                    <a:pt x="1524" y="358648"/>
                  </a:lnTo>
                  <a:lnTo>
                    <a:pt x="0" y="364744"/>
                  </a:lnTo>
                  <a:lnTo>
                    <a:pt x="2793" y="369443"/>
                  </a:lnTo>
                  <a:lnTo>
                    <a:pt x="55752" y="460248"/>
                  </a:lnTo>
                  <a:lnTo>
                    <a:pt x="67159" y="440689"/>
                  </a:lnTo>
                  <a:lnTo>
                    <a:pt x="45847" y="440689"/>
                  </a:lnTo>
                  <a:lnTo>
                    <a:pt x="45847" y="404041"/>
                  </a:lnTo>
                  <a:lnTo>
                    <a:pt x="19811" y="359410"/>
                  </a:lnTo>
                  <a:lnTo>
                    <a:pt x="17144" y="354711"/>
                  </a:lnTo>
                  <a:lnTo>
                    <a:pt x="11049" y="353060"/>
                  </a:lnTo>
                  <a:close/>
                </a:path>
                <a:path w="111759" h="460375">
                  <a:moveTo>
                    <a:pt x="45847" y="404041"/>
                  </a:moveTo>
                  <a:lnTo>
                    <a:pt x="45847" y="440689"/>
                  </a:lnTo>
                  <a:lnTo>
                    <a:pt x="65658" y="440689"/>
                  </a:lnTo>
                  <a:lnTo>
                    <a:pt x="65658" y="435610"/>
                  </a:lnTo>
                  <a:lnTo>
                    <a:pt x="47243" y="435610"/>
                  </a:lnTo>
                  <a:lnTo>
                    <a:pt x="55752" y="421023"/>
                  </a:lnTo>
                  <a:lnTo>
                    <a:pt x="45847" y="404041"/>
                  </a:lnTo>
                  <a:close/>
                </a:path>
                <a:path w="111759" h="460375">
                  <a:moveTo>
                    <a:pt x="100456" y="353060"/>
                  </a:moveTo>
                  <a:lnTo>
                    <a:pt x="94360" y="354711"/>
                  </a:lnTo>
                  <a:lnTo>
                    <a:pt x="91693" y="359410"/>
                  </a:lnTo>
                  <a:lnTo>
                    <a:pt x="65658" y="404041"/>
                  </a:lnTo>
                  <a:lnTo>
                    <a:pt x="65658" y="440689"/>
                  </a:lnTo>
                  <a:lnTo>
                    <a:pt x="67159" y="440689"/>
                  </a:lnTo>
                  <a:lnTo>
                    <a:pt x="108711" y="369443"/>
                  </a:lnTo>
                  <a:lnTo>
                    <a:pt x="111505" y="364744"/>
                  </a:lnTo>
                  <a:lnTo>
                    <a:pt x="109854" y="358648"/>
                  </a:lnTo>
                  <a:lnTo>
                    <a:pt x="100456" y="353060"/>
                  </a:lnTo>
                  <a:close/>
                </a:path>
                <a:path w="111759" h="460375">
                  <a:moveTo>
                    <a:pt x="55752" y="421023"/>
                  </a:moveTo>
                  <a:lnTo>
                    <a:pt x="47243" y="435610"/>
                  </a:lnTo>
                  <a:lnTo>
                    <a:pt x="64261" y="435610"/>
                  </a:lnTo>
                  <a:lnTo>
                    <a:pt x="55752" y="421023"/>
                  </a:lnTo>
                  <a:close/>
                </a:path>
                <a:path w="111759" h="460375">
                  <a:moveTo>
                    <a:pt x="65658" y="404041"/>
                  </a:moveTo>
                  <a:lnTo>
                    <a:pt x="55752" y="421023"/>
                  </a:lnTo>
                  <a:lnTo>
                    <a:pt x="64261" y="435610"/>
                  </a:lnTo>
                  <a:lnTo>
                    <a:pt x="65658" y="435610"/>
                  </a:lnTo>
                  <a:lnTo>
                    <a:pt x="65658" y="404041"/>
                  </a:lnTo>
                  <a:close/>
                </a:path>
                <a:path w="111759" h="460375">
                  <a:moveTo>
                    <a:pt x="65658" y="0"/>
                  </a:moveTo>
                  <a:lnTo>
                    <a:pt x="45847" y="0"/>
                  </a:lnTo>
                  <a:lnTo>
                    <a:pt x="45847" y="404041"/>
                  </a:lnTo>
                  <a:lnTo>
                    <a:pt x="55752" y="421023"/>
                  </a:lnTo>
                  <a:lnTo>
                    <a:pt x="65658" y="404041"/>
                  </a:lnTo>
                  <a:lnTo>
                    <a:pt x="65658" y="0"/>
                  </a:lnTo>
                  <a:close/>
                </a:path>
              </a:pathLst>
            </a:custGeom>
            <a:solidFill>
              <a:srgbClr val="000000"/>
            </a:solidFill>
          </p:spPr>
          <p:txBody>
            <a:bodyPr wrap="square" lIns="0" tIns="0" rIns="0" bIns="0" rtlCol="0"/>
            <a:lstStyle/>
            <a:p>
              <a:endParaRPr/>
            </a:p>
          </p:txBody>
        </p:sp>
        <p:sp>
          <p:nvSpPr>
            <p:cNvPr id="20" name="object 20"/>
            <p:cNvSpPr/>
            <p:nvPr/>
          </p:nvSpPr>
          <p:spPr>
            <a:xfrm>
              <a:off x="15356" y="3918"/>
              <a:ext cx="2384" cy="270"/>
            </a:xfrm>
            <a:custGeom>
              <a:avLst/>
              <a:gdLst/>
              <a:ahLst/>
              <a:cxnLst/>
              <a:rect l="l" t="t" r="r" b="b"/>
              <a:pathLst>
                <a:path w="1513840" h="171450">
                  <a:moveTo>
                    <a:pt x="1437658" y="85578"/>
                  </a:moveTo>
                  <a:lnTo>
                    <a:pt x="1351660" y="135743"/>
                  </a:lnTo>
                  <a:lnTo>
                    <a:pt x="1346053" y="140795"/>
                  </a:lnTo>
                  <a:lnTo>
                    <a:pt x="1342897" y="147395"/>
                  </a:lnTo>
                  <a:lnTo>
                    <a:pt x="1342409" y="154709"/>
                  </a:lnTo>
                  <a:lnTo>
                    <a:pt x="1344802" y="161905"/>
                  </a:lnTo>
                  <a:lnTo>
                    <a:pt x="1349855" y="167512"/>
                  </a:lnTo>
                  <a:lnTo>
                    <a:pt x="1356455" y="170668"/>
                  </a:lnTo>
                  <a:lnTo>
                    <a:pt x="1363769" y="171156"/>
                  </a:lnTo>
                  <a:lnTo>
                    <a:pt x="1370964" y="168763"/>
                  </a:lnTo>
                  <a:lnTo>
                    <a:pt x="1480826" y="104628"/>
                  </a:lnTo>
                  <a:lnTo>
                    <a:pt x="1475612" y="104628"/>
                  </a:lnTo>
                  <a:lnTo>
                    <a:pt x="1475612" y="102088"/>
                  </a:lnTo>
                  <a:lnTo>
                    <a:pt x="1465960" y="102088"/>
                  </a:lnTo>
                  <a:lnTo>
                    <a:pt x="1437658" y="85578"/>
                  </a:lnTo>
                  <a:close/>
                </a:path>
                <a:path w="1513840" h="171450">
                  <a:moveTo>
                    <a:pt x="1405000" y="66528"/>
                  </a:moveTo>
                  <a:lnTo>
                    <a:pt x="0" y="66528"/>
                  </a:lnTo>
                  <a:lnTo>
                    <a:pt x="0" y="104628"/>
                  </a:lnTo>
                  <a:lnTo>
                    <a:pt x="1405000" y="104628"/>
                  </a:lnTo>
                  <a:lnTo>
                    <a:pt x="1437658" y="85578"/>
                  </a:lnTo>
                  <a:lnTo>
                    <a:pt x="1405000" y="66528"/>
                  </a:lnTo>
                  <a:close/>
                </a:path>
                <a:path w="1513840" h="171450">
                  <a:moveTo>
                    <a:pt x="1480826" y="66528"/>
                  </a:moveTo>
                  <a:lnTo>
                    <a:pt x="1475612" y="66528"/>
                  </a:lnTo>
                  <a:lnTo>
                    <a:pt x="1475612" y="104628"/>
                  </a:lnTo>
                  <a:lnTo>
                    <a:pt x="1480826" y="104628"/>
                  </a:lnTo>
                  <a:lnTo>
                    <a:pt x="1513458" y="85578"/>
                  </a:lnTo>
                  <a:lnTo>
                    <a:pt x="1480826" y="66528"/>
                  </a:lnTo>
                  <a:close/>
                </a:path>
                <a:path w="1513840" h="171450">
                  <a:moveTo>
                    <a:pt x="1465960" y="69068"/>
                  </a:moveTo>
                  <a:lnTo>
                    <a:pt x="1437658" y="85578"/>
                  </a:lnTo>
                  <a:lnTo>
                    <a:pt x="1465960" y="102088"/>
                  </a:lnTo>
                  <a:lnTo>
                    <a:pt x="1465960" y="69068"/>
                  </a:lnTo>
                  <a:close/>
                </a:path>
                <a:path w="1513840" h="171450">
                  <a:moveTo>
                    <a:pt x="1475612" y="69068"/>
                  </a:moveTo>
                  <a:lnTo>
                    <a:pt x="1465960" y="69068"/>
                  </a:lnTo>
                  <a:lnTo>
                    <a:pt x="1465960" y="102088"/>
                  </a:lnTo>
                  <a:lnTo>
                    <a:pt x="1475612" y="102088"/>
                  </a:lnTo>
                  <a:lnTo>
                    <a:pt x="1475612" y="69068"/>
                  </a:lnTo>
                  <a:close/>
                </a:path>
                <a:path w="1513840" h="171450">
                  <a:moveTo>
                    <a:pt x="1363769" y="0"/>
                  </a:moveTo>
                  <a:lnTo>
                    <a:pt x="1356455" y="488"/>
                  </a:lnTo>
                  <a:lnTo>
                    <a:pt x="1349855" y="3643"/>
                  </a:lnTo>
                  <a:lnTo>
                    <a:pt x="1344802" y="9251"/>
                  </a:lnTo>
                  <a:lnTo>
                    <a:pt x="1342409" y="16446"/>
                  </a:lnTo>
                  <a:lnTo>
                    <a:pt x="1342897" y="23760"/>
                  </a:lnTo>
                  <a:lnTo>
                    <a:pt x="1346053" y="30360"/>
                  </a:lnTo>
                  <a:lnTo>
                    <a:pt x="1351660" y="35413"/>
                  </a:lnTo>
                  <a:lnTo>
                    <a:pt x="1437658" y="85578"/>
                  </a:lnTo>
                  <a:lnTo>
                    <a:pt x="1465960" y="69068"/>
                  </a:lnTo>
                  <a:lnTo>
                    <a:pt x="1475612" y="69068"/>
                  </a:lnTo>
                  <a:lnTo>
                    <a:pt x="1475612" y="66528"/>
                  </a:lnTo>
                  <a:lnTo>
                    <a:pt x="1480826" y="66528"/>
                  </a:lnTo>
                  <a:lnTo>
                    <a:pt x="1370964" y="2393"/>
                  </a:lnTo>
                  <a:lnTo>
                    <a:pt x="1363769" y="0"/>
                  </a:lnTo>
                  <a:close/>
                </a:path>
              </a:pathLst>
            </a:custGeom>
            <a:solidFill>
              <a:srgbClr val="000000"/>
            </a:solidFill>
          </p:spPr>
          <p:txBody>
            <a:bodyPr wrap="square" lIns="0" tIns="0" rIns="0" bIns="0" rtlCol="0"/>
            <a:lstStyle/>
            <a:p>
              <a:endParaRPr/>
            </a:p>
          </p:txBody>
        </p:sp>
        <p:sp>
          <p:nvSpPr>
            <p:cNvPr id="21" name="object 21"/>
            <p:cNvSpPr/>
            <p:nvPr/>
          </p:nvSpPr>
          <p:spPr>
            <a:xfrm>
              <a:off x="14677" y="2821"/>
              <a:ext cx="270" cy="793"/>
            </a:xfrm>
            <a:custGeom>
              <a:avLst/>
              <a:gdLst/>
              <a:ahLst/>
              <a:cxnLst/>
              <a:rect l="l" t="t" r="r" b="b"/>
              <a:pathLst>
                <a:path w="171450" h="503555">
                  <a:moveTo>
                    <a:pt x="16446" y="331997"/>
                  </a:moveTo>
                  <a:lnTo>
                    <a:pt x="9251" y="334390"/>
                  </a:lnTo>
                  <a:lnTo>
                    <a:pt x="3643" y="339443"/>
                  </a:lnTo>
                  <a:lnTo>
                    <a:pt x="488" y="346043"/>
                  </a:lnTo>
                  <a:lnTo>
                    <a:pt x="0" y="353357"/>
                  </a:lnTo>
                  <a:lnTo>
                    <a:pt x="2393" y="360552"/>
                  </a:lnTo>
                  <a:lnTo>
                    <a:pt x="85578" y="503047"/>
                  </a:lnTo>
                  <a:lnTo>
                    <a:pt x="107671" y="465200"/>
                  </a:lnTo>
                  <a:lnTo>
                    <a:pt x="66528" y="465200"/>
                  </a:lnTo>
                  <a:lnTo>
                    <a:pt x="66528" y="394589"/>
                  </a:lnTo>
                  <a:lnTo>
                    <a:pt x="35413" y="341249"/>
                  </a:lnTo>
                  <a:lnTo>
                    <a:pt x="30360" y="335641"/>
                  </a:lnTo>
                  <a:lnTo>
                    <a:pt x="23760" y="332486"/>
                  </a:lnTo>
                  <a:lnTo>
                    <a:pt x="16446" y="331997"/>
                  </a:lnTo>
                  <a:close/>
                </a:path>
                <a:path w="171450" h="503555">
                  <a:moveTo>
                    <a:pt x="66528" y="394589"/>
                  </a:moveTo>
                  <a:lnTo>
                    <a:pt x="66528" y="465200"/>
                  </a:lnTo>
                  <a:lnTo>
                    <a:pt x="104628" y="465200"/>
                  </a:lnTo>
                  <a:lnTo>
                    <a:pt x="104628" y="455549"/>
                  </a:lnTo>
                  <a:lnTo>
                    <a:pt x="69068" y="455549"/>
                  </a:lnTo>
                  <a:lnTo>
                    <a:pt x="85578" y="427246"/>
                  </a:lnTo>
                  <a:lnTo>
                    <a:pt x="66528" y="394589"/>
                  </a:lnTo>
                  <a:close/>
                </a:path>
                <a:path w="171450" h="503555">
                  <a:moveTo>
                    <a:pt x="154709" y="331997"/>
                  </a:moveTo>
                  <a:lnTo>
                    <a:pt x="147395" y="332486"/>
                  </a:lnTo>
                  <a:lnTo>
                    <a:pt x="140795" y="335641"/>
                  </a:lnTo>
                  <a:lnTo>
                    <a:pt x="135743" y="341249"/>
                  </a:lnTo>
                  <a:lnTo>
                    <a:pt x="104628" y="394589"/>
                  </a:lnTo>
                  <a:lnTo>
                    <a:pt x="104628" y="465200"/>
                  </a:lnTo>
                  <a:lnTo>
                    <a:pt x="107671" y="465200"/>
                  </a:lnTo>
                  <a:lnTo>
                    <a:pt x="168763" y="360552"/>
                  </a:lnTo>
                  <a:lnTo>
                    <a:pt x="171156" y="353357"/>
                  </a:lnTo>
                  <a:lnTo>
                    <a:pt x="170668" y="346043"/>
                  </a:lnTo>
                  <a:lnTo>
                    <a:pt x="167512" y="339443"/>
                  </a:lnTo>
                  <a:lnTo>
                    <a:pt x="161905" y="334390"/>
                  </a:lnTo>
                  <a:lnTo>
                    <a:pt x="154709" y="331997"/>
                  </a:lnTo>
                  <a:close/>
                </a:path>
                <a:path w="171450" h="503555">
                  <a:moveTo>
                    <a:pt x="85578" y="427246"/>
                  </a:moveTo>
                  <a:lnTo>
                    <a:pt x="69068" y="455549"/>
                  </a:lnTo>
                  <a:lnTo>
                    <a:pt x="102088" y="455549"/>
                  </a:lnTo>
                  <a:lnTo>
                    <a:pt x="85578" y="427246"/>
                  </a:lnTo>
                  <a:close/>
                </a:path>
                <a:path w="171450" h="503555">
                  <a:moveTo>
                    <a:pt x="104628" y="394589"/>
                  </a:moveTo>
                  <a:lnTo>
                    <a:pt x="85578" y="427246"/>
                  </a:lnTo>
                  <a:lnTo>
                    <a:pt x="102088" y="455549"/>
                  </a:lnTo>
                  <a:lnTo>
                    <a:pt x="104628" y="455549"/>
                  </a:lnTo>
                  <a:lnTo>
                    <a:pt x="104628" y="394589"/>
                  </a:lnTo>
                  <a:close/>
                </a:path>
                <a:path w="171450" h="503555">
                  <a:moveTo>
                    <a:pt x="104628" y="0"/>
                  </a:moveTo>
                  <a:lnTo>
                    <a:pt x="66528" y="0"/>
                  </a:lnTo>
                  <a:lnTo>
                    <a:pt x="66528" y="394589"/>
                  </a:lnTo>
                  <a:lnTo>
                    <a:pt x="85578" y="427246"/>
                  </a:lnTo>
                  <a:lnTo>
                    <a:pt x="104628" y="394589"/>
                  </a:lnTo>
                  <a:lnTo>
                    <a:pt x="104628" y="0"/>
                  </a:lnTo>
                  <a:close/>
                </a:path>
              </a:pathLst>
            </a:custGeom>
            <a:solidFill>
              <a:srgbClr val="000000"/>
            </a:solidFill>
          </p:spPr>
          <p:txBody>
            <a:bodyPr wrap="square" lIns="0" tIns="0" rIns="0" bIns="0" rtlCol="0"/>
            <a:lstStyle/>
            <a:p>
              <a:endParaRPr/>
            </a:p>
          </p:txBody>
        </p:sp>
        <p:sp>
          <p:nvSpPr>
            <p:cNvPr id="22" name="object 22"/>
            <p:cNvSpPr/>
            <p:nvPr/>
          </p:nvSpPr>
          <p:spPr>
            <a:xfrm>
              <a:off x="14726" y="2918"/>
              <a:ext cx="140" cy="221"/>
            </a:xfrm>
            <a:custGeom>
              <a:avLst/>
              <a:gdLst/>
              <a:ahLst/>
              <a:cxnLst/>
              <a:rect l="l" t="t" r="r" b="b"/>
              <a:pathLst>
                <a:path w="88900" h="140335">
                  <a:moveTo>
                    <a:pt x="88391" y="0"/>
                  </a:moveTo>
                  <a:lnTo>
                    <a:pt x="0" y="140207"/>
                  </a:lnTo>
                </a:path>
              </a:pathLst>
            </a:custGeom>
            <a:ln w="12192">
              <a:solidFill>
                <a:srgbClr val="000000"/>
              </a:solidFill>
            </a:ln>
          </p:spPr>
          <p:txBody>
            <a:bodyPr wrap="square" lIns="0" tIns="0" rIns="0" bIns="0" rtlCol="0"/>
            <a:lstStyle/>
            <a:p>
              <a:endParaRPr/>
            </a:p>
          </p:txBody>
        </p:sp>
        <p:sp>
          <p:nvSpPr>
            <p:cNvPr id="23" name="object 23"/>
            <p:cNvSpPr txBox="1"/>
            <p:nvPr/>
          </p:nvSpPr>
          <p:spPr>
            <a:xfrm>
              <a:off x="14355" y="2378"/>
              <a:ext cx="1513" cy="889"/>
            </a:xfrm>
            <a:prstGeom prst="rect">
              <a:avLst/>
            </a:prstGeom>
          </p:spPr>
          <p:txBody>
            <a:bodyPr vert="horz" wrap="square" lIns="0" tIns="46355" rIns="0" bIns="0" rtlCol="0">
              <a:spAutoFit/>
            </a:bodyPr>
            <a:lstStyle/>
            <a:p>
              <a:pPr marL="327025" marR="5080" indent="-314960">
                <a:lnSpc>
                  <a:spcPts val="2170"/>
                </a:lnSpc>
                <a:spcBef>
                  <a:spcPts val="365"/>
                </a:spcBef>
              </a:pPr>
              <a:r>
                <a:rPr sz="2000" dirty="0">
                  <a:latin typeface="Arial" panose="020B0604020202020204"/>
                  <a:cs typeface="Arial" panose="020B0604020202020204"/>
                </a:rPr>
                <a:t>Addre</a:t>
              </a:r>
              <a:r>
                <a:rPr lang="en-US" sz="2000" dirty="0">
                  <a:latin typeface="Arial" panose="020B0604020202020204"/>
                  <a:cs typeface="Arial" panose="020B0604020202020204"/>
                </a:rPr>
                <a:t>ss</a:t>
              </a:r>
            </a:p>
            <a:p>
              <a:pPr marL="327025" marR="5080" indent="-314960">
                <a:lnSpc>
                  <a:spcPts val="2170"/>
                </a:lnSpc>
                <a:spcBef>
                  <a:spcPts val="365"/>
                </a:spcBef>
              </a:pPr>
              <a:r>
                <a:rPr lang="en-US" sz="2000" dirty="0">
                  <a:latin typeface="Arial" panose="020B0604020202020204"/>
                  <a:cs typeface="Arial" panose="020B0604020202020204"/>
                </a:rPr>
                <a:t>      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0816"/>
            <a:ext cx="10515600" cy="751156"/>
          </a:xfrm>
        </p:spPr>
        <p:txBody>
          <a:bodyPr/>
          <a:lstStyle/>
          <a:p>
            <a:r>
              <a:rPr lang="zh-CN" altLang="en-US" dirty="0">
                <a:sym typeface="+mn-ea"/>
              </a:rPr>
              <a:t>指令</a:t>
            </a:r>
            <a:r>
              <a:rPr dirty="0">
                <a:sym typeface="+mn-ea"/>
              </a:rPr>
              <a:t>存储器</a:t>
            </a:r>
            <a:r>
              <a:rPr lang="zh-CN" dirty="0">
                <a:sym typeface="+mn-ea"/>
              </a:rPr>
              <a:t>（</a:t>
            </a:r>
            <a:r>
              <a:rPr lang="en-US" altLang="zh-CN" dirty="0">
                <a:sym typeface="+mn-ea"/>
              </a:rPr>
              <a:t>IM:Instruction Memory</a:t>
            </a:r>
            <a:r>
              <a:rPr lang="zh-CN" dirty="0">
                <a:sym typeface="+mn-ea"/>
              </a:rPr>
              <a:t>）</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16</a:t>
            </a:fld>
            <a:endParaRPr lang="zh-CN" altLang="en-US" dirty="0"/>
          </a:p>
        </p:txBody>
      </p:sp>
      <p:sp>
        <p:nvSpPr>
          <p:cNvPr id="5" name="内容占位符 4"/>
          <p:cNvSpPr>
            <a:spLocks noGrp="1"/>
          </p:cNvSpPr>
          <p:nvPr>
            <p:ph idx="1"/>
          </p:nvPr>
        </p:nvSpPr>
        <p:spPr/>
        <p:txBody>
          <a:bodyPr/>
          <a:lstStyle/>
          <a:p>
            <a:pPr lvl="0">
              <a:lnSpc>
                <a:spcPct val="210000"/>
              </a:lnSpc>
            </a:pPr>
            <a:r>
              <a:rPr lang="zh-CN" altLang="en-US" dirty="0"/>
              <a:t>输入总线：</a:t>
            </a:r>
            <a:r>
              <a:rPr lang="en-US" altLang="zh-CN" dirty="0"/>
              <a:t>Instruction Address</a:t>
            </a:r>
          </a:p>
          <a:p>
            <a:pPr lvl="0">
              <a:lnSpc>
                <a:spcPct val="210000"/>
              </a:lnSpc>
            </a:pPr>
            <a:r>
              <a:rPr lang="zh-CN" altLang="en-US" dirty="0"/>
              <a:t>输出总线：</a:t>
            </a:r>
            <a:r>
              <a:rPr lang="en-US" altLang="zh-CN" dirty="0"/>
              <a:t> Instruction</a:t>
            </a:r>
          </a:p>
          <a:p>
            <a:pPr lvl="0">
              <a:lnSpc>
                <a:spcPct val="210000"/>
              </a:lnSpc>
            </a:pPr>
            <a:r>
              <a:rPr lang="zh-CN" altLang="en-US" dirty="0"/>
              <a:t>数据通路中 </a:t>
            </a:r>
            <a:r>
              <a:rPr lang="zh-CN" altLang="en-US" b="1" dirty="0">
                <a:solidFill>
                  <a:srgbClr val="FF0000"/>
                </a:solidFill>
              </a:rPr>
              <a:t>不会写 </a:t>
            </a:r>
            <a:r>
              <a:rPr lang="zh-CN" altLang="en-US" dirty="0"/>
              <a:t>指令存储器</a:t>
            </a:r>
          </a:p>
          <a:p>
            <a:pPr lvl="0">
              <a:lnSpc>
                <a:spcPct val="210000"/>
              </a:lnSpc>
            </a:pPr>
            <a:r>
              <a:rPr lang="zh-CN" altLang="en-US" dirty="0"/>
              <a:t>读操作时，指令存储器可以看做是 </a:t>
            </a:r>
            <a:r>
              <a:rPr lang="zh-CN" altLang="en-US" b="1" dirty="0">
                <a:solidFill>
                  <a:srgbClr val="FF0000"/>
                </a:solidFill>
              </a:rPr>
              <a:t>组合逻辑 </a:t>
            </a:r>
            <a:r>
              <a:rPr lang="zh-CN" altLang="en-US" dirty="0"/>
              <a:t>电路。</a:t>
            </a:r>
          </a:p>
        </p:txBody>
      </p:sp>
      <p:grpSp>
        <p:nvGrpSpPr>
          <p:cNvPr id="32" name="组合 31"/>
          <p:cNvGrpSpPr/>
          <p:nvPr/>
        </p:nvGrpSpPr>
        <p:grpSpPr>
          <a:xfrm>
            <a:off x="6427957" y="1814125"/>
            <a:ext cx="5488737" cy="2184400"/>
            <a:chOff x="6697157" y="2504917"/>
            <a:chExt cx="5488737" cy="2184400"/>
          </a:xfrm>
        </p:grpSpPr>
        <p:grpSp>
          <p:nvGrpSpPr>
            <p:cNvPr id="40" name="组合 39"/>
            <p:cNvGrpSpPr/>
            <p:nvPr/>
          </p:nvGrpSpPr>
          <p:grpSpPr>
            <a:xfrm>
              <a:off x="6697157" y="2504917"/>
              <a:ext cx="5488737" cy="2184400"/>
              <a:chOff x="8866070" y="2530777"/>
              <a:chExt cx="2650509" cy="1506647"/>
            </a:xfrm>
          </p:grpSpPr>
          <p:sp>
            <p:nvSpPr>
              <p:cNvPr id="43" name="文本框 42"/>
              <p:cNvSpPr txBox="1"/>
              <p:nvPr/>
            </p:nvSpPr>
            <p:spPr>
              <a:xfrm>
                <a:off x="8866070" y="2950484"/>
                <a:ext cx="801254" cy="3600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Address</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文本框 44"/>
              <p:cNvSpPr txBox="1"/>
              <p:nvPr/>
            </p:nvSpPr>
            <p:spPr>
              <a:xfrm>
                <a:off x="10603733" y="2887732"/>
                <a:ext cx="912846"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Instruction</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8" name="文本框 47"/>
              <p:cNvSpPr txBox="1"/>
              <p:nvPr/>
            </p:nvSpPr>
            <p:spPr>
              <a:xfrm>
                <a:off x="9606609" y="2530777"/>
                <a:ext cx="923910" cy="1506647"/>
              </a:xfrm>
              <a:prstGeom prst="rect">
                <a:avLst/>
              </a:prstGeom>
              <a:noFill/>
              <a:ln w="28575" cmpd="sng">
                <a:solidFill>
                  <a:schemeClr val="tx1"/>
                </a:solidFill>
                <a:prstDash val="solid"/>
              </a:ln>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Instruction</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(cache)</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black"/>
                    </a:solidFill>
                    <a:latin typeface="Times New Roman" panose="02020603050405020304"/>
                    <a:ea typeface="宋体" panose="02010600030101010101" pitchFamily="2" charset="-122"/>
                  </a:rPr>
                  <a:t>memory</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4" name="直接箭头连接符 33"/>
            <p:cNvCxnSpPr/>
            <p:nvPr/>
          </p:nvCxnSpPr>
          <p:spPr>
            <a:xfrm flipV="1">
              <a:off x="10170755" y="3745142"/>
              <a:ext cx="1279525" cy="44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 name="直接箭头连接符 3"/>
          <p:cNvCxnSpPr/>
          <p:nvPr/>
        </p:nvCxnSpPr>
        <p:spPr>
          <a:xfrm flipV="1">
            <a:off x="6655435" y="3049905"/>
            <a:ext cx="1279525" cy="44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48249"/>
            <a:ext cx="10515600" cy="689610"/>
          </a:xfrm>
          <a:prstGeom prst="rect">
            <a:avLst/>
          </a:prstGeom>
        </p:spPr>
        <p:txBody>
          <a:bodyPr vert="horz" wrap="square" lIns="0" tIns="12700" rIns="0" bIns="0" rtlCol="0">
            <a:spAutoFit/>
          </a:bodyPr>
          <a:lstStyle/>
          <a:p>
            <a:pPr marL="12700">
              <a:lnSpc>
                <a:spcPct val="100000"/>
              </a:lnSpc>
              <a:spcBef>
                <a:spcPts val="100"/>
              </a:spcBef>
            </a:pPr>
            <a:r>
              <a:rPr lang="en-US" altLang="zh-CN" dirty="0">
                <a:sym typeface="+mn-ea"/>
              </a:rPr>
              <a:t>RISC-V</a:t>
            </a:r>
            <a:r>
              <a:rPr lang="zh-CN" altLang="en-US" dirty="0">
                <a:sym typeface="+mn-ea"/>
              </a:rPr>
              <a:t>主要状态单元</a:t>
            </a:r>
            <a:r>
              <a:rPr lang="en-US" dirty="0"/>
              <a:t>—</a:t>
            </a:r>
            <a:r>
              <a:rPr dirty="0" err="1"/>
              <a:t>寄存器堆</a:t>
            </a:r>
            <a:r>
              <a:rPr lang="en-US" altLang="zh-CN" dirty="0"/>
              <a:t>(RF)</a:t>
            </a:r>
            <a:endParaRPr dirty="0"/>
          </a:p>
        </p:txBody>
      </p:sp>
      <p:sp>
        <p:nvSpPr>
          <p:cNvPr id="31" name="内容占位符 30"/>
          <p:cNvSpPr>
            <a:spLocks noGrp="1"/>
          </p:cNvSpPr>
          <p:nvPr>
            <p:ph idx="1"/>
          </p:nvPr>
        </p:nvSpPr>
        <p:spPr/>
        <p:txBody>
          <a:bodyPr/>
          <a:lstStyle/>
          <a:p>
            <a:pPr marL="12700">
              <a:lnSpc>
                <a:spcPct val="100000"/>
              </a:lnSpc>
              <a:spcBef>
                <a:spcPts val="1045"/>
              </a:spcBef>
            </a:pPr>
            <a:r>
              <a:rPr lang="en-US" dirty="0">
                <a:latin typeface="Times New Roman" panose="02020603050405020304" pitchFamily="18" charset="0"/>
                <a:cs typeface="Times New Roman" panose="02020603050405020304" pitchFamily="18" charset="0"/>
                <a:sym typeface="+mn-ea"/>
              </a:rPr>
              <a:t>(RegisterFile)</a:t>
            </a:r>
            <a:r>
              <a:rPr dirty="0">
                <a:latin typeface="微软雅黑" panose="020B0503020204020204" charset="-122"/>
                <a:cs typeface="微软雅黑" panose="020B0503020204020204" charset="-122"/>
                <a:sym typeface="+mn-ea"/>
              </a:rPr>
              <a:t>内部构成</a:t>
            </a:r>
            <a:r>
              <a:rPr lang="zh-CN" dirty="0">
                <a:latin typeface="微软雅黑" panose="020B0503020204020204" charset="-122"/>
                <a:cs typeface="微软雅黑" panose="020B0503020204020204" charset="-122"/>
                <a:sym typeface="+mn-ea"/>
              </a:rPr>
              <a:t>：</a:t>
            </a:r>
            <a:r>
              <a:rPr sz="2800" spc="-10" dirty="0">
                <a:latin typeface="Arial" panose="020B0604020202020204"/>
                <a:cs typeface="Arial" panose="020B0604020202020204"/>
                <a:sym typeface="+mn-ea"/>
              </a:rPr>
              <a:t>32</a:t>
            </a:r>
            <a:r>
              <a:rPr sz="2800" dirty="0">
                <a:latin typeface="微软雅黑" panose="020B0503020204020204" charset="-122"/>
                <a:cs typeface="微软雅黑" panose="020B0503020204020204" charset="-122"/>
                <a:sym typeface="+mn-ea"/>
              </a:rPr>
              <a:t>个寄存器</a:t>
            </a:r>
            <a:endParaRPr sz="2800" dirty="0">
              <a:latin typeface="微软雅黑" panose="020B0503020204020204" charset="-122"/>
              <a:cs typeface="微软雅黑" panose="020B0503020204020204" charset="-122"/>
            </a:endParaRPr>
          </a:p>
          <a:p>
            <a:pPr marL="12700">
              <a:lnSpc>
                <a:spcPct val="100000"/>
              </a:lnSpc>
              <a:spcBef>
                <a:spcPts val="640"/>
              </a:spcBef>
            </a:pPr>
            <a:r>
              <a:rPr dirty="0">
                <a:latin typeface="微软雅黑" panose="020B0503020204020204" charset="-122"/>
                <a:cs typeface="微软雅黑" panose="020B0503020204020204" charset="-122"/>
                <a:sym typeface="+mn-ea"/>
              </a:rPr>
              <a:t>数据接口信号</a:t>
            </a:r>
            <a:endParaRPr dirty="0">
              <a:latin typeface="微软雅黑" panose="020B0503020204020204" charset="-122"/>
              <a:cs typeface="微软雅黑" panose="020B0503020204020204" charset="-122"/>
            </a:endParaRPr>
          </a:p>
          <a:p>
            <a:pPr marL="746760" lvl="1" indent="-252095">
              <a:lnSpc>
                <a:spcPct val="100000"/>
              </a:lnSpc>
              <a:spcBef>
                <a:spcPts val="710"/>
              </a:spcBef>
              <a:buChar char="◦"/>
              <a:tabLst>
                <a:tab pos="289560" algn="l"/>
                <a:tab pos="290195" algn="l"/>
              </a:tabLst>
            </a:pPr>
            <a:r>
              <a:rPr spc="-5" dirty="0">
                <a:latin typeface="Arial" panose="020B0604020202020204"/>
                <a:cs typeface="Arial" panose="020B0604020202020204"/>
                <a:sym typeface="+mn-ea"/>
              </a:rPr>
              <a:t>busA</a:t>
            </a:r>
            <a:r>
              <a:rPr spc="-5" dirty="0">
                <a:latin typeface="微软雅黑" panose="020B0503020204020204" charset="-122"/>
                <a:cs typeface="微软雅黑" panose="020B0503020204020204" charset="-122"/>
                <a:sym typeface="+mn-ea"/>
              </a:rPr>
              <a:t>，</a:t>
            </a:r>
            <a:r>
              <a:rPr spc="-5" dirty="0">
                <a:latin typeface="Arial" panose="020B0604020202020204"/>
                <a:cs typeface="Arial" panose="020B0604020202020204"/>
                <a:sym typeface="+mn-ea"/>
              </a:rPr>
              <a:t>busB</a:t>
            </a:r>
            <a:r>
              <a:rPr spc="-5" dirty="0">
                <a:latin typeface="微软雅黑" panose="020B0503020204020204" charset="-122"/>
                <a:cs typeface="微软雅黑" panose="020B0503020204020204" charset="-122"/>
                <a:sym typeface="+mn-ea"/>
              </a:rPr>
              <a:t>：</a:t>
            </a:r>
            <a:r>
              <a:rPr lang="zh-CN" spc="-5" dirty="0">
                <a:latin typeface="微软雅黑" panose="020B0503020204020204" charset="-122"/>
                <a:cs typeface="微软雅黑" panose="020B0503020204020204" charset="-122"/>
                <a:sym typeface="+mn-ea"/>
              </a:rPr>
              <a:t>两个数据</a:t>
            </a:r>
            <a:r>
              <a:rPr dirty="0">
                <a:latin typeface="微软雅黑" panose="020B0503020204020204" charset="-122"/>
                <a:cs typeface="微软雅黑" panose="020B0503020204020204" charset="-122"/>
                <a:sym typeface="+mn-ea"/>
              </a:rPr>
              <a:t>输出</a:t>
            </a:r>
            <a:endParaRPr dirty="0">
              <a:latin typeface="微软雅黑" panose="020B0503020204020204" charset="-122"/>
              <a:cs typeface="微软雅黑" panose="020B0503020204020204" charset="-122"/>
            </a:endParaRPr>
          </a:p>
          <a:p>
            <a:pPr marL="746760" lvl="1" indent="-252095">
              <a:lnSpc>
                <a:spcPct val="100000"/>
              </a:lnSpc>
              <a:spcBef>
                <a:spcPts val="575"/>
              </a:spcBef>
              <a:buChar char="◦"/>
              <a:tabLst>
                <a:tab pos="289560" algn="l"/>
                <a:tab pos="290195" algn="l"/>
              </a:tabLst>
            </a:pPr>
            <a:r>
              <a:rPr spc="-5" dirty="0">
                <a:latin typeface="Arial" panose="020B0604020202020204"/>
                <a:cs typeface="Arial" panose="020B0604020202020204"/>
                <a:sym typeface="+mn-ea"/>
              </a:rPr>
              <a:t>busW</a:t>
            </a:r>
            <a:r>
              <a:rPr spc="-5" dirty="0">
                <a:latin typeface="微软雅黑" panose="020B0503020204020204" charset="-122"/>
                <a:cs typeface="微软雅黑" panose="020B0503020204020204" charset="-122"/>
                <a:sym typeface="+mn-ea"/>
              </a:rPr>
              <a:t>：</a:t>
            </a:r>
            <a:r>
              <a:rPr dirty="0">
                <a:latin typeface="微软雅黑" panose="020B0503020204020204" charset="-122"/>
                <a:cs typeface="微软雅黑" panose="020B0503020204020204" charset="-122"/>
                <a:sym typeface="+mn-ea"/>
              </a:rPr>
              <a:t>一</a:t>
            </a:r>
            <a:r>
              <a:rPr lang="zh-CN" dirty="0">
                <a:latin typeface="微软雅黑" panose="020B0503020204020204" charset="-122"/>
                <a:cs typeface="微软雅黑" panose="020B0503020204020204" charset="-122"/>
                <a:sym typeface="+mn-ea"/>
              </a:rPr>
              <a:t>个</a:t>
            </a:r>
            <a:r>
              <a:rPr dirty="0">
                <a:latin typeface="微软雅黑" panose="020B0503020204020204" charset="-122"/>
                <a:cs typeface="微软雅黑" panose="020B0503020204020204" charset="-122"/>
                <a:sym typeface="+mn-ea"/>
              </a:rPr>
              <a:t>数据输入</a:t>
            </a:r>
            <a:endParaRPr dirty="0">
              <a:latin typeface="微软雅黑" panose="020B0503020204020204" charset="-122"/>
              <a:cs typeface="微软雅黑" panose="020B0503020204020204" charset="-122"/>
            </a:endParaRPr>
          </a:p>
          <a:p>
            <a:pPr marL="12700">
              <a:lnSpc>
                <a:spcPct val="100000"/>
              </a:lnSpc>
              <a:spcBef>
                <a:spcPts val="640"/>
              </a:spcBef>
            </a:pPr>
            <a:r>
              <a:rPr dirty="0">
                <a:latin typeface="微软雅黑" panose="020B0503020204020204" charset="-122"/>
                <a:cs typeface="微软雅黑" panose="020B0503020204020204" charset="-122"/>
                <a:sym typeface="+mn-ea"/>
              </a:rPr>
              <a:t>读写控制</a:t>
            </a:r>
          </a:p>
          <a:p>
            <a:pPr marL="721360" lvl="1" indent="-251460">
              <a:lnSpc>
                <a:spcPct val="100000"/>
              </a:lnSpc>
              <a:spcBef>
                <a:spcPts val="675"/>
              </a:spcBef>
              <a:buChar char="◦"/>
              <a:tabLst>
                <a:tab pos="263525" algn="l"/>
                <a:tab pos="264160" algn="l"/>
              </a:tabLst>
            </a:pPr>
            <a:r>
              <a:rPr spc="-5" dirty="0">
                <a:latin typeface="Arial" panose="020B0604020202020204"/>
                <a:cs typeface="Arial" panose="020B0604020202020204"/>
                <a:sym typeface="+mn-ea"/>
              </a:rPr>
              <a:t>R</a:t>
            </a:r>
            <a:r>
              <a:rPr spc="-15" dirty="0">
                <a:latin typeface="Arial" panose="020B0604020202020204"/>
                <a:cs typeface="Arial" panose="020B0604020202020204"/>
                <a:sym typeface="+mn-ea"/>
              </a:rPr>
              <a:t>a</a:t>
            </a:r>
            <a:r>
              <a:rPr lang="en-US" spc="-15" dirty="0">
                <a:latin typeface="Arial" panose="020B0604020202020204"/>
                <a:cs typeface="Arial" panose="020B0604020202020204"/>
                <a:sym typeface="+mn-ea"/>
              </a:rPr>
              <a:t>/Rb</a:t>
            </a:r>
            <a:r>
              <a:rPr dirty="0">
                <a:latin typeface="Arial" panose="020B0604020202020204"/>
                <a:cs typeface="Arial" panose="020B0604020202020204"/>
                <a:sym typeface="+mn-ea"/>
              </a:rPr>
              <a:t>(</a:t>
            </a:r>
            <a:r>
              <a:rPr spc="-10" dirty="0">
                <a:latin typeface="Arial" panose="020B0604020202020204"/>
                <a:cs typeface="Arial" panose="020B0604020202020204"/>
                <a:sym typeface="+mn-ea"/>
              </a:rPr>
              <a:t>5</a:t>
            </a:r>
            <a:r>
              <a:rPr dirty="0">
                <a:latin typeface="微软雅黑" panose="020B0503020204020204" charset="-122"/>
                <a:cs typeface="微软雅黑" panose="020B0503020204020204" charset="-122"/>
                <a:sym typeface="+mn-ea"/>
              </a:rPr>
              <a:t>位</a:t>
            </a:r>
            <a:r>
              <a:rPr dirty="0">
                <a:latin typeface="Arial" panose="020B0604020202020204"/>
                <a:cs typeface="Arial" panose="020B0604020202020204"/>
                <a:sym typeface="+mn-ea"/>
              </a:rPr>
              <a:t>)</a:t>
            </a:r>
            <a:r>
              <a:rPr dirty="0">
                <a:latin typeface="微软雅黑" panose="020B0503020204020204" charset="-122"/>
                <a:cs typeface="微软雅黑" panose="020B0503020204020204" charset="-122"/>
                <a:sym typeface="+mn-ea"/>
              </a:rPr>
              <a:t>：</a:t>
            </a:r>
            <a:r>
              <a:rPr lang="zh-CN" dirty="0">
                <a:latin typeface="微软雅黑" panose="020B0503020204020204" charset="-122"/>
                <a:cs typeface="微软雅黑" panose="020B0503020204020204" charset="-122"/>
                <a:sym typeface="+mn-ea"/>
              </a:rPr>
              <a:t>将</a:t>
            </a:r>
            <a:r>
              <a:rPr dirty="0">
                <a:latin typeface="微软雅黑" panose="020B0503020204020204" charset="-122"/>
                <a:cs typeface="微软雅黑" panose="020B0503020204020204" charset="-122"/>
                <a:sym typeface="+mn-ea"/>
              </a:rPr>
              <a:t>对应编号的寄存器</a:t>
            </a:r>
            <a:r>
              <a:rPr lang="zh-CN" dirty="0">
                <a:latin typeface="微软雅黑" panose="020B0503020204020204" charset="-122"/>
                <a:cs typeface="微软雅黑" panose="020B0503020204020204" charset="-122"/>
                <a:sym typeface="+mn-ea"/>
              </a:rPr>
              <a:t>的</a:t>
            </a:r>
            <a:r>
              <a:rPr dirty="0">
                <a:latin typeface="微软雅黑" panose="020B0503020204020204" charset="-122"/>
                <a:cs typeface="微软雅黑" panose="020B0503020204020204" charset="-122"/>
                <a:sym typeface="+mn-ea"/>
              </a:rPr>
              <a:t>内容放到</a:t>
            </a:r>
            <a:r>
              <a:rPr spc="-5" dirty="0">
                <a:latin typeface="Arial" panose="020B0604020202020204"/>
                <a:cs typeface="Arial" panose="020B0604020202020204"/>
                <a:sym typeface="+mn-ea"/>
              </a:rPr>
              <a:t>busA</a:t>
            </a:r>
            <a:r>
              <a:rPr lang="en-US" spc="-5" dirty="0">
                <a:latin typeface="Arial" panose="020B0604020202020204"/>
                <a:cs typeface="Arial" panose="020B0604020202020204"/>
                <a:sym typeface="+mn-ea"/>
              </a:rPr>
              <a:t>/busB(</a:t>
            </a:r>
            <a:r>
              <a:rPr lang="zh-CN" altLang="en-US" spc="-5" dirty="0">
                <a:latin typeface="Arial" panose="020B0604020202020204"/>
                <a:cs typeface="Arial" panose="020B0604020202020204"/>
                <a:sym typeface="+mn-ea"/>
              </a:rPr>
              <a:t>读</a:t>
            </a:r>
            <a:r>
              <a:rPr lang="en-US" spc="-5" dirty="0">
                <a:latin typeface="Arial" panose="020B0604020202020204"/>
                <a:cs typeface="Arial" panose="020B0604020202020204"/>
                <a:sym typeface="+mn-ea"/>
              </a:rPr>
              <a:t>)</a:t>
            </a:r>
            <a:endParaRPr dirty="0">
              <a:latin typeface="Arial" panose="020B0604020202020204"/>
              <a:cs typeface="Arial" panose="020B0604020202020204"/>
            </a:endParaRPr>
          </a:p>
          <a:p>
            <a:pPr marL="721360" marR="5080" lvl="1" indent="-251460">
              <a:lnSpc>
                <a:spcPct val="100000"/>
              </a:lnSpc>
              <a:buChar char="◦"/>
              <a:tabLst>
                <a:tab pos="263525" algn="l"/>
                <a:tab pos="264160" algn="l"/>
              </a:tabLst>
            </a:pPr>
            <a:r>
              <a:rPr dirty="0">
                <a:latin typeface="Arial" panose="020B0604020202020204"/>
                <a:cs typeface="Arial" panose="020B0604020202020204"/>
                <a:sym typeface="+mn-ea"/>
              </a:rPr>
              <a:t>R</a:t>
            </a:r>
            <a:r>
              <a:rPr spc="-10" dirty="0">
                <a:latin typeface="Arial" panose="020B0604020202020204"/>
                <a:cs typeface="Arial" panose="020B0604020202020204"/>
                <a:sym typeface="+mn-ea"/>
              </a:rPr>
              <a:t>w</a:t>
            </a:r>
            <a:r>
              <a:rPr dirty="0">
                <a:latin typeface="Arial" panose="020B0604020202020204"/>
                <a:cs typeface="Arial" panose="020B0604020202020204"/>
                <a:sym typeface="+mn-ea"/>
              </a:rPr>
              <a:t>(</a:t>
            </a:r>
            <a:r>
              <a:rPr spc="50" dirty="0">
                <a:latin typeface="Arial" panose="020B0604020202020204"/>
                <a:cs typeface="Arial" panose="020B0604020202020204"/>
                <a:sym typeface="+mn-ea"/>
              </a:rPr>
              <a:t>5</a:t>
            </a:r>
            <a:r>
              <a:rPr spc="60" dirty="0">
                <a:latin typeface="微软雅黑" panose="020B0503020204020204" charset="-122"/>
                <a:cs typeface="微软雅黑" panose="020B0503020204020204" charset="-122"/>
                <a:sym typeface="+mn-ea"/>
              </a:rPr>
              <a:t>位</a:t>
            </a:r>
            <a:r>
              <a:rPr spc="60" dirty="0">
                <a:latin typeface="Arial" panose="020B0604020202020204"/>
                <a:cs typeface="Arial" panose="020B0604020202020204"/>
                <a:sym typeface="+mn-ea"/>
              </a:rPr>
              <a:t>)</a:t>
            </a:r>
            <a:r>
              <a:rPr spc="45" dirty="0">
                <a:latin typeface="微软雅黑" panose="020B0503020204020204" charset="-122"/>
                <a:cs typeface="微软雅黑" panose="020B0503020204020204" charset="-122"/>
                <a:sym typeface="+mn-ea"/>
              </a:rPr>
              <a:t>：</a:t>
            </a:r>
            <a:r>
              <a:rPr spc="55" dirty="0">
                <a:latin typeface="微软雅黑" panose="020B0503020204020204" charset="-122"/>
                <a:cs typeface="微软雅黑" panose="020B0503020204020204" charset="-122"/>
                <a:sym typeface="+mn-ea"/>
              </a:rPr>
              <a:t>在</a:t>
            </a:r>
            <a:r>
              <a:rPr spc="45" dirty="0">
                <a:latin typeface="微软雅黑" panose="020B0503020204020204" charset="-122"/>
                <a:cs typeface="微软雅黑" panose="020B0503020204020204" charset="-122"/>
                <a:sym typeface="+mn-ea"/>
              </a:rPr>
              <a:t>时</a:t>
            </a:r>
            <a:r>
              <a:rPr spc="55" dirty="0">
                <a:latin typeface="微软雅黑" panose="020B0503020204020204" charset="-122"/>
                <a:cs typeface="微软雅黑" panose="020B0503020204020204" charset="-122"/>
                <a:sym typeface="+mn-ea"/>
              </a:rPr>
              <a:t>钟</a:t>
            </a:r>
            <a:r>
              <a:rPr spc="45" dirty="0">
                <a:latin typeface="微软雅黑" panose="020B0503020204020204" charset="-122"/>
                <a:cs typeface="微软雅黑" panose="020B0503020204020204" charset="-122"/>
                <a:sym typeface="+mn-ea"/>
              </a:rPr>
              <a:t>信</a:t>
            </a:r>
            <a:r>
              <a:rPr spc="65" dirty="0">
                <a:latin typeface="微软雅黑" panose="020B0503020204020204" charset="-122"/>
                <a:cs typeface="微软雅黑" panose="020B0503020204020204" charset="-122"/>
                <a:sym typeface="+mn-ea"/>
              </a:rPr>
              <a:t>号</a:t>
            </a:r>
            <a:r>
              <a:rPr lang="en-US" spc="65" dirty="0">
                <a:latin typeface="微软雅黑" panose="020B0503020204020204" charset="-122"/>
                <a:cs typeface="微软雅黑" panose="020B0503020204020204" charset="-122"/>
                <a:sym typeface="+mn-ea"/>
              </a:rPr>
              <a:t>(</a:t>
            </a:r>
            <a:r>
              <a:rPr spc="-5" dirty="0">
                <a:latin typeface="Arial" panose="020B0604020202020204"/>
                <a:cs typeface="Arial" panose="020B0604020202020204"/>
                <a:sym typeface="+mn-ea"/>
              </a:rPr>
              <a:t>cl</a:t>
            </a:r>
            <a:r>
              <a:rPr spc="50" dirty="0">
                <a:latin typeface="Arial" panose="020B0604020202020204"/>
                <a:cs typeface="Arial" panose="020B0604020202020204"/>
                <a:sym typeface="+mn-ea"/>
              </a:rPr>
              <a:t>k</a:t>
            </a:r>
            <a:r>
              <a:rPr lang="en-US" spc="50" dirty="0">
                <a:latin typeface="Arial" panose="020B0604020202020204"/>
                <a:cs typeface="Arial" panose="020B0604020202020204"/>
                <a:sym typeface="+mn-ea"/>
              </a:rPr>
              <a:t>)</a:t>
            </a:r>
            <a:r>
              <a:rPr spc="55" dirty="0">
                <a:latin typeface="微软雅黑" panose="020B0503020204020204" charset="-122"/>
                <a:cs typeface="微软雅黑" panose="020B0503020204020204" charset="-122"/>
                <a:sym typeface="+mn-ea"/>
              </a:rPr>
              <a:t>的上</a:t>
            </a:r>
            <a:r>
              <a:rPr spc="45" dirty="0">
                <a:latin typeface="微软雅黑" panose="020B0503020204020204" charset="-122"/>
                <a:cs typeface="微软雅黑" panose="020B0503020204020204" charset="-122"/>
                <a:sym typeface="+mn-ea"/>
              </a:rPr>
              <a:t>升</a:t>
            </a:r>
            <a:r>
              <a:rPr spc="65" dirty="0">
                <a:latin typeface="微软雅黑" panose="020B0503020204020204" charset="-122"/>
                <a:cs typeface="微软雅黑" panose="020B0503020204020204" charset="-122"/>
                <a:sym typeface="+mn-ea"/>
              </a:rPr>
              <a:t>沿</a:t>
            </a:r>
            <a:r>
              <a:rPr spc="45" dirty="0">
                <a:latin typeface="微软雅黑" panose="020B0503020204020204" charset="-122"/>
                <a:cs typeface="微软雅黑" panose="020B0503020204020204" charset="-122"/>
                <a:sym typeface="+mn-ea"/>
              </a:rPr>
              <a:t>，</a:t>
            </a:r>
            <a:r>
              <a:rPr spc="60" dirty="0">
                <a:latin typeface="微软雅黑" panose="020B0503020204020204" charset="-122"/>
                <a:cs typeface="微软雅黑" panose="020B0503020204020204" charset="-122"/>
                <a:sym typeface="+mn-ea"/>
              </a:rPr>
              <a:t>如果</a:t>
            </a:r>
            <a:r>
              <a:rPr dirty="0">
                <a:latin typeface="微软雅黑" panose="020B0503020204020204" charset="-122"/>
                <a:cs typeface="微软雅黑" panose="020B0503020204020204" charset="-122"/>
                <a:sym typeface="+mn-ea"/>
              </a:rPr>
              <a:t>写使能信号</a:t>
            </a:r>
            <a:r>
              <a:rPr lang="en-US" spc="-5" dirty="0">
                <a:latin typeface="微软雅黑" panose="020B0503020204020204" charset="-122"/>
                <a:cs typeface="微软雅黑" panose="020B0503020204020204" charset="-122"/>
                <a:sym typeface="+mn-ea"/>
              </a:rPr>
              <a:t>(</a:t>
            </a:r>
            <a:r>
              <a:rPr spc="-5" dirty="0">
                <a:latin typeface="Arial" panose="020B0604020202020204"/>
                <a:cs typeface="Arial" panose="020B0604020202020204"/>
                <a:sym typeface="+mn-ea"/>
              </a:rPr>
              <a:t>WriteEnable</a:t>
            </a:r>
            <a:r>
              <a:rPr lang="en-US" spc="-5" dirty="0">
                <a:latin typeface="Arial" panose="020B0604020202020204"/>
                <a:cs typeface="Arial" panose="020B0604020202020204"/>
                <a:sym typeface="+mn-ea"/>
              </a:rPr>
              <a:t>)</a:t>
            </a:r>
            <a:r>
              <a:rPr dirty="0">
                <a:latin typeface="微软雅黑" panose="020B0503020204020204" charset="-122"/>
                <a:cs typeface="微软雅黑" panose="020B0503020204020204" charset="-122"/>
                <a:sym typeface="+mn-ea"/>
              </a:rPr>
              <a:t>有效</a:t>
            </a:r>
            <a:r>
              <a:rPr spc="-5" dirty="0">
                <a:latin typeface="微软雅黑" panose="020B0503020204020204" charset="-122"/>
                <a:cs typeface="微软雅黑" panose="020B0503020204020204" charset="-122"/>
                <a:sym typeface="+mn-ea"/>
              </a:rPr>
              <a:t>，</a:t>
            </a:r>
            <a:r>
              <a:rPr dirty="0">
                <a:latin typeface="微软雅黑" panose="020B0503020204020204" charset="-122"/>
                <a:cs typeface="微软雅黑" panose="020B0503020204020204" charset="-122"/>
                <a:sym typeface="+mn-ea"/>
              </a:rPr>
              <a:t>将</a:t>
            </a:r>
            <a:r>
              <a:rPr spc="-5" dirty="0">
                <a:latin typeface="Arial" panose="020B0604020202020204"/>
                <a:cs typeface="Arial" panose="020B0604020202020204"/>
                <a:sym typeface="+mn-ea"/>
              </a:rPr>
              <a:t>busW</a:t>
            </a:r>
            <a:r>
              <a:rPr dirty="0">
                <a:latin typeface="微软雅黑" panose="020B0503020204020204" charset="-122"/>
                <a:cs typeface="微软雅黑" panose="020B0503020204020204" charset="-122"/>
                <a:sym typeface="+mn-ea"/>
              </a:rPr>
              <a:t>的内容存入</a:t>
            </a:r>
            <a:r>
              <a:rPr lang="en-US" dirty="0">
                <a:latin typeface="微软雅黑" panose="020B0503020204020204" charset="-122"/>
                <a:cs typeface="微软雅黑" panose="020B0503020204020204" charset="-122"/>
                <a:sym typeface="+mn-ea"/>
              </a:rPr>
              <a:t>Rw</a:t>
            </a:r>
            <a:r>
              <a:rPr lang="zh-CN" altLang="en-US" b="1" dirty="0">
                <a:solidFill>
                  <a:srgbClr val="0000FF"/>
                </a:solidFill>
                <a:latin typeface="微软雅黑" panose="020B0503020204020204" charset="-122"/>
                <a:cs typeface="微软雅黑" panose="020B0503020204020204" charset="-122"/>
                <a:sym typeface="+mn-ea"/>
              </a:rPr>
              <a:t>号</a:t>
            </a:r>
            <a:r>
              <a:rPr dirty="0">
                <a:latin typeface="微软雅黑" panose="020B0503020204020204" charset="-122"/>
                <a:cs typeface="微软雅黑" panose="020B0503020204020204" charset="-122"/>
                <a:sym typeface="+mn-ea"/>
              </a:rPr>
              <a:t>寄存器</a:t>
            </a:r>
            <a:r>
              <a:rPr lang="zh-CN" dirty="0">
                <a:latin typeface="微软雅黑" panose="020B0503020204020204" charset="-122"/>
                <a:cs typeface="微软雅黑" panose="020B0503020204020204" charset="-122"/>
                <a:sym typeface="+mn-ea"/>
              </a:rPr>
              <a:t>。</a:t>
            </a:r>
            <a:endParaRPr dirty="0">
              <a:latin typeface="微软雅黑" panose="020B0503020204020204" charset="-122"/>
              <a:cs typeface="微软雅黑" panose="020B0503020204020204" charset="-122"/>
            </a:endParaRPr>
          </a:p>
          <a:p>
            <a:pPr marL="12700" indent="0">
              <a:lnSpc>
                <a:spcPct val="100000"/>
              </a:lnSpc>
              <a:spcBef>
                <a:spcPts val="580"/>
              </a:spcBef>
              <a:buFont typeface="Arial" panose="020B0604020202020204"/>
              <a:buNone/>
              <a:tabLst>
                <a:tab pos="263525" algn="l"/>
                <a:tab pos="264160" algn="l"/>
              </a:tabLst>
            </a:pPr>
            <a:r>
              <a:rPr b="1" spc="-5" dirty="0">
                <a:solidFill>
                  <a:srgbClr val="FF0000"/>
                </a:solidFill>
                <a:latin typeface="宋体" panose="02010600030101010101" pitchFamily="2" charset="-122"/>
                <a:cs typeface="宋体" panose="02010600030101010101" pitchFamily="2" charset="-122"/>
                <a:sym typeface="+mn-ea"/>
              </a:rPr>
              <a:t>注：寄存器堆的读操作不受时钟控制</a:t>
            </a:r>
            <a:r>
              <a:rPr lang="zh-CN" b="1" spc="-5" dirty="0">
                <a:solidFill>
                  <a:srgbClr val="FF0000"/>
                </a:solidFill>
                <a:latin typeface="宋体" panose="02010600030101010101" pitchFamily="2" charset="-122"/>
                <a:cs typeface="宋体" panose="02010600030101010101" pitchFamily="2" charset="-122"/>
                <a:sym typeface="+mn-ea"/>
              </a:rPr>
              <a:t>，组合逻辑电路。</a:t>
            </a:r>
          </a:p>
        </p:txBody>
      </p:sp>
      <p:sp>
        <p:nvSpPr>
          <p:cNvPr id="8" name="object 8"/>
          <p:cNvSpPr txBox="1"/>
          <p:nvPr/>
        </p:nvSpPr>
        <p:spPr>
          <a:xfrm>
            <a:off x="8388350" y="3058795"/>
            <a:ext cx="336550" cy="32067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panose="020B0604020202020204"/>
                <a:cs typeface="Arial" panose="020B0604020202020204"/>
              </a:rPr>
              <a:t>clk</a:t>
            </a:r>
            <a:endParaRPr sz="2000">
              <a:latin typeface="Arial" panose="020B0604020202020204"/>
              <a:cs typeface="Arial" panose="020B0604020202020204"/>
            </a:endParaRPr>
          </a:p>
        </p:txBody>
      </p:sp>
      <p:sp>
        <p:nvSpPr>
          <p:cNvPr id="9" name="object 9"/>
          <p:cNvSpPr/>
          <p:nvPr/>
        </p:nvSpPr>
        <p:spPr>
          <a:xfrm>
            <a:off x="8520430" y="1948815"/>
            <a:ext cx="1803400" cy="1052830"/>
          </a:xfrm>
          <a:custGeom>
            <a:avLst/>
            <a:gdLst/>
            <a:ahLst/>
            <a:cxnLst/>
            <a:rect l="l" t="t" r="r" b="b"/>
            <a:pathLst>
              <a:path w="1803400" h="1336675">
                <a:moveTo>
                  <a:pt x="0" y="1336548"/>
                </a:moveTo>
                <a:lnTo>
                  <a:pt x="1802892" y="1336548"/>
                </a:lnTo>
                <a:lnTo>
                  <a:pt x="1802892" y="0"/>
                </a:lnTo>
                <a:lnTo>
                  <a:pt x="0" y="0"/>
                </a:lnTo>
                <a:lnTo>
                  <a:pt x="0" y="1336548"/>
                </a:lnTo>
                <a:close/>
              </a:path>
            </a:pathLst>
          </a:custGeom>
          <a:noFill/>
        </p:spPr>
        <p:txBody>
          <a:bodyPr wrap="square" lIns="0" tIns="0" rIns="0" bIns="0" rtlCol="0"/>
          <a:lstStyle/>
          <a:p>
            <a:endParaRPr/>
          </a:p>
        </p:txBody>
      </p:sp>
      <p:sp>
        <p:nvSpPr>
          <p:cNvPr id="10" name="object 10"/>
          <p:cNvSpPr txBox="1"/>
          <p:nvPr/>
        </p:nvSpPr>
        <p:spPr>
          <a:xfrm>
            <a:off x="8520430" y="1948942"/>
            <a:ext cx="1803400" cy="1040130"/>
          </a:xfrm>
          <a:prstGeom prst="rect">
            <a:avLst/>
          </a:prstGeom>
          <a:solidFill>
            <a:schemeClr val="accent1">
              <a:lumMod val="60000"/>
              <a:lumOff val="40000"/>
            </a:schemeClr>
          </a:solidFill>
          <a:ln w="25907">
            <a:solidFill>
              <a:srgbClr val="000000"/>
            </a:solidFill>
          </a:ln>
        </p:spPr>
        <p:txBody>
          <a:bodyPr vert="horz" wrap="square" lIns="0" tIns="1905" rIns="0" bIns="0" rtlCol="0" anchor="ctr" anchorCtr="0">
            <a:noAutofit/>
          </a:bodyPr>
          <a:lstStyle/>
          <a:p>
            <a:pPr algn="ctr">
              <a:lnSpc>
                <a:spcPct val="100000"/>
              </a:lnSpc>
              <a:spcBef>
                <a:spcPts val="15"/>
              </a:spcBef>
            </a:pPr>
            <a:r>
              <a:rPr sz="2400" b="1" spc="-5" dirty="0">
                <a:latin typeface="Arial" panose="020B0604020202020204"/>
                <a:cs typeface="Arial" panose="020B0604020202020204"/>
              </a:rPr>
              <a:t>RegFile</a:t>
            </a:r>
            <a:endParaRPr sz="2400" dirty="0">
              <a:latin typeface="Arial" panose="020B0604020202020204"/>
              <a:cs typeface="Arial" panose="020B0604020202020204"/>
            </a:endParaRPr>
          </a:p>
          <a:p>
            <a:pPr marL="392430">
              <a:lnSpc>
                <a:spcPct val="100000"/>
              </a:lnSpc>
            </a:pPr>
            <a:r>
              <a:rPr lang="en-US" sz="1800" spc="-10" dirty="0">
                <a:latin typeface="Arial" panose="020B0604020202020204"/>
                <a:cs typeface="Arial" panose="020B0604020202020204"/>
              </a:rPr>
              <a:t> n</a:t>
            </a:r>
            <a:r>
              <a:rPr sz="1800" spc="-10" dirty="0">
                <a:latin typeface="Arial" panose="020B0604020202020204"/>
                <a:cs typeface="Arial" panose="020B0604020202020204"/>
              </a:rPr>
              <a:t>-bit</a:t>
            </a:r>
            <a:r>
              <a:rPr sz="1800" spc="-10" dirty="0">
                <a:latin typeface="微软雅黑" panose="020B0503020204020204" charset="-122"/>
                <a:cs typeface="微软雅黑" panose="020B0503020204020204" charset="-122"/>
              </a:rPr>
              <a:t>×</a:t>
            </a:r>
            <a:r>
              <a:rPr sz="1800" spc="-10" dirty="0">
                <a:latin typeface="Arial" panose="020B0604020202020204"/>
                <a:cs typeface="Arial" panose="020B0604020202020204"/>
              </a:rPr>
              <a:t>32</a:t>
            </a:r>
            <a:endParaRPr sz="1800" dirty="0">
              <a:latin typeface="Arial" panose="020B0604020202020204"/>
              <a:cs typeface="Arial" panose="020B0604020202020204"/>
            </a:endParaRPr>
          </a:p>
        </p:txBody>
      </p:sp>
      <p:sp>
        <p:nvSpPr>
          <p:cNvPr id="11" name="object 11"/>
          <p:cNvSpPr/>
          <p:nvPr/>
        </p:nvSpPr>
        <p:spPr>
          <a:xfrm>
            <a:off x="8618981" y="2709926"/>
            <a:ext cx="304800" cy="285115"/>
          </a:xfrm>
          <a:custGeom>
            <a:avLst/>
            <a:gdLst/>
            <a:ahLst/>
            <a:cxnLst/>
            <a:rect l="l" t="t" r="r" b="b"/>
            <a:pathLst>
              <a:path w="304800" h="285114">
                <a:moveTo>
                  <a:pt x="0" y="284988"/>
                </a:moveTo>
                <a:lnTo>
                  <a:pt x="152400" y="0"/>
                </a:lnTo>
                <a:lnTo>
                  <a:pt x="304800" y="284988"/>
                </a:lnTo>
                <a:lnTo>
                  <a:pt x="0" y="284988"/>
                </a:lnTo>
                <a:close/>
              </a:path>
            </a:pathLst>
          </a:custGeom>
          <a:ln w="25908">
            <a:solidFill>
              <a:srgbClr val="000000"/>
            </a:solidFill>
          </a:ln>
        </p:spPr>
        <p:txBody>
          <a:bodyPr wrap="square" lIns="0" tIns="0" rIns="0" bIns="0" rtlCol="0"/>
          <a:lstStyle/>
          <a:p>
            <a:endParaRPr/>
          </a:p>
        </p:txBody>
      </p:sp>
      <p:sp>
        <p:nvSpPr>
          <p:cNvPr id="12" name="object 12"/>
          <p:cNvSpPr/>
          <p:nvPr/>
        </p:nvSpPr>
        <p:spPr>
          <a:xfrm>
            <a:off x="8772906" y="2993389"/>
            <a:ext cx="0" cy="228600"/>
          </a:xfrm>
          <a:custGeom>
            <a:avLst/>
            <a:gdLst/>
            <a:ahLst/>
            <a:cxnLst/>
            <a:rect l="l" t="t" r="r" b="b"/>
            <a:pathLst>
              <a:path h="228600">
                <a:moveTo>
                  <a:pt x="0" y="228600"/>
                </a:moveTo>
                <a:lnTo>
                  <a:pt x="0" y="0"/>
                </a:lnTo>
              </a:path>
            </a:pathLst>
          </a:custGeom>
          <a:ln w="19812">
            <a:solidFill>
              <a:srgbClr val="000000"/>
            </a:solidFill>
          </a:ln>
        </p:spPr>
        <p:txBody>
          <a:bodyPr wrap="square" lIns="0" tIns="0" rIns="0" bIns="0" rtlCol="0"/>
          <a:lstStyle/>
          <a:p>
            <a:endParaRPr/>
          </a:p>
        </p:txBody>
      </p:sp>
      <p:sp>
        <p:nvSpPr>
          <p:cNvPr id="13" name="object 13"/>
          <p:cNvSpPr/>
          <p:nvPr/>
        </p:nvSpPr>
        <p:spPr>
          <a:xfrm>
            <a:off x="10323321" y="2095011"/>
            <a:ext cx="1146175" cy="171450"/>
          </a:xfrm>
          <a:custGeom>
            <a:avLst/>
            <a:gdLst/>
            <a:ahLst/>
            <a:cxnLst/>
            <a:rect l="l" t="t" r="r" b="b"/>
            <a:pathLst>
              <a:path w="1146175" h="171450">
                <a:moveTo>
                  <a:pt x="1070374" y="85578"/>
                </a:moveTo>
                <a:lnTo>
                  <a:pt x="984376" y="135743"/>
                </a:lnTo>
                <a:lnTo>
                  <a:pt x="978769" y="140795"/>
                </a:lnTo>
                <a:lnTo>
                  <a:pt x="975613" y="147395"/>
                </a:lnTo>
                <a:lnTo>
                  <a:pt x="975125" y="154709"/>
                </a:lnTo>
                <a:lnTo>
                  <a:pt x="977519" y="161905"/>
                </a:lnTo>
                <a:lnTo>
                  <a:pt x="982571" y="167512"/>
                </a:lnTo>
                <a:lnTo>
                  <a:pt x="989171" y="170668"/>
                </a:lnTo>
                <a:lnTo>
                  <a:pt x="996485" y="171156"/>
                </a:lnTo>
                <a:lnTo>
                  <a:pt x="1003680" y="168763"/>
                </a:lnTo>
                <a:lnTo>
                  <a:pt x="1113542" y="104628"/>
                </a:lnTo>
                <a:lnTo>
                  <a:pt x="1108328" y="104628"/>
                </a:lnTo>
                <a:lnTo>
                  <a:pt x="1108328" y="102088"/>
                </a:lnTo>
                <a:lnTo>
                  <a:pt x="1098677" y="102088"/>
                </a:lnTo>
                <a:lnTo>
                  <a:pt x="1070374" y="85578"/>
                </a:lnTo>
                <a:close/>
              </a:path>
              <a:path w="1146175" h="171450">
                <a:moveTo>
                  <a:pt x="1037716" y="66528"/>
                </a:moveTo>
                <a:lnTo>
                  <a:pt x="0" y="66528"/>
                </a:lnTo>
                <a:lnTo>
                  <a:pt x="0" y="104628"/>
                </a:lnTo>
                <a:lnTo>
                  <a:pt x="1037716" y="104628"/>
                </a:lnTo>
                <a:lnTo>
                  <a:pt x="1070374" y="85578"/>
                </a:lnTo>
                <a:lnTo>
                  <a:pt x="1037716" y="66528"/>
                </a:lnTo>
                <a:close/>
              </a:path>
              <a:path w="1146175" h="171450">
                <a:moveTo>
                  <a:pt x="1113542" y="66528"/>
                </a:moveTo>
                <a:lnTo>
                  <a:pt x="1108328" y="66528"/>
                </a:lnTo>
                <a:lnTo>
                  <a:pt x="1108328" y="104628"/>
                </a:lnTo>
                <a:lnTo>
                  <a:pt x="1113542" y="104628"/>
                </a:lnTo>
                <a:lnTo>
                  <a:pt x="1146175" y="85578"/>
                </a:lnTo>
                <a:lnTo>
                  <a:pt x="1113542" y="66528"/>
                </a:lnTo>
                <a:close/>
              </a:path>
              <a:path w="1146175" h="171450">
                <a:moveTo>
                  <a:pt x="1098677" y="69068"/>
                </a:moveTo>
                <a:lnTo>
                  <a:pt x="1070374" y="85578"/>
                </a:lnTo>
                <a:lnTo>
                  <a:pt x="1098677" y="102088"/>
                </a:lnTo>
                <a:lnTo>
                  <a:pt x="1098677" y="69068"/>
                </a:lnTo>
                <a:close/>
              </a:path>
              <a:path w="1146175" h="171450">
                <a:moveTo>
                  <a:pt x="1108328" y="69068"/>
                </a:moveTo>
                <a:lnTo>
                  <a:pt x="1098677" y="69068"/>
                </a:lnTo>
                <a:lnTo>
                  <a:pt x="1098677" y="102088"/>
                </a:lnTo>
                <a:lnTo>
                  <a:pt x="1108328" y="102088"/>
                </a:lnTo>
                <a:lnTo>
                  <a:pt x="1108328" y="69068"/>
                </a:lnTo>
                <a:close/>
              </a:path>
              <a:path w="1146175" h="171450">
                <a:moveTo>
                  <a:pt x="996485" y="0"/>
                </a:moveTo>
                <a:lnTo>
                  <a:pt x="989171" y="488"/>
                </a:lnTo>
                <a:lnTo>
                  <a:pt x="982571" y="3643"/>
                </a:lnTo>
                <a:lnTo>
                  <a:pt x="977519" y="9251"/>
                </a:lnTo>
                <a:lnTo>
                  <a:pt x="975125" y="16446"/>
                </a:lnTo>
                <a:lnTo>
                  <a:pt x="975613" y="23760"/>
                </a:lnTo>
                <a:lnTo>
                  <a:pt x="978769" y="30360"/>
                </a:lnTo>
                <a:lnTo>
                  <a:pt x="984376" y="35413"/>
                </a:lnTo>
                <a:lnTo>
                  <a:pt x="1070374" y="85578"/>
                </a:lnTo>
                <a:lnTo>
                  <a:pt x="1098677" y="69068"/>
                </a:lnTo>
                <a:lnTo>
                  <a:pt x="1108328" y="69068"/>
                </a:lnTo>
                <a:lnTo>
                  <a:pt x="1108328" y="66528"/>
                </a:lnTo>
                <a:lnTo>
                  <a:pt x="1113542" y="66528"/>
                </a:lnTo>
                <a:lnTo>
                  <a:pt x="1003680" y="2393"/>
                </a:lnTo>
                <a:lnTo>
                  <a:pt x="996485" y="0"/>
                </a:lnTo>
                <a:close/>
              </a:path>
            </a:pathLst>
          </a:custGeom>
          <a:solidFill>
            <a:srgbClr val="000000"/>
          </a:solidFill>
        </p:spPr>
        <p:txBody>
          <a:bodyPr wrap="square" lIns="0" tIns="0" rIns="0" bIns="0" rtlCol="0"/>
          <a:lstStyle/>
          <a:p>
            <a:endParaRPr/>
          </a:p>
        </p:txBody>
      </p:sp>
      <p:sp>
        <p:nvSpPr>
          <p:cNvPr id="14" name="object 14"/>
          <p:cNvSpPr/>
          <p:nvPr/>
        </p:nvSpPr>
        <p:spPr>
          <a:xfrm>
            <a:off x="10323321" y="2774207"/>
            <a:ext cx="1146175" cy="171450"/>
          </a:xfrm>
          <a:custGeom>
            <a:avLst/>
            <a:gdLst/>
            <a:ahLst/>
            <a:cxnLst/>
            <a:rect l="l" t="t" r="r" b="b"/>
            <a:pathLst>
              <a:path w="1146175" h="171450">
                <a:moveTo>
                  <a:pt x="1070374" y="85578"/>
                </a:moveTo>
                <a:lnTo>
                  <a:pt x="984376" y="135743"/>
                </a:lnTo>
                <a:lnTo>
                  <a:pt x="978769" y="140795"/>
                </a:lnTo>
                <a:lnTo>
                  <a:pt x="975613" y="147395"/>
                </a:lnTo>
                <a:lnTo>
                  <a:pt x="975125" y="154709"/>
                </a:lnTo>
                <a:lnTo>
                  <a:pt x="977519" y="161905"/>
                </a:lnTo>
                <a:lnTo>
                  <a:pt x="982571" y="167512"/>
                </a:lnTo>
                <a:lnTo>
                  <a:pt x="989171" y="170668"/>
                </a:lnTo>
                <a:lnTo>
                  <a:pt x="996485" y="171156"/>
                </a:lnTo>
                <a:lnTo>
                  <a:pt x="1003680" y="168763"/>
                </a:lnTo>
                <a:lnTo>
                  <a:pt x="1113542" y="104628"/>
                </a:lnTo>
                <a:lnTo>
                  <a:pt x="1108328" y="104628"/>
                </a:lnTo>
                <a:lnTo>
                  <a:pt x="1108328" y="102088"/>
                </a:lnTo>
                <a:lnTo>
                  <a:pt x="1098677" y="102088"/>
                </a:lnTo>
                <a:lnTo>
                  <a:pt x="1070374" y="85578"/>
                </a:lnTo>
                <a:close/>
              </a:path>
              <a:path w="1146175" h="171450">
                <a:moveTo>
                  <a:pt x="1037716" y="66528"/>
                </a:moveTo>
                <a:lnTo>
                  <a:pt x="0" y="66528"/>
                </a:lnTo>
                <a:lnTo>
                  <a:pt x="0" y="104628"/>
                </a:lnTo>
                <a:lnTo>
                  <a:pt x="1037716" y="104628"/>
                </a:lnTo>
                <a:lnTo>
                  <a:pt x="1070374" y="85578"/>
                </a:lnTo>
                <a:lnTo>
                  <a:pt x="1037716" y="66528"/>
                </a:lnTo>
                <a:close/>
              </a:path>
              <a:path w="1146175" h="171450">
                <a:moveTo>
                  <a:pt x="1113542" y="66528"/>
                </a:moveTo>
                <a:lnTo>
                  <a:pt x="1108328" y="66528"/>
                </a:lnTo>
                <a:lnTo>
                  <a:pt x="1108328" y="104628"/>
                </a:lnTo>
                <a:lnTo>
                  <a:pt x="1113542" y="104628"/>
                </a:lnTo>
                <a:lnTo>
                  <a:pt x="1146175" y="85578"/>
                </a:lnTo>
                <a:lnTo>
                  <a:pt x="1113542" y="66528"/>
                </a:lnTo>
                <a:close/>
              </a:path>
              <a:path w="1146175" h="171450">
                <a:moveTo>
                  <a:pt x="1098677" y="69068"/>
                </a:moveTo>
                <a:lnTo>
                  <a:pt x="1070374" y="85578"/>
                </a:lnTo>
                <a:lnTo>
                  <a:pt x="1098677" y="102088"/>
                </a:lnTo>
                <a:lnTo>
                  <a:pt x="1098677" y="69068"/>
                </a:lnTo>
                <a:close/>
              </a:path>
              <a:path w="1146175" h="171450">
                <a:moveTo>
                  <a:pt x="1108328" y="69068"/>
                </a:moveTo>
                <a:lnTo>
                  <a:pt x="1098677" y="69068"/>
                </a:lnTo>
                <a:lnTo>
                  <a:pt x="1098677" y="102088"/>
                </a:lnTo>
                <a:lnTo>
                  <a:pt x="1108328" y="102088"/>
                </a:lnTo>
                <a:lnTo>
                  <a:pt x="1108328" y="69068"/>
                </a:lnTo>
                <a:close/>
              </a:path>
              <a:path w="1146175" h="171450">
                <a:moveTo>
                  <a:pt x="996485" y="0"/>
                </a:moveTo>
                <a:lnTo>
                  <a:pt x="989171" y="488"/>
                </a:lnTo>
                <a:lnTo>
                  <a:pt x="982571" y="3643"/>
                </a:lnTo>
                <a:lnTo>
                  <a:pt x="977519" y="9251"/>
                </a:lnTo>
                <a:lnTo>
                  <a:pt x="975125" y="16446"/>
                </a:lnTo>
                <a:lnTo>
                  <a:pt x="975613" y="23760"/>
                </a:lnTo>
                <a:lnTo>
                  <a:pt x="978769" y="30360"/>
                </a:lnTo>
                <a:lnTo>
                  <a:pt x="984376" y="35413"/>
                </a:lnTo>
                <a:lnTo>
                  <a:pt x="1070374" y="85578"/>
                </a:lnTo>
                <a:lnTo>
                  <a:pt x="1098677" y="69068"/>
                </a:lnTo>
                <a:lnTo>
                  <a:pt x="1108328" y="69068"/>
                </a:lnTo>
                <a:lnTo>
                  <a:pt x="1108328" y="66528"/>
                </a:lnTo>
                <a:lnTo>
                  <a:pt x="1113542" y="66528"/>
                </a:lnTo>
                <a:lnTo>
                  <a:pt x="1003680" y="2393"/>
                </a:lnTo>
                <a:lnTo>
                  <a:pt x="996485" y="0"/>
                </a:lnTo>
                <a:close/>
              </a:path>
            </a:pathLst>
          </a:custGeom>
          <a:solidFill>
            <a:srgbClr val="000000"/>
          </a:solidFill>
        </p:spPr>
        <p:txBody>
          <a:bodyPr wrap="square" lIns="0" tIns="0" rIns="0" bIns="0" rtlCol="0"/>
          <a:lstStyle/>
          <a:p>
            <a:endParaRPr/>
          </a:p>
        </p:txBody>
      </p:sp>
      <p:sp>
        <p:nvSpPr>
          <p:cNvPr id="15" name="object 15"/>
          <p:cNvSpPr/>
          <p:nvPr/>
        </p:nvSpPr>
        <p:spPr>
          <a:xfrm>
            <a:off x="9021698" y="1523746"/>
            <a:ext cx="134620" cy="417830"/>
          </a:xfrm>
          <a:custGeom>
            <a:avLst/>
            <a:gdLst/>
            <a:ahLst/>
            <a:cxnLst/>
            <a:rect l="l" t="t" r="r" b="b"/>
            <a:pathLst>
              <a:path w="134620" h="417830">
                <a:moveTo>
                  <a:pt x="16128" y="285495"/>
                </a:moveTo>
                <a:lnTo>
                  <a:pt x="9271" y="289559"/>
                </a:lnTo>
                <a:lnTo>
                  <a:pt x="2285" y="293624"/>
                </a:lnTo>
                <a:lnTo>
                  <a:pt x="0" y="302387"/>
                </a:lnTo>
                <a:lnTo>
                  <a:pt x="67182" y="417702"/>
                </a:lnTo>
                <a:lnTo>
                  <a:pt x="83980" y="388874"/>
                </a:lnTo>
                <a:lnTo>
                  <a:pt x="52704" y="388874"/>
                </a:lnTo>
                <a:lnTo>
                  <a:pt x="52704" y="335479"/>
                </a:lnTo>
                <a:lnTo>
                  <a:pt x="28955" y="294766"/>
                </a:lnTo>
                <a:lnTo>
                  <a:pt x="25019" y="287781"/>
                </a:lnTo>
                <a:lnTo>
                  <a:pt x="16128" y="285495"/>
                </a:lnTo>
                <a:close/>
              </a:path>
              <a:path w="134620" h="417830">
                <a:moveTo>
                  <a:pt x="52704" y="335479"/>
                </a:moveTo>
                <a:lnTo>
                  <a:pt x="52704" y="388874"/>
                </a:lnTo>
                <a:lnTo>
                  <a:pt x="81660" y="388874"/>
                </a:lnTo>
                <a:lnTo>
                  <a:pt x="81660" y="381634"/>
                </a:lnTo>
                <a:lnTo>
                  <a:pt x="54736" y="381634"/>
                </a:lnTo>
                <a:lnTo>
                  <a:pt x="67182" y="360298"/>
                </a:lnTo>
                <a:lnTo>
                  <a:pt x="52704" y="335479"/>
                </a:lnTo>
                <a:close/>
              </a:path>
              <a:path w="134620" h="417830">
                <a:moveTo>
                  <a:pt x="118236" y="285495"/>
                </a:moveTo>
                <a:lnTo>
                  <a:pt x="109347" y="287781"/>
                </a:lnTo>
                <a:lnTo>
                  <a:pt x="105409" y="294766"/>
                </a:lnTo>
                <a:lnTo>
                  <a:pt x="81660" y="335479"/>
                </a:lnTo>
                <a:lnTo>
                  <a:pt x="81660" y="388874"/>
                </a:lnTo>
                <a:lnTo>
                  <a:pt x="83980" y="388874"/>
                </a:lnTo>
                <a:lnTo>
                  <a:pt x="134366" y="302387"/>
                </a:lnTo>
                <a:lnTo>
                  <a:pt x="132079" y="293624"/>
                </a:lnTo>
                <a:lnTo>
                  <a:pt x="125095" y="289559"/>
                </a:lnTo>
                <a:lnTo>
                  <a:pt x="118236" y="285495"/>
                </a:lnTo>
                <a:close/>
              </a:path>
              <a:path w="134620" h="417830">
                <a:moveTo>
                  <a:pt x="67182" y="360298"/>
                </a:moveTo>
                <a:lnTo>
                  <a:pt x="54736" y="381634"/>
                </a:lnTo>
                <a:lnTo>
                  <a:pt x="79628" y="381634"/>
                </a:lnTo>
                <a:lnTo>
                  <a:pt x="67182" y="360298"/>
                </a:lnTo>
                <a:close/>
              </a:path>
              <a:path w="134620" h="417830">
                <a:moveTo>
                  <a:pt x="81660" y="335479"/>
                </a:moveTo>
                <a:lnTo>
                  <a:pt x="67182" y="360298"/>
                </a:lnTo>
                <a:lnTo>
                  <a:pt x="79628" y="381634"/>
                </a:lnTo>
                <a:lnTo>
                  <a:pt x="81660" y="381634"/>
                </a:lnTo>
                <a:lnTo>
                  <a:pt x="81660" y="335479"/>
                </a:lnTo>
                <a:close/>
              </a:path>
              <a:path w="134620" h="417830">
                <a:moveTo>
                  <a:pt x="81660" y="0"/>
                </a:moveTo>
                <a:lnTo>
                  <a:pt x="52704" y="0"/>
                </a:lnTo>
                <a:lnTo>
                  <a:pt x="52704" y="335479"/>
                </a:lnTo>
                <a:lnTo>
                  <a:pt x="67182" y="360298"/>
                </a:lnTo>
                <a:lnTo>
                  <a:pt x="81660" y="335479"/>
                </a:lnTo>
                <a:lnTo>
                  <a:pt x="81660" y="0"/>
                </a:lnTo>
                <a:close/>
              </a:path>
            </a:pathLst>
          </a:custGeom>
          <a:solidFill>
            <a:srgbClr val="000000"/>
          </a:solidFill>
        </p:spPr>
        <p:txBody>
          <a:bodyPr wrap="square" lIns="0" tIns="0" rIns="0" bIns="0" rtlCol="0"/>
          <a:lstStyle/>
          <a:p>
            <a:endParaRPr/>
          </a:p>
        </p:txBody>
      </p:sp>
      <p:sp>
        <p:nvSpPr>
          <p:cNvPr id="16" name="object 16"/>
          <p:cNvSpPr/>
          <p:nvPr/>
        </p:nvSpPr>
        <p:spPr>
          <a:xfrm>
            <a:off x="9684639" y="1523746"/>
            <a:ext cx="134620" cy="416559"/>
          </a:xfrm>
          <a:custGeom>
            <a:avLst/>
            <a:gdLst/>
            <a:ahLst/>
            <a:cxnLst/>
            <a:rect l="l" t="t" r="r" b="b"/>
            <a:pathLst>
              <a:path w="134620" h="416560">
                <a:moveTo>
                  <a:pt x="16128" y="283971"/>
                </a:moveTo>
                <a:lnTo>
                  <a:pt x="9270" y="288036"/>
                </a:lnTo>
                <a:lnTo>
                  <a:pt x="2285" y="292100"/>
                </a:lnTo>
                <a:lnTo>
                  <a:pt x="0" y="300863"/>
                </a:lnTo>
                <a:lnTo>
                  <a:pt x="67182" y="416178"/>
                </a:lnTo>
                <a:lnTo>
                  <a:pt x="83980" y="387350"/>
                </a:lnTo>
                <a:lnTo>
                  <a:pt x="52704" y="387350"/>
                </a:lnTo>
                <a:lnTo>
                  <a:pt x="52704" y="333955"/>
                </a:lnTo>
                <a:lnTo>
                  <a:pt x="28955" y="293242"/>
                </a:lnTo>
                <a:lnTo>
                  <a:pt x="25018" y="286257"/>
                </a:lnTo>
                <a:lnTo>
                  <a:pt x="16128" y="283971"/>
                </a:lnTo>
                <a:close/>
              </a:path>
              <a:path w="134620" h="416560">
                <a:moveTo>
                  <a:pt x="52704" y="333955"/>
                </a:moveTo>
                <a:lnTo>
                  <a:pt x="52704" y="387350"/>
                </a:lnTo>
                <a:lnTo>
                  <a:pt x="81660" y="387350"/>
                </a:lnTo>
                <a:lnTo>
                  <a:pt x="81660" y="380111"/>
                </a:lnTo>
                <a:lnTo>
                  <a:pt x="54736" y="380111"/>
                </a:lnTo>
                <a:lnTo>
                  <a:pt x="67182" y="358775"/>
                </a:lnTo>
                <a:lnTo>
                  <a:pt x="52704" y="333955"/>
                </a:lnTo>
                <a:close/>
              </a:path>
              <a:path w="134620" h="416560">
                <a:moveTo>
                  <a:pt x="118236" y="283971"/>
                </a:moveTo>
                <a:lnTo>
                  <a:pt x="109346" y="286257"/>
                </a:lnTo>
                <a:lnTo>
                  <a:pt x="105409" y="293242"/>
                </a:lnTo>
                <a:lnTo>
                  <a:pt x="81660" y="333955"/>
                </a:lnTo>
                <a:lnTo>
                  <a:pt x="81660" y="387350"/>
                </a:lnTo>
                <a:lnTo>
                  <a:pt x="83980" y="387350"/>
                </a:lnTo>
                <a:lnTo>
                  <a:pt x="134365" y="300863"/>
                </a:lnTo>
                <a:lnTo>
                  <a:pt x="132079" y="292100"/>
                </a:lnTo>
                <a:lnTo>
                  <a:pt x="125094" y="288036"/>
                </a:lnTo>
                <a:lnTo>
                  <a:pt x="118236" y="283971"/>
                </a:lnTo>
                <a:close/>
              </a:path>
              <a:path w="134620" h="416560">
                <a:moveTo>
                  <a:pt x="67182" y="358775"/>
                </a:moveTo>
                <a:lnTo>
                  <a:pt x="54736" y="380111"/>
                </a:lnTo>
                <a:lnTo>
                  <a:pt x="79628" y="380111"/>
                </a:lnTo>
                <a:lnTo>
                  <a:pt x="67182" y="358775"/>
                </a:lnTo>
                <a:close/>
              </a:path>
              <a:path w="134620" h="416560">
                <a:moveTo>
                  <a:pt x="81660" y="333955"/>
                </a:moveTo>
                <a:lnTo>
                  <a:pt x="67182" y="358775"/>
                </a:lnTo>
                <a:lnTo>
                  <a:pt x="79628" y="380111"/>
                </a:lnTo>
                <a:lnTo>
                  <a:pt x="81660" y="380111"/>
                </a:lnTo>
                <a:lnTo>
                  <a:pt x="81660" y="333955"/>
                </a:lnTo>
                <a:close/>
              </a:path>
              <a:path w="134620" h="416560">
                <a:moveTo>
                  <a:pt x="81660" y="0"/>
                </a:moveTo>
                <a:lnTo>
                  <a:pt x="52704" y="0"/>
                </a:lnTo>
                <a:lnTo>
                  <a:pt x="52704" y="333955"/>
                </a:lnTo>
                <a:lnTo>
                  <a:pt x="67182" y="358775"/>
                </a:lnTo>
                <a:lnTo>
                  <a:pt x="81660" y="333955"/>
                </a:lnTo>
                <a:lnTo>
                  <a:pt x="81660" y="0"/>
                </a:lnTo>
                <a:close/>
              </a:path>
            </a:pathLst>
          </a:custGeom>
          <a:solidFill>
            <a:srgbClr val="000000"/>
          </a:solidFill>
        </p:spPr>
        <p:txBody>
          <a:bodyPr wrap="square" lIns="0" tIns="0" rIns="0" bIns="0" rtlCol="0"/>
          <a:lstStyle/>
          <a:p>
            <a:endParaRPr/>
          </a:p>
        </p:txBody>
      </p:sp>
      <p:sp>
        <p:nvSpPr>
          <p:cNvPr id="17" name="object 17"/>
          <p:cNvSpPr/>
          <p:nvPr/>
        </p:nvSpPr>
        <p:spPr>
          <a:xfrm>
            <a:off x="10073258" y="1523746"/>
            <a:ext cx="134620" cy="416559"/>
          </a:xfrm>
          <a:custGeom>
            <a:avLst/>
            <a:gdLst/>
            <a:ahLst/>
            <a:cxnLst/>
            <a:rect l="l" t="t" r="r" b="b"/>
            <a:pathLst>
              <a:path w="134620" h="416560">
                <a:moveTo>
                  <a:pt x="16129" y="283971"/>
                </a:moveTo>
                <a:lnTo>
                  <a:pt x="9271" y="288036"/>
                </a:lnTo>
                <a:lnTo>
                  <a:pt x="2286" y="292100"/>
                </a:lnTo>
                <a:lnTo>
                  <a:pt x="0" y="300863"/>
                </a:lnTo>
                <a:lnTo>
                  <a:pt x="67183" y="416178"/>
                </a:lnTo>
                <a:lnTo>
                  <a:pt x="83980" y="387350"/>
                </a:lnTo>
                <a:lnTo>
                  <a:pt x="52705" y="387350"/>
                </a:lnTo>
                <a:lnTo>
                  <a:pt x="52705" y="333955"/>
                </a:lnTo>
                <a:lnTo>
                  <a:pt x="28956" y="293242"/>
                </a:lnTo>
                <a:lnTo>
                  <a:pt x="25019" y="286257"/>
                </a:lnTo>
                <a:lnTo>
                  <a:pt x="16129" y="283971"/>
                </a:lnTo>
                <a:close/>
              </a:path>
              <a:path w="134620" h="416560">
                <a:moveTo>
                  <a:pt x="52705" y="333955"/>
                </a:moveTo>
                <a:lnTo>
                  <a:pt x="52705" y="387350"/>
                </a:lnTo>
                <a:lnTo>
                  <a:pt x="81661" y="387350"/>
                </a:lnTo>
                <a:lnTo>
                  <a:pt x="81661" y="380111"/>
                </a:lnTo>
                <a:lnTo>
                  <a:pt x="54737" y="380111"/>
                </a:lnTo>
                <a:lnTo>
                  <a:pt x="67183" y="358775"/>
                </a:lnTo>
                <a:lnTo>
                  <a:pt x="52705" y="333955"/>
                </a:lnTo>
                <a:close/>
              </a:path>
              <a:path w="134620" h="416560">
                <a:moveTo>
                  <a:pt x="118237" y="283971"/>
                </a:moveTo>
                <a:lnTo>
                  <a:pt x="109347" y="286257"/>
                </a:lnTo>
                <a:lnTo>
                  <a:pt x="105410" y="293242"/>
                </a:lnTo>
                <a:lnTo>
                  <a:pt x="81661" y="333955"/>
                </a:lnTo>
                <a:lnTo>
                  <a:pt x="81661" y="387350"/>
                </a:lnTo>
                <a:lnTo>
                  <a:pt x="83980" y="387350"/>
                </a:lnTo>
                <a:lnTo>
                  <a:pt x="134366" y="300863"/>
                </a:lnTo>
                <a:lnTo>
                  <a:pt x="132080" y="292100"/>
                </a:lnTo>
                <a:lnTo>
                  <a:pt x="125095" y="288036"/>
                </a:lnTo>
                <a:lnTo>
                  <a:pt x="118237" y="283971"/>
                </a:lnTo>
                <a:close/>
              </a:path>
              <a:path w="134620" h="416560">
                <a:moveTo>
                  <a:pt x="67183" y="358775"/>
                </a:moveTo>
                <a:lnTo>
                  <a:pt x="54737" y="380111"/>
                </a:lnTo>
                <a:lnTo>
                  <a:pt x="79629" y="380111"/>
                </a:lnTo>
                <a:lnTo>
                  <a:pt x="67183" y="358775"/>
                </a:lnTo>
                <a:close/>
              </a:path>
              <a:path w="134620" h="416560">
                <a:moveTo>
                  <a:pt x="81661" y="333955"/>
                </a:moveTo>
                <a:lnTo>
                  <a:pt x="67183" y="358775"/>
                </a:lnTo>
                <a:lnTo>
                  <a:pt x="79629" y="380111"/>
                </a:lnTo>
                <a:lnTo>
                  <a:pt x="81661" y="380111"/>
                </a:lnTo>
                <a:lnTo>
                  <a:pt x="81661" y="333955"/>
                </a:lnTo>
                <a:close/>
              </a:path>
              <a:path w="134620" h="416560">
                <a:moveTo>
                  <a:pt x="81661" y="0"/>
                </a:moveTo>
                <a:lnTo>
                  <a:pt x="52705" y="0"/>
                </a:lnTo>
                <a:lnTo>
                  <a:pt x="52705" y="333955"/>
                </a:lnTo>
                <a:lnTo>
                  <a:pt x="67183" y="358775"/>
                </a:lnTo>
                <a:lnTo>
                  <a:pt x="81661" y="333955"/>
                </a:lnTo>
                <a:lnTo>
                  <a:pt x="81661" y="0"/>
                </a:lnTo>
                <a:close/>
              </a:path>
            </a:pathLst>
          </a:custGeom>
          <a:solidFill>
            <a:srgbClr val="000000"/>
          </a:solidFill>
        </p:spPr>
        <p:txBody>
          <a:bodyPr wrap="square" lIns="0" tIns="0" rIns="0" bIns="0" rtlCol="0"/>
          <a:lstStyle/>
          <a:p>
            <a:endParaRPr/>
          </a:p>
        </p:txBody>
      </p:sp>
      <p:sp>
        <p:nvSpPr>
          <p:cNvPr id="18" name="object 18"/>
          <p:cNvSpPr/>
          <p:nvPr/>
        </p:nvSpPr>
        <p:spPr>
          <a:xfrm>
            <a:off x="8623172" y="1723389"/>
            <a:ext cx="111505" cy="225551"/>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7414514" y="1355724"/>
            <a:ext cx="1407795" cy="320675"/>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panose="020B0604020202020204"/>
                <a:cs typeface="Arial" panose="020B0604020202020204"/>
              </a:rPr>
              <a:t>WriteEnable</a:t>
            </a:r>
            <a:endParaRPr sz="2000">
              <a:latin typeface="Arial" panose="020B0604020202020204"/>
              <a:cs typeface="Arial" panose="020B0604020202020204"/>
            </a:endParaRPr>
          </a:p>
        </p:txBody>
      </p:sp>
      <p:sp>
        <p:nvSpPr>
          <p:cNvPr id="20" name="object 20"/>
          <p:cNvSpPr/>
          <p:nvPr/>
        </p:nvSpPr>
        <p:spPr>
          <a:xfrm>
            <a:off x="10674604" y="2112772"/>
            <a:ext cx="113664" cy="173355"/>
          </a:xfrm>
          <a:custGeom>
            <a:avLst/>
            <a:gdLst/>
            <a:ahLst/>
            <a:cxnLst/>
            <a:rect l="l" t="t" r="r" b="b"/>
            <a:pathLst>
              <a:path w="113665" h="173355">
                <a:moveTo>
                  <a:pt x="0" y="172974"/>
                </a:moveTo>
                <a:lnTo>
                  <a:pt x="113665" y="0"/>
                </a:lnTo>
              </a:path>
            </a:pathLst>
          </a:custGeom>
          <a:ln w="12192">
            <a:solidFill>
              <a:srgbClr val="000000"/>
            </a:solidFill>
          </a:ln>
        </p:spPr>
        <p:txBody>
          <a:bodyPr wrap="square" lIns="0" tIns="0" rIns="0" bIns="0" rtlCol="0"/>
          <a:lstStyle/>
          <a:p>
            <a:endParaRPr/>
          </a:p>
        </p:txBody>
      </p:sp>
      <p:sp>
        <p:nvSpPr>
          <p:cNvPr id="21" name="object 21"/>
          <p:cNvSpPr txBox="1"/>
          <p:nvPr/>
        </p:nvSpPr>
        <p:spPr>
          <a:xfrm>
            <a:off x="10459466" y="1693730"/>
            <a:ext cx="607060" cy="816610"/>
          </a:xfrm>
          <a:prstGeom prst="rect">
            <a:avLst/>
          </a:prstGeom>
        </p:spPr>
        <p:txBody>
          <a:bodyPr vert="horz" wrap="square" lIns="0" tIns="123189" rIns="0" bIns="0" rtlCol="0">
            <a:spAutoFit/>
          </a:bodyPr>
          <a:lstStyle/>
          <a:p>
            <a:pPr marL="12700">
              <a:lnSpc>
                <a:spcPct val="100000"/>
              </a:lnSpc>
              <a:spcBef>
                <a:spcPts val="970"/>
              </a:spcBef>
            </a:pPr>
            <a:r>
              <a:rPr sz="2000" dirty="0">
                <a:latin typeface="Arial" panose="020B0604020202020204"/>
                <a:cs typeface="Arial" panose="020B0604020202020204"/>
              </a:rPr>
              <a:t>bu</a:t>
            </a:r>
            <a:r>
              <a:rPr sz="2000" spc="5" dirty="0">
                <a:latin typeface="Arial" panose="020B0604020202020204"/>
                <a:cs typeface="Arial" panose="020B0604020202020204"/>
              </a:rPr>
              <a:t>s</a:t>
            </a:r>
            <a:r>
              <a:rPr sz="2000" dirty="0">
                <a:latin typeface="Arial" panose="020B0604020202020204"/>
                <a:cs typeface="Arial" panose="020B0604020202020204"/>
              </a:rPr>
              <a:t>A</a:t>
            </a:r>
            <a:endParaRPr sz="2000">
              <a:latin typeface="Arial" panose="020B0604020202020204"/>
              <a:cs typeface="Arial" panose="020B0604020202020204"/>
            </a:endParaRPr>
          </a:p>
          <a:p>
            <a:pPr marL="293370">
              <a:lnSpc>
                <a:spcPct val="100000"/>
              </a:lnSpc>
              <a:spcBef>
                <a:spcPts val="615"/>
              </a:spcBef>
            </a:pPr>
            <a:r>
              <a:rPr lang="en-US" sz="2000" spc="-5" dirty="0">
                <a:latin typeface="Arial" panose="020B0604020202020204"/>
                <a:cs typeface="Arial" panose="020B0604020202020204"/>
              </a:rPr>
              <a:t>n</a:t>
            </a:r>
          </a:p>
        </p:txBody>
      </p:sp>
      <p:sp>
        <p:nvSpPr>
          <p:cNvPr id="22" name="object 22"/>
          <p:cNvSpPr/>
          <p:nvPr/>
        </p:nvSpPr>
        <p:spPr>
          <a:xfrm>
            <a:off x="10679176" y="2778251"/>
            <a:ext cx="113664" cy="173355"/>
          </a:xfrm>
          <a:custGeom>
            <a:avLst/>
            <a:gdLst/>
            <a:ahLst/>
            <a:cxnLst/>
            <a:rect l="l" t="t" r="r" b="b"/>
            <a:pathLst>
              <a:path w="113665" h="173355">
                <a:moveTo>
                  <a:pt x="0" y="172974"/>
                </a:moveTo>
                <a:lnTo>
                  <a:pt x="113665" y="0"/>
                </a:lnTo>
              </a:path>
            </a:pathLst>
          </a:custGeom>
          <a:ln w="12192">
            <a:solidFill>
              <a:srgbClr val="000000"/>
            </a:solidFill>
          </a:ln>
        </p:spPr>
        <p:txBody>
          <a:bodyPr wrap="square" lIns="0" tIns="0" rIns="0" bIns="0" rtlCol="0"/>
          <a:lstStyle/>
          <a:p>
            <a:endParaRPr/>
          </a:p>
        </p:txBody>
      </p:sp>
      <p:sp>
        <p:nvSpPr>
          <p:cNvPr id="23" name="object 23"/>
          <p:cNvSpPr txBox="1"/>
          <p:nvPr/>
        </p:nvSpPr>
        <p:spPr>
          <a:xfrm>
            <a:off x="10434319" y="2377163"/>
            <a:ext cx="607060" cy="802005"/>
          </a:xfrm>
          <a:prstGeom prst="rect">
            <a:avLst/>
          </a:prstGeom>
        </p:spPr>
        <p:txBody>
          <a:bodyPr vert="horz" wrap="square" lIns="0" tIns="114300" rIns="0" bIns="0" rtlCol="0">
            <a:spAutoFit/>
          </a:bodyPr>
          <a:lstStyle/>
          <a:p>
            <a:pPr marL="12700">
              <a:lnSpc>
                <a:spcPct val="100000"/>
              </a:lnSpc>
              <a:spcBef>
                <a:spcPts val="900"/>
              </a:spcBef>
            </a:pPr>
            <a:r>
              <a:rPr sz="2000" dirty="0">
                <a:latin typeface="Arial" panose="020B0604020202020204"/>
                <a:cs typeface="Arial" panose="020B0604020202020204"/>
              </a:rPr>
              <a:t>bu</a:t>
            </a:r>
            <a:r>
              <a:rPr sz="2000" spc="5" dirty="0">
                <a:latin typeface="Arial" panose="020B0604020202020204"/>
                <a:cs typeface="Arial" panose="020B0604020202020204"/>
              </a:rPr>
              <a:t>s</a:t>
            </a:r>
            <a:r>
              <a:rPr sz="2000" dirty="0">
                <a:latin typeface="Arial" panose="020B0604020202020204"/>
                <a:cs typeface="Arial" panose="020B0604020202020204"/>
              </a:rPr>
              <a:t>B</a:t>
            </a:r>
            <a:endParaRPr sz="2000">
              <a:latin typeface="Arial" panose="020B0604020202020204"/>
              <a:cs typeface="Arial" panose="020B0604020202020204"/>
            </a:endParaRPr>
          </a:p>
          <a:p>
            <a:pPr marL="310515">
              <a:lnSpc>
                <a:spcPct val="100000"/>
              </a:lnSpc>
              <a:spcBef>
                <a:spcPts val="565"/>
              </a:spcBef>
            </a:pPr>
            <a:r>
              <a:rPr lang="en-US" sz="2000">
                <a:latin typeface="Arial" panose="020B0604020202020204"/>
                <a:cs typeface="Arial" panose="020B0604020202020204"/>
              </a:rPr>
              <a:t>n</a:t>
            </a:r>
          </a:p>
        </p:txBody>
      </p:sp>
      <p:sp>
        <p:nvSpPr>
          <p:cNvPr id="24" name="object 24"/>
          <p:cNvSpPr/>
          <p:nvPr/>
        </p:nvSpPr>
        <p:spPr>
          <a:xfrm>
            <a:off x="8015223" y="2541016"/>
            <a:ext cx="113664" cy="173355"/>
          </a:xfrm>
          <a:custGeom>
            <a:avLst/>
            <a:gdLst/>
            <a:ahLst/>
            <a:cxnLst/>
            <a:rect l="l" t="t" r="r" b="b"/>
            <a:pathLst>
              <a:path w="113665" h="173355">
                <a:moveTo>
                  <a:pt x="0" y="172974"/>
                </a:moveTo>
                <a:lnTo>
                  <a:pt x="113665" y="0"/>
                </a:lnTo>
              </a:path>
            </a:pathLst>
          </a:custGeom>
          <a:ln w="12192">
            <a:solidFill>
              <a:srgbClr val="000000"/>
            </a:solidFill>
          </a:ln>
        </p:spPr>
        <p:txBody>
          <a:bodyPr wrap="square" lIns="0" tIns="0" rIns="0" bIns="0" rtlCol="0"/>
          <a:lstStyle/>
          <a:p>
            <a:endParaRPr/>
          </a:p>
        </p:txBody>
      </p:sp>
      <p:sp>
        <p:nvSpPr>
          <p:cNvPr id="25" name="object 25"/>
          <p:cNvSpPr txBox="1"/>
          <p:nvPr/>
        </p:nvSpPr>
        <p:spPr>
          <a:xfrm>
            <a:off x="7754366" y="2034787"/>
            <a:ext cx="677545" cy="904875"/>
          </a:xfrm>
          <a:prstGeom prst="rect">
            <a:avLst/>
          </a:prstGeom>
        </p:spPr>
        <p:txBody>
          <a:bodyPr vert="horz" wrap="square" lIns="0" tIns="174625" rIns="0" bIns="0" rtlCol="0">
            <a:spAutoFit/>
          </a:bodyPr>
          <a:lstStyle/>
          <a:p>
            <a:pPr marL="12700">
              <a:lnSpc>
                <a:spcPct val="100000"/>
              </a:lnSpc>
              <a:spcBef>
                <a:spcPts val="1375"/>
              </a:spcBef>
            </a:pPr>
            <a:r>
              <a:rPr sz="2000" dirty="0">
                <a:latin typeface="Arial" panose="020B0604020202020204"/>
                <a:cs typeface="Arial" panose="020B0604020202020204"/>
              </a:rPr>
              <a:t>b</a:t>
            </a:r>
            <a:r>
              <a:rPr sz="2000" spc="5" dirty="0">
                <a:latin typeface="Arial" panose="020B0604020202020204"/>
                <a:cs typeface="Arial" panose="020B0604020202020204"/>
              </a:rPr>
              <a:t>us</a:t>
            </a:r>
            <a:r>
              <a:rPr sz="2000" dirty="0">
                <a:latin typeface="Arial" panose="020B0604020202020204"/>
                <a:cs typeface="Arial" panose="020B0604020202020204"/>
              </a:rPr>
              <a:t>W</a:t>
            </a:r>
            <a:endParaRPr sz="2000">
              <a:latin typeface="Arial" panose="020B0604020202020204"/>
              <a:cs typeface="Arial" panose="020B0604020202020204"/>
            </a:endParaRPr>
          </a:p>
          <a:p>
            <a:pPr marL="339090">
              <a:lnSpc>
                <a:spcPct val="100000"/>
              </a:lnSpc>
              <a:spcBef>
                <a:spcPts val="895"/>
              </a:spcBef>
            </a:pPr>
            <a:r>
              <a:rPr lang="en-US" sz="2000">
                <a:latin typeface="Arial" panose="020B0604020202020204"/>
                <a:cs typeface="Arial" panose="020B0604020202020204"/>
              </a:rPr>
              <a:t>n</a:t>
            </a:r>
          </a:p>
        </p:txBody>
      </p:sp>
      <p:sp>
        <p:nvSpPr>
          <p:cNvPr id="26" name="object 26"/>
          <p:cNvSpPr/>
          <p:nvPr/>
        </p:nvSpPr>
        <p:spPr>
          <a:xfrm>
            <a:off x="9685528" y="1611375"/>
            <a:ext cx="113664" cy="173355"/>
          </a:xfrm>
          <a:custGeom>
            <a:avLst/>
            <a:gdLst/>
            <a:ahLst/>
            <a:cxnLst/>
            <a:rect l="l" t="t" r="r" b="b"/>
            <a:pathLst>
              <a:path w="113665" h="173355">
                <a:moveTo>
                  <a:pt x="0" y="172974"/>
                </a:moveTo>
                <a:lnTo>
                  <a:pt x="113665" y="0"/>
                </a:lnTo>
              </a:path>
            </a:pathLst>
          </a:custGeom>
          <a:ln w="12192">
            <a:solidFill>
              <a:srgbClr val="000000"/>
            </a:solidFill>
          </a:ln>
        </p:spPr>
        <p:txBody>
          <a:bodyPr wrap="square" lIns="0" tIns="0" rIns="0" bIns="0" rtlCol="0"/>
          <a:lstStyle/>
          <a:p>
            <a:endParaRPr/>
          </a:p>
        </p:txBody>
      </p:sp>
      <p:sp>
        <p:nvSpPr>
          <p:cNvPr id="27" name="object 27"/>
          <p:cNvSpPr/>
          <p:nvPr/>
        </p:nvSpPr>
        <p:spPr>
          <a:xfrm>
            <a:off x="10089388" y="1611375"/>
            <a:ext cx="113664" cy="173355"/>
          </a:xfrm>
          <a:custGeom>
            <a:avLst/>
            <a:gdLst/>
            <a:ahLst/>
            <a:cxnLst/>
            <a:rect l="l" t="t" r="r" b="b"/>
            <a:pathLst>
              <a:path w="113665" h="173355">
                <a:moveTo>
                  <a:pt x="0" y="172974"/>
                </a:moveTo>
                <a:lnTo>
                  <a:pt x="113664" y="0"/>
                </a:lnTo>
              </a:path>
            </a:pathLst>
          </a:custGeom>
          <a:ln w="12192">
            <a:solidFill>
              <a:srgbClr val="000000"/>
            </a:solidFill>
          </a:ln>
        </p:spPr>
        <p:txBody>
          <a:bodyPr wrap="square" lIns="0" tIns="0" rIns="0" bIns="0" rtlCol="0"/>
          <a:lstStyle/>
          <a:p>
            <a:endParaRPr/>
          </a:p>
        </p:txBody>
      </p:sp>
      <p:sp>
        <p:nvSpPr>
          <p:cNvPr id="28" name="object 28"/>
          <p:cNvSpPr/>
          <p:nvPr/>
        </p:nvSpPr>
        <p:spPr>
          <a:xfrm>
            <a:off x="9030207" y="1611375"/>
            <a:ext cx="113664" cy="173355"/>
          </a:xfrm>
          <a:custGeom>
            <a:avLst/>
            <a:gdLst/>
            <a:ahLst/>
            <a:cxnLst/>
            <a:rect l="l" t="t" r="r" b="b"/>
            <a:pathLst>
              <a:path w="113665" h="173355">
                <a:moveTo>
                  <a:pt x="0" y="172974"/>
                </a:moveTo>
                <a:lnTo>
                  <a:pt x="113665" y="0"/>
                </a:lnTo>
              </a:path>
            </a:pathLst>
          </a:custGeom>
          <a:ln w="12192">
            <a:solidFill>
              <a:srgbClr val="000000"/>
            </a:solidFill>
          </a:ln>
        </p:spPr>
        <p:txBody>
          <a:bodyPr wrap="square" lIns="0" tIns="0" rIns="0" bIns="0" rtlCol="0"/>
          <a:lstStyle/>
          <a:p>
            <a:endParaRPr/>
          </a:p>
        </p:txBody>
      </p:sp>
      <p:sp>
        <p:nvSpPr>
          <p:cNvPr id="29" name="object 29"/>
          <p:cNvSpPr txBox="1"/>
          <p:nvPr/>
        </p:nvSpPr>
        <p:spPr>
          <a:xfrm>
            <a:off x="8892540" y="1142365"/>
            <a:ext cx="1405890" cy="792480"/>
          </a:xfrm>
          <a:prstGeom prst="rect">
            <a:avLst/>
          </a:prstGeom>
        </p:spPr>
        <p:txBody>
          <a:bodyPr vert="horz" wrap="square" lIns="0" tIns="103505" rIns="0" bIns="0" rtlCol="0">
            <a:spAutoFit/>
          </a:bodyPr>
          <a:lstStyle/>
          <a:p>
            <a:pPr marL="12700">
              <a:lnSpc>
                <a:spcPct val="100000"/>
              </a:lnSpc>
              <a:spcBef>
                <a:spcPts val="815"/>
              </a:spcBef>
              <a:tabLst>
                <a:tab pos="490220" algn="l"/>
                <a:tab pos="680085" algn="l"/>
                <a:tab pos="1355725" algn="l"/>
              </a:tabLst>
            </a:pPr>
            <a:r>
              <a:rPr sz="1800" spc="-5" dirty="0">
                <a:latin typeface="Arial" panose="020B0604020202020204"/>
                <a:cs typeface="Arial" panose="020B0604020202020204"/>
              </a:rPr>
              <a:t>Rw	</a:t>
            </a:r>
            <a:r>
              <a:rPr lang="en-US" sz="1800" spc="-5" dirty="0">
                <a:latin typeface="Arial" panose="020B0604020202020204"/>
                <a:cs typeface="Arial" panose="020B0604020202020204"/>
              </a:rPr>
              <a:t>  </a:t>
            </a:r>
            <a:r>
              <a:rPr sz="1800" spc="-5" dirty="0">
                <a:latin typeface="Arial" panose="020B0604020202020204"/>
                <a:cs typeface="Arial" panose="020B0604020202020204"/>
              </a:rPr>
              <a:t>Ra</a:t>
            </a:r>
            <a:r>
              <a:rPr sz="1800" spc="130" dirty="0">
                <a:latin typeface="Arial" panose="020B0604020202020204"/>
                <a:cs typeface="Arial" panose="020B0604020202020204"/>
              </a:rPr>
              <a:t> </a:t>
            </a:r>
            <a:r>
              <a:rPr lang="en-US" sz="1800" spc="130" dirty="0">
                <a:latin typeface="Arial" panose="020B0604020202020204"/>
                <a:cs typeface="Arial" panose="020B0604020202020204"/>
              </a:rPr>
              <a:t> </a:t>
            </a:r>
            <a:r>
              <a:rPr sz="1800" spc="-10" dirty="0">
                <a:latin typeface="Arial" panose="020B0604020202020204"/>
                <a:cs typeface="Arial" panose="020B0604020202020204"/>
              </a:rPr>
              <a:t>Rb</a:t>
            </a:r>
          </a:p>
          <a:p>
            <a:pPr marL="12700">
              <a:lnSpc>
                <a:spcPct val="100000"/>
              </a:lnSpc>
              <a:spcBef>
                <a:spcPts val="815"/>
              </a:spcBef>
              <a:tabLst>
                <a:tab pos="490220" algn="l"/>
                <a:tab pos="680085" algn="l"/>
                <a:tab pos="1355725" algn="l"/>
              </a:tabLst>
            </a:pPr>
            <a:r>
              <a:rPr dirty="0">
                <a:latin typeface="Arial" panose="020B0604020202020204"/>
                <a:cs typeface="Arial" panose="020B0604020202020204"/>
              </a:rPr>
              <a:t>5</a:t>
            </a:r>
            <a:r>
              <a:rPr sz="1400" dirty="0">
                <a:latin typeface="Arial" panose="020B0604020202020204"/>
                <a:cs typeface="Arial" panose="020B0604020202020204"/>
              </a:rPr>
              <a:t>	</a:t>
            </a:r>
            <a:r>
              <a:rPr lang="en-US" sz="1400" dirty="0">
                <a:latin typeface="Arial" panose="020B0604020202020204"/>
                <a:cs typeface="Arial" panose="020B0604020202020204"/>
              </a:rPr>
              <a:t>   </a:t>
            </a:r>
            <a:r>
              <a:rPr sz="2000" dirty="0">
                <a:latin typeface="Arial" panose="020B0604020202020204"/>
                <a:cs typeface="Arial" panose="020B0604020202020204"/>
              </a:rPr>
              <a:t>5</a:t>
            </a:r>
            <a:r>
              <a:rPr lang="en-US" sz="1400" dirty="0">
                <a:latin typeface="Arial" panose="020B0604020202020204"/>
                <a:cs typeface="Arial" panose="020B0604020202020204"/>
              </a:rPr>
              <a:t>     </a:t>
            </a:r>
            <a:r>
              <a:rPr sz="2000" dirty="0">
                <a:latin typeface="Arial" panose="020B0604020202020204"/>
                <a:cs typeface="Arial" panose="020B0604020202020204"/>
              </a:rPr>
              <a:t>5</a:t>
            </a:r>
          </a:p>
        </p:txBody>
      </p:sp>
      <p:sp>
        <p:nvSpPr>
          <p:cNvPr id="30" name="object 30"/>
          <p:cNvSpPr/>
          <p:nvPr/>
        </p:nvSpPr>
        <p:spPr>
          <a:xfrm>
            <a:off x="7520685" y="2536971"/>
            <a:ext cx="978535" cy="171450"/>
          </a:xfrm>
          <a:custGeom>
            <a:avLst/>
            <a:gdLst/>
            <a:ahLst/>
            <a:cxnLst/>
            <a:rect l="l" t="t" r="r" b="b"/>
            <a:pathLst>
              <a:path w="978534" h="171450">
                <a:moveTo>
                  <a:pt x="902734" y="85578"/>
                </a:moveTo>
                <a:lnTo>
                  <a:pt x="816737" y="135743"/>
                </a:lnTo>
                <a:lnTo>
                  <a:pt x="811129" y="140795"/>
                </a:lnTo>
                <a:lnTo>
                  <a:pt x="807974" y="147395"/>
                </a:lnTo>
                <a:lnTo>
                  <a:pt x="807485" y="154709"/>
                </a:lnTo>
                <a:lnTo>
                  <a:pt x="809879" y="161905"/>
                </a:lnTo>
                <a:lnTo>
                  <a:pt x="814931" y="167512"/>
                </a:lnTo>
                <a:lnTo>
                  <a:pt x="821531" y="170668"/>
                </a:lnTo>
                <a:lnTo>
                  <a:pt x="828845" y="171156"/>
                </a:lnTo>
                <a:lnTo>
                  <a:pt x="836041" y="168763"/>
                </a:lnTo>
                <a:lnTo>
                  <a:pt x="945902" y="104628"/>
                </a:lnTo>
                <a:lnTo>
                  <a:pt x="940689" y="104628"/>
                </a:lnTo>
                <a:lnTo>
                  <a:pt x="940689" y="102088"/>
                </a:lnTo>
                <a:lnTo>
                  <a:pt x="931037" y="102088"/>
                </a:lnTo>
                <a:lnTo>
                  <a:pt x="902734" y="85578"/>
                </a:lnTo>
                <a:close/>
              </a:path>
              <a:path w="978534" h="171450">
                <a:moveTo>
                  <a:pt x="870076" y="66528"/>
                </a:moveTo>
                <a:lnTo>
                  <a:pt x="0" y="66528"/>
                </a:lnTo>
                <a:lnTo>
                  <a:pt x="0" y="104628"/>
                </a:lnTo>
                <a:lnTo>
                  <a:pt x="870076" y="104628"/>
                </a:lnTo>
                <a:lnTo>
                  <a:pt x="902734" y="85578"/>
                </a:lnTo>
                <a:lnTo>
                  <a:pt x="870076" y="66528"/>
                </a:lnTo>
                <a:close/>
              </a:path>
              <a:path w="978534" h="171450">
                <a:moveTo>
                  <a:pt x="945902" y="66528"/>
                </a:moveTo>
                <a:lnTo>
                  <a:pt x="940689" y="66528"/>
                </a:lnTo>
                <a:lnTo>
                  <a:pt x="940689" y="104628"/>
                </a:lnTo>
                <a:lnTo>
                  <a:pt x="945902" y="104628"/>
                </a:lnTo>
                <a:lnTo>
                  <a:pt x="978535" y="85578"/>
                </a:lnTo>
                <a:lnTo>
                  <a:pt x="945902" y="66528"/>
                </a:lnTo>
                <a:close/>
              </a:path>
              <a:path w="978534" h="171450">
                <a:moveTo>
                  <a:pt x="931037" y="69068"/>
                </a:moveTo>
                <a:lnTo>
                  <a:pt x="902734" y="85578"/>
                </a:lnTo>
                <a:lnTo>
                  <a:pt x="931037" y="102088"/>
                </a:lnTo>
                <a:lnTo>
                  <a:pt x="931037" y="69068"/>
                </a:lnTo>
                <a:close/>
              </a:path>
              <a:path w="978534" h="171450">
                <a:moveTo>
                  <a:pt x="940689" y="69068"/>
                </a:moveTo>
                <a:lnTo>
                  <a:pt x="931037" y="69068"/>
                </a:lnTo>
                <a:lnTo>
                  <a:pt x="931037" y="102088"/>
                </a:lnTo>
                <a:lnTo>
                  <a:pt x="940689" y="102088"/>
                </a:lnTo>
                <a:lnTo>
                  <a:pt x="940689" y="69068"/>
                </a:lnTo>
                <a:close/>
              </a:path>
              <a:path w="978534" h="171450">
                <a:moveTo>
                  <a:pt x="828845" y="0"/>
                </a:moveTo>
                <a:lnTo>
                  <a:pt x="821531" y="488"/>
                </a:lnTo>
                <a:lnTo>
                  <a:pt x="814931" y="3643"/>
                </a:lnTo>
                <a:lnTo>
                  <a:pt x="809879" y="9251"/>
                </a:lnTo>
                <a:lnTo>
                  <a:pt x="807485" y="16446"/>
                </a:lnTo>
                <a:lnTo>
                  <a:pt x="807974" y="23760"/>
                </a:lnTo>
                <a:lnTo>
                  <a:pt x="811129" y="30360"/>
                </a:lnTo>
                <a:lnTo>
                  <a:pt x="816737" y="35413"/>
                </a:lnTo>
                <a:lnTo>
                  <a:pt x="902734" y="85578"/>
                </a:lnTo>
                <a:lnTo>
                  <a:pt x="931037" y="69068"/>
                </a:lnTo>
                <a:lnTo>
                  <a:pt x="940689" y="69068"/>
                </a:lnTo>
                <a:lnTo>
                  <a:pt x="940689" y="66528"/>
                </a:lnTo>
                <a:lnTo>
                  <a:pt x="945902" y="66528"/>
                </a:lnTo>
                <a:lnTo>
                  <a:pt x="836041" y="2393"/>
                </a:lnTo>
                <a:lnTo>
                  <a:pt x="828845"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48249"/>
            <a:ext cx="10515600" cy="689610"/>
          </a:xfrm>
          <a:prstGeom prst="rect">
            <a:avLst/>
          </a:prstGeom>
        </p:spPr>
        <p:txBody>
          <a:bodyPr vert="horz" wrap="square" lIns="0" tIns="12700" rIns="0" bIns="0" rtlCol="0">
            <a:spAutoFit/>
          </a:bodyPr>
          <a:lstStyle/>
          <a:p>
            <a:pPr marL="12700">
              <a:lnSpc>
                <a:spcPct val="100000"/>
              </a:lnSpc>
              <a:spcBef>
                <a:spcPts val="100"/>
              </a:spcBef>
            </a:pPr>
            <a:r>
              <a:rPr lang="en-US" dirty="0"/>
              <a:t>RISC-V</a:t>
            </a:r>
            <a:r>
              <a:rPr dirty="0"/>
              <a:t>指令系</a:t>
            </a:r>
            <a:r>
              <a:rPr spc="-10" dirty="0"/>
              <a:t>统</a:t>
            </a:r>
            <a:r>
              <a:rPr lang="zh-CN" spc="-10" dirty="0"/>
              <a:t>的数据通路</a:t>
            </a:r>
            <a:r>
              <a:rPr spc="-5" dirty="0"/>
              <a:t>需求</a:t>
            </a:r>
          </a:p>
        </p:txBody>
      </p:sp>
      <p:sp>
        <p:nvSpPr>
          <p:cNvPr id="36" name="内容占位符 35"/>
          <p:cNvSpPr>
            <a:spLocks noGrp="1"/>
          </p:cNvSpPr>
          <p:nvPr>
            <p:ph idx="1"/>
          </p:nvPr>
        </p:nvSpPr>
        <p:spPr/>
        <p:txBody>
          <a:bodyPr/>
          <a:lstStyle/>
          <a:p>
            <a:pPr marL="12700">
              <a:lnSpc>
                <a:spcPct val="110000"/>
              </a:lnSpc>
              <a:spcBef>
                <a:spcPts val="630"/>
              </a:spcBef>
            </a:pPr>
            <a:r>
              <a:rPr dirty="0">
                <a:latin typeface="微软雅黑" panose="020B0503020204020204" charset="-122"/>
                <a:cs typeface="微软雅黑" panose="020B0503020204020204" charset="-122"/>
                <a:sym typeface="+mn-ea"/>
              </a:rPr>
              <a:t>算术逻辑单</a:t>
            </a:r>
            <a:r>
              <a:rPr spc="5" dirty="0">
                <a:latin typeface="微软雅黑" panose="020B0503020204020204" charset="-122"/>
                <a:cs typeface="微软雅黑" panose="020B0503020204020204" charset="-122"/>
                <a:sym typeface="+mn-ea"/>
              </a:rPr>
              <a:t>元</a:t>
            </a:r>
            <a:r>
              <a:rPr dirty="0">
                <a:latin typeface="微软雅黑" panose="020B0503020204020204" charset="-122"/>
                <a:cs typeface="微软雅黑" panose="020B0503020204020204" charset="-122"/>
                <a:sym typeface="+mn-ea"/>
              </a:rPr>
              <a:t>（</a:t>
            </a:r>
            <a:r>
              <a:rPr dirty="0">
                <a:latin typeface="Arial" panose="020B0604020202020204"/>
                <a:cs typeface="Arial" panose="020B0604020202020204"/>
                <a:sym typeface="+mn-ea"/>
              </a:rPr>
              <a:t>ALU</a:t>
            </a:r>
            <a:r>
              <a:rPr dirty="0">
                <a:latin typeface="微软雅黑" panose="020B0503020204020204" charset="-122"/>
                <a:cs typeface="微软雅黑" panose="020B0503020204020204" charset="-122"/>
                <a:sym typeface="+mn-ea"/>
              </a:rPr>
              <a:t>）</a:t>
            </a:r>
            <a:endParaRPr dirty="0">
              <a:latin typeface="微软雅黑" panose="020B0503020204020204" charset="-122"/>
              <a:cs typeface="微软雅黑" panose="020B0503020204020204" charset="-122"/>
            </a:endParaRPr>
          </a:p>
          <a:p>
            <a:pPr marL="746760" lvl="1" indent="-252095">
              <a:lnSpc>
                <a:spcPct val="110000"/>
              </a:lnSpc>
              <a:spcBef>
                <a:spcPts val="395"/>
              </a:spcBef>
              <a:buFont typeface="Arial" panose="020B0604020202020204"/>
              <a:buChar char="◦"/>
              <a:tabLst>
                <a:tab pos="289560" algn="l"/>
                <a:tab pos="290195" algn="l"/>
              </a:tabLst>
            </a:pPr>
            <a:r>
              <a:rPr dirty="0">
                <a:latin typeface="微软雅黑" panose="020B0503020204020204" charset="-122"/>
                <a:cs typeface="微软雅黑" panose="020B0503020204020204" charset="-122"/>
                <a:sym typeface="+mn-ea"/>
              </a:rPr>
              <a:t>运算类型：加、减、或、比较等</a:t>
            </a:r>
            <a:endParaRPr dirty="0">
              <a:latin typeface="微软雅黑" panose="020B0503020204020204" charset="-122"/>
              <a:cs typeface="微软雅黑" panose="020B0503020204020204" charset="-122"/>
            </a:endParaRPr>
          </a:p>
          <a:p>
            <a:pPr marL="746760" lvl="1" indent="-252095">
              <a:lnSpc>
                <a:spcPct val="110000"/>
              </a:lnSpc>
              <a:spcBef>
                <a:spcPts val="285"/>
              </a:spcBef>
              <a:buFont typeface="Arial" panose="020B0604020202020204"/>
              <a:buChar char="◦"/>
              <a:tabLst>
                <a:tab pos="289560" algn="l"/>
                <a:tab pos="290195" algn="l"/>
              </a:tabLst>
            </a:pPr>
            <a:r>
              <a:rPr dirty="0">
                <a:latin typeface="微软雅黑" panose="020B0503020204020204" charset="-122"/>
                <a:cs typeface="微软雅黑" panose="020B0503020204020204" charset="-122"/>
                <a:sym typeface="+mn-ea"/>
              </a:rPr>
              <a:t>操作数</a:t>
            </a:r>
            <a:r>
              <a:rPr spc="-5" dirty="0">
                <a:latin typeface="微软雅黑" panose="020B0503020204020204" charset="-122"/>
                <a:cs typeface="微软雅黑" panose="020B0503020204020204" charset="-122"/>
                <a:sym typeface="+mn-ea"/>
              </a:rPr>
              <a:t>：</a:t>
            </a:r>
            <a:r>
              <a:rPr dirty="0">
                <a:latin typeface="微软雅黑" panose="020B0503020204020204" charset="-122"/>
                <a:cs typeface="微软雅黑" panose="020B0503020204020204" charset="-122"/>
                <a:sym typeface="+mn-ea"/>
              </a:rPr>
              <a:t>来自寄存器或扩展后的立即数</a:t>
            </a:r>
            <a:endParaRPr dirty="0">
              <a:latin typeface="微软雅黑" panose="020B0503020204020204" charset="-122"/>
              <a:cs typeface="微软雅黑" panose="020B0503020204020204" charset="-122"/>
            </a:endParaRPr>
          </a:p>
          <a:p>
            <a:pPr marL="12700">
              <a:lnSpc>
                <a:spcPct val="110000"/>
              </a:lnSpc>
              <a:spcBef>
                <a:spcPts val="620"/>
              </a:spcBef>
            </a:pPr>
            <a:r>
              <a:rPr dirty="0">
                <a:latin typeface="微软雅黑" panose="020B0503020204020204" charset="-122"/>
                <a:cs typeface="微软雅黑" panose="020B0503020204020204" charset="-122"/>
                <a:sym typeface="+mn-ea"/>
              </a:rPr>
              <a:t>立即数扩展</a:t>
            </a:r>
            <a:r>
              <a:rPr lang="en-US" dirty="0">
                <a:latin typeface="微软雅黑" panose="020B0503020204020204" charset="-122"/>
                <a:cs typeface="微软雅黑" panose="020B0503020204020204" charset="-122"/>
                <a:sym typeface="+mn-ea"/>
              </a:rPr>
              <a:t>(</a:t>
            </a:r>
            <a:r>
              <a:rPr lang="zh-CN" altLang="en-US" dirty="0">
                <a:latin typeface="微软雅黑" panose="020B0503020204020204" charset="-122"/>
                <a:cs typeface="微软雅黑" panose="020B0503020204020204" charset="-122"/>
                <a:sym typeface="+mn-ea"/>
              </a:rPr>
              <a:t>生成</a:t>
            </a:r>
            <a:r>
              <a:rPr lang="en-US" dirty="0">
                <a:latin typeface="微软雅黑" panose="020B0503020204020204" charset="-122"/>
                <a:cs typeface="微软雅黑" panose="020B0503020204020204" charset="-122"/>
                <a:sym typeface="+mn-ea"/>
              </a:rPr>
              <a:t>)</a:t>
            </a:r>
            <a:r>
              <a:rPr dirty="0">
                <a:latin typeface="微软雅黑" panose="020B0503020204020204" charset="-122"/>
                <a:cs typeface="微软雅黑" panose="020B0503020204020204" charset="-122"/>
                <a:sym typeface="+mn-ea"/>
              </a:rPr>
              <a:t>部件</a:t>
            </a:r>
            <a:endParaRPr dirty="0">
              <a:latin typeface="微软雅黑" panose="020B0503020204020204" charset="-122"/>
              <a:cs typeface="微软雅黑" panose="020B0503020204020204" charset="-122"/>
            </a:endParaRPr>
          </a:p>
          <a:p>
            <a:pPr marL="746760" lvl="1" indent="-252095">
              <a:lnSpc>
                <a:spcPct val="110000"/>
              </a:lnSpc>
              <a:spcBef>
                <a:spcPts val="395"/>
              </a:spcBef>
              <a:buFont typeface="Arial" panose="020B0604020202020204"/>
              <a:buChar char="◦"/>
              <a:tabLst>
                <a:tab pos="289560" algn="l"/>
                <a:tab pos="290195" algn="l"/>
              </a:tabLst>
            </a:pPr>
            <a:r>
              <a:rPr spc="-5" dirty="0">
                <a:latin typeface="微软雅黑" panose="020B0503020204020204" charset="-122"/>
                <a:cs typeface="微软雅黑" panose="020B0503020204020204" charset="-122"/>
                <a:sym typeface="+mn-ea"/>
              </a:rPr>
              <a:t>将一个</a:t>
            </a:r>
            <a:r>
              <a:rPr lang="zh-CN" spc="-5" dirty="0">
                <a:latin typeface="微软雅黑" panose="020B0503020204020204" charset="-122"/>
                <a:cs typeface="微软雅黑" panose="020B0503020204020204" charset="-122"/>
                <a:sym typeface="+mn-ea"/>
              </a:rPr>
              <a:t>不足</a:t>
            </a:r>
            <a:r>
              <a:rPr lang="en-US" altLang="zh-CN" spc="-5" dirty="0">
                <a:latin typeface="微软雅黑" panose="020B0503020204020204" charset="-122"/>
                <a:cs typeface="微软雅黑" panose="020B0503020204020204" charset="-122"/>
                <a:sym typeface="+mn-ea"/>
              </a:rPr>
              <a:t>32/64</a:t>
            </a:r>
            <a:r>
              <a:rPr lang="zh-CN" altLang="en-US" spc="-5" dirty="0">
                <a:latin typeface="微软雅黑" panose="020B0503020204020204" charset="-122"/>
                <a:cs typeface="微软雅黑" panose="020B0503020204020204" charset="-122"/>
                <a:sym typeface="+mn-ea"/>
              </a:rPr>
              <a:t>位的</a:t>
            </a:r>
            <a:r>
              <a:rPr spc="-5" dirty="0">
                <a:latin typeface="微软雅黑" panose="020B0503020204020204" charset="-122"/>
                <a:cs typeface="微软雅黑" panose="020B0503020204020204" charset="-122"/>
                <a:sym typeface="+mn-ea"/>
              </a:rPr>
              <a:t>立即</a:t>
            </a:r>
            <a:r>
              <a:rPr dirty="0">
                <a:latin typeface="微软雅黑" panose="020B0503020204020204" charset="-122"/>
                <a:cs typeface="微软雅黑" panose="020B0503020204020204" charset="-122"/>
                <a:sym typeface="+mn-ea"/>
              </a:rPr>
              <a:t>数</a:t>
            </a:r>
            <a:r>
              <a:rPr spc="-5" dirty="0">
                <a:latin typeface="微软雅黑" panose="020B0503020204020204" charset="-122"/>
                <a:cs typeface="微软雅黑" panose="020B0503020204020204" charset="-122"/>
                <a:sym typeface="+mn-ea"/>
              </a:rPr>
              <a:t>扩展为</a:t>
            </a:r>
            <a:r>
              <a:rPr spc="-5" dirty="0">
                <a:latin typeface="Arial" panose="020B0604020202020204"/>
                <a:cs typeface="Arial" panose="020B0604020202020204"/>
                <a:sym typeface="+mn-ea"/>
              </a:rPr>
              <a:t>32</a:t>
            </a:r>
            <a:r>
              <a:rPr lang="en-US" spc="-5" dirty="0">
                <a:latin typeface="Arial" panose="020B0604020202020204"/>
                <a:cs typeface="Arial" panose="020B0604020202020204"/>
                <a:sym typeface="+mn-ea"/>
              </a:rPr>
              <a:t>/64</a:t>
            </a:r>
            <a:r>
              <a:rPr spc="-5" dirty="0">
                <a:latin typeface="微软雅黑" panose="020B0503020204020204" charset="-122"/>
                <a:cs typeface="微软雅黑" panose="020B0503020204020204" charset="-122"/>
                <a:sym typeface="+mn-ea"/>
              </a:rPr>
              <a:t>位</a:t>
            </a:r>
            <a:endParaRPr dirty="0">
              <a:latin typeface="微软雅黑" panose="020B0503020204020204" charset="-122"/>
              <a:cs typeface="微软雅黑" panose="020B0503020204020204" charset="-122"/>
            </a:endParaRPr>
          </a:p>
          <a:p>
            <a:pPr marL="746760" lvl="1" indent="-252095">
              <a:lnSpc>
                <a:spcPct val="110000"/>
              </a:lnSpc>
              <a:spcBef>
                <a:spcPts val="290"/>
              </a:spcBef>
              <a:buFont typeface="Arial" panose="020B0604020202020204"/>
              <a:buChar char="◦"/>
              <a:tabLst>
                <a:tab pos="289560" algn="l"/>
                <a:tab pos="290195" algn="l"/>
              </a:tabLst>
            </a:pPr>
            <a:r>
              <a:rPr dirty="0" err="1">
                <a:latin typeface="微软雅黑" panose="020B0503020204020204" charset="-122"/>
                <a:cs typeface="微软雅黑" panose="020B0503020204020204" charset="-122"/>
                <a:sym typeface="+mn-ea"/>
              </a:rPr>
              <a:t>扩展方式：零扩展、符号扩展</a:t>
            </a:r>
            <a:r>
              <a:rPr lang="zh-CN" altLang="en-US" dirty="0">
                <a:latin typeface="微软雅黑" panose="020B0503020204020204" charset="-122"/>
                <a:cs typeface="微软雅黑" panose="020B0503020204020204" charset="-122"/>
                <a:sym typeface="+mn-ea"/>
              </a:rPr>
              <a:t>、拼接</a:t>
            </a:r>
            <a:endParaRPr dirty="0">
              <a:latin typeface="微软雅黑" panose="020B0503020204020204" charset="-122"/>
              <a:cs typeface="微软雅黑" panose="020B0503020204020204" charset="-122"/>
              <a:sym typeface="+mn-ea"/>
            </a:endParaRPr>
          </a:p>
          <a:p>
            <a:pPr marL="12700">
              <a:lnSpc>
                <a:spcPct val="110000"/>
              </a:lnSpc>
              <a:spcBef>
                <a:spcPts val="630"/>
              </a:spcBef>
            </a:pPr>
            <a:r>
              <a:rPr dirty="0">
                <a:latin typeface="微软雅黑" panose="020B0503020204020204" charset="-122"/>
                <a:cs typeface="微软雅黑" panose="020B0503020204020204" charset="-122"/>
                <a:sym typeface="+mn-ea"/>
              </a:rPr>
              <a:t>程序计数器（</a:t>
            </a:r>
            <a:r>
              <a:rPr dirty="0">
                <a:latin typeface="Arial" panose="020B0604020202020204"/>
                <a:cs typeface="Arial" panose="020B0604020202020204"/>
                <a:sym typeface="+mn-ea"/>
              </a:rPr>
              <a:t>PC</a:t>
            </a:r>
            <a:r>
              <a:rPr dirty="0">
                <a:latin typeface="微软雅黑" panose="020B0503020204020204" charset="-122"/>
                <a:cs typeface="微软雅黑" panose="020B0503020204020204" charset="-122"/>
                <a:sym typeface="+mn-ea"/>
              </a:rPr>
              <a:t>）</a:t>
            </a:r>
            <a:endParaRPr dirty="0">
              <a:latin typeface="微软雅黑" panose="020B0503020204020204" charset="-122"/>
              <a:cs typeface="微软雅黑" panose="020B0503020204020204" charset="-122"/>
            </a:endParaRPr>
          </a:p>
          <a:p>
            <a:pPr marL="746760" lvl="1" indent="-252095">
              <a:lnSpc>
                <a:spcPct val="110000"/>
              </a:lnSpc>
              <a:spcBef>
                <a:spcPts val="395"/>
              </a:spcBef>
              <a:buFont typeface="Arial" panose="020B0604020202020204"/>
              <a:buChar char="◦"/>
              <a:tabLst>
                <a:tab pos="289560" algn="l"/>
                <a:tab pos="290195" algn="l"/>
              </a:tabLst>
            </a:pPr>
            <a:r>
              <a:rPr dirty="0">
                <a:latin typeface="微软雅黑" panose="020B0503020204020204" charset="-122"/>
                <a:cs typeface="微软雅黑" panose="020B0503020204020204" charset="-122"/>
                <a:sym typeface="+mn-ea"/>
              </a:rPr>
              <a:t>一个</a:t>
            </a:r>
            <a:r>
              <a:rPr spc="-10" dirty="0">
                <a:latin typeface="Arial" panose="020B0604020202020204"/>
                <a:cs typeface="Arial" panose="020B0604020202020204"/>
                <a:sym typeface="+mn-ea"/>
              </a:rPr>
              <a:t>32</a:t>
            </a:r>
            <a:r>
              <a:rPr lang="en-US" spc="-10" dirty="0">
                <a:latin typeface="Arial" panose="020B0604020202020204"/>
                <a:cs typeface="Arial" panose="020B0604020202020204"/>
                <a:sym typeface="+mn-ea"/>
              </a:rPr>
              <a:t>/64</a:t>
            </a:r>
            <a:r>
              <a:rPr dirty="0">
                <a:latin typeface="微软雅黑" panose="020B0503020204020204" charset="-122"/>
                <a:cs typeface="微软雅黑" panose="020B0503020204020204" charset="-122"/>
                <a:sym typeface="+mn-ea"/>
              </a:rPr>
              <a:t>位的寄存器</a:t>
            </a:r>
            <a:endParaRPr dirty="0">
              <a:latin typeface="微软雅黑" panose="020B0503020204020204" charset="-122"/>
              <a:cs typeface="微软雅黑" panose="020B0503020204020204" charset="-122"/>
            </a:endParaRPr>
          </a:p>
          <a:p>
            <a:pPr marL="746760" lvl="1" indent="-252095">
              <a:lnSpc>
                <a:spcPct val="110000"/>
              </a:lnSpc>
              <a:spcBef>
                <a:spcPts val="285"/>
              </a:spcBef>
              <a:buFont typeface="Arial" panose="020B0604020202020204"/>
              <a:buChar char="◦"/>
              <a:tabLst>
                <a:tab pos="289560" algn="l"/>
                <a:tab pos="290195" algn="l"/>
              </a:tabLst>
            </a:pPr>
            <a:r>
              <a:rPr dirty="0">
                <a:latin typeface="微软雅黑" panose="020B0503020204020204" charset="-122"/>
                <a:cs typeface="微软雅黑" panose="020B0503020204020204" charset="-122"/>
                <a:sym typeface="+mn-ea"/>
              </a:rPr>
              <a:t>支持两种加法：加</a:t>
            </a:r>
            <a:r>
              <a:rPr spc="-5" dirty="0">
                <a:latin typeface="Arial" panose="020B0604020202020204"/>
                <a:cs typeface="Arial" panose="020B0604020202020204"/>
                <a:sym typeface="+mn-ea"/>
              </a:rPr>
              <a:t>4</a:t>
            </a:r>
            <a:r>
              <a:rPr spc="-45" dirty="0">
                <a:latin typeface="Arial" panose="020B0604020202020204"/>
                <a:cs typeface="Arial" panose="020B0604020202020204"/>
                <a:sym typeface="+mn-ea"/>
              </a:rPr>
              <a:t> </a:t>
            </a:r>
            <a:r>
              <a:rPr dirty="0">
                <a:latin typeface="微软雅黑" panose="020B0503020204020204" charset="-122"/>
                <a:cs typeface="微软雅黑" panose="020B0503020204020204" charset="-122"/>
                <a:sym typeface="+mn-ea"/>
              </a:rPr>
              <a:t>或</a:t>
            </a:r>
            <a:r>
              <a:rPr spc="-100" dirty="0">
                <a:latin typeface="微软雅黑" panose="020B0503020204020204" charset="-122"/>
                <a:cs typeface="微软雅黑" panose="020B0503020204020204" charset="-122"/>
                <a:sym typeface="+mn-ea"/>
              </a:rPr>
              <a:t> </a:t>
            </a:r>
            <a:r>
              <a:rPr dirty="0">
                <a:latin typeface="微软雅黑" panose="020B0503020204020204" charset="-122"/>
                <a:cs typeface="微软雅黑" panose="020B0503020204020204" charset="-122"/>
                <a:sym typeface="+mn-ea"/>
              </a:rPr>
              <a:t>加一个立即数</a:t>
            </a:r>
            <a:endParaRPr dirty="0">
              <a:latin typeface="微软雅黑" panose="020B0503020204020204" charset="-122"/>
              <a:cs typeface="微软雅黑" panose="020B0503020204020204" charset="-122"/>
            </a:endParaRPr>
          </a:p>
          <a:p>
            <a:endParaRPr lang="zh-CN" altLang="en-US" dirty="0"/>
          </a:p>
        </p:txBody>
      </p:sp>
      <p:grpSp>
        <p:nvGrpSpPr>
          <p:cNvPr id="38" name="组合 37"/>
          <p:cNvGrpSpPr/>
          <p:nvPr/>
        </p:nvGrpSpPr>
        <p:grpSpPr>
          <a:xfrm>
            <a:off x="8775700" y="5389245"/>
            <a:ext cx="2586355" cy="524510"/>
            <a:chOff x="13820" y="8487"/>
            <a:chExt cx="4073" cy="826"/>
          </a:xfrm>
        </p:grpSpPr>
        <p:sp>
          <p:nvSpPr>
            <p:cNvPr id="9" name="object 9"/>
            <p:cNvSpPr/>
            <p:nvPr/>
          </p:nvSpPr>
          <p:spPr>
            <a:xfrm>
              <a:off x="15053" y="8487"/>
              <a:ext cx="2840" cy="826"/>
            </a:xfrm>
            <a:custGeom>
              <a:avLst/>
              <a:gdLst/>
              <a:ahLst/>
              <a:cxnLst/>
              <a:rect l="l" t="t" r="r" b="b"/>
              <a:pathLst>
                <a:path w="1803400" h="524510">
                  <a:moveTo>
                    <a:pt x="0" y="524256"/>
                  </a:moveTo>
                  <a:lnTo>
                    <a:pt x="1802892" y="524256"/>
                  </a:lnTo>
                  <a:lnTo>
                    <a:pt x="1802892" y="0"/>
                  </a:lnTo>
                  <a:lnTo>
                    <a:pt x="0" y="0"/>
                  </a:lnTo>
                  <a:lnTo>
                    <a:pt x="0" y="524256"/>
                  </a:lnTo>
                  <a:close/>
                </a:path>
              </a:pathLst>
            </a:custGeom>
            <a:solidFill>
              <a:srgbClr val="94B3D6"/>
            </a:solidFill>
          </p:spPr>
          <p:txBody>
            <a:bodyPr wrap="square" lIns="0" tIns="0" rIns="0" bIns="0" rtlCol="0"/>
            <a:lstStyle/>
            <a:p>
              <a:endParaRPr/>
            </a:p>
          </p:txBody>
        </p:sp>
        <p:sp>
          <p:nvSpPr>
            <p:cNvPr id="10" name="object 10"/>
            <p:cNvSpPr txBox="1"/>
            <p:nvPr/>
          </p:nvSpPr>
          <p:spPr>
            <a:xfrm>
              <a:off x="15070" y="8555"/>
              <a:ext cx="2799" cy="690"/>
            </a:xfrm>
            <a:prstGeom prst="rect">
              <a:avLst/>
            </a:prstGeom>
            <a:ln w="25907">
              <a:solidFill>
                <a:srgbClr val="000000"/>
              </a:solidFill>
            </a:ln>
          </p:spPr>
          <p:txBody>
            <a:bodyPr vert="horz" wrap="square" lIns="0" tIns="69215" rIns="0" bIns="0" rtlCol="0">
              <a:spAutoFit/>
            </a:bodyPr>
            <a:lstStyle/>
            <a:p>
              <a:pPr marR="41910" algn="ctr">
                <a:lnSpc>
                  <a:spcPct val="100000"/>
                </a:lnSpc>
                <a:spcBef>
                  <a:spcPts val="545"/>
                </a:spcBef>
              </a:pPr>
              <a:r>
                <a:rPr sz="2400" b="1" spc="-10" dirty="0">
                  <a:latin typeface="Arial" panose="020B0604020202020204"/>
                  <a:cs typeface="Arial" panose="020B0604020202020204"/>
                </a:rPr>
                <a:t>PC</a:t>
              </a:r>
              <a:endParaRPr sz="2400">
                <a:latin typeface="Arial" panose="020B0604020202020204"/>
                <a:cs typeface="Arial" panose="020B0604020202020204"/>
              </a:endParaRPr>
            </a:p>
          </p:txBody>
        </p:sp>
        <p:sp>
          <p:nvSpPr>
            <p:cNvPr id="11" name="object 11"/>
            <p:cNvSpPr/>
            <p:nvPr/>
          </p:nvSpPr>
          <p:spPr>
            <a:xfrm>
              <a:off x="15069" y="8679"/>
              <a:ext cx="358" cy="456"/>
            </a:xfrm>
            <a:custGeom>
              <a:avLst/>
              <a:gdLst/>
              <a:ahLst/>
              <a:cxnLst/>
              <a:rect l="l" t="t" r="r" b="b"/>
              <a:pathLst>
                <a:path w="227329" h="289560">
                  <a:moveTo>
                    <a:pt x="0" y="0"/>
                  </a:moveTo>
                  <a:lnTo>
                    <a:pt x="227075" y="144779"/>
                  </a:lnTo>
                  <a:lnTo>
                    <a:pt x="0" y="289559"/>
                  </a:lnTo>
                  <a:lnTo>
                    <a:pt x="0" y="0"/>
                  </a:lnTo>
                  <a:close/>
                </a:path>
              </a:pathLst>
            </a:custGeom>
            <a:ln w="25908">
              <a:solidFill>
                <a:srgbClr val="000000"/>
              </a:solidFill>
            </a:ln>
          </p:spPr>
          <p:txBody>
            <a:bodyPr wrap="square" lIns="0" tIns="0" rIns="0" bIns="0" rtlCol="0"/>
            <a:lstStyle/>
            <a:p>
              <a:endParaRPr/>
            </a:p>
          </p:txBody>
        </p:sp>
        <p:sp>
          <p:nvSpPr>
            <p:cNvPr id="12" name="object 12"/>
            <p:cNvSpPr/>
            <p:nvPr/>
          </p:nvSpPr>
          <p:spPr>
            <a:xfrm>
              <a:off x="14386" y="8939"/>
              <a:ext cx="658" cy="0"/>
            </a:xfrm>
            <a:custGeom>
              <a:avLst/>
              <a:gdLst/>
              <a:ahLst/>
              <a:cxnLst/>
              <a:rect l="l" t="t" r="r" b="b"/>
              <a:pathLst>
                <a:path w="417829">
                  <a:moveTo>
                    <a:pt x="417575" y="0"/>
                  </a:moveTo>
                  <a:lnTo>
                    <a:pt x="0" y="0"/>
                  </a:lnTo>
                </a:path>
              </a:pathLst>
            </a:custGeom>
            <a:ln w="19812">
              <a:solidFill>
                <a:srgbClr val="000000"/>
              </a:solidFill>
            </a:ln>
          </p:spPr>
          <p:txBody>
            <a:bodyPr wrap="square" lIns="0" tIns="0" rIns="0" bIns="0" rtlCol="0"/>
            <a:lstStyle/>
            <a:p>
              <a:endParaRPr/>
            </a:p>
          </p:txBody>
        </p:sp>
        <p:sp>
          <p:nvSpPr>
            <p:cNvPr id="13" name="object 13"/>
            <p:cNvSpPr txBox="1"/>
            <p:nvPr/>
          </p:nvSpPr>
          <p:spPr>
            <a:xfrm>
              <a:off x="13820" y="8680"/>
              <a:ext cx="531" cy="50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panose="020B0604020202020204"/>
                  <a:cs typeface="Arial" panose="020B0604020202020204"/>
                </a:rPr>
                <a:t>clk</a:t>
              </a:r>
              <a:endParaRPr sz="2000">
                <a:latin typeface="Arial" panose="020B0604020202020204"/>
                <a:cs typeface="Arial" panose="020B0604020202020204"/>
              </a:endParaRPr>
            </a:p>
          </p:txBody>
        </p:sp>
      </p:grpSp>
      <p:grpSp>
        <p:nvGrpSpPr>
          <p:cNvPr id="3" name="组合 2"/>
          <p:cNvGrpSpPr/>
          <p:nvPr/>
        </p:nvGrpSpPr>
        <p:grpSpPr>
          <a:xfrm>
            <a:off x="9230360" y="1117600"/>
            <a:ext cx="2124075" cy="1658620"/>
            <a:chOff x="14536" y="1760"/>
            <a:chExt cx="3345" cy="2612"/>
          </a:xfrm>
        </p:grpSpPr>
        <p:sp>
          <p:nvSpPr>
            <p:cNvPr id="14" name="object 14"/>
            <p:cNvSpPr/>
            <p:nvPr/>
          </p:nvSpPr>
          <p:spPr>
            <a:xfrm>
              <a:off x="14670" y="2173"/>
              <a:ext cx="1133" cy="270"/>
            </a:xfrm>
            <a:custGeom>
              <a:avLst/>
              <a:gdLst/>
              <a:ahLst/>
              <a:cxnLst/>
              <a:rect l="l" t="t" r="r" b="b"/>
              <a:pathLst>
                <a:path w="719454" h="171450">
                  <a:moveTo>
                    <a:pt x="643654" y="85578"/>
                  </a:moveTo>
                  <a:lnTo>
                    <a:pt x="557656" y="135743"/>
                  </a:lnTo>
                  <a:lnTo>
                    <a:pt x="552049" y="140795"/>
                  </a:lnTo>
                  <a:lnTo>
                    <a:pt x="548894" y="147395"/>
                  </a:lnTo>
                  <a:lnTo>
                    <a:pt x="548405" y="154709"/>
                  </a:lnTo>
                  <a:lnTo>
                    <a:pt x="550799" y="161905"/>
                  </a:lnTo>
                  <a:lnTo>
                    <a:pt x="555851" y="167512"/>
                  </a:lnTo>
                  <a:lnTo>
                    <a:pt x="562451" y="170668"/>
                  </a:lnTo>
                  <a:lnTo>
                    <a:pt x="569765" y="171156"/>
                  </a:lnTo>
                  <a:lnTo>
                    <a:pt x="576960" y="168763"/>
                  </a:lnTo>
                  <a:lnTo>
                    <a:pt x="686822" y="104628"/>
                  </a:lnTo>
                  <a:lnTo>
                    <a:pt x="681608" y="104628"/>
                  </a:lnTo>
                  <a:lnTo>
                    <a:pt x="681608" y="102088"/>
                  </a:lnTo>
                  <a:lnTo>
                    <a:pt x="671956" y="102088"/>
                  </a:lnTo>
                  <a:lnTo>
                    <a:pt x="643654" y="85578"/>
                  </a:lnTo>
                  <a:close/>
                </a:path>
                <a:path w="719454" h="171450">
                  <a:moveTo>
                    <a:pt x="610996" y="66528"/>
                  </a:moveTo>
                  <a:lnTo>
                    <a:pt x="0" y="66528"/>
                  </a:lnTo>
                  <a:lnTo>
                    <a:pt x="0" y="104628"/>
                  </a:lnTo>
                  <a:lnTo>
                    <a:pt x="610996" y="104628"/>
                  </a:lnTo>
                  <a:lnTo>
                    <a:pt x="643654" y="85578"/>
                  </a:lnTo>
                  <a:lnTo>
                    <a:pt x="610996" y="66528"/>
                  </a:lnTo>
                  <a:close/>
                </a:path>
                <a:path w="719454" h="171450">
                  <a:moveTo>
                    <a:pt x="686822" y="66528"/>
                  </a:moveTo>
                  <a:lnTo>
                    <a:pt x="681608" y="66528"/>
                  </a:lnTo>
                  <a:lnTo>
                    <a:pt x="681608" y="104628"/>
                  </a:lnTo>
                  <a:lnTo>
                    <a:pt x="686822" y="104628"/>
                  </a:lnTo>
                  <a:lnTo>
                    <a:pt x="719454" y="85578"/>
                  </a:lnTo>
                  <a:lnTo>
                    <a:pt x="686822" y="66528"/>
                  </a:lnTo>
                  <a:close/>
                </a:path>
                <a:path w="719454" h="171450">
                  <a:moveTo>
                    <a:pt x="671956" y="69068"/>
                  </a:moveTo>
                  <a:lnTo>
                    <a:pt x="643654" y="85578"/>
                  </a:lnTo>
                  <a:lnTo>
                    <a:pt x="671956" y="102088"/>
                  </a:lnTo>
                  <a:lnTo>
                    <a:pt x="671956" y="69068"/>
                  </a:lnTo>
                  <a:close/>
                </a:path>
                <a:path w="719454" h="171450">
                  <a:moveTo>
                    <a:pt x="681608" y="69068"/>
                  </a:moveTo>
                  <a:lnTo>
                    <a:pt x="671956" y="69068"/>
                  </a:lnTo>
                  <a:lnTo>
                    <a:pt x="671956" y="102088"/>
                  </a:lnTo>
                  <a:lnTo>
                    <a:pt x="681608" y="102088"/>
                  </a:lnTo>
                  <a:lnTo>
                    <a:pt x="681608" y="69068"/>
                  </a:lnTo>
                  <a:close/>
                </a:path>
                <a:path w="719454" h="171450">
                  <a:moveTo>
                    <a:pt x="569765" y="0"/>
                  </a:moveTo>
                  <a:lnTo>
                    <a:pt x="562451" y="488"/>
                  </a:lnTo>
                  <a:lnTo>
                    <a:pt x="555851" y="3643"/>
                  </a:lnTo>
                  <a:lnTo>
                    <a:pt x="550799" y="9251"/>
                  </a:lnTo>
                  <a:lnTo>
                    <a:pt x="548405" y="16446"/>
                  </a:lnTo>
                  <a:lnTo>
                    <a:pt x="548894" y="23760"/>
                  </a:lnTo>
                  <a:lnTo>
                    <a:pt x="552049" y="30360"/>
                  </a:lnTo>
                  <a:lnTo>
                    <a:pt x="557656" y="35413"/>
                  </a:lnTo>
                  <a:lnTo>
                    <a:pt x="643654" y="85578"/>
                  </a:lnTo>
                  <a:lnTo>
                    <a:pt x="671956" y="69068"/>
                  </a:lnTo>
                  <a:lnTo>
                    <a:pt x="681608" y="69068"/>
                  </a:lnTo>
                  <a:lnTo>
                    <a:pt x="681608" y="66528"/>
                  </a:lnTo>
                  <a:lnTo>
                    <a:pt x="686822" y="66528"/>
                  </a:lnTo>
                  <a:lnTo>
                    <a:pt x="576960" y="2393"/>
                  </a:lnTo>
                  <a:lnTo>
                    <a:pt x="569765" y="0"/>
                  </a:lnTo>
                  <a:close/>
                </a:path>
              </a:pathLst>
            </a:custGeom>
            <a:solidFill>
              <a:srgbClr val="000000"/>
            </a:solidFill>
          </p:spPr>
          <p:txBody>
            <a:bodyPr wrap="square" lIns="0" tIns="0" rIns="0" bIns="0" rtlCol="0"/>
            <a:lstStyle/>
            <a:p>
              <a:endParaRPr/>
            </a:p>
          </p:txBody>
        </p:sp>
        <p:sp>
          <p:nvSpPr>
            <p:cNvPr id="15" name="object 15"/>
            <p:cNvSpPr/>
            <p:nvPr/>
          </p:nvSpPr>
          <p:spPr>
            <a:xfrm>
              <a:off x="14670" y="3560"/>
              <a:ext cx="1133" cy="270"/>
            </a:xfrm>
            <a:custGeom>
              <a:avLst/>
              <a:gdLst/>
              <a:ahLst/>
              <a:cxnLst/>
              <a:rect l="l" t="t" r="r" b="b"/>
              <a:pathLst>
                <a:path w="719454" h="171450">
                  <a:moveTo>
                    <a:pt x="643654" y="85578"/>
                  </a:moveTo>
                  <a:lnTo>
                    <a:pt x="557656" y="135743"/>
                  </a:lnTo>
                  <a:lnTo>
                    <a:pt x="552049" y="140795"/>
                  </a:lnTo>
                  <a:lnTo>
                    <a:pt x="548894" y="147395"/>
                  </a:lnTo>
                  <a:lnTo>
                    <a:pt x="548405" y="154709"/>
                  </a:lnTo>
                  <a:lnTo>
                    <a:pt x="550799" y="161905"/>
                  </a:lnTo>
                  <a:lnTo>
                    <a:pt x="555851" y="167512"/>
                  </a:lnTo>
                  <a:lnTo>
                    <a:pt x="562451" y="170668"/>
                  </a:lnTo>
                  <a:lnTo>
                    <a:pt x="569765" y="171156"/>
                  </a:lnTo>
                  <a:lnTo>
                    <a:pt x="576960" y="168763"/>
                  </a:lnTo>
                  <a:lnTo>
                    <a:pt x="686822" y="104628"/>
                  </a:lnTo>
                  <a:lnTo>
                    <a:pt x="681608" y="104628"/>
                  </a:lnTo>
                  <a:lnTo>
                    <a:pt x="681608" y="102088"/>
                  </a:lnTo>
                  <a:lnTo>
                    <a:pt x="671956" y="102088"/>
                  </a:lnTo>
                  <a:lnTo>
                    <a:pt x="643654" y="85578"/>
                  </a:lnTo>
                  <a:close/>
                </a:path>
                <a:path w="719454" h="171450">
                  <a:moveTo>
                    <a:pt x="610996" y="66528"/>
                  </a:moveTo>
                  <a:lnTo>
                    <a:pt x="0" y="66528"/>
                  </a:lnTo>
                  <a:lnTo>
                    <a:pt x="0" y="104628"/>
                  </a:lnTo>
                  <a:lnTo>
                    <a:pt x="610996" y="104628"/>
                  </a:lnTo>
                  <a:lnTo>
                    <a:pt x="643654" y="85578"/>
                  </a:lnTo>
                  <a:lnTo>
                    <a:pt x="610996" y="66528"/>
                  </a:lnTo>
                  <a:close/>
                </a:path>
                <a:path w="719454" h="171450">
                  <a:moveTo>
                    <a:pt x="686822" y="66528"/>
                  </a:moveTo>
                  <a:lnTo>
                    <a:pt x="681608" y="66528"/>
                  </a:lnTo>
                  <a:lnTo>
                    <a:pt x="681608" y="104628"/>
                  </a:lnTo>
                  <a:lnTo>
                    <a:pt x="686822" y="104628"/>
                  </a:lnTo>
                  <a:lnTo>
                    <a:pt x="719454" y="85578"/>
                  </a:lnTo>
                  <a:lnTo>
                    <a:pt x="686822" y="66528"/>
                  </a:lnTo>
                  <a:close/>
                </a:path>
                <a:path w="719454" h="171450">
                  <a:moveTo>
                    <a:pt x="671956" y="69068"/>
                  </a:moveTo>
                  <a:lnTo>
                    <a:pt x="643654" y="85578"/>
                  </a:lnTo>
                  <a:lnTo>
                    <a:pt x="671956" y="102088"/>
                  </a:lnTo>
                  <a:lnTo>
                    <a:pt x="671956" y="69068"/>
                  </a:lnTo>
                  <a:close/>
                </a:path>
                <a:path w="719454" h="171450">
                  <a:moveTo>
                    <a:pt x="681608" y="69068"/>
                  </a:moveTo>
                  <a:lnTo>
                    <a:pt x="671956" y="69068"/>
                  </a:lnTo>
                  <a:lnTo>
                    <a:pt x="671956" y="102088"/>
                  </a:lnTo>
                  <a:lnTo>
                    <a:pt x="681608" y="102088"/>
                  </a:lnTo>
                  <a:lnTo>
                    <a:pt x="681608" y="69068"/>
                  </a:lnTo>
                  <a:close/>
                </a:path>
                <a:path w="719454" h="171450">
                  <a:moveTo>
                    <a:pt x="569765" y="0"/>
                  </a:moveTo>
                  <a:lnTo>
                    <a:pt x="562451" y="488"/>
                  </a:lnTo>
                  <a:lnTo>
                    <a:pt x="555851" y="3643"/>
                  </a:lnTo>
                  <a:lnTo>
                    <a:pt x="550799" y="9251"/>
                  </a:lnTo>
                  <a:lnTo>
                    <a:pt x="548405" y="16446"/>
                  </a:lnTo>
                  <a:lnTo>
                    <a:pt x="548894" y="23760"/>
                  </a:lnTo>
                  <a:lnTo>
                    <a:pt x="552049" y="30360"/>
                  </a:lnTo>
                  <a:lnTo>
                    <a:pt x="557656" y="35413"/>
                  </a:lnTo>
                  <a:lnTo>
                    <a:pt x="643654" y="85578"/>
                  </a:lnTo>
                  <a:lnTo>
                    <a:pt x="671956" y="69068"/>
                  </a:lnTo>
                  <a:lnTo>
                    <a:pt x="681608" y="69068"/>
                  </a:lnTo>
                  <a:lnTo>
                    <a:pt x="681608" y="66528"/>
                  </a:lnTo>
                  <a:lnTo>
                    <a:pt x="686822" y="66528"/>
                  </a:lnTo>
                  <a:lnTo>
                    <a:pt x="576960" y="2393"/>
                  </a:lnTo>
                  <a:lnTo>
                    <a:pt x="569765" y="0"/>
                  </a:lnTo>
                  <a:close/>
                </a:path>
              </a:pathLst>
            </a:custGeom>
            <a:solidFill>
              <a:srgbClr val="000000"/>
            </a:solidFill>
          </p:spPr>
          <p:txBody>
            <a:bodyPr wrap="square" lIns="0" tIns="0" rIns="0" bIns="0" rtlCol="0"/>
            <a:lstStyle/>
            <a:p>
              <a:endParaRPr/>
            </a:p>
          </p:txBody>
        </p:sp>
        <p:sp>
          <p:nvSpPr>
            <p:cNvPr id="16" name="object 16"/>
            <p:cNvSpPr/>
            <p:nvPr/>
          </p:nvSpPr>
          <p:spPr>
            <a:xfrm>
              <a:off x="14990" y="2203"/>
              <a:ext cx="179" cy="273"/>
            </a:xfrm>
            <a:custGeom>
              <a:avLst/>
              <a:gdLst/>
              <a:ahLst/>
              <a:cxnLst/>
              <a:rect l="l" t="t" r="r" b="b"/>
              <a:pathLst>
                <a:path w="113665" h="173355">
                  <a:moveTo>
                    <a:pt x="0" y="172973"/>
                  </a:moveTo>
                  <a:lnTo>
                    <a:pt x="113665" y="0"/>
                  </a:lnTo>
                </a:path>
              </a:pathLst>
            </a:custGeom>
            <a:ln w="12191">
              <a:solidFill>
                <a:srgbClr val="000000"/>
              </a:solidFill>
            </a:ln>
          </p:spPr>
          <p:txBody>
            <a:bodyPr wrap="square" lIns="0" tIns="0" rIns="0" bIns="0" rtlCol="0"/>
            <a:lstStyle/>
            <a:p>
              <a:endParaRPr/>
            </a:p>
          </p:txBody>
        </p:sp>
        <p:sp>
          <p:nvSpPr>
            <p:cNvPr id="17" name="object 17"/>
            <p:cNvSpPr txBox="1"/>
            <p:nvPr/>
          </p:nvSpPr>
          <p:spPr>
            <a:xfrm>
              <a:off x="14536" y="2320"/>
              <a:ext cx="908" cy="360"/>
            </a:xfrm>
            <a:prstGeom prst="rect">
              <a:avLst/>
            </a:prstGeom>
          </p:spPr>
          <p:txBody>
            <a:bodyPr vert="horz" wrap="square" lIns="0" tIns="13335" rIns="0" bIns="0" rtlCol="0">
              <a:spAutoFit/>
            </a:bodyPr>
            <a:lstStyle/>
            <a:p>
              <a:pPr marL="12700">
                <a:lnSpc>
                  <a:spcPct val="100000"/>
                </a:lnSpc>
                <a:spcBef>
                  <a:spcPts val="105"/>
                </a:spcBef>
              </a:pPr>
              <a:r>
                <a:rPr lang="en-US" altLang="zh-CN" sz="1400" spc="-5" dirty="0">
                  <a:latin typeface="Arial" panose="020B0604020202020204"/>
                  <a:cs typeface="Arial" panose="020B0604020202020204"/>
                </a:rPr>
                <a:t>    32</a:t>
              </a:r>
              <a:endParaRPr sz="1400" dirty="0">
                <a:latin typeface="Arial" panose="020B0604020202020204"/>
                <a:cs typeface="Arial" panose="020B0604020202020204"/>
              </a:endParaRPr>
            </a:p>
          </p:txBody>
        </p:sp>
        <p:sp>
          <p:nvSpPr>
            <p:cNvPr id="18" name="object 18"/>
            <p:cNvSpPr/>
            <p:nvPr/>
          </p:nvSpPr>
          <p:spPr>
            <a:xfrm>
              <a:off x="14988" y="3598"/>
              <a:ext cx="179" cy="273"/>
            </a:xfrm>
            <a:custGeom>
              <a:avLst/>
              <a:gdLst/>
              <a:ahLst/>
              <a:cxnLst/>
              <a:rect l="l" t="t" r="r" b="b"/>
              <a:pathLst>
                <a:path w="113665" h="173355">
                  <a:moveTo>
                    <a:pt x="0" y="172974"/>
                  </a:moveTo>
                  <a:lnTo>
                    <a:pt x="113665" y="0"/>
                  </a:lnTo>
                </a:path>
              </a:pathLst>
            </a:custGeom>
            <a:ln w="12192">
              <a:solidFill>
                <a:srgbClr val="000000"/>
              </a:solidFill>
            </a:ln>
          </p:spPr>
          <p:txBody>
            <a:bodyPr wrap="square" lIns="0" tIns="0" rIns="0" bIns="0" rtlCol="0"/>
            <a:lstStyle/>
            <a:p>
              <a:endParaRPr/>
            </a:p>
          </p:txBody>
        </p:sp>
        <p:sp>
          <p:nvSpPr>
            <p:cNvPr id="19" name="object 19"/>
            <p:cNvSpPr txBox="1"/>
            <p:nvPr/>
          </p:nvSpPr>
          <p:spPr>
            <a:xfrm>
              <a:off x="15090" y="3713"/>
              <a:ext cx="352" cy="360"/>
            </a:xfrm>
            <a:prstGeom prst="rect">
              <a:avLst/>
            </a:prstGeom>
          </p:spPr>
          <p:txBody>
            <a:bodyPr vert="horz" wrap="square" lIns="0" tIns="13335" rIns="0" bIns="0" rtlCol="0">
              <a:spAutoFit/>
            </a:bodyPr>
            <a:lstStyle/>
            <a:p>
              <a:pPr marL="12700">
                <a:lnSpc>
                  <a:spcPct val="100000"/>
                </a:lnSpc>
                <a:spcBef>
                  <a:spcPts val="105"/>
                </a:spcBef>
              </a:pPr>
              <a:r>
                <a:rPr lang="en-US" altLang="zh-CN" sz="1400" spc="-5" dirty="0">
                  <a:latin typeface="Arial" panose="020B0604020202020204"/>
                  <a:cs typeface="Arial" panose="020B0604020202020204"/>
                </a:rPr>
                <a:t>32</a:t>
              </a:r>
              <a:endParaRPr sz="1400" dirty="0">
                <a:latin typeface="Arial" panose="020B0604020202020204"/>
                <a:cs typeface="Arial" panose="020B0604020202020204"/>
              </a:endParaRPr>
            </a:p>
          </p:txBody>
        </p:sp>
        <p:sp>
          <p:nvSpPr>
            <p:cNvPr id="20" name="object 20"/>
            <p:cNvSpPr/>
            <p:nvPr/>
          </p:nvSpPr>
          <p:spPr>
            <a:xfrm>
              <a:off x="15836" y="1760"/>
              <a:ext cx="908" cy="2612"/>
            </a:xfrm>
            <a:custGeom>
              <a:avLst/>
              <a:gdLst/>
              <a:ahLst/>
              <a:cxnLst/>
              <a:rect l="l" t="t" r="r" b="b"/>
              <a:pathLst>
                <a:path w="576579" h="1658620">
                  <a:moveTo>
                    <a:pt x="0" y="0"/>
                  </a:moveTo>
                  <a:lnTo>
                    <a:pt x="0" y="1658112"/>
                  </a:lnTo>
                  <a:lnTo>
                    <a:pt x="576071" y="1342771"/>
                  </a:lnTo>
                  <a:lnTo>
                    <a:pt x="576071" y="315341"/>
                  </a:lnTo>
                  <a:lnTo>
                    <a:pt x="0" y="0"/>
                  </a:lnTo>
                  <a:close/>
                </a:path>
              </a:pathLst>
            </a:custGeom>
            <a:solidFill>
              <a:srgbClr val="F9C090"/>
            </a:solidFill>
          </p:spPr>
          <p:txBody>
            <a:bodyPr wrap="square" lIns="0" tIns="0" rIns="0" bIns="0" rtlCol="0"/>
            <a:lstStyle/>
            <a:p>
              <a:endParaRPr/>
            </a:p>
          </p:txBody>
        </p:sp>
        <p:sp>
          <p:nvSpPr>
            <p:cNvPr id="21" name="object 21"/>
            <p:cNvSpPr/>
            <p:nvPr/>
          </p:nvSpPr>
          <p:spPr>
            <a:xfrm>
              <a:off x="15836" y="1760"/>
              <a:ext cx="908" cy="2612"/>
            </a:xfrm>
            <a:custGeom>
              <a:avLst/>
              <a:gdLst/>
              <a:ahLst/>
              <a:cxnLst/>
              <a:rect l="l" t="t" r="r" b="b"/>
              <a:pathLst>
                <a:path w="576579" h="1658620">
                  <a:moveTo>
                    <a:pt x="0" y="0"/>
                  </a:moveTo>
                  <a:lnTo>
                    <a:pt x="576071" y="315341"/>
                  </a:lnTo>
                  <a:lnTo>
                    <a:pt x="576071" y="1342771"/>
                  </a:lnTo>
                  <a:lnTo>
                    <a:pt x="0" y="1658112"/>
                  </a:lnTo>
                  <a:lnTo>
                    <a:pt x="0" y="0"/>
                  </a:lnTo>
                  <a:close/>
                </a:path>
              </a:pathLst>
            </a:custGeom>
            <a:ln w="25908">
              <a:solidFill>
                <a:srgbClr val="000000"/>
              </a:solidFill>
            </a:ln>
          </p:spPr>
          <p:txBody>
            <a:bodyPr wrap="square" lIns="0" tIns="0" rIns="0" bIns="0" rtlCol="0"/>
            <a:lstStyle/>
            <a:p>
              <a:endParaRPr/>
            </a:p>
          </p:txBody>
        </p:sp>
        <p:sp>
          <p:nvSpPr>
            <p:cNvPr id="22" name="object 22"/>
            <p:cNvSpPr/>
            <p:nvPr/>
          </p:nvSpPr>
          <p:spPr>
            <a:xfrm>
              <a:off x="15836" y="2838"/>
              <a:ext cx="360" cy="456"/>
            </a:xfrm>
            <a:custGeom>
              <a:avLst/>
              <a:gdLst/>
              <a:ahLst/>
              <a:cxnLst/>
              <a:rect l="l" t="t" r="r" b="b"/>
              <a:pathLst>
                <a:path w="228600" h="289560">
                  <a:moveTo>
                    <a:pt x="0" y="0"/>
                  </a:moveTo>
                  <a:lnTo>
                    <a:pt x="0" y="289560"/>
                  </a:lnTo>
                  <a:lnTo>
                    <a:pt x="228600" y="144780"/>
                  </a:lnTo>
                  <a:lnTo>
                    <a:pt x="0" y="0"/>
                  </a:lnTo>
                  <a:close/>
                </a:path>
              </a:pathLst>
            </a:custGeom>
            <a:solidFill>
              <a:srgbClr val="F8F8F8"/>
            </a:solidFill>
          </p:spPr>
          <p:txBody>
            <a:bodyPr wrap="square" lIns="0" tIns="0" rIns="0" bIns="0" rtlCol="0"/>
            <a:lstStyle/>
            <a:p>
              <a:endParaRPr/>
            </a:p>
          </p:txBody>
        </p:sp>
        <p:sp>
          <p:nvSpPr>
            <p:cNvPr id="23" name="object 23"/>
            <p:cNvSpPr/>
            <p:nvPr/>
          </p:nvSpPr>
          <p:spPr>
            <a:xfrm>
              <a:off x="15836" y="2838"/>
              <a:ext cx="360" cy="456"/>
            </a:xfrm>
            <a:custGeom>
              <a:avLst/>
              <a:gdLst/>
              <a:ahLst/>
              <a:cxnLst/>
              <a:rect l="l" t="t" r="r" b="b"/>
              <a:pathLst>
                <a:path w="228600" h="289560">
                  <a:moveTo>
                    <a:pt x="0" y="0"/>
                  </a:moveTo>
                  <a:lnTo>
                    <a:pt x="228600" y="144780"/>
                  </a:lnTo>
                  <a:lnTo>
                    <a:pt x="0" y="289560"/>
                  </a:lnTo>
                  <a:lnTo>
                    <a:pt x="0" y="0"/>
                  </a:lnTo>
                  <a:close/>
                </a:path>
              </a:pathLst>
            </a:custGeom>
            <a:ln w="25908">
              <a:solidFill>
                <a:srgbClr val="000000"/>
              </a:solidFill>
            </a:ln>
          </p:spPr>
          <p:txBody>
            <a:bodyPr wrap="square" lIns="0" tIns="0" rIns="0" bIns="0" rtlCol="0"/>
            <a:lstStyle/>
            <a:p>
              <a:endParaRPr/>
            </a:p>
          </p:txBody>
        </p:sp>
        <p:sp>
          <p:nvSpPr>
            <p:cNvPr id="24" name="object 24"/>
            <p:cNvSpPr txBox="1"/>
            <p:nvPr/>
          </p:nvSpPr>
          <p:spPr>
            <a:xfrm>
              <a:off x="16114" y="2571"/>
              <a:ext cx="556" cy="1025"/>
            </a:xfrm>
            <a:prstGeom prst="rect">
              <a:avLst/>
            </a:prstGeom>
          </p:spPr>
          <p:txBody>
            <a:bodyPr vert="vert270" wrap="square" lIns="0" tIns="0" rIns="0" bIns="0" rtlCol="0">
              <a:spAutoFit/>
            </a:bodyPr>
            <a:lstStyle/>
            <a:p>
              <a:pPr marL="12700">
                <a:lnSpc>
                  <a:spcPts val="2755"/>
                </a:lnSpc>
              </a:pPr>
              <a:r>
                <a:rPr sz="2400" b="1" dirty="0">
                  <a:latin typeface="Arial" panose="020B0604020202020204"/>
                  <a:cs typeface="Arial" panose="020B0604020202020204"/>
                </a:rPr>
                <a:t>A</a:t>
              </a:r>
              <a:r>
                <a:rPr sz="2400" b="1" spc="-10" dirty="0">
                  <a:latin typeface="Arial" panose="020B0604020202020204"/>
                  <a:cs typeface="Arial" panose="020B0604020202020204"/>
                </a:rPr>
                <a:t>L</a:t>
              </a:r>
              <a:r>
                <a:rPr sz="2400" b="1" dirty="0">
                  <a:latin typeface="Arial" panose="020B0604020202020204"/>
                  <a:cs typeface="Arial" panose="020B0604020202020204"/>
                </a:rPr>
                <a:t>U</a:t>
              </a:r>
              <a:endParaRPr sz="2400">
                <a:latin typeface="Arial" panose="020B0604020202020204"/>
                <a:cs typeface="Arial" panose="020B0604020202020204"/>
              </a:endParaRPr>
            </a:p>
          </p:txBody>
        </p:sp>
        <p:sp>
          <p:nvSpPr>
            <p:cNvPr id="25" name="object 25"/>
            <p:cNvSpPr/>
            <p:nvPr/>
          </p:nvSpPr>
          <p:spPr>
            <a:xfrm>
              <a:off x="15836" y="2876"/>
              <a:ext cx="0" cy="380"/>
            </a:xfrm>
            <a:custGeom>
              <a:avLst/>
              <a:gdLst/>
              <a:ahLst/>
              <a:cxnLst/>
              <a:rect l="l" t="t" r="r" b="b"/>
              <a:pathLst>
                <a:path h="241300">
                  <a:moveTo>
                    <a:pt x="0" y="0"/>
                  </a:moveTo>
                  <a:lnTo>
                    <a:pt x="0" y="240791"/>
                  </a:lnTo>
                </a:path>
              </a:pathLst>
            </a:custGeom>
            <a:ln w="28956">
              <a:solidFill>
                <a:srgbClr val="F8F8F8"/>
              </a:solidFill>
            </a:ln>
          </p:spPr>
          <p:txBody>
            <a:bodyPr wrap="square" lIns="0" tIns="0" rIns="0" bIns="0" rtlCol="0"/>
            <a:lstStyle/>
            <a:p>
              <a:endParaRPr/>
            </a:p>
          </p:txBody>
        </p:sp>
        <p:sp>
          <p:nvSpPr>
            <p:cNvPr id="26" name="object 26"/>
            <p:cNvSpPr/>
            <p:nvPr/>
          </p:nvSpPr>
          <p:spPr>
            <a:xfrm>
              <a:off x="16748" y="2943"/>
              <a:ext cx="1133" cy="270"/>
            </a:xfrm>
            <a:custGeom>
              <a:avLst/>
              <a:gdLst/>
              <a:ahLst/>
              <a:cxnLst/>
              <a:rect l="l" t="t" r="r" b="b"/>
              <a:pathLst>
                <a:path w="719454" h="171450">
                  <a:moveTo>
                    <a:pt x="643654" y="85578"/>
                  </a:moveTo>
                  <a:lnTo>
                    <a:pt x="557657" y="135743"/>
                  </a:lnTo>
                  <a:lnTo>
                    <a:pt x="552049" y="140795"/>
                  </a:lnTo>
                  <a:lnTo>
                    <a:pt x="548894" y="147395"/>
                  </a:lnTo>
                  <a:lnTo>
                    <a:pt x="548405" y="154709"/>
                  </a:lnTo>
                  <a:lnTo>
                    <a:pt x="550799" y="161905"/>
                  </a:lnTo>
                  <a:lnTo>
                    <a:pt x="555851" y="167512"/>
                  </a:lnTo>
                  <a:lnTo>
                    <a:pt x="562451" y="170668"/>
                  </a:lnTo>
                  <a:lnTo>
                    <a:pt x="569765" y="171156"/>
                  </a:lnTo>
                  <a:lnTo>
                    <a:pt x="576961" y="168763"/>
                  </a:lnTo>
                  <a:lnTo>
                    <a:pt x="686822" y="104628"/>
                  </a:lnTo>
                  <a:lnTo>
                    <a:pt x="681609" y="104628"/>
                  </a:lnTo>
                  <a:lnTo>
                    <a:pt x="681609" y="102088"/>
                  </a:lnTo>
                  <a:lnTo>
                    <a:pt x="671957" y="102088"/>
                  </a:lnTo>
                  <a:lnTo>
                    <a:pt x="643654" y="85578"/>
                  </a:lnTo>
                  <a:close/>
                </a:path>
                <a:path w="719454" h="171450">
                  <a:moveTo>
                    <a:pt x="610997" y="66528"/>
                  </a:moveTo>
                  <a:lnTo>
                    <a:pt x="0" y="66528"/>
                  </a:lnTo>
                  <a:lnTo>
                    <a:pt x="0" y="104628"/>
                  </a:lnTo>
                  <a:lnTo>
                    <a:pt x="610997" y="104628"/>
                  </a:lnTo>
                  <a:lnTo>
                    <a:pt x="643654" y="85578"/>
                  </a:lnTo>
                  <a:lnTo>
                    <a:pt x="610997" y="66528"/>
                  </a:lnTo>
                  <a:close/>
                </a:path>
                <a:path w="719454" h="171450">
                  <a:moveTo>
                    <a:pt x="686822" y="66528"/>
                  </a:moveTo>
                  <a:lnTo>
                    <a:pt x="681609" y="66528"/>
                  </a:lnTo>
                  <a:lnTo>
                    <a:pt x="681609" y="104628"/>
                  </a:lnTo>
                  <a:lnTo>
                    <a:pt x="686822" y="104628"/>
                  </a:lnTo>
                  <a:lnTo>
                    <a:pt x="719455" y="85578"/>
                  </a:lnTo>
                  <a:lnTo>
                    <a:pt x="686822" y="66528"/>
                  </a:lnTo>
                  <a:close/>
                </a:path>
                <a:path w="719454" h="171450">
                  <a:moveTo>
                    <a:pt x="671957" y="69068"/>
                  </a:moveTo>
                  <a:lnTo>
                    <a:pt x="643654" y="85578"/>
                  </a:lnTo>
                  <a:lnTo>
                    <a:pt x="671957" y="102088"/>
                  </a:lnTo>
                  <a:lnTo>
                    <a:pt x="671957" y="69068"/>
                  </a:lnTo>
                  <a:close/>
                </a:path>
                <a:path w="719454" h="171450">
                  <a:moveTo>
                    <a:pt x="681609" y="69068"/>
                  </a:moveTo>
                  <a:lnTo>
                    <a:pt x="671957" y="69068"/>
                  </a:lnTo>
                  <a:lnTo>
                    <a:pt x="671957" y="102088"/>
                  </a:lnTo>
                  <a:lnTo>
                    <a:pt x="681609" y="102088"/>
                  </a:lnTo>
                  <a:lnTo>
                    <a:pt x="681609" y="69068"/>
                  </a:lnTo>
                  <a:close/>
                </a:path>
                <a:path w="719454" h="171450">
                  <a:moveTo>
                    <a:pt x="569765" y="0"/>
                  </a:moveTo>
                  <a:lnTo>
                    <a:pt x="562451" y="488"/>
                  </a:lnTo>
                  <a:lnTo>
                    <a:pt x="555851" y="3643"/>
                  </a:lnTo>
                  <a:lnTo>
                    <a:pt x="550799" y="9251"/>
                  </a:lnTo>
                  <a:lnTo>
                    <a:pt x="548405" y="16446"/>
                  </a:lnTo>
                  <a:lnTo>
                    <a:pt x="548894" y="23760"/>
                  </a:lnTo>
                  <a:lnTo>
                    <a:pt x="552049" y="30360"/>
                  </a:lnTo>
                  <a:lnTo>
                    <a:pt x="557657" y="35413"/>
                  </a:lnTo>
                  <a:lnTo>
                    <a:pt x="643654" y="85578"/>
                  </a:lnTo>
                  <a:lnTo>
                    <a:pt x="671957" y="69068"/>
                  </a:lnTo>
                  <a:lnTo>
                    <a:pt x="681609" y="69068"/>
                  </a:lnTo>
                  <a:lnTo>
                    <a:pt x="681609" y="66528"/>
                  </a:lnTo>
                  <a:lnTo>
                    <a:pt x="686822" y="66528"/>
                  </a:lnTo>
                  <a:lnTo>
                    <a:pt x="576961" y="2393"/>
                  </a:lnTo>
                  <a:lnTo>
                    <a:pt x="569765" y="0"/>
                  </a:lnTo>
                  <a:close/>
                </a:path>
              </a:pathLst>
            </a:custGeom>
            <a:solidFill>
              <a:srgbClr val="000000"/>
            </a:solidFill>
          </p:spPr>
          <p:txBody>
            <a:bodyPr wrap="square" lIns="0" tIns="0" rIns="0" bIns="0" rtlCol="0"/>
            <a:lstStyle/>
            <a:p>
              <a:endParaRPr/>
            </a:p>
          </p:txBody>
        </p:sp>
        <p:sp>
          <p:nvSpPr>
            <p:cNvPr id="27" name="object 27"/>
            <p:cNvSpPr/>
            <p:nvPr/>
          </p:nvSpPr>
          <p:spPr>
            <a:xfrm>
              <a:off x="17066" y="2976"/>
              <a:ext cx="179" cy="273"/>
            </a:xfrm>
            <a:custGeom>
              <a:avLst/>
              <a:gdLst/>
              <a:ahLst/>
              <a:cxnLst/>
              <a:rect l="l" t="t" r="r" b="b"/>
              <a:pathLst>
                <a:path w="113665" h="173355">
                  <a:moveTo>
                    <a:pt x="0" y="172974"/>
                  </a:moveTo>
                  <a:lnTo>
                    <a:pt x="113664" y="0"/>
                  </a:lnTo>
                </a:path>
              </a:pathLst>
            </a:custGeom>
            <a:ln w="12192">
              <a:solidFill>
                <a:srgbClr val="000000"/>
              </a:solidFill>
            </a:ln>
          </p:spPr>
          <p:txBody>
            <a:bodyPr wrap="square" lIns="0" tIns="0" rIns="0" bIns="0" rtlCol="0"/>
            <a:lstStyle/>
            <a:p>
              <a:endParaRPr/>
            </a:p>
          </p:txBody>
        </p:sp>
        <p:sp>
          <p:nvSpPr>
            <p:cNvPr id="28" name="object 28"/>
            <p:cNvSpPr txBox="1"/>
            <p:nvPr/>
          </p:nvSpPr>
          <p:spPr>
            <a:xfrm>
              <a:off x="17170" y="3092"/>
              <a:ext cx="353" cy="360"/>
            </a:xfrm>
            <a:prstGeom prst="rect">
              <a:avLst/>
            </a:prstGeom>
          </p:spPr>
          <p:txBody>
            <a:bodyPr vert="horz" wrap="square" lIns="0" tIns="13335" rIns="0" bIns="0" rtlCol="0">
              <a:spAutoFit/>
            </a:bodyPr>
            <a:lstStyle/>
            <a:p>
              <a:pPr marL="12700">
                <a:lnSpc>
                  <a:spcPct val="100000"/>
                </a:lnSpc>
                <a:spcBef>
                  <a:spcPts val="105"/>
                </a:spcBef>
              </a:pPr>
              <a:r>
                <a:rPr sz="1400" dirty="0">
                  <a:latin typeface="Arial" panose="020B0604020202020204"/>
                  <a:cs typeface="Arial" panose="020B0604020202020204"/>
                </a:rPr>
                <a:t>32</a:t>
              </a:r>
              <a:endParaRPr sz="1400">
                <a:latin typeface="Arial" panose="020B0604020202020204"/>
                <a:cs typeface="Arial" panose="020B0604020202020204"/>
              </a:endParaRPr>
            </a:p>
          </p:txBody>
        </p:sp>
      </p:grpSp>
      <p:grpSp>
        <p:nvGrpSpPr>
          <p:cNvPr id="39" name="组合 38"/>
          <p:cNvGrpSpPr/>
          <p:nvPr/>
        </p:nvGrpSpPr>
        <p:grpSpPr>
          <a:xfrm>
            <a:off x="9089390" y="3242310"/>
            <a:ext cx="1856105" cy="1336040"/>
            <a:chOff x="9839" y="4847"/>
            <a:chExt cx="2923" cy="2104"/>
          </a:xfrm>
        </p:grpSpPr>
        <p:sp>
          <p:nvSpPr>
            <p:cNvPr id="29" name="object 29"/>
            <p:cNvSpPr txBox="1"/>
            <p:nvPr/>
          </p:nvSpPr>
          <p:spPr>
            <a:xfrm>
              <a:off x="11119" y="4847"/>
              <a:ext cx="484" cy="2105"/>
            </a:xfrm>
            <a:prstGeom prst="rect">
              <a:avLst/>
            </a:prstGeom>
            <a:solidFill>
              <a:srgbClr val="F9C090"/>
            </a:solidFill>
            <a:ln w="25907">
              <a:solidFill>
                <a:srgbClr val="000000"/>
              </a:solidFill>
            </a:ln>
          </p:spPr>
          <p:txBody>
            <a:bodyPr vert="vert" wrap="square" lIns="0" tIns="48260" rIns="0" bIns="0" rtlCol="0">
              <a:spAutoFit/>
            </a:bodyPr>
            <a:lstStyle/>
            <a:p>
              <a:pPr marL="146685">
                <a:lnSpc>
                  <a:spcPct val="100000"/>
                </a:lnSpc>
                <a:spcBef>
                  <a:spcPts val="380"/>
                </a:spcBef>
              </a:pPr>
              <a:r>
                <a:rPr sz="2000" b="1" dirty="0">
                  <a:latin typeface="Arial" panose="020B0604020202020204"/>
                  <a:cs typeface="Arial" panose="020B0604020202020204"/>
                </a:rPr>
                <a:t>Extender</a:t>
              </a:r>
              <a:endParaRPr sz="2000">
                <a:latin typeface="Arial" panose="020B0604020202020204"/>
                <a:cs typeface="Arial" panose="020B0604020202020204"/>
              </a:endParaRPr>
            </a:p>
          </p:txBody>
        </p:sp>
        <p:sp>
          <p:nvSpPr>
            <p:cNvPr id="30" name="object 30"/>
            <p:cNvSpPr/>
            <p:nvPr/>
          </p:nvSpPr>
          <p:spPr>
            <a:xfrm>
              <a:off x="9839" y="5768"/>
              <a:ext cx="1105" cy="270"/>
            </a:xfrm>
            <a:custGeom>
              <a:avLst/>
              <a:gdLst/>
              <a:ahLst/>
              <a:cxnLst/>
              <a:rect l="l" t="t" r="r" b="b"/>
              <a:pathLst>
                <a:path w="701675" h="171450">
                  <a:moveTo>
                    <a:pt x="625366" y="85578"/>
                  </a:moveTo>
                  <a:lnTo>
                    <a:pt x="539368" y="135743"/>
                  </a:lnTo>
                  <a:lnTo>
                    <a:pt x="533761" y="140795"/>
                  </a:lnTo>
                  <a:lnTo>
                    <a:pt x="530606" y="147395"/>
                  </a:lnTo>
                  <a:lnTo>
                    <a:pt x="530117" y="154709"/>
                  </a:lnTo>
                  <a:lnTo>
                    <a:pt x="532511" y="161905"/>
                  </a:lnTo>
                  <a:lnTo>
                    <a:pt x="537563" y="167512"/>
                  </a:lnTo>
                  <a:lnTo>
                    <a:pt x="544163" y="170668"/>
                  </a:lnTo>
                  <a:lnTo>
                    <a:pt x="551477" y="171156"/>
                  </a:lnTo>
                  <a:lnTo>
                    <a:pt x="558672" y="168763"/>
                  </a:lnTo>
                  <a:lnTo>
                    <a:pt x="668534" y="104628"/>
                  </a:lnTo>
                  <a:lnTo>
                    <a:pt x="663320" y="104628"/>
                  </a:lnTo>
                  <a:lnTo>
                    <a:pt x="663320" y="102088"/>
                  </a:lnTo>
                  <a:lnTo>
                    <a:pt x="653668" y="102088"/>
                  </a:lnTo>
                  <a:lnTo>
                    <a:pt x="625366" y="85578"/>
                  </a:lnTo>
                  <a:close/>
                </a:path>
                <a:path w="701675" h="171450">
                  <a:moveTo>
                    <a:pt x="592708" y="66528"/>
                  </a:moveTo>
                  <a:lnTo>
                    <a:pt x="0" y="66528"/>
                  </a:lnTo>
                  <a:lnTo>
                    <a:pt x="0" y="104628"/>
                  </a:lnTo>
                  <a:lnTo>
                    <a:pt x="592709" y="104628"/>
                  </a:lnTo>
                  <a:lnTo>
                    <a:pt x="625366" y="85578"/>
                  </a:lnTo>
                  <a:lnTo>
                    <a:pt x="592708" y="66528"/>
                  </a:lnTo>
                  <a:close/>
                </a:path>
                <a:path w="701675" h="171450">
                  <a:moveTo>
                    <a:pt x="668534" y="66528"/>
                  </a:moveTo>
                  <a:lnTo>
                    <a:pt x="663320" y="66528"/>
                  </a:lnTo>
                  <a:lnTo>
                    <a:pt x="663320" y="104628"/>
                  </a:lnTo>
                  <a:lnTo>
                    <a:pt x="668534" y="104628"/>
                  </a:lnTo>
                  <a:lnTo>
                    <a:pt x="701166" y="85578"/>
                  </a:lnTo>
                  <a:lnTo>
                    <a:pt x="668534" y="66528"/>
                  </a:lnTo>
                  <a:close/>
                </a:path>
                <a:path w="701675" h="171450">
                  <a:moveTo>
                    <a:pt x="653668" y="69068"/>
                  </a:moveTo>
                  <a:lnTo>
                    <a:pt x="625366" y="85578"/>
                  </a:lnTo>
                  <a:lnTo>
                    <a:pt x="653668" y="102088"/>
                  </a:lnTo>
                  <a:lnTo>
                    <a:pt x="653668" y="69068"/>
                  </a:lnTo>
                  <a:close/>
                </a:path>
                <a:path w="701675" h="171450">
                  <a:moveTo>
                    <a:pt x="663320" y="69068"/>
                  </a:moveTo>
                  <a:lnTo>
                    <a:pt x="653668" y="69068"/>
                  </a:lnTo>
                  <a:lnTo>
                    <a:pt x="653668" y="102088"/>
                  </a:lnTo>
                  <a:lnTo>
                    <a:pt x="663320" y="102088"/>
                  </a:lnTo>
                  <a:lnTo>
                    <a:pt x="663320" y="69068"/>
                  </a:lnTo>
                  <a:close/>
                </a:path>
                <a:path w="701675" h="171450">
                  <a:moveTo>
                    <a:pt x="551477" y="0"/>
                  </a:moveTo>
                  <a:lnTo>
                    <a:pt x="544163" y="488"/>
                  </a:lnTo>
                  <a:lnTo>
                    <a:pt x="537563" y="3643"/>
                  </a:lnTo>
                  <a:lnTo>
                    <a:pt x="532511" y="9251"/>
                  </a:lnTo>
                  <a:lnTo>
                    <a:pt x="530117" y="16446"/>
                  </a:lnTo>
                  <a:lnTo>
                    <a:pt x="530606" y="23760"/>
                  </a:lnTo>
                  <a:lnTo>
                    <a:pt x="533761" y="30360"/>
                  </a:lnTo>
                  <a:lnTo>
                    <a:pt x="539368" y="35413"/>
                  </a:lnTo>
                  <a:lnTo>
                    <a:pt x="625366" y="85578"/>
                  </a:lnTo>
                  <a:lnTo>
                    <a:pt x="653668" y="69068"/>
                  </a:lnTo>
                  <a:lnTo>
                    <a:pt x="663320" y="69068"/>
                  </a:lnTo>
                  <a:lnTo>
                    <a:pt x="663320" y="66528"/>
                  </a:lnTo>
                  <a:lnTo>
                    <a:pt x="668534" y="66528"/>
                  </a:lnTo>
                  <a:lnTo>
                    <a:pt x="558672" y="2393"/>
                  </a:lnTo>
                  <a:lnTo>
                    <a:pt x="551477" y="0"/>
                  </a:lnTo>
                  <a:close/>
                </a:path>
              </a:pathLst>
            </a:custGeom>
            <a:solidFill>
              <a:srgbClr val="000000"/>
            </a:solidFill>
          </p:spPr>
          <p:txBody>
            <a:bodyPr wrap="square" lIns="0" tIns="0" rIns="0" bIns="0" rtlCol="0"/>
            <a:lstStyle/>
            <a:p>
              <a:endParaRPr/>
            </a:p>
          </p:txBody>
        </p:sp>
        <p:sp>
          <p:nvSpPr>
            <p:cNvPr id="31" name="object 31"/>
            <p:cNvSpPr/>
            <p:nvPr/>
          </p:nvSpPr>
          <p:spPr>
            <a:xfrm>
              <a:off x="11588" y="5763"/>
              <a:ext cx="1174" cy="270"/>
            </a:xfrm>
            <a:custGeom>
              <a:avLst/>
              <a:gdLst/>
              <a:ahLst/>
              <a:cxnLst/>
              <a:rect l="l" t="t" r="r" b="b"/>
              <a:pathLst>
                <a:path w="745490" h="171450">
                  <a:moveTo>
                    <a:pt x="669562" y="85578"/>
                  </a:moveTo>
                  <a:lnTo>
                    <a:pt x="583565" y="135743"/>
                  </a:lnTo>
                  <a:lnTo>
                    <a:pt x="577957" y="140795"/>
                  </a:lnTo>
                  <a:lnTo>
                    <a:pt x="574801" y="147395"/>
                  </a:lnTo>
                  <a:lnTo>
                    <a:pt x="574313" y="154709"/>
                  </a:lnTo>
                  <a:lnTo>
                    <a:pt x="576707" y="161905"/>
                  </a:lnTo>
                  <a:lnTo>
                    <a:pt x="581759" y="167513"/>
                  </a:lnTo>
                  <a:lnTo>
                    <a:pt x="588359" y="170668"/>
                  </a:lnTo>
                  <a:lnTo>
                    <a:pt x="595673" y="171156"/>
                  </a:lnTo>
                  <a:lnTo>
                    <a:pt x="602869" y="168763"/>
                  </a:lnTo>
                  <a:lnTo>
                    <a:pt x="712730" y="104628"/>
                  </a:lnTo>
                  <a:lnTo>
                    <a:pt x="707517" y="104628"/>
                  </a:lnTo>
                  <a:lnTo>
                    <a:pt x="707517" y="102088"/>
                  </a:lnTo>
                  <a:lnTo>
                    <a:pt x="697865" y="102088"/>
                  </a:lnTo>
                  <a:lnTo>
                    <a:pt x="669562" y="85578"/>
                  </a:lnTo>
                  <a:close/>
                </a:path>
                <a:path w="745490" h="171450">
                  <a:moveTo>
                    <a:pt x="636905" y="66528"/>
                  </a:moveTo>
                  <a:lnTo>
                    <a:pt x="0" y="66528"/>
                  </a:lnTo>
                  <a:lnTo>
                    <a:pt x="0" y="104628"/>
                  </a:lnTo>
                  <a:lnTo>
                    <a:pt x="636904" y="104628"/>
                  </a:lnTo>
                  <a:lnTo>
                    <a:pt x="669562" y="85578"/>
                  </a:lnTo>
                  <a:lnTo>
                    <a:pt x="636905" y="66528"/>
                  </a:lnTo>
                  <a:close/>
                </a:path>
                <a:path w="745490" h="171450">
                  <a:moveTo>
                    <a:pt x="712730" y="66528"/>
                  </a:moveTo>
                  <a:lnTo>
                    <a:pt x="707517" y="66528"/>
                  </a:lnTo>
                  <a:lnTo>
                    <a:pt x="707517" y="104628"/>
                  </a:lnTo>
                  <a:lnTo>
                    <a:pt x="712730" y="104628"/>
                  </a:lnTo>
                  <a:lnTo>
                    <a:pt x="745363" y="85578"/>
                  </a:lnTo>
                  <a:lnTo>
                    <a:pt x="712730" y="66528"/>
                  </a:lnTo>
                  <a:close/>
                </a:path>
                <a:path w="745490" h="171450">
                  <a:moveTo>
                    <a:pt x="697865" y="69068"/>
                  </a:moveTo>
                  <a:lnTo>
                    <a:pt x="669562" y="85578"/>
                  </a:lnTo>
                  <a:lnTo>
                    <a:pt x="697865" y="102088"/>
                  </a:lnTo>
                  <a:lnTo>
                    <a:pt x="697865" y="69068"/>
                  </a:lnTo>
                  <a:close/>
                </a:path>
                <a:path w="745490" h="171450">
                  <a:moveTo>
                    <a:pt x="707517" y="69068"/>
                  </a:moveTo>
                  <a:lnTo>
                    <a:pt x="697865" y="69068"/>
                  </a:lnTo>
                  <a:lnTo>
                    <a:pt x="697865" y="102088"/>
                  </a:lnTo>
                  <a:lnTo>
                    <a:pt x="707517" y="102088"/>
                  </a:lnTo>
                  <a:lnTo>
                    <a:pt x="707517" y="69068"/>
                  </a:lnTo>
                  <a:close/>
                </a:path>
                <a:path w="745490" h="171450">
                  <a:moveTo>
                    <a:pt x="595673" y="0"/>
                  </a:moveTo>
                  <a:lnTo>
                    <a:pt x="588359" y="488"/>
                  </a:lnTo>
                  <a:lnTo>
                    <a:pt x="581759" y="3643"/>
                  </a:lnTo>
                  <a:lnTo>
                    <a:pt x="576707" y="9251"/>
                  </a:lnTo>
                  <a:lnTo>
                    <a:pt x="574313" y="16446"/>
                  </a:lnTo>
                  <a:lnTo>
                    <a:pt x="574801" y="23760"/>
                  </a:lnTo>
                  <a:lnTo>
                    <a:pt x="577957" y="30360"/>
                  </a:lnTo>
                  <a:lnTo>
                    <a:pt x="583565" y="35413"/>
                  </a:lnTo>
                  <a:lnTo>
                    <a:pt x="669562" y="85578"/>
                  </a:lnTo>
                  <a:lnTo>
                    <a:pt x="697865" y="69068"/>
                  </a:lnTo>
                  <a:lnTo>
                    <a:pt x="707517" y="69068"/>
                  </a:lnTo>
                  <a:lnTo>
                    <a:pt x="707517" y="66528"/>
                  </a:lnTo>
                  <a:lnTo>
                    <a:pt x="712730" y="66528"/>
                  </a:lnTo>
                  <a:lnTo>
                    <a:pt x="602869" y="2393"/>
                  </a:lnTo>
                  <a:lnTo>
                    <a:pt x="595673" y="0"/>
                  </a:lnTo>
                  <a:close/>
                </a:path>
              </a:pathLst>
            </a:custGeom>
            <a:solidFill>
              <a:srgbClr val="000000"/>
            </a:solidFill>
          </p:spPr>
          <p:txBody>
            <a:bodyPr wrap="square" lIns="0" tIns="0" rIns="0" bIns="0" rtlCol="0"/>
            <a:lstStyle/>
            <a:p>
              <a:endParaRPr/>
            </a:p>
          </p:txBody>
        </p:sp>
        <p:sp>
          <p:nvSpPr>
            <p:cNvPr id="32" name="object 32"/>
            <p:cNvSpPr/>
            <p:nvPr/>
          </p:nvSpPr>
          <p:spPr>
            <a:xfrm>
              <a:off x="11839" y="5772"/>
              <a:ext cx="179" cy="273"/>
            </a:xfrm>
            <a:custGeom>
              <a:avLst/>
              <a:gdLst/>
              <a:ahLst/>
              <a:cxnLst/>
              <a:rect l="l" t="t" r="r" b="b"/>
              <a:pathLst>
                <a:path w="113665" h="173354">
                  <a:moveTo>
                    <a:pt x="0" y="172973"/>
                  </a:moveTo>
                  <a:lnTo>
                    <a:pt x="113664" y="0"/>
                  </a:lnTo>
                </a:path>
              </a:pathLst>
            </a:custGeom>
            <a:ln w="12192">
              <a:solidFill>
                <a:srgbClr val="000000"/>
              </a:solidFill>
            </a:ln>
          </p:spPr>
          <p:txBody>
            <a:bodyPr wrap="square" lIns="0" tIns="0" rIns="0" bIns="0" rtlCol="0"/>
            <a:lstStyle/>
            <a:p>
              <a:endParaRPr/>
            </a:p>
          </p:txBody>
        </p:sp>
        <p:sp>
          <p:nvSpPr>
            <p:cNvPr id="33" name="object 33"/>
            <p:cNvSpPr txBox="1"/>
            <p:nvPr/>
          </p:nvSpPr>
          <p:spPr>
            <a:xfrm>
              <a:off x="11941" y="5890"/>
              <a:ext cx="352" cy="359"/>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34" name="object 34"/>
            <p:cNvSpPr/>
            <p:nvPr/>
          </p:nvSpPr>
          <p:spPr>
            <a:xfrm>
              <a:off x="10087" y="5777"/>
              <a:ext cx="179" cy="273"/>
            </a:xfrm>
            <a:custGeom>
              <a:avLst/>
              <a:gdLst/>
              <a:ahLst/>
              <a:cxnLst/>
              <a:rect l="l" t="t" r="r" b="b"/>
              <a:pathLst>
                <a:path w="113665" h="173354">
                  <a:moveTo>
                    <a:pt x="0" y="172973"/>
                  </a:moveTo>
                  <a:lnTo>
                    <a:pt x="113664" y="0"/>
                  </a:lnTo>
                </a:path>
              </a:pathLst>
            </a:custGeom>
            <a:ln w="12192">
              <a:solidFill>
                <a:srgbClr val="000000"/>
              </a:solidFill>
            </a:ln>
          </p:spPr>
          <p:txBody>
            <a:bodyPr wrap="square" lIns="0" tIns="0" rIns="0" bIns="0" rtlCol="0"/>
            <a:lstStyle/>
            <a:p>
              <a:endParaRPr/>
            </a:p>
          </p:txBody>
        </p:sp>
        <p:sp>
          <p:nvSpPr>
            <p:cNvPr id="35" name="object 35"/>
            <p:cNvSpPr txBox="1"/>
            <p:nvPr/>
          </p:nvSpPr>
          <p:spPr>
            <a:xfrm>
              <a:off x="10189" y="5894"/>
              <a:ext cx="352" cy="359"/>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panose="020B0604020202020204"/>
                  <a:cs typeface="Arial" panose="020B0604020202020204"/>
                </a:rPr>
                <a:t>16</a:t>
              </a:r>
              <a:endParaRPr sz="1400">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6"/>
            <a:ext cx="10515600" cy="751156"/>
          </a:xfrm>
        </p:spPr>
        <p:txBody>
          <a:bodyPr/>
          <a:lstStyle/>
          <a:p>
            <a:r>
              <a:rPr lang="zh-CN" altLang="en-US" dirty="0"/>
              <a:t>数据通路模块</a:t>
            </a:r>
            <a:r>
              <a:rPr lang="en-US" altLang="zh-CN" dirty="0"/>
              <a:t>——</a:t>
            </a:r>
            <a:r>
              <a:rPr lang="zh-CN" altLang="en-US" dirty="0"/>
              <a:t>组合逻辑单元</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19</a:t>
            </a:fld>
            <a:endParaRPr lang="zh-CN" altLang="en-US" dirty="0"/>
          </a:p>
        </p:txBody>
      </p:sp>
      <p:grpSp>
        <p:nvGrpSpPr>
          <p:cNvPr id="46" name="组合 45"/>
          <p:cNvGrpSpPr/>
          <p:nvPr/>
        </p:nvGrpSpPr>
        <p:grpSpPr>
          <a:xfrm>
            <a:off x="634495" y="2296435"/>
            <a:ext cx="3277881" cy="2185566"/>
            <a:chOff x="634495" y="2296435"/>
            <a:chExt cx="3277881" cy="2185566"/>
          </a:xfrm>
        </p:grpSpPr>
        <p:sp>
          <p:nvSpPr>
            <p:cNvPr id="17" name="梯形 43"/>
            <p:cNvSpPr/>
            <p:nvPr/>
          </p:nvSpPr>
          <p:spPr bwMode="auto">
            <a:xfrm rot="5400000">
              <a:off x="1033577" y="2888833"/>
              <a:ext cx="2185566" cy="1000769"/>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740247" h="648073">
                  <a:moveTo>
                    <a:pt x="0" y="648073"/>
                  </a:moveTo>
                  <a:lnTo>
                    <a:pt x="209956" y="0"/>
                  </a:lnTo>
                  <a:lnTo>
                    <a:pt x="1530291" y="0"/>
                  </a:lnTo>
                  <a:lnTo>
                    <a:pt x="1740247" y="648073"/>
                  </a:lnTo>
                  <a:lnTo>
                    <a:pt x="1035697" y="647846"/>
                  </a:lnTo>
                  <a:lnTo>
                    <a:pt x="847578" y="490683"/>
                  </a:lnTo>
                  <a:lnTo>
                    <a:pt x="680891" y="647846"/>
                  </a:lnTo>
                  <a:lnTo>
                    <a:pt x="0" y="648073"/>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 name="直接箭头连接符 19"/>
            <p:cNvCxnSpPr/>
            <p:nvPr/>
          </p:nvCxnSpPr>
          <p:spPr>
            <a:xfrm>
              <a:off x="2626745"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012517"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012517"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4495"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42" name="文本框 41"/>
            <p:cNvSpPr txBox="1"/>
            <p:nvPr/>
          </p:nvSpPr>
          <p:spPr>
            <a:xfrm>
              <a:off x="634495"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3" name="文本框 42"/>
            <p:cNvSpPr txBox="1"/>
            <p:nvPr/>
          </p:nvSpPr>
          <p:spPr>
            <a:xfrm>
              <a:off x="3253541" y="3167422"/>
              <a:ext cx="658835" cy="430887"/>
            </a:xfrm>
            <a:prstGeom prst="rect">
              <a:avLst/>
            </a:prstGeom>
            <a:noFill/>
          </p:spPr>
          <p:txBody>
            <a:bodyPr wrap="none" lIns="0" tIns="0" rIns="0" bIns="0" rtlCol="0" anchor="ctr" anchorCtr="1">
              <a:spAutoFit/>
            </a:bodyPr>
            <a:lstStyle/>
            <a:p>
              <a:r>
                <a:rPr lang="en-US" altLang="zh-CN" sz="2800" dirty="0"/>
                <a:t>Sum</a:t>
              </a:r>
              <a:endParaRPr lang="zh-CN" altLang="en-US" sz="2800" dirty="0"/>
            </a:p>
          </p:txBody>
        </p:sp>
      </p:grpSp>
      <p:grpSp>
        <p:nvGrpSpPr>
          <p:cNvPr id="47" name="组合 46"/>
          <p:cNvGrpSpPr/>
          <p:nvPr/>
        </p:nvGrpSpPr>
        <p:grpSpPr>
          <a:xfrm>
            <a:off x="4220038" y="2288948"/>
            <a:ext cx="2856642" cy="2751262"/>
            <a:chOff x="4646758" y="2288948"/>
            <a:chExt cx="2856642" cy="2751262"/>
          </a:xfrm>
        </p:grpSpPr>
        <p:sp>
          <p:nvSpPr>
            <p:cNvPr id="18" name="梯形 17"/>
            <p:cNvSpPr/>
            <p:nvPr/>
          </p:nvSpPr>
          <p:spPr bwMode="auto">
            <a:xfrm rot="5400000">
              <a:off x="5014694" y="2885299"/>
              <a:ext cx="2193053" cy="1000351"/>
            </a:xfrm>
            <a:prstGeom prst="trapezoid">
              <a:avLst>
                <a:gd name="adj" fmla="val 53719"/>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MUX</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3" name="直接箭头连接符 22"/>
            <p:cNvCxnSpPr/>
            <p:nvPr/>
          </p:nvCxnSpPr>
          <p:spPr>
            <a:xfrm>
              <a:off x="6611396"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4997168"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997168"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18" idx="3"/>
            </p:cNvCxnSpPr>
            <p:nvPr/>
          </p:nvCxnSpPr>
          <p:spPr>
            <a:xfrm flipH="1" flipV="1">
              <a:off x="6111220" y="4213312"/>
              <a:ext cx="222" cy="3960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673600" y="4609323"/>
              <a:ext cx="875240" cy="430887"/>
            </a:xfrm>
            <a:prstGeom prst="rect">
              <a:avLst/>
            </a:prstGeom>
            <a:noFill/>
          </p:spPr>
          <p:txBody>
            <a:bodyPr wrap="none" lIns="0" tIns="0" rIns="0" bIns="0" rtlCol="0" anchor="ctr" anchorCtr="1">
              <a:spAutoFit/>
            </a:bodyPr>
            <a:lstStyle/>
            <a:p>
              <a:r>
                <a:rPr lang="en-US" altLang="zh-CN" sz="2800" dirty="0"/>
                <a:t>Select</a:t>
              </a:r>
              <a:endParaRPr lang="zh-CN" altLang="en-US" sz="2800" dirty="0"/>
            </a:p>
          </p:txBody>
        </p:sp>
        <p:sp>
          <p:nvSpPr>
            <p:cNvPr id="39" name="文本框 38"/>
            <p:cNvSpPr txBox="1"/>
            <p:nvPr/>
          </p:nvSpPr>
          <p:spPr>
            <a:xfrm>
              <a:off x="4646758"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40" name="文本框 39"/>
            <p:cNvSpPr txBox="1"/>
            <p:nvPr/>
          </p:nvSpPr>
          <p:spPr>
            <a:xfrm>
              <a:off x="4646758"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4" name="文本框 43"/>
            <p:cNvSpPr txBox="1"/>
            <p:nvPr/>
          </p:nvSpPr>
          <p:spPr>
            <a:xfrm>
              <a:off x="7243714" y="3167422"/>
              <a:ext cx="259686" cy="430887"/>
            </a:xfrm>
            <a:prstGeom prst="rect">
              <a:avLst/>
            </a:prstGeom>
            <a:noFill/>
          </p:spPr>
          <p:txBody>
            <a:bodyPr wrap="none" lIns="0" tIns="0" rIns="0" bIns="0" rtlCol="0" anchor="ctr" anchorCtr="1">
              <a:spAutoFit/>
            </a:bodyPr>
            <a:lstStyle/>
            <a:p>
              <a:r>
                <a:rPr lang="en-US" altLang="zh-CN" sz="2800" dirty="0"/>
                <a:t>Y</a:t>
              </a:r>
              <a:endParaRPr lang="zh-CN" altLang="en-US" sz="2800" dirty="0"/>
            </a:p>
          </p:txBody>
        </p:sp>
      </p:grpSp>
      <p:grpSp>
        <p:nvGrpSpPr>
          <p:cNvPr id="12" name="组合 11"/>
          <p:cNvGrpSpPr/>
          <p:nvPr/>
        </p:nvGrpSpPr>
        <p:grpSpPr>
          <a:xfrm>
            <a:off x="7527290" y="1656080"/>
            <a:ext cx="4027170" cy="3383915"/>
            <a:chOff x="12526" y="2608"/>
            <a:chExt cx="6342" cy="5329"/>
          </a:xfrm>
        </p:grpSpPr>
        <p:cxnSp>
          <p:nvCxnSpPr>
            <p:cNvPr id="3" name="直接箭头连接符 2"/>
            <p:cNvCxnSpPr/>
            <p:nvPr/>
          </p:nvCxnSpPr>
          <p:spPr>
            <a:xfrm>
              <a:off x="15632" y="607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15632" y="454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2526" y="2608"/>
              <a:ext cx="6343" cy="4439"/>
              <a:chOff x="12526" y="2608"/>
              <a:chExt cx="6343" cy="4439"/>
            </a:xfrm>
          </p:grpSpPr>
          <p:grpSp>
            <p:nvGrpSpPr>
              <p:cNvPr id="48" name="组合 47"/>
              <p:cNvGrpSpPr/>
              <p:nvPr/>
            </p:nvGrpSpPr>
            <p:grpSpPr>
              <a:xfrm>
                <a:off x="12526" y="2608"/>
                <a:ext cx="5660" cy="4439"/>
                <a:chOff x="8218198" y="1662936"/>
                <a:chExt cx="3594321" cy="2819064"/>
              </a:xfrm>
            </p:grpSpPr>
            <p:sp>
              <p:nvSpPr>
                <p:cNvPr id="16" name="梯形 43"/>
                <p:cNvSpPr/>
                <p:nvPr/>
              </p:nvSpPr>
              <p:spPr bwMode="auto">
                <a:xfrm rot="5400000">
                  <a:off x="8609207" y="2906195"/>
                  <a:ext cx="2185566" cy="966044"/>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740247" h="648073">
                      <a:moveTo>
                        <a:pt x="0" y="648073"/>
                      </a:moveTo>
                      <a:lnTo>
                        <a:pt x="209956" y="0"/>
                      </a:lnTo>
                      <a:lnTo>
                        <a:pt x="1530291" y="0"/>
                      </a:lnTo>
                      <a:lnTo>
                        <a:pt x="1740247" y="648073"/>
                      </a:lnTo>
                      <a:lnTo>
                        <a:pt x="1035697" y="647846"/>
                      </a:lnTo>
                      <a:lnTo>
                        <a:pt x="847578" y="490683"/>
                      </a:lnTo>
                      <a:lnTo>
                        <a:pt x="680891" y="647846"/>
                      </a:lnTo>
                      <a:lnTo>
                        <a:pt x="0" y="648073"/>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ALU</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6" name="直接箭头连接符 25"/>
                <p:cNvCxnSpPr/>
                <p:nvPr/>
              </p:nvCxnSpPr>
              <p:spPr>
                <a:xfrm>
                  <a:off x="10203674"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589446"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589446"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576626" y="1662936"/>
                  <a:ext cx="1085850" cy="430530"/>
                </a:xfrm>
                <a:prstGeom prst="rect">
                  <a:avLst/>
                </a:prstGeom>
                <a:noFill/>
              </p:spPr>
              <p:txBody>
                <a:bodyPr wrap="none" lIns="0" tIns="0" rIns="0" bIns="0" rtlCol="0" anchor="ctr" anchorCtr="1">
                  <a:spAutoFit/>
                </a:bodyPr>
                <a:lstStyle/>
                <a:p>
                  <a:r>
                    <a:rPr lang="en-US" altLang="zh-CN" sz="2800" dirty="0"/>
                    <a:t>ALUop</a:t>
                  </a:r>
                  <a:endParaRPr lang="zh-CN" altLang="en-US" sz="2800" dirty="0"/>
                </a:p>
              </p:txBody>
            </p:sp>
            <p:sp>
              <p:nvSpPr>
                <p:cNvPr id="37" name="文本框 36"/>
                <p:cNvSpPr txBox="1"/>
                <p:nvPr/>
              </p:nvSpPr>
              <p:spPr>
                <a:xfrm>
                  <a:off x="8218198"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38" name="文本框 37"/>
                <p:cNvSpPr txBox="1"/>
                <p:nvPr/>
              </p:nvSpPr>
              <p:spPr>
                <a:xfrm>
                  <a:off x="8218198"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5" name="文本框 44"/>
                <p:cNvSpPr txBox="1"/>
                <p:nvPr/>
              </p:nvSpPr>
              <p:spPr>
                <a:xfrm>
                  <a:off x="10897204" y="3167422"/>
                  <a:ext cx="915315" cy="430887"/>
                </a:xfrm>
                <a:prstGeom prst="rect">
                  <a:avLst/>
                </a:prstGeom>
                <a:noFill/>
              </p:spPr>
              <p:txBody>
                <a:bodyPr wrap="none" lIns="0" tIns="0" rIns="0" bIns="0" rtlCol="0" anchor="ctr" anchorCtr="1">
                  <a:spAutoFit/>
                </a:bodyPr>
                <a:lstStyle/>
                <a:p>
                  <a:r>
                    <a:rPr lang="en-US" altLang="zh-CN" sz="2800" dirty="0"/>
                    <a:t>Result</a:t>
                  </a:r>
                  <a:endParaRPr lang="zh-CN" altLang="en-US" sz="2800" dirty="0"/>
                </a:p>
              </p:txBody>
            </p:sp>
          </p:grpSp>
          <p:sp>
            <p:nvSpPr>
              <p:cNvPr id="5" name="文本框 4"/>
              <p:cNvSpPr txBox="1"/>
              <p:nvPr/>
            </p:nvSpPr>
            <p:spPr>
              <a:xfrm>
                <a:off x="16724" y="5738"/>
                <a:ext cx="2145" cy="678"/>
              </a:xfrm>
              <a:prstGeom prst="rect">
                <a:avLst/>
              </a:prstGeom>
              <a:noFill/>
            </p:spPr>
            <p:txBody>
              <a:bodyPr wrap="none" lIns="0" tIns="0" rIns="0" bIns="0" rtlCol="0" anchor="ctr" anchorCtr="1">
                <a:spAutoFit/>
              </a:bodyPr>
              <a:lstStyle/>
              <a:p>
                <a:r>
                  <a:rPr lang="en-US" altLang="zh-CN" sz="2800" dirty="0"/>
                  <a:t>Overflow</a:t>
                </a:r>
                <a:endParaRPr lang="zh-CN" altLang="en-US" sz="2800" dirty="0"/>
              </a:p>
            </p:txBody>
          </p:sp>
          <p:sp>
            <p:nvSpPr>
              <p:cNvPr id="7" name="文本框 6"/>
              <p:cNvSpPr txBox="1"/>
              <p:nvPr/>
            </p:nvSpPr>
            <p:spPr>
              <a:xfrm>
                <a:off x="16724" y="4208"/>
                <a:ext cx="1057" cy="678"/>
              </a:xfrm>
              <a:prstGeom prst="rect">
                <a:avLst/>
              </a:prstGeom>
              <a:noFill/>
            </p:spPr>
            <p:txBody>
              <a:bodyPr wrap="none" lIns="0" tIns="0" rIns="0" bIns="0" rtlCol="0" anchor="ctr" anchorCtr="1">
                <a:spAutoFit/>
              </a:bodyPr>
              <a:lstStyle/>
              <a:p>
                <a:r>
                  <a:rPr lang="en-US" altLang="zh-CN" sz="2800" dirty="0"/>
                  <a:t>Zero</a:t>
                </a:r>
                <a:endParaRPr lang="zh-CN" altLang="en-US" sz="2800" dirty="0"/>
              </a:p>
            </p:txBody>
          </p:sp>
        </p:grpSp>
        <p:cxnSp>
          <p:nvCxnSpPr>
            <p:cNvPr id="9" name="直接箭头连接符 8"/>
            <p:cNvCxnSpPr/>
            <p:nvPr/>
          </p:nvCxnSpPr>
          <p:spPr>
            <a:xfrm flipH="1" flipV="1">
              <a:off x="14863" y="3161"/>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014" y="7259"/>
              <a:ext cx="2115" cy="678"/>
            </a:xfrm>
            <a:prstGeom prst="rect">
              <a:avLst/>
            </a:prstGeom>
            <a:noFill/>
          </p:spPr>
          <p:txBody>
            <a:bodyPr wrap="none" lIns="0" tIns="0" rIns="0" bIns="0" rtlCol="0" anchor="ctr" anchorCtr="1">
              <a:spAutoFit/>
            </a:bodyPr>
            <a:lstStyle/>
            <a:p>
              <a:r>
                <a:rPr lang="en-US" altLang="zh-CN" sz="2800" dirty="0"/>
                <a:t>CarryOut</a:t>
              </a:r>
              <a:endParaRPr lang="zh-CN" altLang="en-US" sz="2800" dirty="0"/>
            </a:p>
          </p:txBody>
        </p:sp>
        <p:cxnSp>
          <p:nvCxnSpPr>
            <p:cNvPr id="11" name="直接箭头连接符 10"/>
            <p:cNvCxnSpPr/>
            <p:nvPr/>
          </p:nvCxnSpPr>
          <p:spPr>
            <a:xfrm flipH="1" flipV="1">
              <a:off x="14862" y="6899"/>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136525"/>
            <a:ext cx="10515600" cy="1205593"/>
          </a:xfrm>
        </p:spPr>
        <p:txBody>
          <a:bodyPr/>
          <a:lstStyle/>
          <a:p>
            <a:r>
              <a:rPr lang="zh-CN" altLang="en-US" dirty="0"/>
              <a:t>第四章 </a:t>
            </a:r>
            <a:r>
              <a:rPr lang="zh-CN" altLang="zh-CN" dirty="0"/>
              <a:t>处理器设计</a:t>
            </a:r>
            <a:r>
              <a:rPr lang="zh-CN" altLang="en-US" dirty="0"/>
              <a:t> </a:t>
            </a:r>
          </a:p>
        </p:txBody>
      </p:sp>
      <p:sp>
        <p:nvSpPr>
          <p:cNvPr id="4" name="内容占位符 3"/>
          <p:cNvSpPr>
            <a:spLocks noGrp="1"/>
          </p:cNvSpPr>
          <p:nvPr>
            <p:ph idx="1"/>
          </p:nvPr>
        </p:nvSpPr>
        <p:spPr>
          <a:xfrm>
            <a:off x="838200" y="1330325"/>
            <a:ext cx="10515600" cy="4351338"/>
          </a:xfrm>
        </p:spPr>
        <p:txBody>
          <a:bodyPr/>
          <a:lstStyle/>
          <a:p>
            <a:r>
              <a:rPr lang="zh-CN" altLang="en-US" sz="3600" dirty="0">
                <a:solidFill>
                  <a:srgbClr val="FF0000"/>
                </a:solidFill>
              </a:rPr>
              <a:t>处理器设计的需求分析</a:t>
            </a:r>
            <a:endParaRPr lang="en-US" altLang="zh-CN" sz="3600" dirty="0">
              <a:solidFill>
                <a:srgbClr val="FF0000"/>
              </a:solidFill>
            </a:endParaRPr>
          </a:p>
          <a:p>
            <a:r>
              <a:rPr lang="en-US" altLang="zh-CN" sz="3600" dirty="0"/>
              <a:t>RISC-V</a:t>
            </a:r>
            <a:r>
              <a:rPr lang="zh-CN" altLang="en-US" sz="3600" dirty="0"/>
              <a:t>数据通路的组件选择</a:t>
            </a:r>
            <a:endParaRPr lang="zh-CN" altLang="zh-CN" sz="3600" dirty="0"/>
          </a:p>
          <a:p>
            <a:pPr lvl="0"/>
            <a:r>
              <a:rPr lang="en-US" altLang="zh-CN" sz="3600" dirty="0">
                <a:sym typeface="+mn-ea"/>
              </a:rPr>
              <a:t>RISC-V</a:t>
            </a:r>
            <a:r>
              <a:rPr lang="zh-CN" altLang="en-US" sz="3600" dirty="0">
                <a:sym typeface="+mn-ea"/>
              </a:rPr>
              <a:t>部分指令的数据通路设计</a:t>
            </a:r>
            <a:endParaRPr lang="en-US" altLang="zh-CN" sz="3600" dirty="0">
              <a:solidFill>
                <a:srgbClr val="FF0000"/>
              </a:solidFill>
            </a:endParaRPr>
          </a:p>
          <a:p>
            <a:r>
              <a:rPr lang="en-US" altLang="zh-CN" sz="3600" dirty="0"/>
              <a:t>RISC-V</a:t>
            </a:r>
            <a:r>
              <a:rPr lang="zh-CN" altLang="zh-CN" sz="3600" dirty="0"/>
              <a:t>控制器</a:t>
            </a:r>
          </a:p>
          <a:p>
            <a:endParaRPr lang="zh-CN" altLang="zh-CN" sz="3600" dirty="0"/>
          </a:p>
        </p:txBody>
      </p:sp>
      <p:sp>
        <p:nvSpPr>
          <p:cNvPr id="2" name="灯片编号占位符 1"/>
          <p:cNvSpPr>
            <a:spLocks noGrp="1"/>
          </p:cNvSpPr>
          <p:nvPr>
            <p:ph type="sldNum" sz="quarter" idx="12"/>
          </p:nvPr>
        </p:nvSpPr>
        <p:spPr/>
        <p:txBody>
          <a:bodyPr/>
          <a:lstStyle>
            <a:defPPr>
              <a:defRPr lang="zh-CN"/>
            </a:defPPr>
            <a:lvl1pPr marL="0" lvl="0" indent="0" algn="r" defTabSz="914400" rtl="0" eaLnBrk="0" fontAlgn="base" latinLnBrk="0" hangingPunct="0">
              <a:lnSpc>
                <a:spcPct val="100000"/>
              </a:lnSpc>
              <a:spcBef>
                <a:spcPct val="0"/>
              </a:spcBef>
              <a:spcAft>
                <a:spcPct val="0"/>
              </a:spcAft>
              <a:buNone/>
              <a:defRPr sz="1400" b="0"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9pPr>
          </a:lstStyle>
          <a:p>
            <a:pPr lvl="0"/>
            <a:fld id="{9A0DB2DC-4C9A-4742-B13C-FB6460FD3503}" type="slidenum">
              <a:rPr lang="en-US" altLang="zh-CN" smtClean="0"/>
              <a:t>2</a:t>
            </a:fld>
            <a:endParaRPr lang="en-US" altLang="zh-CN" dirty="0"/>
          </a:p>
        </p:txBody>
      </p:sp>
    </p:spTree>
    <p:extLst>
      <p:ext uri="{BB962C8B-B14F-4D97-AF65-F5344CB8AC3E}">
        <p14:creationId xmlns:p14="http://schemas.microsoft.com/office/powerpoint/2010/main" val="3492423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ALU</a:t>
            </a:r>
            <a:r>
              <a:rPr lang="zh-CN" altLang="en-US"/>
              <a:t>功能需求</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20</a:t>
            </a:fld>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903309849"/>
              </p:ext>
            </p:extLst>
          </p:nvPr>
        </p:nvGraphicFramePr>
        <p:xfrm>
          <a:off x="503336" y="2719705"/>
          <a:ext cx="5979795" cy="4001770"/>
        </p:xfrm>
        <a:graphic>
          <a:graphicData uri="http://schemas.openxmlformats.org/drawingml/2006/table">
            <a:tbl>
              <a:tblPr firstRow="1" bandRow="1">
                <a:tableStyleId>{5C22544A-7EE6-4342-B048-85BDC9FD1C3A}</a:tableStyleId>
              </a:tblPr>
              <a:tblGrid>
                <a:gridCol w="3229519">
                  <a:extLst>
                    <a:ext uri="{9D8B030D-6E8A-4147-A177-3AD203B41FA5}">
                      <a16:colId xmlns:a16="http://schemas.microsoft.com/office/drawing/2014/main" val="20000"/>
                    </a:ext>
                  </a:extLst>
                </a:gridCol>
                <a:gridCol w="2750276">
                  <a:extLst>
                    <a:ext uri="{9D8B030D-6E8A-4147-A177-3AD203B41FA5}">
                      <a16:colId xmlns:a16="http://schemas.microsoft.com/office/drawing/2014/main" val="20001"/>
                    </a:ext>
                  </a:extLst>
                </a:gridCol>
              </a:tblGrid>
              <a:tr h="457200">
                <a:tc>
                  <a:txBody>
                    <a:bodyPr/>
                    <a:lstStyle/>
                    <a:p>
                      <a:pPr>
                        <a:buNone/>
                      </a:pPr>
                      <a:r>
                        <a:rPr lang="en-US" altLang="zh-CN" sz="2400"/>
                        <a:t>ALU Control(ALUop</a:t>
                      </a:r>
                      <a:r>
                        <a:rPr lang="zh-CN" altLang="en-US" sz="2400"/>
                        <a:t>）</a:t>
                      </a:r>
                    </a:p>
                  </a:txBody>
                  <a:tcPr/>
                </a:tc>
                <a:tc>
                  <a:txBody>
                    <a:bodyPr/>
                    <a:lstStyle/>
                    <a:p>
                      <a:pPr algn="ctr">
                        <a:buNone/>
                      </a:pPr>
                      <a:r>
                        <a:rPr lang="zh-CN" altLang="en-US" sz="2400" dirty="0"/>
                        <a:t>操作</a:t>
                      </a:r>
                    </a:p>
                  </a:txBody>
                  <a:tcPr/>
                </a:tc>
                <a:extLst>
                  <a:ext uri="{0D108BD9-81ED-4DB2-BD59-A6C34878D82A}">
                    <a16:rowId xmlns:a16="http://schemas.microsoft.com/office/drawing/2014/main" val="10000"/>
                  </a:ext>
                </a:extLst>
              </a:tr>
              <a:tr h="520065">
                <a:tc>
                  <a:txBody>
                    <a:bodyPr/>
                    <a:lstStyle/>
                    <a:p>
                      <a:pPr>
                        <a:buNone/>
                      </a:pPr>
                      <a:r>
                        <a:rPr lang="en-US" altLang="zh-CN" sz="2800"/>
                        <a:t>0000</a:t>
                      </a:r>
                    </a:p>
                  </a:txBody>
                  <a:tcPr/>
                </a:tc>
                <a:tc>
                  <a:txBody>
                    <a:bodyPr/>
                    <a:lstStyle/>
                    <a:p>
                      <a:pPr>
                        <a:buNone/>
                      </a:pPr>
                      <a:r>
                        <a:rPr lang="zh-CN" altLang="en-US" sz="2800" dirty="0"/>
                        <a:t>与 </a:t>
                      </a:r>
                      <a:r>
                        <a:rPr lang="en-US" altLang="zh-CN" sz="2800" dirty="0"/>
                        <a:t>(and)</a:t>
                      </a:r>
                    </a:p>
                  </a:txBody>
                  <a:tcPr/>
                </a:tc>
                <a:extLst>
                  <a:ext uri="{0D108BD9-81ED-4DB2-BD59-A6C34878D82A}">
                    <a16:rowId xmlns:a16="http://schemas.microsoft.com/office/drawing/2014/main" val="10001"/>
                  </a:ext>
                </a:extLst>
              </a:tr>
              <a:tr h="519430">
                <a:tc>
                  <a:txBody>
                    <a:bodyPr/>
                    <a:lstStyle/>
                    <a:p>
                      <a:pPr>
                        <a:buNone/>
                      </a:pPr>
                      <a:r>
                        <a:rPr lang="en-US" altLang="zh-CN" sz="2800"/>
                        <a:t>0001</a:t>
                      </a:r>
                    </a:p>
                  </a:txBody>
                  <a:tcPr/>
                </a:tc>
                <a:tc>
                  <a:txBody>
                    <a:bodyPr/>
                    <a:lstStyle/>
                    <a:p>
                      <a:pPr>
                        <a:buNone/>
                      </a:pPr>
                      <a:r>
                        <a:rPr lang="zh-CN" altLang="en-US" sz="2800" dirty="0"/>
                        <a:t>或 </a:t>
                      </a:r>
                      <a:r>
                        <a:rPr lang="en-US" altLang="zh-CN" sz="2800" dirty="0"/>
                        <a:t>(or)</a:t>
                      </a:r>
                    </a:p>
                  </a:txBody>
                  <a:tcPr/>
                </a:tc>
                <a:extLst>
                  <a:ext uri="{0D108BD9-81ED-4DB2-BD59-A6C34878D82A}">
                    <a16:rowId xmlns:a16="http://schemas.microsoft.com/office/drawing/2014/main" val="10002"/>
                  </a:ext>
                </a:extLst>
              </a:tr>
              <a:tr h="520065">
                <a:tc>
                  <a:txBody>
                    <a:bodyPr/>
                    <a:lstStyle/>
                    <a:p>
                      <a:pPr>
                        <a:buNone/>
                      </a:pPr>
                      <a:r>
                        <a:rPr lang="en-US" altLang="zh-CN" sz="2800"/>
                        <a:t>0010</a:t>
                      </a:r>
                    </a:p>
                  </a:txBody>
                  <a:tcPr/>
                </a:tc>
                <a:tc>
                  <a:txBody>
                    <a:bodyPr/>
                    <a:lstStyle/>
                    <a:p>
                      <a:pPr>
                        <a:buNone/>
                      </a:pPr>
                      <a:r>
                        <a:rPr lang="zh-CN" altLang="en-US" sz="2800" dirty="0"/>
                        <a:t>加 </a:t>
                      </a:r>
                      <a:r>
                        <a:rPr lang="en-US" altLang="zh-CN" sz="2800" dirty="0"/>
                        <a:t>(add)</a:t>
                      </a:r>
                    </a:p>
                  </a:txBody>
                  <a:tcPr/>
                </a:tc>
                <a:extLst>
                  <a:ext uri="{0D108BD9-81ED-4DB2-BD59-A6C34878D82A}">
                    <a16:rowId xmlns:a16="http://schemas.microsoft.com/office/drawing/2014/main" val="10003"/>
                  </a:ext>
                </a:extLst>
              </a:tr>
              <a:tr h="520065">
                <a:tc>
                  <a:txBody>
                    <a:bodyPr/>
                    <a:lstStyle/>
                    <a:p>
                      <a:pPr>
                        <a:buNone/>
                      </a:pPr>
                      <a:r>
                        <a:rPr lang="en-US" altLang="zh-CN" sz="2800"/>
                        <a:t>0110</a:t>
                      </a:r>
                    </a:p>
                  </a:txBody>
                  <a:tcPr/>
                </a:tc>
                <a:tc>
                  <a:txBody>
                    <a:bodyPr/>
                    <a:lstStyle/>
                    <a:p>
                      <a:pPr>
                        <a:buNone/>
                      </a:pPr>
                      <a:r>
                        <a:rPr lang="zh-CN" altLang="en-US" sz="2800" dirty="0"/>
                        <a:t>减 </a:t>
                      </a:r>
                      <a:r>
                        <a:rPr lang="en-US" altLang="zh-CN" sz="2800" dirty="0"/>
                        <a:t>(subtract)</a:t>
                      </a:r>
                    </a:p>
                  </a:txBody>
                  <a:tcPr/>
                </a:tc>
                <a:extLst>
                  <a:ext uri="{0D108BD9-81ED-4DB2-BD59-A6C34878D82A}">
                    <a16:rowId xmlns:a16="http://schemas.microsoft.com/office/drawing/2014/main" val="10004"/>
                  </a:ext>
                </a:extLst>
              </a:tr>
              <a:tr h="519430">
                <a:tc>
                  <a:txBody>
                    <a:bodyPr/>
                    <a:lstStyle/>
                    <a:p>
                      <a:pPr>
                        <a:buNone/>
                      </a:pPr>
                      <a:r>
                        <a:rPr lang="en-US" altLang="zh-CN" sz="2800"/>
                        <a:t>0111</a:t>
                      </a:r>
                    </a:p>
                  </a:txBody>
                  <a:tcPr/>
                </a:tc>
                <a:tc>
                  <a:txBody>
                    <a:bodyPr/>
                    <a:lstStyle/>
                    <a:p>
                      <a:pPr>
                        <a:buNone/>
                      </a:pPr>
                      <a:r>
                        <a:rPr lang="zh-CN" altLang="en-US" sz="2800" dirty="0"/>
                        <a:t>小于则置位 </a:t>
                      </a:r>
                      <a:r>
                        <a:rPr lang="en-US" altLang="zh-CN" sz="2800" dirty="0"/>
                        <a:t>(set on less than)</a:t>
                      </a:r>
                    </a:p>
                  </a:txBody>
                  <a:tcPr/>
                </a:tc>
                <a:extLst>
                  <a:ext uri="{0D108BD9-81ED-4DB2-BD59-A6C34878D82A}">
                    <a16:rowId xmlns:a16="http://schemas.microsoft.com/office/drawing/2014/main" val="10005"/>
                  </a:ext>
                </a:extLst>
              </a:tr>
              <a:tr h="520065">
                <a:tc>
                  <a:txBody>
                    <a:bodyPr/>
                    <a:lstStyle/>
                    <a:p>
                      <a:pPr>
                        <a:buNone/>
                      </a:pPr>
                      <a:r>
                        <a:rPr lang="en-US" altLang="zh-CN" sz="2800"/>
                        <a:t>1100</a:t>
                      </a:r>
                    </a:p>
                  </a:txBody>
                  <a:tcPr/>
                </a:tc>
                <a:tc>
                  <a:txBody>
                    <a:bodyPr/>
                    <a:lstStyle/>
                    <a:p>
                      <a:pPr>
                        <a:buNone/>
                      </a:pPr>
                      <a:r>
                        <a:rPr lang="zh-CN" altLang="en-US" sz="2800" dirty="0"/>
                        <a:t>或非 </a:t>
                      </a:r>
                      <a:r>
                        <a:rPr lang="en-US" altLang="zh-CN" sz="2800" dirty="0"/>
                        <a:t>(nor)</a:t>
                      </a:r>
                    </a:p>
                  </a:txBody>
                  <a:tcPr/>
                </a:tc>
                <a:extLst>
                  <a:ext uri="{0D108BD9-81ED-4DB2-BD59-A6C34878D82A}">
                    <a16:rowId xmlns:a16="http://schemas.microsoft.com/office/drawing/2014/main" val="10006"/>
                  </a:ext>
                </a:extLst>
              </a:tr>
            </a:tbl>
          </a:graphicData>
        </a:graphic>
      </p:graphicFrame>
      <p:grpSp>
        <p:nvGrpSpPr>
          <p:cNvPr id="12" name="组合 11"/>
          <p:cNvGrpSpPr/>
          <p:nvPr/>
        </p:nvGrpSpPr>
        <p:grpSpPr>
          <a:xfrm>
            <a:off x="7458075" y="1336675"/>
            <a:ext cx="4027170" cy="3383915"/>
            <a:chOff x="12526" y="2608"/>
            <a:chExt cx="6342" cy="5329"/>
          </a:xfrm>
        </p:grpSpPr>
        <p:cxnSp>
          <p:nvCxnSpPr>
            <p:cNvPr id="7" name="直接箭头连接符 6"/>
            <p:cNvCxnSpPr/>
            <p:nvPr/>
          </p:nvCxnSpPr>
          <p:spPr>
            <a:xfrm>
              <a:off x="15632" y="607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5632" y="454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2526" y="2608"/>
              <a:ext cx="6343" cy="4439"/>
              <a:chOff x="12526" y="2608"/>
              <a:chExt cx="6343" cy="4439"/>
            </a:xfrm>
          </p:grpSpPr>
          <p:grpSp>
            <p:nvGrpSpPr>
              <p:cNvPr id="48" name="组合 47"/>
              <p:cNvGrpSpPr/>
              <p:nvPr/>
            </p:nvGrpSpPr>
            <p:grpSpPr>
              <a:xfrm>
                <a:off x="12526" y="2608"/>
                <a:ext cx="5660" cy="4439"/>
                <a:chOff x="8218198" y="1662936"/>
                <a:chExt cx="3594321" cy="2819064"/>
              </a:xfrm>
            </p:grpSpPr>
            <p:sp>
              <p:nvSpPr>
                <p:cNvPr id="16" name="梯形 43"/>
                <p:cNvSpPr/>
                <p:nvPr/>
              </p:nvSpPr>
              <p:spPr bwMode="auto">
                <a:xfrm rot="5400000">
                  <a:off x="8609207" y="2906195"/>
                  <a:ext cx="2185566" cy="966044"/>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740247" h="648073">
                      <a:moveTo>
                        <a:pt x="0" y="648073"/>
                      </a:moveTo>
                      <a:lnTo>
                        <a:pt x="209956" y="0"/>
                      </a:lnTo>
                      <a:lnTo>
                        <a:pt x="1530291" y="0"/>
                      </a:lnTo>
                      <a:lnTo>
                        <a:pt x="1740247" y="648073"/>
                      </a:lnTo>
                      <a:lnTo>
                        <a:pt x="1035697" y="647846"/>
                      </a:lnTo>
                      <a:lnTo>
                        <a:pt x="847578" y="490683"/>
                      </a:lnTo>
                      <a:lnTo>
                        <a:pt x="680891" y="647846"/>
                      </a:lnTo>
                      <a:lnTo>
                        <a:pt x="0" y="648073"/>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ALU</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6" name="直接箭头连接符 25"/>
                <p:cNvCxnSpPr/>
                <p:nvPr/>
              </p:nvCxnSpPr>
              <p:spPr>
                <a:xfrm>
                  <a:off x="10203674"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589446"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589446"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576626" y="1662936"/>
                  <a:ext cx="1085850" cy="430530"/>
                </a:xfrm>
                <a:prstGeom prst="rect">
                  <a:avLst/>
                </a:prstGeom>
                <a:noFill/>
              </p:spPr>
              <p:txBody>
                <a:bodyPr wrap="none" lIns="0" tIns="0" rIns="0" bIns="0" rtlCol="0" anchor="ctr" anchorCtr="1">
                  <a:spAutoFit/>
                </a:bodyPr>
                <a:lstStyle/>
                <a:p>
                  <a:r>
                    <a:rPr lang="en-US" altLang="zh-CN" sz="2800" dirty="0"/>
                    <a:t>ALUop</a:t>
                  </a:r>
                  <a:endParaRPr lang="zh-CN" altLang="en-US" sz="2800" dirty="0"/>
                </a:p>
              </p:txBody>
            </p:sp>
            <p:sp>
              <p:nvSpPr>
                <p:cNvPr id="37" name="文本框 36"/>
                <p:cNvSpPr txBox="1"/>
                <p:nvPr/>
              </p:nvSpPr>
              <p:spPr>
                <a:xfrm>
                  <a:off x="8218198"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38" name="文本框 37"/>
                <p:cNvSpPr txBox="1"/>
                <p:nvPr/>
              </p:nvSpPr>
              <p:spPr>
                <a:xfrm>
                  <a:off x="8218198"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5" name="文本框 44"/>
                <p:cNvSpPr txBox="1"/>
                <p:nvPr/>
              </p:nvSpPr>
              <p:spPr>
                <a:xfrm>
                  <a:off x="10897204" y="3167422"/>
                  <a:ext cx="915315" cy="430887"/>
                </a:xfrm>
                <a:prstGeom prst="rect">
                  <a:avLst/>
                </a:prstGeom>
                <a:noFill/>
              </p:spPr>
              <p:txBody>
                <a:bodyPr wrap="none" lIns="0" tIns="0" rIns="0" bIns="0" rtlCol="0" anchor="ctr" anchorCtr="1">
                  <a:spAutoFit/>
                </a:bodyPr>
                <a:lstStyle/>
                <a:p>
                  <a:r>
                    <a:rPr lang="en-US" altLang="zh-CN" sz="2800" dirty="0"/>
                    <a:t>Result</a:t>
                  </a:r>
                  <a:endParaRPr lang="zh-CN" altLang="en-US" sz="2800" dirty="0"/>
                </a:p>
              </p:txBody>
            </p:sp>
          </p:grpSp>
          <p:sp>
            <p:nvSpPr>
              <p:cNvPr id="10" name="文本框 9"/>
              <p:cNvSpPr txBox="1"/>
              <p:nvPr/>
            </p:nvSpPr>
            <p:spPr>
              <a:xfrm>
                <a:off x="16724" y="5738"/>
                <a:ext cx="2145" cy="678"/>
              </a:xfrm>
              <a:prstGeom prst="rect">
                <a:avLst/>
              </a:prstGeom>
              <a:noFill/>
            </p:spPr>
            <p:txBody>
              <a:bodyPr wrap="none" lIns="0" tIns="0" rIns="0" bIns="0" rtlCol="0" anchor="ctr" anchorCtr="1">
                <a:spAutoFit/>
              </a:bodyPr>
              <a:lstStyle/>
              <a:p>
                <a:r>
                  <a:rPr lang="en-US" altLang="zh-CN" sz="2800" dirty="0"/>
                  <a:t>Overflow</a:t>
                </a:r>
                <a:endParaRPr lang="zh-CN" altLang="en-US" sz="2800" dirty="0"/>
              </a:p>
            </p:txBody>
          </p:sp>
          <p:sp>
            <p:nvSpPr>
              <p:cNvPr id="11" name="文本框 10"/>
              <p:cNvSpPr txBox="1"/>
              <p:nvPr/>
            </p:nvSpPr>
            <p:spPr>
              <a:xfrm>
                <a:off x="16724" y="4208"/>
                <a:ext cx="1057" cy="678"/>
              </a:xfrm>
              <a:prstGeom prst="rect">
                <a:avLst/>
              </a:prstGeom>
              <a:noFill/>
            </p:spPr>
            <p:txBody>
              <a:bodyPr wrap="none" lIns="0" tIns="0" rIns="0" bIns="0" rtlCol="0" anchor="ctr" anchorCtr="1">
                <a:spAutoFit/>
              </a:bodyPr>
              <a:lstStyle/>
              <a:p>
                <a:r>
                  <a:rPr lang="en-US" altLang="zh-CN" sz="2800" dirty="0"/>
                  <a:t>Zero</a:t>
                </a:r>
                <a:endParaRPr lang="zh-CN" altLang="en-US" sz="2800" dirty="0"/>
              </a:p>
            </p:txBody>
          </p:sp>
        </p:grpSp>
        <p:cxnSp>
          <p:nvCxnSpPr>
            <p:cNvPr id="13" name="直接箭头连接符 12"/>
            <p:cNvCxnSpPr/>
            <p:nvPr/>
          </p:nvCxnSpPr>
          <p:spPr>
            <a:xfrm flipH="1" flipV="1">
              <a:off x="14863" y="3161"/>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014" y="7259"/>
              <a:ext cx="2115" cy="678"/>
            </a:xfrm>
            <a:prstGeom prst="rect">
              <a:avLst/>
            </a:prstGeom>
            <a:noFill/>
          </p:spPr>
          <p:txBody>
            <a:bodyPr wrap="none" lIns="0" tIns="0" rIns="0" bIns="0" rtlCol="0" anchor="ctr" anchorCtr="1">
              <a:spAutoFit/>
            </a:bodyPr>
            <a:lstStyle/>
            <a:p>
              <a:r>
                <a:rPr lang="en-US" altLang="zh-CN" sz="2800" dirty="0"/>
                <a:t>CarryOut</a:t>
              </a:r>
              <a:endParaRPr lang="zh-CN" altLang="en-US" sz="2800" dirty="0"/>
            </a:p>
          </p:txBody>
        </p:sp>
        <p:cxnSp>
          <p:nvCxnSpPr>
            <p:cNvPr id="15" name="直接箭头连接符 14"/>
            <p:cNvCxnSpPr/>
            <p:nvPr/>
          </p:nvCxnSpPr>
          <p:spPr>
            <a:xfrm flipH="1" flipV="1">
              <a:off x="14862" y="6899"/>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ALU</a:t>
            </a:r>
            <a:r>
              <a:rPr lang="zh-CN" altLang="en-US"/>
              <a:t>设计技巧</a:t>
            </a:r>
          </a:p>
        </p:txBody>
      </p:sp>
      <p:sp>
        <p:nvSpPr>
          <p:cNvPr id="4" name="内容占位符 3"/>
          <p:cNvSpPr>
            <a:spLocks noGrp="1"/>
          </p:cNvSpPr>
          <p:nvPr>
            <p:ph idx="1"/>
          </p:nvPr>
        </p:nvSpPr>
        <p:spPr/>
        <p:txBody>
          <a:bodyPr/>
          <a:lstStyle/>
          <a:p>
            <a:pPr>
              <a:lnSpc>
                <a:spcPct val="200000"/>
              </a:lnSpc>
            </a:pPr>
            <a:r>
              <a:rPr lang="zh-CN" altLang="en-US"/>
              <a:t>从简单开始：然后再进行扩展</a:t>
            </a:r>
          </a:p>
          <a:p>
            <a:pPr>
              <a:lnSpc>
                <a:spcPct val="200000"/>
              </a:lnSpc>
            </a:pPr>
            <a:r>
              <a:rPr lang="zh-CN" altLang="en-US">
                <a:sym typeface="+mn-ea"/>
              </a:rPr>
              <a:t>分而治之：从</a:t>
            </a:r>
            <a:r>
              <a:rPr lang="en-US" altLang="zh-CN">
                <a:sym typeface="+mn-ea"/>
              </a:rPr>
              <a:t>1</a:t>
            </a:r>
            <a:r>
              <a:rPr lang="zh-CN" altLang="en-US">
                <a:sym typeface="+mn-ea"/>
              </a:rPr>
              <a:t>位</a:t>
            </a:r>
            <a:r>
              <a:rPr lang="en-US" altLang="zh-CN">
                <a:sym typeface="+mn-ea"/>
              </a:rPr>
              <a:t>ALU</a:t>
            </a:r>
            <a:r>
              <a:rPr lang="zh-CN" altLang="en-US">
                <a:sym typeface="+mn-ea"/>
              </a:rPr>
              <a:t>设计开始</a:t>
            </a:r>
            <a:endParaRPr lang="zh-CN" altLang="en-US"/>
          </a:p>
          <a:p>
            <a:pPr>
              <a:lnSpc>
                <a:spcPct val="200000"/>
              </a:lnSpc>
            </a:pPr>
            <a:r>
              <a:rPr lang="zh-CN" altLang="en-US"/>
              <a:t>利用已知的元件或者组件，组合起来实现复杂功能</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21</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ALU——</a:t>
            </a:r>
            <a:r>
              <a:rPr lang="zh-CN" altLang="en-US"/>
              <a:t>简单运算</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22</a:t>
            </a:fld>
            <a:endParaRPr lang="zh-CN" altLang="en-US" dirty="0"/>
          </a:p>
        </p:txBody>
      </p:sp>
      <p:sp>
        <p:nvSpPr>
          <p:cNvPr id="9" name="流程图: 延期 8"/>
          <p:cNvSpPr/>
          <p:nvPr/>
        </p:nvSpPr>
        <p:spPr>
          <a:xfrm>
            <a:off x="4869516" y="2106706"/>
            <a:ext cx="1030941" cy="751156"/>
          </a:xfrm>
          <a:prstGeom prst="flowChartDelay">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流程图: 延期 9"/>
          <p:cNvSpPr/>
          <p:nvPr/>
        </p:nvSpPr>
        <p:spPr>
          <a:xfrm>
            <a:off x="4869506" y="3543862"/>
            <a:ext cx="1030941" cy="75126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5" name="矩形 14"/>
          <p:cNvSpPr/>
          <p:nvPr/>
        </p:nvSpPr>
        <p:spPr>
          <a:xfrm>
            <a:off x="5119396" y="4903694"/>
            <a:ext cx="1192307" cy="90580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a:t>1-bit</a:t>
            </a:r>
          </a:p>
          <a:p>
            <a:pPr algn="ctr"/>
            <a:r>
              <a:rPr lang="en-US" altLang="zh-CN" sz="2000" b="1"/>
              <a:t>Full</a:t>
            </a:r>
          </a:p>
          <a:p>
            <a:pPr algn="ctr"/>
            <a:r>
              <a:rPr lang="en-US" altLang="zh-CN" sz="2000" b="1"/>
              <a:t>Adder</a:t>
            </a:r>
            <a:endParaRPr lang="zh-CN" altLang="en-US" sz="2000" b="1" dirty="0"/>
          </a:p>
        </p:txBody>
      </p:sp>
      <p:cxnSp>
        <p:nvCxnSpPr>
          <p:cNvPr id="17" name="直接箭头连接符 16"/>
          <p:cNvCxnSpPr/>
          <p:nvPr/>
        </p:nvCxnSpPr>
        <p:spPr>
          <a:xfrm>
            <a:off x="3471022" y="2321859"/>
            <a:ext cx="139848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a:off x="3471022" y="5549153"/>
            <a:ext cx="164837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1" name="连接符: 肘形 20"/>
          <p:cNvCxnSpPr/>
          <p:nvPr/>
        </p:nvCxnSpPr>
        <p:spPr>
          <a:xfrm rot="16200000" flipH="1">
            <a:off x="3749447" y="2455908"/>
            <a:ext cx="1424449" cy="1156350"/>
          </a:xfrm>
          <a:prstGeom prst="bentConnector3">
            <a:avLst>
              <a:gd name="adj1" fmla="val 99885"/>
            </a:avLst>
          </a:prstGeom>
          <a:ln w="38100">
            <a:tailEnd type="triangle"/>
          </a:ln>
        </p:spPr>
        <p:style>
          <a:lnRef idx="3">
            <a:schemeClr val="dk1"/>
          </a:lnRef>
          <a:fillRef idx="0">
            <a:schemeClr val="dk1"/>
          </a:fillRef>
          <a:effectRef idx="2">
            <a:schemeClr val="dk1"/>
          </a:effectRef>
          <a:fontRef idx="minor">
            <a:schemeClr val="tx1"/>
          </a:fontRef>
        </p:style>
      </p:cxnSp>
      <p:cxnSp>
        <p:nvCxnSpPr>
          <p:cNvPr id="25" name="连接符: 肘形 24"/>
          <p:cNvCxnSpPr/>
          <p:nvPr/>
        </p:nvCxnSpPr>
        <p:spPr>
          <a:xfrm rot="16200000" flipH="1">
            <a:off x="3789220" y="3853559"/>
            <a:ext cx="1424452" cy="1235899"/>
          </a:xfrm>
          <a:prstGeom prst="bentConnector3">
            <a:avLst>
              <a:gd name="adj1" fmla="val 100348"/>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连接符: 肘形 28"/>
          <p:cNvCxnSpPr/>
          <p:nvPr/>
        </p:nvCxnSpPr>
        <p:spPr>
          <a:xfrm rot="5400000" flipH="1" flipV="1">
            <a:off x="3943864" y="4453172"/>
            <a:ext cx="1447328" cy="744638"/>
          </a:xfrm>
          <a:prstGeom prst="bentConnector3">
            <a:avLst>
              <a:gd name="adj1" fmla="val 100171"/>
            </a:avLst>
          </a:prstGeom>
          <a:ln w="38100">
            <a:tailEnd type="triangle"/>
          </a:ln>
        </p:spPr>
        <p:style>
          <a:lnRef idx="3">
            <a:schemeClr val="dk1"/>
          </a:lnRef>
          <a:fillRef idx="0">
            <a:schemeClr val="dk1"/>
          </a:fillRef>
          <a:effectRef idx="2">
            <a:schemeClr val="dk1"/>
          </a:effectRef>
          <a:fontRef idx="minor">
            <a:schemeClr val="tx1"/>
          </a:fontRef>
        </p:style>
      </p:cxnSp>
      <p:cxnSp>
        <p:nvCxnSpPr>
          <p:cNvPr id="33" name="连接符: 肘形 32"/>
          <p:cNvCxnSpPr/>
          <p:nvPr/>
        </p:nvCxnSpPr>
        <p:spPr>
          <a:xfrm rot="5400000" flipH="1" flipV="1">
            <a:off x="3875069" y="3107419"/>
            <a:ext cx="1401577" cy="561297"/>
          </a:xfrm>
          <a:prstGeom prst="bentConnector3">
            <a:avLst>
              <a:gd name="adj1" fmla="val 99950"/>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直接箭头连接符 40"/>
          <p:cNvCxnSpPr/>
          <p:nvPr/>
        </p:nvCxnSpPr>
        <p:spPr>
          <a:xfrm>
            <a:off x="6017895" y="1699260"/>
            <a:ext cx="0" cy="32044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168123" y="1244192"/>
            <a:ext cx="1094852" cy="369332"/>
          </a:xfrm>
          <a:prstGeom prst="rect">
            <a:avLst/>
          </a:prstGeom>
          <a:noFill/>
        </p:spPr>
        <p:txBody>
          <a:bodyPr wrap="none" lIns="0" tIns="0" rIns="0" bIns="0" rtlCol="0" anchor="ctr" anchorCtr="1">
            <a:spAutoFit/>
          </a:bodyPr>
          <a:lstStyle/>
          <a:p>
            <a:r>
              <a:rPr lang="en-US" altLang="zh-CN" sz="2400" b="1" dirty="0" err="1"/>
              <a:t>CarryIn</a:t>
            </a:r>
            <a:endParaRPr lang="zh-CN" altLang="en-US" sz="2400" b="1" dirty="0"/>
          </a:p>
        </p:txBody>
      </p:sp>
      <p:cxnSp>
        <p:nvCxnSpPr>
          <p:cNvPr id="44" name="直接箭头连接符 43"/>
          <p:cNvCxnSpPr/>
          <p:nvPr/>
        </p:nvCxnSpPr>
        <p:spPr>
          <a:xfrm>
            <a:off x="6311703" y="5371838"/>
            <a:ext cx="64638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p:cNvCxnSpPr/>
          <p:nvPr/>
        </p:nvCxnSpPr>
        <p:spPr>
          <a:xfrm>
            <a:off x="5900447" y="3919495"/>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a:off x="5900447" y="2436564"/>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p:cNvCxnSpPr/>
          <p:nvPr/>
        </p:nvCxnSpPr>
        <p:spPr>
          <a:xfrm>
            <a:off x="6017895" y="5809503"/>
            <a:ext cx="0" cy="7294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6181583" y="6185136"/>
            <a:ext cx="1316066" cy="369332"/>
          </a:xfrm>
          <a:prstGeom prst="rect">
            <a:avLst/>
          </a:prstGeom>
          <a:noFill/>
        </p:spPr>
        <p:txBody>
          <a:bodyPr wrap="none" lIns="0" tIns="0" rIns="0" bIns="0" rtlCol="0" anchor="ctr" anchorCtr="1">
            <a:spAutoFit/>
          </a:bodyPr>
          <a:lstStyle/>
          <a:p>
            <a:r>
              <a:rPr lang="en-US" altLang="zh-CN" sz="2400" b="1"/>
              <a:t>CarryOut</a:t>
            </a:r>
            <a:endParaRPr lang="zh-CN" altLang="en-US" sz="2400" b="1" dirty="0"/>
          </a:p>
        </p:txBody>
      </p:sp>
      <p:cxnSp>
        <p:nvCxnSpPr>
          <p:cNvPr id="52" name="直接箭头连接符 51"/>
          <p:cNvCxnSpPr/>
          <p:nvPr/>
        </p:nvCxnSpPr>
        <p:spPr>
          <a:xfrm>
            <a:off x="7612718" y="3919495"/>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3" name="文本框 52"/>
          <p:cNvSpPr txBox="1"/>
          <p:nvPr/>
        </p:nvSpPr>
        <p:spPr>
          <a:xfrm>
            <a:off x="7675269" y="3496559"/>
            <a:ext cx="838371" cy="369332"/>
          </a:xfrm>
          <a:prstGeom prst="rect">
            <a:avLst/>
          </a:prstGeom>
          <a:noFill/>
        </p:spPr>
        <p:txBody>
          <a:bodyPr wrap="none" lIns="0" tIns="0" rIns="0" bIns="0" rtlCol="0" anchor="ctr" anchorCtr="1">
            <a:spAutoFit/>
          </a:bodyPr>
          <a:lstStyle/>
          <a:p>
            <a:r>
              <a:rPr lang="en-US" altLang="zh-CN" sz="2400" b="1" dirty="0"/>
              <a:t>Result</a:t>
            </a:r>
            <a:endParaRPr lang="zh-CN" altLang="en-US" sz="2400" b="1" dirty="0"/>
          </a:p>
        </p:txBody>
      </p:sp>
      <p:sp>
        <p:nvSpPr>
          <p:cNvPr id="54" name="文本框 53"/>
          <p:cNvSpPr txBox="1"/>
          <p:nvPr/>
        </p:nvSpPr>
        <p:spPr>
          <a:xfrm>
            <a:off x="6342920" y="3496559"/>
            <a:ext cx="290144" cy="369332"/>
          </a:xfrm>
          <a:prstGeom prst="rect">
            <a:avLst/>
          </a:prstGeom>
          <a:noFill/>
        </p:spPr>
        <p:txBody>
          <a:bodyPr wrap="square" lIns="0" tIns="0" rIns="0" bIns="0" rtlCol="0" anchor="ctr" anchorCtr="1">
            <a:spAutoFit/>
          </a:bodyPr>
          <a:lstStyle/>
          <a:p>
            <a:r>
              <a:rPr lang="en-US" altLang="zh-CN" sz="2400" b="1" dirty="0">
                <a:solidFill>
                  <a:srgbClr val="FF0000"/>
                </a:solidFill>
              </a:rPr>
              <a:t>or</a:t>
            </a:r>
            <a:endParaRPr lang="zh-CN" altLang="en-US" sz="2400" b="1" dirty="0">
              <a:solidFill>
                <a:srgbClr val="FF0000"/>
              </a:solidFill>
            </a:endParaRPr>
          </a:p>
        </p:txBody>
      </p:sp>
      <p:sp>
        <p:nvSpPr>
          <p:cNvPr id="55" name="文本框 54"/>
          <p:cNvSpPr txBox="1"/>
          <p:nvPr/>
        </p:nvSpPr>
        <p:spPr>
          <a:xfrm>
            <a:off x="6262975" y="2044217"/>
            <a:ext cx="496931" cy="369332"/>
          </a:xfrm>
          <a:prstGeom prst="rect">
            <a:avLst/>
          </a:prstGeom>
          <a:noFill/>
        </p:spPr>
        <p:txBody>
          <a:bodyPr wrap="none" lIns="0" tIns="0" rIns="0" bIns="0" rtlCol="0" anchor="ctr" anchorCtr="1">
            <a:spAutoFit/>
          </a:bodyPr>
          <a:lstStyle/>
          <a:p>
            <a:r>
              <a:rPr lang="en-US" altLang="zh-CN" sz="2400" b="1" dirty="0">
                <a:solidFill>
                  <a:srgbClr val="FF0000"/>
                </a:solidFill>
              </a:rPr>
              <a:t>and</a:t>
            </a:r>
            <a:endParaRPr lang="zh-CN" altLang="en-US" sz="2400" b="1" dirty="0">
              <a:solidFill>
                <a:srgbClr val="FF0000"/>
              </a:solidFill>
            </a:endParaRPr>
          </a:p>
        </p:txBody>
      </p:sp>
      <p:sp>
        <p:nvSpPr>
          <p:cNvPr id="56" name="文本框 55"/>
          <p:cNvSpPr txBox="1"/>
          <p:nvPr/>
        </p:nvSpPr>
        <p:spPr>
          <a:xfrm>
            <a:off x="6303459" y="4970359"/>
            <a:ext cx="654629" cy="369332"/>
          </a:xfrm>
          <a:prstGeom prst="rect">
            <a:avLst/>
          </a:prstGeom>
          <a:noFill/>
        </p:spPr>
        <p:txBody>
          <a:bodyPr wrap="square" lIns="0" tIns="0" rIns="0" bIns="0" rtlCol="0" anchor="ctr" anchorCtr="1">
            <a:spAutoFit/>
          </a:bodyPr>
          <a:lstStyle/>
          <a:p>
            <a:r>
              <a:rPr lang="en-US" altLang="zh-CN" sz="2400" b="1" dirty="0">
                <a:solidFill>
                  <a:srgbClr val="FF0000"/>
                </a:solidFill>
              </a:rPr>
              <a:t>add</a:t>
            </a:r>
            <a:endParaRPr lang="zh-CN" altLang="en-US" sz="2400" b="1" dirty="0">
              <a:solidFill>
                <a:srgbClr val="FF0000"/>
              </a:solidFill>
            </a:endParaRPr>
          </a:p>
        </p:txBody>
      </p:sp>
      <p:cxnSp>
        <p:nvCxnSpPr>
          <p:cNvPr id="57" name="直接箭头连接符 56"/>
          <p:cNvCxnSpPr/>
          <p:nvPr/>
        </p:nvCxnSpPr>
        <p:spPr>
          <a:xfrm>
            <a:off x="7341870" y="1699260"/>
            <a:ext cx="0" cy="478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7000405" y="1244192"/>
            <a:ext cx="1349728" cy="369332"/>
          </a:xfrm>
          <a:prstGeom prst="rect">
            <a:avLst/>
          </a:prstGeom>
          <a:noFill/>
        </p:spPr>
        <p:txBody>
          <a:bodyPr wrap="none" lIns="0" tIns="0" rIns="0" bIns="0" rtlCol="0" anchor="ctr" anchorCtr="1">
            <a:spAutoFit/>
          </a:bodyPr>
          <a:lstStyle/>
          <a:p>
            <a:r>
              <a:rPr lang="en-US" altLang="zh-CN" sz="2400" b="1" dirty="0">
                <a:solidFill>
                  <a:srgbClr val="FF0000"/>
                </a:solidFill>
              </a:rPr>
              <a:t>Operation</a:t>
            </a:r>
            <a:endParaRPr lang="zh-CN" altLang="en-US" sz="2400" b="1" dirty="0">
              <a:solidFill>
                <a:srgbClr val="FF0000"/>
              </a:solidFill>
            </a:endParaRPr>
          </a:p>
        </p:txBody>
      </p:sp>
      <p:grpSp>
        <p:nvGrpSpPr>
          <p:cNvPr id="61" name="组合 60"/>
          <p:cNvGrpSpPr/>
          <p:nvPr/>
        </p:nvGrpSpPr>
        <p:grpSpPr>
          <a:xfrm>
            <a:off x="6958088" y="1972607"/>
            <a:ext cx="690625" cy="3836896"/>
            <a:chOff x="6958088" y="1972607"/>
            <a:chExt cx="690625" cy="3836896"/>
          </a:xfrm>
        </p:grpSpPr>
        <p:sp>
          <p:nvSpPr>
            <p:cNvPr id="14" name="梯形 13"/>
            <p:cNvSpPr/>
            <p:nvPr/>
          </p:nvSpPr>
          <p:spPr bwMode="auto">
            <a:xfrm rot="5400000">
              <a:off x="5366955" y="3563740"/>
              <a:ext cx="3836896" cy="654630"/>
            </a:xfrm>
            <a:prstGeom prst="trapezoid">
              <a:avLst>
                <a:gd name="adj" fmla="val 53719"/>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文本框 59"/>
            <p:cNvSpPr txBox="1"/>
            <p:nvPr/>
          </p:nvSpPr>
          <p:spPr>
            <a:xfrm>
              <a:off x="7156270" y="4278579"/>
              <a:ext cx="492443" cy="820738"/>
            </a:xfrm>
            <a:prstGeom prst="rect">
              <a:avLst/>
            </a:prstGeom>
            <a:noFill/>
          </p:spPr>
          <p:txBody>
            <a:bodyPr vert="eaVert" wrap="none" lIns="0" tIns="0" rIns="0" bIns="0" rtlCol="0" anchor="ctr" anchorCtr="1">
              <a:spAutoFit/>
            </a:bodyPr>
            <a:lstStyle/>
            <a:p>
              <a:r>
                <a:rPr lang="en-US" altLang="zh-CN" sz="3200" b="1" dirty="0"/>
                <a:t>Mux</a:t>
              </a:r>
              <a:endParaRPr lang="zh-CN" altLang="en-US" sz="3200" b="1" dirty="0"/>
            </a:p>
          </p:txBody>
        </p:sp>
      </p:grpSp>
      <p:sp>
        <p:nvSpPr>
          <p:cNvPr id="62" name="文本框 61"/>
          <p:cNvSpPr txBox="1"/>
          <p:nvPr/>
        </p:nvSpPr>
        <p:spPr>
          <a:xfrm>
            <a:off x="3018403" y="2085973"/>
            <a:ext cx="390068" cy="430887"/>
          </a:xfrm>
          <a:prstGeom prst="rect">
            <a:avLst/>
          </a:prstGeom>
          <a:noFill/>
        </p:spPr>
        <p:txBody>
          <a:bodyPr wrap="square" lIns="0" tIns="0" rIns="0" bIns="0" rtlCol="0" anchor="ctr" anchorCtr="1">
            <a:spAutoFit/>
          </a:bodyPr>
          <a:lstStyle/>
          <a:p>
            <a:r>
              <a:rPr lang="en-US" altLang="zh-CN" sz="2800" b="1" dirty="0"/>
              <a:t>A</a:t>
            </a:r>
            <a:endParaRPr lang="zh-CN" altLang="en-US" sz="2800" b="1" dirty="0"/>
          </a:p>
        </p:txBody>
      </p:sp>
      <p:sp>
        <p:nvSpPr>
          <p:cNvPr id="63" name="文本框 62"/>
          <p:cNvSpPr txBox="1"/>
          <p:nvPr/>
        </p:nvSpPr>
        <p:spPr>
          <a:xfrm>
            <a:off x="3041180" y="5333709"/>
            <a:ext cx="390068" cy="430887"/>
          </a:xfrm>
          <a:prstGeom prst="rect">
            <a:avLst/>
          </a:prstGeom>
          <a:noFill/>
        </p:spPr>
        <p:txBody>
          <a:bodyPr wrap="square" lIns="0" tIns="0" rIns="0" bIns="0" rtlCol="0" anchor="ctr" anchorCtr="1">
            <a:spAutoFit/>
          </a:bodyPr>
          <a:lstStyle/>
          <a:p>
            <a:r>
              <a:rPr lang="en-US" altLang="zh-CN" sz="2800" b="1" dirty="0"/>
              <a:t>B</a:t>
            </a:r>
            <a:endParaRPr lang="zh-CN" altLang="en-US" sz="2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ALU——</a:t>
            </a:r>
            <a:r>
              <a:rPr lang="zh-CN" altLang="en-US"/>
              <a:t>如何进行减法运算</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23</a:t>
            </a:fld>
            <a:endParaRPr lang="zh-CN" altLang="en-US" dirty="0"/>
          </a:p>
        </p:txBody>
      </p:sp>
      <p:sp>
        <p:nvSpPr>
          <p:cNvPr id="7" name="内容占位符 6"/>
          <p:cNvSpPr>
            <a:spLocks noGrp="1"/>
          </p:cNvSpPr>
          <p:nvPr>
            <p:ph idx="1"/>
          </p:nvPr>
        </p:nvSpPr>
        <p:spPr/>
        <p:txBody>
          <a:bodyPr/>
          <a:lstStyle/>
          <a:p>
            <a:r>
              <a:rPr lang="en-US" altLang="zh-CN" dirty="0"/>
              <a:t>A-B=A+B'+1</a:t>
            </a:r>
          </a:p>
        </p:txBody>
      </p:sp>
      <p:grpSp>
        <p:nvGrpSpPr>
          <p:cNvPr id="6" name="组合 5"/>
          <p:cNvGrpSpPr/>
          <p:nvPr/>
        </p:nvGrpSpPr>
        <p:grpSpPr>
          <a:xfrm>
            <a:off x="2890837" y="5395166"/>
            <a:ext cx="738187" cy="547689"/>
            <a:chOff x="2900362" y="4024313"/>
            <a:chExt cx="738187" cy="547689"/>
          </a:xfrm>
        </p:grpSpPr>
        <p:sp>
          <p:nvSpPr>
            <p:cNvPr id="2" name="等腰三角形 1"/>
            <p:cNvSpPr/>
            <p:nvPr/>
          </p:nvSpPr>
          <p:spPr>
            <a:xfrm rot="5400000">
              <a:off x="2909886" y="4014789"/>
              <a:ext cx="547689" cy="566737"/>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椭圆 4"/>
            <p:cNvSpPr/>
            <p:nvPr/>
          </p:nvSpPr>
          <p:spPr>
            <a:xfrm>
              <a:off x="3467099" y="4215130"/>
              <a:ext cx="171450" cy="17145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9" name="梯形 43"/>
          <p:cNvSpPr/>
          <p:nvPr/>
        </p:nvSpPr>
        <p:spPr bwMode="auto">
          <a:xfrm rot="5400000">
            <a:off x="6165353" y="3675771"/>
            <a:ext cx="2466975" cy="1116190"/>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 name="connsiteX0-1-1" fmla="*/ 0 w 1740247"/>
              <a:gd name="connsiteY0-2-2" fmla="*/ 648073 h 648073"/>
              <a:gd name="connsiteX1-3-3" fmla="*/ 209956 w 1740247"/>
              <a:gd name="connsiteY1-4-4" fmla="*/ 0 h 648073"/>
              <a:gd name="connsiteX2-5-5" fmla="*/ 1530291 w 1740247"/>
              <a:gd name="connsiteY2-6-6" fmla="*/ 0 h 648073"/>
              <a:gd name="connsiteX3-7-7" fmla="*/ 1740247 w 1740247"/>
              <a:gd name="connsiteY3-8-8" fmla="*/ 648073 h 648073"/>
              <a:gd name="connsiteX4-9-9" fmla="*/ 1035697 w 1740247"/>
              <a:gd name="connsiteY4-10-10" fmla="*/ 647846 h 648073"/>
              <a:gd name="connsiteX5-11" fmla="*/ 847578 w 1740247"/>
              <a:gd name="connsiteY5-12" fmla="*/ 490683 h 648073"/>
              <a:gd name="connsiteX6-13" fmla="*/ 801588 w 1740247"/>
              <a:gd name="connsiteY6-14" fmla="*/ 539710 h 648073"/>
              <a:gd name="connsiteX7-15" fmla="*/ 680891 w 1740247"/>
              <a:gd name="connsiteY7-16" fmla="*/ 647846 h 648073"/>
              <a:gd name="connsiteX8" fmla="*/ 0 w 1740247"/>
              <a:gd name="connsiteY8" fmla="*/ 648073 h 648073"/>
              <a:gd name="connsiteX0-17" fmla="*/ 0 w 1740247"/>
              <a:gd name="connsiteY0-18" fmla="*/ 648073 h 648073"/>
              <a:gd name="connsiteX1-19" fmla="*/ 209956 w 1740247"/>
              <a:gd name="connsiteY1-20" fmla="*/ 0 h 648073"/>
              <a:gd name="connsiteX2-21" fmla="*/ 1530291 w 1740247"/>
              <a:gd name="connsiteY2-22" fmla="*/ 0 h 648073"/>
              <a:gd name="connsiteX3-23" fmla="*/ 1740247 w 1740247"/>
              <a:gd name="connsiteY3-24" fmla="*/ 648073 h 648073"/>
              <a:gd name="connsiteX4-25" fmla="*/ 1035697 w 1740247"/>
              <a:gd name="connsiteY4-26" fmla="*/ 647846 h 648073"/>
              <a:gd name="connsiteX5-27" fmla="*/ 847578 w 1740247"/>
              <a:gd name="connsiteY5-28" fmla="*/ 490683 h 648073"/>
              <a:gd name="connsiteX6-29" fmla="*/ 766365 w 1740247"/>
              <a:gd name="connsiteY6-30" fmla="*/ 478028 h 648073"/>
              <a:gd name="connsiteX7-31" fmla="*/ 680891 w 1740247"/>
              <a:gd name="connsiteY7-32" fmla="*/ 647846 h 648073"/>
              <a:gd name="connsiteX8-33" fmla="*/ 0 w 1740247"/>
              <a:gd name="connsiteY8-34" fmla="*/ 648073 h 648073"/>
              <a:gd name="connsiteX0-35" fmla="*/ 0 w 1740247"/>
              <a:gd name="connsiteY0-36" fmla="*/ 648073 h 648073"/>
              <a:gd name="connsiteX1-37" fmla="*/ 209956 w 1740247"/>
              <a:gd name="connsiteY1-38" fmla="*/ 0 h 648073"/>
              <a:gd name="connsiteX2-39" fmla="*/ 1530291 w 1740247"/>
              <a:gd name="connsiteY2-40" fmla="*/ 0 h 648073"/>
              <a:gd name="connsiteX3-41" fmla="*/ 1740247 w 1740247"/>
              <a:gd name="connsiteY3-42" fmla="*/ 648073 h 648073"/>
              <a:gd name="connsiteX4-43" fmla="*/ 1035697 w 1740247"/>
              <a:gd name="connsiteY4-44" fmla="*/ 647846 h 648073"/>
              <a:gd name="connsiteX5-45" fmla="*/ 1013641 w 1740247"/>
              <a:gd name="connsiteY5-46" fmla="*/ 387880 h 648073"/>
              <a:gd name="connsiteX6-47" fmla="*/ 766365 w 1740247"/>
              <a:gd name="connsiteY6-48" fmla="*/ 478028 h 648073"/>
              <a:gd name="connsiteX7-49" fmla="*/ 680891 w 1740247"/>
              <a:gd name="connsiteY7-50" fmla="*/ 647846 h 648073"/>
              <a:gd name="connsiteX8-51" fmla="*/ 0 w 1740247"/>
              <a:gd name="connsiteY8-52" fmla="*/ 648073 h 648073"/>
              <a:gd name="connsiteX0-53-11" fmla="*/ 0 w 1740247"/>
              <a:gd name="connsiteY0-54-12" fmla="*/ 648073 h 648073"/>
              <a:gd name="connsiteX1-55-13" fmla="*/ 209956 w 1740247"/>
              <a:gd name="connsiteY1-56-14" fmla="*/ 0 h 648073"/>
              <a:gd name="connsiteX2-57-15" fmla="*/ 1530291 w 1740247"/>
              <a:gd name="connsiteY2-58-16" fmla="*/ 0 h 648073"/>
              <a:gd name="connsiteX3-59-17" fmla="*/ 1740247 w 1740247"/>
              <a:gd name="connsiteY3-60-18" fmla="*/ 648073 h 648073"/>
              <a:gd name="connsiteX4-61-19" fmla="*/ 1035697 w 1740247"/>
              <a:gd name="connsiteY4-62-20" fmla="*/ 647846 h 648073"/>
              <a:gd name="connsiteX5-63-21" fmla="*/ 1013641 w 1740247"/>
              <a:gd name="connsiteY5-64-22" fmla="*/ 387880 h 648073"/>
              <a:gd name="connsiteX6-65-23" fmla="*/ 711013 w 1740247"/>
              <a:gd name="connsiteY6-66-24" fmla="*/ 387562 h 648073"/>
              <a:gd name="connsiteX7-67-25" fmla="*/ 680891 w 1740247"/>
              <a:gd name="connsiteY7-68-26" fmla="*/ 647846 h 648073"/>
              <a:gd name="connsiteX8-69" fmla="*/ 0 w 1740247"/>
              <a:gd name="connsiteY8-70" fmla="*/ 648073 h 648073"/>
              <a:gd name="connsiteX0-71" fmla="*/ 0 w 1740247"/>
              <a:gd name="connsiteY0-72" fmla="*/ 648073 h 648073"/>
              <a:gd name="connsiteX1-73" fmla="*/ 209956 w 1740247"/>
              <a:gd name="connsiteY1-74" fmla="*/ 0 h 648073"/>
              <a:gd name="connsiteX2-75" fmla="*/ 1530291 w 1740247"/>
              <a:gd name="connsiteY2-76" fmla="*/ 0 h 648073"/>
              <a:gd name="connsiteX3-77" fmla="*/ 1740247 w 1740247"/>
              <a:gd name="connsiteY3-78" fmla="*/ 648073 h 648073"/>
              <a:gd name="connsiteX4-79" fmla="*/ 1443302 w 1740247"/>
              <a:gd name="connsiteY4-80" fmla="*/ 635509 h 648073"/>
              <a:gd name="connsiteX5-81" fmla="*/ 1013641 w 1740247"/>
              <a:gd name="connsiteY5-82" fmla="*/ 387880 h 648073"/>
              <a:gd name="connsiteX6-83" fmla="*/ 711013 w 1740247"/>
              <a:gd name="connsiteY6-84" fmla="*/ 387562 h 648073"/>
              <a:gd name="connsiteX7-85" fmla="*/ 680891 w 1740247"/>
              <a:gd name="connsiteY7-86" fmla="*/ 647846 h 648073"/>
              <a:gd name="connsiteX8-87" fmla="*/ 0 w 1740247"/>
              <a:gd name="connsiteY8-88" fmla="*/ 648073 h 648073"/>
              <a:gd name="connsiteX0-89" fmla="*/ 0 w 1740247"/>
              <a:gd name="connsiteY0-90" fmla="*/ 648073 h 648073"/>
              <a:gd name="connsiteX1-91" fmla="*/ 209956 w 1740247"/>
              <a:gd name="connsiteY1-92" fmla="*/ 0 h 648073"/>
              <a:gd name="connsiteX2-93" fmla="*/ 1530291 w 1740247"/>
              <a:gd name="connsiteY2-94" fmla="*/ 0 h 648073"/>
              <a:gd name="connsiteX3-95" fmla="*/ 1740247 w 1740247"/>
              <a:gd name="connsiteY3-96" fmla="*/ 648073 h 648073"/>
              <a:gd name="connsiteX4-97" fmla="*/ 1443302 w 1740247"/>
              <a:gd name="connsiteY4-98" fmla="*/ 635509 h 648073"/>
              <a:gd name="connsiteX5-99" fmla="*/ 1330668 w 1740247"/>
              <a:gd name="connsiteY5-100" fmla="*/ 367319 h 648073"/>
              <a:gd name="connsiteX6-101" fmla="*/ 711013 w 1740247"/>
              <a:gd name="connsiteY6-102" fmla="*/ 387562 h 648073"/>
              <a:gd name="connsiteX7-103" fmla="*/ 680891 w 1740247"/>
              <a:gd name="connsiteY7-104" fmla="*/ 647846 h 648073"/>
              <a:gd name="connsiteX8-105" fmla="*/ 0 w 1740247"/>
              <a:gd name="connsiteY8-106" fmla="*/ 648073 h 648073"/>
              <a:gd name="connsiteX0-107" fmla="*/ 0 w 1740247"/>
              <a:gd name="connsiteY0-108" fmla="*/ 648073 h 648073"/>
              <a:gd name="connsiteX1-109" fmla="*/ 209956 w 1740247"/>
              <a:gd name="connsiteY1-110" fmla="*/ 0 h 648073"/>
              <a:gd name="connsiteX2-111" fmla="*/ 1530291 w 1740247"/>
              <a:gd name="connsiteY2-112" fmla="*/ 0 h 648073"/>
              <a:gd name="connsiteX3-113" fmla="*/ 1740247 w 1740247"/>
              <a:gd name="connsiteY3-114" fmla="*/ 648073 h 648073"/>
              <a:gd name="connsiteX4-115" fmla="*/ 1443302 w 1740247"/>
              <a:gd name="connsiteY4-116" fmla="*/ 635509 h 648073"/>
              <a:gd name="connsiteX5-117" fmla="*/ 1330668 w 1740247"/>
              <a:gd name="connsiteY5-118" fmla="*/ 367319 h 648073"/>
              <a:gd name="connsiteX6-119" fmla="*/ 711013 w 1740247"/>
              <a:gd name="connsiteY6-120" fmla="*/ 387562 h 648073"/>
              <a:gd name="connsiteX7-121" fmla="*/ 318579 w 1740247"/>
              <a:gd name="connsiteY7-122" fmla="*/ 643733 h 648073"/>
              <a:gd name="connsiteX8-123" fmla="*/ 0 w 1740247"/>
              <a:gd name="connsiteY8-124" fmla="*/ 648073 h 648073"/>
              <a:gd name="connsiteX0-125" fmla="*/ 0 w 1740247"/>
              <a:gd name="connsiteY0-126" fmla="*/ 648073 h 648073"/>
              <a:gd name="connsiteX1-127" fmla="*/ 209956 w 1740247"/>
              <a:gd name="connsiteY1-128" fmla="*/ 0 h 648073"/>
              <a:gd name="connsiteX2-129" fmla="*/ 1530291 w 1740247"/>
              <a:gd name="connsiteY2-130" fmla="*/ 0 h 648073"/>
              <a:gd name="connsiteX3-131" fmla="*/ 1740247 w 1740247"/>
              <a:gd name="connsiteY3-132" fmla="*/ 648073 h 648073"/>
              <a:gd name="connsiteX4-133" fmla="*/ 1443302 w 1740247"/>
              <a:gd name="connsiteY4-134" fmla="*/ 635509 h 648073"/>
              <a:gd name="connsiteX5-135" fmla="*/ 1330668 w 1740247"/>
              <a:gd name="connsiteY5-136" fmla="*/ 367319 h 648073"/>
              <a:gd name="connsiteX6-137" fmla="*/ 393990 w 1740247"/>
              <a:gd name="connsiteY6-138" fmla="*/ 404010 h 648073"/>
              <a:gd name="connsiteX7-139" fmla="*/ 318579 w 1740247"/>
              <a:gd name="connsiteY7-140" fmla="*/ 643733 h 648073"/>
              <a:gd name="connsiteX8-141" fmla="*/ 0 w 1740247"/>
              <a:gd name="connsiteY8-142" fmla="*/ 648073 h 648073"/>
              <a:gd name="connsiteX0-143" fmla="*/ 0 w 1740247"/>
              <a:gd name="connsiteY0-144" fmla="*/ 648073 h 648073"/>
              <a:gd name="connsiteX1-145" fmla="*/ 209956 w 1740247"/>
              <a:gd name="connsiteY1-146" fmla="*/ 0 h 648073"/>
              <a:gd name="connsiteX2-147" fmla="*/ 1530291 w 1740247"/>
              <a:gd name="connsiteY2-148" fmla="*/ 0 h 648073"/>
              <a:gd name="connsiteX3-149" fmla="*/ 1740247 w 1740247"/>
              <a:gd name="connsiteY3-150" fmla="*/ 648073 h 648073"/>
              <a:gd name="connsiteX4-151" fmla="*/ 1443304 w 1740247"/>
              <a:gd name="connsiteY4-152" fmla="*/ 643733 h 648073"/>
              <a:gd name="connsiteX5-153" fmla="*/ 1330668 w 1740247"/>
              <a:gd name="connsiteY5-154" fmla="*/ 367319 h 648073"/>
              <a:gd name="connsiteX6-155" fmla="*/ 393990 w 1740247"/>
              <a:gd name="connsiteY6-156" fmla="*/ 404010 h 648073"/>
              <a:gd name="connsiteX7-157" fmla="*/ 318579 w 1740247"/>
              <a:gd name="connsiteY7-158" fmla="*/ 643733 h 648073"/>
              <a:gd name="connsiteX8-159" fmla="*/ 0 w 1740247"/>
              <a:gd name="connsiteY8-160" fmla="*/ 648073 h 648073"/>
              <a:gd name="connsiteX0-161" fmla="*/ 0 w 1740247"/>
              <a:gd name="connsiteY0-162" fmla="*/ 648073 h 648073"/>
              <a:gd name="connsiteX1-163" fmla="*/ 209956 w 1740247"/>
              <a:gd name="connsiteY1-164" fmla="*/ 0 h 648073"/>
              <a:gd name="connsiteX2-165" fmla="*/ 1530291 w 1740247"/>
              <a:gd name="connsiteY2-166" fmla="*/ 0 h 648073"/>
              <a:gd name="connsiteX3-167" fmla="*/ 1740247 w 1740247"/>
              <a:gd name="connsiteY3-168" fmla="*/ 648073 h 648073"/>
              <a:gd name="connsiteX4-169" fmla="*/ 1443304 w 1740247"/>
              <a:gd name="connsiteY4-170" fmla="*/ 643733 h 648073"/>
              <a:gd name="connsiteX5-171" fmla="*/ 1335702 w 1740247"/>
              <a:gd name="connsiteY5-172" fmla="*/ 391991 h 648073"/>
              <a:gd name="connsiteX6-173" fmla="*/ 393990 w 1740247"/>
              <a:gd name="connsiteY6-174" fmla="*/ 404010 h 648073"/>
              <a:gd name="connsiteX7-175" fmla="*/ 318579 w 1740247"/>
              <a:gd name="connsiteY7-176" fmla="*/ 643733 h 648073"/>
              <a:gd name="connsiteX8-177" fmla="*/ 0 w 1740247"/>
              <a:gd name="connsiteY8-178" fmla="*/ 648073 h 648073"/>
              <a:gd name="connsiteX0-179" fmla="*/ 0 w 1740247"/>
              <a:gd name="connsiteY0-180" fmla="*/ 648073 h 648073"/>
              <a:gd name="connsiteX1-181" fmla="*/ 209956 w 1740247"/>
              <a:gd name="connsiteY1-182" fmla="*/ 0 h 648073"/>
              <a:gd name="connsiteX2-183" fmla="*/ 1530291 w 1740247"/>
              <a:gd name="connsiteY2-184" fmla="*/ 0 h 648073"/>
              <a:gd name="connsiteX3-185" fmla="*/ 1740247 w 1740247"/>
              <a:gd name="connsiteY3-186" fmla="*/ 648073 h 648073"/>
              <a:gd name="connsiteX4-187" fmla="*/ 1433242 w 1740247"/>
              <a:gd name="connsiteY4-188" fmla="*/ 647845 h 648073"/>
              <a:gd name="connsiteX5-189" fmla="*/ 1335702 w 1740247"/>
              <a:gd name="connsiteY5-190" fmla="*/ 391991 h 648073"/>
              <a:gd name="connsiteX6-191" fmla="*/ 393990 w 1740247"/>
              <a:gd name="connsiteY6-192" fmla="*/ 404010 h 648073"/>
              <a:gd name="connsiteX7-193" fmla="*/ 318579 w 1740247"/>
              <a:gd name="connsiteY7-194" fmla="*/ 643733 h 648073"/>
              <a:gd name="connsiteX8-195" fmla="*/ 0 w 1740247"/>
              <a:gd name="connsiteY8-196" fmla="*/ 648073 h 648073"/>
              <a:gd name="connsiteX0-197" fmla="*/ 0 w 1740247"/>
              <a:gd name="connsiteY0-198" fmla="*/ 648073 h 648073"/>
              <a:gd name="connsiteX1-199" fmla="*/ 209956 w 1740247"/>
              <a:gd name="connsiteY1-200" fmla="*/ 0 h 648073"/>
              <a:gd name="connsiteX2-201" fmla="*/ 1530291 w 1740247"/>
              <a:gd name="connsiteY2-202" fmla="*/ 0 h 648073"/>
              <a:gd name="connsiteX3-203" fmla="*/ 1740247 w 1740247"/>
              <a:gd name="connsiteY3-204" fmla="*/ 648073 h 648073"/>
              <a:gd name="connsiteX4-205" fmla="*/ 1387953 w 1740247"/>
              <a:gd name="connsiteY4-206" fmla="*/ 647845 h 648073"/>
              <a:gd name="connsiteX5-207" fmla="*/ 1335702 w 1740247"/>
              <a:gd name="connsiteY5-208" fmla="*/ 391991 h 648073"/>
              <a:gd name="connsiteX6-209" fmla="*/ 393990 w 1740247"/>
              <a:gd name="connsiteY6-210" fmla="*/ 404010 h 648073"/>
              <a:gd name="connsiteX7-211" fmla="*/ 318579 w 1740247"/>
              <a:gd name="connsiteY7-212" fmla="*/ 643733 h 648073"/>
              <a:gd name="connsiteX8-213" fmla="*/ 0 w 1740247"/>
              <a:gd name="connsiteY8-214" fmla="*/ 648073 h 648073"/>
              <a:gd name="connsiteX0-215" fmla="*/ 0 w 1740247"/>
              <a:gd name="connsiteY0-216" fmla="*/ 648073 h 648073"/>
              <a:gd name="connsiteX1-217" fmla="*/ 209956 w 1740247"/>
              <a:gd name="connsiteY1-218" fmla="*/ 0 h 648073"/>
              <a:gd name="connsiteX2-219" fmla="*/ 1530291 w 1740247"/>
              <a:gd name="connsiteY2-220" fmla="*/ 0 h 648073"/>
              <a:gd name="connsiteX3-221" fmla="*/ 1740247 w 1740247"/>
              <a:gd name="connsiteY3-222" fmla="*/ 648073 h 648073"/>
              <a:gd name="connsiteX4-223" fmla="*/ 1387953 w 1740247"/>
              <a:gd name="connsiteY4-224" fmla="*/ 647845 h 648073"/>
              <a:gd name="connsiteX5-225" fmla="*/ 1290413 w 1740247"/>
              <a:gd name="connsiteY5-226" fmla="*/ 401161 h 648073"/>
              <a:gd name="connsiteX6-227" fmla="*/ 393990 w 1740247"/>
              <a:gd name="connsiteY6-228" fmla="*/ 404010 h 648073"/>
              <a:gd name="connsiteX7-229" fmla="*/ 318579 w 1740247"/>
              <a:gd name="connsiteY7-230" fmla="*/ 643733 h 648073"/>
              <a:gd name="connsiteX8-231" fmla="*/ 0 w 1740247"/>
              <a:gd name="connsiteY8-232" fmla="*/ 648073 h 648073"/>
              <a:gd name="connsiteX0-233" fmla="*/ 0 w 1740247"/>
              <a:gd name="connsiteY0-234" fmla="*/ 648073 h 648073"/>
              <a:gd name="connsiteX1-235" fmla="*/ 209956 w 1740247"/>
              <a:gd name="connsiteY1-236" fmla="*/ 0 h 648073"/>
              <a:gd name="connsiteX2-237" fmla="*/ 1530291 w 1740247"/>
              <a:gd name="connsiteY2-238" fmla="*/ 0 h 648073"/>
              <a:gd name="connsiteX3-239" fmla="*/ 1740247 w 1740247"/>
              <a:gd name="connsiteY3-240" fmla="*/ 648073 h 648073"/>
              <a:gd name="connsiteX4-241" fmla="*/ 1387953 w 1740247"/>
              <a:gd name="connsiteY4-242" fmla="*/ 647845 h 648073"/>
              <a:gd name="connsiteX5-243" fmla="*/ 1265253 w 1740247"/>
              <a:gd name="connsiteY5-244" fmla="*/ 304880 h 648073"/>
              <a:gd name="connsiteX6-245" fmla="*/ 393990 w 1740247"/>
              <a:gd name="connsiteY6-246" fmla="*/ 404010 h 648073"/>
              <a:gd name="connsiteX7-247" fmla="*/ 318579 w 1740247"/>
              <a:gd name="connsiteY7-248" fmla="*/ 643733 h 648073"/>
              <a:gd name="connsiteX8-249" fmla="*/ 0 w 1740247"/>
              <a:gd name="connsiteY8-250" fmla="*/ 648073 h 648073"/>
              <a:gd name="connsiteX0-251" fmla="*/ 0 w 1740247"/>
              <a:gd name="connsiteY0-252" fmla="*/ 648073 h 648073"/>
              <a:gd name="connsiteX1-253" fmla="*/ 209956 w 1740247"/>
              <a:gd name="connsiteY1-254" fmla="*/ 0 h 648073"/>
              <a:gd name="connsiteX2-255" fmla="*/ 1530291 w 1740247"/>
              <a:gd name="connsiteY2-256" fmla="*/ 0 h 648073"/>
              <a:gd name="connsiteX3-257" fmla="*/ 1740247 w 1740247"/>
              <a:gd name="connsiteY3-258" fmla="*/ 648073 h 648073"/>
              <a:gd name="connsiteX4-259" fmla="*/ 1387953 w 1740247"/>
              <a:gd name="connsiteY4-260" fmla="*/ 647845 h 648073"/>
              <a:gd name="connsiteX5-261" fmla="*/ 1265253 w 1740247"/>
              <a:gd name="connsiteY5-262" fmla="*/ 304880 h 648073"/>
              <a:gd name="connsiteX6-263" fmla="*/ 424183 w 1740247"/>
              <a:gd name="connsiteY6-264" fmla="*/ 312314 h 648073"/>
              <a:gd name="connsiteX7-265" fmla="*/ 318579 w 1740247"/>
              <a:gd name="connsiteY7-266" fmla="*/ 643733 h 648073"/>
              <a:gd name="connsiteX8-267" fmla="*/ 0 w 1740247"/>
              <a:gd name="connsiteY8-268" fmla="*/ 648073 h 648073"/>
              <a:gd name="connsiteX0-269" fmla="*/ 0 w 1740247"/>
              <a:gd name="connsiteY0-270" fmla="*/ 648073 h 648073"/>
              <a:gd name="connsiteX1-271" fmla="*/ 209956 w 1740247"/>
              <a:gd name="connsiteY1-272" fmla="*/ 0 h 648073"/>
              <a:gd name="connsiteX2-273" fmla="*/ 1530291 w 1740247"/>
              <a:gd name="connsiteY2-274" fmla="*/ 0 h 648073"/>
              <a:gd name="connsiteX3-275" fmla="*/ 1740247 w 1740247"/>
              <a:gd name="connsiteY3-276" fmla="*/ 648073 h 648073"/>
              <a:gd name="connsiteX4-277" fmla="*/ 1387953 w 1740247"/>
              <a:gd name="connsiteY4-278" fmla="*/ 647845 h 648073"/>
              <a:gd name="connsiteX5-279" fmla="*/ 1265253 w 1740247"/>
              <a:gd name="connsiteY5-280" fmla="*/ 304880 h 648073"/>
              <a:gd name="connsiteX6-281" fmla="*/ 424183 w 1740247"/>
              <a:gd name="connsiteY6-282" fmla="*/ 312314 h 648073"/>
              <a:gd name="connsiteX7-283" fmla="*/ 363868 w 1740247"/>
              <a:gd name="connsiteY7-284" fmla="*/ 643733 h 648073"/>
              <a:gd name="connsiteX8-285" fmla="*/ 0 w 1740247"/>
              <a:gd name="connsiteY8-286" fmla="*/ 648073 h 648073"/>
              <a:gd name="connsiteX0-287" fmla="*/ 0 w 1740247"/>
              <a:gd name="connsiteY0-288" fmla="*/ 648073 h 648073"/>
              <a:gd name="connsiteX1-289" fmla="*/ 209956 w 1740247"/>
              <a:gd name="connsiteY1-290" fmla="*/ 0 h 648073"/>
              <a:gd name="connsiteX2-291" fmla="*/ 1530291 w 1740247"/>
              <a:gd name="connsiteY2-292" fmla="*/ 0 h 648073"/>
              <a:gd name="connsiteX3-293" fmla="*/ 1740247 w 1740247"/>
              <a:gd name="connsiteY3-294" fmla="*/ 648073 h 648073"/>
              <a:gd name="connsiteX4-295" fmla="*/ 1387953 w 1740247"/>
              <a:gd name="connsiteY4-296" fmla="*/ 647845 h 648073"/>
              <a:gd name="connsiteX5-297" fmla="*/ 1265253 w 1740247"/>
              <a:gd name="connsiteY5-298" fmla="*/ 304880 h 648073"/>
              <a:gd name="connsiteX6-299" fmla="*/ 454376 w 1740247"/>
              <a:gd name="connsiteY6-300" fmla="*/ 312314 h 648073"/>
              <a:gd name="connsiteX7-301" fmla="*/ 363868 w 1740247"/>
              <a:gd name="connsiteY7-302" fmla="*/ 643733 h 648073"/>
              <a:gd name="connsiteX8-303" fmla="*/ 0 w 1740247"/>
              <a:gd name="connsiteY8-304" fmla="*/ 648073 h 648073"/>
              <a:gd name="connsiteX0-305" fmla="*/ 0 w 1740247"/>
              <a:gd name="connsiteY0-306" fmla="*/ 648073 h 648073"/>
              <a:gd name="connsiteX1-307" fmla="*/ 209956 w 1740247"/>
              <a:gd name="connsiteY1-308" fmla="*/ 0 h 648073"/>
              <a:gd name="connsiteX2-309" fmla="*/ 1530291 w 1740247"/>
              <a:gd name="connsiteY2-310" fmla="*/ 0 h 648073"/>
              <a:gd name="connsiteX3-311" fmla="*/ 1740247 w 1740247"/>
              <a:gd name="connsiteY3-312" fmla="*/ 648073 h 648073"/>
              <a:gd name="connsiteX4-313" fmla="*/ 1387953 w 1740247"/>
              <a:gd name="connsiteY4-314" fmla="*/ 647845 h 648073"/>
              <a:gd name="connsiteX5-315" fmla="*/ 1265253 w 1740247"/>
              <a:gd name="connsiteY5-316" fmla="*/ 304880 h 648073"/>
              <a:gd name="connsiteX6-317" fmla="*/ 469472 w 1740247"/>
              <a:gd name="connsiteY6-318" fmla="*/ 312314 h 648073"/>
              <a:gd name="connsiteX7-319" fmla="*/ 363868 w 1740247"/>
              <a:gd name="connsiteY7-320" fmla="*/ 643733 h 648073"/>
              <a:gd name="connsiteX8-321" fmla="*/ 0 w 1740247"/>
              <a:gd name="connsiteY8-322" fmla="*/ 648073 h 648073"/>
              <a:gd name="connsiteX0-323" fmla="*/ 0 w 1740247"/>
              <a:gd name="connsiteY0-324" fmla="*/ 652166 h 652166"/>
              <a:gd name="connsiteX1-325" fmla="*/ 355888 w 1740247"/>
              <a:gd name="connsiteY1-326" fmla="*/ 0 h 652166"/>
              <a:gd name="connsiteX2-327" fmla="*/ 1530291 w 1740247"/>
              <a:gd name="connsiteY2-328" fmla="*/ 4093 h 652166"/>
              <a:gd name="connsiteX3-329" fmla="*/ 1740247 w 1740247"/>
              <a:gd name="connsiteY3-330" fmla="*/ 652166 h 652166"/>
              <a:gd name="connsiteX4-331" fmla="*/ 1387953 w 1740247"/>
              <a:gd name="connsiteY4-332" fmla="*/ 651938 h 652166"/>
              <a:gd name="connsiteX5-333" fmla="*/ 1265253 w 1740247"/>
              <a:gd name="connsiteY5-334" fmla="*/ 308973 h 652166"/>
              <a:gd name="connsiteX6-335" fmla="*/ 469472 w 1740247"/>
              <a:gd name="connsiteY6-336" fmla="*/ 316407 h 652166"/>
              <a:gd name="connsiteX7-337" fmla="*/ 363868 w 1740247"/>
              <a:gd name="connsiteY7-338" fmla="*/ 647826 h 652166"/>
              <a:gd name="connsiteX8-339" fmla="*/ 0 w 1740247"/>
              <a:gd name="connsiteY8-340" fmla="*/ 652166 h 652166"/>
              <a:gd name="connsiteX0-341" fmla="*/ 0 w 1740247"/>
              <a:gd name="connsiteY0-342" fmla="*/ 652166 h 652166"/>
              <a:gd name="connsiteX1-343" fmla="*/ 355888 w 1740247"/>
              <a:gd name="connsiteY1-344" fmla="*/ 0 h 652166"/>
              <a:gd name="connsiteX2-345" fmla="*/ 1530291 w 1740247"/>
              <a:gd name="connsiteY2-346" fmla="*/ 4093 h 652166"/>
              <a:gd name="connsiteX3-347" fmla="*/ 1740247 w 1740247"/>
              <a:gd name="connsiteY3-348" fmla="*/ 652166 h 652166"/>
              <a:gd name="connsiteX4-349" fmla="*/ 1387953 w 1740247"/>
              <a:gd name="connsiteY4-350" fmla="*/ 651938 h 652166"/>
              <a:gd name="connsiteX5-351" fmla="*/ 1265253 w 1740247"/>
              <a:gd name="connsiteY5-352" fmla="*/ 308973 h 652166"/>
              <a:gd name="connsiteX6-353" fmla="*/ 565084 w 1740247"/>
              <a:gd name="connsiteY6-354" fmla="*/ 320499 h 652166"/>
              <a:gd name="connsiteX7-355" fmla="*/ 363868 w 1740247"/>
              <a:gd name="connsiteY7-356" fmla="*/ 647826 h 652166"/>
              <a:gd name="connsiteX8-357" fmla="*/ 0 w 1740247"/>
              <a:gd name="connsiteY8-358" fmla="*/ 652166 h 652166"/>
              <a:gd name="connsiteX0-359" fmla="*/ 0 w 1740247"/>
              <a:gd name="connsiteY0-360" fmla="*/ 652166 h 652166"/>
              <a:gd name="connsiteX1-361" fmla="*/ 355888 w 1740247"/>
              <a:gd name="connsiteY1-362" fmla="*/ 0 h 652166"/>
              <a:gd name="connsiteX2-363" fmla="*/ 1379329 w 1740247"/>
              <a:gd name="connsiteY2-364" fmla="*/ 4093 h 652166"/>
              <a:gd name="connsiteX3-365" fmla="*/ 1740247 w 1740247"/>
              <a:gd name="connsiteY3-366" fmla="*/ 652166 h 652166"/>
              <a:gd name="connsiteX4-367" fmla="*/ 1387953 w 1740247"/>
              <a:gd name="connsiteY4-368" fmla="*/ 651938 h 652166"/>
              <a:gd name="connsiteX5-369" fmla="*/ 1265253 w 1740247"/>
              <a:gd name="connsiteY5-370" fmla="*/ 308973 h 652166"/>
              <a:gd name="connsiteX6-371" fmla="*/ 565084 w 1740247"/>
              <a:gd name="connsiteY6-372" fmla="*/ 320499 h 652166"/>
              <a:gd name="connsiteX7-373" fmla="*/ 363868 w 1740247"/>
              <a:gd name="connsiteY7-374" fmla="*/ 647826 h 652166"/>
              <a:gd name="connsiteX8-375" fmla="*/ 0 w 1740247"/>
              <a:gd name="connsiteY8-376" fmla="*/ 652166 h 652166"/>
              <a:gd name="connsiteX0-377" fmla="*/ 0 w 1740247"/>
              <a:gd name="connsiteY0-378" fmla="*/ 652166 h 652166"/>
              <a:gd name="connsiteX1-379" fmla="*/ 355888 w 1740247"/>
              <a:gd name="connsiteY1-380" fmla="*/ 0 h 652166"/>
              <a:gd name="connsiteX2-381" fmla="*/ 1379329 w 1740247"/>
              <a:gd name="connsiteY2-382" fmla="*/ 4093 h 652166"/>
              <a:gd name="connsiteX3-383" fmla="*/ 1740247 w 1740247"/>
              <a:gd name="connsiteY3-384" fmla="*/ 652166 h 652166"/>
              <a:gd name="connsiteX4-385" fmla="*/ 1387953 w 1740247"/>
              <a:gd name="connsiteY4-386" fmla="*/ 651938 h 652166"/>
              <a:gd name="connsiteX5-387" fmla="*/ 1154548 w 1740247"/>
              <a:gd name="connsiteY5-388" fmla="*/ 313065 h 652166"/>
              <a:gd name="connsiteX6-389" fmla="*/ 565084 w 1740247"/>
              <a:gd name="connsiteY6-390" fmla="*/ 320499 h 652166"/>
              <a:gd name="connsiteX7-391" fmla="*/ 363868 w 1740247"/>
              <a:gd name="connsiteY7-392" fmla="*/ 647826 h 652166"/>
              <a:gd name="connsiteX8-393" fmla="*/ 0 w 1740247"/>
              <a:gd name="connsiteY8-394" fmla="*/ 652166 h 652166"/>
              <a:gd name="connsiteX0-395" fmla="*/ 0 w 1740247"/>
              <a:gd name="connsiteY0-396" fmla="*/ 652166 h 652166"/>
              <a:gd name="connsiteX1-397" fmla="*/ 355888 w 1740247"/>
              <a:gd name="connsiteY1-398" fmla="*/ 0 h 652166"/>
              <a:gd name="connsiteX2-399" fmla="*/ 1379329 w 1740247"/>
              <a:gd name="connsiteY2-400" fmla="*/ 4093 h 652166"/>
              <a:gd name="connsiteX3-401" fmla="*/ 1740247 w 1740247"/>
              <a:gd name="connsiteY3-402" fmla="*/ 652166 h 652166"/>
              <a:gd name="connsiteX4-403" fmla="*/ 1387953 w 1740247"/>
              <a:gd name="connsiteY4-404" fmla="*/ 651938 h 652166"/>
              <a:gd name="connsiteX5-405" fmla="*/ 1164614 w 1740247"/>
              <a:gd name="connsiteY5-406" fmla="*/ 313065 h 652166"/>
              <a:gd name="connsiteX6-407" fmla="*/ 565084 w 1740247"/>
              <a:gd name="connsiteY6-408" fmla="*/ 320499 h 652166"/>
              <a:gd name="connsiteX7-409" fmla="*/ 363868 w 1740247"/>
              <a:gd name="connsiteY7-410" fmla="*/ 647826 h 652166"/>
              <a:gd name="connsiteX8-411" fmla="*/ 0 w 1740247"/>
              <a:gd name="connsiteY8-412" fmla="*/ 652166 h 652166"/>
              <a:gd name="connsiteX0-413" fmla="*/ 0 w 1740247"/>
              <a:gd name="connsiteY0-414" fmla="*/ 652166 h 652166"/>
              <a:gd name="connsiteX1-415" fmla="*/ 355888 w 1740247"/>
              <a:gd name="connsiteY1-416" fmla="*/ 0 h 652166"/>
              <a:gd name="connsiteX2-417" fmla="*/ 1379329 w 1740247"/>
              <a:gd name="connsiteY2-418" fmla="*/ 4093 h 652166"/>
              <a:gd name="connsiteX3-419" fmla="*/ 1740247 w 1740247"/>
              <a:gd name="connsiteY3-420" fmla="*/ 652166 h 652166"/>
              <a:gd name="connsiteX4-421" fmla="*/ 1387953 w 1740247"/>
              <a:gd name="connsiteY4-422" fmla="*/ 651938 h 652166"/>
              <a:gd name="connsiteX5-423" fmla="*/ 1183859 w 1740247"/>
              <a:gd name="connsiteY5-424" fmla="*/ 350486 h 652166"/>
              <a:gd name="connsiteX6-425" fmla="*/ 565084 w 1740247"/>
              <a:gd name="connsiteY6-426" fmla="*/ 320499 h 652166"/>
              <a:gd name="connsiteX7-427" fmla="*/ 363868 w 1740247"/>
              <a:gd name="connsiteY7-428" fmla="*/ 647826 h 652166"/>
              <a:gd name="connsiteX8-429" fmla="*/ 0 w 1740247"/>
              <a:gd name="connsiteY8-430" fmla="*/ 652166 h 652166"/>
              <a:gd name="connsiteX0-431" fmla="*/ 0 w 1740247"/>
              <a:gd name="connsiteY0-432" fmla="*/ 652166 h 652166"/>
              <a:gd name="connsiteX1-433" fmla="*/ 355888 w 1740247"/>
              <a:gd name="connsiteY1-434" fmla="*/ 0 h 652166"/>
              <a:gd name="connsiteX2-435" fmla="*/ 1379329 w 1740247"/>
              <a:gd name="connsiteY2-436" fmla="*/ 4093 h 652166"/>
              <a:gd name="connsiteX3-437" fmla="*/ 1740247 w 1740247"/>
              <a:gd name="connsiteY3-438" fmla="*/ 652166 h 652166"/>
              <a:gd name="connsiteX4-439" fmla="*/ 1387953 w 1740247"/>
              <a:gd name="connsiteY4-440" fmla="*/ 651938 h 652166"/>
              <a:gd name="connsiteX5-441" fmla="*/ 1183859 w 1740247"/>
              <a:gd name="connsiteY5-442" fmla="*/ 350486 h 652166"/>
              <a:gd name="connsiteX6-443" fmla="*/ 531406 w 1740247"/>
              <a:gd name="connsiteY6-444" fmla="*/ 361662 h 652166"/>
              <a:gd name="connsiteX7-445" fmla="*/ 363868 w 1740247"/>
              <a:gd name="connsiteY7-446" fmla="*/ 647826 h 652166"/>
              <a:gd name="connsiteX8-447" fmla="*/ 0 w 1740247"/>
              <a:gd name="connsiteY8-448" fmla="*/ 652166 h 652166"/>
              <a:gd name="connsiteX0-449" fmla="*/ 0 w 1740247"/>
              <a:gd name="connsiteY0-450" fmla="*/ 652166 h 652166"/>
              <a:gd name="connsiteX1-451" fmla="*/ 355888 w 1740247"/>
              <a:gd name="connsiteY1-452" fmla="*/ 0 h 652166"/>
              <a:gd name="connsiteX2-453" fmla="*/ 1379329 w 1740247"/>
              <a:gd name="connsiteY2-454" fmla="*/ 4093 h 652166"/>
              <a:gd name="connsiteX3-455" fmla="*/ 1740247 w 1740247"/>
              <a:gd name="connsiteY3-456" fmla="*/ 652166 h 652166"/>
              <a:gd name="connsiteX4-457" fmla="*/ 1387953 w 1740247"/>
              <a:gd name="connsiteY4-458" fmla="*/ 651938 h 652166"/>
              <a:gd name="connsiteX5-459" fmla="*/ 1183859 w 1740247"/>
              <a:gd name="connsiteY5-460" fmla="*/ 350486 h 652166"/>
              <a:gd name="connsiteX6-461" fmla="*/ 550651 w 1740247"/>
              <a:gd name="connsiteY6-462" fmla="*/ 354178 h 652166"/>
              <a:gd name="connsiteX7-463" fmla="*/ 363868 w 1740247"/>
              <a:gd name="connsiteY7-464" fmla="*/ 647826 h 652166"/>
              <a:gd name="connsiteX8-465" fmla="*/ 0 w 1740247"/>
              <a:gd name="connsiteY8-466" fmla="*/ 652166 h 652166"/>
              <a:gd name="connsiteX0-467" fmla="*/ 0 w 1740247"/>
              <a:gd name="connsiteY0-468" fmla="*/ 652166 h 652166"/>
              <a:gd name="connsiteX1-469" fmla="*/ 355888 w 1740247"/>
              <a:gd name="connsiteY1-470" fmla="*/ 0 h 652166"/>
              <a:gd name="connsiteX2-471" fmla="*/ 1379329 w 1740247"/>
              <a:gd name="connsiteY2-472" fmla="*/ 4093 h 652166"/>
              <a:gd name="connsiteX3-473" fmla="*/ 1740247 w 1740247"/>
              <a:gd name="connsiteY3-474" fmla="*/ 652166 h 652166"/>
              <a:gd name="connsiteX4-475" fmla="*/ 1387953 w 1740247"/>
              <a:gd name="connsiteY4-476" fmla="*/ 651938 h 652166"/>
              <a:gd name="connsiteX5-477" fmla="*/ 1188671 w 1740247"/>
              <a:gd name="connsiteY5-478" fmla="*/ 361712 h 652166"/>
              <a:gd name="connsiteX6-479" fmla="*/ 550651 w 1740247"/>
              <a:gd name="connsiteY6-480" fmla="*/ 354178 h 652166"/>
              <a:gd name="connsiteX7-481" fmla="*/ 363868 w 1740247"/>
              <a:gd name="connsiteY7-482" fmla="*/ 647826 h 652166"/>
              <a:gd name="connsiteX8-483" fmla="*/ 0 w 1740247"/>
              <a:gd name="connsiteY8-484" fmla="*/ 652166 h 652166"/>
              <a:gd name="connsiteX0-485" fmla="*/ 0 w 1740247"/>
              <a:gd name="connsiteY0-486" fmla="*/ 652166 h 652166"/>
              <a:gd name="connsiteX1-487" fmla="*/ 355888 w 1740247"/>
              <a:gd name="connsiteY1-488" fmla="*/ 0 h 652166"/>
              <a:gd name="connsiteX2-489" fmla="*/ 1379329 w 1740247"/>
              <a:gd name="connsiteY2-490" fmla="*/ 4093 h 652166"/>
              <a:gd name="connsiteX3-491" fmla="*/ 1740247 w 1740247"/>
              <a:gd name="connsiteY3-492" fmla="*/ 652166 h 652166"/>
              <a:gd name="connsiteX4-493" fmla="*/ 1387953 w 1740247"/>
              <a:gd name="connsiteY4-494" fmla="*/ 651938 h 652166"/>
              <a:gd name="connsiteX5-495" fmla="*/ 1188671 w 1740247"/>
              <a:gd name="connsiteY5-496" fmla="*/ 361712 h 652166"/>
              <a:gd name="connsiteX6-497" fmla="*/ 550651 w 1740247"/>
              <a:gd name="connsiteY6-498" fmla="*/ 365404 h 652166"/>
              <a:gd name="connsiteX7-499" fmla="*/ 363868 w 1740247"/>
              <a:gd name="connsiteY7-500" fmla="*/ 647826 h 652166"/>
              <a:gd name="connsiteX8-501" fmla="*/ 0 w 1740247"/>
              <a:gd name="connsiteY8-502" fmla="*/ 652166 h 652166"/>
              <a:gd name="connsiteX0-503" fmla="*/ 0 w 1740247"/>
              <a:gd name="connsiteY0-504" fmla="*/ 652166 h 652166"/>
              <a:gd name="connsiteX1-505" fmla="*/ 355888 w 1740247"/>
              <a:gd name="connsiteY1-506" fmla="*/ 0 h 652166"/>
              <a:gd name="connsiteX2-507" fmla="*/ 1379329 w 1740247"/>
              <a:gd name="connsiteY2-508" fmla="*/ 4093 h 652166"/>
              <a:gd name="connsiteX3-509" fmla="*/ 1740247 w 1740247"/>
              <a:gd name="connsiteY3-510" fmla="*/ 652166 h 652166"/>
              <a:gd name="connsiteX4-511" fmla="*/ 1359086 w 1740247"/>
              <a:gd name="connsiteY4-512" fmla="*/ 651938 h 652166"/>
              <a:gd name="connsiteX5-513" fmla="*/ 1188671 w 1740247"/>
              <a:gd name="connsiteY5-514" fmla="*/ 361712 h 652166"/>
              <a:gd name="connsiteX6-515" fmla="*/ 550651 w 1740247"/>
              <a:gd name="connsiteY6-516" fmla="*/ 365404 h 652166"/>
              <a:gd name="connsiteX7-517" fmla="*/ 363868 w 1740247"/>
              <a:gd name="connsiteY7-518" fmla="*/ 647826 h 652166"/>
              <a:gd name="connsiteX8-519" fmla="*/ 0 w 1740247"/>
              <a:gd name="connsiteY8-520" fmla="*/ 652166 h 652166"/>
              <a:gd name="connsiteX0-521" fmla="*/ 0 w 1740247"/>
              <a:gd name="connsiteY0-522" fmla="*/ 652166 h 652166"/>
              <a:gd name="connsiteX1-523" fmla="*/ 355888 w 1740247"/>
              <a:gd name="connsiteY1-524" fmla="*/ 0 h 652166"/>
              <a:gd name="connsiteX2-525" fmla="*/ 1379329 w 1740247"/>
              <a:gd name="connsiteY2-526" fmla="*/ 4093 h 652166"/>
              <a:gd name="connsiteX3-527" fmla="*/ 1740247 w 1740247"/>
              <a:gd name="connsiteY3-528" fmla="*/ 652166 h 652166"/>
              <a:gd name="connsiteX4-529" fmla="*/ 1359086 w 1740247"/>
              <a:gd name="connsiteY4-530" fmla="*/ 651938 h 652166"/>
              <a:gd name="connsiteX5-531" fmla="*/ 1169427 w 1740247"/>
              <a:gd name="connsiteY5-532" fmla="*/ 361712 h 652166"/>
              <a:gd name="connsiteX6-533" fmla="*/ 550651 w 1740247"/>
              <a:gd name="connsiteY6-534" fmla="*/ 365404 h 652166"/>
              <a:gd name="connsiteX7-535" fmla="*/ 363868 w 1740247"/>
              <a:gd name="connsiteY7-536" fmla="*/ 647826 h 652166"/>
              <a:gd name="connsiteX8-537" fmla="*/ 0 w 1740247"/>
              <a:gd name="connsiteY8-538" fmla="*/ 652166 h 652166"/>
              <a:gd name="connsiteX0-539" fmla="*/ 0 w 1740247"/>
              <a:gd name="connsiteY0-540" fmla="*/ 652166 h 652166"/>
              <a:gd name="connsiteX1-541" fmla="*/ 355888 w 1740247"/>
              <a:gd name="connsiteY1-542" fmla="*/ 0 h 652166"/>
              <a:gd name="connsiteX2-543" fmla="*/ 1379329 w 1740247"/>
              <a:gd name="connsiteY2-544" fmla="*/ 4093 h 652166"/>
              <a:gd name="connsiteX3-545" fmla="*/ 1740247 w 1740247"/>
              <a:gd name="connsiteY3-546" fmla="*/ 652166 h 652166"/>
              <a:gd name="connsiteX4-547" fmla="*/ 1359086 w 1740247"/>
              <a:gd name="connsiteY4-548" fmla="*/ 651938 h 652166"/>
              <a:gd name="connsiteX5-549" fmla="*/ 1169427 w 1740247"/>
              <a:gd name="connsiteY5-550" fmla="*/ 361712 h 652166"/>
              <a:gd name="connsiteX6-551" fmla="*/ 550651 w 1740247"/>
              <a:gd name="connsiteY6-552" fmla="*/ 365404 h 652166"/>
              <a:gd name="connsiteX7-553" fmla="*/ 417623 w 1740247"/>
              <a:gd name="connsiteY7-554" fmla="*/ 647825 h 652166"/>
              <a:gd name="connsiteX8-555" fmla="*/ 0 w 1740247"/>
              <a:gd name="connsiteY8-556" fmla="*/ 652166 h 652166"/>
              <a:gd name="connsiteX0-557" fmla="*/ 0 w 1740247"/>
              <a:gd name="connsiteY0-558" fmla="*/ 652166 h 652166"/>
              <a:gd name="connsiteX1-559" fmla="*/ 355888 w 1740247"/>
              <a:gd name="connsiteY1-560" fmla="*/ 0 h 652166"/>
              <a:gd name="connsiteX2-561" fmla="*/ 1379329 w 1740247"/>
              <a:gd name="connsiteY2-562" fmla="*/ 4093 h 652166"/>
              <a:gd name="connsiteX3-563" fmla="*/ 1740247 w 1740247"/>
              <a:gd name="connsiteY3-564" fmla="*/ 652166 h 652166"/>
              <a:gd name="connsiteX4-565" fmla="*/ 1359086 w 1740247"/>
              <a:gd name="connsiteY4-566" fmla="*/ 651938 h 652166"/>
              <a:gd name="connsiteX5-567" fmla="*/ 1169427 w 1740247"/>
              <a:gd name="connsiteY5-568" fmla="*/ 361712 h 652166"/>
              <a:gd name="connsiteX6-569" fmla="*/ 577529 w 1740247"/>
              <a:gd name="connsiteY6-570" fmla="*/ 387857 h 652166"/>
              <a:gd name="connsiteX7-571" fmla="*/ 417623 w 1740247"/>
              <a:gd name="connsiteY7-572" fmla="*/ 647825 h 652166"/>
              <a:gd name="connsiteX8-573" fmla="*/ 0 w 1740247"/>
              <a:gd name="connsiteY8-574" fmla="*/ 652166 h 652166"/>
              <a:gd name="connsiteX0-575" fmla="*/ 0 w 1740247"/>
              <a:gd name="connsiteY0-576" fmla="*/ 652166 h 652166"/>
              <a:gd name="connsiteX1-577" fmla="*/ 355888 w 1740247"/>
              <a:gd name="connsiteY1-578" fmla="*/ 0 h 652166"/>
              <a:gd name="connsiteX2-579" fmla="*/ 1379329 w 1740247"/>
              <a:gd name="connsiteY2-580" fmla="*/ 4093 h 652166"/>
              <a:gd name="connsiteX3-581" fmla="*/ 1740247 w 1740247"/>
              <a:gd name="connsiteY3-582" fmla="*/ 652166 h 652166"/>
              <a:gd name="connsiteX4-583" fmla="*/ 1359086 w 1740247"/>
              <a:gd name="connsiteY4-584" fmla="*/ 651938 h 652166"/>
              <a:gd name="connsiteX5-585" fmla="*/ 1169429 w 1740247"/>
              <a:gd name="connsiteY5-586" fmla="*/ 395391 h 652166"/>
              <a:gd name="connsiteX6-587" fmla="*/ 577529 w 1740247"/>
              <a:gd name="connsiteY6-588" fmla="*/ 387857 h 652166"/>
              <a:gd name="connsiteX7-589" fmla="*/ 417623 w 1740247"/>
              <a:gd name="connsiteY7-590" fmla="*/ 647825 h 652166"/>
              <a:gd name="connsiteX8-591" fmla="*/ 0 w 1740247"/>
              <a:gd name="connsiteY8-592" fmla="*/ 652166 h 652166"/>
              <a:gd name="connsiteX0-593" fmla="*/ 0 w 1740247"/>
              <a:gd name="connsiteY0-594" fmla="*/ 652166 h 657551"/>
              <a:gd name="connsiteX1-595" fmla="*/ 355888 w 1740247"/>
              <a:gd name="connsiteY1-596" fmla="*/ 0 h 657551"/>
              <a:gd name="connsiteX2-597" fmla="*/ 1379329 w 1740247"/>
              <a:gd name="connsiteY2-598" fmla="*/ 4093 h 657551"/>
              <a:gd name="connsiteX3-599" fmla="*/ 1740247 w 1740247"/>
              <a:gd name="connsiteY3-600" fmla="*/ 652166 h 657551"/>
              <a:gd name="connsiteX4-601" fmla="*/ 1309815 w 1740247"/>
              <a:gd name="connsiteY4-602" fmla="*/ 657551 h 657551"/>
              <a:gd name="connsiteX5-603" fmla="*/ 1169429 w 1740247"/>
              <a:gd name="connsiteY5-604" fmla="*/ 395391 h 657551"/>
              <a:gd name="connsiteX6-605" fmla="*/ 577529 w 1740247"/>
              <a:gd name="connsiteY6-606" fmla="*/ 387857 h 657551"/>
              <a:gd name="connsiteX7-607" fmla="*/ 417623 w 1740247"/>
              <a:gd name="connsiteY7-608" fmla="*/ 647825 h 657551"/>
              <a:gd name="connsiteX8-609" fmla="*/ 0 w 1740247"/>
              <a:gd name="connsiteY8-610" fmla="*/ 652166 h 657551"/>
              <a:gd name="connsiteX0-611" fmla="*/ 0 w 1740247"/>
              <a:gd name="connsiteY0-612" fmla="*/ 652166 h 657551"/>
              <a:gd name="connsiteX1-613" fmla="*/ 355888 w 1740247"/>
              <a:gd name="connsiteY1-614" fmla="*/ 0 h 657551"/>
              <a:gd name="connsiteX2-615" fmla="*/ 1379329 w 1740247"/>
              <a:gd name="connsiteY2-616" fmla="*/ 4093 h 657551"/>
              <a:gd name="connsiteX3-617" fmla="*/ 1740247 w 1740247"/>
              <a:gd name="connsiteY3-618" fmla="*/ 652166 h 657551"/>
              <a:gd name="connsiteX4-619" fmla="*/ 1309815 w 1740247"/>
              <a:gd name="connsiteY4-620" fmla="*/ 657551 h 657551"/>
              <a:gd name="connsiteX5-621" fmla="*/ 1171670 w 1740247"/>
              <a:gd name="connsiteY5-622" fmla="*/ 389778 h 657551"/>
              <a:gd name="connsiteX6-623" fmla="*/ 577529 w 1740247"/>
              <a:gd name="connsiteY6-624" fmla="*/ 387857 h 657551"/>
              <a:gd name="connsiteX7-625" fmla="*/ 417623 w 1740247"/>
              <a:gd name="connsiteY7-626" fmla="*/ 647825 h 657551"/>
              <a:gd name="connsiteX8-627" fmla="*/ 0 w 1740247"/>
              <a:gd name="connsiteY8-628" fmla="*/ 652166 h 657551"/>
              <a:gd name="connsiteX0-629" fmla="*/ 0 w 1740249"/>
              <a:gd name="connsiteY0-630" fmla="*/ 652166 h 657779"/>
              <a:gd name="connsiteX1-631" fmla="*/ 355888 w 1740249"/>
              <a:gd name="connsiteY1-632" fmla="*/ 0 h 657779"/>
              <a:gd name="connsiteX2-633" fmla="*/ 1379329 w 1740249"/>
              <a:gd name="connsiteY2-634" fmla="*/ 4093 h 657779"/>
              <a:gd name="connsiteX3-635" fmla="*/ 1740249 w 1740249"/>
              <a:gd name="connsiteY3-636" fmla="*/ 657779 h 657779"/>
              <a:gd name="connsiteX4-637" fmla="*/ 1309815 w 1740249"/>
              <a:gd name="connsiteY4-638" fmla="*/ 657551 h 657779"/>
              <a:gd name="connsiteX5-639" fmla="*/ 1171670 w 1740249"/>
              <a:gd name="connsiteY5-640" fmla="*/ 389778 h 657779"/>
              <a:gd name="connsiteX6-641" fmla="*/ 577529 w 1740249"/>
              <a:gd name="connsiteY6-642" fmla="*/ 387857 h 657779"/>
              <a:gd name="connsiteX7-643" fmla="*/ 417623 w 1740249"/>
              <a:gd name="connsiteY7-644" fmla="*/ 647825 h 657779"/>
              <a:gd name="connsiteX8-645" fmla="*/ 0 w 1740249"/>
              <a:gd name="connsiteY8-646" fmla="*/ 652166 h 657779"/>
              <a:gd name="connsiteX0-647" fmla="*/ 0 w 1740249"/>
              <a:gd name="connsiteY0-648" fmla="*/ 652166 h 657779"/>
              <a:gd name="connsiteX1-649" fmla="*/ 355888 w 1740249"/>
              <a:gd name="connsiteY1-650" fmla="*/ 0 h 657779"/>
              <a:gd name="connsiteX2-651" fmla="*/ 1379329 w 1740249"/>
              <a:gd name="connsiteY2-652" fmla="*/ 4093 h 657779"/>
              <a:gd name="connsiteX3-653" fmla="*/ 1740249 w 1740249"/>
              <a:gd name="connsiteY3-654" fmla="*/ 657779 h 657779"/>
              <a:gd name="connsiteX4-655" fmla="*/ 1309815 w 1740249"/>
              <a:gd name="connsiteY4-656" fmla="*/ 657551 h 657779"/>
              <a:gd name="connsiteX5-657" fmla="*/ 1171670 w 1740249"/>
              <a:gd name="connsiteY5-658" fmla="*/ 389778 h 657779"/>
              <a:gd name="connsiteX6-659" fmla="*/ 577529 w 1740249"/>
              <a:gd name="connsiteY6-660" fmla="*/ 387857 h 657779"/>
              <a:gd name="connsiteX7-661" fmla="*/ 419865 w 1740249"/>
              <a:gd name="connsiteY7-662" fmla="*/ 653438 h 657779"/>
              <a:gd name="connsiteX8-663" fmla="*/ 0 w 1740249"/>
              <a:gd name="connsiteY8-664" fmla="*/ 652166 h 657779"/>
            </a:gdLst>
            <a:ahLst/>
            <a:cxnLst>
              <a:cxn ang="0">
                <a:pos x="connsiteX0-1-1" y="connsiteY0-2-2"/>
              </a:cxn>
              <a:cxn ang="0">
                <a:pos x="connsiteX1-3-3" y="connsiteY1-4-4"/>
              </a:cxn>
              <a:cxn ang="0">
                <a:pos x="connsiteX2-5-5" y="connsiteY2-6-6"/>
              </a:cxn>
              <a:cxn ang="0">
                <a:pos x="connsiteX3-7-7" y="connsiteY3-8-8"/>
              </a:cxn>
              <a:cxn ang="0">
                <a:pos x="connsiteX4-9-9" y="connsiteY4-10-10"/>
              </a:cxn>
              <a:cxn ang="0">
                <a:pos x="connsiteX5-11" y="connsiteY5-12"/>
              </a:cxn>
              <a:cxn ang="0">
                <a:pos x="connsiteX6-13" y="connsiteY6-14"/>
              </a:cxn>
              <a:cxn ang="0">
                <a:pos x="connsiteX7-15" y="connsiteY7-16"/>
              </a:cxn>
              <a:cxn ang="0">
                <a:pos x="connsiteX8-33" y="connsiteY8-34"/>
              </a:cxn>
            </a:cxnLst>
            <a:rect l="l" t="t" r="r" b="b"/>
            <a:pathLst>
              <a:path w="1740249" h="657779">
                <a:moveTo>
                  <a:pt x="0" y="652166"/>
                </a:moveTo>
                <a:lnTo>
                  <a:pt x="355888" y="0"/>
                </a:lnTo>
                <a:lnTo>
                  <a:pt x="1379329" y="4093"/>
                </a:lnTo>
                <a:lnTo>
                  <a:pt x="1740249" y="657779"/>
                </a:lnTo>
                <a:lnTo>
                  <a:pt x="1309815" y="657551"/>
                </a:lnTo>
                <a:lnTo>
                  <a:pt x="1171670" y="389778"/>
                </a:lnTo>
                <a:lnTo>
                  <a:pt x="577529" y="387857"/>
                </a:lnTo>
                <a:lnTo>
                  <a:pt x="419865" y="653438"/>
                </a:lnTo>
                <a:lnTo>
                  <a:pt x="0" y="652166"/>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组合 11"/>
          <p:cNvGrpSpPr/>
          <p:nvPr/>
        </p:nvGrpSpPr>
        <p:grpSpPr>
          <a:xfrm>
            <a:off x="4575491" y="4323713"/>
            <a:ext cx="895350" cy="1762125"/>
            <a:chOff x="5528203" y="4323713"/>
            <a:chExt cx="895350" cy="1762125"/>
          </a:xfrm>
        </p:grpSpPr>
        <p:sp>
          <p:nvSpPr>
            <p:cNvPr id="10" name="矩形 9"/>
            <p:cNvSpPr/>
            <p:nvPr/>
          </p:nvSpPr>
          <p:spPr>
            <a:xfrm>
              <a:off x="5528203" y="4323713"/>
              <a:ext cx="895350" cy="176212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pPr algn="ctr"/>
              <a:r>
                <a:rPr lang="en-US" altLang="zh-CN" sz="2400" b="1" dirty="0" err="1"/>
                <a:t>Sel</a:t>
              </a:r>
              <a:endParaRPr lang="en-US" altLang="zh-CN" sz="2400" b="1" dirty="0"/>
            </a:p>
            <a:p>
              <a:r>
                <a:rPr lang="en-US" altLang="zh-CN" sz="2400" b="1" dirty="0"/>
                <a:t>0</a:t>
              </a:r>
            </a:p>
            <a:p>
              <a:endParaRPr lang="en-US" altLang="zh-CN" sz="2400" b="1" dirty="0"/>
            </a:p>
            <a:p>
              <a:r>
                <a:rPr lang="en-US" altLang="zh-CN" sz="2400" b="1" dirty="0"/>
                <a:t>1</a:t>
              </a:r>
              <a:endParaRPr lang="zh-CN" altLang="en-US" sz="2400" b="1" dirty="0"/>
            </a:p>
          </p:txBody>
        </p:sp>
        <p:sp>
          <p:nvSpPr>
            <p:cNvPr id="11" name="文本框 10"/>
            <p:cNvSpPr txBox="1"/>
            <p:nvPr/>
          </p:nvSpPr>
          <p:spPr>
            <a:xfrm>
              <a:off x="5928094" y="4900135"/>
              <a:ext cx="492443" cy="820738"/>
            </a:xfrm>
            <a:prstGeom prst="rect">
              <a:avLst/>
            </a:prstGeom>
            <a:noFill/>
          </p:spPr>
          <p:txBody>
            <a:bodyPr vert="eaVert" wrap="none" lIns="0" tIns="0" rIns="0" bIns="0" rtlCol="0" anchor="ctr" anchorCtr="1">
              <a:spAutoFit/>
            </a:bodyPr>
            <a:lstStyle/>
            <a:p>
              <a:r>
                <a:rPr lang="en-US" altLang="zh-CN" sz="3200" b="1" dirty="0"/>
                <a:t>Mux</a:t>
              </a:r>
              <a:endParaRPr lang="zh-CN" altLang="en-US" sz="3200" b="1" dirty="0"/>
            </a:p>
          </p:txBody>
        </p:sp>
      </p:grpSp>
      <p:cxnSp>
        <p:nvCxnSpPr>
          <p:cNvPr id="13" name="直接箭头连接符 12"/>
          <p:cNvCxnSpPr/>
          <p:nvPr/>
        </p:nvCxnSpPr>
        <p:spPr>
          <a:xfrm>
            <a:off x="7975107" y="4233259"/>
            <a:ext cx="164402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9721993" y="4017815"/>
            <a:ext cx="977832" cy="430887"/>
          </a:xfrm>
          <a:prstGeom prst="rect">
            <a:avLst/>
          </a:prstGeom>
          <a:noFill/>
        </p:spPr>
        <p:txBody>
          <a:bodyPr wrap="none" lIns="0" tIns="0" rIns="0" bIns="0" rtlCol="0" anchor="ctr" anchorCtr="1">
            <a:spAutoFit/>
          </a:bodyPr>
          <a:lstStyle/>
          <a:p>
            <a:r>
              <a:rPr lang="en-US" altLang="zh-CN" sz="2800" b="1" dirty="0"/>
              <a:t>Result</a:t>
            </a:r>
            <a:endParaRPr lang="zh-CN" altLang="en-US" sz="2800" b="1" dirty="0"/>
          </a:p>
        </p:txBody>
      </p:sp>
      <p:cxnSp>
        <p:nvCxnSpPr>
          <p:cNvPr id="16" name="直接箭头连接符 15"/>
          <p:cNvCxnSpPr/>
          <p:nvPr/>
        </p:nvCxnSpPr>
        <p:spPr>
          <a:xfrm>
            <a:off x="7518831" y="5164479"/>
            <a:ext cx="0" cy="8267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57142" y="5616282"/>
            <a:ext cx="1644021" cy="430887"/>
          </a:xfrm>
          <a:prstGeom prst="rect">
            <a:avLst/>
          </a:prstGeom>
          <a:noFill/>
        </p:spPr>
        <p:txBody>
          <a:bodyPr wrap="square" lIns="0" tIns="0" rIns="0" bIns="0" rtlCol="0" anchor="ctr" anchorCtr="1">
            <a:spAutoFit/>
          </a:bodyPr>
          <a:lstStyle/>
          <a:p>
            <a:r>
              <a:rPr lang="en-US" altLang="zh-CN" sz="2800" b="1" dirty="0" err="1"/>
              <a:t>CarryOut</a:t>
            </a:r>
            <a:endParaRPr lang="zh-CN" altLang="en-US" sz="2800" b="1" dirty="0"/>
          </a:p>
        </p:txBody>
      </p:sp>
      <p:cxnSp>
        <p:nvCxnSpPr>
          <p:cNvPr id="19" name="直接箭头连接符 18"/>
          <p:cNvCxnSpPr/>
          <p:nvPr/>
        </p:nvCxnSpPr>
        <p:spPr>
          <a:xfrm>
            <a:off x="7210201" y="2417261"/>
            <a:ext cx="0" cy="744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378905" y="2894420"/>
            <a:ext cx="390068" cy="430887"/>
          </a:xfrm>
          <a:prstGeom prst="rect">
            <a:avLst/>
          </a:prstGeom>
          <a:noFill/>
        </p:spPr>
        <p:txBody>
          <a:bodyPr wrap="square" lIns="0" tIns="0" rIns="0" bIns="0" rtlCol="0" anchor="ctr" anchorCtr="1">
            <a:spAutoFit/>
          </a:bodyPr>
          <a:lstStyle/>
          <a:p>
            <a:r>
              <a:rPr lang="en-US" altLang="zh-CN" sz="2800" b="1" dirty="0"/>
              <a:t>A</a:t>
            </a:r>
            <a:endParaRPr lang="zh-CN" altLang="en-US" sz="2800" b="1" dirty="0"/>
          </a:p>
        </p:txBody>
      </p:sp>
      <p:cxnSp>
        <p:nvCxnSpPr>
          <p:cNvPr id="22" name="直接箭头连接符 21"/>
          <p:cNvCxnSpPr/>
          <p:nvPr/>
        </p:nvCxnSpPr>
        <p:spPr>
          <a:xfrm>
            <a:off x="7764366" y="2662238"/>
            <a:ext cx="0" cy="7395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518831" y="2143678"/>
            <a:ext cx="1575752" cy="430887"/>
          </a:xfrm>
          <a:prstGeom prst="rect">
            <a:avLst/>
          </a:prstGeom>
          <a:noFill/>
          <a:ln>
            <a:noFill/>
          </a:ln>
        </p:spPr>
        <p:txBody>
          <a:bodyPr wrap="none" lIns="0" tIns="0" rIns="0" bIns="0" rtlCol="0" anchor="ctr" anchorCtr="1">
            <a:spAutoFit/>
          </a:bodyPr>
          <a:lstStyle/>
          <a:p>
            <a:r>
              <a:rPr lang="en-US" altLang="zh-CN" sz="2800" b="1" dirty="0">
                <a:solidFill>
                  <a:srgbClr val="FF0000"/>
                </a:solidFill>
              </a:rPr>
              <a:t>Operation</a:t>
            </a:r>
            <a:endParaRPr lang="zh-CN" altLang="en-US" sz="2800" b="1" dirty="0">
              <a:solidFill>
                <a:srgbClr val="FF0000"/>
              </a:solidFill>
            </a:endParaRPr>
          </a:p>
        </p:txBody>
      </p:sp>
      <p:cxnSp>
        <p:nvCxnSpPr>
          <p:cNvPr id="25" name="直接箭头连接符 24"/>
          <p:cNvCxnSpPr/>
          <p:nvPr/>
        </p:nvCxnSpPr>
        <p:spPr>
          <a:xfrm>
            <a:off x="5467825" y="5164479"/>
            <a:ext cx="137292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a:stCxn id="5" idx="6"/>
          </p:cNvCxnSpPr>
          <p:nvPr/>
        </p:nvCxnSpPr>
        <p:spPr>
          <a:xfrm flipV="1">
            <a:off x="3629024" y="5669012"/>
            <a:ext cx="946467" cy="26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0" name="直接箭头连接符 29"/>
          <p:cNvCxnSpPr/>
          <p:nvPr/>
        </p:nvCxnSpPr>
        <p:spPr>
          <a:xfrm>
            <a:off x="5023800" y="2232198"/>
            <a:ext cx="0" cy="20747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473752" y="2073910"/>
            <a:ext cx="1396216" cy="861774"/>
          </a:xfrm>
          <a:prstGeom prst="rect">
            <a:avLst/>
          </a:prstGeom>
          <a:noFill/>
          <a:ln>
            <a:noFill/>
          </a:ln>
        </p:spPr>
        <p:txBody>
          <a:bodyPr wrap="none" lIns="0" tIns="0" rIns="0" bIns="0" rtlCol="0" anchor="ctr" anchorCtr="1">
            <a:spAutoFit/>
          </a:bodyPr>
          <a:lstStyle/>
          <a:p>
            <a:r>
              <a:rPr lang="en-US" altLang="zh-CN" sz="2800" b="1" dirty="0">
                <a:solidFill>
                  <a:srgbClr val="FF0000"/>
                </a:solidFill>
              </a:rPr>
              <a:t>Subtract</a:t>
            </a:r>
          </a:p>
          <a:p>
            <a:r>
              <a:rPr lang="en-US" altLang="zh-CN" sz="2800" b="1" dirty="0">
                <a:solidFill>
                  <a:srgbClr val="FF0000"/>
                </a:solidFill>
              </a:rPr>
              <a:t>(</a:t>
            </a:r>
            <a:r>
              <a:rPr lang="en-US" altLang="zh-CN" sz="2800" b="1" dirty="0" err="1">
                <a:solidFill>
                  <a:srgbClr val="FF0000"/>
                </a:solidFill>
              </a:rPr>
              <a:t>Binvert</a:t>
            </a:r>
            <a:r>
              <a:rPr lang="en-US" altLang="zh-CN" sz="2800" b="1" dirty="0">
                <a:solidFill>
                  <a:srgbClr val="FF0000"/>
                </a:solidFill>
              </a:rPr>
              <a:t>)</a:t>
            </a:r>
            <a:endParaRPr lang="zh-CN" altLang="en-US" sz="2800" b="1" dirty="0">
              <a:solidFill>
                <a:srgbClr val="FF0000"/>
              </a:solidFill>
            </a:endParaRPr>
          </a:p>
        </p:txBody>
      </p:sp>
      <p:cxnSp>
        <p:nvCxnSpPr>
          <p:cNvPr id="33" name="直接箭头连接符 32"/>
          <p:cNvCxnSpPr/>
          <p:nvPr/>
        </p:nvCxnSpPr>
        <p:spPr>
          <a:xfrm>
            <a:off x="5493544" y="3290979"/>
            <a:ext cx="134720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5" name="文本框 34"/>
          <p:cNvSpPr txBox="1"/>
          <p:nvPr/>
        </p:nvSpPr>
        <p:spPr>
          <a:xfrm>
            <a:off x="4063848" y="5616281"/>
            <a:ext cx="390068" cy="430887"/>
          </a:xfrm>
          <a:prstGeom prst="rect">
            <a:avLst/>
          </a:prstGeom>
          <a:noFill/>
        </p:spPr>
        <p:txBody>
          <a:bodyPr wrap="square" lIns="0" tIns="0" rIns="0" bIns="0" rtlCol="0" anchor="ctr" anchorCtr="1">
            <a:spAutoFit/>
          </a:bodyPr>
          <a:lstStyle/>
          <a:p>
            <a:r>
              <a:rPr lang="en-US" altLang="zh-CN" sz="2800" b="1" dirty="0"/>
              <a:t>B'</a:t>
            </a:r>
            <a:endParaRPr lang="zh-CN" altLang="en-US" sz="1600" b="1" dirty="0"/>
          </a:p>
        </p:txBody>
      </p:sp>
      <p:sp>
        <p:nvSpPr>
          <p:cNvPr id="36" name="文本框 35"/>
          <p:cNvSpPr txBox="1"/>
          <p:nvPr/>
        </p:nvSpPr>
        <p:spPr>
          <a:xfrm>
            <a:off x="1372057" y="4642169"/>
            <a:ext cx="390068" cy="430887"/>
          </a:xfrm>
          <a:prstGeom prst="rect">
            <a:avLst/>
          </a:prstGeom>
          <a:noFill/>
        </p:spPr>
        <p:txBody>
          <a:bodyPr wrap="square" lIns="0" tIns="0" rIns="0" bIns="0" rtlCol="0" anchor="ctr" anchorCtr="1">
            <a:spAutoFit/>
          </a:bodyPr>
          <a:lstStyle/>
          <a:p>
            <a:r>
              <a:rPr lang="en-US" altLang="zh-CN" sz="2800" b="1" dirty="0"/>
              <a:t>B</a:t>
            </a:r>
            <a:endParaRPr lang="zh-CN" altLang="en-US" sz="2800" b="1" dirty="0"/>
          </a:p>
        </p:txBody>
      </p:sp>
      <p:sp>
        <p:nvSpPr>
          <p:cNvPr id="37" name="文本框 36"/>
          <p:cNvSpPr txBox="1"/>
          <p:nvPr/>
        </p:nvSpPr>
        <p:spPr>
          <a:xfrm>
            <a:off x="5597863" y="2138786"/>
            <a:ext cx="1644021" cy="430887"/>
          </a:xfrm>
          <a:prstGeom prst="rect">
            <a:avLst/>
          </a:prstGeom>
          <a:noFill/>
        </p:spPr>
        <p:txBody>
          <a:bodyPr wrap="square" lIns="0" tIns="0" rIns="0" bIns="0" rtlCol="0" anchor="ctr" anchorCtr="1">
            <a:spAutoFit/>
          </a:bodyPr>
          <a:lstStyle/>
          <a:p>
            <a:r>
              <a:rPr lang="en-US" altLang="zh-CN" sz="2800" b="1" dirty="0" err="1"/>
              <a:t>CarryIn</a:t>
            </a:r>
            <a:endParaRPr lang="zh-CN" altLang="en-US" sz="2800" b="1" dirty="0"/>
          </a:p>
        </p:txBody>
      </p:sp>
      <p:cxnSp>
        <p:nvCxnSpPr>
          <p:cNvPr id="38" name="直接箭头连接符 37"/>
          <p:cNvCxnSpPr/>
          <p:nvPr/>
        </p:nvCxnSpPr>
        <p:spPr>
          <a:xfrm>
            <a:off x="1762125" y="4857613"/>
            <a:ext cx="281336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0" name="连接符: 肘形 39"/>
          <p:cNvCxnSpPr>
            <a:endCxn id="2" idx="3"/>
          </p:cNvCxnSpPr>
          <p:nvPr/>
        </p:nvCxnSpPr>
        <p:spPr>
          <a:xfrm rot="16200000" flipH="1">
            <a:off x="2313997" y="5092171"/>
            <a:ext cx="826964" cy="326716"/>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1-bit</a:t>
            </a:r>
            <a:r>
              <a:rPr lang="zh-CN" altLang="en-US"/>
              <a:t>到多位</a:t>
            </a:r>
            <a:r>
              <a:rPr lang="en-US" altLang="zh-CN"/>
              <a:t>ALU</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24</a:t>
            </a:fld>
            <a:endParaRPr lang="zh-CN" altLang="en-US" dirty="0"/>
          </a:p>
        </p:txBody>
      </p:sp>
      <p:sp>
        <p:nvSpPr>
          <p:cNvPr id="31" name="流程图: 延期 30"/>
          <p:cNvSpPr/>
          <p:nvPr/>
        </p:nvSpPr>
        <p:spPr>
          <a:xfrm>
            <a:off x="2566237" y="2106706"/>
            <a:ext cx="1030941" cy="751156"/>
          </a:xfrm>
          <a:prstGeom prst="flowChartDelay">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2" name="流程图: 延期 9"/>
          <p:cNvSpPr/>
          <p:nvPr/>
        </p:nvSpPr>
        <p:spPr>
          <a:xfrm>
            <a:off x="2566227" y="3543862"/>
            <a:ext cx="1030941" cy="75126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3" name="矩形 32"/>
          <p:cNvSpPr/>
          <p:nvPr/>
        </p:nvSpPr>
        <p:spPr>
          <a:xfrm>
            <a:off x="2816117" y="4903694"/>
            <a:ext cx="1192307" cy="90580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a:t>1-bit</a:t>
            </a:r>
          </a:p>
          <a:p>
            <a:pPr algn="ctr"/>
            <a:r>
              <a:rPr lang="en-US" altLang="zh-CN" sz="2000" b="1"/>
              <a:t>Full</a:t>
            </a:r>
          </a:p>
          <a:p>
            <a:pPr algn="ctr"/>
            <a:r>
              <a:rPr lang="en-US" altLang="zh-CN" sz="2000" b="1"/>
              <a:t>Adder</a:t>
            </a:r>
            <a:endParaRPr lang="zh-CN" altLang="en-US" sz="2000" b="1" dirty="0"/>
          </a:p>
        </p:txBody>
      </p:sp>
      <p:cxnSp>
        <p:nvCxnSpPr>
          <p:cNvPr id="34" name="直接箭头连接符 33"/>
          <p:cNvCxnSpPr/>
          <p:nvPr/>
        </p:nvCxnSpPr>
        <p:spPr>
          <a:xfrm>
            <a:off x="1167743" y="2321859"/>
            <a:ext cx="139848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p:cNvCxnSpPr/>
          <p:nvPr/>
        </p:nvCxnSpPr>
        <p:spPr>
          <a:xfrm>
            <a:off x="1167743" y="5549153"/>
            <a:ext cx="164837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连接符: 肘形 35"/>
          <p:cNvCxnSpPr/>
          <p:nvPr/>
        </p:nvCxnSpPr>
        <p:spPr>
          <a:xfrm rot="16200000" flipH="1">
            <a:off x="1446168" y="2455908"/>
            <a:ext cx="1424449" cy="1156350"/>
          </a:xfrm>
          <a:prstGeom prst="bentConnector3">
            <a:avLst>
              <a:gd name="adj1" fmla="val 99885"/>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连接符: 肘形 36"/>
          <p:cNvCxnSpPr/>
          <p:nvPr/>
        </p:nvCxnSpPr>
        <p:spPr>
          <a:xfrm rot="16200000" flipH="1">
            <a:off x="1485941" y="3853559"/>
            <a:ext cx="1424452" cy="1235899"/>
          </a:xfrm>
          <a:prstGeom prst="bentConnector3">
            <a:avLst>
              <a:gd name="adj1" fmla="val 100348"/>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连接符: 肘形 37"/>
          <p:cNvCxnSpPr/>
          <p:nvPr/>
        </p:nvCxnSpPr>
        <p:spPr>
          <a:xfrm rot="5400000" flipH="1" flipV="1">
            <a:off x="1640585" y="4453172"/>
            <a:ext cx="1447328" cy="744638"/>
          </a:xfrm>
          <a:prstGeom prst="bentConnector3">
            <a:avLst>
              <a:gd name="adj1" fmla="val 100171"/>
            </a:avLst>
          </a:prstGeom>
          <a:ln w="38100">
            <a:tailEnd type="triangle"/>
          </a:ln>
        </p:spPr>
        <p:style>
          <a:lnRef idx="3">
            <a:schemeClr val="dk1"/>
          </a:lnRef>
          <a:fillRef idx="0">
            <a:schemeClr val="dk1"/>
          </a:fillRef>
          <a:effectRef idx="2">
            <a:schemeClr val="dk1"/>
          </a:effectRef>
          <a:fontRef idx="minor">
            <a:schemeClr val="tx1"/>
          </a:fontRef>
        </p:style>
      </p:cxnSp>
      <p:cxnSp>
        <p:nvCxnSpPr>
          <p:cNvPr id="39" name="连接符: 肘形 38"/>
          <p:cNvCxnSpPr/>
          <p:nvPr/>
        </p:nvCxnSpPr>
        <p:spPr>
          <a:xfrm rot="5400000" flipH="1" flipV="1">
            <a:off x="1571790" y="3107419"/>
            <a:ext cx="1401577" cy="561297"/>
          </a:xfrm>
          <a:prstGeom prst="bentConnector3">
            <a:avLst>
              <a:gd name="adj1" fmla="val 99950"/>
            </a:avLst>
          </a:prstGeom>
          <a:ln w="38100">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p:nvPr/>
        </p:nvCxnSpPr>
        <p:spPr>
          <a:xfrm>
            <a:off x="3714616" y="1699260"/>
            <a:ext cx="0" cy="32044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717008" y="1644254"/>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0</a:t>
            </a:r>
            <a:endParaRPr lang="zh-CN" altLang="en-US" sz="2400" b="1" dirty="0"/>
          </a:p>
        </p:txBody>
      </p:sp>
      <p:cxnSp>
        <p:nvCxnSpPr>
          <p:cNvPr id="42" name="直接箭头连接符 41"/>
          <p:cNvCxnSpPr/>
          <p:nvPr/>
        </p:nvCxnSpPr>
        <p:spPr>
          <a:xfrm>
            <a:off x="4008424" y="5371838"/>
            <a:ext cx="64638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3" name="直接箭头连接符 42"/>
          <p:cNvCxnSpPr/>
          <p:nvPr/>
        </p:nvCxnSpPr>
        <p:spPr>
          <a:xfrm>
            <a:off x="3597168" y="3919495"/>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p:cNvCxnSpPr/>
          <p:nvPr/>
        </p:nvCxnSpPr>
        <p:spPr>
          <a:xfrm>
            <a:off x="3597168" y="2436564"/>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p:cNvCxnSpPr/>
          <p:nvPr/>
        </p:nvCxnSpPr>
        <p:spPr>
          <a:xfrm>
            <a:off x="3714616" y="5809503"/>
            <a:ext cx="0" cy="7294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878304" y="6185136"/>
            <a:ext cx="1316066" cy="369332"/>
          </a:xfrm>
          <a:prstGeom prst="rect">
            <a:avLst/>
          </a:prstGeom>
          <a:noFill/>
        </p:spPr>
        <p:txBody>
          <a:bodyPr wrap="none" lIns="0" tIns="0" rIns="0" bIns="0" rtlCol="0" anchor="ctr" anchorCtr="1">
            <a:spAutoFit/>
          </a:bodyPr>
          <a:lstStyle/>
          <a:p>
            <a:r>
              <a:rPr lang="en-US" altLang="zh-CN" sz="2400" b="1"/>
              <a:t>CarryOut</a:t>
            </a:r>
            <a:endParaRPr lang="zh-CN" altLang="en-US" sz="2400" b="1" dirty="0"/>
          </a:p>
        </p:txBody>
      </p:sp>
      <p:cxnSp>
        <p:nvCxnSpPr>
          <p:cNvPr id="47" name="直接箭头连接符 46"/>
          <p:cNvCxnSpPr/>
          <p:nvPr/>
        </p:nvCxnSpPr>
        <p:spPr>
          <a:xfrm>
            <a:off x="5309439" y="3919495"/>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8" name="文本框 47"/>
          <p:cNvSpPr txBox="1"/>
          <p:nvPr/>
        </p:nvSpPr>
        <p:spPr>
          <a:xfrm>
            <a:off x="5371990" y="3496559"/>
            <a:ext cx="838371" cy="369332"/>
          </a:xfrm>
          <a:prstGeom prst="rect">
            <a:avLst/>
          </a:prstGeom>
          <a:noFill/>
        </p:spPr>
        <p:txBody>
          <a:bodyPr wrap="none" lIns="0" tIns="0" rIns="0" bIns="0" rtlCol="0" anchor="ctr" anchorCtr="1">
            <a:spAutoFit/>
          </a:bodyPr>
          <a:lstStyle/>
          <a:p>
            <a:r>
              <a:rPr lang="en-US" altLang="zh-CN" sz="2400" b="1" dirty="0"/>
              <a:t>Result</a:t>
            </a:r>
            <a:endParaRPr lang="zh-CN" altLang="en-US" sz="2400" b="1" dirty="0"/>
          </a:p>
        </p:txBody>
      </p:sp>
      <p:sp>
        <p:nvSpPr>
          <p:cNvPr id="49" name="文本框 48"/>
          <p:cNvSpPr txBox="1"/>
          <p:nvPr/>
        </p:nvSpPr>
        <p:spPr>
          <a:xfrm>
            <a:off x="4039641" y="3496559"/>
            <a:ext cx="290144" cy="369332"/>
          </a:xfrm>
          <a:prstGeom prst="rect">
            <a:avLst/>
          </a:prstGeom>
          <a:noFill/>
        </p:spPr>
        <p:txBody>
          <a:bodyPr wrap="square" lIns="0" tIns="0" rIns="0" bIns="0" rtlCol="0" anchor="ctr" anchorCtr="1">
            <a:spAutoFit/>
          </a:bodyPr>
          <a:lstStyle/>
          <a:p>
            <a:r>
              <a:rPr lang="en-US" altLang="zh-CN" sz="2400" b="1" dirty="0">
                <a:solidFill>
                  <a:srgbClr val="FF0000"/>
                </a:solidFill>
              </a:rPr>
              <a:t>or</a:t>
            </a:r>
            <a:endParaRPr lang="zh-CN" altLang="en-US" sz="2400" b="1" dirty="0">
              <a:solidFill>
                <a:srgbClr val="FF0000"/>
              </a:solidFill>
            </a:endParaRPr>
          </a:p>
        </p:txBody>
      </p:sp>
      <p:sp>
        <p:nvSpPr>
          <p:cNvPr id="50" name="文本框 49"/>
          <p:cNvSpPr txBox="1"/>
          <p:nvPr/>
        </p:nvSpPr>
        <p:spPr>
          <a:xfrm>
            <a:off x="3959696" y="2044217"/>
            <a:ext cx="496931" cy="369332"/>
          </a:xfrm>
          <a:prstGeom prst="rect">
            <a:avLst/>
          </a:prstGeom>
          <a:noFill/>
        </p:spPr>
        <p:txBody>
          <a:bodyPr wrap="none" lIns="0" tIns="0" rIns="0" bIns="0" rtlCol="0" anchor="ctr" anchorCtr="1">
            <a:spAutoFit/>
          </a:bodyPr>
          <a:lstStyle/>
          <a:p>
            <a:r>
              <a:rPr lang="en-US" altLang="zh-CN" sz="2400" b="1" dirty="0">
                <a:solidFill>
                  <a:srgbClr val="FF0000"/>
                </a:solidFill>
              </a:rPr>
              <a:t>and</a:t>
            </a:r>
            <a:endParaRPr lang="zh-CN" altLang="en-US" sz="2400" b="1" dirty="0">
              <a:solidFill>
                <a:srgbClr val="FF0000"/>
              </a:solidFill>
            </a:endParaRPr>
          </a:p>
        </p:txBody>
      </p:sp>
      <p:sp>
        <p:nvSpPr>
          <p:cNvPr id="51" name="文本框 50"/>
          <p:cNvSpPr txBox="1"/>
          <p:nvPr/>
        </p:nvSpPr>
        <p:spPr>
          <a:xfrm>
            <a:off x="4000180" y="4970359"/>
            <a:ext cx="654629" cy="369332"/>
          </a:xfrm>
          <a:prstGeom prst="rect">
            <a:avLst/>
          </a:prstGeom>
          <a:noFill/>
        </p:spPr>
        <p:txBody>
          <a:bodyPr wrap="square" lIns="0" tIns="0" rIns="0" bIns="0" rtlCol="0" anchor="ctr" anchorCtr="1">
            <a:spAutoFit/>
          </a:bodyPr>
          <a:lstStyle/>
          <a:p>
            <a:r>
              <a:rPr lang="en-US" altLang="zh-CN" sz="2400" b="1" dirty="0">
                <a:solidFill>
                  <a:srgbClr val="FF0000"/>
                </a:solidFill>
              </a:rPr>
              <a:t>add</a:t>
            </a:r>
            <a:endParaRPr lang="zh-CN" altLang="en-US" sz="2400" b="1" dirty="0">
              <a:solidFill>
                <a:srgbClr val="FF0000"/>
              </a:solidFill>
            </a:endParaRPr>
          </a:p>
        </p:txBody>
      </p:sp>
      <p:cxnSp>
        <p:nvCxnSpPr>
          <p:cNvPr id="52" name="直接箭头连接符 51"/>
          <p:cNvCxnSpPr/>
          <p:nvPr/>
        </p:nvCxnSpPr>
        <p:spPr>
          <a:xfrm>
            <a:off x="5038591" y="1699260"/>
            <a:ext cx="0" cy="478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697126" y="1244192"/>
            <a:ext cx="1349728" cy="369332"/>
          </a:xfrm>
          <a:prstGeom prst="rect">
            <a:avLst/>
          </a:prstGeom>
          <a:noFill/>
        </p:spPr>
        <p:txBody>
          <a:bodyPr wrap="none" lIns="0" tIns="0" rIns="0" bIns="0" rtlCol="0" anchor="ctr" anchorCtr="1">
            <a:spAutoFit/>
          </a:bodyPr>
          <a:lstStyle/>
          <a:p>
            <a:r>
              <a:rPr lang="en-US" altLang="zh-CN" sz="2400" b="1" dirty="0">
                <a:solidFill>
                  <a:srgbClr val="FF0000"/>
                </a:solidFill>
              </a:rPr>
              <a:t>Operation</a:t>
            </a:r>
            <a:endParaRPr lang="zh-CN" altLang="en-US" sz="2400" b="1" dirty="0">
              <a:solidFill>
                <a:srgbClr val="FF0000"/>
              </a:solidFill>
            </a:endParaRPr>
          </a:p>
        </p:txBody>
      </p:sp>
      <p:grpSp>
        <p:nvGrpSpPr>
          <p:cNvPr id="54" name="组合 53"/>
          <p:cNvGrpSpPr/>
          <p:nvPr/>
        </p:nvGrpSpPr>
        <p:grpSpPr>
          <a:xfrm>
            <a:off x="4654809" y="1972607"/>
            <a:ext cx="690625" cy="3836896"/>
            <a:chOff x="6958088" y="1972607"/>
            <a:chExt cx="690625" cy="3836896"/>
          </a:xfrm>
        </p:grpSpPr>
        <p:sp>
          <p:nvSpPr>
            <p:cNvPr id="55" name="梯形 54"/>
            <p:cNvSpPr/>
            <p:nvPr/>
          </p:nvSpPr>
          <p:spPr bwMode="auto">
            <a:xfrm rot="5400000">
              <a:off x="5366955" y="3563740"/>
              <a:ext cx="3836896" cy="654630"/>
            </a:xfrm>
            <a:prstGeom prst="trapezoid">
              <a:avLst>
                <a:gd name="adj" fmla="val 53719"/>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文本框 55"/>
            <p:cNvSpPr txBox="1"/>
            <p:nvPr/>
          </p:nvSpPr>
          <p:spPr>
            <a:xfrm>
              <a:off x="7156270" y="4278579"/>
              <a:ext cx="492443" cy="820738"/>
            </a:xfrm>
            <a:prstGeom prst="rect">
              <a:avLst/>
            </a:prstGeom>
            <a:noFill/>
          </p:spPr>
          <p:txBody>
            <a:bodyPr vert="eaVert" wrap="none" lIns="0" tIns="0" rIns="0" bIns="0" rtlCol="0" anchor="ctr" anchorCtr="1">
              <a:spAutoFit/>
            </a:bodyPr>
            <a:lstStyle/>
            <a:p>
              <a:r>
                <a:rPr lang="en-US" altLang="zh-CN" sz="3200" b="1" dirty="0"/>
                <a:t>Mux</a:t>
              </a:r>
              <a:endParaRPr lang="zh-CN" altLang="en-US" sz="3200" b="1" dirty="0"/>
            </a:p>
          </p:txBody>
        </p:sp>
      </p:grpSp>
      <p:sp>
        <p:nvSpPr>
          <p:cNvPr id="57" name="文本框 56"/>
          <p:cNvSpPr txBox="1"/>
          <p:nvPr/>
        </p:nvSpPr>
        <p:spPr>
          <a:xfrm>
            <a:off x="715124" y="2085973"/>
            <a:ext cx="390068" cy="430887"/>
          </a:xfrm>
          <a:prstGeom prst="rect">
            <a:avLst/>
          </a:prstGeom>
          <a:noFill/>
        </p:spPr>
        <p:txBody>
          <a:bodyPr wrap="square" lIns="0" tIns="0" rIns="0" bIns="0" rtlCol="0" anchor="ctr" anchorCtr="1">
            <a:spAutoFit/>
          </a:bodyPr>
          <a:lstStyle/>
          <a:p>
            <a:r>
              <a:rPr lang="en-US" altLang="zh-CN" sz="2800" b="1" dirty="0"/>
              <a:t>A</a:t>
            </a:r>
            <a:endParaRPr lang="zh-CN" altLang="en-US" sz="2800" b="1" dirty="0"/>
          </a:p>
        </p:txBody>
      </p:sp>
      <p:sp>
        <p:nvSpPr>
          <p:cNvPr id="58" name="文本框 57"/>
          <p:cNvSpPr txBox="1"/>
          <p:nvPr/>
        </p:nvSpPr>
        <p:spPr>
          <a:xfrm>
            <a:off x="737901" y="5333709"/>
            <a:ext cx="390068" cy="430887"/>
          </a:xfrm>
          <a:prstGeom prst="rect">
            <a:avLst/>
          </a:prstGeom>
          <a:noFill/>
        </p:spPr>
        <p:txBody>
          <a:bodyPr wrap="square" lIns="0" tIns="0" rIns="0" bIns="0" rtlCol="0" anchor="ctr" anchorCtr="1">
            <a:spAutoFit/>
          </a:bodyPr>
          <a:lstStyle/>
          <a:p>
            <a:r>
              <a:rPr lang="en-US" altLang="zh-CN" sz="2800" b="1" dirty="0"/>
              <a:t>B</a:t>
            </a:r>
            <a:endParaRPr lang="zh-CN" altLang="en-US" sz="2800" b="1" dirty="0"/>
          </a:p>
        </p:txBody>
      </p:sp>
      <p:sp>
        <p:nvSpPr>
          <p:cNvPr id="59" name="文本框 58"/>
          <p:cNvSpPr txBox="1"/>
          <p:nvPr/>
        </p:nvSpPr>
        <p:spPr>
          <a:xfrm>
            <a:off x="832067" y="1244192"/>
            <a:ext cx="1326325" cy="369332"/>
          </a:xfrm>
          <a:prstGeom prst="rect">
            <a:avLst/>
          </a:prstGeom>
          <a:noFill/>
        </p:spPr>
        <p:txBody>
          <a:bodyPr wrap="none" lIns="0" tIns="0" rIns="0" bIns="0" rtlCol="0" anchor="ctr" anchorCtr="1">
            <a:spAutoFit/>
          </a:bodyPr>
          <a:lstStyle/>
          <a:p>
            <a:r>
              <a:rPr lang="en-US" altLang="zh-CN" sz="2400" b="1" dirty="0"/>
              <a:t>1-bit ALU</a:t>
            </a:r>
            <a:endParaRPr lang="zh-CN" altLang="en-US" sz="2400" b="1" dirty="0"/>
          </a:p>
        </p:txBody>
      </p:sp>
      <p:sp>
        <p:nvSpPr>
          <p:cNvPr id="60" name="矩形 59"/>
          <p:cNvSpPr/>
          <p:nvPr/>
        </p:nvSpPr>
        <p:spPr>
          <a:xfrm>
            <a:off x="8534663" y="2180532"/>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61" name="矩形 60"/>
          <p:cNvSpPr/>
          <p:nvPr/>
        </p:nvSpPr>
        <p:spPr>
          <a:xfrm>
            <a:off x="8534663" y="3241763"/>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62" name="矩形 61"/>
          <p:cNvSpPr/>
          <p:nvPr/>
        </p:nvSpPr>
        <p:spPr>
          <a:xfrm>
            <a:off x="8534663" y="4305653"/>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63" name="矩形 62"/>
          <p:cNvSpPr/>
          <p:nvPr/>
        </p:nvSpPr>
        <p:spPr>
          <a:xfrm>
            <a:off x="8534663" y="5395931"/>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64" name="文本框 63"/>
          <p:cNvSpPr txBox="1"/>
          <p:nvPr/>
        </p:nvSpPr>
        <p:spPr>
          <a:xfrm>
            <a:off x="6985703" y="1244192"/>
            <a:ext cx="1326325" cy="369332"/>
          </a:xfrm>
          <a:prstGeom prst="rect">
            <a:avLst/>
          </a:prstGeom>
          <a:noFill/>
        </p:spPr>
        <p:txBody>
          <a:bodyPr wrap="none" lIns="0" tIns="0" rIns="0" bIns="0" rtlCol="0" anchor="ctr" anchorCtr="1">
            <a:spAutoFit/>
          </a:bodyPr>
          <a:lstStyle/>
          <a:p>
            <a:r>
              <a:rPr lang="en-US" altLang="zh-CN" sz="2400" b="1" dirty="0"/>
              <a:t>4-bit ALU</a:t>
            </a:r>
            <a:endParaRPr lang="zh-CN" altLang="en-US" sz="2400" b="1" dirty="0"/>
          </a:p>
        </p:txBody>
      </p:sp>
      <p:cxnSp>
        <p:nvCxnSpPr>
          <p:cNvPr id="65" name="直接箭头连接符 64"/>
          <p:cNvCxnSpPr/>
          <p:nvPr/>
        </p:nvCxnSpPr>
        <p:spPr>
          <a:xfrm>
            <a:off x="9730042" y="2503448"/>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7" name="文本框 66"/>
          <p:cNvSpPr txBox="1"/>
          <p:nvPr/>
        </p:nvSpPr>
        <p:spPr>
          <a:xfrm>
            <a:off x="10286623" y="2318782"/>
            <a:ext cx="1069203" cy="369332"/>
          </a:xfrm>
          <a:prstGeom prst="rect">
            <a:avLst/>
          </a:prstGeom>
          <a:noFill/>
        </p:spPr>
        <p:txBody>
          <a:bodyPr wrap="none" lIns="0" tIns="0" rIns="0" bIns="0" rtlCol="0" anchor="ctr" anchorCtr="1">
            <a:spAutoFit/>
          </a:bodyPr>
          <a:lstStyle/>
          <a:p>
            <a:r>
              <a:rPr lang="en-US" altLang="zh-CN" sz="2400" b="1" dirty="0"/>
              <a:t>Result 0</a:t>
            </a:r>
            <a:endParaRPr lang="zh-CN" altLang="en-US" sz="2400" b="1" dirty="0"/>
          </a:p>
        </p:txBody>
      </p:sp>
      <p:cxnSp>
        <p:nvCxnSpPr>
          <p:cNvPr id="68" name="直接箭头连接符 67"/>
          <p:cNvCxnSpPr/>
          <p:nvPr/>
        </p:nvCxnSpPr>
        <p:spPr>
          <a:xfrm>
            <a:off x="9730042" y="3582224"/>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9" name="文本框 68"/>
          <p:cNvSpPr txBox="1"/>
          <p:nvPr/>
        </p:nvSpPr>
        <p:spPr>
          <a:xfrm>
            <a:off x="10286623" y="3397558"/>
            <a:ext cx="1069203" cy="369332"/>
          </a:xfrm>
          <a:prstGeom prst="rect">
            <a:avLst/>
          </a:prstGeom>
          <a:noFill/>
        </p:spPr>
        <p:txBody>
          <a:bodyPr wrap="none" lIns="0" tIns="0" rIns="0" bIns="0" rtlCol="0" anchor="ctr" anchorCtr="1">
            <a:spAutoFit/>
          </a:bodyPr>
          <a:lstStyle/>
          <a:p>
            <a:r>
              <a:rPr lang="en-US" altLang="zh-CN" sz="2400" b="1" dirty="0"/>
              <a:t>Result 1</a:t>
            </a:r>
            <a:endParaRPr lang="zh-CN" altLang="en-US" sz="2400" b="1" dirty="0"/>
          </a:p>
        </p:txBody>
      </p:sp>
      <p:cxnSp>
        <p:nvCxnSpPr>
          <p:cNvPr id="70" name="直接箭头连接符 69"/>
          <p:cNvCxnSpPr/>
          <p:nvPr/>
        </p:nvCxnSpPr>
        <p:spPr>
          <a:xfrm>
            <a:off x="9730042" y="4636103"/>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10286623" y="4451437"/>
            <a:ext cx="1069203" cy="369332"/>
          </a:xfrm>
          <a:prstGeom prst="rect">
            <a:avLst/>
          </a:prstGeom>
          <a:noFill/>
        </p:spPr>
        <p:txBody>
          <a:bodyPr wrap="none" lIns="0" tIns="0" rIns="0" bIns="0" rtlCol="0" anchor="ctr" anchorCtr="1">
            <a:spAutoFit/>
          </a:bodyPr>
          <a:lstStyle/>
          <a:p>
            <a:r>
              <a:rPr lang="en-US" altLang="zh-CN" sz="2400" b="1" dirty="0"/>
              <a:t>Result 2</a:t>
            </a:r>
            <a:endParaRPr lang="zh-CN" altLang="en-US" sz="2400" b="1" dirty="0"/>
          </a:p>
        </p:txBody>
      </p:sp>
      <p:cxnSp>
        <p:nvCxnSpPr>
          <p:cNvPr id="72" name="直接箭头连接符 71"/>
          <p:cNvCxnSpPr/>
          <p:nvPr/>
        </p:nvCxnSpPr>
        <p:spPr>
          <a:xfrm>
            <a:off x="9730042" y="5723598"/>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3" name="文本框 72"/>
          <p:cNvSpPr txBox="1"/>
          <p:nvPr/>
        </p:nvSpPr>
        <p:spPr>
          <a:xfrm>
            <a:off x="10286623" y="5538932"/>
            <a:ext cx="1069203" cy="369332"/>
          </a:xfrm>
          <a:prstGeom prst="rect">
            <a:avLst/>
          </a:prstGeom>
          <a:noFill/>
        </p:spPr>
        <p:txBody>
          <a:bodyPr wrap="none" lIns="0" tIns="0" rIns="0" bIns="0" rtlCol="0" anchor="ctr" anchorCtr="1">
            <a:spAutoFit/>
          </a:bodyPr>
          <a:lstStyle/>
          <a:p>
            <a:r>
              <a:rPr lang="en-US" altLang="zh-CN" sz="2400" b="1" dirty="0"/>
              <a:t>Result 3</a:t>
            </a:r>
            <a:endParaRPr lang="zh-CN" altLang="en-US" sz="2400" b="1" dirty="0"/>
          </a:p>
        </p:txBody>
      </p:sp>
      <p:cxnSp>
        <p:nvCxnSpPr>
          <p:cNvPr id="74" name="直接箭头连接符 73"/>
          <p:cNvCxnSpPr/>
          <p:nvPr/>
        </p:nvCxnSpPr>
        <p:spPr>
          <a:xfrm>
            <a:off x="7672463" y="2339807"/>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5" name="直接箭头连接符 74"/>
          <p:cNvCxnSpPr/>
          <p:nvPr/>
        </p:nvCxnSpPr>
        <p:spPr>
          <a:xfrm>
            <a:off x="7672463" y="2659087"/>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6" name="文本框 75"/>
          <p:cNvSpPr txBox="1"/>
          <p:nvPr/>
        </p:nvSpPr>
        <p:spPr>
          <a:xfrm>
            <a:off x="7037734" y="2085050"/>
            <a:ext cx="495614" cy="430887"/>
          </a:xfrm>
          <a:prstGeom prst="rect">
            <a:avLst/>
          </a:prstGeom>
          <a:noFill/>
        </p:spPr>
        <p:txBody>
          <a:bodyPr wrap="square" lIns="0" tIns="0" rIns="0" bIns="0" rtlCol="0" anchor="ctr" anchorCtr="1">
            <a:spAutoFit/>
          </a:bodyPr>
          <a:lstStyle/>
          <a:p>
            <a:r>
              <a:rPr lang="en-US" altLang="zh-CN" sz="2800" b="1" dirty="0"/>
              <a:t>A0</a:t>
            </a:r>
            <a:endParaRPr lang="zh-CN" altLang="en-US" sz="2800" b="1" dirty="0"/>
          </a:p>
        </p:txBody>
      </p:sp>
      <p:sp>
        <p:nvSpPr>
          <p:cNvPr id="77" name="文本框 76"/>
          <p:cNvSpPr txBox="1"/>
          <p:nvPr/>
        </p:nvSpPr>
        <p:spPr>
          <a:xfrm>
            <a:off x="7054115" y="2454382"/>
            <a:ext cx="474877" cy="430887"/>
          </a:xfrm>
          <a:prstGeom prst="rect">
            <a:avLst/>
          </a:prstGeom>
          <a:noFill/>
        </p:spPr>
        <p:txBody>
          <a:bodyPr wrap="square" lIns="0" tIns="0" rIns="0" bIns="0" rtlCol="0" anchor="ctr" anchorCtr="1">
            <a:spAutoFit/>
          </a:bodyPr>
          <a:lstStyle/>
          <a:p>
            <a:r>
              <a:rPr lang="en-US" altLang="zh-CN" sz="2800" b="1" dirty="0"/>
              <a:t>B0</a:t>
            </a:r>
            <a:endParaRPr lang="zh-CN" altLang="en-US" sz="2800" b="1" dirty="0"/>
          </a:p>
        </p:txBody>
      </p:sp>
      <p:cxnSp>
        <p:nvCxnSpPr>
          <p:cNvPr id="83" name="直接箭头连接符 82"/>
          <p:cNvCxnSpPr/>
          <p:nvPr/>
        </p:nvCxnSpPr>
        <p:spPr>
          <a:xfrm>
            <a:off x="7672463" y="3400695"/>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p:nvPr/>
        </p:nvCxnSpPr>
        <p:spPr>
          <a:xfrm>
            <a:off x="7672463" y="3719975"/>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5" name="文本框 84"/>
          <p:cNvSpPr txBox="1"/>
          <p:nvPr/>
        </p:nvSpPr>
        <p:spPr>
          <a:xfrm>
            <a:off x="7037734" y="3145938"/>
            <a:ext cx="495614" cy="430887"/>
          </a:xfrm>
          <a:prstGeom prst="rect">
            <a:avLst/>
          </a:prstGeom>
          <a:noFill/>
        </p:spPr>
        <p:txBody>
          <a:bodyPr wrap="square" lIns="0" tIns="0" rIns="0" bIns="0" rtlCol="0" anchor="ctr" anchorCtr="1">
            <a:spAutoFit/>
          </a:bodyPr>
          <a:lstStyle/>
          <a:p>
            <a:r>
              <a:rPr lang="en-US" altLang="zh-CN" sz="2800" b="1" dirty="0"/>
              <a:t>A1</a:t>
            </a:r>
            <a:endParaRPr lang="zh-CN" altLang="en-US" sz="2800" b="1" dirty="0"/>
          </a:p>
        </p:txBody>
      </p:sp>
      <p:sp>
        <p:nvSpPr>
          <p:cNvPr id="86" name="文本框 85"/>
          <p:cNvSpPr txBox="1"/>
          <p:nvPr/>
        </p:nvSpPr>
        <p:spPr>
          <a:xfrm>
            <a:off x="7054115" y="3515270"/>
            <a:ext cx="474877" cy="430887"/>
          </a:xfrm>
          <a:prstGeom prst="rect">
            <a:avLst/>
          </a:prstGeom>
          <a:noFill/>
        </p:spPr>
        <p:txBody>
          <a:bodyPr wrap="square" lIns="0" tIns="0" rIns="0" bIns="0" rtlCol="0" anchor="ctr" anchorCtr="1">
            <a:spAutoFit/>
          </a:bodyPr>
          <a:lstStyle/>
          <a:p>
            <a:r>
              <a:rPr lang="en-US" altLang="zh-CN" sz="2800" b="1" dirty="0"/>
              <a:t>B1</a:t>
            </a:r>
            <a:endParaRPr lang="zh-CN" altLang="en-US" sz="2800" b="1" dirty="0"/>
          </a:p>
        </p:txBody>
      </p:sp>
      <p:cxnSp>
        <p:nvCxnSpPr>
          <p:cNvPr id="87" name="直接箭头连接符 86"/>
          <p:cNvCxnSpPr/>
          <p:nvPr/>
        </p:nvCxnSpPr>
        <p:spPr>
          <a:xfrm>
            <a:off x="7672463" y="445041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p:cNvCxnSpPr/>
          <p:nvPr/>
        </p:nvCxnSpPr>
        <p:spPr>
          <a:xfrm>
            <a:off x="7672463" y="476969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9" name="文本框 88"/>
          <p:cNvSpPr txBox="1"/>
          <p:nvPr/>
        </p:nvSpPr>
        <p:spPr>
          <a:xfrm>
            <a:off x="7037734" y="4195661"/>
            <a:ext cx="495614" cy="430887"/>
          </a:xfrm>
          <a:prstGeom prst="rect">
            <a:avLst/>
          </a:prstGeom>
          <a:noFill/>
        </p:spPr>
        <p:txBody>
          <a:bodyPr wrap="square" lIns="0" tIns="0" rIns="0" bIns="0" rtlCol="0" anchor="ctr" anchorCtr="1">
            <a:spAutoFit/>
          </a:bodyPr>
          <a:lstStyle/>
          <a:p>
            <a:r>
              <a:rPr lang="en-US" altLang="zh-CN" sz="2800" b="1" dirty="0"/>
              <a:t>A2</a:t>
            </a:r>
            <a:endParaRPr lang="zh-CN" altLang="en-US" sz="2800" b="1" dirty="0"/>
          </a:p>
        </p:txBody>
      </p:sp>
      <p:sp>
        <p:nvSpPr>
          <p:cNvPr id="90" name="文本框 89"/>
          <p:cNvSpPr txBox="1"/>
          <p:nvPr/>
        </p:nvSpPr>
        <p:spPr>
          <a:xfrm>
            <a:off x="7054115" y="4564993"/>
            <a:ext cx="474877" cy="430887"/>
          </a:xfrm>
          <a:prstGeom prst="rect">
            <a:avLst/>
          </a:prstGeom>
          <a:noFill/>
        </p:spPr>
        <p:txBody>
          <a:bodyPr wrap="square" lIns="0" tIns="0" rIns="0" bIns="0" rtlCol="0" anchor="ctr" anchorCtr="1">
            <a:spAutoFit/>
          </a:bodyPr>
          <a:lstStyle/>
          <a:p>
            <a:r>
              <a:rPr lang="en-US" altLang="zh-CN" sz="2800" b="1" dirty="0"/>
              <a:t>B2</a:t>
            </a:r>
            <a:endParaRPr lang="zh-CN" altLang="en-US" sz="2800" b="1" dirty="0"/>
          </a:p>
        </p:txBody>
      </p:sp>
      <p:cxnSp>
        <p:nvCxnSpPr>
          <p:cNvPr id="91" name="直接箭头连接符 90"/>
          <p:cNvCxnSpPr/>
          <p:nvPr/>
        </p:nvCxnSpPr>
        <p:spPr>
          <a:xfrm>
            <a:off x="7672463" y="556982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92" name="直接箭头连接符 91"/>
          <p:cNvCxnSpPr/>
          <p:nvPr/>
        </p:nvCxnSpPr>
        <p:spPr>
          <a:xfrm>
            <a:off x="7672463" y="588910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3" name="文本框 92"/>
          <p:cNvSpPr txBox="1"/>
          <p:nvPr/>
        </p:nvSpPr>
        <p:spPr>
          <a:xfrm>
            <a:off x="7037734" y="5315066"/>
            <a:ext cx="495614" cy="430887"/>
          </a:xfrm>
          <a:prstGeom prst="rect">
            <a:avLst/>
          </a:prstGeom>
          <a:noFill/>
        </p:spPr>
        <p:txBody>
          <a:bodyPr wrap="square" lIns="0" tIns="0" rIns="0" bIns="0" rtlCol="0" anchor="ctr" anchorCtr="1">
            <a:spAutoFit/>
          </a:bodyPr>
          <a:lstStyle/>
          <a:p>
            <a:r>
              <a:rPr lang="en-US" altLang="zh-CN" sz="2800" b="1" dirty="0"/>
              <a:t>A3</a:t>
            </a:r>
            <a:endParaRPr lang="zh-CN" altLang="en-US" sz="2800" b="1" dirty="0"/>
          </a:p>
        </p:txBody>
      </p:sp>
      <p:sp>
        <p:nvSpPr>
          <p:cNvPr id="94" name="文本框 93"/>
          <p:cNvSpPr txBox="1"/>
          <p:nvPr/>
        </p:nvSpPr>
        <p:spPr>
          <a:xfrm>
            <a:off x="7054115" y="5684398"/>
            <a:ext cx="474877" cy="430887"/>
          </a:xfrm>
          <a:prstGeom prst="rect">
            <a:avLst/>
          </a:prstGeom>
          <a:noFill/>
        </p:spPr>
        <p:txBody>
          <a:bodyPr wrap="square" lIns="0" tIns="0" rIns="0" bIns="0" rtlCol="0" anchor="ctr" anchorCtr="1">
            <a:spAutoFit/>
          </a:bodyPr>
          <a:lstStyle/>
          <a:p>
            <a:r>
              <a:rPr lang="en-US" altLang="zh-CN" sz="2800" b="1" dirty="0"/>
              <a:t>B3</a:t>
            </a:r>
            <a:endParaRPr lang="zh-CN" altLang="en-US" sz="2800" b="1" dirty="0"/>
          </a:p>
        </p:txBody>
      </p:sp>
      <p:cxnSp>
        <p:nvCxnSpPr>
          <p:cNvPr id="95" name="直接箭头连接符 94"/>
          <p:cNvCxnSpPr/>
          <p:nvPr/>
        </p:nvCxnSpPr>
        <p:spPr>
          <a:xfrm>
            <a:off x="9135891" y="1850097"/>
            <a:ext cx="0" cy="353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9135891" y="2826365"/>
            <a:ext cx="0" cy="4153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61" idx="2"/>
          </p:cNvCxnSpPr>
          <p:nvPr/>
        </p:nvCxnSpPr>
        <p:spPr>
          <a:xfrm flipH="1">
            <a:off x="9128815" y="3887596"/>
            <a:ext cx="3538" cy="435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endCxn id="63" idx="0"/>
          </p:cNvCxnSpPr>
          <p:nvPr/>
        </p:nvCxnSpPr>
        <p:spPr>
          <a:xfrm flipH="1">
            <a:off x="9132353" y="4978479"/>
            <a:ext cx="3538" cy="4174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9135891" y="6041764"/>
            <a:ext cx="0" cy="4883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7717008" y="2860195"/>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1</a:t>
            </a:r>
            <a:endParaRPr lang="zh-CN" altLang="en-US" sz="2400" b="1" dirty="0"/>
          </a:p>
        </p:txBody>
      </p:sp>
      <p:sp>
        <p:nvSpPr>
          <p:cNvPr id="108" name="文本框 107"/>
          <p:cNvSpPr txBox="1"/>
          <p:nvPr/>
        </p:nvSpPr>
        <p:spPr>
          <a:xfrm>
            <a:off x="7717008" y="3921190"/>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2</a:t>
            </a:r>
            <a:endParaRPr lang="zh-CN" altLang="en-US" sz="2400" b="1" dirty="0"/>
          </a:p>
        </p:txBody>
      </p:sp>
      <p:sp>
        <p:nvSpPr>
          <p:cNvPr id="109" name="文本框 108"/>
          <p:cNvSpPr txBox="1"/>
          <p:nvPr/>
        </p:nvSpPr>
        <p:spPr>
          <a:xfrm>
            <a:off x="7717008" y="5010981"/>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3</a:t>
            </a:r>
            <a:endParaRPr lang="zh-CN" altLang="en-US" sz="2400" b="1" dirty="0"/>
          </a:p>
        </p:txBody>
      </p:sp>
      <p:sp>
        <p:nvSpPr>
          <p:cNvPr id="110" name="文本框 109"/>
          <p:cNvSpPr txBox="1"/>
          <p:nvPr/>
        </p:nvSpPr>
        <p:spPr>
          <a:xfrm>
            <a:off x="9242050" y="2776606"/>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0</a:t>
            </a:r>
            <a:endParaRPr lang="zh-CN" altLang="en-US" sz="2400" b="1" dirty="0"/>
          </a:p>
        </p:txBody>
      </p:sp>
      <p:sp>
        <p:nvSpPr>
          <p:cNvPr id="111" name="文本框 110"/>
          <p:cNvSpPr txBox="1"/>
          <p:nvPr/>
        </p:nvSpPr>
        <p:spPr>
          <a:xfrm>
            <a:off x="9242050" y="3838196"/>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1</a:t>
            </a:r>
            <a:endParaRPr lang="zh-CN" altLang="en-US" sz="2400" b="1" dirty="0"/>
          </a:p>
        </p:txBody>
      </p:sp>
      <p:sp>
        <p:nvSpPr>
          <p:cNvPr id="112" name="文本框 111"/>
          <p:cNvSpPr txBox="1"/>
          <p:nvPr/>
        </p:nvSpPr>
        <p:spPr>
          <a:xfrm>
            <a:off x="9242050" y="4905708"/>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2</a:t>
            </a:r>
            <a:endParaRPr lang="zh-CN" altLang="en-US" sz="2400" b="1" dirty="0"/>
          </a:p>
        </p:txBody>
      </p:sp>
      <p:sp>
        <p:nvSpPr>
          <p:cNvPr id="113" name="文本框 112"/>
          <p:cNvSpPr txBox="1"/>
          <p:nvPr/>
        </p:nvSpPr>
        <p:spPr>
          <a:xfrm>
            <a:off x="9242050" y="5988504"/>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3</a:t>
            </a:r>
            <a:endParaRPr lang="zh-CN" alt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marL="0" indent="0">
              <a:buNone/>
            </a:pPr>
            <a:r>
              <a:rPr lang="en-US" altLang="zh-CN" dirty="0"/>
              <a:t>A nor B= </a:t>
            </a:r>
            <a:r>
              <a:rPr lang="zh-CN" altLang="en-US" dirty="0"/>
              <a:t>（</a:t>
            </a:r>
            <a:r>
              <a:rPr lang="en-US" altLang="zh-CN" dirty="0"/>
              <a:t>not A</a:t>
            </a:r>
            <a:r>
              <a:rPr lang="zh-CN" altLang="en-US" dirty="0"/>
              <a:t>） </a:t>
            </a:r>
            <a:r>
              <a:rPr lang="en-US" altLang="zh-CN" dirty="0"/>
              <a:t>and (not B)</a:t>
            </a:r>
          </a:p>
        </p:txBody>
      </p:sp>
      <p:grpSp>
        <p:nvGrpSpPr>
          <p:cNvPr id="124" name="组合 123"/>
          <p:cNvGrpSpPr/>
          <p:nvPr/>
        </p:nvGrpSpPr>
        <p:grpSpPr>
          <a:xfrm>
            <a:off x="2524793" y="2665928"/>
            <a:ext cx="6362723" cy="4055547"/>
            <a:chOff x="2759075" y="1958002"/>
            <a:chExt cx="7473384" cy="4763473"/>
          </a:xfrm>
        </p:grpSpPr>
        <p:sp>
          <p:nvSpPr>
            <p:cNvPr id="80" name="矩形 79"/>
            <p:cNvSpPr/>
            <p:nvPr/>
          </p:nvSpPr>
          <p:spPr>
            <a:xfrm>
              <a:off x="3124199" y="2054041"/>
              <a:ext cx="6334907" cy="428787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6" name="流程图: 延期 35"/>
            <p:cNvSpPr/>
            <p:nvPr/>
          </p:nvSpPr>
          <p:spPr>
            <a:xfrm>
              <a:off x="6431616" y="2389124"/>
              <a:ext cx="1030941" cy="751156"/>
            </a:xfrm>
            <a:prstGeom prst="flowChartDelay">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7" name="流程图: 延期 9"/>
            <p:cNvSpPr/>
            <p:nvPr/>
          </p:nvSpPr>
          <p:spPr>
            <a:xfrm>
              <a:off x="6431606" y="3495416"/>
              <a:ext cx="1030941" cy="75126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8" name="矩形 37"/>
            <p:cNvSpPr/>
            <p:nvPr/>
          </p:nvSpPr>
          <p:spPr>
            <a:xfrm>
              <a:off x="7024192" y="4654723"/>
              <a:ext cx="849611" cy="64545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t>+</a:t>
              </a:r>
              <a:endParaRPr lang="zh-CN" altLang="en-US" sz="2400" b="1" dirty="0"/>
            </a:p>
          </p:txBody>
        </p:sp>
        <p:cxnSp>
          <p:nvCxnSpPr>
            <p:cNvPr id="39" name="直接箭头连接符 38"/>
            <p:cNvCxnSpPr/>
            <p:nvPr/>
          </p:nvCxnSpPr>
          <p:spPr>
            <a:xfrm>
              <a:off x="5033122" y="2604277"/>
              <a:ext cx="139848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p:nvPr/>
          </p:nvCxnSpPr>
          <p:spPr>
            <a:xfrm>
              <a:off x="5239148" y="5136246"/>
              <a:ext cx="17850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连接符: 肘形 40"/>
            <p:cNvCxnSpPr/>
            <p:nvPr/>
          </p:nvCxnSpPr>
          <p:spPr>
            <a:xfrm>
              <a:off x="5402157" y="2604277"/>
              <a:ext cx="1199790" cy="1093584"/>
            </a:xfrm>
            <a:prstGeom prst="bentConnector3">
              <a:avLst>
                <a:gd name="adj1" fmla="val 4018"/>
              </a:avLst>
            </a:prstGeom>
            <a:ln w="38100">
              <a:tailEnd type="triangle"/>
            </a:ln>
          </p:spPr>
          <p:style>
            <a:lnRef idx="3">
              <a:schemeClr val="dk1"/>
            </a:lnRef>
            <a:fillRef idx="0">
              <a:schemeClr val="dk1"/>
            </a:fillRef>
            <a:effectRef idx="2">
              <a:schemeClr val="dk1"/>
            </a:effectRef>
            <a:fontRef idx="minor">
              <a:schemeClr val="tx1"/>
            </a:fontRef>
          </p:style>
        </p:cxnSp>
        <p:cxnSp>
          <p:nvCxnSpPr>
            <p:cNvPr id="42" name="连接符: 肘形 41"/>
            <p:cNvCxnSpPr/>
            <p:nvPr/>
          </p:nvCxnSpPr>
          <p:spPr>
            <a:xfrm>
              <a:off x="5445597" y="3675545"/>
              <a:ext cx="1578595" cy="1139114"/>
            </a:xfrm>
            <a:prstGeom prst="bentConnector3">
              <a:avLst>
                <a:gd name="adj1" fmla="val 271"/>
              </a:avLst>
            </a:prstGeom>
            <a:ln w="38100">
              <a:tailEnd type="triangle"/>
            </a:ln>
          </p:spPr>
          <p:style>
            <a:lnRef idx="3">
              <a:schemeClr val="dk1"/>
            </a:lnRef>
            <a:fillRef idx="0">
              <a:schemeClr val="dk1"/>
            </a:fillRef>
            <a:effectRef idx="2">
              <a:schemeClr val="dk1"/>
            </a:effectRef>
            <a:fontRef idx="minor">
              <a:schemeClr val="tx1"/>
            </a:fontRef>
          </p:style>
        </p:cxnSp>
        <p:cxnSp>
          <p:nvCxnSpPr>
            <p:cNvPr id="43" name="连接符: 肘形 42"/>
            <p:cNvCxnSpPr/>
            <p:nvPr/>
          </p:nvCxnSpPr>
          <p:spPr>
            <a:xfrm rot="5400000" flipH="1" flipV="1">
              <a:off x="5688197" y="4222496"/>
              <a:ext cx="1082864" cy="744637"/>
            </a:xfrm>
            <a:prstGeom prst="bentConnector3">
              <a:avLst>
                <a:gd name="adj1" fmla="val 10043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连接符: 肘形 43"/>
            <p:cNvCxnSpPr/>
            <p:nvPr/>
          </p:nvCxnSpPr>
          <p:spPr>
            <a:xfrm rot="5400000" flipH="1" flipV="1">
              <a:off x="5437169" y="3389837"/>
              <a:ext cx="1401577" cy="561297"/>
            </a:xfrm>
            <a:prstGeom prst="bentConnector3">
              <a:avLst>
                <a:gd name="adj1" fmla="val 99950"/>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p:cNvCxnSpPr/>
            <p:nvPr/>
          </p:nvCxnSpPr>
          <p:spPr>
            <a:xfrm>
              <a:off x="7873803" y="4985066"/>
              <a:ext cx="64638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a:off x="7462547" y="3871050"/>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p:cNvCxnSpPr/>
            <p:nvPr/>
          </p:nvCxnSpPr>
          <p:spPr>
            <a:xfrm>
              <a:off x="7462547" y="2718982"/>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p:nvPr/>
          </p:nvCxnSpPr>
          <p:spPr>
            <a:xfrm>
              <a:off x="7434392" y="5300182"/>
              <a:ext cx="0" cy="1421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9174818" y="4201913"/>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59" name="组合 58"/>
            <p:cNvGrpSpPr/>
            <p:nvPr/>
          </p:nvGrpSpPr>
          <p:grpSpPr>
            <a:xfrm>
              <a:off x="8520188" y="2255025"/>
              <a:ext cx="690625" cy="3836896"/>
              <a:chOff x="6958088" y="1972607"/>
              <a:chExt cx="690625" cy="3836896"/>
            </a:xfrm>
          </p:grpSpPr>
          <p:sp>
            <p:nvSpPr>
              <p:cNvPr id="60" name="梯形 59"/>
              <p:cNvSpPr/>
              <p:nvPr/>
            </p:nvSpPr>
            <p:spPr bwMode="auto">
              <a:xfrm rot="5400000">
                <a:off x="5366955" y="3563740"/>
                <a:ext cx="3836896" cy="654630"/>
              </a:xfrm>
              <a:prstGeom prst="trapezoid">
                <a:avLst>
                  <a:gd name="adj" fmla="val 53719"/>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lstStyle/>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61" name="文本框 60"/>
              <p:cNvSpPr txBox="1"/>
              <p:nvPr/>
            </p:nvSpPr>
            <p:spPr>
              <a:xfrm>
                <a:off x="7156270" y="4278579"/>
                <a:ext cx="492443" cy="65"/>
              </a:xfrm>
              <a:prstGeom prst="rect">
                <a:avLst/>
              </a:prstGeom>
              <a:noFill/>
            </p:spPr>
            <p:txBody>
              <a:bodyPr vert="eaVert" wrap="none" lIns="0" tIns="0" rIns="0" bIns="0" rtlCol="0" anchor="ctr" anchorCtr="1">
                <a:spAutoFit/>
              </a:bodyPr>
              <a:lstStyle/>
              <a:p>
                <a:endParaRPr lang="zh-CN" altLang="en-US" sz="3200" b="1" dirty="0"/>
              </a:p>
            </p:txBody>
          </p:sp>
        </p:grpSp>
        <p:cxnSp>
          <p:nvCxnSpPr>
            <p:cNvPr id="91" name="连接符: 肘形 90"/>
            <p:cNvCxnSpPr>
              <a:endCxn id="38" idx="0"/>
            </p:cNvCxnSpPr>
            <p:nvPr/>
          </p:nvCxnSpPr>
          <p:spPr>
            <a:xfrm rot="5400000">
              <a:off x="6303606" y="3103394"/>
              <a:ext cx="2696721" cy="405938"/>
            </a:xfrm>
            <a:prstGeom prst="bentConnector3">
              <a:avLst>
                <a:gd name="adj1" fmla="val 88831"/>
              </a:avLst>
            </a:prstGeom>
            <a:ln w="38100">
              <a:tailEnd type="triangle"/>
            </a:ln>
          </p:spPr>
          <p:style>
            <a:lnRef idx="3">
              <a:schemeClr val="dk1"/>
            </a:lnRef>
            <a:fillRef idx="0">
              <a:schemeClr val="dk1"/>
            </a:fillRef>
            <a:effectRef idx="2">
              <a:schemeClr val="dk1"/>
            </a:effectRef>
            <a:fontRef idx="minor">
              <a:schemeClr val="tx1"/>
            </a:fontRef>
          </p:style>
        </p:cxnSp>
        <p:grpSp>
          <p:nvGrpSpPr>
            <p:cNvPr id="95" name="组合 94"/>
            <p:cNvGrpSpPr/>
            <p:nvPr/>
          </p:nvGrpSpPr>
          <p:grpSpPr>
            <a:xfrm>
              <a:off x="3674781" y="5168545"/>
              <a:ext cx="532520" cy="395097"/>
              <a:chOff x="2900362" y="4024313"/>
              <a:chExt cx="738187" cy="547689"/>
            </a:xfrm>
          </p:grpSpPr>
          <p:sp>
            <p:nvSpPr>
              <p:cNvPr id="96" name="等腰三角形 95"/>
              <p:cNvSpPr/>
              <p:nvPr/>
            </p:nvSpPr>
            <p:spPr>
              <a:xfrm rot="5400000">
                <a:off x="2909886" y="4014789"/>
                <a:ext cx="547689" cy="566737"/>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7" name="椭圆 96"/>
              <p:cNvSpPr/>
              <p:nvPr/>
            </p:nvSpPr>
            <p:spPr>
              <a:xfrm>
                <a:off x="3467099" y="4215130"/>
                <a:ext cx="171450" cy="17145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99" name="矩形 98"/>
            <p:cNvSpPr/>
            <p:nvPr/>
          </p:nvSpPr>
          <p:spPr>
            <a:xfrm>
              <a:off x="4894507" y="4708850"/>
              <a:ext cx="344641" cy="85479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altLang="zh-CN" sz="2000" b="1" dirty="0"/>
                <a:t>0</a:t>
              </a:r>
            </a:p>
            <a:p>
              <a:r>
                <a:rPr lang="en-US" altLang="zh-CN" sz="2000" b="1" dirty="0"/>
                <a:t>1</a:t>
              </a:r>
              <a:endParaRPr lang="zh-CN" altLang="en-US" sz="2000" b="1" dirty="0"/>
            </a:p>
          </p:txBody>
        </p:sp>
        <p:cxnSp>
          <p:nvCxnSpPr>
            <p:cNvPr id="101" name="直接箭头连接符 100"/>
            <p:cNvCxnSpPr>
              <a:stCxn id="97" idx="6"/>
            </p:cNvCxnSpPr>
            <p:nvPr/>
          </p:nvCxnSpPr>
          <p:spPr>
            <a:xfrm>
              <a:off x="4207301" y="5368039"/>
              <a:ext cx="68720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06" name="组合 105"/>
            <p:cNvGrpSpPr/>
            <p:nvPr/>
          </p:nvGrpSpPr>
          <p:grpSpPr>
            <a:xfrm>
              <a:off x="3674781" y="2669967"/>
              <a:ext cx="532520" cy="395097"/>
              <a:chOff x="2900362" y="4024313"/>
              <a:chExt cx="738187" cy="547689"/>
            </a:xfrm>
          </p:grpSpPr>
          <p:sp>
            <p:nvSpPr>
              <p:cNvPr id="107" name="等腰三角形 106"/>
              <p:cNvSpPr/>
              <p:nvPr/>
            </p:nvSpPr>
            <p:spPr>
              <a:xfrm rot="5400000">
                <a:off x="2909886" y="4014789"/>
                <a:ext cx="547689" cy="566737"/>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8" name="椭圆 107"/>
              <p:cNvSpPr/>
              <p:nvPr/>
            </p:nvSpPr>
            <p:spPr>
              <a:xfrm>
                <a:off x="3467099" y="4215130"/>
                <a:ext cx="171450" cy="17145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09" name="矩形 108"/>
            <p:cNvSpPr/>
            <p:nvPr/>
          </p:nvSpPr>
          <p:spPr>
            <a:xfrm>
              <a:off x="4672245" y="2210272"/>
              <a:ext cx="344641" cy="85479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altLang="zh-CN" sz="2000" b="1" dirty="0"/>
                <a:t>0</a:t>
              </a:r>
            </a:p>
            <a:p>
              <a:r>
                <a:rPr lang="en-US" altLang="zh-CN" sz="2000" b="1" dirty="0"/>
                <a:t>1</a:t>
              </a:r>
              <a:endParaRPr lang="zh-CN" altLang="en-US" sz="2000" b="1" dirty="0"/>
            </a:p>
          </p:txBody>
        </p:sp>
        <p:cxnSp>
          <p:nvCxnSpPr>
            <p:cNvPr id="110" name="直接箭头连接符 109"/>
            <p:cNvCxnSpPr>
              <a:stCxn id="108" idx="6"/>
            </p:cNvCxnSpPr>
            <p:nvPr/>
          </p:nvCxnSpPr>
          <p:spPr>
            <a:xfrm>
              <a:off x="4207301" y="2869461"/>
              <a:ext cx="4649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5" name="直接箭头连接符 124"/>
            <p:cNvCxnSpPr/>
            <p:nvPr/>
          </p:nvCxnSpPr>
          <p:spPr>
            <a:xfrm>
              <a:off x="2759075" y="2429652"/>
              <a:ext cx="191317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7" name="连接符: 肘形 126"/>
            <p:cNvCxnSpPr>
              <a:endCxn id="107" idx="3"/>
            </p:cNvCxnSpPr>
            <p:nvPr/>
          </p:nvCxnSpPr>
          <p:spPr>
            <a:xfrm rot="16200000" flipH="1">
              <a:off x="3255416" y="2448151"/>
              <a:ext cx="437865" cy="400866"/>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130" name="直接箭头连接符 129"/>
            <p:cNvCxnSpPr/>
            <p:nvPr/>
          </p:nvCxnSpPr>
          <p:spPr>
            <a:xfrm>
              <a:off x="2759075" y="4909918"/>
              <a:ext cx="213543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1" name="连接符: 肘形 130"/>
            <p:cNvCxnSpPr/>
            <p:nvPr/>
          </p:nvCxnSpPr>
          <p:spPr>
            <a:xfrm rot="16200000" flipH="1">
              <a:off x="3255416" y="4928417"/>
              <a:ext cx="437865" cy="400866"/>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grpSp>
      <p:sp>
        <p:nvSpPr>
          <p:cNvPr id="5" name="标题 4"/>
          <p:cNvSpPr>
            <a:spLocks noGrp="1"/>
          </p:cNvSpPr>
          <p:nvPr>
            <p:ph type="title"/>
          </p:nvPr>
        </p:nvSpPr>
        <p:spPr/>
        <p:txBody>
          <a:bodyPr/>
          <a:lstStyle/>
          <a:p>
            <a:r>
              <a:rPr lang="en-US" altLang="zh-CN" dirty="0"/>
              <a:t>ALU——nor</a:t>
            </a:r>
            <a:r>
              <a:rPr lang="zh-CN" altLang="en-US" dirty="0"/>
              <a:t>运算</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25</a:t>
            </a:fld>
            <a:endParaRPr lang="zh-CN" altLang="en-US" dirty="0"/>
          </a:p>
        </p:txBody>
      </p:sp>
      <p:sp>
        <p:nvSpPr>
          <p:cNvPr id="46" name="文本框 45"/>
          <p:cNvSpPr txBox="1"/>
          <p:nvPr/>
        </p:nvSpPr>
        <p:spPr>
          <a:xfrm>
            <a:off x="6089825" y="2265556"/>
            <a:ext cx="1141437" cy="369332"/>
          </a:xfrm>
          <a:prstGeom prst="rect">
            <a:avLst/>
          </a:prstGeom>
          <a:noFill/>
        </p:spPr>
        <p:txBody>
          <a:bodyPr wrap="square" lIns="0" tIns="0" rIns="0" bIns="0" rtlCol="0" anchor="ctr" anchorCtr="1">
            <a:spAutoFit/>
          </a:bodyPr>
          <a:lstStyle/>
          <a:p>
            <a:r>
              <a:rPr lang="en-US" altLang="zh-CN" sz="2400" b="1" dirty="0" err="1"/>
              <a:t>CarryIn</a:t>
            </a:r>
            <a:endParaRPr lang="zh-CN" altLang="en-US" sz="2400" b="1" dirty="0"/>
          </a:p>
        </p:txBody>
      </p:sp>
      <p:sp>
        <p:nvSpPr>
          <p:cNvPr id="51" name="文本框 50"/>
          <p:cNvSpPr txBox="1"/>
          <p:nvPr/>
        </p:nvSpPr>
        <p:spPr>
          <a:xfrm>
            <a:off x="6805264" y="6480088"/>
            <a:ext cx="1335211" cy="369332"/>
          </a:xfrm>
          <a:prstGeom prst="rect">
            <a:avLst/>
          </a:prstGeom>
          <a:noFill/>
        </p:spPr>
        <p:txBody>
          <a:bodyPr wrap="square" lIns="0" tIns="0" rIns="0" bIns="0" rtlCol="0" anchor="ctr" anchorCtr="1">
            <a:spAutoFit/>
          </a:bodyPr>
          <a:lstStyle/>
          <a:p>
            <a:r>
              <a:rPr lang="en-US" altLang="zh-CN" sz="2400" b="1" dirty="0" err="1"/>
              <a:t>CarryOut</a:t>
            </a:r>
            <a:endParaRPr lang="zh-CN" altLang="en-US" sz="2400" b="1" dirty="0"/>
          </a:p>
        </p:txBody>
      </p:sp>
      <p:sp>
        <p:nvSpPr>
          <p:cNvPr id="53" name="文本框 52"/>
          <p:cNvSpPr txBox="1"/>
          <p:nvPr/>
        </p:nvSpPr>
        <p:spPr>
          <a:xfrm>
            <a:off x="8940859" y="4351219"/>
            <a:ext cx="887544" cy="369332"/>
          </a:xfrm>
          <a:prstGeom prst="rect">
            <a:avLst/>
          </a:prstGeom>
          <a:noFill/>
        </p:spPr>
        <p:txBody>
          <a:bodyPr wrap="square" lIns="0" tIns="0" rIns="0" bIns="0" rtlCol="0" anchor="ctr" anchorCtr="1">
            <a:spAutoFit/>
          </a:bodyPr>
          <a:lstStyle/>
          <a:p>
            <a:r>
              <a:rPr lang="en-US" altLang="zh-CN" sz="2400" b="1" dirty="0"/>
              <a:t>Result</a:t>
            </a:r>
            <a:endParaRPr lang="zh-CN" altLang="en-US" sz="2400" b="1" dirty="0"/>
          </a:p>
        </p:txBody>
      </p:sp>
      <p:sp>
        <p:nvSpPr>
          <p:cNvPr id="58" name="文本框 57"/>
          <p:cNvSpPr txBox="1"/>
          <p:nvPr/>
        </p:nvSpPr>
        <p:spPr>
          <a:xfrm>
            <a:off x="7466471" y="2259911"/>
            <a:ext cx="1342793" cy="369332"/>
          </a:xfrm>
          <a:prstGeom prst="rect">
            <a:avLst/>
          </a:prstGeom>
          <a:noFill/>
        </p:spPr>
        <p:txBody>
          <a:bodyPr wrap="square" lIns="0" tIns="0" rIns="0" bIns="0" rtlCol="0" anchor="ctr" anchorCtr="1">
            <a:spAutoFit/>
          </a:bodyPr>
          <a:lstStyle/>
          <a:p>
            <a:r>
              <a:rPr lang="en-US" altLang="zh-CN" sz="2400" b="1" dirty="0">
                <a:solidFill>
                  <a:srgbClr val="FF0000"/>
                </a:solidFill>
              </a:rPr>
              <a:t>Operation</a:t>
            </a:r>
            <a:endParaRPr lang="zh-CN" altLang="en-US" sz="2400" b="1" dirty="0">
              <a:solidFill>
                <a:srgbClr val="FF0000"/>
              </a:solidFill>
            </a:endParaRPr>
          </a:p>
        </p:txBody>
      </p:sp>
      <p:cxnSp>
        <p:nvCxnSpPr>
          <p:cNvPr id="57" name="直接箭头连接符 56"/>
          <p:cNvCxnSpPr/>
          <p:nvPr/>
        </p:nvCxnSpPr>
        <p:spPr>
          <a:xfrm>
            <a:off x="7775245" y="2678935"/>
            <a:ext cx="0" cy="4231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2144065" y="2841197"/>
            <a:ext cx="332097" cy="430887"/>
          </a:xfrm>
          <a:prstGeom prst="rect">
            <a:avLst/>
          </a:prstGeom>
          <a:noFill/>
        </p:spPr>
        <p:txBody>
          <a:bodyPr wrap="square" lIns="0" tIns="0" rIns="0" bIns="0" rtlCol="0" anchor="ctr" anchorCtr="1">
            <a:spAutoFit/>
          </a:bodyPr>
          <a:lstStyle/>
          <a:p>
            <a:r>
              <a:rPr lang="en-US" altLang="zh-CN" sz="2800" b="1" dirty="0"/>
              <a:t>A</a:t>
            </a:r>
            <a:endParaRPr lang="zh-CN" altLang="en-US" sz="2800" b="1" dirty="0"/>
          </a:p>
        </p:txBody>
      </p:sp>
      <p:sp>
        <p:nvSpPr>
          <p:cNvPr id="63" name="文本框 62"/>
          <p:cNvSpPr txBox="1"/>
          <p:nvPr/>
        </p:nvSpPr>
        <p:spPr>
          <a:xfrm>
            <a:off x="2137547" y="4968448"/>
            <a:ext cx="332097" cy="430887"/>
          </a:xfrm>
          <a:prstGeom prst="rect">
            <a:avLst/>
          </a:prstGeom>
          <a:noFill/>
        </p:spPr>
        <p:txBody>
          <a:bodyPr wrap="square" lIns="0" tIns="0" rIns="0" bIns="0" rtlCol="0" anchor="ctr" anchorCtr="1">
            <a:spAutoFit/>
          </a:bodyPr>
          <a:lstStyle/>
          <a:p>
            <a:r>
              <a:rPr lang="en-US" altLang="zh-CN" sz="2800" b="1" dirty="0"/>
              <a:t>B</a:t>
            </a:r>
            <a:endParaRPr lang="zh-CN" altLang="en-US" sz="2800" b="1" dirty="0"/>
          </a:p>
        </p:txBody>
      </p:sp>
      <p:cxnSp>
        <p:nvCxnSpPr>
          <p:cNvPr id="132" name="直接箭头连接符 131"/>
          <p:cNvCxnSpPr/>
          <p:nvPr/>
        </p:nvCxnSpPr>
        <p:spPr>
          <a:xfrm>
            <a:off x="4514936" y="2665926"/>
            <a:ext cx="27134" cy="2342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3081274" y="4256266"/>
            <a:ext cx="1136457" cy="369332"/>
          </a:xfrm>
          <a:prstGeom prst="rect">
            <a:avLst/>
          </a:prstGeom>
          <a:noFill/>
          <a:ln>
            <a:noFill/>
          </a:ln>
        </p:spPr>
        <p:txBody>
          <a:bodyPr wrap="square" lIns="0" tIns="0" rIns="0" bIns="0" rtlCol="0" anchor="ctr" anchorCtr="1">
            <a:spAutoFit/>
          </a:bodyPr>
          <a:lstStyle/>
          <a:p>
            <a:r>
              <a:rPr lang="en-US" altLang="zh-CN" sz="2400" b="1" dirty="0" err="1">
                <a:solidFill>
                  <a:srgbClr val="FF0000"/>
                </a:solidFill>
              </a:rPr>
              <a:t>Binvert</a:t>
            </a:r>
            <a:endParaRPr lang="zh-CN" altLang="en-US" sz="2400" b="1" dirty="0">
              <a:solidFill>
                <a:srgbClr val="FF0000"/>
              </a:solidFill>
            </a:endParaRPr>
          </a:p>
        </p:txBody>
      </p:sp>
      <p:cxnSp>
        <p:nvCxnSpPr>
          <p:cNvPr id="142" name="直接箭头连接符 141"/>
          <p:cNvCxnSpPr/>
          <p:nvPr/>
        </p:nvCxnSpPr>
        <p:spPr>
          <a:xfrm>
            <a:off x="4300347" y="2671732"/>
            <a:ext cx="0" cy="1999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3649502" y="2268410"/>
            <a:ext cx="1342793" cy="369332"/>
          </a:xfrm>
          <a:prstGeom prst="rect">
            <a:avLst/>
          </a:prstGeom>
          <a:noFill/>
        </p:spPr>
        <p:txBody>
          <a:bodyPr wrap="square" lIns="0" tIns="0" rIns="0" bIns="0" rtlCol="0" anchor="ctr" anchorCtr="1">
            <a:spAutoFit/>
          </a:bodyPr>
          <a:lstStyle/>
          <a:p>
            <a:r>
              <a:rPr lang="en-US" altLang="zh-CN" sz="2400" b="1" dirty="0" err="1">
                <a:solidFill>
                  <a:srgbClr val="FF0000"/>
                </a:solidFill>
              </a:rPr>
              <a:t>Ainvert</a:t>
            </a:r>
            <a:endParaRPr lang="zh-CN" altLang="en-US" sz="2400" b="1" dirty="0">
              <a:solidFill>
                <a:srgbClr val="FF0000"/>
              </a:solidFill>
            </a:endParaRPr>
          </a:p>
        </p:txBody>
      </p:sp>
      <p:sp>
        <p:nvSpPr>
          <p:cNvPr id="162" name="文本框 161"/>
          <p:cNvSpPr txBox="1"/>
          <p:nvPr/>
        </p:nvSpPr>
        <p:spPr>
          <a:xfrm>
            <a:off x="7446444" y="4102803"/>
            <a:ext cx="212804" cy="369332"/>
          </a:xfrm>
          <a:prstGeom prst="rect">
            <a:avLst/>
          </a:prstGeom>
          <a:noFill/>
        </p:spPr>
        <p:txBody>
          <a:bodyPr wrap="square" lIns="0" tIns="0" rIns="0" bIns="0" rtlCol="0" anchor="ctr" anchorCtr="1">
            <a:spAutoFit/>
          </a:bodyPr>
          <a:lstStyle/>
          <a:p>
            <a:r>
              <a:rPr lang="en-US" altLang="zh-CN" sz="2400" b="1" dirty="0"/>
              <a:t>1</a:t>
            </a:r>
            <a:endParaRPr lang="zh-CN" altLang="en-US" sz="2400" b="1" dirty="0"/>
          </a:p>
        </p:txBody>
      </p:sp>
      <p:cxnSp>
        <p:nvCxnSpPr>
          <p:cNvPr id="164" name="连接符: 肘形 163"/>
          <p:cNvCxnSpPr/>
          <p:nvPr/>
        </p:nvCxnSpPr>
        <p:spPr>
          <a:xfrm flipV="1">
            <a:off x="4314825" y="1934553"/>
            <a:ext cx="5297573" cy="392374"/>
          </a:xfrm>
          <a:prstGeom prst="bentConnector3">
            <a:avLst>
              <a:gd name="adj1" fmla="val -344"/>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0" name="连接符: 肘形 169"/>
          <p:cNvCxnSpPr/>
          <p:nvPr/>
        </p:nvCxnSpPr>
        <p:spPr>
          <a:xfrm flipV="1">
            <a:off x="4489578" y="2071867"/>
            <a:ext cx="5122820" cy="257856"/>
          </a:xfrm>
          <a:prstGeom prst="bentConnector3">
            <a:avLst>
              <a:gd name="adj1" fmla="val 356"/>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5" name="连接符: 肘形 174"/>
          <p:cNvCxnSpPr/>
          <p:nvPr/>
        </p:nvCxnSpPr>
        <p:spPr>
          <a:xfrm flipV="1">
            <a:off x="7763073" y="2221377"/>
            <a:ext cx="1849325" cy="86253"/>
          </a:xfrm>
          <a:prstGeom prst="bentConnector3">
            <a:avLst>
              <a:gd name="adj1" fmla="val 1070"/>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9595833" y="1885195"/>
            <a:ext cx="1342793" cy="369332"/>
          </a:xfrm>
          <a:prstGeom prst="rect">
            <a:avLst/>
          </a:prstGeom>
          <a:noFill/>
        </p:spPr>
        <p:txBody>
          <a:bodyPr wrap="square" lIns="0" tIns="0" rIns="0" bIns="0" rtlCol="0" anchor="ctr" anchorCtr="1">
            <a:spAutoFit/>
          </a:bodyPr>
          <a:lstStyle/>
          <a:p>
            <a:r>
              <a:rPr lang="en-US" altLang="zh-CN" sz="2400" b="1" dirty="0" err="1">
                <a:solidFill>
                  <a:srgbClr val="FF0000"/>
                </a:solidFill>
              </a:rPr>
              <a:t>ALUop</a:t>
            </a:r>
            <a:endParaRPr lang="zh-CN" altLang="en-US" sz="2400"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marL="0" indent="0">
              <a:buNone/>
            </a:pPr>
            <a:r>
              <a:rPr lang="en-US" dirty="0"/>
              <a:t>Result=1 if A&lt;B</a:t>
            </a:r>
            <a:endParaRPr lang="zh-CN" altLang="en-US" dirty="0"/>
          </a:p>
        </p:txBody>
      </p:sp>
      <p:grpSp>
        <p:nvGrpSpPr>
          <p:cNvPr id="124" name="组合 123"/>
          <p:cNvGrpSpPr/>
          <p:nvPr/>
        </p:nvGrpSpPr>
        <p:grpSpPr>
          <a:xfrm>
            <a:off x="2524793" y="2665928"/>
            <a:ext cx="6362723" cy="4055547"/>
            <a:chOff x="2759075" y="1958002"/>
            <a:chExt cx="7473384" cy="4763473"/>
          </a:xfrm>
        </p:grpSpPr>
        <p:sp>
          <p:nvSpPr>
            <p:cNvPr id="80" name="矩形 79"/>
            <p:cNvSpPr/>
            <p:nvPr/>
          </p:nvSpPr>
          <p:spPr>
            <a:xfrm>
              <a:off x="3124199" y="2054041"/>
              <a:ext cx="6334907" cy="428787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6" name="流程图: 延期 35"/>
            <p:cNvSpPr/>
            <p:nvPr/>
          </p:nvSpPr>
          <p:spPr>
            <a:xfrm>
              <a:off x="6431616" y="2389124"/>
              <a:ext cx="1030941" cy="751156"/>
            </a:xfrm>
            <a:prstGeom prst="flowChartDelay">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7" name="流程图: 延期 9"/>
            <p:cNvSpPr/>
            <p:nvPr/>
          </p:nvSpPr>
          <p:spPr>
            <a:xfrm>
              <a:off x="6431606" y="3495416"/>
              <a:ext cx="1030941" cy="75126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8" name="矩形 37"/>
            <p:cNvSpPr/>
            <p:nvPr/>
          </p:nvSpPr>
          <p:spPr>
            <a:xfrm>
              <a:off x="7024192" y="4654723"/>
              <a:ext cx="849611" cy="64545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t>+</a:t>
              </a:r>
              <a:endParaRPr lang="zh-CN" altLang="en-US" sz="2400" b="1" dirty="0"/>
            </a:p>
          </p:txBody>
        </p:sp>
        <p:cxnSp>
          <p:nvCxnSpPr>
            <p:cNvPr id="39" name="直接箭头连接符 38"/>
            <p:cNvCxnSpPr/>
            <p:nvPr/>
          </p:nvCxnSpPr>
          <p:spPr>
            <a:xfrm>
              <a:off x="5033122" y="2604277"/>
              <a:ext cx="139848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p:nvPr/>
          </p:nvCxnSpPr>
          <p:spPr>
            <a:xfrm>
              <a:off x="5239148" y="5136246"/>
              <a:ext cx="17850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连接符: 肘形 40"/>
            <p:cNvCxnSpPr/>
            <p:nvPr/>
          </p:nvCxnSpPr>
          <p:spPr>
            <a:xfrm>
              <a:off x="5402157" y="2604277"/>
              <a:ext cx="1199790" cy="1093584"/>
            </a:xfrm>
            <a:prstGeom prst="bentConnector3">
              <a:avLst>
                <a:gd name="adj1" fmla="val 4018"/>
              </a:avLst>
            </a:prstGeom>
            <a:ln w="38100">
              <a:tailEnd type="triangle"/>
            </a:ln>
          </p:spPr>
          <p:style>
            <a:lnRef idx="3">
              <a:schemeClr val="dk1"/>
            </a:lnRef>
            <a:fillRef idx="0">
              <a:schemeClr val="dk1"/>
            </a:fillRef>
            <a:effectRef idx="2">
              <a:schemeClr val="dk1"/>
            </a:effectRef>
            <a:fontRef idx="minor">
              <a:schemeClr val="tx1"/>
            </a:fontRef>
          </p:style>
        </p:cxnSp>
        <p:cxnSp>
          <p:nvCxnSpPr>
            <p:cNvPr id="42" name="连接符: 肘形 41"/>
            <p:cNvCxnSpPr/>
            <p:nvPr/>
          </p:nvCxnSpPr>
          <p:spPr>
            <a:xfrm>
              <a:off x="5445597" y="3675545"/>
              <a:ext cx="1578595" cy="1139114"/>
            </a:xfrm>
            <a:prstGeom prst="bentConnector3">
              <a:avLst>
                <a:gd name="adj1" fmla="val 271"/>
              </a:avLst>
            </a:prstGeom>
            <a:ln w="38100">
              <a:tailEnd type="triangle"/>
            </a:ln>
          </p:spPr>
          <p:style>
            <a:lnRef idx="3">
              <a:schemeClr val="dk1"/>
            </a:lnRef>
            <a:fillRef idx="0">
              <a:schemeClr val="dk1"/>
            </a:fillRef>
            <a:effectRef idx="2">
              <a:schemeClr val="dk1"/>
            </a:effectRef>
            <a:fontRef idx="minor">
              <a:schemeClr val="tx1"/>
            </a:fontRef>
          </p:style>
        </p:cxnSp>
        <p:cxnSp>
          <p:nvCxnSpPr>
            <p:cNvPr id="43" name="连接符: 肘形 42"/>
            <p:cNvCxnSpPr/>
            <p:nvPr/>
          </p:nvCxnSpPr>
          <p:spPr>
            <a:xfrm rot="5400000" flipH="1" flipV="1">
              <a:off x="5688197" y="4222496"/>
              <a:ext cx="1082864" cy="744637"/>
            </a:xfrm>
            <a:prstGeom prst="bentConnector3">
              <a:avLst>
                <a:gd name="adj1" fmla="val 10043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连接符: 肘形 43"/>
            <p:cNvCxnSpPr/>
            <p:nvPr/>
          </p:nvCxnSpPr>
          <p:spPr>
            <a:xfrm rot="5400000" flipH="1" flipV="1">
              <a:off x="5437169" y="3389837"/>
              <a:ext cx="1401577" cy="561297"/>
            </a:xfrm>
            <a:prstGeom prst="bentConnector3">
              <a:avLst>
                <a:gd name="adj1" fmla="val 99950"/>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p:cNvCxnSpPr/>
            <p:nvPr/>
          </p:nvCxnSpPr>
          <p:spPr>
            <a:xfrm>
              <a:off x="7873803" y="4985066"/>
              <a:ext cx="64638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a:off x="7462547" y="3871050"/>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p:cNvCxnSpPr/>
            <p:nvPr/>
          </p:nvCxnSpPr>
          <p:spPr>
            <a:xfrm>
              <a:off x="7462547" y="2718982"/>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p:nvPr/>
          </p:nvCxnSpPr>
          <p:spPr>
            <a:xfrm>
              <a:off x="7434392" y="5300182"/>
              <a:ext cx="0" cy="1421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9174818" y="4201913"/>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59" name="组合 58"/>
            <p:cNvGrpSpPr/>
            <p:nvPr/>
          </p:nvGrpSpPr>
          <p:grpSpPr>
            <a:xfrm>
              <a:off x="8520188" y="2255025"/>
              <a:ext cx="690625" cy="3836896"/>
              <a:chOff x="6958088" y="1972607"/>
              <a:chExt cx="690625" cy="3836896"/>
            </a:xfrm>
          </p:grpSpPr>
          <p:sp>
            <p:nvSpPr>
              <p:cNvPr id="60" name="梯形 59"/>
              <p:cNvSpPr/>
              <p:nvPr/>
            </p:nvSpPr>
            <p:spPr bwMode="auto">
              <a:xfrm rot="5400000">
                <a:off x="5366955" y="3563740"/>
                <a:ext cx="3836896" cy="654630"/>
              </a:xfrm>
              <a:prstGeom prst="trapezoid">
                <a:avLst>
                  <a:gd name="adj" fmla="val 53719"/>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lstStyle/>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p>
                <a:pPr marL="0" marR="0" indent="0"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61" name="文本框 60"/>
              <p:cNvSpPr txBox="1"/>
              <p:nvPr/>
            </p:nvSpPr>
            <p:spPr>
              <a:xfrm>
                <a:off x="7156270" y="4278579"/>
                <a:ext cx="492443" cy="65"/>
              </a:xfrm>
              <a:prstGeom prst="rect">
                <a:avLst/>
              </a:prstGeom>
              <a:noFill/>
            </p:spPr>
            <p:txBody>
              <a:bodyPr vert="eaVert" wrap="none" lIns="0" tIns="0" rIns="0" bIns="0" rtlCol="0" anchor="ctr" anchorCtr="1">
                <a:spAutoFit/>
              </a:bodyPr>
              <a:lstStyle/>
              <a:p>
                <a:endParaRPr lang="zh-CN" altLang="en-US" sz="3200" b="1" dirty="0"/>
              </a:p>
            </p:txBody>
          </p:sp>
        </p:grpSp>
        <p:cxnSp>
          <p:nvCxnSpPr>
            <p:cNvPr id="91" name="连接符: 肘形 90"/>
            <p:cNvCxnSpPr>
              <a:endCxn id="38" idx="0"/>
            </p:cNvCxnSpPr>
            <p:nvPr/>
          </p:nvCxnSpPr>
          <p:spPr>
            <a:xfrm rot="5400000">
              <a:off x="6303606" y="3103394"/>
              <a:ext cx="2696721" cy="405938"/>
            </a:xfrm>
            <a:prstGeom prst="bentConnector3">
              <a:avLst>
                <a:gd name="adj1" fmla="val 88831"/>
              </a:avLst>
            </a:prstGeom>
            <a:ln w="38100">
              <a:tailEnd type="triangle"/>
            </a:ln>
          </p:spPr>
          <p:style>
            <a:lnRef idx="3">
              <a:schemeClr val="dk1"/>
            </a:lnRef>
            <a:fillRef idx="0">
              <a:schemeClr val="dk1"/>
            </a:fillRef>
            <a:effectRef idx="2">
              <a:schemeClr val="dk1"/>
            </a:effectRef>
            <a:fontRef idx="minor">
              <a:schemeClr val="tx1"/>
            </a:fontRef>
          </p:style>
        </p:cxnSp>
        <p:grpSp>
          <p:nvGrpSpPr>
            <p:cNvPr id="95" name="组合 94"/>
            <p:cNvGrpSpPr/>
            <p:nvPr/>
          </p:nvGrpSpPr>
          <p:grpSpPr>
            <a:xfrm>
              <a:off x="3674781" y="5168545"/>
              <a:ext cx="532520" cy="395097"/>
              <a:chOff x="2900362" y="4024313"/>
              <a:chExt cx="738187" cy="547689"/>
            </a:xfrm>
          </p:grpSpPr>
          <p:sp>
            <p:nvSpPr>
              <p:cNvPr id="96" name="等腰三角形 95"/>
              <p:cNvSpPr/>
              <p:nvPr/>
            </p:nvSpPr>
            <p:spPr>
              <a:xfrm rot="5400000">
                <a:off x="2909886" y="4014789"/>
                <a:ext cx="547689" cy="566737"/>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7" name="椭圆 96"/>
              <p:cNvSpPr/>
              <p:nvPr/>
            </p:nvSpPr>
            <p:spPr>
              <a:xfrm>
                <a:off x="3467099" y="4215130"/>
                <a:ext cx="171450" cy="17145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99" name="矩形 98"/>
            <p:cNvSpPr/>
            <p:nvPr/>
          </p:nvSpPr>
          <p:spPr>
            <a:xfrm>
              <a:off x="4894507" y="4708850"/>
              <a:ext cx="344641" cy="85479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altLang="zh-CN" sz="2000" b="1" dirty="0"/>
                <a:t>0</a:t>
              </a:r>
            </a:p>
            <a:p>
              <a:r>
                <a:rPr lang="en-US" altLang="zh-CN" sz="2000" b="1" dirty="0"/>
                <a:t>1</a:t>
              </a:r>
              <a:endParaRPr lang="zh-CN" altLang="en-US" sz="2000" b="1" dirty="0"/>
            </a:p>
          </p:txBody>
        </p:sp>
        <p:cxnSp>
          <p:nvCxnSpPr>
            <p:cNvPr id="101" name="直接箭头连接符 100"/>
            <p:cNvCxnSpPr>
              <a:stCxn id="97" idx="6"/>
            </p:cNvCxnSpPr>
            <p:nvPr/>
          </p:nvCxnSpPr>
          <p:spPr>
            <a:xfrm>
              <a:off x="4207301" y="5368039"/>
              <a:ext cx="68720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06" name="组合 105"/>
            <p:cNvGrpSpPr/>
            <p:nvPr/>
          </p:nvGrpSpPr>
          <p:grpSpPr>
            <a:xfrm>
              <a:off x="3674781" y="2669967"/>
              <a:ext cx="532520" cy="395097"/>
              <a:chOff x="2900362" y="4024313"/>
              <a:chExt cx="738187" cy="547689"/>
            </a:xfrm>
          </p:grpSpPr>
          <p:sp>
            <p:nvSpPr>
              <p:cNvPr id="107" name="等腰三角形 106"/>
              <p:cNvSpPr/>
              <p:nvPr/>
            </p:nvSpPr>
            <p:spPr>
              <a:xfrm rot="5400000">
                <a:off x="2909886" y="4014789"/>
                <a:ext cx="547689" cy="566737"/>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8" name="椭圆 107"/>
              <p:cNvSpPr/>
              <p:nvPr/>
            </p:nvSpPr>
            <p:spPr>
              <a:xfrm>
                <a:off x="3467099" y="4215130"/>
                <a:ext cx="171450" cy="17145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09" name="矩形 108"/>
            <p:cNvSpPr/>
            <p:nvPr/>
          </p:nvSpPr>
          <p:spPr>
            <a:xfrm>
              <a:off x="4672245" y="2210272"/>
              <a:ext cx="344641" cy="85479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altLang="zh-CN" sz="2000" b="1" dirty="0"/>
                <a:t>0</a:t>
              </a:r>
            </a:p>
            <a:p>
              <a:r>
                <a:rPr lang="en-US" altLang="zh-CN" sz="2000" b="1" dirty="0"/>
                <a:t>1</a:t>
              </a:r>
              <a:endParaRPr lang="zh-CN" altLang="en-US" sz="2000" b="1" dirty="0"/>
            </a:p>
          </p:txBody>
        </p:sp>
        <p:cxnSp>
          <p:nvCxnSpPr>
            <p:cNvPr id="110" name="直接箭头连接符 109"/>
            <p:cNvCxnSpPr>
              <a:stCxn id="108" idx="6"/>
            </p:cNvCxnSpPr>
            <p:nvPr/>
          </p:nvCxnSpPr>
          <p:spPr>
            <a:xfrm>
              <a:off x="4207301" y="2869461"/>
              <a:ext cx="4649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5" name="直接箭头连接符 124"/>
            <p:cNvCxnSpPr/>
            <p:nvPr/>
          </p:nvCxnSpPr>
          <p:spPr>
            <a:xfrm>
              <a:off x="2759075" y="2429652"/>
              <a:ext cx="191317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7" name="连接符: 肘形 126"/>
            <p:cNvCxnSpPr>
              <a:endCxn id="107" idx="3"/>
            </p:cNvCxnSpPr>
            <p:nvPr/>
          </p:nvCxnSpPr>
          <p:spPr>
            <a:xfrm rot="16200000" flipH="1">
              <a:off x="3255416" y="2448151"/>
              <a:ext cx="437865" cy="400866"/>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130" name="直接箭头连接符 129"/>
            <p:cNvCxnSpPr/>
            <p:nvPr/>
          </p:nvCxnSpPr>
          <p:spPr>
            <a:xfrm>
              <a:off x="2759075" y="4909918"/>
              <a:ext cx="213543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1" name="连接符: 肘形 130"/>
            <p:cNvCxnSpPr/>
            <p:nvPr/>
          </p:nvCxnSpPr>
          <p:spPr>
            <a:xfrm rot="16200000" flipH="1">
              <a:off x="3255416" y="4928417"/>
              <a:ext cx="437865" cy="400866"/>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grpSp>
      <p:sp>
        <p:nvSpPr>
          <p:cNvPr id="5" name="标题 4"/>
          <p:cNvSpPr>
            <a:spLocks noGrp="1"/>
          </p:cNvSpPr>
          <p:nvPr>
            <p:ph type="title"/>
          </p:nvPr>
        </p:nvSpPr>
        <p:spPr/>
        <p:txBody>
          <a:bodyPr/>
          <a:lstStyle/>
          <a:p>
            <a:r>
              <a:rPr lang="en-US" altLang="zh-CN" dirty="0"/>
              <a:t>ALU——Set on less than</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26</a:t>
            </a:fld>
            <a:endParaRPr lang="zh-CN" altLang="en-US" dirty="0"/>
          </a:p>
        </p:txBody>
      </p:sp>
      <p:sp>
        <p:nvSpPr>
          <p:cNvPr id="46" name="文本框 45"/>
          <p:cNvSpPr txBox="1"/>
          <p:nvPr/>
        </p:nvSpPr>
        <p:spPr>
          <a:xfrm>
            <a:off x="6089825" y="2265556"/>
            <a:ext cx="1141437" cy="369332"/>
          </a:xfrm>
          <a:prstGeom prst="rect">
            <a:avLst/>
          </a:prstGeom>
          <a:noFill/>
        </p:spPr>
        <p:txBody>
          <a:bodyPr wrap="square" lIns="0" tIns="0" rIns="0" bIns="0" rtlCol="0" anchor="ctr" anchorCtr="1">
            <a:spAutoFit/>
          </a:bodyPr>
          <a:lstStyle/>
          <a:p>
            <a:r>
              <a:rPr lang="en-US" altLang="zh-CN" sz="2400" b="1" dirty="0" err="1"/>
              <a:t>CarryIn</a:t>
            </a:r>
            <a:endParaRPr lang="zh-CN" altLang="en-US" sz="2400" b="1" dirty="0"/>
          </a:p>
        </p:txBody>
      </p:sp>
      <p:sp>
        <p:nvSpPr>
          <p:cNvPr id="51" name="文本框 50"/>
          <p:cNvSpPr txBox="1"/>
          <p:nvPr/>
        </p:nvSpPr>
        <p:spPr>
          <a:xfrm>
            <a:off x="6671452" y="6480088"/>
            <a:ext cx="1335211" cy="369332"/>
          </a:xfrm>
          <a:prstGeom prst="rect">
            <a:avLst/>
          </a:prstGeom>
          <a:noFill/>
        </p:spPr>
        <p:txBody>
          <a:bodyPr wrap="square" lIns="0" tIns="0" rIns="0" bIns="0" rtlCol="0" anchor="ctr" anchorCtr="1">
            <a:spAutoFit/>
          </a:bodyPr>
          <a:lstStyle/>
          <a:p>
            <a:r>
              <a:rPr lang="en-US" altLang="zh-CN" sz="2400" b="1" dirty="0" err="1"/>
              <a:t>CarryOut</a:t>
            </a:r>
            <a:endParaRPr lang="zh-CN" altLang="en-US" sz="2400" b="1" dirty="0"/>
          </a:p>
        </p:txBody>
      </p:sp>
      <p:sp>
        <p:nvSpPr>
          <p:cNvPr id="53" name="文本框 52"/>
          <p:cNvSpPr txBox="1"/>
          <p:nvPr/>
        </p:nvSpPr>
        <p:spPr>
          <a:xfrm>
            <a:off x="8940859" y="4351219"/>
            <a:ext cx="887544" cy="369332"/>
          </a:xfrm>
          <a:prstGeom prst="rect">
            <a:avLst/>
          </a:prstGeom>
          <a:noFill/>
        </p:spPr>
        <p:txBody>
          <a:bodyPr wrap="square" lIns="0" tIns="0" rIns="0" bIns="0" rtlCol="0" anchor="ctr" anchorCtr="1">
            <a:spAutoFit/>
          </a:bodyPr>
          <a:lstStyle/>
          <a:p>
            <a:r>
              <a:rPr lang="en-US" altLang="zh-CN" sz="2400" b="1" dirty="0"/>
              <a:t>Result</a:t>
            </a:r>
            <a:endParaRPr lang="zh-CN" altLang="en-US" sz="2400" b="1" dirty="0"/>
          </a:p>
        </p:txBody>
      </p:sp>
      <p:sp>
        <p:nvSpPr>
          <p:cNvPr id="58" name="文本框 57"/>
          <p:cNvSpPr txBox="1"/>
          <p:nvPr/>
        </p:nvSpPr>
        <p:spPr>
          <a:xfrm>
            <a:off x="7466471" y="2259911"/>
            <a:ext cx="1342793" cy="369332"/>
          </a:xfrm>
          <a:prstGeom prst="rect">
            <a:avLst/>
          </a:prstGeom>
          <a:noFill/>
        </p:spPr>
        <p:txBody>
          <a:bodyPr wrap="square" lIns="0" tIns="0" rIns="0" bIns="0" rtlCol="0" anchor="ctr" anchorCtr="1">
            <a:spAutoFit/>
          </a:bodyPr>
          <a:lstStyle/>
          <a:p>
            <a:r>
              <a:rPr lang="en-US" altLang="zh-CN" sz="2400" b="1" dirty="0">
                <a:solidFill>
                  <a:srgbClr val="FF0000"/>
                </a:solidFill>
              </a:rPr>
              <a:t>Operation</a:t>
            </a:r>
            <a:endParaRPr lang="zh-CN" altLang="en-US" sz="2400" b="1" dirty="0">
              <a:solidFill>
                <a:srgbClr val="FF0000"/>
              </a:solidFill>
            </a:endParaRPr>
          </a:p>
        </p:txBody>
      </p:sp>
      <p:cxnSp>
        <p:nvCxnSpPr>
          <p:cNvPr id="57" name="直接箭头连接符 56"/>
          <p:cNvCxnSpPr/>
          <p:nvPr/>
        </p:nvCxnSpPr>
        <p:spPr>
          <a:xfrm>
            <a:off x="7775245" y="2678935"/>
            <a:ext cx="0" cy="4231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2144065" y="2841197"/>
            <a:ext cx="332097" cy="430887"/>
          </a:xfrm>
          <a:prstGeom prst="rect">
            <a:avLst/>
          </a:prstGeom>
          <a:noFill/>
        </p:spPr>
        <p:txBody>
          <a:bodyPr wrap="square" lIns="0" tIns="0" rIns="0" bIns="0" rtlCol="0" anchor="ctr" anchorCtr="1">
            <a:spAutoFit/>
          </a:bodyPr>
          <a:lstStyle/>
          <a:p>
            <a:r>
              <a:rPr lang="en-US" altLang="zh-CN" sz="2800" b="1" dirty="0"/>
              <a:t>A</a:t>
            </a:r>
            <a:endParaRPr lang="zh-CN" altLang="en-US" sz="2800" b="1" dirty="0"/>
          </a:p>
        </p:txBody>
      </p:sp>
      <p:sp>
        <p:nvSpPr>
          <p:cNvPr id="63" name="文本框 62"/>
          <p:cNvSpPr txBox="1"/>
          <p:nvPr/>
        </p:nvSpPr>
        <p:spPr>
          <a:xfrm>
            <a:off x="2137547" y="4968448"/>
            <a:ext cx="332097" cy="430887"/>
          </a:xfrm>
          <a:prstGeom prst="rect">
            <a:avLst/>
          </a:prstGeom>
          <a:noFill/>
        </p:spPr>
        <p:txBody>
          <a:bodyPr wrap="square" lIns="0" tIns="0" rIns="0" bIns="0" rtlCol="0" anchor="ctr" anchorCtr="1">
            <a:spAutoFit/>
          </a:bodyPr>
          <a:lstStyle/>
          <a:p>
            <a:r>
              <a:rPr lang="en-US" altLang="zh-CN" sz="2800" b="1" dirty="0"/>
              <a:t>B</a:t>
            </a:r>
            <a:endParaRPr lang="zh-CN" altLang="en-US" sz="2800" b="1" dirty="0"/>
          </a:p>
        </p:txBody>
      </p:sp>
      <p:cxnSp>
        <p:nvCxnSpPr>
          <p:cNvPr id="132" name="直接箭头连接符 131"/>
          <p:cNvCxnSpPr/>
          <p:nvPr/>
        </p:nvCxnSpPr>
        <p:spPr>
          <a:xfrm>
            <a:off x="4514936" y="2665926"/>
            <a:ext cx="27134" cy="2342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3081274" y="4256266"/>
            <a:ext cx="1136457" cy="369332"/>
          </a:xfrm>
          <a:prstGeom prst="rect">
            <a:avLst/>
          </a:prstGeom>
          <a:noFill/>
          <a:ln>
            <a:noFill/>
          </a:ln>
        </p:spPr>
        <p:txBody>
          <a:bodyPr wrap="square" lIns="0" tIns="0" rIns="0" bIns="0" rtlCol="0" anchor="ctr" anchorCtr="1">
            <a:spAutoFit/>
          </a:bodyPr>
          <a:lstStyle/>
          <a:p>
            <a:r>
              <a:rPr lang="en-US" altLang="zh-CN" sz="2400" b="1" dirty="0" err="1">
                <a:solidFill>
                  <a:srgbClr val="FF0000"/>
                </a:solidFill>
              </a:rPr>
              <a:t>Binvert</a:t>
            </a:r>
            <a:endParaRPr lang="zh-CN" altLang="en-US" sz="2400" b="1" dirty="0">
              <a:solidFill>
                <a:srgbClr val="FF0000"/>
              </a:solidFill>
            </a:endParaRPr>
          </a:p>
        </p:txBody>
      </p:sp>
      <p:cxnSp>
        <p:nvCxnSpPr>
          <p:cNvPr id="142" name="直接箭头连接符 141"/>
          <p:cNvCxnSpPr/>
          <p:nvPr/>
        </p:nvCxnSpPr>
        <p:spPr>
          <a:xfrm>
            <a:off x="4300347" y="2671732"/>
            <a:ext cx="0" cy="1999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3649502" y="2268410"/>
            <a:ext cx="1342793" cy="369332"/>
          </a:xfrm>
          <a:prstGeom prst="rect">
            <a:avLst/>
          </a:prstGeom>
          <a:noFill/>
        </p:spPr>
        <p:txBody>
          <a:bodyPr wrap="square" lIns="0" tIns="0" rIns="0" bIns="0" rtlCol="0" anchor="ctr" anchorCtr="1">
            <a:spAutoFit/>
          </a:bodyPr>
          <a:lstStyle/>
          <a:p>
            <a:r>
              <a:rPr lang="en-US" altLang="zh-CN" sz="2400" b="1" dirty="0" err="1">
                <a:solidFill>
                  <a:srgbClr val="FF0000"/>
                </a:solidFill>
              </a:rPr>
              <a:t>Ainvert</a:t>
            </a:r>
            <a:endParaRPr lang="zh-CN" altLang="en-US" sz="2400" b="1" dirty="0">
              <a:solidFill>
                <a:srgbClr val="FF0000"/>
              </a:solidFill>
            </a:endParaRPr>
          </a:p>
        </p:txBody>
      </p:sp>
      <p:sp>
        <p:nvSpPr>
          <p:cNvPr id="162" name="文本框 161"/>
          <p:cNvSpPr txBox="1"/>
          <p:nvPr/>
        </p:nvSpPr>
        <p:spPr>
          <a:xfrm>
            <a:off x="7446444" y="4102803"/>
            <a:ext cx="212804" cy="369332"/>
          </a:xfrm>
          <a:prstGeom prst="rect">
            <a:avLst/>
          </a:prstGeom>
          <a:noFill/>
        </p:spPr>
        <p:txBody>
          <a:bodyPr wrap="square" lIns="0" tIns="0" rIns="0" bIns="0" rtlCol="0" anchor="ctr" anchorCtr="1">
            <a:spAutoFit/>
          </a:bodyPr>
          <a:lstStyle/>
          <a:p>
            <a:r>
              <a:rPr lang="en-US" altLang="zh-CN" sz="2400" b="1" dirty="0"/>
              <a:t>1</a:t>
            </a:r>
            <a:endParaRPr lang="zh-CN" altLang="en-US" sz="2400" b="1" dirty="0"/>
          </a:p>
        </p:txBody>
      </p:sp>
      <p:cxnSp>
        <p:nvCxnSpPr>
          <p:cNvPr id="164" name="连接符: 肘形 163"/>
          <p:cNvCxnSpPr/>
          <p:nvPr/>
        </p:nvCxnSpPr>
        <p:spPr>
          <a:xfrm flipV="1">
            <a:off x="4314825" y="1934553"/>
            <a:ext cx="5297573" cy="392374"/>
          </a:xfrm>
          <a:prstGeom prst="bentConnector3">
            <a:avLst>
              <a:gd name="adj1" fmla="val -344"/>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0" name="连接符: 肘形 169"/>
          <p:cNvCxnSpPr/>
          <p:nvPr/>
        </p:nvCxnSpPr>
        <p:spPr>
          <a:xfrm flipV="1">
            <a:off x="4489578" y="2071867"/>
            <a:ext cx="5122820" cy="257856"/>
          </a:xfrm>
          <a:prstGeom prst="bentConnector3">
            <a:avLst>
              <a:gd name="adj1" fmla="val 356"/>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5" name="连接符: 肘形 174"/>
          <p:cNvCxnSpPr/>
          <p:nvPr/>
        </p:nvCxnSpPr>
        <p:spPr>
          <a:xfrm flipV="1">
            <a:off x="7763073" y="2221377"/>
            <a:ext cx="1849325" cy="86253"/>
          </a:xfrm>
          <a:prstGeom prst="bentConnector3">
            <a:avLst>
              <a:gd name="adj1" fmla="val 1070"/>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9595833" y="1885195"/>
            <a:ext cx="1342793" cy="369332"/>
          </a:xfrm>
          <a:prstGeom prst="rect">
            <a:avLst/>
          </a:prstGeom>
          <a:noFill/>
        </p:spPr>
        <p:txBody>
          <a:bodyPr wrap="square" lIns="0" tIns="0" rIns="0" bIns="0" rtlCol="0" anchor="ctr" anchorCtr="1">
            <a:spAutoFit/>
          </a:bodyPr>
          <a:lstStyle/>
          <a:p>
            <a:r>
              <a:rPr lang="en-US" altLang="zh-CN" sz="2400" b="1" dirty="0" err="1">
                <a:solidFill>
                  <a:srgbClr val="FF0000"/>
                </a:solidFill>
              </a:rPr>
              <a:t>ALUop</a:t>
            </a:r>
            <a:endParaRPr lang="zh-CN" altLang="en-US" sz="2400" b="1" dirty="0">
              <a:solidFill>
                <a:srgbClr val="FF0000"/>
              </a:solidFill>
            </a:endParaRPr>
          </a:p>
        </p:txBody>
      </p:sp>
      <p:cxnSp>
        <p:nvCxnSpPr>
          <p:cNvPr id="2" name="直接箭头连接符 1"/>
          <p:cNvCxnSpPr/>
          <p:nvPr/>
        </p:nvCxnSpPr>
        <p:spPr>
          <a:xfrm>
            <a:off x="2555908" y="5916378"/>
            <a:ext cx="48960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1546225" y="5701030"/>
            <a:ext cx="923290" cy="430530"/>
          </a:xfrm>
          <a:prstGeom prst="rect">
            <a:avLst/>
          </a:prstGeom>
          <a:noFill/>
        </p:spPr>
        <p:txBody>
          <a:bodyPr wrap="square" lIns="0" tIns="0" rIns="0" bIns="0" rtlCol="0" anchor="ctr" anchorCtr="1">
            <a:spAutoFit/>
          </a:bodyPr>
          <a:lstStyle/>
          <a:p>
            <a:r>
              <a:rPr lang="en-US" altLang="zh-CN" sz="2800" b="1" dirty="0"/>
              <a:t>Less</a:t>
            </a:r>
            <a:endParaRPr lang="zh-CN" altLang="en-US" sz="28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38200" y="170816"/>
            <a:ext cx="10515600" cy="751156"/>
          </a:xfrm>
        </p:spPr>
        <p:txBody>
          <a:bodyPr/>
          <a:lstStyle/>
          <a:p>
            <a:r>
              <a:rPr lang="en-US" altLang="zh-CN" dirty="0"/>
              <a:t>ALU——</a:t>
            </a:r>
            <a:r>
              <a:rPr lang="zh-CN" altLang="en-US" dirty="0"/>
              <a:t>溢出检测逻辑</a:t>
            </a:r>
          </a:p>
        </p:txBody>
      </p:sp>
      <p:sp>
        <p:nvSpPr>
          <p:cNvPr id="6" name="内容占位符 5"/>
          <p:cNvSpPr>
            <a:spLocks noGrp="1"/>
          </p:cNvSpPr>
          <p:nvPr>
            <p:ph idx="1"/>
          </p:nvPr>
        </p:nvSpPr>
        <p:spPr/>
        <p:txBody>
          <a:bodyPr/>
          <a:lstStyle/>
          <a:p>
            <a:r>
              <a:rPr lang="en-US" altLang="zh-CN" dirty="0"/>
              <a:t>Overflow=</a:t>
            </a:r>
            <a:r>
              <a:rPr lang="en-US" altLang="zh-CN" dirty="0" err="1"/>
              <a:t>CarryIn</a:t>
            </a:r>
            <a:r>
              <a:rPr lang="en-US" altLang="zh-CN" dirty="0"/>
              <a:t>[N-1] </a:t>
            </a:r>
            <a:r>
              <a:rPr lang="en-US" altLang="zh-CN" dirty="0" err="1"/>
              <a:t>xor</a:t>
            </a:r>
            <a:r>
              <a:rPr lang="en-US" altLang="zh-CN" dirty="0"/>
              <a:t> </a:t>
            </a:r>
            <a:r>
              <a:rPr lang="en-US" altLang="zh-CN" dirty="0" err="1"/>
              <a:t>CarryOut</a:t>
            </a:r>
            <a:r>
              <a:rPr lang="en-US" altLang="zh-CN" dirty="0"/>
              <a:t>[N-1]</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27</a:t>
            </a:fld>
            <a:endParaRPr lang="zh-CN" altLang="en-US" dirty="0"/>
          </a:p>
        </p:txBody>
      </p:sp>
      <p:sp>
        <p:nvSpPr>
          <p:cNvPr id="9" name="文本框 8"/>
          <p:cNvSpPr txBox="1"/>
          <p:nvPr/>
        </p:nvSpPr>
        <p:spPr>
          <a:xfrm>
            <a:off x="2154408" y="1887104"/>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0</a:t>
            </a:r>
            <a:endParaRPr lang="zh-CN" altLang="en-US" sz="2400" b="1" dirty="0"/>
          </a:p>
        </p:txBody>
      </p:sp>
      <p:sp>
        <p:nvSpPr>
          <p:cNvPr id="10" name="矩形 9"/>
          <p:cNvSpPr/>
          <p:nvPr/>
        </p:nvSpPr>
        <p:spPr>
          <a:xfrm>
            <a:off x="2972063" y="2423382"/>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11" name="矩形 10"/>
          <p:cNvSpPr/>
          <p:nvPr/>
        </p:nvSpPr>
        <p:spPr>
          <a:xfrm>
            <a:off x="2972063" y="3484613"/>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12" name="矩形 11"/>
          <p:cNvSpPr/>
          <p:nvPr/>
        </p:nvSpPr>
        <p:spPr>
          <a:xfrm>
            <a:off x="2972063" y="4548503"/>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13" name="矩形 12"/>
          <p:cNvSpPr/>
          <p:nvPr/>
        </p:nvSpPr>
        <p:spPr>
          <a:xfrm>
            <a:off x="2972063" y="5638781"/>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cxnSp>
        <p:nvCxnSpPr>
          <p:cNvPr id="14" name="直接箭头连接符 13"/>
          <p:cNvCxnSpPr/>
          <p:nvPr/>
        </p:nvCxnSpPr>
        <p:spPr>
          <a:xfrm>
            <a:off x="4167442" y="2746298"/>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24023" y="2561632"/>
            <a:ext cx="1069203" cy="369332"/>
          </a:xfrm>
          <a:prstGeom prst="rect">
            <a:avLst/>
          </a:prstGeom>
          <a:noFill/>
        </p:spPr>
        <p:txBody>
          <a:bodyPr wrap="none" lIns="0" tIns="0" rIns="0" bIns="0" rtlCol="0" anchor="ctr" anchorCtr="1">
            <a:spAutoFit/>
          </a:bodyPr>
          <a:lstStyle/>
          <a:p>
            <a:r>
              <a:rPr lang="en-US" altLang="zh-CN" sz="2400" b="1" dirty="0"/>
              <a:t>Result 0</a:t>
            </a:r>
            <a:endParaRPr lang="zh-CN" altLang="en-US" sz="2400" b="1" dirty="0"/>
          </a:p>
        </p:txBody>
      </p:sp>
      <p:cxnSp>
        <p:nvCxnSpPr>
          <p:cNvPr id="16" name="直接箭头连接符 15"/>
          <p:cNvCxnSpPr/>
          <p:nvPr/>
        </p:nvCxnSpPr>
        <p:spPr>
          <a:xfrm>
            <a:off x="4167442" y="3825074"/>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4724023" y="3640408"/>
            <a:ext cx="1069203" cy="369332"/>
          </a:xfrm>
          <a:prstGeom prst="rect">
            <a:avLst/>
          </a:prstGeom>
          <a:noFill/>
        </p:spPr>
        <p:txBody>
          <a:bodyPr wrap="none" lIns="0" tIns="0" rIns="0" bIns="0" rtlCol="0" anchor="ctr" anchorCtr="1">
            <a:spAutoFit/>
          </a:bodyPr>
          <a:lstStyle/>
          <a:p>
            <a:r>
              <a:rPr lang="en-US" altLang="zh-CN" sz="2400" b="1" dirty="0"/>
              <a:t>Result 1</a:t>
            </a:r>
            <a:endParaRPr lang="zh-CN" altLang="en-US" sz="2400" b="1" dirty="0"/>
          </a:p>
        </p:txBody>
      </p:sp>
      <p:cxnSp>
        <p:nvCxnSpPr>
          <p:cNvPr id="18" name="直接箭头连接符 17"/>
          <p:cNvCxnSpPr/>
          <p:nvPr/>
        </p:nvCxnSpPr>
        <p:spPr>
          <a:xfrm>
            <a:off x="4167442" y="4878953"/>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4724023" y="4694287"/>
            <a:ext cx="1069203" cy="369332"/>
          </a:xfrm>
          <a:prstGeom prst="rect">
            <a:avLst/>
          </a:prstGeom>
          <a:noFill/>
        </p:spPr>
        <p:txBody>
          <a:bodyPr wrap="none" lIns="0" tIns="0" rIns="0" bIns="0" rtlCol="0" anchor="ctr" anchorCtr="1">
            <a:spAutoFit/>
          </a:bodyPr>
          <a:lstStyle/>
          <a:p>
            <a:r>
              <a:rPr lang="en-US" altLang="zh-CN" sz="2400" b="1" dirty="0"/>
              <a:t>Result 2</a:t>
            </a:r>
            <a:endParaRPr lang="zh-CN" altLang="en-US" sz="2400" b="1" dirty="0"/>
          </a:p>
        </p:txBody>
      </p:sp>
      <p:cxnSp>
        <p:nvCxnSpPr>
          <p:cNvPr id="20" name="直接箭头连接符 19"/>
          <p:cNvCxnSpPr/>
          <p:nvPr/>
        </p:nvCxnSpPr>
        <p:spPr>
          <a:xfrm>
            <a:off x="4167442" y="5966448"/>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1" name="文本框 20"/>
          <p:cNvSpPr txBox="1"/>
          <p:nvPr/>
        </p:nvSpPr>
        <p:spPr>
          <a:xfrm>
            <a:off x="4724023" y="5781782"/>
            <a:ext cx="1069203" cy="369332"/>
          </a:xfrm>
          <a:prstGeom prst="rect">
            <a:avLst/>
          </a:prstGeom>
          <a:noFill/>
        </p:spPr>
        <p:txBody>
          <a:bodyPr wrap="none" lIns="0" tIns="0" rIns="0" bIns="0" rtlCol="0" anchor="ctr" anchorCtr="1">
            <a:spAutoFit/>
          </a:bodyPr>
          <a:lstStyle/>
          <a:p>
            <a:r>
              <a:rPr lang="en-US" altLang="zh-CN" sz="2400" b="1" dirty="0"/>
              <a:t>Result 3</a:t>
            </a:r>
            <a:endParaRPr lang="zh-CN" altLang="en-US" sz="2400" b="1" dirty="0"/>
          </a:p>
        </p:txBody>
      </p:sp>
      <p:cxnSp>
        <p:nvCxnSpPr>
          <p:cNvPr id="22" name="直接箭头连接符 21"/>
          <p:cNvCxnSpPr/>
          <p:nvPr/>
        </p:nvCxnSpPr>
        <p:spPr>
          <a:xfrm>
            <a:off x="2109863" y="2582657"/>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p:cNvCxnSpPr/>
          <p:nvPr/>
        </p:nvCxnSpPr>
        <p:spPr>
          <a:xfrm>
            <a:off x="2109863" y="2901937"/>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1475134" y="2327900"/>
            <a:ext cx="495614" cy="430887"/>
          </a:xfrm>
          <a:prstGeom prst="rect">
            <a:avLst/>
          </a:prstGeom>
          <a:noFill/>
        </p:spPr>
        <p:txBody>
          <a:bodyPr wrap="square" lIns="0" tIns="0" rIns="0" bIns="0" rtlCol="0" anchor="ctr" anchorCtr="1">
            <a:spAutoFit/>
          </a:bodyPr>
          <a:lstStyle/>
          <a:p>
            <a:r>
              <a:rPr lang="en-US" altLang="zh-CN" sz="2800" b="1" dirty="0"/>
              <a:t>A0</a:t>
            </a:r>
            <a:endParaRPr lang="zh-CN" altLang="en-US" sz="2800" b="1" dirty="0"/>
          </a:p>
        </p:txBody>
      </p:sp>
      <p:sp>
        <p:nvSpPr>
          <p:cNvPr id="25" name="文本框 24"/>
          <p:cNvSpPr txBox="1"/>
          <p:nvPr/>
        </p:nvSpPr>
        <p:spPr>
          <a:xfrm>
            <a:off x="1491515" y="2697232"/>
            <a:ext cx="474877" cy="430887"/>
          </a:xfrm>
          <a:prstGeom prst="rect">
            <a:avLst/>
          </a:prstGeom>
          <a:noFill/>
        </p:spPr>
        <p:txBody>
          <a:bodyPr wrap="square" lIns="0" tIns="0" rIns="0" bIns="0" rtlCol="0" anchor="ctr" anchorCtr="1">
            <a:spAutoFit/>
          </a:bodyPr>
          <a:lstStyle/>
          <a:p>
            <a:r>
              <a:rPr lang="en-US" altLang="zh-CN" sz="2800" b="1" dirty="0"/>
              <a:t>B0</a:t>
            </a:r>
            <a:endParaRPr lang="zh-CN" altLang="en-US" sz="2800" b="1" dirty="0"/>
          </a:p>
        </p:txBody>
      </p:sp>
      <p:cxnSp>
        <p:nvCxnSpPr>
          <p:cNvPr id="26" name="直接箭头连接符 25"/>
          <p:cNvCxnSpPr/>
          <p:nvPr/>
        </p:nvCxnSpPr>
        <p:spPr>
          <a:xfrm>
            <a:off x="2109863" y="3643545"/>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p:nvPr/>
        </p:nvCxnSpPr>
        <p:spPr>
          <a:xfrm>
            <a:off x="2109863" y="3962825"/>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1475134" y="3388788"/>
            <a:ext cx="495614" cy="430887"/>
          </a:xfrm>
          <a:prstGeom prst="rect">
            <a:avLst/>
          </a:prstGeom>
          <a:noFill/>
        </p:spPr>
        <p:txBody>
          <a:bodyPr wrap="square" lIns="0" tIns="0" rIns="0" bIns="0" rtlCol="0" anchor="ctr" anchorCtr="1">
            <a:spAutoFit/>
          </a:bodyPr>
          <a:lstStyle/>
          <a:p>
            <a:r>
              <a:rPr lang="en-US" altLang="zh-CN" sz="2800" b="1" dirty="0"/>
              <a:t>A1</a:t>
            </a:r>
            <a:endParaRPr lang="zh-CN" altLang="en-US" sz="2800" b="1" dirty="0"/>
          </a:p>
        </p:txBody>
      </p:sp>
      <p:sp>
        <p:nvSpPr>
          <p:cNvPr id="29" name="文本框 28"/>
          <p:cNvSpPr txBox="1"/>
          <p:nvPr/>
        </p:nvSpPr>
        <p:spPr>
          <a:xfrm>
            <a:off x="1491515" y="3758120"/>
            <a:ext cx="474877" cy="430887"/>
          </a:xfrm>
          <a:prstGeom prst="rect">
            <a:avLst/>
          </a:prstGeom>
          <a:noFill/>
        </p:spPr>
        <p:txBody>
          <a:bodyPr wrap="square" lIns="0" tIns="0" rIns="0" bIns="0" rtlCol="0" anchor="ctr" anchorCtr="1">
            <a:spAutoFit/>
          </a:bodyPr>
          <a:lstStyle/>
          <a:p>
            <a:r>
              <a:rPr lang="en-US" altLang="zh-CN" sz="2800" b="1" dirty="0"/>
              <a:t>B1</a:t>
            </a:r>
            <a:endParaRPr lang="zh-CN" altLang="en-US" sz="2800" b="1" dirty="0"/>
          </a:p>
        </p:txBody>
      </p:sp>
      <p:cxnSp>
        <p:nvCxnSpPr>
          <p:cNvPr id="30" name="直接箭头连接符 29"/>
          <p:cNvCxnSpPr/>
          <p:nvPr/>
        </p:nvCxnSpPr>
        <p:spPr>
          <a:xfrm>
            <a:off x="2109863" y="469326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a:off x="2109863" y="501254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文本框 31"/>
          <p:cNvSpPr txBox="1"/>
          <p:nvPr/>
        </p:nvSpPr>
        <p:spPr>
          <a:xfrm>
            <a:off x="1475134" y="4438511"/>
            <a:ext cx="495614" cy="430887"/>
          </a:xfrm>
          <a:prstGeom prst="rect">
            <a:avLst/>
          </a:prstGeom>
          <a:noFill/>
        </p:spPr>
        <p:txBody>
          <a:bodyPr wrap="square" lIns="0" tIns="0" rIns="0" bIns="0" rtlCol="0" anchor="ctr" anchorCtr="1">
            <a:spAutoFit/>
          </a:bodyPr>
          <a:lstStyle/>
          <a:p>
            <a:r>
              <a:rPr lang="en-US" altLang="zh-CN" sz="2800" b="1" dirty="0"/>
              <a:t>A2</a:t>
            </a:r>
            <a:endParaRPr lang="zh-CN" altLang="en-US" sz="2800" b="1" dirty="0"/>
          </a:p>
        </p:txBody>
      </p:sp>
      <p:sp>
        <p:nvSpPr>
          <p:cNvPr id="33" name="文本框 32"/>
          <p:cNvSpPr txBox="1"/>
          <p:nvPr/>
        </p:nvSpPr>
        <p:spPr>
          <a:xfrm>
            <a:off x="1491515" y="4807843"/>
            <a:ext cx="474877" cy="430887"/>
          </a:xfrm>
          <a:prstGeom prst="rect">
            <a:avLst/>
          </a:prstGeom>
          <a:noFill/>
        </p:spPr>
        <p:txBody>
          <a:bodyPr wrap="square" lIns="0" tIns="0" rIns="0" bIns="0" rtlCol="0" anchor="ctr" anchorCtr="1">
            <a:spAutoFit/>
          </a:bodyPr>
          <a:lstStyle/>
          <a:p>
            <a:r>
              <a:rPr lang="en-US" altLang="zh-CN" sz="2800" b="1" dirty="0"/>
              <a:t>B2</a:t>
            </a:r>
            <a:endParaRPr lang="zh-CN" altLang="en-US" sz="2800" b="1" dirty="0"/>
          </a:p>
        </p:txBody>
      </p:sp>
      <p:cxnSp>
        <p:nvCxnSpPr>
          <p:cNvPr id="34" name="直接箭头连接符 33"/>
          <p:cNvCxnSpPr/>
          <p:nvPr/>
        </p:nvCxnSpPr>
        <p:spPr>
          <a:xfrm>
            <a:off x="2109863" y="581267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p:cNvCxnSpPr/>
          <p:nvPr/>
        </p:nvCxnSpPr>
        <p:spPr>
          <a:xfrm>
            <a:off x="2109863" y="613195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6" name="文本框 35"/>
          <p:cNvSpPr txBox="1"/>
          <p:nvPr/>
        </p:nvSpPr>
        <p:spPr>
          <a:xfrm>
            <a:off x="1475134" y="5557916"/>
            <a:ext cx="495614" cy="430887"/>
          </a:xfrm>
          <a:prstGeom prst="rect">
            <a:avLst/>
          </a:prstGeom>
          <a:noFill/>
        </p:spPr>
        <p:txBody>
          <a:bodyPr wrap="square" lIns="0" tIns="0" rIns="0" bIns="0" rtlCol="0" anchor="ctr" anchorCtr="1">
            <a:spAutoFit/>
          </a:bodyPr>
          <a:lstStyle/>
          <a:p>
            <a:r>
              <a:rPr lang="en-US" altLang="zh-CN" sz="2800" b="1" dirty="0"/>
              <a:t>A3</a:t>
            </a:r>
            <a:endParaRPr lang="zh-CN" altLang="en-US" sz="2800" b="1" dirty="0"/>
          </a:p>
        </p:txBody>
      </p:sp>
      <p:sp>
        <p:nvSpPr>
          <p:cNvPr id="37" name="文本框 36"/>
          <p:cNvSpPr txBox="1"/>
          <p:nvPr/>
        </p:nvSpPr>
        <p:spPr>
          <a:xfrm>
            <a:off x="1491515" y="5927248"/>
            <a:ext cx="474877" cy="430887"/>
          </a:xfrm>
          <a:prstGeom prst="rect">
            <a:avLst/>
          </a:prstGeom>
          <a:noFill/>
        </p:spPr>
        <p:txBody>
          <a:bodyPr wrap="square" lIns="0" tIns="0" rIns="0" bIns="0" rtlCol="0" anchor="ctr" anchorCtr="1">
            <a:spAutoFit/>
          </a:bodyPr>
          <a:lstStyle/>
          <a:p>
            <a:r>
              <a:rPr lang="en-US" altLang="zh-CN" sz="2800" b="1" dirty="0"/>
              <a:t>B3</a:t>
            </a:r>
            <a:endParaRPr lang="zh-CN" altLang="en-US" sz="2800" b="1" dirty="0"/>
          </a:p>
        </p:txBody>
      </p:sp>
      <p:cxnSp>
        <p:nvCxnSpPr>
          <p:cNvPr id="38" name="直接箭头连接符 37"/>
          <p:cNvCxnSpPr/>
          <p:nvPr/>
        </p:nvCxnSpPr>
        <p:spPr>
          <a:xfrm>
            <a:off x="3573291" y="2092947"/>
            <a:ext cx="0" cy="353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3573291" y="3069215"/>
            <a:ext cx="0" cy="4153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2"/>
          </p:cNvCxnSpPr>
          <p:nvPr/>
        </p:nvCxnSpPr>
        <p:spPr>
          <a:xfrm flipH="1">
            <a:off x="3566215" y="4130446"/>
            <a:ext cx="3538" cy="435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2" idx="2"/>
            <a:endCxn id="13" idx="0"/>
          </p:cNvCxnSpPr>
          <p:nvPr/>
        </p:nvCxnSpPr>
        <p:spPr>
          <a:xfrm>
            <a:off x="3569753" y="5194336"/>
            <a:ext cx="0" cy="4444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3573291" y="6284614"/>
            <a:ext cx="0" cy="4883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154408" y="3103045"/>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1</a:t>
            </a:r>
            <a:endParaRPr lang="zh-CN" altLang="en-US" sz="2400" b="1" dirty="0"/>
          </a:p>
        </p:txBody>
      </p:sp>
      <p:sp>
        <p:nvSpPr>
          <p:cNvPr id="44" name="文本框 43"/>
          <p:cNvSpPr txBox="1"/>
          <p:nvPr/>
        </p:nvSpPr>
        <p:spPr>
          <a:xfrm>
            <a:off x="2154408" y="4164040"/>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2</a:t>
            </a:r>
            <a:endParaRPr lang="zh-CN" altLang="en-US" sz="2400" b="1" dirty="0"/>
          </a:p>
        </p:txBody>
      </p:sp>
      <p:sp>
        <p:nvSpPr>
          <p:cNvPr id="45" name="文本框 44"/>
          <p:cNvSpPr txBox="1"/>
          <p:nvPr/>
        </p:nvSpPr>
        <p:spPr>
          <a:xfrm>
            <a:off x="2154408" y="5253831"/>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3</a:t>
            </a:r>
            <a:endParaRPr lang="zh-CN" altLang="en-US" sz="2400" b="1" dirty="0"/>
          </a:p>
        </p:txBody>
      </p:sp>
      <p:sp>
        <p:nvSpPr>
          <p:cNvPr id="46" name="文本框 45"/>
          <p:cNvSpPr txBox="1"/>
          <p:nvPr/>
        </p:nvSpPr>
        <p:spPr>
          <a:xfrm>
            <a:off x="3679450" y="3019456"/>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0</a:t>
            </a:r>
            <a:endParaRPr lang="zh-CN" altLang="en-US" sz="2400" b="1" dirty="0"/>
          </a:p>
        </p:txBody>
      </p:sp>
      <p:sp>
        <p:nvSpPr>
          <p:cNvPr id="47" name="文本框 46"/>
          <p:cNvSpPr txBox="1"/>
          <p:nvPr/>
        </p:nvSpPr>
        <p:spPr>
          <a:xfrm>
            <a:off x="3679450" y="4081046"/>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1</a:t>
            </a:r>
            <a:endParaRPr lang="zh-CN" altLang="en-US" sz="2400" b="1" dirty="0"/>
          </a:p>
        </p:txBody>
      </p:sp>
      <p:sp>
        <p:nvSpPr>
          <p:cNvPr id="49" name="文本框 48"/>
          <p:cNvSpPr txBox="1"/>
          <p:nvPr/>
        </p:nvSpPr>
        <p:spPr>
          <a:xfrm>
            <a:off x="3679450" y="6431967"/>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3</a:t>
            </a:r>
            <a:endParaRPr lang="zh-CN" altLang="en-US" sz="2400" b="1" dirty="0"/>
          </a:p>
        </p:txBody>
      </p:sp>
      <p:grpSp>
        <p:nvGrpSpPr>
          <p:cNvPr id="2" name="组合 1"/>
          <p:cNvGrpSpPr/>
          <p:nvPr/>
        </p:nvGrpSpPr>
        <p:grpSpPr>
          <a:xfrm>
            <a:off x="6197440" y="5492864"/>
            <a:ext cx="1052488" cy="639617"/>
            <a:chOff x="10740175" y="5329746"/>
            <a:chExt cx="1052488" cy="639617"/>
          </a:xfrm>
        </p:grpSpPr>
        <p:sp>
          <p:nvSpPr>
            <p:cNvPr id="50" name="流程图: 延期 9"/>
            <p:cNvSpPr/>
            <p:nvPr/>
          </p:nvSpPr>
          <p:spPr>
            <a:xfrm>
              <a:off x="10740175" y="5337414"/>
              <a:ext cx="194761" cy="624283"/>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 name="connsiteX0-495" fmla="*/ 25239 w 227149"/>
                <a:gd name="connsiteY0-496" fmla="*/ -1 h 751155"/>
                <a:gd name="connsiteX1-497" fmla="*/ 25239 w 227149"/>
                <a:gd name="connsiteY1-498" fmla="*/ 751155 h 751155"/>
                <a:gd name="connsiteX2-499" fmla="*/ 227149 w 227149"/>
                <a:gd name="connsiteY2-500" fmla="*/ 369395 h 751155"/>
                <a:gd name="connsiteX3-501" fmla="*/ 25239 w 227149"/>
                <a:gd name="connsiteY3-502" fmla="*/ -1 h 751155"/>
                <a:gd name="connsiteX0-503" fmla="*/ 0 w 201910"/>
                <a:gd name="connsiteY0-504" fmla="*/ 643755 h 643755"/>
                <a:gd name="connsiteX1-505" fmla="*/ 201910 w 201910"/>
                <a:gd name="connsiteY1-506" fmla="*/ 261995 h 643755"/>
                <a:gd name="connsiteX2-507" fmla="*/ 107403 w 201910"/>
                <a:gd name="connsiteY2-508" fmla="*/ 0 h 643755"/>
                <a:gd name="connsiteX0-509" fmla="*/ 26851 w 228761"/>
                <a:gd name="connsiteY0-510" fmla="*/ 736986 h 736986"/>
                <a:gd name="connsiteX1-511" fmla="*/ 228761 w 228761"/>
                <a:gd name="connsiteY1-512" fmla="*/ 355226 h 736986"/>
                <a:gd name="connsiteX2-513" fmla="*/ 0 w 228761"/>
                <a:gd name="connsiteY2-514" fmla="*/ 0 h 736986"/>
                <a:gd name="connsiteX0-515" fmla="*/ 8204 w 228761"/>
                <a:gd name="connsiteY0-516" fmla="*/ 733257 h 733257"/>
                <a:gd name="connsiteX1-517" fmla="*/ 228761 w 228761"/>
                <a:gd name="connsiteY1-518" fmla="*/ 355226 h 733257"/>
                <a:gd name="connsiteX2-519" fmla="*/ 0 w 228761"/>
                <a:gd name="connsiteY2-520" fmla="*/ 0 h 733257"/>
                <a:gd name="connsiteX0-521" fmla="*/ 8204 w 228761"/>
                <a:gd name="connsiteY0-522" fmla="*/ 733257 h 733257"/>
                <a:gd name="connsiteX1-523" fmla="*/ 228761 w 228761"/>
                <a:gd name="connsiteY1-524" fmla="*/ 355226 h 733257"/>
                <a:gd name="connsiteX2-525" fmla="*/ 0 w 228761"/>
                <a:gd name="connsiteY2-526" fmla="*/ 0 h 733257"/>
                <a:gd name="connsiteX0-527" fmla="*/ 8204 w 228761"/>
                <a:gd name="connsiteY0-528" fmla="*/ 733257 h 733257"/>
                <a:gd name="connsiteX1-529" fmla="*/ 228761 w 228761"/>
                <a:gd name="connsiteY1-530" fmla="*/ 355226 h 733257"/>
                <a:gd name="connsiteX2-531" fmla="*/ 0 w 228761"/>
                <a:gd name="connsiteY2-532" fmla="*/ 0 h 733257"/>
                <a:gd name="connsiteX0-533" fmla="*/ 8204 w 228761"/>
                <a:gd name="connsiteY0-534" fmla="*/ 733257 h 733257"/>
                <a:gd name="connsiteX1-535" fmla="*/ 228761 w 228761"/>
                <a:gd name="connsiteY1-536" fmla="*/ 355226 h 733257"/>
                <a:gd name="connsiteX2-537" fmla="*/ 0 w 228761"/>
                <a:gd name="connsiteY2-538" fmla="*/ 0 h 733257"/>
                <a:gd name="connsiteX0-539" fmla="*/ 8204 w 228761"/>
                <a:gd name="connsiteY0-540" fmla="*/ 733257 h 733257"/>
                <a:gd name="connsiteX1-541" fmla="*/ 228761 w 228761"/>
                <a:gd name="connsiteY1-542" fmla="*/ 355226 h 733257"/>
                <a:gd name="connsiteX2-543" fmla="*/ 0 w 228761"/>
                <a:gd name="connsiteY2-544" fmla="*/ 0 h 733257"/>
              </a:gdLst>
              <a:ahLst/>
              <a:cxnLst>
                <a:cxn ang="0">
                  <a:pos x="connsiteX0-1" y="connsiteY0-2"/>
                </a:cxn>
                <a:cxn ang="0">
                  <a:pos x="connsiteX1-3" y="connsiteY1-4"/>
                </a:cxn>
                <a:cxn ang="0">
                  <a:pos x="connsiteX2-5" y="connsiteY2-6"/>
                </a:cxn>
              </a:cxnLst>
              <a:rect l="l" t="t" r="r" b="b"/>
              <a:pathLst>
                <a:path w="228761" h="733257">
                  <a:moveTo>
                    <a:pt x="8204" y="733257"/>
                  </a:moveTo>
                  <a:cubicBezTo>
                    <a:pt x="178695" y="613133"/>
                    <a:pt x="199482" y="539690"/>
                    <a:pt x="228761" y="355226"/>
                  </a:cubicBezTo>
                  <a:cubicBezTo>
                    <a:pt x="189328" y="161389"/>
                    <a:pt x="166160" y="111911"/>
                    <a:pt x="0" y="0"/>
                  </a:cubicBezTo>
                </a:path>
              </a:pathLst>
            </a:cu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1" name="流程图: 延期 9"/>
            <p:cNvSpPr/>
            <p:nvPr/>
          </p:nvSpPr>
          <p:spPr>
            <a:xfrm>
              <a:off x="10914936" y="5329746"/>
              <a:ext cx="877727" cy="63961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cxnSp>
        <p:nvCxnSpPr>
          <p:cNvPr id="53" name="连接符: 肘形 52"/>
          <p:cNvCxnSpPr/>
          <p:nvPr/>
        </p:nvCxnSpPr>
        <p:spPr>
          <a:xfrm>
            <a:off x="3548533" y="5253831"/>
            <a:ext cx="2764220" cy="377284"/>
          </a:xfrm>
          <a:prstGeom prst="bentConnector3">
            <a:avLst>
              <a:gd name="adj1" fmla="val 8491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连接符: 肘形 54"/>
          <p:cNvCxnSpPr/>
          <p:nvPr/>
        </p:nvCxnSpPr>
        <p:spPr>
          <a:xfrm flipV="1">
            <a:off x="3573291" y="5927248"/>
            <a:ext cx="2798910" cy="479188"/>
          </a:xfrm>
          <a:prstGeom prst="bentConnector3">
            <a:avLst>
              <a:gd name="adj1" fmla="val 8299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1" idx="1"/>
          </p:cNvCxnSpPr>
          <p:nvPr/>
        </p:nvCxnSpPr>
        <p:spPr>
          <a:xfrm>
            <a:off x="7249920" y="5812720"/>
            <a:ext cx="16502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7349304" y="5371576"/>
            <a:ext cx="1229504" cy="369332"/>
          </a:xfrm>
          <a:prstGeom prst="rect">
            <a:avLst/>
          </a:prstGeom>
          <a:noFill/>
        </p:spPr>
        <p:txBody>
          <a:bodyPr wrap="none" lIns="0" tIns="0" rIns="0" bIns="0" rtlCol="0" anchor="ctr" anchorCtr="1">
            <a:spAutoFit/>
          </a:bodyPr>
          <a:lstStyle/>
          <a:p>
            <a:r>
              <a:rPr lang="en-US" altLang="zh-CN" sz="2400" b="1" dirty="0">
                <a:solidFill>
                  <a:srgbClr val="FF0000"/>
                </a:solidFill>
              </a:rPr>
              <a:t>Overflow</a:t>
            </a:r>
            <a:endParaRPr lang="zh-CN" altLang="en-US" sz="2400" b="1" dirty="0">
              <a:solidFill>
                <a:srgbClr val="FF0000"/>
              </a:solidFill>
            </a:endParaRPr>
          </a:p>
        </p:txBody>
      </p:sp>
      <p:graphicFrame>
        <p:nvGraphicFramePr>
          <p:cNvPr id="66" name="表格 66"/>
          <p:cNvGraphicFramePr>
            <a:graphicFrameLocks noGrp="1"/>
          </p:cNvGraphicFramePr>
          <p:nvPr/>
        </p:nvGraphicFramePr>
        <p:xfrm>
          <a:off x="6585720" y="2446944"/>
          <a:ext cx="4821159" cy="1854200"/>
        </p:xfrm>
        <a:graphic>
          <a:graphicData uri="http://schemas.openxmlformats.org/drawingml/2006/table">
            <a:tbl>
              <a:tblPr firstRow="1" bandRow="1">
                <a:tableStyleId>{5940675A-B579-460E-94D1-54222C63F5DA}</a:tableStyleId>
              </a:tblPr>
              <a:tblGrid>
                <a:gridCol w="1607053">
                  <a:extLst>
                    <a:ext uri="{9D8B030D-6E8A-4147-A177-3AD203B41FA5}">
                      <a16:colId xmlns:a16="http://schemas.microsoft.com/office/drawing/2014/main" val="20000"/>
                    </a:ext>
                  </a:extLst>
                </a:gridCol>
                <a:gridCol w="1607053">
                  <a:extLst>
                    <a:ext uri="{9D8B030D-6E8A-4147-A177-3AD203B41FA5}">
                      <a16:colId xmlns:a16="http://schemas.microsoft.com/office/drawing/2014/main" val="20001"/>
                    </a:ext>
                  </a:extLst>
                </a:gridCol>
                <a:gridCol w="1607053">
                  <a:extLst>
                    <a:ext uri="{9D8B030D-6E8A-4147-A177-3AD203B41FA5}">
                      <a16:colId xmlns:a16="http://schemas.microsoft.com/office/drawing/2014/main" val="20002"/>
                    </a:ext>
                  </a:extLst>
                </a:gridCol>
              </a:tblGrid>
              <a:tr h="370840">
                <a:tc>
                  <a:txBody>
                    <a:bodyPr/>
                    <a:lstStyle/>
                    <a:p>
                      <a:pPr algn="ctr"/>
                      <a:r>
                        <a:rPr lang="en-US" altLang="zh-CN" b="1" dirty="0"/>
                        <a:t>X</a:t>
                      </a:r>
                      <a:endParaRPr lang="zh-CN" altLang="en-US" b="1" dirty="0"/>
                    </a:p>
                  </a:txBody>
                  <a:tcPr/>
                </a:tc>
                <a:tc>
                  <a:txBody>
                    <a:bodyPr/>
                    <a:lstStyle/>
                    <a:p>
                      <a:pPr algn="ctr"/>
                      <a:r>
                        <a:rPr lang="en-US" altLang="zh-CN" b="1" dirty="0"/>
                        <a:t>Y</a:t>
                      </a:r>
                      <a:endParaRPr lang="zh-CN" altLang="en-US" b="1" dirty="0"/>
                    </a:p>
                  </a:txBody>
                  <a:tcPr/>
                </a:tc>
                <a:tc>
                  <a:txBody>
                    <a:bodyPr/>
                    <a:lstStyle/>
                    <a:p>
                      <a:pPr algn="ctr"/>
                      <a:r>
                        <a:rPr lang="en-US" altLang="zh-CN" b="1" dirty="0"/>
                        <a:t>X  XOR  Y</a:t>
                      </a:r>
                      <a:endParaRPr lang="zh-CN" altLang="en-US" b="1" dirty="0"/>
                    </a:p>
                  </a:txBody>
                  <a:tcPr/>
                </a:tc>
                <a:extLst>
                  <a:ext uri="{0D108BD9-81ED-4DB2-BD59-A6C34878D82A}">
                    <a16:rowId xmlns:a16="http://schemas.microsoft.com/office/drawing/2014/main" val="10000"/>
                  </a:ext>
                </a:extLst>
              </a:tr>
              <a:tr h="370840">
                <a:tc>
                  <a:txBody>
                    <a:bodyPr/>
                    <a:lstStyle/>
                    <a:p>
                      <a:pPr algn="ctr"/>
                      <a:r>
                        <a:rPr lang="en-US" altLang="zh-CN" b="1" dirty="0"/>
                        <a:t>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10001"/>
                  </a:ext>
                </a:extLst>
              </a:tr>
              <a:tr h="370840">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0002"/>
                  </a:ext>
                </a:extLst>
              </a:tr>
              <a:tr h="370840">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0003"/>
                  </a:ext>
                </a:extLst>
              </a:tr>
              <a:tr h="370840">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ALU——</a:t>
            </a:r>
            <a:r>
              <a:rPr lang="zh-CN" altLang="en-US"/>
              <a:t>判零逻辑</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28</a:t>
            </a:fld>
            <a:endParaRPr lang="zh-CN" altLang="en-US" dirty="0"/>
          </a:p>
        </p:txBody>
      </p:sp>
      <p:grpSp>
        <p:nvGrpSpPr>
          <p:cNvPr id="12" name="组合 11"/>
          <p:cNvGrpSpPr/>
          <p:nvPr/>
        </p:nvGrpSpPr>
        <p:grpSpPr>
          <a:xfrm>
            <a:off x="7725310" y="1139130"/>
            <a:ext cx="4027170" cy="3383915"/>
            <a:chOff x="12526" y="2608"/>
            <a:chExt cx="6342" cy="5329"/>
          </a:xfrm>
        </p:grpSpPr>
        <p:cxnSp>
          <p:nvCxnSpPr>
            <p:cNvPr id="9" name="直接箭头连接符 8"/>
            <p:cNvCxnSpPr/>
            <p:nvPr/>
          </p:nvCxnSpPr>
          <p:spPr>
            <a:xfrm>
              <a:off x="15632" y="607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5632" y="454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2526" y="2608"/>
              <a:ext cx="6343" cy="4439"/>
              <a:chOff x="12526" y="2608"/>
              <a:chExt cx="6343" cy="4439"/>
            </a:xfrm>
          </p:grpSpPr>
          <p:grpSp>
            <p:nvGrpSpPr>
              <p:cNvPr id="48" name="组合 47"/>
              <p:cNvGrpSpPr/>
              <p:nvPr/>
            </p:nvGrpSpPr>
            <p:grpSpPr>
              <a:xfrm>
                <a:off x="12526" y="2608"/>
                <a:ext cx="5660" cy="4439"/>
                <a:chOff x="8218198" y="1662936"/>
                <a:chExt cx="3594321" cy="2819064"/>
              </a:xfrm>
            </p:grpSpPr>
            <p:sp>
              <p:nvSpPr>
                <p:cNvPr id="16" name="梯形 43"/>
                <p:cNvSpPr/>
                <p:nvPr/>
              </p:nvSpPr>
              <p:spPr bwMode="auto">
                <a:xfrm rot="5400000">
                  <a:off x="8609207" y="2906195"/>
                  <a:ext cx="2185566" cy="966044"/>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740247" h="648073">
                      <a:moveTo>
                        <a:pt x="0" y="648073"/>
                      </a:moveTo>
                      <a:lnTo>
                        <a:pt x="209956" y="0"/>
                      </a:lnTo>
                      <a:lnTo>
                        <a:pt x="1530291" y="0"/>
                      </a:lnTo>
                      <a:lnTo>
                        <a:pt x="1740247" y="648073"/>
                      </a:lnTo>
                      <a:lnTo>
                        <a:pt x="1035697" y="647846"/>
                      </a:lnTo>
                      <a:lnTo>
                        <a:pt x="847578" y="490683"/>
                      </a:lnTo>
                      <a:lnTo>
                        <a:pt x="680891" y="647846"/>
                      </a:lnTo>
                      <a:lnTo>
                        <a:pt x="0" y="648073"/>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ALU</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6" name="直接箭头连接符 25"/>
                <p:cNvCxnSpPr/>
                <p:nvPr/>
              </p:nvCxnSpPr>
              <p:spPr>
                <a:xfrm>
                  <a:off x="10203674"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589446"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589446"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576626" y="1662936"/>
                  <a:ext cx="1085850" cy="430530"/>
                </a:xfrm>
                <a:prstGeom prst="rect">
                  <a:avLst/>
                </a:prstGeom>
                <a:noFill/>
              </p:spPr>
              <p:txBody>
                <a:bodyPr wrap="none" lIns="0" tIns="0" rIns="0" bIns="0" rtlCol="0" anchor="ctr" anchorCtr="1">
                  <a:spAutoFit/>
                </a:bodyPr>
                <a:lstStyle/>
                <a:p>
                  <a:r>
                    <a:rPr lang="en-US" altLang="zh-CN" sz="2800" dirty="0"/>
                    <a:t>ALUop</a:t>
                  </a:r>
                  <a:endParaRPr lang="zh-CN" altLang="en-US" sz="2800" dirty="0"/>
                </a:p>
              </p:txBody>
            </p:sp>
            <p:sp>
              <p:nvSpPr>
                <p:cNvPr id="37" name="文本框 36"/>
                <p:cNvSpPr txBox="1"/>
                <p:nvPr/>
              </p:nvSpPr>
              <p:spPr>
                <a:xfrm>
                  <a:off x="8218198"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38" name="文本框 37"/>
                <p:cNvSpPr txBox="1"/>
                <p:nvPr/>
              </p:nvSpPr>
              <p:spPr>
                <a:xfrm>
                  <a:off x="8218198"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5" name="文本框 44"/>
                <p:cNvSpPr txBox="1"/>
                <p:nvPr/>
              </p:nvSpPr>
              <p:spPr>
                <a:xfrm>
                  <a:off x="10897204" y="3167422"/>
                  <a:ext cx="915315" cy="430887"/>
                </a:xfrm>
                <a:prstGeom prst="rect">
                  <a:avLst/>
                </a:prstGeom>
                <a:noFill/>
              </p:spPr>
              <p:txBody>
                <a:bodyPr wrap="none" lIns="0" tIns="0" rIns="0" bIns="0" rtlCol="0" anchor="ctr" anchorCtr="1">
                  <a:spAutoFit/>
                </a:bodyPr>
                <a:lstStyle/>
                <a:p>
                  <a:r>
                    <a:rPr lang="en-US" altLang="zh-CN" sz="2800" dirty="0"/>
                    <a:t>Result</a:t>
                  </a:r>
                  <a:endParaRPr lang="zh-CN" altLang="en-US" sz="2800" dirty="0"/>
                </a:p>
              </p:txBody>
            </p:sp>
          </p:grpSp>
          <p:sp>
            <p:nvSpPr>
              <p:cNvPr id="13" name="文本框 12"/>
              <p:cNvSpPr txBox="1"/>
              <p:nvPr/>
            </p:nvSpPr>
            <p:spPr>
              <a:xfrm>
                <a:off x="16724" y="5738"/>
                <a:ext cx="2145" cy="678"/>
              </a:xfrm>
              <a:prstGeom prst="rect">
                <a:avLst/>
              </a:prstGeom>
              <a:noFill/>
            </p:spPr>
            <p:txBody>
              <a:bodyPr wrap="none" lIns="0" tIns="0" rIns="0" bIns="0" rtlCol="0" anchor="ctr" anchorCtr="1">
                <a:spAutoFit/>
              </a:bodyPr>
              <a:lstStyle/>
              <a:p>
                <a:r>
                  <a:rPr lang="en-US" altLang="zh-CN" sz="2800" dirty="0"/>
                  <a:t>Overflow</a:t>
                </a:r>
                <a:endParaRPr lang="zh-CN" altLang="en-US" sz="2800" dirty="0"/>
              </a:p>
            </p:txBody>
          </p:sp>
          <p:sp>
            <p:nvSpPr>
              <p:cNvPr id="14" name="文本框 13"/>
              <p:cNvSpPr txBox="1"/>
              <p:nvPr/>
            </p:nvSpPr>
            <p:spPr>
              <a:xfrm>
                <a:off x="16724" y="4208"/>
                <a:ext cx="1057" cy="678"/>
              </a:xfrm>
              <a:prstGeom prst="rect">
                <a:avLst/>
              </a:prstGeom>
              <a:noFill/>
            </p:spPr>
            <p:txBody>
              <a:bodyPr wrap="none" lIns="0" tIns="0" rIns="0" bIns="0" rtlCol="0" anchor="ctr" anchorCtr="1">
                <a:spAutoFit/>
              </a:bodyPr>
              <a:lstStyle/>
              <a:p>
                <a:r>
                  <a:rPr lang="en-US" altLang="zh-CN" sz="2800" dirty="0"/>
                  <a:t>Zero</a:t>
                </a:r>
                <a:endParaRPr lang="zh-CN" altLang="en-US" sz="2800" dirty="0"/>
              </a:p>
            </p:txBody>
          </p:sp>
        </p:grpSp>
        <p:cxnSp>
          <p:nvCxnSpPr>
            <p:cNvPr id="15" name="直接箭头连接符 14"/>
            <p:cNvCxnSpPr/>
            <p:nvPr/>
          </p:nvCxnSpPr>
          <p:spPr>
            <a:xfrm flipH="1" flipV="1">
              <a:off x="14863" y="3161"/>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5014" y="7259"/>
              <a:ext cx="2115" cy="678"/>
            </a:xfrm>
            <a:prstGeom prst="rect">
              <a:avLst/>
            </a:prstGeom>
            <a:noFill/>
          </p:spPr>
          <p:txBody>
            <a:bodyPr wrap="none" lIns="0" tIns="0" rIns="0" bIns="0" rtlCol="0" anchor="ctr" anchorCtr="1">
              <a:spAutoFit/>
            </a:bodyPr>
            <a:lstStyle/>
            <a:p>
              <a:r>
                <a:rPr lang="en-US" altLang="zh-CN" sz="2800" dirty="0"/>
                <a:t>CarryOut</a:t>
              </a:r>
              <a:endParaRPr lang="zh-CN" altLang="en-US" sz="2800" dirty="0"/>
            </a:p>
          </p:txBody>
        </p:sp>
        <p:cxnSp>
          <p:nvCxnSpPr>
            <p:cNvPr id="18" name="直接箭头连接符 17"/>
            <p:cNvCxnSpPr/>
            <p:nvPr/>
          </p:nvCxnSpPr>
          <p:spPr>
            <a:xfrm flipH="1" flipV="1">
              <a:off x="14862" y="6899"/>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1220021" y="1699095"/>
            <a:ext cx="1094105" cy="307340"/>
          </a:xfrm>
          <a:prstGeom prst="rect">
            <a:avLst/>
          </a:prstGeom>
          <a:noFill/>
        </p:spPr>
        <p:txBody>
          <a:bodyPr wrap="none" lIns="0" tIns="0" rIns="0" bIns="0" rtlCol="0" anchor="ctr" anchorCtr="1">
            <a:spAutoFit/>
          </a:bodyPr>
          <a:lstStyle/>
          <a:p>
            <a:r>
              <a:rPr lang="en-US" altLang="zh-CN" sz="2000" b="1" dirty="0" err="1"/>
              <a:t>CarryIn</a:t>
            </a:r>
            <a:r>
              <a:rPr lang="en-US" altLang="zh-CN" sz="2000" b="1" dirty="0"/>
              <a:t> 0</a:t>
            </a:r>
          </a:p>
        </p:txBody>
      </p:sp>
      <p:sp>
        <p:nvSpPr>
          <p:cNvPr id="25" name="矩形 24"/>
          <p:cNvSpPr/>
          <p:nvPr/>
        </p:nvSpPr>
        <p:spPr>
          <a:xfrm>
            <a:off x="2037676" y="2204377"/>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29" name="矩形 28"/>
          <p:cNvSpPr/>
          <p:nvPr/>
        </p:nvSpPr>
        <p:spPr>
          <a:xfrm>
            <a:off x="2037676" y="3265608"/>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30" name="矩形 29"/>
          <p:cNvSpPr/>
          <p:nvPr/>
        </p:nvSpPr>
        <p:spPr>
          <a:xfrm>
            <a:off x="2037676" y="4329498"/>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31" name="矩形 30"/>
          <p:cNvSpPr/>
          <p:nvPr/>
        </p:nvSpPr>
        <p:spPr>
          <a:xfrm>
            <a:off x="2037676" y="5419776"/>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cxnSp>
        <p:nvCxnSpPr>
          <p:cNvPr id="32" name="直接箭头连接符 31"/>
          <p:cNvCxnSpPr/>
          <p:nvPr/>
        </p:nvCxnSpPr>
        <p:spPr>
          <a:xfrm>
            <a:off x="3233055" y="2527293"/>
            <a:ext cx="188093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3397489" y="2074977"/>
            <a:ext cx="1069203" cy="369332"/>
          </a:xfrm>
          <a:prstGeom prst="rect">
            <a:avLst/>
          </a:prstGeom>
          <a:noFill/>
        </p:spPr>
        <p:txBody>
          <a:bodyPr wrap="none" lIns="0" tIns="0" rIns="0" bIns="0" rtlCol="0" anchor="ctr" anchorCtr="1">
            <a:spAutoFit/>
          </a:bodyPr>
          <a:lstStyle/>
          <a:p>
            <a:r>
              <a:rPr lang="en-US" altLang="zh-CN" sz="2400" b="1" dirty="0"/>
              <a:t>Result 0</a:t>
            </a:r>
            <a:endParaRPr lang="zh-CN" altLang="en-US" sz="2400" b="1" dirty="0"/>
          </a:p>
        </p:txBody>
      </p:sp>
      <p:cxnSp>
        <p:nvCxnSpPr>
          <p:cNvPr id="35" name="直接箭头连接符 34"/>
          <p:cNvCxnSpPr/>
          <p:nvPr/>
        </p:nvCxnSpPr>
        <p:spPr>
          <a:xfrm>
            <a:off x="3233055" y="3606069"/>
            <a:ext cx="140468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6" name="文本框 35"/>
          <p:cNvSpPr txBox="1"/>
          <p:nvPr/>
        </p:nvSpPr>
        <p:spPr>
          <a:xfrm>
            <a:off x="3407905" y="3155774"/>
            <a:ext cx="1069203" cy="369332"/>
          </a:xfrm>
          <a:prstGeom prst="rect">
            <a:avLst/>
          </a:prstGeom>
          <a:noFill/>
        </p:spPr>
        <p:txBody>
          <a:bodyPr wrap="none" lIns="0" tIns="0" rIns="0" bIns="0" rtlCol="0" anchor="ctr" anchorCtr="1">
            <a:spAutoFit/>
          </a:bodyPr>
          <a:lstStyle/>
          <a:p>
            <a:r>
              <a:rPr lang="en-US" altLang="zh-CN" sz="2400" b="1" dirty="0"/>
              <a:t>Result 1</a:t>
            </a:r>
            <a:endParaRPr lang="zh-CN" altLang="en-US" sz="2400" b="1" dirty="0"/>
          </a:p>
        </p:txBody>
      </p:sp>
      <p:cxnSp>
        <p:nvCxnSpPr>
          <p:cNvPr id="39" name="直接箭头连接符 38"/>
          <p:cNvCxnSpPr/>
          <p:nvPr/>
        </p:nvCxnSpPr>
        <p:spPr>
          <a:xfrm>
            <a:off x="3233055" y="4659948"/>
            <a:ext cx="140468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0" name="文本框 39"/>
          <p:cNvSpPr txBox="1"/>
          <p:nvPr/>
        </p:nvSpPr>
        <p:spPr>
          <a:xfrm>
            <a:off x="3396083" y="4237897"/>
            <a:ext cx="1069203" cy="369332"/>
          </a:xfrm>
          <a:prstGeom prst="rect">
            <a:avLst/>
          </a:prstGeom>
          <a:noFill/>
        </p:spPr>
        <p:txBody>
          <a:bodyPr wrap="none" lIns="0" tIns="0" rIns="0" bIns="0" rtlCol="0" anchor="ctr" anchorCtr="1">
            <a:spAutoFit/>
          </a:bodyPr>
          <a:lstStyle/>
          <a:p>
            <a:r>
              <a:rPr lang="en-US" altLang="zh-CN" sz="2400" b="1" dirty="0"/>
              <a:t>Result 2</a:t>
            </a:r>
            <a:endParaRPr lang="zh-CN" altLang="en-US" sz="2400" b="1" dirty="0"/>
          </a:p>
        </p:txBody>
      </p:sp>
      <p:cxnSp>
        <p:nvCxnSpPr>
          <p:cNvPr id="41" name="直接箭头连接符 40"/>
          <p:cNvCxnSpPr/>
          <p:nvPr/>
        </p:nvCxnSpPr>
        <p:spPr>
          <a:xfrm>
            <a:off x="3233055" y="5747443"/>
            <a:ext cx="195713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2" name="文本框 41"/>
          <p:cNvSpPr txBox="1"/>
          <p:nvPr/>
        </p:nvSpPr>
        <p:spPr>
          <a:xfrm>
            <a:off x="3396083" y="5308527"/>
            <a:ext cx="1069203" cy="369332"/>
          </a:xfrm>
          <a:prstGeom prst="rect">
            <a:avLst/>
          </a:prstGeom>
          <a:noFill/>
        </p:spPr>
        <p:txBody>
          <a:bodyPr wrap="none" lIns="0" tIns="0" rIns="0" bIns="0" rtlCol="0" anchor="ctr" anchorCtr="1">
            <a:spAutoFit/>
          </a:bodyPr>
          <a:lstStyle/>
          <a:p>
            <a:r>
              <a:rPr lang="en-US" altLang="zh-CN" sz="2400" b="1" dirty="0"/>
              <a:t>Result 3</a:t>
            </a:r>
            <a:endParaRPr lang="zh-CN" altLang="en-US" sz="2400" b="1" dirty="0"/>
          </a:p>
        </p:txBody>
      </p:sp>
      <p:cxnSp>
        <p:nvCxnSpPr>
          <p:cNvPr id="43" name="直接箭头连接符 42"/>
          <p:cNvCxnSpPr/>
          <p:nvPr/>
        </p:nvCxnSpPr>
        <p:spPr>
          <a:xfrm>
            <a:off x="1175476" y="2363652"/>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p:cNvCxnSpPr/>
          <p:nvPr/>
        </p:nvCxnSpPr>
        <p:spPr>
          <a:xfrm>
            <a:off x="1175476" y="2682932"/>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6" name="文本框 45"/>
          <p:cNvSpPr txBox="1"/>
          <p:nvPr/>
        </p:nvSpPr>
        <p:spPr>
          <a:xfrm>
            <a:off x="540747" y="2108895"/>
            <a:ext cx="495614" cy="430887"/>
          </a:xfrm>
          <a:prstGeom prst="rect">
            <a:avLst/>
          </a:prstGeom>
          <a:noFill/>
        </p:spPr>
        <p:txBody>
          <a:bodyPr wrap="square" lIns="0" tIns="0" rIns="0" bIns="0" rtlCol="0" anchor="ctr" anchorCtr="1">
            <a:spAutoFit/>
          </a:bodyPr>
          <a:lstStyle/>
          <a:p>
            <a:r>
              <a:rPr lang="en-US" altLang="zh-CN" sz="2800" b="1" dirty="0"/>
              <a:t>A0</a:t>
            </a:r>
            <a:endParaRPr lang="zh-CN" altLang="en-US" sz="2800" b="1" dirty="0"/>
          </a:p>
        </p:txBody>
      </p:sp>
      <p:sp>
        <p:nvSpPr>
          <p:cNvPr id="47" name="文本框 46"/>
          <p:cNvSpPr txBox="1"/>
          <p:nvPr/>
        </p:nvSpPr>
        <p:spPr>
          <a:xfrm>
            <a:off x="557128" y="2478227"/>
            <a:ext cx="474877" cy="430887"/>
          </a:xfrm>
          <a:prstGeom prst="rect">
            <a:avLst/>
          </a:prstGeom>
          <a:noFill/>
        </p:spPr>
        <p:txBody>
          <a:bodyPr wrap="square" lIns="0" tIns="0" rIns="0" bIns="0" rtlCol="0" anchor="ctr" anchorCtr="1">
            <a:spAutoFit/>
          </a:bodyPr>
          <a:lstStyle/>
          <a:p>
            <a:r>
              <a:rPr lang="en-US" altLang="zh-CN" sz="2800" b="1" dirty="0"/>
              <a:t>B0</a:t>
            </a:r>
            <a:endParaRPr lang="zh-CN" altLang="en-US" sz="2800" b="1" dirty="0"/>
          </a:p>
        </p:txBody>
      </p:sp>
      <p:cxnSp>
        <p:nvCxnSpPr>
          <p:cNvPr id="49" name="直接箭头连接符 48"/>
          <p:cNvCxnSpPr/>
          <p:nvPr/>
        </p:nvCxnSpPr>
        <p:spPr>
          <a:xfrm>
            <a:off x="1175476" y="3424540"/>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p:nvPr/>
        </p:nvCxnSpPr>
        <p:spPr>
          <a:xfrm>
            <a:off x="1175476" y="3743820"/>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1" name="文本框 50"/>
          <p:cNvSpPr txBox="1"/>
          <p:nvPr/>
        </p:nvSpPr>
        <p:spPr>
          <a:xfrm>
            <a:off x="540747" y="3169783"/>
            <a:ext cx="495614" cy="430887"/>
          </a:xfrm>
          <a:prstGeom prst="rect">
            <a:avLst/>
          </a:prstGeom>
          <a:noFill/>
        </p:spPr>
        <p:txBody>
          <a:bodyPr wrap="square" lIns="0" tIns="0" rIns="0" bIns="0" rtlCol="0" anchor="ctr" anchorCtr="1">
            <a:spAutoFit/>
          </a:bodyPr>
          <a:lstStyle/>
          <a:p>
            <a:r>
              <a:rPr lang="en-US" altLang="zh-CN" sz="2800" b="1" dirty="0"/>
              <a:t>A1</a:t>
            </a:r>
            <a:endParaRPr lang="zh-CN" altLang="en-US" sz="2800" b="1" dirty="0"/>
          </a:p>
        </p:txBody>
      </p:sp>
      <p:sp>
        <p:nvSpPr>
          <p:cNvPr id="52" name="文本框 51"/>
          <p:cNvSpPr txBox="1"/>
          <p:nvPr/>
        </p:nvSpPr>
        <p:spPr>
          <a:xfrm>
            <a:off x="557128" y="3539115"/>
            <a:ext cx="474877" cy="430887"/>
          </a:xfrm>
          <a:prstGeom prst="rect">
            <a:avLst/>
          </a:prstGeom>
          <a:noFill/>
        </p:spPr>
        <p:txBody>
          <a:bodyPr wrap="square" lIns="0" tIns="0" rIns="0" bIns="0" rtlCol="0" anchor="ctr" anchorCtr="1">
            <a:spAutoFit/>
          </a:bodyPr>
          <a:lstStyle/>
          <a:p>
            <a:r>
              <a:rPr lang="en-US" altLang="zh-CN" sz="2800" b="1" dirty="0"/>
              <a:t>B1</a:t>
            </a:r>
            <a:endParaRPr lang="zh-CN" altLang="en-US" sz="2800" b="1" dirty="0"/>
          </a:p>
        </p:txBody>
      </p:sp>
      <p:cxnSp>
        <p:nvCxnSpPr>
          <p:cNvPr id="53" name="直接箭头连接符 52"/>
          <p:cNvCxnSpPr/>
          <p:nvPr/>
        </p:nvCxnSpPr>
        <p:spPr>
          <a:xfrm>
            <a:off x="1175476" y="447426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1175476" y="479354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5" name="文本框 54"/>
          <p:cNvSpPr txBox="1"/>
          <p:nvPr/>
        </p:nvSpPr>
        <p:spPr>
          <a:xfrm>
            <a:off x="540747" y="4219506"/>
            <a:ext cx="495614" cy="430887"/>
          </a:xfrm>
          <a:prstGeom prst="rect">
            <a:avLst/>
          </a:prstGeom>
          <a:noFill/>
        </p:spPr>
        <p:txBody>
          <a:bodyPr wrap="square" lIns="0" tIns="0" rIns="0" bIns="0" rtlCol="0" anchor="ctr" anchorCtr="1">
            <a:spAutoFit/>
          </a:bodyPr>
          <a:lstStyle/>
          <a:p>
            <a:r>
              <a:rPr lang="en-US" altLang="zh-CN" sz="2800" b="1" dirty="0"/>
              <a:t>A2</a:t>
            </a:r>
            <a:endParaRPr lang="zh-CN" altLang="en-US" sz="2800" b="1" dirty="0"/>
          </a:p>
        </p:txBody>
      </p:sp>
      <p:sp>
        <p:nvSpPr>
          <p:cNvPr id="56" name="文本框 55"/>
          <p:cNvSpPr txBox="1"/>
          <p:nvPr/>
        </p:nvSpPr>
        <p:spPr>
          <a:xfrm>
            <a:off x="557128" y="4588838"/>
            <a:ext cx="474877" cy="430887"/>
          </a:xfrm>
          <a:prstGeom prst="rect">
            <a:avLst/>
          </a:prstGeom>
          <a:noFill/>
        </p:spPr>
        <p:txBody>
          <a:bodyPr wrap="square" lIns="0" tIns="0" rIns="0" bIns="0" rtlCol="0" anchor="ctr" anchorCtr="1">
            <a:spAutoFit/>
          </a:bodyPr>
          <a:lstStyle/>
          <a:p>
            <a:r>
              <a:rPr lang="en-US" altLang="zh-CN" sz="2800" b="1" dirty="0"/>
              <a:t>B2</a:t>
            </a:r>
            <a:endParaRPr lang="zh-CN" altLang="en-US" sz="2800" b="1" dirty="0"/>
          </a:p>
        </p:txBody>
      </p:sp>
      <p:cxnSp>
        <p:nvCxnSpPr>
          <p:cNvPr id="57" name="直接箭头连接符 56"/>
          <p:cNvCxnSpPr/>
          <p:nvPr/>
        </p:nvCxnSpPr>
        <p:spPr>
          <a:xfrm>
            <a:off x="1175476" y="559366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8" name="直接箭头连接符 57"/>
          <p:cNvCxnSpPr/>
          <p:nvPr/>
        </p:nvCxnSpPr>
        <p:spPr>
          <a:xfrm>
            <a:off x="1175476" y="591294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9" name="文本框 58"/>
          <p:cNvSpPr txBox="1"/>
          <p:nvPr/>
        </p:nvSpPr>
        <p:spPr>
          <a:xfrm>
            <a:off x="540747" y="5338911"/>
            <a:ext cx="495614" cy="430887"/>
          </a:xfrm>
          <a:prstGeom prst="rect">
            <a:avLst/>
          </a:prstGeom>
          <a:noFill/>
        </p:spPr>
        <p:txBody>
          <a:bodyPr wrap="square" lIns="0" tIns="0" rIns="0" bIns="0" rtlCol="0" anchor="ctr" anchorCtr="1">
            <a:spAutoFit/>
          </a:bodyPr>
          <a:lstStyle/>
          <a:p>
            <a:r>
              <a:rPr lang="en-US" altLang="zh-CN" sz="2800" b="1" dirty="0"/>
              <a:t>A3</a:t>
            </a:r>
            <a:endParaRPr lang="zh-CN" altLang="en-US" sz="2800" b="1" dirty="0"/>
          </a:p>
        </p:txBody>
      </p:sp>
      <p:sp>
        <p:nvSpPr>
          <p:cNvPr id="60" name="文本框 59"/>
          <p:cNvSpPr txBox="1"/>
          <p:nvPr/>
        </p:nvSpPr>
        <p:spPr>
          <a:xfrm>
            <a:off x="557128" y="5708243"/>
            <a:ext cx="474877" cy="430887"/>
          </a:xfrm>
          <a:prstGeom prst="rect">
            <a:avLst/>
          </a:prstGeom>
          <a:noFill/>
        </p:spPr>
        <p:txBody>
          <a:bodyPr wrap="square" lIns="0" tIns="0" rIns="0" bIns="0" rtlCol="0" anchor="ctr" anchorCtr="1">
            <a:spAutoFit/>
          </a:bodyPr>
          <a:lstStyle/>
          <a:p>
            <a:r>
              <a:rPr lang="en-US" altLang="zh-CN" sz="2800" b="1" dirty="0"/>
              <a:t>B3</a:t>
            </a:r>
            <a:endParaRPr lang="zh-CN" altLang="en-US" sz="2800" b="1" dirty="0"/>
          </a:p>
        </p:txBody>
      </p:sp>
      <p:cxnSp>
        <p:nvCxnSpPr>
          <p:cNvPr id="61" name="直接箭头连接符 60"/>
          <p:cNvCxnSpPr/>
          <p:nvPr/>
        </p:nvCxnSpPr>
        <p:spPr>
          <a:xfrm>
            <a:off x="2638904" y="1873942"/>
            <a:ext cx="0" cy="353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2638904" y="2850210"/>
            <a:ext cx="0" cy="4153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9" idx="2"/>
          </p:cNvCxnSpPr>
          <p:nvPr/>
        </p:nvCxnSpPr>
        <p:spPr>
          <a:xfrm flipH="1">
            <a:off x="2631828" y="3911441"/>
            <a:ext cx="3538" cy="435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31" idx="0"/>
          </p:cNvCxnSpPr>
          <p:nvPr/>
        </p:nvCxnSpPr>
        <p:spPr>
          <a:xfrm flipH="1">
            <a:off x="2635366" y="5002324"/>
            <a:ext cx="3538" cy="4174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2638904" y="6065609"/>
            <a:ext cx="0" cy="4883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1220021" y="2915036"/>
            <a:ext cx="1094105" cy="307340"/>
          </a:xfrm>
          <a:prstGeom prst="rect">
            <a:avLst/>
          </a:prstGeom>
          <a:noFill/>
        </p:spPr>
        <p:txBody>
          <a:bodyPr wrap="none" lIns="0" tIns="0" rIns="0" bIns="0" rtlCol="0" anchor="ctr" anchorCtr="1">
            <a:spAutoFit/>
          </a:bodyPr>
          <a:lstStyle/>
          <a:p>
            <a:r>
              <a:rPr lang="en-US" altLang="zh-CN" sz="2000" b="1" dirty="0" err="1"/>
              <a:t>CarryIn</a:t>
            </a:r>
            <a:r>
              <a:rPr lang="en-US" altLang="zh-CN" sz="2000" b="1" dirty="0"/>
              <a:t> 1</a:t>
            </a:r>
          </a:p>
        </p:txBody>
      </p:sp>
      <p:sp>
        <p:nvSpPr>
          <p:cNvPr id="67" name="文本框 66"/>
          <p:cNvSpPr txBox="1"/>
          <p:nvPr/>
        </p:nvSpPr>
        <p:spPr>
          <a:xfrm>
            <a:off x="1220021" y="3976031"/>
            <a:ext cx="1094105" cy="307340"/>
          </a:xfrm>
          <a:prstGeom prst="rect">
            <a:avLst/>
          </a:prstGeom>
          <a:noFill/>
        </p:spPr>
        <p:txBody>
          <a:bodyPr wrap="none" lIns="0" tIns="0" rIns="0" bIns="0" rtlCol="0" anchor="ctr" anchorCtr="1">
            <a:spAutoFit/>
          </a:bodyPr>
          <a:lstStyle/>
          <a:p>
            <a:r>
              <a:rPr lang="en-US" altLang="zh-CN" sz="2000" b="1" dirty="0" err="1"/>
              <a:t>CarryIn</a:t>
            </a:r>
            <a:r>
              <a:rPr lang="en-US" altLang="zh-CN" sz="2000" b="1" dirty="0"/>
              <a:t> 2</a:t>
            </a:r>
          </a:p>
        </p:txBody>
      </p:sp>
      <p:sp>
        <p:nvSpPr>
          <p:cNvPr id="68" name="文本框 67"/>
          <p:cNvSpPr txBox="1"/>
          <p:nvPr/>
        </p:nvSpPr>
        <p:spPr>
          <a:xfrm>
            <a:off x="1220021" y="5065822"/>
            <a:ext cx="1094105" cy="307340"/>
          </a:xfrm>
          <a:prstGeom prst="rect">
            <a:avLst/>
          </a:prstGeom>
          <a:noFill/>
        </p:spPr>
        <p:txBody>
          <a:bodyPr wrap="none" lIns="0" tIns="0" rIns="0" bIns="0" rtlCol="0" anchor="ctr" anchorCtr="1">
            <a:spAutoFit/>
          </a:bodyPr>
          <a:lstStyle/>
          <a:p>
            <a:r>
              <a:rPr lang="en-US" altLang="zh-CN" sz="2000" b="1" dirty="0" err="1"/>
              <a:t>CarryIn</a:t>
            </a:r>
            <a:r>
              <a:rPr lang="en-US" altLang="zh-CN" sz="2000" b="1" dirty="0"/>
              <a:t> 3</a:t>
            </a:r>
          </a:p>
        </p:txBody>
      </p:sp>
      <p:sp>
        <p:nvSpPr>
          <p:cNvPr id="69" name="文本框 68"/>
          <p:cNvSpPr txBox="1"/>
          <p:nvPr/>
        </p:nvSpPr>
        <p:spPr>
          <a:xfrm>
            <a:off x="2745063" y="2831447"/>
            <a:ext cx="1276985" cy="307340"/>
          </a:xfrm>
          <a:prstGeom prst="rect">
            <a:avLst/>
          </a:prstGeom>
          <a:noFill/>
        </p:spPr>
        <p:txBody>
          <a:bodyPr wrap="none" lIns="0" tIns="0" rIns="0" bIns="0" rtlCol="0" anchor="ctr" anchorCtr="1">
            <a:spAutoFit/>
          </a:bodyPr>
          <a:lstStyle/>
          <a:p>
            <a:r>
              <a:rPr lang="en-US" altLang="zh-CN" sz="2000" b="1" dirty="0" err="1"/>
              <a:t>CarryOut</a:t>
            </a:r>
            <a:r>
              <a:rPr lang="en-US" altLang="zh-CN" sz="2000" b="1" dirty="0"/>
              <a:t> 0</a:t>
            </a:r>
          </a:p>
        </p:txBody>
      </p:sp>
      <p:sp>
        <p:nvSpPr>
          <p:cNvPr id="70" name="文本框 69"/>
          <p:cNvSpPr txBox="1"/>
          <p:nvPr/>
        </p:nvSpPr>
        <p:spPr>
          <a:xfrm>
            <a:off x="2745063" y="3893037"/>
            <a:ext cx="1276985" cy="307340"/>
          </a:xfrm>
          <a:prstGeom prst="rect">
            <a:avLst/>
          </a:prstGeom>
          <a:noFill/>
        </p:spPr>
        <p:txBody>
          <a:bodyPr wrap="none" lIns="0" tIns="0" rIns="0" bIns="0" rtlCol="0" anchor="ctr" anchorCtr="1">
            <a:spAutoFit/>
          </a:bodyPr>
          <a:lstStyle/>
          <a:p>
            <a:r>
              <a:rPr lang="en-US" altLang="zh-CN" sz="2000" b="1" dirty="0" err="1"/>
              <a:t>CarryOut</a:t>
            </a:r>
            <a:r>
              <a:rPr lang="en-US" altLang="zh-CN" sz="2000" b="1" dirty="0"/>
              <a:t> 1</a:t>
            </a:r>
          </a:p>
        </p:txBody>
      </p:sp>
      <p:sp>
        <p:nvSpPr>
          <p:cNvPr id="71" name="文本框 70"/>
          <p:cNvSpPr txBox="1"/>
          <p:nvPr/>
        </p:nvSpPr>
        <p:spPr>
          <a:xfrm>
            <a:off x="2745063" y="4960549"/>
            <a:ext cx="1276985" cy="307340"/>
          </a:xfrm>
          <a:prstGeom prst="rect">
            <a:avLst/>
          </a:prstGeom>
          <a:noFill/>
        </p:spPr>
        <p:txBody>
          <a:bodyPr wrap="none" lIns="0" tIns="0" rIns="0" bIns="0" rtlCol="0" anchor="ctr" anchorCtr="1">
            <a:spAutoFit/>
          </a:bodyPr>
          <a:lstStyle/>
          <a:p>
            <a:r>
              <a:rPr lang="en-US" altLang="zh-CN" sz="2000" b="1" dirty="0" err="1"/>
              <a:t>CarryOut</a:t>
            </a:r>
            <a:r>
              <a:rPr lang="en-US" altLang="zh-CN" sz="2000" b="1" dirty="0"/>
              <a:t> 2</a:t>
            </a:r>
          </a:p>
        </p:txBody>
      </p:sp>
      <p:sp>
        <p:nvSpPr>
          <p:cNvPr id="72" name="文本框 71"/>
          <p:cNvSpPr txBox="1"/>
          <p:nvPr/>
        </p:nvSpPr>
        <p:spPr>
          <a:xfrm>
            <a:off x="2745063" y="6043345"/>
            <a:ext cx="1276985" cy="307340"/>
          </a:xfrm>
          <a:prstGeom prst="rect">
            <a:avLst/>
          </a:prstGeom>
          <a:noFill/>
        </p:spPr>
        <p:txBody>
          <a:bodyPr wrap="none" lIns="0" tIns="0" rIns="0" bIns="0" rtlCol="0" anchor="ctr" anchorCtr="1">
            <a:spAutoFit/>
          </a:bodyPr>
          <a:lstStyle/>
          <a:p>
            <a:r>
              <a:rPr lang="en-US" altLang="zh-CN" sz="2000" b="1" dirty="0" err="1"/>
              <a:t>CarryOut</a:t>
            </a:r>
            <a:r>
              <a:rPr lang="en-US" altLang="zh-CN" sz="2000" b="1" dirty="0"/>
              <a:t> 3</a:t>
            </a:r>
          </a:p>
        </p:txBody>
      </p:sp>
      <p:grpSp>
        <p:nvGrpSpPr>
          <p:cNvPr id="20" name="组合 19"/>
          <p:cNvGrpSpPr/>
          <p:nvPr/>
        </p:nvGrpSpPr>
        <p:grpSpPr>
          <a:xfrm>
            <a:off x="5949416" y="3765466"/>
            <a:ext cx="995382" cy="669483"/>
            <a:chOff x="5712228" y="3749002"/>
            <a:chExt cx="995382" cy="669483"/>
          </a:xfrm>
        </p:grpSpPr>
        <p:sp>
          <p:nvSpPr>
            <p:cNvPr id="73" name="流程图: 延期 9"/>
            <p:cNvSpPr/>
            <p:nvPr/>
          </p:nvSpPr>
          <p:spPr>
            <a:xfrm>
              <a:off x="5712228" y="3749002"/>
              <a:ext cx="877727" cy="669483"/>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74" name="椭圆 73"/>
            <p:cNvSpPr/>
            <p:nvPr/>
          </p:nvSpPr>
          <p:spPr>
            <a:xfrm>
              <a:off x="6589955" y="4017889"/>
              <a:ext cx="117655" cy="117655"/>
            </a:xfrm>
            <a:prstGeom prst="ellipse">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grpSp>
      <p:cxnSp>
        <p:nvCxnSpPr>
          <p:cNvPr id="75" name="连接符: 肘形 74"/>
          <p:cNvCxnSpPr>
            <a:endCxn id="73" idx="0"/>
          </p:cNvCxnSpPr>
          <p:nvPr/>
        </p:nvCxnSpPr>
        <p:spPr>
          <a:xfrm rot="16200000" flipH="1">
            <a:off x="4910602" y="2723918"/>
            <a:ext cx="1294302" cy="926030"/>
          </a:xfrm>
          <a:prstGeom prst="bentConnector3">
            <a:avLst>
              <a:gd name="adj1" fmla="val 99454"/>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连接符: 肘形 77"/>
          <p:cNvCxnSpPr>
            <a:endCxn id="73" idx="3"/>
          </p:cNvCxnSpPr>
          <p:nvPr/>
        </p:nvCxnSpPr>
        <p:spPr>
          <a:xfrm>
            <a:off x="4635526" y="3600670"/>
            <a:ext cx="1461442" cy="401054"/>
          </a:xfrm>
          <a:prstGeom prst="bentConnector3">
            <a:avLst>
              <a:gd name="adj1" fmla="val -5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连接符: 肘形 80"/>
          <p:cNvCxnSpPr>
            <a:endCxn id="73" idx="3"/>
          </p:cNvCxnSpPr>
          <p:nvPr/>
        </p:nvCxnSpPr>
        <p:spPr>
          <a:xfrm flipV="1">
            <a:off x="4637738" y="4192224"/>
            <a:ext cx="1466850" cy="458169"/>
          </a:xfrm>
          <a:prstGeom prst="bentConnector3">
            <a:avLst>
              <a:gd name="adj1" fmla="val -39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连接符: 肘形 86"/>
          <p:cNvCxnSpPr>
            <a:endCxn id="73" idx="2"/>
          </p:cNvCxnSpPr>
          <p:nvPr/>
        </p:nvCxnSpPr>
        <p:spPr>
          <a:xfrm rot="5400000" flipH="1" flipV="1">
            <a:off x="4917874" y="4639798"/>
            <a:ext cx="1382828" cy="822960"/>
          </a:xfrm>
          <a:prstGeom prst="bentConnector3">
            <a:avLst>
              <a:gd name="adj1" fmla="val 10014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4" idx="6"/>
          </p:cNvCxnSpPr>
          <p:nvPr/>
        </p:nvCxnSpPr>
        <p:spPr>
          <a:xfrm>
            <a:off x="6944798" y="4093181"/>
            <a:ext cx="1426740" cy="3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7252724" y="3683459"/>
            <a:ext cx="626005" cy="369332"/>
          </a:xfrm>
          <a:prstGeom prst="rect">
            <a:avLst/>
          </a:prstGeom>
          <a:noFill/>
        </p:spPr>
        <p:txBody>
          <a:bodyPr wrap="none" lIns="0" tIns="0" rIns="0" bIns="0" rtlCol="0" anchor="ctr" anchorCtr="1">
            <a:spAutoFit/>
          </a:bodyPr>
          <a:lstStyle/>
          <a:p>
            <a:r>
              <a:rPr lang="en-US" altLang="zh-CN" sz="2400" b="1" dirty="0">
                <a:solidFill>
                  <a:srgbClr val="FF0000"/>
                </a:solidFill>
              </a:rPr>
              <a:t>Zero</a:t>
            </a:r>
            <a:endParaRPr lang="zh-CN" altLang="en-US" sz="24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32bit ALU</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29</a:t>
            </a:fld>
            <a:endParaRPr lang="zh-CN" altLang="en-US" dirty="0"/>
          </a:p>
        </p:txBody>
      </p:sp>
      <p:sp>
        <p:nvSpPr>
          <p:cNvPr id="8" name="文本框 7"/>
          <p:cNvSpPr txBox="1"/>
          <p:nvPr/>
        </p:nvSpPr>
        <p:spPr>
          <a:xfrm>
            <a:off x="6442075" y="1196023"/>
            <a:ext cx="4615180" cy="492125"/>
          </a:xfrm>
          <a:prstGeom prst="rect">
            <a:avLst/>
          </a:prstGeom>
          <a:solidFill>
            <a:schemeClr val="bg1"/>
          </a:solidFill>
        </p:spPr>
        <p:txBody>
          <a:bodyPr wrap="square" lIns="0" tIns="0" rIns="0" bIns="0" rtlCol="0" anchor="ctr" anchorCtr="1">
            <a:spAutoFit/>
          </a:bodyPr>
          <a:lstStyle/>
          <a:p>
            <a:endParaRPr lang="en-US" altLang="zh-CN" sz="3200" dirty="0"/>
          </a:p>
        </p:txBody>
      </p:sp>
      <p:graphicFrame>
        <p:nvGraphicFramePr>
          <p:cNvPr id="2" name="表格 1"/>
          <p:cNvGraphicFramePr>
            <a:graphicFrameLocks noGrp="1"/>
          </p:cNvGraphicFramePr>
          <p:nvPr/>
        </p:nvGraphicFramePr>
        <p:xfrm>
          <a:off x="8336513" y="2015539"/>
          <a:ext cx="2702560" cy="2560320"/>
        </p:xfrm>
        <a:graphic>
          <a:graphicData uri="http://schemas.openxmlformats.org/drawingml/2006/table">
            <a:tbl>
              <a:tblPr firstRow="1" bandRow="1">
                <a:tableStyleId>{5940675A-B579-460E-94D1-54222C63F5DA}</a:tableStyleId>
              </a:tblPr>
              <a:tblGrid>
                <a:gridCol w="938530">
                  <a:extLst>
                    <a:ext uri="{9D8B030D-6E8A-4147-A177-3AD203B41FA5}">
                      <a16:colId xmlns:a16="http://schemas.microsoft.com/office/drawing/2014/main" val="20000"/>
                    </a:ext>
                  </a:extLst>
                </a:gridCol>
                <a:gridCol w="1764030">
                  <a:extLst>
                    <a:ext uri="{9D8B030D-6E8A-4147-A177-3AD203B41FA5}">
                      <a16:colId xmlns:a16="http://schemas.microsoft.com/office/drawing/2014/main" val="20001"/>
                    </a:ext>
                  </a:extLst>
                </a:gridCol>
              </a:tblGrid>
              <a:tr h="314811">
                <a:tc>
                  <a:txBody>
                    <a:bodyPr/>
                    <a:lstStyle/>
                    <a:p>
                      <a:pPr algn="ctr"/>
                      <a:r>
                        <a:rPr lang="en-US" altLang="zh-CN" b="1" dirty="0" err="1"/>
                        <a:t>ALUop</a:t>
                      </a:r>
                      <a:endParaRPr lang="zh-CN" altLang="en-US" b="1" dirty="0"/>
                    </a:p>
                  </a:txBody>
                  <a:tcPr/>
                </a:tc>
                <a:tc>
                  <a:txBody>
                    <a:bodyPr/>
                    <a:lstStyle/>
                    <a:p>
                      <a:pPr algn="ctr"/>
                      <a:r>
                        <a:rPr lang="en-US" altLang="zh-CN" b="1" dirty="0" err="1"/>
                        <a:t>Funciton</a:t>
                      </a:r>
                      <a:endParaRPr lang="zh-CN" altLang="en-US" b="1" dirty="0"/>
                    </a:p>
                  </a:txBody>
                  <a:tcPr/>
                </a:tc>
                <a:extLst>
                  <a:ext uri="{0D108BD9-81ED-4DB2-BD59-A6C34878D82A}">
                    <a16:rowId xmlns:a16="http://schemas.microsoft.com/office/drawing/2014/main" val="10000"/>
                  </a:ext>
                </a:extLst>
              </a:tr>
              <a:tr h="238817">
                <a:tc>
                  <a:txBody>
                    <a:bodyPr/>
                    <a:lstStyle/>
                    <a:p>
                      <a:pPr algn="ctr"/>
                      <a:r>
                        <a:rPr lang="en-US" altLang="zh-CN" b="1" dirty="0"/>
                        <a:t>0000</a:t>
                      </a:r>
                      <a:endParaRPr lang="zh-CN" altLang="en-US" b="1" dirty="0"/>
                    </a:p>
                  </a:txBody>
                  <a:tcPr/>
                </a:tc>
                <a:tc>
                  <a:txBody>
                    <a:bodyPr/>
                    <a:lstStyle/>
                    <a:p>
                      <a:pPr algn="ctr"/>
                      <a:r>
                        <a:rPr lang="en-US" altLang="zh-CN" b="1" dirty="0"/>
                        <a:t>and</a:t>
                      </a:r>
                      <a:endParaRPr lang="zh-CN" altLang="en-US" b="1" dirty="0"/>
                    </a:p>
                  </a:txBody>
                  <a:tcPr/>
                </a:tc>
                <a:extLst>
                  <a:ext uri="{0D108BD9-81ED-4DB2-BD59-A6C34878D82A}">
                    <a16:rowId xmlns:a16="http://schemas.microsoft.com/office/drawing/2014/main" val="10001"/>
                  </a:ext>
                </a:extLst>
              </a:tr>
              <a:tr h="238817">
                <a:tc>
                  <a:txBody>
                    <a:bodyPr/>
                    <a:lstStyle/>
                    <a:p>
                      <a:pPr algn="ctr"/>
                      <a:r>
                        <a:rPr lang="en-US" altLang="zh-CN" b="1" dirty="0"/>
                        <a:t>0001</a:t>
                      </a:r>
                      <a:endParaRPr lang="zh-CN" altLang="en-US" b="1" dirty="0"/>
                    </a:p>
                  </a:txBody>
                  <a:tcPr/>
                </a:tc>
                <a:tc>
                  <a:txBody>
                    <a:bodyPr/>
                    <a:lstStyle/>
                    <a:p>
                      <a:pPr algn="ctr"/>
                      <a:r>
                        <a:rPr lang="en-US" altLang="zh-CN" b="1" dirty="0"/>
                        <a:t>or</a:t>
                      </a:r>
                      <a:endParaRPr lang="zh-CN" altLang="en-US" b="1" dirty="0"/>
                    </a:p>
                  </a:txBody>
                  <a:tcPr/>
                </a:tc>
                <a:extLst>
                  <a:ext uri="{0D108BD9-81ED-4DB2-BD59-A6C34878D82A}">
                    <a16:rowId xmlns:a16="http://schemas.microsoft.com/office/drawing/2014/main" val="10002"/>
                  </a:ext>
                </a:extLst>
              </a:tr>
              <a:tr h="238817">
                <a:tc>
                  <a:txBody>
                    <a:bodyPr/>
                    <a:lstStyle/>
                    <a:p>
                      <a:pPr algn="ctr"/>
                      <a:r>
                        <a:rPr lang="en-US" altLang="zh-CN" b="1" dirty="0"/>
                        <a:t>0010</a:t>
                      </a:r>
                      <a:endParaRPr lang="zh-CN" altLang="en-US" b="1" dirty="0"/>
                    </a:p>
                  </a:txBody>
                  <a:tcPr/>
                </a:tc>
                <a:tc>
                  <a:txBody>
                    <a:bodyPr/>
                    <a:lstStyle/>
                    <a:p>
                      <a:pPr algn="ctr"/>
                      <a:r>
                        <a:rPr lang="en-US" altLang="zh-CN" b="1" dirty="0"/>
                        <a:t>add</a:t>
                      </a:r>
                      <a:endParaRPr lang="zh-CN" altLang="en-US" b="1" dirty="0"/>
                    </a:p>
                  </a:txBody>
                  <a:tcPr/>
                </a:tc>
                <a:extLst>
                  <a:ext uri="{0D108BD9-81ED-4DB2-BD59-A6C34878D82A}">
                    <a16:rowId xmlns:a16="http://schemas.microsoft.com/office/drawing/2014/main" val="10003"/>
                  </a:ext>
                </a:extLst>
              </a:tr>
              <a:tr h="238817">
                <a:tc>
                  <a:txBody>
                    <a:bodyPr/>
                    <a:lstStyle/>
                    <a:p>
                      <a:pPr algn="ctr"/>
                      <a:r>
                        <a:rPr lang="en-US" altLang="zh-CN" b="1" dirty="0"/>
                        <a:t>0110</a:t>
                      </a:r>
                      <a:endParaRPr lang="zh-CN" altLang="en-US" b="1" dirty="0"/>
                    </a:p>
                  </a:txBody>
                  <a:tcPr/>
                </a:tc>
                <a:tc>
                  <a:txBody>
                    <a:bodyPr/>
                    <a:lstStyle/>
                    <a:p>
                      <a:pPr algn="ctr"/>
                      <a:r>
                        <a:rPr lang="en-US" altLang="zh-CN" b="1" dirty="0"/>
                        <a:t>subtract</a:t>
                      </a:r>
                      <a:endParaRPr lang="zh-CN" altLang="en-US" b="1" dirty="0"/>
                    </a:p>
                  </a:txBody>
                  <a:tcPr/>
                </a:tc>
                <a:extLst>
                  <a:ext uri="{0D108BD9-81ED-4DB2-BD59-A6C34878D82A}">
                    <a16:rowId xmlns:a16="http://schemas.microsoft.com/office/drawing/2014/main" val="10004"/>
                  </a:ext>
                </a:extLst>
              </a:tr>
              <a:tr h="238817">
                <a:tc>
                  <a:txBody>
                    <a:bodyPr/>
                    <a:lstStyle/>
                    <a:p>
                      <a:pPr algn="ctr"/>
                      <a:r>
                        <a:rPr lang="en-US" altLang="zh-CN" b="1" dirty="0"/>
                        <a:t>0111</a:t>
                      </a:r>
                      <a:endParaRPr lang="zh-CN" altLang="en-US" b="1" dirty="0"/>
                    </a:p>
                  </a:txBody>
                  <a:tcPr/>
                </a:tc>
                <a:tc>
                  <a:txBody>
                    <a:bodyPr/>
                    <a:lstStyle/>
                    <a:p>
                      <a:pPr algn="ctr"/>
                      <a:r>
                        <a:rPr lang="en-US" altLang="zh-CN" b="1" dirty="0"/>
                        <a:t>set-on-less-than</a:t>
                      </a:r>
                      <a:endParaRPr lang="zh-CN" altLang="en-US" b="1" dirty="0"/>
                    </a:p>
                  </a:txBody>
                  <a:tcPr/>
                </a:tc>
                <a:extLst>
                  <a:ext uri="{0D108BD9-81ED-4DB2-BD59-A6C34878D82A}">
                    <a16:rowId xmlns:a16="http://schemas.microsoft.com/office/drawing/2014/main" val="10005"/>
                  </a:ext>
                </a:extLst>
              </a:tr>
              <a:tr h="238817">
                <a:tc>
                  <a:txBody>
                    <a:bodyPr/>
                    <a:lstStyle/>
                    <a:p>
                      <a:pPr algn="ctr"/>
                      <a:r>
                        <a:rPr lang="en-US" altLang="zh-CN" b="1" dirty="0"/>
                        <a:t>1100</a:t>
                      </a:r>
                      <a:endParaRPr lang="zh-CN" altLang="en-US" b="1" dirty="0"/>
                    </a:p>
                  </a:txBody>
                  <a:tcPr/>
                </a:tc>
                <a:tc>
                  <a:txBody>
                    <a:bodyPr/>
                    <a:lstStyle/>
                    <a:p>
                      <a:pPr algn="ctr"/>
                      <a:r>
                        <a:rPr lang="en-US" altLang="zh-CN" b="1" dirty="0"/>
                        <a:t>nor</a:t>
                      </a:r>
                      <a:endParaRPr lang="zh-CN" altLang="en-US" b="1" dirty="0"/>
                    </a:p>
                  </a:txBody>
                  <a:tcPr/>
                </a:tc>
                <a:extLst>
                  <a:ext uri="{0D108BD9-81ED-4DB2-BD59-A6C34878D82A}">
                    <a16:rowId xmlns:a16="http://schemas.microsoft.com/office/drawing/2014/main" val="10006"/>
                  </a:ext>
                </a:extLst>
              </a:tr>
            </a:tbl>
          </a:graphicData>
        </a:graphic>
      </p:graphicFrame>
      <p:sp>
        <p:nvSpPr>
          <p:cNvPr id="11" name="流程图: 延期 9"/>
          <p:cNvSpPr/>
          <p:nvPr/>
        </p:nvSpPr>
        <p:spPr>
          <a:xfrm>
            <a:off x="5254549" y="3259382"/>
            <a:ext cx="1030941" cy="75126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2" name="等腰三角形 11"/>
          <p:cNvSpPr/>
          <p:nvPr/>
        </p:nvSpPr>
        <p:spPr>
          <a:xfrm rot="5400000">
            <a:off x="6431244" y="3460976"/>
            <a:ext cx="336379" cy="348078"/>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椭圆 12"/>
          <p:cNvSpPr/>
          <p:nvPr/>
        </p:nvSpPr>
        <p:spPr>
          <a:xfrm>
            <a:off x="6773473" y="3582364"/>
            <a:ext cx="105301" cy="105301"/>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 name="直接连接符 5"/>
          <p:cNvCxnSpPr>
            <a:stCxn id="11" idx="1"/>
            <a:endCxn id="12" idx="3"/>
          </p:cNvCxnSpPr>
          <p:nvPr/>
        </p:nvCxnSpPr>
        <p:spPr>
          <a:xfrm flipV="1">
            <a:off x="6285481" y="3635016"/>
            <a:ext cx="139914" cy="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6"/>
          </p:cNvCxnSpPr>
          <p:nvPr/>
        </p:nvCxnSpPr>
        <p:spPr>
          <a:xfrm>
            <a:off x="6878774" y="3635015"/>
            <a:ext cx="2671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65735" y="3450348"/>
            <a:ext cx="626005" cy="369332"/>
          </a:xfrm>
          <a:prstGeom prst="rect">
            <a:avLst/>
          </a:prstGeom>
          <a:noFill/>
        </p:spPr>
        <p:txBody>
          <a:bodyPr wrap="none" lIns="0" tIns="0" rIns="0" bIns="0" rtlCol="0" anchor="ctr" anchorCtr="1">
            <a:spAutoFit/>
          </a:bodyPr>
          <a:lstStyle/>
          <a:p>
            <a:r>
              <a:rPr lang="en-US" altLang="zh-CN" sz="2400" b="1" dirty="0"/>
              <a:t>Zero</a:t>
            </a:r>
            <a:endParaRPr lang="zh-CN" altLang="en-US" sz="2400" b="1" dirty="0"/>
          </a:p>
        </p:txBody>
      </p:sp>
      <p:sp>
        <p:nvSpPr>
          <p:cNvPr id="18" name="矩形 17"/>
          <p:cNvSpPr/>
          <p:nvPr/>
        </p:nvSpPr>
        <p:spPr>
          <a:xfrm>
            <a:off x="2419909" y="1870710"/>
            <a:ext cx="1002030" cy="828000"/>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b="1" dirty="0" err="1"/>
              <a:t>CarryIn</a:t>
            </a:r>
            <a:endParaRPr lang="en-US" altLang="zh-CN" sz="1200" b="1" dirty="0"/>
          </a:p>
          <a:p>
            <a:pPr algn="ctr"/>
            <a:r>
              <a:rPr lang="en-US" altLang="zh-CN" sz="1200" b="1" dirty="0"/>
              <a:t>ALU 0</a:t>
            </a:r>
          </a:p>
          <a:p>
            <a:pPr algn="ctr"/>
            <a:r>
              <a:rPr lang="en-US" altLang="zh-CN" sz="1200" b="1" dirty="0"/>
              <a:t>Less</a:t>
            </a:r>
          </a:p>
          <a:p>
            <a:pPr algn="ctr"/>
            <a:r>
              <a:rPr lang="en-US" altLang="zh-CN" sz="1200" b="1" dirty="0" err="1"/>
              <a:t>CarryOut</a:t>
            </a:r>
            <a:endParaRPr lang="zh-CN" altLang="en-US" sz="1200" b="1" dirty="0"/>
          </a:p>
        </p:txBody>
      </p:sp>
      <p:sp>
        <p:nvSpPr>
          <p:cNvPr id="19" name="矩形 18"/>
          <p:cNvSpPr/>
          <p:nvPr/>
        </p:nvSpPr>
        <p:spPr>
          <a:xfrm>
            <a:off x="2419909" y="3026418"/>
            <a:ext cx="1002030" cy="828000"/>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b="1" dirty="0" err="1"/>
              <a:t>CarryIn</a:t>
            </a:r>
            <a:endParaRPr lang="en-US" altLang="zh-CN" sz="1200" b="1" dirty="0"/>
          </a:p>
          <a:p>
            <a:pPr algn="ctr"/>
            <a:r>
              <a:rPr lang="en-US" altLang="zh-CN" sz="1200" b="1" dirty="0"/>
              <a:t>ALU 1</a:t>
            </a:r>
          </a:p>
          <a:p>
            <a:pPr algn="ctr"/>
            <a:r>
              <a:rPr lang="en-US" altLang="zh-CN" sz="1200" b="1" dirty="0"/>
              <a:t>Less</a:t>
            </a:r>
          </a:p>
          <a:p>
            <a:pPr algn="ctr"/>
            <a:r>
              <a:rPr lang="en-US" altLang="zh-CN" sz="1200" b="1" dirty="0" err="1"/>
              <a:t>CarryOut</a:t>
            </a:r>
            <a:endParaRPr lang="zh-CN" altLang="en-US" sz="1200" b="1" dirty="0"/>
          </a:p>
        </p:txBody>
      </p:sp>
      <p:sp>
        <p:nvSpPr>
          <p:cNvPr id="20" name="矩形 19"/>
          <p:cNvSpPr/>
          <p:nvPr/>
        </p:nvSpPr>
        <p:spPr>
          <a:xfrm>
            <a:off x="2419909" y="4196064"/>
            <a:ext cx="1002030" cy="828000"/>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b="1" dirty="0" err="1"/>
              <a:t>CarryIn</a:t>
            </a:r>
            <a:endParaRPr lang="en-US" altLang="zh-CN" sz="1200" b="1" dirty="0"/>
          </a:p>
          <a:p>
            <a:pPr algn="ctr"/>
            <a:r>
              <a:rPr lang="en-US" altLang="zh-CN" sz="1200" b="1" dirty="0"/>
              <a:t>ALU 2</a:t>
            </a:r>
          </a:p>
          <a:p>
            <a:pPr algn="ctr"/>
            <a:r>
              <a:rPr lang="en-US" altLang="zh-CN" sz="1200" b="1" dirty="0"/>
              <a:t>Less</a:t>
            </a:r>
          </a:p>
          <a:p>
            <a:pPr algn="ctr"/>
            <a:r>
              <a:rPr lang="en-US" altLang="zh-CN" sz="1200" b="1" dirty="0" err="1"/>
              <a:t>CarryOut</a:t>
            </a:r>
            <a:endParaRPr lang="zh-CN" altLang="en-US" sz="1200" b="1" dirty="0"/>
          </a:p>
        </p:txBody>
      </p:sp>
      <p:sp>
        <p:nvSpPr>
          <p:cNvPr id="21" name="矩形 20"/>
          <p:cNvSpPr/>
          <p:nvPr/>
        </p:nvSpPr>
        <p:spPr>
          <a:xfrm>
            <a:off x="2419909" y="5710912"/>
            <a:ext cx="1002030" cy="705128"/>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sz="1200" b="1" dirty="0" err="1"/>
              <a:t>CarryIn</a:t>
            </a:r>
            <a:endParaRPr lang="en-US" altLang="zh-CN" sz="1200" b="1" dirty="0"/>
          </a:p>
          <a:p>
            <a:pPr algn="ctr"/>
            <a:r>
              <a:rPr lang="en-US" altLang="zh-CN" sz="1200" b="1" dirty="0"/>
              <a:t>ALU 31</a:t>
            </a:r>
          </a:p>
          <a:p>
            <a:pPr algn="ctr"/>
            <a:r>
              <a:rPr lang="en-US" altLang="zh-CN" sz="1200" b="1" dirty="0"/>
              <a:t>Less</a:t>
            </a:r>
          </a:p>
        </p:txBody>
      </p:sp>
      <p:cxnSp>
        <p:nvCxnSpPr>
          <p:cNvPr id="22" name="直接箭头连接符 21"/>
          <p:cNvCxnSpPr/>
          <p:nvPr/>
        </p:nvCxnSpPr>
        <p:spPr>
          <a:xfrm>
            <a:off x="2145263" y="1989476"/>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3447660" y="1936038"/>
            <a:ext cx="662041" cy="246221"/>
          </a:xfrm>
          <a:prstGeom prst="rect">
            <a:avLst/>
          </a:prstGeom>
          <a:noFill/>
        </p:spPr>
        <p:txBody>
          <a:bodyPr wrap="none" lIns="0" tIns="0" rIns="0" bIns="0" rtlCol="0" anchor="ctr" anchorCtr="1">
            <a:spAutoFit/>
          </a:bodyPr>
          <a:lstStyle/>
          <a:p>
            <a:r>
              <a:rPr lang="en-US" altLang="zh-CN" sz="1600" b="1" dirty="0"/>
              <a:t>Result0</a:t>
            </a:r>
            <a:endParaRPr lang="zh-CN" altLang="en-US" sz="1600" b="1" dirty="0"/>
          </a:p>
        </p:txBody>
      </p:sp>
      <p:cxnSp>
        <p:nvCxnSpPr>
          <p:cNvPr id="25" name="直接箭头连接符 24"/>
          <p:cNvCxnSpPr/>
          <p:nvPr/>
        </p:nvCxnSpPr>
        <p:spPr>
          <a:xfrm>
            <a:off x="3421939" y="3344453"/>
            <a:ext cx="14309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3447660" y="3096818"/>
            <a:ext cx="662041" cy="246221"/>
          </a:xfrm>
          <a:prstGeom prst="rect">
            <a:avLst/>
          </a:prstGeom>
          <a:noFill/>
        </p:spPr>
        <p:txBody>
          <a:bodyPr wrap="none" lIns="0" tIns="0" rIns="0" bIns="0" rtlCol="0" anchor="ctr" anchorCtr="1">
            <a:spAutoFit/>
          </a:bodyPr>
          <a:lstStyle/>
          <a:p>
            <a:r>
              <a:rPr lang="en-US" altLang="zh-CN" sz="1600" b="1" dirty="0"/>
              <a:t>Result1</a:t>
            </a:r>
            <a:endParaRPr lang="zh-CN" altLang="en-US" sz="1600" b="1" dirty="0"/>
          </a:p>
        </p:txBody>
      </p:sp>
      <p:cxnSp>
        <p:nvCxnSpPr>
          <p:cNvPr id="27" name="直接箭头连接符 26"/>
          <p:cNvCxnSpPr/>
          <p:nvPr/>
        </p:nvCxnSpPr>
        <p:spPr>
          <a:xfrm>
            <a:off x="3421939" y="4519058"/>
            <a:ext cx="14309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3447660" y="4272678"/>
            <a:ext cx="662041" cy="246221"/>
          </a:xfrm>
          <a:prstGeom prst="rect">
            <a:avLst/>
          </a:prstGeom>
          <a:noFill/>
        </p:spPr>
        <p:txBody>
          <a:bodyPr wrap="none" lIns="0" tIns="0" rIns="0" bIns="0" rtlCol="0" anchor="ctr" anchorCtr="1">
            <a:spAutoFit/>
          </a:bodyPr>
          <a:lstStyle/>
          <a:p>
            <a:r>
              <a:rPr lang="en-US" altLang="zh-CN" sz="1600" b="1" dirty="0"/>
              <a:t>Result2</a:t>
            </a:r>
            <a:endParaRPr lang="zh-CN" altLang="en-US" sz="1600" b="1" dirty="0"/>
          </a:p>
        </p:txBody>
      </p:sp>
      <p:cxnSp>
        <p:nvCxnSpPr>
          <p:cNvPr id="29" name="直接箭头连接符 28"/>
          <p:cNvCxnSpPr/>
          <p:nvPr/>
        </p:nvCxnSpPr>
        <p:spPr>
          <a:xfrm>
            <a:off x="3421939" y="5819538"/>
            <a:ext cx="14309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0" name="文本框 29"/>
          <p:cNvSpPr txBox="1"/>
          <p:nvPr/>
        </p:nvSpPr>
        <p:spPr>
          <a:xfrm>
            <a:off x="3447660" y="5573158"/>
            <a:ext cx="764633" cy="246221"/>
          </a:xfrm>
          <a:prstGeom prst="rect">
            <a:avLst/>
          </a:prstGeom>
          <a:noFill/>
        </p:spPr>
        <p:txBody>
          <a:bodyPr wrap="none" lIns="0" tIns="0" rIns="0" bIns="0" rtlCol="0" anchor="ctr" anchorCtr="1">
            <a:spAutoFit/>
          </a:bodyPr>
          <a:lstStyle/>
          <a:p>
            <a:r>
              <a:rPr lang="en-US" altLang="zh-CN" sz="1600" b="1" dirty="0"/>
              <a:t>Result31</a:t>
            </a:r>
            <a:endParaRPr lang="zh-CN" altLang="en-US" sz="1600" b="1" dirty="0"/>
          </a:p>
        </p:txBody>
      </p:sp>
      <p:cxnSp>
        <p:nvCxnSpPr>
          <p:cNvPr id="32" name="直接箭头连接符 31"/>
          <p:cNvCxnSpPr/>
          <p:nvPr/>
        </p:nvCxnSpPr>
        <p:spPr>
          <a:xfrm>
            <a:off x="2145263" y="2182259"/>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1905348" y="1859936"/>
            <a:ext cx="205184" cy="246221"/>
          </a:xfrm>
          <a:prstGeom prst="rect">
            <a:avLst/>
          </a:prstGeom>
          <a:noFill/>
        </p:spPr>
        <p:txBody>
          <a:bodyPr wrap="none" lIns="0" tIns="0" rIns="0" bIns="0" rtlCol="0" anchor="ctr" anchorCtr="1">
            <a:spAutoFit/>
          </a:bodyPr>
          <a:lstStyle/>
          <a:p>
            <a:r>
              <a:rPr lang="en-US" altLang="zh-CN" sz="1600" b="1" dirty="0"/>
              <a:t>a0</a:t>
            </a:r>
            <a:endParaRPr lang="zh-CN" altLang="en-US" sz="1600" b="1" dirty="0"/>
          </a:p>
        </p:txBody>
      </p:sp>
      <p:sp>
        <p:nvSpPr>
          <p:cNvPr id="34" name="文本框 33"/>
          <p:cNvSpPr txBox="1"/>
          <p:nvPr/>
        </p:nvSpPr>
        <p:spPr>
          <a:xfrm>
            <a:off x="1905348" y="2038489"/>
            <a:ext cx="216406" cy="246221"/>
          </a:xfrm>
          <a:prstGeom prst="rect">
            <a:avLst/>
          </a:prstGeom>
          <a:noFill/>
        </p:spPr>
        <p:txBody>
          <a:bodyPr wrap="none" lIns="0" tIns="0" rIns="0" bIns="0" rtlCol="0" anchor="ctr" anchorCtr="1">
            <a:spAutoFit/>
          </a:bodyPr>
          <a:lstStyle/>
          <a:p>
            <a:r>
              <a:rPr lang="en-US" altLang="zh-CN" sz="1600" b="1" dirty="0"/>
              <a:t>b0</a:t>
            </a:r>
            <a:endParaRPr lang="zh-CN" altLang="en-US" sz="1600" b="1" dirty="0"/>
          </a:p>
        </p:txBody>
      </p:sp>
      <p:cxnSp>
        <p:nvCxnSpPr>
          <p:cNvPr id="35" name="直接箭头连接符 34"/>
          <p:cNvCxnSpPr/>
          <p:nvPr/>
        </p:nvCxnSpPr>
        <p:spPr>
          <a:xfrm>
            <a:off x="2145263" y="3166910"/>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a:off x="2145263" y="3359693"/>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7" name="文本框 36"/>
          <p:cNvSpPr txBox="1"/>
          <p:nvPr/>
        </p:nvSpPr>
        <p:spPr>
          <a:xfrm>
            <a:off x="1905348" y="3037370"/>
            <a:ext cx="205184" cy="246221"/>
          </a:xfrm>
          <a:prstGeom prst="rect">
            <a:avLst/>
          </a:prstGeom>
          <a:noFill/>
        </p:spPr>
        <p:txBody>
          <a:bodyPr wrap="none" lIns="0" tIns="0" rIns="0" bIns="0" rtlCol="0" anchor="ctr" anchorCtr="1">
            <a:spAutoFit/>
          </a:bodyPr>
          <a:lstStyle/>
          <a:p>
            <a:r>
              <a:rPr lang="en-US" altLang="zh-CN" sz="1600" b="1" dirty="0"/>
              <a:t>a1</a:t>
            </a:r>
            <a:endParaRPr lang="zh-CN" altLang="en-US" sz="1600" b="1" dirty="0"/>
          </a:p>
        </p:txBody>
      </p:sp>
      <p:sp>
        <p:nvSpPr>
          <p:cNvPr id="38" name="文本框 37"/>
          <p:cNvSpPr txBox="1"/>
          <p:nvPr/>
        </p:nvSpPr>
        <p:spPr>
          <a:xfrm>
            <a:off x="1905348" y="3215923"/>
            <a:ext cx="216406" cy="246221"/>
          </a:xfrm>
          <a:prstGeom prst="rect">
            <a:avLst/>
          </a:prstGeom>
          <a:noFill/>
        </p:spPr>
        <p:txBody>
          <a:bodyPr wrap="none" lIns="0" tIns="0" rIns="0" bIns="0" rtlCol="0" anchor="ctr" anchorCtr="1">
            <a:spAutoFit/>
          </a:bodyPr>
          <a:lstStyle/>
          <a:p>
            <a:r>
              <a:rPr lang="en-US" altLang="zh-CN" sz="1600" b="1" dirty="0"/>
              <a:t>b1</a:t>
            </a:r>
            <a:endParaRPr lang="zh-CN" altLang="en-US" sz="1600" b="1" dirty="0"/>
          </a:p>
        </p:txBody>
      </p:sp>
      <p:cxnSp>
        <p:nvCxnSpPr>
          <p:cNvPr id="39" name="直接箭头连接符 38"/>
          <p:cNvCxnSpPr/>
          <p:nvPr/>
        </p:nvCxnSpPr>
        <p:spPr>
          <a:xfrm>
            <a:off x="2145263" y="3521101"/>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0" name="文本框 39"/>
          <p:cNvSpPr txBox="1"/>
          <p:nvPr/>
        </p:nvSpPr>
        <p:spPr>
          <a:xfrm>
            <a:off x="1977790" y="3388793"/>
            <a:ext cx="102592" cy="246221"/>
          </a:xfrm>
          <a:prstGeom prst="rect">
            <a:avLst/>
          </a:prstGeom>
          <a:noFill/>
        </p:spPr>
        <p:txBody>
          <a:bodyPr wrap="none" lIns="0" tIns="0" rIns="0" bIns="0" rtlCol="0" anchor="ctr" anchorCtr="1">
            <a:spAutoFit/>
          </a:bodyPr>
          <a:lstStyle/>
          <a:p>
            <a:r>
              <a:rPr lang="en-US" altLang="zh-CN" sz="1600" b="1" dirty="0"/>
              <a:t>0</a:t>
            </a:r>
            <a:endParaRPr lang="zh-CN" altLang="en-US" sz="1600" b="1" dirty="0"/>
          </a:p>
        </p:txBody>
      </p:sp>
      <p:cxnSp>
        <p:nvCxnSpPr>
          <p:cNvPr id="41" name="直接箭头连接符 40"/>
          <p:cNvCxnSpPr/>
          <p:nvPr/>
        </p:nvCxnSpPr>
        <p:spPr>
          <a:xfrm>
            <a:off x="2145263" y="4334819"/>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p:cNvCxnSpPr/>
          <p:nvPr/>
        </p:nvCxnSpPr>
        <p:spPr>
          <a:xfrm>
            <a:off x="2145263" y="4527602"/>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3" name="文本框 42"/>
          <p:cNvSpPr txBox="1"/>
          <p:nvPr/>
        </p:nvSpPr>
        <p:spPr>
          <a:xfrm>
            <a:off x="1905348" y="4205279"/>
            <a:ext cx="205184" cy="246221"/>
          </a:xfrm>
          <a:prstGeom prst="rect">
            <a:avLst/>
          </a:prstGeom>
          <a:noFill/>
        </p:spPr>
        <p:txBody>
          <a:bodyPr wrap="none" lIns="0" tIns="0" rIns="0" bIns="0" rtlCol="0" anchor="ctr" anchorCtr="1">
            <a:spAutoFit/>
          </a:bodyPr>
          <a:lstStyle/>
          <a:p>
            <a:r>
              <a:rPr lang="en-US" altLang="zh-CN" sz="1600" b="1" dirty="0"/>
              <a:t>a2</a:t>
            </a:r>
            <a:endParaRPr lang="zh-CN" altLang="en-US" sz="1600" b="1" dirty="0"/>
          </a:p>
        </p:txBody>
      </p:sp>
      <p:sp>
        <p:nvSpPr>
          <p:cNvPr id="44" name="文本框 43"/>
          <p:cNvSpPr txBox="1"/>
          <p:nvPr/>
        </p:nvSpPr>
        <p:spPr>
          <a:xfrm>
            <a:off x="1905348" y="4383832"/>
            <a:ext cx="216406" cy="246221"/>
          </a:xfrm>
          <a:prstGeom prst="rect">
            <a:avLst/>
          </a:prstGeom>
          <a:noFill/>
        </p:spPr>
        <p:txBody>
          <a:bodyPr wrap="none" lIns="0" tIns="0" rIns="0" bIns="0" rtlCol="0" anchor="ctr" anchorCtr="1">
            <a:spAutoFit/>
          </a:bodyPr>
          <a:lstStyle/>
          <a:p>
            <a:r>
              <a:rPr lang="en-US" altLang="zh-CN" sz="1600" b="1" dirty="0"/>
              <a:t>b2</a:t>
            </a:r>
            <a:endParaRPr lang="zh-CN" altLang="en-US" sz="1600" b="1" dirty="0"/>
          </a:p>
        </p:txBody>
      </p:sp>
      <p:cxnSp>
        <p:nvCxnSpPr>
          <p:cNvPr id="45" name="直接箭头连接符 44"/>
          <p:cNvCxnSpPr/>
          <p:nvPr/>
        </p:nvCxnSpPr>
        <p:spPr>
          <a:xfrm>
            <a:off x="2145263" y="4689010"/>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6" name="文本框 45"/>
          <p:cNvSpPr txBox="1"/>
          <p:nvPr/>
        </p:nvSpPr>
        <p:spPr>
          <a:xfrm>
            <a:off x="1977790" y="4556702"/>
            <a:ext cx="102592" cy="246221"/>
          </a:xfrm>
          <a:prstGeom prst="rect">
            <a:avLst/>
          </a:prstGeom>
          <a:noFill/>
        </p:spPr>
        <p:txBody>
          <a:bodyPr wrap="none" lIns="0" tIns="0" rIns="0" bIns="0" rtlCol="0" anchor="ctr" anchorCtr="1">
            <a:spAutoFit/>
          </a:bodyPr>
          <a:lstStyle/>
          <a:p>
            <a:r>
              <a:rPr lang="en-US" altLang="zh-CN" sz="1600" b="1" dirty="0"/>
              <a:t>0</a:t>
            </a:r>
            <a:endParaRPr lang="zh-CN" altLang="en-US" sz="1600" b="1" dirty="0"/>
          </a:p>
        </p:txBody>
      </p:sp>
      <p:cxnSp>
        <p:nvCxnSpPr>
          <p:cNvPr id="47" name="直接箭头连接符 46"/>
          <p:cNvCxnSpPr/>
          <p:nvPr/>
        </p:nvCxnSpPr>
        <p:spPr>
          <a:xfrm>
            <a:off x="2145263" y="5827922"/>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a:off x="2145263" y="6020705"/>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9" name="文本框 48"/>
          <p:cNvSpPr txBox="1"/>
          <p:nvPr/>
        </p:nvSpPr>
        <p:spPr>
          <a:xfrm>
            <a:off x="1820921" y="5698382"/>
            <a:ext cx="307777" cy="246221"/>
          </a:xfrm>
          <a:prstGeom prst="rect">
            <a:avLst/>
          </a:prstGeom>
          <a:noFill/>
        </p:spPr>
        <p:txBody>
          <a:bodyPr wrap="none" lIns="0" tIns="0" rIns="0" bIns="0" rtlCol="0" anchor="ctr" anchorCtr="1">
            <a:spAutoFit/>
          </a:bodyPr>
          <a:lstStyle/>
          <a:p>
            <a:r>
              <a:rPr lang="en-US" altLang="zh-CN" sz="1600" b="1" dirty="0"/>
              <a:t>a31</a:t>
            </a:r>
            <a:endParaRPr lang="zh-CN" altLang="en-US" sz="1600" b="1" dirty="0"/>
          </a:p>
        </p:txBody>
      </p:sp>
      <p:sp>
        <p:nvSpPr>
          <p:cNvPr id="50" name="文本框 49"/>
          <p:cNvSpPr txBox="1"/>
          <p:nvPr/>
        </p:nvSpPr>
        <p:spPr>
          <a:xfrm>
            <a:off x="1819926" y="5876935"/>
            <a:ext cx="318998" cy="246221"/>
          </a:xfrm>
          <a:prstGeom prst="rect">
            <a:avLst/>
          </a:prstGeom>
          <a:noFill/>
        </p:spPr>
        <p:txBody>
          <a:bodyPr wrap="none" lIns="0" tIns="0" rIns="0" bIns="0" rtlCol="0" anchor="ctr" anchorCtr="1">
            <a:spAutoFit/>
          </a:bodyPr>
          <a:lstStyle/>
          <a:p>
            <a:r>
              <a:rPr lang="en-US" altLang="zh-CN" sz="1600" b="1" dirty="0"/>
              <a:t>b31</a:t>
            </a:r>
            <a:endParaRPr lang="zh-CN" altLang="en-US" sz="1600" b="1" dirty="0"/>
          </a:p>
        </p:txBody>
      </p:sp>
      <p:cxnSp>
        <p:nvCxnSpPr>
          <p:cNvPr id="51" name="直接箭头连接符 50"/>
          <p:cNvCxnSpPr/>
          <p:nvPr/>
        </p:nvCxnSpPr>
        <p:spPr>
          <a:xfrm>
            <a:off x="2145263" y="6182113"/>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2" name="文本框 51"/>
          <p:cNvSpPr txBox="1"/>
          <p:nvPr/>
        </p:nvSpPr>
        <p:spPr>
          <a:xfrm>
            <a:off x="1977790" y="6049805"/>
            <a:ext cx="102592" cy="246221"/>
          </a:xfrm>
          <a:prstGeom prst="rect">
            <a:avLst/>
          </a:prstGeom>
          <a:noFill/>
        </p:spPr>
        <p:txBody>
          <a:bodyPr wrap="none" lIns="0" tIns="0" rIns="0" bIns="0" rtlCol="0" anchor="ctr" anchorCtr="1">
            <a:spAutoFit/>
          </a:bodyPr>
          <a:lstStyle/>
          <a:p>
            <a:r>
              <a:rPr lang="en-US" altLang="zh-CN" sz="1600" b="1" dirty="0"/>
              <a:t>0</a:t>
            </a:r>
            <a:endParaRPr lang="zh-CN" altLang="en-US" sz="1600" b="1" dirty="0"/>
          </a:p>
        </p:txBody>
      </p:sp>
      <p:cxnSp>
        <p:nvCxnSpPr>
          <p:cNvPr id="53" name="直接箭头连接符 52"/>
          <p:cNvCxnSpPr/>
          <p:nvPr/>
        </p:nvCxnSpPr>
        <p:spPr>
          <a:xfrm>
            <a:off x="3421939" y="2182259"/>
            <a:ext cx="14309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3" name="直接箭头连接符 62"/>
          <p:cNvCxnSpPr/>
          <p:nvPr/>
        </p:nvCxnSpPr>
        <p:spPr>
          <a:xfrm>
            <a:off x="3421939" y="6182113"/>
            <a:ext cx="342105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5" name="文本框 64"/>
          <p:cNvSpPr txBox="1"/>
          <p:nvPr/>
        </p:nvSpPr>
        <p:spPr>
          <a:xfrm>
            <a:off x="6876704" y="6049804"/>
            <a:ext cx="822341" cy="246221"/>
          </a:xfrm>
          <a:prstGeom prst="rect">
            <a:avLst/>
          </a:prstGeom>
          <a:noFill/>
        </p:spPr>
        <p:txBody>
          <a:bodyPr wrap="none" lIns="0" tIns="0" rIns="0" bIns="0" rtlCol="0" anchor="ctr" anchorCtr="1">
            <a:spAutoFit/>
          </a:bodyPr>
          <a:lstStyle/>
          <a:p>
            <a:r>
              <a:rPr lang="en-US" altLang="zh-CN" sz="1600" b="1" dirty="0"/>
              <a:t>Overflow</a:t>
            </a:r>
            <a:endParaRPr lang="zh-CN" altLang="en-US" sz="1600" b="1" dirty="0"/>
          </a:p>
        </p:txBody>
      </p:sp>
      <p:sp>
        <p:nvSpPr>
          <p:cNvPr id="66" name="文本框 65"/>
          <p:cNvSpPr txBox="1"/>
          <p:nvPr/>
        </p:nvSpPr>
        <p:spPr>
          <a:xfrm>
            <a:off x="2195513" y="5053313"/>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sp>
        <p:nvSpPr>
          <p:cNvPr id="67" name="文本框 66"/>
          <p:cNvSpPr txBox="1"/>
          <p:nvPr/>
        </p:nvSpPr>
        <p:spPr>
          <a:xfrm>
            <a:off x="1308682" y="5053313"/>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sp>
        <p:nvSpPr>
          <p:cNvPr id="68" name="文本框 67"/>
          <p:cNvSpPr txBox="1"/>
          <p:nvPr/>
        </p:nvSpPr>
        <p:spPr>
          <a:xfrm>
            <a:off x="1479305" y="5117878"/>
            <a:ext cx="246221" cy="556296"/>
          </a:xfrm>
          <a:prstGeom prst="rect">
            <a:avLst/>
          </a:prstGeom>
          <a:noFill/>
        </p:spPr>
        <p:txBody>
          <a:bodyPr vert="eaVert" wrap="square" lIns="0" tIns="0" rIns="0" bIns="0" rtlCol="0" anchor="ctr" anchorCtr="1">
            <a:spAutoFit/>
          </a:bodyPr>
          <a:lstStyle/>
          <a:p>
            <a:r>
              <a:rPr lang="en-US" altLang="zh-CN" sz="1600" b="1" dirty="0">
                <a:solidFill>
                  <a:srgbClr val="0070C0"/>
                </a:solidFill>
              </a:rPr>
              <a:t>···</a:t>
            </a:r>
            <a:endParaRPr lang="zh-CN" altLang="en-US" sz="1600" b="1" dirty="0">
              <a:solidFill>
                <a:srgbClr val="0070C0"/>
              </a:solidFill>
            </a:endParaRPr>
          </a:p>
        </p:txBody>
      </p:sp>
      <p:sp>
        <p:nvSpPr>
          <p:cNvPr id="69" name="文本框 68"/>
          <p:cNvSpPr txBox="1"/>
          <p:nvPr/>
        </p:nvSpPr>
        <p:spPr>
          <a:xfrm>
            <a:off x="1605636" y="5052810"/>
            <a:ext cx="246221" cy="556296"/>
          </a:xfrm>
          <a:prstGeom prst="rect">
            <a:avLst/>
          </a:prstGeom>
          <a:noFill/>
        </p:spPr>
        <p:txBody>
          <a:bodyPr vert="eaVert" wrap="square" lIns="0" tIns="0" rIns="0" bIns="0" rtlCol="0" anchor="ctr" anchorCtr="1">
            <a:spAutoFit/>
          </a:bodyPr>
          <a:lstStyle/>
          <a:p>
            <a:r>
              <a:rPr lang="en-US" altLang="zh-CN" sz="1600" b="1" dirty="0">
                <a:solidFill>
                  <a:srgbClr val="0070C0"/>
                </a:solidFill>
              </a:rPr>
              <a:t>···</a:t>
            </a:r>
            <a:endParaRPr lang="zh-CN" altLang="en-US" sz="1600" b="1" dirty="0">
              <a:solidFill>
                <a:srgbClr val="0070C0"/>
              </a:solidFill>
            </a:endParaRPr>
          </a:p>
        </p:txBody>
      </p:sp>
      <p:sp>
        <p:nvSpPr>
          <p:cNvPr id="70" name="文本框 69"/>
          <p:cNvSpPr txBox="1"/>
          <p:nvPr/>
        </p:nvSpPr>
        <p:spPr>
          <a:xfrm>
            <a:off x="4027366" y="5052810"/>
            <a:ext cx="246221" cy="556296"/>
          </a:xfrm>
          <a:prstGeom prst="rect">
            <a:avLst/>
          </a:prstGeom>
          <a:noFill/>
        </p:spPr>
        <p:txBody>
          <a:bodyPr vert="eaVert" wrap="square" lIns="0" tIns="0" rIns="0" bIns="0" rtlCol="0" anchor="ctr" anchorCtr="1">
            <a:spAutoFit/>
          </a:bodyPr>
          <a:lstStyle/>
          <a:p>
            <a:r>
              <a:rPr lang="en-US" altLang="zh-CN" sz="1600" dirty="0">
                <a:solidFill>
                  <a:srgbClr val="0070C0"/>
                </a:solidFill>
              </a:rPr>
              <a:t>···</a:t>
            </a:r>
            <a:endParaRPr lang="zh-CN" altLang="en-US" sz="1600" dirty="0">
              <a:solidFill>
                <a:srgbClr val="0070C0"/>
              </a:solidFill>
            </a:endParaRPr>
          </a:p>
        </p:txBody>
      </p:sp>
      <p:sp>
        <p:nvSpPr>
          <p:cNvPr id="71" name="文本框 70"/>
          <p:cNvSpPr txBox="1"/>
          <p:nvPr/>
        </p:nvSpPr>
        <p:spPr>
          <a:xfrm>
            <a:off x="4019745" y="5041380"/>
            <a:ext cx="246221" cy="556296"/>
          </a:xfrm>
          <a:prstGeom prst="rect">
            <a:avLst/>
          </a:prstGeom>
          <a:noFill/>
        </p:spPr>
        <p:txBody>
          <a:bodyPr vert="eaVert" wrap="square" lIns="0" tIns="0" rIns="0" bIns="0" rtlCol="0" anchor="ctr" anchorCtr="1">
            <a:spAutoFit/>
          </a:bodyPr>
          <a:lstStyle/>
          <a:p>
            <a:r>
              <a:rPr lang="en-US" altLang="zh-CN" sz="1600" b="1" dirty="0">
                <a:solidFill>
                  <a:srgbClr val="0070C0"/>
                </a:solidFill>
              </a:rPr>
              <a:t>···</a:t>
            </a:r>
            <a:endParaRPr lang="zh-CN" altLang="en-US" sz="1600" b="1" dirty="0">
              <a:solidFill>
                <a:srgbClr val="0070C0"/>
              </a:solidFill>
            </a:endParaRPr>
          </a:p>
        </p:txBody>
      </p:sp>
      <p:sp>
        <p:nvSpPr>
          <p:cNvPr id="72" name="文本框 71"/>
          <p:cNvSpPr txBox="1"/>
          <p:nvPr/>
        </p:nvSpPr>
        <p:spPr>
          <a:xfrm>
            <a:off x="2799991" y="5053313"/>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sp>
        <p:nvSpPr>
          <p:cNvPr id="73" name="文本框 72"/>
          <p:cNvSpPr txBox="1"/>
          <p:nvPr/>
        </p:nvSpPr>
        <p:spPr>
          <a:xfrm>
            <a:off x="4862037" y="5020293"/>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sp>
        <p:nvSpPr>
          <p:cNvPr id="74" name="文本框 73"/>
          <p:cNvSpPr txBox="1"/>
          <p:nvPr/>
        </p:nvSpPr>
        <p:spPr>
          <a:xfrm>
            <a:off x="5122955" y="3489317"/>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grpSp>
        <p:nvGrpSpPr>
          <p:cNvPr id="102" name="组合 101"/>
          <p:cNvGrpSpPr/>
          <p:nvPr/>
        </p:nvGrpSpPr>
        <p:grpSpPr>
          <a:xfrm>
            <a:off x="1408028" y="2352040"/>
            <a:ext cx="3094355" cy="4231640"/>
            <a:chOff x="1053465" y="2352040"/>
            <a:chExt cx="3094355" cy="4231640"/>
          </a:xfrm>
        </p:grpSpPr>
        <p:grpSp>
          <p:nvGrpSpPr>
            <p:cNvPr id="93" name="组合 92"/>
            <p:cNvGrpSpPr/>
            <p:nvPr/>
          </p:nvGrpSpPr>
          <p:grpSpPr>
            <a:xfrm>
              <a:off x="1053465" y="2354580"/>
              <a:ext cx="3094355" cy="4229100"/>
              <a:chOff x="1053465" y="2354580"/>
              <a:chExt cx="3094355" cy="4229100"/>
            </a:xfrm>
          </p:grpSpPr>
          <p:cxnSp>
            <p:nvCxnSpPr>
              <p:cNvPr id="81" name="直接连接符 80"/>
              <p:cNvCxnSpPr/>
              <p:nvPr/>
            </p:nvCxnSpPr>
            <p:spPr>
              <a:xfrm>
                <a:off x="3067376" y="5985243"/>
                <a:ext cx="108044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132580" y="5970003"/>
                <a:ext cx="0" cy="6136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53465" y="6571983"/>
                <a:ext cx="30943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1073150" y="5429250"/>
                <a:ext cx="0" cy="11544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1073150" y="2354580"/>
                <a:ext cx="0" cy="2854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0" name="直接箭头连接符 99"/>
            <p:cNvCxnSpPr/>
            <p:nvPr/>
          </p:nvCxnSpPr>
          <p:spPr>
            <a:xfrm>
              <a:off x="1056640" y="2352040"/>
              <a:ext cx="9956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直接箭头连接符 104"/>
          <p:cNvCxnSpPr>
            <a:stCxn id="18" idx="2"/>
            <a:endCxn id="19" idx="0"/>
          </p:cNvCxnSpPr>
          <p:nvPr/>
        </p:nvCxnSpPr>
        <p:spPr>
          <a:xfrm>
            <a:off x="2920924" y="2698710"/>
            <a:ext cx="0" cy="3277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20" idx="0"/>
          </p:cNvCxnSpPr>
          <p:nvPr/>
        </p:nvCxnSpPr>
        <p:spPr>
          <a:xfrm>
            <a:off x="2920924" y="3846795"/>
            <a:ext cx="0" cy="3492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920924" y="5034853"/>
            <a:ext cx="0" cy="1950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2920924" y="5429250"/>
            <a:ext cx="0" cy="2670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肘形连接符 112"/>
          <p:cNvCxnSpPr/>
          <p:nvPr/>
        </p:nvCxnSpPr>
        <p:spPr>
          <a:xfrm rot="16200000" flipH="1">
            <a:off x="4270121" y="2284006"/>
            <a:ext cx="1146158" cy="942665"/>
          </a:xfrm>
          <a:prstGeom prst="bentConnector4">
            <a:avLst>
              <a:gd name="adj1" fmla="val 12986"/>
              <a:gd name="adj2" fmla="val 6305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肘形连接符 129"/>
          <p:cNvCxnSpPr/>
          <p:nvPr/>
        </p:nvCxnSpPr>
        <p:spPr>
          <a:xfrm>
            <a:off x="4316497" y="3326480"/>
            <a:ext cx="1093731" cy="172282"/>
          </a:xfrm>
          <a:prstGeom prst="bentConnector3">
            <a:avLst>
              <a:gd name="adj1" fmla="val -8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肘形连接符 132"/>
          <p:cNvCxnSpPr>
            <a:endCxn id="11" idx="3"/>
          </p:cNvCxnSpPr>
          <p:nvPr/>
        </p:nvCxnSpPr>
        <p:spPr>
          <a:xfrm flipV="1">
            <a:off x="4302184" y="3596640"/>
            <a:ext cx="1142539" cy="919130"/>
          </a:xfrm>
          <a:prstGeom prst="bentConnector3">
            <a:avLst>
              <a:gd name="adj1" fmla="val 64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肘形连接符 135"/>
          <p:cNvCxnSpPr/>
          <p:nvPr/>
        </p:nvCxnSpPr>
        <p:spPr>
          <a:xfrm rot="5400000" flipH="1" flipV="1">
            <a:off x="4514448" y="4383405"/>
            <a:ext cx="1272540" cy="327660"/>
          </a:xfrm>
          <a:prstGeom prst="bentConnector3">
            <a:avLst>
              <a:gd name="adj1" fmla="val 9985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2" name="组合 161"/>
          <p:cNvGrpSpPr/>
          <p:nvPr/>
        </p:nvGrpSpPr>
        <p:grpSpPr>
          <a:xfrm>
            <a:off x="4282673" y="5418121"/>
            <a:ext cx="708660" cy="401258"/>
            <a:chOff x="3928110" y="5418121"/>
            <a:chExt cx="708660" cy="401258"/>
          </a:xfrm>
        </p:grpSpPr>
        <p:cxnSp>
          <p:nvCxnSpPr>
            <p:cNvPr id="153" name="直接连接符 152"/>
            <p:cNvCxnSpPr/>
            <p:nvPr/>
          </p:nvCxnSpPr>
          <p:spPr>
            <a:xfrm flipV="1">
              <a:off x="3947621" y="5628640"/>
              <a:ext cx="0" cy="1907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H="1" flipV="1">
              <a:off x="3928110" y="5629275"/>
              <a:ext cx="70866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4630584" y="5418121"/>
              <a:ext cx="0" cy="23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3" name="文本框 162"/>
          <p:cNvSpPr txBox="1"/>
          <p:nvPr/>
        </p:nvSpPr>
        <p:spPr>
          <a:xfrm>
            <a:off x="4547805" y="5864156"/>
            <a:ext cx="262892" cy="246221"/>
          </a:xfrm>
          <a:prstGeom prst="rect">
            <a:avLst/>
          </a:prstGeom>
          <a:noFill/>
        </p:spPr>
        <p:txBody>
          <a:bodyPr wrap="none" lIns="0" tIns="0" rIns="0" bIns="0" rtlCol="0" anchor="ctr" anchorCtr="1">
            <a:spAutoFit/>
          </a:bodyPr>
          <a:lstStyle/>
          <a:p>
            <a:r>
              <a:rPr lang="en-US" altLang="zh-CN" sz="1600" b="1" dirty="0" err="1"/>
              <a:t>Sel</a:t>
            </a:r>
            <a:endParaRPr lang="zh-CN" altLang="en-US" sz="1600" b="1" dirty="0"/>
          </a:p>
        </p:txBody>
      </p:sp>
      <p:cxnSp>
        <p:nvCxnSpPr>
          <p:cNvPr id="165" name="直接连接符 164"/>
          <p:cNvCxnSpPr/>
          <p:nvPr/>
        </p:nvCxnSpPr>
        <p:spPr>
          <a:xfrm>
            <a:off x="4145041" y="1442085"/>
            <a:ext cx="0" cy="3767403"/>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69" name="组合 168"/>
          <p:cNvGrpSpPr/>
          <p:nvPr/>
        </p:nvGrpSpPr>
        <p:grpSpPr>
          <a:xfrm>
            <a:off x="1711127" y="5422087"/>
            <a:ext cx="996473" cy="279896"/>
            <a:chOff x="2676798" y="5418121"/>
            <a:chExt cx="996473" cy="279896"/>
          </a:xfrm>
        </p:grpSpPr>
        <p:cxnSp>
          <p:nvCxnSpPr>
            <p:cNvPr id="170" name="直接连接符 169"/>
            <p:cNvCxnSpPr/>
            <p:nvPr/>
          </p:nvCxnSpPr>
          <p:spPr>
            <a:xfrm flipV="1">
              <a:off x="3661871" y="5474337"/>
              <a:ext cx="0" cy="22368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H="1" flipV="1">
              <a:off x="2676798" y="5486401"/>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2693675" y="5418121"/>
              <a:ext cx="0" cy="8145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7" name="组合 176"/>
          <p:cNvGrpSpPr/>
          <p:nvPr/>
        </p:nvGrpSpPr>
        <p:grpSpPr>
          <a:xfrm>
            <a:off x="3167145" y="3907472"/>
            <a:ext cx="996473" cy="293308"/>
            <a:chOff x="3651727" y="5398994"/>
            <a:chExt cx="996473" cy="293308"/>
          </a:xfrm>
        </p:grpSpPr>
        <p:cxnSp>
          <p:nvCxnSpPr>
            <p:cNvPr id="178" name="直接连接符 177"/>
            <p:cNvCxnSpPr/>
            <p:nvPr/>
          </p:nvCxnSpPr>
          <p:spPr>
            <a:xfrm flipV="1">
              <a:off x="3661871"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flipV="1">
              <a:off x="3651727"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83" name="组合 182"/>
          <p:cNvGrpSpPr/>
          <p:nvPr/>
        </p:nvGrpSpPr>
        <p:grpSpPr>
          <a:xfrm>
            <a:off x="3167145" y="2766990"/>
            <a:ext cx="996473" cy="274736"/>
            <a:chOff x="3651727" y="5398994"/>
            <a:chExt cx="996473" cy="293308"/>
          </a:xfrm>
        </p:grpSpPr>
        <p:cxnSp>
          <p:nvCxnSpPr>
            <p:cNvPr id="184" name="直接连接符 183"/>
            <p:cNvCxnSpPr/>
            <p:nvPr/>
          </p:nvCxnSpPr>
          <p:spPr>
            <a:xfrm flipV="1">
              <a:off x="3661871"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flipV="1">
              <a:off x="3651727"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86" name="文本框 185"/>
          <p:cNvSpPr txBox="1"/>
          <p:nvPr/>
        </p:nvSpPr>
        <p:spPr>
          <a:xfrm>
            <a:off x="2983998" y="5102117"/>
            <a:ext cx="729367" cy="246221"/>
          </a:xfrm>
          <a:prstGeom prst="rect">
            <a:avLst/>
          </a:prstGeom>
          <a:noFill/>
        </p:spPr>
        <p:txBody>
          <a:bodyPr wrap="none" lIns="0" tIns="0" rIns="0" bIns="0" rtlCol="0" anchor="ctr" anchorCtr="1">
            <a:spAutoFit/>
          </a:bodyPr>
          <a:lstStyle/>
          <a:p>
            <a:r>
              <a:rPr lang="en-US" altLang="zh-CN" sz="1600" b="1" dirty="0" err="1"/>
              <a:t>CarryIn</a:t>
            </a:r>
            <a:endParaRPr lang="zh-CN" altLang="en-US" sz="1600" b="1" dirty="0"/>
          </a:p>
        </p:txBody>
      </p:sp>
      <p:grpSp>
        <p:nvGrpSpPr>
          <p:cNvPr id="187" name="组合 186"/>
          <p:cNvGrpSpPr/>
          <p:nvPr/>
        </p:nvGrpSpPr>
        <p:grpSpPr>
          <a:xfrm>
            <a:off x="1605636" y="1602980"/>
            <a:ext cx="1349569" cy="276902"/>
            <a:chOff x="2090218" y="5398994"/>
            <a:chExt cx="1349569" cy="295621"/>
          </a:xfrm>
        </p:grpSpPr>
        <p:cxnSp>
          <p:nvCxnSpPr>
            <p:cNvPr id="188" name="直接连接符 187"/>
            <p:cNvCxnSpPr/>
            <p:nvPr/>
          </p:nvCxnSpPr>
          <p:spPr>
            <a:xfrm flipV="1">
              <a:off x="3182693"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2205507" y="5414221"/>
              <a:ext cx="12342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V="1">
              <a:off x="3035923" y="5500493"/>
              <a:ext cx="0" cy="194122"/>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2090218" y="5515729"/>
              <a:ext cx="9649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flipV="1">
              <a:off x="3421135" y="5414220"/>
              <a:ext cx="0" cy="278082"/>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90" name="直接连接符 189"/>
          <p:cNvCxnSpPr/>
          <p:nvPr/>
        </p:nvCxnSpPr>
        <p:spPr>
          <a:xfrm>
            <a:off x="1728746" y="1374140"/>
            <a:ext cx="0" cy="383534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1" name="文本框 190"/>
          <p:cNvSpPr txBox="1"/>
          <p:nvPr/>
        </p:nvSpPr>
        <p:spPr>
          <a:xfrm>
            <a:off x="3713365" y="1192007"/>
            <a:ext cx="902491" cy="246221"/>
          </a:xfrm>
          <a:prstGeom prst="rect">
            <a:avLst/>
          </a:prstGeom>
          <a:noFill/>
        </p:spPr>
        <p:txBody>
          <a:bodyPr wrap="none" lIns="0" tIns="0" rIns="0" bIns="0" rtlCol="0" anchor="ctr" anchorCtr="1">
            <a:spAutoFit/>
          </a:bodyPr>
          <a:lstStyle/>
          <a:p>
            <a:r>
              <a:rPr lang="en-US" altLang="zh-CN" sz="1600" b="1" dirty="0">
                <a:solidFill>
                  <a:srgbClr val="0070C0"/>
                </a:solidFill>
              </a:rPr>
              <a:t>Operation</a:t>
            </a:r>
            <a:endParaRPr lang="zh-CN" altLang="en-US" sz="1600" b="1" dirty="0">
              <a:solidFill>
                <a:srgbClr val="0070C0"/>
              </a:solidFill>
            </a:endParaRPr>
          </a:p>
        </p:txBody>
      </p:sp>
      <p:sp>
        <p:nvSpPr>
          <p:cNvPr id="192" name="文本框 191"/>
          <p:cNvSpPr txBox="1"/>
          <p:nvPr/>
        </p:nvSpPr>
        <p:spPr>
          <a:xfrm>
            <a:off x="1411641" y="1094561"/>
            <a:ext cx="706925" cy="246221"/>
          </a:xfrm>
          <a:prstGeom prst="rect">
            <a:avLst/>
          </a:prstGeom>
          <a:noFill/>
        </p:spPr>
        <p:txBody>
          <a:bodyPr wrap="none" lIns="0" tIns="0" rIns="0" bIns="0" rtlCol="0" anchor="ctr" anchorCtr="1">
            <a:spAutoFit/>
          </a:bodyPr>
          <a:lstStyle/>
          <a:p>
            <a:r>
              <a:rPr lang="en-US" altLang="zh-CN" sz="1600" b="1" dirty="0" err="1">
                <a:solidFill>
                  <a:srgbClr val="0070C0"/>
                </a:solidFill>
              </a:rPr>
              <a:t>Bnegate</a:t>
            </a:r>
            <a:endParaRPr lang="zh-CN" altLang="en-US" sz="1600" b="1" dirty="0">
              <a:solidFill>
                <a:srgbClr val="0070C0"/>
              </a:solidFill>
            </a:endParaRPr>
          </a:p>
        </p:txBody>
      </p:sp>
      <p:sp>
        <p:nvSpPr>
          <p:cNvPr id="193" name="文本框 192"/>
          <p:cNvSpPr txBox="1"/>
          <p:nvPr/>
        </p:nvSpPr>
        <p:spPr>
          <a:xfrm>
            <a:off x="992837" y="1285001"/>
            <a:ext cx="673261" cy="246221"/>
          </a:xfrm>
          <a:prstGeom prst="rect">
            <a:avLst/>
          </a:prstGeom>
          <a:noFill/>
        </p:spPr>
        <p:txBody>
          <a:bodyPr wrap="none" lIns="0" tIns="0" rIns="0" bIns="0" rtlCol="0" anchor="ctr" anchorCtr="1">
            <a:spAutoFit/>
          </a:bodyPr>
          <a:lstStyle/>
          <a:p>
            <a:r>
              <a:rPr lang="en-US" altLang="zh-CN" sz="1600" b="1" dirty="0" err="1">
                <a:solidFill>
                  <a:srgbClr val="0070C0"/>
                </a:solidFill>
              </a:rPr>
              <a:t>Ainvert</a:t>
            </a:r>
            <a:endParaRPr lang="en-US" altLang="zh-CN" sz="1600" b="1" dirty="0">
              <a:solidFill>
                <a:srgbClr val="0070C0"/>
              </a:solidFill>
            </a:endParaRPr>
          </a:p>
        </p:txBody>
      </p:sp>
      <p:cxnSp>
        <p:nvCxnSpPr>
          <p:cNvPr id="194" name="直接连接符 193"/>
          <p:cNvCxnSpPr/>
          <p:nvPr/>
        </p:nvCxnSpPr>
        <p:spPr>
          <a:xfrm>
            <a:off x="1605636" y="1527320"/>
            <a:ext cx="0" cy="3767403"/>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03" name="组合 202"/>
          <p:cNvGrpSpPr/>
          <p:nvPr/>
        </p:nvGrpSpPr>
        <p:grpSpPr>
          <a:xfrm>
            <a:off x="1605636" y="2757474"/>
            <a:ext cx="1111761" cy="276902"/>
            <a:chOff x="2090218" y="5398994"/>
            <a:chExt cx="1111761" cy="295621"/>
          </a:xfrm>
        </p:grpSpPr>
        <p:cxnSp>
          <p:nvCxnSpPr>
            <p:cNvPr id="204" name="直接连接符 203"/>
            <p:cNvCxnSpPr/>
            <p:nvPr/>
          </p:nvCxnSpPr>
          <p:spPr>
            <a:xfrm flipV="1">
              <a:off x="3182693"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flipH="1" flipV="1">
              <a:off x="2205506"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V="1">
              <a:off x="3035923" y="5500493"/>
              <a:ext cx="0" cy="194122"/>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a:off x="2090218" y="5515729"/>
              <a:ext cx="96499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08" name="组合 207"/>
          <p:cNvGrpSpPr/>
          <p:nvPr/>
        </p:nvGrpSpPr>
        <p:grpSpPr>
          <a:xfrm>
            <a:off x="1605636" y="3923911"/>
            <a:ext cx="1111761" cy="276902"/>
            <a:chOff x="2090218" y="5398994"/>
            <a:chExt cx="1111761" cy="295621"/>
          </a:xfrm>
        </p:grpSpPr>
        <p:cxnSp>
          <p:nvCxnSpPr>
            <p:cNvPr id="209" name="直接连接符 208"/>
            <p:cNvCxnSpPr/>
            <p:nvPr/>
          </p:nvCxnSpPr>
          <p:spPr>
            <a:xfrm flipV="1">
              <a:off x="3182693"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flipH="1" flipV="1">
              <a:off x="2205506"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flipV="1">
              <a:off x="3035923" y="5500493"/>
              <a:ext cx="0" cy="194122"/>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flipH="1">
              <a:off x="2090218" y="5515729"/>
              <a:ext cx="96499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0" name="组合 219"/>
          <p:cNvGrpSpPr/>
          <p:nvPr/>
        </p:nvGrpSpPr>
        <p:grpSpPr>
          <a:xfrm>
            <a:off x="3167145" y="1598234"/>
            <a:ext cx="996473" cy="274736"/>
            <a:chOff x="3651727" y="5398994"/>
            <a:chExt cx="996473" cy="293308"/>
          </a:xfrm>
        </p:grpSpPr>
        <p:cxnSp>
          <p:nvCxnSpPr>
            <p:cNvPr id="221" name="直接连接符 220"/>
            <p:cNvCxnSpPr/>
            <p:nvPr/>
          </p:nvCxnSpPr>
          <p:spPr>
            <a:xfrm flipV="1">
              <a:off x="3661871"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flipH="1" flipV="1">
              <a:off x="3651727"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3" name="组合 222"/>
          <p:cNvGrpSpPr/>
          <p:nvPr/>
        </p:nvGrpSpPr>
        <p:grpSpPr>
          <a:xfrm>
            <a:off x="1584050" y="5500505"/>
            <a:ext cx="996473" cy="220195"/>
            <a:chOff x="2676798" y="5418121"/>
            <a:chExt cx="996473" cy="269517"/>
          </a:xfrm>
        </p:grpSpPr>
        <p:cxnSp>
          <p:nvCxnSpPr>
            <p:cNvPr id="224" name="直接连接符 223"/>
            <p:cNvCxnSpPr/>
            <p:nvPr/>
          </p:nvCxnSpPr>
          <p:spPr>
            <a:xfrm flipV="1">
              <a:off x="3661871" y="5463958"/>
              <a:ext cx="0" cy="22368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flipV="1">
              <a:off x="2676798" y="548407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flipV="1">
              <a:off x="2695580" y="5418121"/>
              <a:ext cx="0" cy="8145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31" name="组合 230"/>
          <p:cNvGrpSpPr/>
          <p:nvPr/>
        </p:nvGrpSpPr>
        <p:grpSpPr>
          <a:xfrm>
            <a:off x="3160079" y="5422087"/>
            <a:ext cx="996473" cy="279896"/>
            <a:chOff x="3645701" y="5418121"/>
            <a:chExt cx="996473" cy="279896"/>
          </a:xfrm>
        </p:grpSpPr>
        <p:cxnSp>
          <p:nvCxnSpPr>
            <p:cNvPr id="232" name="直接连接符 231"/>
            <p:cNvCxnSpPr/>
            <p:nvPr/>
          </p:nvCxnSpPr>
          <p:spPr>
            <a:xfrm flipV="1">
              <a:off x="3661871" y="5474337"/>
              <a:ext cx="0" cy="22368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flipH="1" flipV="1">
              <a:off x="3645701" y="5486401"/>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flipV="1">
              <a:off x="4630663" y="5418121"/>
              <a:ext cx="0" cy="81458"/>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单核计算机系统</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3</a:t>
            </a:fld>
            <a:endParaRPr lang="zh-CN" altLang="en-US" dirty="0"/>
          </a:p>
        </p:txBody>
      </p:sp>
      <p:pic>
        <p:nvPicPr>
          <p:cNvPr id="6" name="图片 5"/>
          <p:cNvPicPr>
            <a:picLocks noChangeAspect="1"/>
          </p:cNvPicPr>
          <p:nvPr/>
        </p:nvPicPr>
        <p:blipFill>
          <a:blip r:embed="rId3"/>
          <a:srcRect l="1772" t="2432" r="3075" b="2432"/>
          <a:stretch>
            <a:fillRect/>
          </a:stretch>
        </p:blipFill>
        <p:spPr>
          <a:xfrm>
            <a:off x="622300" y="1043940"/>
            <a:ext cx="10818495" cy="579818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136525"/>
            <a:ext cx="10515600" cy="1205593"/>
          </a:xfrm>
        </p:spPr>
        <p:txBody>
          <a:bodyPr/>
          <a:lstStyle/>
          <a:p>
            <a:r>
              <a:rPr lang="zh-CN" altLang="en-US" dirty="0"/>
              <a:t>第四章 </a:t>
            </a:r>
            <a:r>
              <a:rPr lang="zh-CN" altLang="zh-CN" dirty="0"/>
              <a:t>处理器设计</a:t>
            </a:r>
            <a:r>
              <a:rPr lang="zh-CN" altLang="en-US" dirty="0"/>
              <a:t> </a:t>
            </a:r>
          </a:p>
        </p:txBody>
      </p:sp>
      <p:sp>
        <p:nvSpPr>
          <p:cNvPr id="4" name="内容占位符 3"/>
          <p:cNvSpPr>
            <a:spLocks noGrp="1"/>
          </p:cNvSpPr>
          <p:nvPr>
            <p:ph idx="1"/>
          </p:nvPr>
        </p:nvSpPr>
        <p:spPr>
          <a:xfrm>
            <a:off x="838200" y="1330325"/>
            <a:ext cx="10515600" cy="4351338"/>
          </a:xfrm>
        </p:spPr>
        <p:txBody>
          <a:bodyPr/>
          <a:lstStyle/>
          <a:p>
            <a:r>
              <a:rPr lang="zh-CN" altLang="en-US" sz="3600" dirty="0"/>
              <a:t>处理器设计的需求分析</a:t>
            </a:r>
            <a:endParaRPr lang="en-US" altLang="zh-CN" sz="3600" dirty="0"/>
          </a:p>
          <a:p>
            <a:r>
              <a:rPr lang="en-US" altLang="zh-CN" sz="3600" dirty="0"/>
              <a:t>RISC-V</a:t>
            </a:r>
            <a:r>
              <a:rPr lang="zh-CN" altLang="en-US" sz="3600" dirty="0"/>
              <a:t>数据通路的组件选择</a:t>
            </a:r>
            <a:endParaRPr lang="zh-CN" altLang="zh-CN" sz="3600" dirty="0"/>
          </a:p>
          <a:p>
            <a:pPr lvl="0"/>
            <a:r>
              <a:rPr lang="en-US" altLang="zh-CN" sz="3600" dirty="0">
                <a:solidFill>
                  <a:srgbClr val="FF0000"/>
                </a:solidFill>
                <a:sym typeface="+mn-ea"/>
              </a:rPr>
              <a:t>RISC-V</a:t>
            </a:r>
            <a:r>
              <a:rPr lang="zh-CN" altLang="en-US" sz="3600" dirty="0">
                <a:solidFill>
                  <a:srgbClr val="FF0000"/>
                </a:solidFill>
                <a:sym typeface="+mn-ea"/>
              </a:rPr>
              <a:t>部分指令的数据通路设计</a:t>
            </a:r>
            <a:endParaRPr lang="en-US" altLang="zh-CN" sz="3600" dirty="0">
              <a:solidFill>
                <a:srgbClr val="FF0000"/>
              </a:solidFill>
            </a:endParaRPr>
          </a:p>
          <a:p>
            <a:r>
              <a:rPr lang="en-US" altLang="zh-CN" sz="3600" dirty="0"/>
              <a:t>RISC-V</a:t>
            </a:r>
            <a:r>
              <a:rPr lang="zh-CN" altLang="zh-CN" sz="3600" dirty="0"/>
              <a:t>控制器</a:t>
            </a:r>
          </a:p>
          <a:p>
            <a:endParaRPr lang="zh-CN" altLang="zh-CN" sz="3600" dirty="0"/>
          </a:p>
        </p:txBody>
      </p:sp>
      <p:sp>
        <p:nvSpPr>
          <p:cNvPr id="2" name="灯片编号占位符 1"/>
          <p:cNvSpPr>
            <a:spLocks noGrp="1"/>
          </p:cNvSpPr>
          <p:nvPr>
            <p:ph type="sldNum" sz="quarter" idx="12"/>
          </p:nvPr>
        </p:nvSpPr>
        <p:spPr/>
        <p:txBody>
          <a:bodyPr/>
          <a:lstStyle>
            <a:defPPr>
              <a:defRPr lang="zh-CN"/>
            </a:defPPr>
            <a:lvl1pPr marL="0" lvl="0" indent="0" algn="r" defTabSz="914400" rtl="0" eaLnBrk="0" fontAlgn="base" latinLnBrk="0" hangingPunct="0">
              <a:lnSpc>
                <a:spcPct val="100000"/>
              </a:lnSpc>
              <a:spcBef>
                <a:spcPct val="0"/>
              </a:spcBef>
              <a:spcAft>
                <a:spcPct val="0"/>
              </a:spcAft>
              <a:buNone/>
              <a:defRPr sz="1400" b="0"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9pPr>
          </a:lstStyle>
          <a:p>
            <a:pPr lvl="0"/>
            <a:fld id="{9A0DB2DC-4C9A-4742-B13C-FB6460FD3503}" type="slidenum">
              <a:rPr lang="en-US" altLang="zh-CN" smtClean="0"/>
              <a:t>30</a:t>
            </a:fld>
            <a:endParaRPr lang="en-US" altLang="zh-CN" dirty="0"/>
          </a:p>
        </p:txBody>
      </p:sp>
    </p:spTree>
    <p:extLst>
      <p:ext uri="{BB962C8B-B14F-4D97-AF65-F5344CB8AC3E}">
        <p14:creationId xmlns:p14="http://schemas.microsoft.com/office/powerpoint/2010/main" val="3968455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48249"/>
            <a:ext cx="10515600" cy="689610"/>
          </a:xfrm>
          <a:prstGeom prst="rect">
            <a:avLst/>
          </a:prstGeom>
        </p:spPr>
        <p:txBody>
          <a:bodyPr vert="horz" wrap="square" lIns="0" tIns="12700" rIns="0" bIns="0" rtlCol="0">
            <a:spAutoFit/>
          </a:bodyPr>
          <a:lstStyle/>
          <a:p>
            <a:pPr marL="12700">
              <a:lnSpc>
                <a:spcPct val="100000"/>
              </a:lnSpc>
              <a:spcBef>
                <a:spcPts val="100"/>
              </a:spcBef>
            </a:pPr>
            <a:r>
              <a:rPr dirty="0"/>
              <a:t>所有指令的共同需求</a:t>
            </a:r>
            <a:r>
              <a:rPr lang="en-US" dirty="0"/>
              <a:t>——</a:t>
            </a:r>
            <a:r>
              <a:rPr lang="zh-CN" altLang="en-US" dirty="0"/>
              <a:t>取指令</a:t>
            </a:r>
          </a:p>
        </p:txBody>
      </p:sp>
      <p:sp>
        <p:nvSpPr>
          <p:cNvPr id="17" name="内容占位符 16"/>
          <p:cNvSpPr>
            <a:spLocks noGrp="1"/>
          </p:cNvSpPr>
          <p:nvPr>
            <p:ph idx="1"/>
          </p:nvPr>
        </p:nvSpPr>
        <p:spPr/>
        <p:txBody>
          <a:bodyPr/>
          <a:lstStyle/>
          <a:p>
            <a:pPr marL="446405" marR="5080" lvl="0" indent="-446405">
              <a:lnSpc>
                <a:spcPct val="120000"/>
              </a:lnSpc>
              <a:spcBef>
                <a:spcPts val="130"/>
              </a:spcBef>
              <a:buFont typeface="Wingdings" panose="05000000000000000000" charset="0"/>
              <a:buChar char="l"/>
              <a:tabLst>
                <a:tab pos="289560" algn="l"/>
                <a:tab pos="290195" algn="l"/>
              </a:tabLst>
            </a:pPr>
            <a:r>
              <a:rPr spc="55" dirty="0">
                <a:latin typeface="微软雅黑" panose="020B0503020204020204" charset="-122"/>
                <a:cs typeface="微软雅黑" panose="020B0503020204020204" charset="-122"/>
                <a:sym typeface="+mn-ea"/>
              </a:rPr>
              <a:t>程序计</a:t>
            </a:r>
            <a:r>
              <a:rPr spc="65" dirty="0">
                <a:latin typeface="微软雅黑" panose="020B0503020204020204" charset="-122"/>
                <a:cs typeface="微软雅黑" panose="020B0503020204020204" charset="-122"/>
                <a:sym typeface="+mn-ea"/>
              </a:rPr>
              <a:t>数器</a:t>
            </a:r>
            <a:r>
              <a:rPr spc="60" dirty="0">
                <a:latin typeface="微软雅黑" panose="020B0503020204020204" charset="-122"/>
                <a:cs typeface="微软雅黑" panose="020B0503020204020204" charset="-122"/>
                <a:sym typeface="+mn-ea"/>
              </a:rPr>
              <a:t>（</a:t>
            </a:r>
            <a:r>
              <a:rPr dirty="0">
                <a:latin typeface="Arial" panose="020B0604020202020204"/>
                <a:cs typeface="Arial" panose="020B0604020202020204"/>
                <a:sym typeface="+mn-ea"/>
              </a:rPr>
              <a:t>P</a:t>
            </a:r>
            <a:r>
              <a:rPr spc="50" dirty="0">
                <a:latin typeface="Arial" panose="020B0604020202020204"/>
                <a:cs typeface="Arial" panose="020B0604020202020204"/>
                <a:sym typeface="+mn-ea"/>
              </a:rPr>
              <a:t>C</a:t>
            </a:r>
            <a:r>
              <a:rPr spc="70" dirty="0">
                <a:latin typeface="微软雅黑" panose="020B0503020204020204" charset="-122"/>
                <a:cs typeface="微软雅黑" panose="020B0503020204020204" charset="-122"/>
                <a:sym typeface="+mn-ea"/>
              </a:rPr>
              <a:t>）</a:t>
            </a:r>
            <a:r>
              <a:rPr spc="60" dirty="0">
                <a:latin typeface="微软雅黑" panose="020B0503020204020204" charset="-122"/>
                <a:cs typeface="微软雅黑" panose="020B0503020204020204" charset="-122"/>
                <a:sym typeface="+mn-ea"/>
              </a:rPr>
              <a:t>的内容是指</a:t>
            </a:r>
            <a:r>
              <a:rPr dirty="0">
                <a:latin typeface="微软雅黑" panose="020B0503020204020204" charset="-122"/>
                <a:cs typeface="微软雅黑" panose="020B0503020204020204" charset="-122"/>
                <a:sym typeface="+mn-ea"/>
              </a:rPr>
              <a:t>令的地址</a:t>
            </a:r>
            <a:endParaRPr>
              <a:latin typeface="微软雅黑" panose="020B0503020204020204" charset="-122"/>
              <a:cs typeface="微软雅黑" panose="020B0503020204020204" charset="-122"/>
            </a:endParaRPr>
          </a:p>
          <a:p>
            <a:pPr marL="446405" marR="5080" lvl="0" indent="-446405">
              <a:lnSpc>
                <a:spcPct val="120000"/>
              </a:lnSpc>
              <a:spcBef>
                <a:spcPts val="5"/>
              </a:spcBef>
              <a:buFont typeface="Wingdings" panose="05000000000000000000" charset="0"/>
              <a:buChar char="l"/>
              <a:tabLst>
                <a:tab pos="289560" algn="l"/>
                <a:tab pos="290195" algn="l"/>
              </a:tabLst>
            </a:pPr>
            <a:r>
              <a:rPr spc="60" dirty="0">
                <a:latin typeface="微软雅黑" panose="020B0503020204020204" charset="-122"/>
                <a:cs typeface="微软雅黑" panose="020B0503020204020204" charset="-122"/>
                <a:sym typeface="+mn-ea"/>
              </a:rPr>
              <a:t>用</a:t>
            </a:r>
            <a:r>
              <a:rPr dirty="0">
                <a:latin typeface="Arial" panose="020B0604020202020204"/>
                <a:cs typeface="Arial" panose="020B0604020202020204"/>
                <a:sym typeface="+mn-ea"/>
              </a:rPr>
              <a:t>P</a:t>
            </a:r>
            <a:r>
              <a:rPr spc="50" dirty="0">
                <a:latin typeface="Arial" panose="020B0604020202020204"/>
                <a:cs typeface="Arial" panose="020B0604020202020204"/>
                <a:sym typeface="+mn-ea"/>
              </a:rPr>
              <a:t>C</a:t>
            </a:r>
            <a:r>
              <a:rPr spc="55" dirty="0">
                <a:latin typeface="微软雅黑" panose="020B0503020204020204" charset="-122"/>
                <a:cs typeface="微软雅黑" panose="020B0503020204020204" charset="-122"/>
                <a:sym typeface="+mn-ea"/>
              </a:rPr>
              <a:t>的</a:t>
            </a:r>
            <a:r>
              <a:rPr spc="65" dirty="0">
                <a:latin typeface="微软雅黑" panose="020B0503020204020204" charset="-122"/>
                <a:cs typeface="微软雅黑" panose="020B0503020204020204" charset="-122"/>
                <a:sym typeface="+mn-ea"/>
              </a:rPr>
              <a:t>内</a:t>
            </a:r>
            <a:r>
              <a:rPr spc="55" dirty="0">
                <a:latin typeface="微软雅黑" panose="020B0503020204020204" charset="-122"/>
                <a:cs typeface="微软雅黑" panose="020B0503020204020204" charset="-122"/>
                <a:sym typeface="+mn-ea"/>
              </a:rPr>
              <a:t>容作为</a:t>
            </a:r>
            <a:r>
              <a:rPr spc="65" dirty="0">
                <a:latin typeface="微软雅黑" panose="020B0503020204020204" charset="-122"/>
                <a:cs typeface="微软雅黑" panose="020B0503020204020204" charset="-122"/>
                <a:sym typeface="+mn-ea"/>
              </a:rPr>
              <a:t>地</a:t>
            </a:r>
            <a:r>
              <a:rPr spc="75" dirty="0">
                <a:latin typeface="微软雅黑" panose="020B0503020204020204" charset="-122"/>
                <a:cs typeface="微软雅黑" panose="020B0503020204020204" charset="-122"/>
                <a:sym typeface="+mn-ea"/>
              </a:rPr>
              <a:t>址</a:t>
            </a:r>
            <a:r>
              <a:rPr spc="60" dirty="0">
                <a:latin typeface="微软雅黑" panose="020B0503020204020204" charset="-122"/>
                <a:cs typeface="微软雅黑" panose="020B0503020204020204" charset="-122"/>
                <a:sym typeface="+mn-ea"/>
              </a:rPr>
              <a:t>，访问指</a:t>
            </a:r>
            <a:r>
              <a:rPr dirty="0">
                <a:latin typeface="微软雅黑" panose="020B0503020204020204" charset="-122"/>
                <a:cs typeface="微软雅黑" panose="020B0503020204020204" charset="-122"/>
                <a:sym typeface="+mn-ea"/>
              </a:rPr>
              <a:t>令存储器获得指令编码</a:t>
            </a:r>
            <a:endParaRPr lang="zh-CN" altLang="en-US"/>
          </a:p>
        </p:txBody>
      </p:sp>
      <p:grpSp>
        <p:nvGrpSpPr>
          <p:cNvPr id="78" name="组合 77"/>
          <p:cNvGrpSpPr/>
          <p:nvPr/>
        </p:nvGrpSpPr>
        <p:grpSpPr>
          <a:xfrm>
            <a:off x="6200140" y="2598420"/>
            <a:ext cx="4556760" cy="3585845"/>
            <a:chOff x="9764" y="4092"/>
            <a:chExt cx="7176" cy="5647"/>
          </a:xfrm>
        </p:grpSpPr>
        <p:sp>
          <p:nvSpPr>
            <p:cNvPr id="44" name="object 7"/>
            <p:cNvSpPr/>
            <p:nvPr/>
          </p:nvSpPr>
          <p:spPr>
            <a:xfrm>
              <a:off x="10979" y="4092"/>
              <a:ext cx="2842" cy="826"/>
            </a:xfrm>
            <a:custGeom>
              <a:avLst/>
              <a:gdLst/>
              <a:ahLst/>
              <a:cxnLst/>
              <a:rect l="l" t="t" r="r" b="b"/>
              <a:pathLst>
                <a:path w="1804670" h="524510">
                  <a:moveTo>
                    <a:pt x="0" y="524255"/>
                  </a:moveTo>
                  <a:lnTo>
                    <a:pt x="1804416" y="524255"/>
                  </a:lnTo>
                  <a:lnTo>
                    <a:pt x="1804416" y="0"/>
                  </a:lnTo>
                  <a:lnTo>
                    <a:pt x="0" y="0"/>
                  </a:lnTo>
                  <a:lnTo>
                    <a:pt x="0" y="524255"/>
                  </a:lnTo>
                  <a:close/>
                </a:path>
              </a:pathLst>
            </a:custGeom>
            <a:noFill/>
          </p:spPr>
          <p:txBody>
            <a:bodyPr wrap="square" lIns="0" tIns="0" rIns="0" bIns="0" rtlCol="0"/>
            <a:lstStyle/>
            <a:p>
              <a:endParaRPr dirty="0"/>
            </a:p>
          </p:txBody>
        </p:sp>
        <p:sp>
          <p:nvSpPr>
            <p:cNvPr id="45" name="object 8"/>
            <p:cNvSpPr txBox="1"/>
            <p:nvPr/>
          </p:nvSpPr>
          <p:spPr>
            <a:xfrm>
              <a:off x="10979" y="4092"/>
              <a:ext cx="2842" cy="689"/>
            </a:xfrm>
            <a:prstGeom prst="rect">
              <a:avLst/>
            </a:prstGeom>
            <a:ln w="25907">
              <a:solidFill>
                <a:srgbClr val="000000"/>
              </a:solidFill>
            </a:ln>
          </p:spPr>
          <p:txBody>
            <a:bodyPr vert="horz" wrap="square" lIns="0" tIns="68580" rIns="0" bIns="0" rtlCol="0">
              <a:spAutoFit/>
            </a:bodyPr>
            <a:lstStyle/>
            <a:p>
              <a:pPr marR="41275" algn="ctr">
                <a:lnSpc>
                  <a:spcPct val="100000"/>
                </a:lnSpc>
                <a:spcBef>
                  <a:spcPts val="540"/>
                </a:spcBef>
              </a:pPr>
              <a:r>
                <a:rPr sz="2400" b="1" spc="-10" dirty="0">
                  <a:latin typeface="Arial" panose="020B0604020202020204"/>
                  <a:cs typeface="Arial" panose="020B0604020202020204"/>
                </a:rPr>
                <a:t>PC</a:t>
              </a:r>
              <a:endParaRPr sz="2400">
                <a:latin typeface="Arial" panose="020B0604020202020204"/>
                <a:cs typeface="Arial" panose="020B0604020202020204"/>
              </a:endParaRPr>
            </a:p>
          </p:txBody>
        </p:sp>
        <p:sp>
          <p:nvSpPr>
            <p:cNvPr id="46" name="object 9"/>
            <p:cNvSpPr/>
            <p:nvPr/>
          </p:nvSpPr>
          <p:spPr>
            <a:xfrm>
              <a:off x="10979" y="4284"/>
              <a:ext cx="360" cy="456"/>
            </a:xfrm>
            <a:custGeom>
              <a:avLst/>
              <a:gdLst/>
              <a:ahLst/>
              <a:cxnLst/>
              <a:rect l="l" t="t" r="r" b="b"/>
              <a:pathLst>
                <a:path w="228600" h="289560">
                  <a:moveTo>
                    <a:pt x="0" y="0"/>
                  </a:moveTo>
                  <a:lnTo>
                    <a:pt x="228600" y="144779"/>
                  </a:lnTo>
                  <a:lnTo>
                    <a:pt x="0" y="289560"/>
                  </a:lnTo>
                  <a:lnTo>
                    <a:pt x="0" y="0"/>
                  </a:lnTo>
                  <a:close/>
                </a:path>
              </a:pathLst>
            </a:custGeom>
            <a:ln w="25908">
              <a:solidFill>
                <a:srgbClr val="000000"/>
              </a:solidFill>
            </a:ln>
          </p:spPr>
          <p:txBody>
            <a:bodyPr wrap="square" lIns="0" tIns="0" rIns="0" bIns="0" rtlCol="0"/>
            <a:lstStyle/>
            <a:p>
              <a:endParaRPr/>
            </a:p>
          </p:txBody>
        </p:sp>
        <p:sp>
          <p:nvSpPr>
            <p:cNvPr id="47" name="object 10"/>
            <p:cNvSpPr/>
            <p:nvPr/>
          </p:nvSpPr>
          <p:spPr>
            <a:xfrm>
              <a:off x="10328" y="4524"/>
              <a:ext cx="660" cy="0"/>
            </a:xfrm>
            <a:custGeom>
              <a:avLst/>
              <a:gdLst/>
              <a:ahLst/>
              <a:cxnLst/>
              <a:rect l="l" t="t" r="r" b="b"/>
              <a:pathLst>
                <a:path w="419100">
                  <a:moveTo>
                    <a:pt x="419099" y="0"/>
                  </a:moveTo>
                  <a:lnTo>
                    <a:pt x="0" y="0"/>
                  </a:lnTo>
                </a:path>
              </a:pathLst>
            </a:custGeom>
            <a:ln w="19812">
              <a:solidFill>
                <a:srgbClr val="000000"/>
              </a:solidFill>
            </a:ln>
          </p:spPr>
          <p:txBody>
            <a:bodyPr wrap="square" lIns="0" tIns="0" rIns="0" bIns="0" rtlCol="0"/>
            <a:lstStyle/>
            <a:p>
              <a:endParaRPr/>
            </a:p>
          </p:txBody>
        </p:sp>
        <p:sp>
          <p:nvSpPr>
            <p:cNvPr id="48" name="object 11"/>
            <p:cNvSpPr txBox="1"/>
            <p:nvPr/>
          </p:nvSpPr>
          <p:spPr>
            <a:xfrm>
              <a:off x="9764" y="4248"/>
              <a:ext cx="530" cy="50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panose="020B0604020202020204"/>
                  <a:cs typeface="Arial" panose="020B0604020202020204"/>
                </a:rPr>
                <a:t>clk</a:t>
              </a:r>
              <a:endParaRPr sz="2000">
                <a:latin typeface="Arial" panose="020B0604020202020204"/>
                <a:cs typeface="Arial" panose="020B0604020202020204"/>
              </a:endParaRPr>
            </a:p>
          </p:txBody>
        </p:sp>
        <p:sp>
          <p:nvSpPr>
            <p:cNvPr id="49" name="object 12"/>
            <p:cNvSpPr/>
            <p:nvPr/>
          </p:nvSpPr>
          <p:spPr>
            <a:xfrm>
              <a:off x="12322" y="5665"/>
              <a:ext cx="179" cy="273"/>
            </a:xfrm>
            <a:custGeom>
              <a:avLst/>
              <a:gdLst/>
              <a:ahLst/>
              <a:cxnLst/>
              <a:rect l="l" t="t" r="r" b="b"/>
              <a:pathLst>
                <a:path w="113665" h="173354">
                  <a:moveTo>
                    <a:pt x="0" y="172974"/>
                  </a:moveTo>
                  <a:lnTo>
                    <a:pt x="113664" y="0"/>
                  </a:lnTo>
                </a:path>
              </a:pathLst>
            </a:custGeom>
            <a:ln w="12192">
              <a:solidFill>
                <a:srgbClr val="000000"/>
              </a:solidFill>
            </a:ln>
          </p:spPr>
          <p:txBody>
            <a:bodyPr wrap="square" lIns="0" tIns="0" rIns="0" bIns="0" rtlCol="0"/>
            <a:lstStyle/>
            <a:p>
              <a:endParaRPr/>
            </a:p>
          </p:txBody>
        </p:sp>
        <p:sp>
          <p:nvSpPr>
            <p:cNvPr id="50" name="object 13"/>
            <p:cNvSpPr txBox="1"/>
            <p:nvPr/>
          </p:nvSpPr>
          <p:spPr>
            <a:xfrm>
              <a:off x="11985" y="5574"/>
              <a:ext cx="352" cy="36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3" name="object 16"/>
            <p:cNvSpPr/>
            <p:nvPr/>
          </p:nvSpPr>
          <p:spPr>
            <a:xfrm>
              <a:off x="13820" y="8759"/>
              <a:ext cx="3121" cy="270"/>
            </a:xfrm>
            <a:custGeom>
              <a:avLst/>
              <a:gdLst/>
              <a:ahLst/>
              <a:cxnLst/>
              <a:rect l="l" t="t" r="r" b="b"/>
              <a:pathLst>
                <a:path w="1981834" h="171450">
                  <a:moveTo>
                    <a:pt x="1905526" y="85578"/>
                  </a:moveTo>
                  <a:lnTo>
                    <a:pt x="1819528" y="135743"/>
                  </a:lnTo>
                  <a:lnTo>
                    <a:pt x="1813921" y="140795"/>
                  </a:lnTo>
                  <a:lnTo>
                    <a:pt x="1810766" y="147395"/>
                  </a:lnTo>
                  <a:lnTo>
                    <a:pt x="1810277" y="154709"/>
                  </a:lnTo>
                  <a:lnTo>
                    <a:pt x="1812671" y="161905"/>
                  </a:lnTo>
                  <a:lnTo>
                    <a:pt x="1817723" y="167512"/>
                  </a:lnTo>
                  <a:lnTo>
                    <a:pt x="1824323" y="170668"/>
                  </a:lnTo>
                  <a:lnTo>
                    <a:pt x="1831637" y="171156"/>
                  </a:lnTo>
                  <a:lnTo>
                    <a:pt x="1838832" y="168763"/>
                  </a:lnTo>
                  <a:lnTo>
                    <a:pt x="1948694" y="104628"/>
                  </a:lnTo>
                  <a:lnTo>
                    <a:pt x="1943480" y="104628"/>
                  </a:lnTo>
                  <a:lnTo>
                    <a:pt x="1943480" y="102088"/>
                  </a:lnTo>
                  <a:lnTo>
                    <a:pt x="1933828" y="102088"/>
                  </a:lnTo>
                  <a:lnTo>
                    <a:pt x="1905526" y="85578"/>
                  </a:lnTo>
                  <a:close/>
                </a:path>
                <a:path w="1981834" h="171450">
                  <a:moveTo>
                    <a:pt x="1872868" y="66528"/>
                  </a:moveTo>
                  <a:lnTo>
                    <a:pt x="0" y="66528"/>
                  </a:lnTo>
                  <a:lnTo>
                    <a:pt x="0" y="104628"/>
                  </a:lnTo>
                  <a:lnTo>
                    <a:pt x="1872869" y="104628"/>
                  </a:lnTo>
                  <a:lnTo>
                    <a:pt x="1905526" y="85578"/>
                  </a:lnTo>
                  <a:lnTo>
                    <a:pt x="1872868" y="66528"/>
                  </a:lnTo>
                  <a:close/>
                </a:path>
                <a:path w="1981834" h="171450">
                  <a:moveTo>
                    <a:pt x="1948694" y="66528"/>
                  </a:moveTo>
                  <a:lnTo>
                    <a:pt x="1943480" y="66528"/>
                  </a:lnTo>
                  <a:lnTo>
                    <a:pt x="1943480" y="104628"/>
                  </a:lnTo>
                  <a:lnTo>
                    <a:pt x="1948694" y="104628"/>
                  </a:lnTo>
                  <a:lnTo>
                    <a:pt x="1981327" y="85578"/>
                  </a:lnTo>
                  <a:lnTo>
                    <a:pt x="1948694" y="66528"/>
                  </a:lnTo>
                  <a:close/>
                </a:path>
                <a:path w="1981834" h="171450">
                  <a:moveTo>
                    <a:pt x="1933828" y="69068"/>
                  </a:moveTo>
                  <a:lnTo>
                    <a:pt x="1905526" y="85578"/>
                  </a:lnTo>
                  <a:lnTo>
                    <a:pt x="1933828" y="102088"/>
                  </a:lnTo>
                  <a:lnTo>
                    <a:pt x="1933828" y="69068"/>
                  </a:lnTo>
                  <a:close/>
                </a:path>
                <a:path w="1981834" h="171450">
                  <a:moveTo>
                    <a:pt x="1943480" y="69068"/>
                  </a:moveTo>
                  <a:lnTo>
                    <a:pt x="1933828" y="69068"/>
                  </a:lnTo>
                  <a:lnTo>
                    <a:pt x="1933828" y="102088"/>
                  </a:lnTo>
                  <a:lnTo>
                    <a:pt x="1943480" y="102088"/>
                  </a:lnTo>
                  <a:lnTo>
                    <a:pt x="1943480" y="69068"/>
                  </a:lnTo>
                  <a:close/>
                </a:path>
                <a:path w="1981834" h="171450">
                  <a:moveTo>
                    <a:pt x="1831637" y="0"/>
                  </a:moveTo>
                  <a:lnTo>
                    <a:pt x="1824323" y="488"/>
                  </a:lnTo>
                  <a:lnTo>
                    <a:pt x="1817723" y="3643"/>
                  </a:lnTo>
                  <a:lnTo>
                    <a:pt x="1812671" y="9251"/>
                  </a:lnTo>
                  <a:lnTo>
                    <a:pt x="1810277" y="16446"/>
                  </a:lnTo>
                  <a:lnTo>
                    <a:pt x="1810766" y="23760"/>
                  </a:lnTo>
                  <a:lnTo>
                    <a:pt x="1813921" y="30360"/>
                  </a:lnTo>
                  <a:lnTo>
                    <a:pt x="1819528" y="35413"/>
                  </a:lnTo>
                  <a:lnTo>
                    <a:pt x="1905526" y="85578"/>
                  </a:lnTo>
                  <a:lnTo>
                    <a:pt x="1933828" y="69068"/>
                  </a:lnTo>
                  <a:lnTo>
                    <a:pt x="1943480" y="69068"/>
                  </a:lnTo>
                  <a:lnTo>
                    <a:pt x="1943480" y="66528"/>
                  </a:lnTo>
                  <a:lnTo>
                    <a:pt x="1948694" y="66528"/>
                  </a:lnTo>
                  <a:lnTo>
                    <a:pt x="1838832" y="2393"/>
                  </a:lnTo>
                  <a:lnTo>
                    <a:pt x="1831637" y="0"/>
                  </a:lnTo>
                  <a:close/>
                </a:path>
              </a:pathLst>
            </a:custGeom>
            <a:solidFill>
              <a:srgbClr val="000000"/>
            </a:solidFill>
          </p:spPr>
          <p:txBody>
            <a:bodyPr wrap="square" lIns="0" tIns="0" rIns="0" bIns="0" rtlCol="0"/>
            <a:lstStyle/>
            <a:p>
              <a:endParaRPr/>
            </a:p>
          </p:txBody>
        </p:sp>
        <p:sp>
          <p:nvSpPr>
            <p:cNvPr id="54" name="object 17"/>
            <p:cNvSpPr txBox="1"/>
            <p:nvPr/>
          </p:nvSpPr>
          <p:spPr>
            <a:xfrm>
              <a:off x="10979" y="7963"/>
              <a:ext cx="2842" cy="1777"/>
            </a:xfrm>
            <a:prstGeom prst="rect">
              <a:avLst/>
            </a:prstGeom>
            <a:noFill/>
            <a:ln w="25907">
              <a:solidFill>
                <a:srgbClr val="000000"/>
              </a:solidFill>
            </a:ln>
          </p:spPr>
          <p:txBody>
            <a:bodyPr vert="horz" wrap="square" lIns="0" tIns="0" rIns="0" bIns="0" rtlCol="0">
              <a:spAutoFit/>
            </a:bodyPr>
            <a:lstStyle/>
            <a:p>
              <a:pPr marL="27305" algn="ctr">
                <a:lnSpc>
                  <a:spcPts val="1940"/>
                </a:lnSpc>
              </a:pPr>
              <a:r>
                <a:rPr sz="1800" spc="-5" dirty="0">
                  <a:latin typeface="Arial" panose="020B0604020202020204"/>
                  <a:cs typeface="Arial" panose="020B0604020202020204"/>
                </a:rPr>
                <a:t>Address</a:t>
              </a:r>
              <a:endParaRPr sz="1800" dirty="0">
                <a:latin typeface="Arial" panose="020B0604020202020204"/>
                <a:cs typeface="Arial" panose="020B0604020202020204"/>
              </a:endParaRPr>
            </a:p>
            <a:p>
              <a:pPr marL="121285" marR="99695" algn="ctr">
                <a:lnSpc>
                  <a:spcPct val="100000"/>
                </a:lnSpc>
                <a:spcBef>
                  <a:spcPts val="1100"/>
                </a:spcBef>
              </a:pPr>
              <a:r>
                <a:rPr sz="2400" b="1" spc="-5" dirty="0">
                  <a:latin typeface="Arial" panose="020B0604020202020204"/>
                  <a:cs typeface="Arial" panose="020B0604020202020204"/>
                </a:rPr>
                <a:t>Inst</a:t>
              </a:r>
              <a:r>
                <a:rPr sz="2400" b="1" dirty="0">
                  <a:latin typeface="Arial" panose="020B0604020202020204"/>
                  <a:cs typeface="Arial" panose="020B0604020202020204"/>
                </a:rPr>
                <a:t>r</a:t>
              </a:r>
              <a:r>
                <a:rPr sz="2400" b="1" spc="-5" dirty="0">
                  <a:latin typeface="Arial" panose="020B0604020202020204"/>
                  <a:cs typeface="Arial" panose="020B0604020202020204"/>
                </a:rPr>
                <a:t>uction  Memory</a:t>
              </a:r>
              <a:endParaRPr sz="2400" dirty="0">
                <a:latin typeface="Arial" panose="020B0604020202020204"/>
                <a:cs typeface="Arial" panose="020B0604020202020204"/>
              </a:endParaRPr>
            </a:p>
          </p:txBody>
        </p:sp>
        <p:sp>
          <p:nvSpPr>
            <p:cNvPr id="55" name="object 18"/>
            <p:cNvSpPr/>
            <p:nvPr/>
          </p:nvSpPr>
          <p:spPr>
            <a:xfrm>
              <a:off x="14628" y="8763"/>
              <a:ext cx="179" cy="273"/>
            </a:xfrm>
            <a:custGeom>
              <a:avLst/>
              <a:gdLst/>
              <a:ahLst/>
              <a:cxnLst/>
              <a:rect l="l" t="t" r="r" b="b"/>
              <a:pathLst>
                <a:path w="113665" h="173354">
                  <a:moveTo>
                    <a:pt x="0" y="172974"/>
                  </a:moveTo>
                  <a:lnTo>
                    <a:pt x="113665" y="0"/>
                  </a:lnTo>
                </a:path>
              </a:pathLst>
            </a:custGeom>
            <a:ln w="12192">
              <a:solidFill>
                <a:srgbClr val="000000"/>
              </a:solidFill>
            </a:ln>
          </p:spPr>
          <p:txBody>
            <a:bodyPr wrap="square" lIns="0" tIns="0" rIns="0" bIns="0" rtlCol="0"/>
            <a:lstStyle/>
            <a:p>
              <a:endParaRPr/>
            </a:p>
          </p:txBody>
        </p:sp>
        <p:sp>
          <p:nvSpPr>
            <p:cNvPr id="56" name="object 19"/>
            <p:cNvSpPr txBox="1"/>
            <p:nvPr/>
          </p:nvSpPr>
          <p:spPr>
            <a:xfrm>
              <a:off x="13960" y="8079"/>
              <a:ext cx="2945" cy="1168"/>
            </a:xfrm>
            <a:prstGeom prst="rect">
              <a:avLst/>
            </a:prstGeom>
          </p:spPr>
          <p:txBody>
            <a:bodyPr vert="horz" wrap="square" lIns="0" tIns="133350" rIns="0" bIns="0" rtlCol="0">
              <a:spAutoFit/>
            </a:bodyPr>
            <a:lstStyle/>
            <a:p>
              <a:pPr marL="12700">
                <a:lnSpc>
                  <a:spcPct val="100000"/>
                </a:lnSpc>
                <a:spcBef>
                  <a:spcPts val="1050"/>
                </a:spcBef>
              </a:pPr>
              <a:r>
                <a:rPr sz="2000" dirty="0">
                  <a:latin typeface="Arial" panose="020B0604020202020204"/>
                  <a:cs typeface="Arial" panose="020B0604020202020204"/>
                </a:rPr>
                <a:t>Instruction</a:t>
              </a:r>
              <a:r>
                <a:rPr sz="2000" spc="-100" dirty="0">
                  <a:latin typeface="Arial" panose="020B0604020202020204"/>
                  <a:cs typeface="Arial" panose="020B0604020202020204"/>
                </a:rPr>
                <a:t> </a:t>
              </a:r>
              <a:r>
                <a:rPr sz="2000" spc="-10" dirty="0">
                  <a:latin typeface="Arial" panose="020B0604020202020204"/>
                  <a:cs typeface="Arial" panose="020B0604020202020204"/>
                </a:rPr>
                <a:t>Word</a:t>
              </a:r>
              <a:endParaRPr sz="2000">
                <a:latin typeface="Arial" panose="020B0604020202020204"/>
                <a:cs typeface="Arial" panose="020B0604020202020204"/>
              </a:endParaRPr>
            </a:p>
            <a:p>
              <a:pPr marL="464185">
                <a:lnSpc>
                  <a:spcPct val="100000"/>
                </a:lnSpc>
                <a:spcBef>
                  <a:spcPts val="66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7" name="object 20"/>
            <p:cNvSpPr/>
            <p:nvPr/>
          </p:nvSpPr>
          <p:spPr>
            <a:xfrm>
              <a:off x="12267" y="4917"/>
              <a:ext cx="270" cy="2996"/>
            </a:xfrm>
            <a:custGeom>
              <a:avLst/>
              <a:gdLst/>
              <a:ahLst/>
              <a:cxnLst/>
              <a:rect l="l" t="t" r="r" b="b"/>
              <a:pathLst>
                <a:path w="171450" h="1902460">
                  <a:moveTo>
                    <a:pt x="16446" y="1731029"/>
                  </a:moveTo>
                  <a:lnTo>
                    <a:pt x="9251" y="1733422"/>
                  </a:lnTo>
                  <a:lnTo>
                    <a:pt x="3643" y="1738475"/>
                  </a:lnTo>
                  <a:lnTo>
                    <a:pt x="488" y="1745075"/>
                  </a:lnTo>
                  <a:lnTo>
                    <a:pt x="0" y="1752389"/>
                  </a:lnTo>
                  <a:lnTo>
                    <a:pt x="2393" y="1759584"/>
                  </a:lnTo>
                  <a:lnTo>
                    <a:pt x="85578" y="1902078"/>
                  </a:lnTo>
                  <a:lnTo>
                    <a:pt x="107671" y="1864233"/>
                  </a:lnTo>
                  <a:lnTo>
                    <a:pt x="66528" y="1864233"/>
                  </a:lnTo>
                  <a:lnTo>
                    <a:pt x="66528" y="1793621"/>
                  </a:lnTo>
                  <a:lnTo>
                    <a:pt x="35413" y="1740280"/>
                  </a:lnTo>
                  <a:lnTo>
                    <a:pt x="30360" y="1734673"/>
                  </a:lnTo>
                  <a:lnTo>
                    <a:pt x="23760" y="1731518"/>
                  </a:lnTo>
                  <a:lnTo>
                    <a:pt x="16446" y="1731029"/>
                  </a:lnTo>
                  <a:close/>
                </a:path>
                <a:path w="171450" h="1902460">
                  <a:moveTo>
                    <a:pt x="66528" y="1793621"/>
                  </a:moveTo>
                  <a:lnTo>
                    <a:pt x="66528" y="1864233"/>
                  </a:lnTo>
                  <a:lnTo>
                    <a:pt x="104628" y="1864233"/>
                  </a:lnTo>
                  <a:lnTo>
                    <a:pt x="104628" y="1854580"/>
                  </a:lnTo>
                  <a:lnTo>
                    <a:pt x="69068" y="1854580"/>
                  </a:lnTo>
                  <a:lnTo>
                    <a:pt x="85578" y="1826278"/>
                  </a:lnTo>
                  <a:lnTo>
                    <a:pt x="66528" y="1793621"/>
                  </a:lnTo>
                  <a:close/>
                </a:path>
                <a:path w="171450" h="1902460">
                  <a:moveTo>
                    <a:pt x="154709" y="1731029"/>
                  </a:moveTo>
                  <a:lnTo>
                    <a:pt x="147395" y="1731518"/>
                  </a:lnTo>
                  <a:lnTo>
                    <a:pt x="140795" y="1734673"/>
                  </a:lnTo>
                  <a:lnTo>
                    <a:pt x="135743" y="1740280"/>
                  </a:lnTo>
                  <a:lnTo>
                    <a:pt x="104628" y="1793621"/>
                  </a:lnTo>
                  <a:lnTo>
                    <a:pt x="104628" y="1864233"/>
                  </a:lnTo>
                  <a:lnTo>
                    <a:pt x="107671" y="1864233"/>
                  </a:lnTo>
                  <a:lnTo>
                    <a:pt x="168763" y="1759584"/>
                  </a:lnTo>
                  <a:lnTo>
                    <a:pt x="171156" y="1752389"/>
                  </a:lnTo>
                  <a:lnTo>
                    <a:pt x="170668" y="1745075"/>
                  </a:lnTo>
                  <a:lnTo>
                    <a:pt x="167512" y="1738475"/>
                  </a:lnTo>
                  <a:lnTo>
                    <a:pt x="161905" y="1733422"/>
                  </a:lnTo>
                  <a:lnTo>
                    <a:pt x="154709" y="1731029"/>
                  </a:lnTo>
                  <a:close/>
                </a:path>
                <a:path w="171450" h="1902460">
                  <a:moveTo>
                    <a:pt x="85578" y="1826278"/>
                  </a:moveTo>
                  <a:lnTo>
                    <a:pt x="69068" y="1854580"/>
                  </a:lnTo>
                  <a:lnTo>
                    <a:pt x="102088" y="1854580"/>
                  </a:lnTo>
                  <a:lnTo>
                    <a:pt x="85578" y="1826278"/>
                  </a:lnTo>
                  <a:close/>
                </a:path>
                <a:path w="171450" h="1902460">
                  <a:moveTo>
                    <a:pt x="104628" y="1793621"/>
                  </a:moveTo>
                  <a:lnTo>
                    <a:pt x="85578" y="1826278"/>
                  </a:lnTo>
                  <a:lnTo>
                    <a:pt x="102088" y="1854580"/>
                  </a:lnTo>
                  <a:lnTo>
                    <a:pt x="104628" y="1854580"/>
                  </a:lnTo>
                  <a:lnTo>
                    <a:pt x="104628" y="1793621"/>
                  </a:lnTo>
                  <a:close/>
                </a:path>
                <a:path w="171450" h="1902460">
                  <a:moveTo>
                    <a:pt x="104628" y="0"/>
                  </a:moveTo>
                  <a:lnTo>
                    <a:pt x="66528" y="0"/>
                  </a:lnTo>
                  <a:lnTo>
                    <a:pt x="66528" y="1793621"/>
                  </a:lnTo>
                  <a:lnTo>
                    <a:pt x="85578" y="1826278"/>
                  </a:lnTo>
                  <a:lnTo>
                    <a:pt x="104628" y="1793621"/>
                  </a:lnTo>
                  <a:lnTo>
                    <a:pt x="104628" y="0"/>
                  </a:lnTo>
                  <a:close/>
                </a:path>
              </a:pathLst>
            </a:custGeom>
            <a:solidFill>
              <a:srgbClr val="000000"/>
            </a:solidFill>
          </p:spPr>
          <p:txBody>
            <a:bodyPr wrap="square" lIns="0" tIns="0" rIns="0" bIns="0" rtlCol="0"/>
            <a:lstStyle/>
            <a:p>
              <a:endParaRPr/>
            </a:p>
          </p:txBody>
        </p:sp>
        <p:sp>
          <p:nvSpPr>
            <p:cNvPr id="63" name="object 26"/>
            <p:cNvSpPr/>
            <p:nvPr/>
          </p:nvSpPr>
          <p:spPr>
            <a:xfrm>
              <a:off x="15044" y="5908"/>
              <a:ext cx="459" cy="360"/>
            </a:xfrm>
            <a:custGeom>
              <a:avLst/>
              <a:gdLst/>
              <a:ahLst/>
              <a:cxnLst/>
              <a:rect l="l" t="t" r="r" b="b"/>
              <a:pathLst>
                <a:path w="291465" h="228600">
                  <a:moveTo>
                    <a:pt x="145541" y="0"/>
                  </a:moveTo>
                  <a:lnTo>
                    <a:pt x="0" y="228600"/>
                  </a:lnTo>
                  <a:lnTo>
                    <a:pt x="291083" y="228600"/>
                  </a:lnTo>
                  <a:lnTo>
                    <a:pt x="145541" y="0"/>
                  </a:lnTo>
                  <a:close/>
                </a:path>
              </a:pathLst>
            </a:custGeom>
            <a:solidFill>
              <a:srgbClr val="F8F8F8"/>
            </a:solidFill>
          </p:spPr>
          <p:txBody>
            <a:bodyPr wrap="square" lIns="0" tIns="0" rIns="0" bIns="0" rtlCol="0"/>
            <a:lstStyle/>
            <a:p>
              <a:endParaRPr/>
            </a:p>
          </p:txBody>
        </p:sp>
        <p:sp>
          <p:nvSpPr>
            <p:cNvPr id="66" name="object 29"/>
            <p:cNvSpPr/>
            <p:nvPr/>
          </p:nvSpPr>
          <p:spPr>
            <a:xfrm>
              <a:off x="15085" y="6268"/>
              <a:ext cx="380" cy="0"/>
            </a:xfrm>
            <a:custGeom>
              <a:avLst/>
              <a:gdLst/>
              <a:ahLst/>
              <a:cxnLst/>
              <a:rect l="l" t="t" r="r" b="b"/>
              <a:pathLst>
                <a:path w="241300">
                  <a:moveTo>
                    <a:pt x="0" y="0"/>
                  </a:moveTo>
                  <a:lnTo>
                    <a:pt x="240792" y="0"/>
                  </a:lnTo>
                </a:path>
              </a:pathLst>
            </a:custGeom>
            <a:ln w="28956">
              <a:solidFill>
                <a:srgbClr val="F8F8F8"/>
              </a:solidFill>
            </a:ln>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48249"/>
            <a:ext cx="10515600" cy="689610"/>
          </a:xfrm>
          <a:prstGeom prst="rect">
            <a:avLst/>
          </a:prstGeom>
        </p:spPr>
        <p:txBody>
          <a:bodyPr vert="horz" wrap="square" lIns="0" tIns="12700" rIns="0" bIns="0" rtlCol="0">
            <a:spAutoFit/>
          </a:bodyPr>
          <a:lstStyle/>
          <a:p>
            <a:pPr marL="12700">
              <a:lnSpc>
                <a:spcPct val="100000"/>
              </a:lnSpc>
              <a:spcBef>
                <a:spcPts val="100"/>
              </a:spcBef>
            </a:pPr>
            <a:r>
              <a:rPr dirty="0"/>
              <a:t>所有指令的共同需求</a:t>
            </a:r>
            <a:r>
              <a:rPr lang="en-US" dirty="0"/>
              <a:t>——</a:t>
            </a:r>
            <a:r>
              <a:rPr lang="zh-CN" altLang="en-US" dirty="0"/>
              <a:t>更新</a:t>
            </a:r>
            <a:r>
              <a:rPr lang="en-US" altLang="zh-CN" dirty="0"/>
              <a:t>PC</a:t>
            </a:r>
          </a:p>
        </p:txBody>
      </p:sp>
      <p:sp>
        <p:nvSpPr>
          <p:cNvPr id="17" name="内容占位符 16"/>
          <p:cNvSpPr>
            <a:spLocks noGrp="1"/>
          </p:cNvSpPr>
          <p:nvPr>
            <p:ph idx="1"/>
          </p:nvPr>
        </p:nvSpPr>
        <p:spPr/>
        <p:txBody>
          <a:bodyPr/>
          <a:lstStyle/>
          <a:p>
            <a:pPr marL="446405" indent="-446405">
              <a:lnSpc>
                <a:spcPct val="100000"/>
              </a:lnSpc>
              <a:spcBef>
                <a:spcPts val="1045"/>
              </a:spcBef>
              <a:buFont typeface="Wingdings" panose="05000000000000000000" charset="0"/>
              <a:buChar char="l"/>
            </a:pPr>
            <a:r>
              <a:rPr sz="3200" dirty="0">
                <a:latin typeface="微软雅黑" panose="020B0503020204020204" charset="-122"/>
                <a:cs typeface="微软雅黑" panose="020B0503020204020204" charset="-122"/>
                <a:sym typeface="+mn-ea"/>
              </a:rPr>
              <a:t>取指令</a:t>
            </a:r>
            <a:endParaRPr sz="3200">
              <a:latin typeface="微软雅黑" panose="020B0503020204020204" charset="-122"/>
              <a:cs typeface="微软雅黑" panose="020B0503020204020204" charset="-122"/>
            </a:endParaRPr>
          </a:p>
          <a:p>
            <a:pPr marL="903605" marR="5080" lvl="1" indent="-446405">
              <a:lnSpc>
                <a:spcPct val="100000"/>
              </a:lnSpc>
              <a:spcBef>
                <a:spcPts val="130"/>
              </a:spcBef>
              <a:buFont typeface="Wingdings" panose="05000000000000000000" charset="0"/>
              <a:buChar char="l"/>
              <a:tabLst>
                <a:tab pos="289560" algn="l"/>
                <a:tab pos="290195" algn="l"/>
              </a:tabLst>
            </a:pPr>
            <a:r>
              <a:rPr sz="3200" spc="55" dirty="0">
                <a:latin typeface="微软雅黑" panose="020B0503020204020204" charset="-122"/>
                <a:cs typeface="微软雅黑" panose="020B0503020204020204" charset="-122"/>
                <a:sym typeface="+mn-ea"/>
              </a:rPr>
              <a:t>程序计</a:t>
            </a:r>
            <a:r>
              <a:rPr sz="3200" spc="65" dirty="0">
                <a:latin typeface="微软雅黑" panose="020B0503020204020204" charset="-122"/>
                <a:cs typeface="微软雅黑" panose="020B0503020204020204" charset="-122"/>
                <a:sym typeface="+mn-ea"/>
              </a:rPr>
              <a:t>数器</a:t>
            </a:r>
            <a:r>
              <a:rPr sz="3200" spc="60" dirty="0">
                <a:latin typeface="微软雅黑" panose="020B0503020204020204" charset="-122"/>
                <a:cs typeface="微软雅黑" panose="020B0503020204020204" charset="-122"/>
                <a:sym typeface="+mn-ea"/>
              </a:rPr>
              <a:t>（</a:t>
            </a:r>
            <a:r>
              <a:rPr sz="3200" dirty="0">
                <a:latin typeface="Arial" panose="020B0604020202020204"/>
                <a:cs typeface="Arial" panose="020B0604020202020204"/>
                <a:sym typeface="+mn-ea"/>
              </a:rPr>
              <a:t>P</a:t>
            </a:r>
            <a:r>
              <a:rPr sz="3200" spc="50" dirty="0">
                <a:latin typeface="Arial" panose="020B0604020202020204"/>
                <a:cs typeface="Arial" panose="020B0604020202020204"/>
                <a:sym typeface="+mn-ea"/>
              </a:rPr>
              <a:t>C</a:t>
            </a:r>
            <a:r>
              <a:rPr sz="3200" spc="70" dirty="0">
                <a:latin typeface="微软雅黑" panose="020B0503020204020204" charset="-122"/>
                <a:cs typeface="微软雅黑" panose="020B0503020204020204" charset="-122"/>
                <a:sym typeface="+mn-ea"/>
              </a:rPr>
              <a:t>）</a:t>
            </a:r>
            <a:r>
              <a:rPr sz="3200" spc="60" dirty="0">
                <a:latin typeface="微软雅黑" panose="020B0503020204020204" charset="-122"/>
                <a:cs typeface="微软雅黑" panose="020B0503020204020204" charset="-122"/>
                <a:sym typeface="+mn-ea"/>
              </a:rPr>
              <a:t>的内容</a:t>
            </a:r>
          </a:p>
          <a:p>
            <a:pPr marL="457200" marR="5080" lvl="1" indent="0">
              <a:lnSpc>
                <a:spcPct val="100000"/>
              </a:lnSpc>
              <a:spcBef>
                <a:spcPts val="130"/>
              </a:spcBef>
              <a:buFont typeface="Wingdings" panose="05000000000000000000" charset="0"/>
              <a:buNone/>
              <a:tabLst>
                <a:tab pos="289560" algn="l"/>
                <a:tab pos="290195" algn="l"/>
              </a:tabLst>
            </a:pPr>
            <a:r>
              <a:rPr lang="en-US" sz="3200" spc="60" dirty="0">
                <a:latin typeface="微软雅黑" panose="020B0503020204020204" charset="-122"/>
                <a:cs typeface="微软雅黑" panose="020B0503020204020204" charset="-122"/>
                <a:sym typeface="+mn-ea"/>
              </a:rPr>
              <a:t>    </a:t>
            </a:r>
            <a:r>
              <a:rPr sz="3200" spc="60" dirty="0">
                <a:latin typeface="微软雅黑" panose="020B0503020204020204" charset="-122"/>
                <a:cs typeface="微软雅黑" panose="020B0503020204020204" charset="-122"/>
                <a:sym typeface="+mn-ea"/>
              </a:rPr>
              <a:t>是指</a:t>
            </a:r>
            <a:r>
              <a:rPr sz="3200" dirty="0">
                <a:latin typeface="微软雅黑" panose="020B0503020204020204" charset="-122"/>
                <a:cs typeface="微软雅黑" panose="020B0503020204020204" charset="-122"/>
                <a:sym typeface="+mn-ea"/>
              </a:rPr>
              <a:t>令的地址</a:t>
            </a:r>
            <a:endParaRPr sz="3200">
              <a:latin typeface="微软雅黑" panose="020B0503020204020204" charset="-122"/>
              <a:cs typeface="微软雅黑" panose="020B0503020204020204" charset="-122"/>
            </a:endParaRPr>
          </a:p>
          <a:p>
            <a:pPr marL="903605" marR="5080" lvl="1" indent="-446405">
              <a:lnSpc>
                <a:spcPct val="100000"/>
              </a:lnSpc>
              <a:spcBef>
                <a:spcPts val="5"/>
              </a:spcBef>
              <a:buFont typeface="Wingdings" panose="05000000000000000000" charset="0"/>
              <a:buChar char="l"/>
              <a:tabLst>
                <a:tab pos="289560" algn="l"/>
                <a:tab pos="290195" algn="l"/>
              </a:tabLst>
            </a:pPr>
            <a:r>
              <a:rPr sz="3200" spc="60" dirty="0">
                <a:latin typeface="微软雅黑" panose="020B0503020204020204" charset="-122"/>
                <a:cs typeface="微软雅黑" panose="020B0503020204020204" charset="-122"/>
                <a:sym typeface="+mn-ea"/>
              </a:rPr>
              <a:t>用</a:t>
            </a:r>
            <a:r>
              <a:rPr sz="3200" dirty="0">
                <a:latin typeface="Arial" panose="020B0604020202020204"/>
                <a:cs typeface="Arial" panose="020B0604020202020204"/>
                <a:sym typeface="+mn-ea"/>
              </a:rPr>
              <a:t>P</a:t>
            </a:r>
            <a:r>
              <a:rPr sz="3200" spc="50" dirty="0">
                <a:latin typeface="Arial" panose="020B0604020202020204"/>
                <a:cs typeface="Arial" panose="020B0604020202020204"/>
                <a:sym typeface="+mn-ea"/>
              </a:rPr>
              <a:t>C</a:t>
            </a:r>
            <a:r>
              <a:rPr sz="3200" spc="55" dirty="0">
                <a:latin typeface="微软雅黑" panose="020B0503020204020204" charset="-122"/>
                <a:cs typeface="微软雅黑" panose="020B0503020204020204" charset="-122"/>
                <a:sym typeface="+mn-ea"/>
              </a:rPr>
              <a:t>的</a:t>
            </a:r>
            <a:r>
              <a:rPr sz="3200" spc="65" dirty="0">
                <a:latin typeface="微软雅黑" panose="020B0503020204020204" charset="-122"/>
                <a:cs typeface="微软雅黑" panose="020B0503020204020204" charset="-122"/>
                <a:sym typeface="+mn-ea"/>
              </a:rPr>
              <a:t>内</a:t>
            </a:r>
            <a:r>
              <a:rPr sz="3200" spc="55" dirty="0">
                <a:latin typeface="微软雅黑" panose="020B0503020204020204" charset="-122"/>
                <a:cs typeface="微软雅黑" panose="020B0503020204020204" charset="-122"/>
                <a:sym typeface="+mn-ea"/>
              </a:rPr>
              <a:t>容作为</a:t>
            </a:r>
            <a:r>
              <a:rPr sz="3200" spc="65" dirty="0">
                <a:latin typeface="微软雅黑" panose="020B0503020204020204" charset="-122"/>
                <a:cs typeface="微软雅黑" panose="020B0503020204020204" charset="-122"/>
                <a:sym typeface="+mn-ea"/>
              </a:rPr>
              <a:t>地</a:t>
            </a:r>
            <a:r>
              <a:rPr sz="3200" spc="75" dirty="0">
                <a:latin typeface="微软雅黑" panose="020B0503020204020204" charset="-122"/>
                <a:cs typeface="微软雅黑" panose="020B0503020204020204" charset="-122"/>
                <a:sym typeface="+mn-ea"/>
              </a:rPr>
              <a:t>址</a:t>
            </a:r>
            <a:r>
              <a:rPr sz="3200" spc="60" dirty="0">
                <a:latin typeface="微软雅黑" panose="020B0503020204020204" charset="-122"/>
                <a:cs typeface="微软雅黑" panose="020B0503020204020204" charset="-122"/>
                <a:sym typeface="+mn-ea"/>
              </a:rPr>
              <a:t>，</a:t>
            </a:r>
          </a:p>
          <a:p>
            <a:pPr marL="457200" marR="5080" lvl="1" indent="0">
              <a:lnSpc>
                <a:spcPct val="100000"/>
              </a:lnSpc>
              <a:spcBef>
                <a:spcPts val="5"/>
              </a:spcBef>
              <a:buFont typeface="Wingdings" panose="05000000000000000000" charset="0"/>
              <a:buNone/>
              <a:tabLst>
                <a:tab pos="289560" algn="l"/>
                <a:tab pos="290195" algn="l"/>
              </a:tabLst>
            </a:pPr>
            <a:r>
              <a:rPr lang="en-US" sz="3200" spc="60" dirty="0">
                <a:latin typeface="微软雅黑" panose="020B0503020204020204" charset="-122"/>
                <a:cs typeface="微软雅黑" panose="020B0503020204020204" charset="-122"/>
                <a:sym typeface="+mn-ea"/>
              </a:rPr>
              <a:t>    </a:t>
            </a:r>
            <a:r>
              <a:rPr sz="3200" spc="60" dirty="0">
                <a:latin typeface="微软雅黑" panose="020B0503020204020204" charset="-122"/>
                <a:cs typeface="微软雅黑" panose="020B0503020204020204" charset="-122"/>
                <a:sym typeface="+mn-ea"/>
              </a:rPr>
              <a:t>访问指</a:t>
            </a:r>
            <a:r>
              <a:rPr sz="3200" dirty="0">
                <a:latin typeface="微软雅黑" panose="020B0503020204020204" charset="-122"/>
                <a:cs typeface="微软雅黑" panose="020B0503020204020204" charset="-122"/>
                <a:sym typeface="+mn-ea"/>
              </a:rPr>
              <a:t>令存储器获得指令编码</a:t>
            </a:r>
            <a:endParaRPr sz="3200">
              <a:latin typeface="微软雅黑" panose="020B0503020204020204" charset="-122"/>
              <a:cs typeface="微软雅黑" panose="020B0503020204020204" charset="-122"/>
            </a:endParaRPr>
          </a:p>
          <a:p>
            <a:pPr marL="446405" lvl="0" indent="-446405">
              <a:lnSpc>
                <a:spcPct val="100000"/>
              </a:lnSpc>
              <a:spcBef>
                <a:spcPts val="705"/>
              </a:spcBef>
              <a:buFont typeface="Wingdings" panose="05000000000000000000" charset="0"/>
              <a:buChar char="l"/>
              <a:tabLst>
                <a:tab pos="289560" algn="l"/>
                <a:tab pos="290195" algn="l"/>
              </a:tabLst>
            </a:pPr>
            <a:r>
              <a:rPr sz="3200" dirty="0">
                <a:solidFill>
                  <a:srgbClr val="C00000"/>
                </a:solidFill>
                <a:latin typeface="微软雅黑" panose="020B0503020204020204" charset="-122"/>
                <a:cs typeface="微软雅黑" panose="020B0503020204020204" charset="-122"/>
                <a:sym typeface="+mn-ea"/>
              </a:rPr>
              <a:t>顺序执行时</a:t>
            </a:r>
            <a:r>
              <a:rPr lang="zh-CN" sz="3200" dirty="0">
                <a:solidFill>
                  <a:srgbClr val="C00000"/>
                </a:solidFill>
                <a:latin typeface="微软雅黑" panose="020B0503020204020204" charset="-122"/>
                <a:cs typeface="微软雅黑" panose="020B0503020204020204" charset="-122"/>
                <a:sym typeface="+mn-ea"/>
              </a:rPr>
              <a:t>更新</a:t>
            </a:r>
            <a:r>
              <a:rPr lang="en-US" altLang="zh-CN" sz="3200" dirty="0">
                <a:solidFill>
                  <a:srgbClr val="C00000"/>
                </a:solidFill>
                <a:latin typeface="微软雅黑" panose="020B0503020204020204" charset="-122"/>
                <a:cs typeface="微软雅黑" panose="020B0503020204020204" charset="-122"/>
                <a:sym typeface="+mn-ea"/>
              </a:rPr>
              <a:t>PC</a:t>
            </a:r>
            <a:endParaRPr sz="3200">
              <a:latin typeface="微软雅黑" panose="020B0503020204020204" charset="-122"/>
              <a:cs typeface="微软雅黑" panose="020B0503020204020204" charset="-122"/>
            </a:endParaRPr>
          </a:p>
          <a:p>
            <a:pPr marL="903605" lvl="1" indent="-446405">
              <a:lnSpc>
                <a:spcPct val="100000"/>
              </a:lnSpc>
              <a:spcBef>
                <a:spcPts val="545"/>
              </a:spcBef>
              <a:buFont typeface="Wingdings" panose="05000000000000000000" charset="0"/>
              <a:buChar char="l"/>
              <a:tabLst>
                <a:tab pos="723900" algn="l"/>
                <a:tab pos="724535" algn="l"/>
              </a:tabLst>
            </a:pPr>
            <a:r>
              <a:rPr sz="3200" dirty="0">
                <a:solidFill>
                  <a:srgbClr val="C00000"/>
                </a:solidFill>
                <a:latin typeface="Arial" panose="020B0604020202020204"/>
                <a:cs typeface="Arial" panose="020B0604020202020204"/>
                <a:sym typeface="+mn-ea"/>
              </a:rPr>
              <a:t>PC </a:t>
            </a:r>
            <a:r>
              <a:rPr lang="en-US" sz="3200" dirty="0">
                <a:solidFill>
                  <a:srgbClr val="C00000"/>
                </a:solidFill>
                <a:latin typeface="Arial" panose="020B0604020202020204"/>
                <a:cs typeface="Arial" panose="020B0604020202020204"/>
                <a:sym typeface="+mn-ea"/>
              </a:rPr>
              <a:t>&lt;— </a:t>
            </a:r>
            <a:r>
              <a:rPr sz="3200" dirty="0">
                <a:solidFill>
                  <a:srgbClr val="C00000"/>
                </a:solidFill>
                <a:latin typeface="Arial" panose="020B0604020202020204"/>
                <a:cs typeface="Arial" panose="020B0604020202020204"/>
                <a:sym typeface="+mn-ea"/>
              </a:rPr>
              <a:t>PC +</a:t>
            </a:r>
            <a:r>
              <a:rPr sz="3200" spc="10" dirty="0">
                <a:solidFill>
                  <a:srgbClr val="C00000"/>
                </a:solidFill>
                <a:latin typeface="Arial" panose="020B0604020202020204"/>
                <a:cs typeface="Arial" panose="020B0604020202020204"/>
                <a:sym typeface="+mn-ea"/>
              </a:rPr>
              <a:t> </a:t>
            </a:r>
            <a:r>
              <a:rPr sz="3200" dirty="0">
                <a:solidFill>
                  <a:srgbClr val="C00000"/>
                </a:solidFill>
                <a:latin typeface="Arial" panose="020B0604020202020204"/>
                <a:cs typeface="Arial" panose="020B0604020202020204"/>
                <a:sym typeface="+mn-ea"/>
              </a:rPr>
              <a:t>4</a:t>
            </a:r>
            <a:endParaRPr sz="3200">
              <a:latin typeface="Arial" panose="020B0604020202020204"/>
              <a:cs typeface="Arial" panose="020B0604020202020204"/>
            </a:endParaRPr>
          </a:p>
          <a:p>
            <a:pPr marL="446405" lvl="0" indent="-446405">
              <a:lnSpc>
                <a:spcPct val="100000"/>
              </a:lnSpc>
              <a:spcBef>
                <a:spcPts val="515"/>
              </a:spcBef>
              <a:buFont typeface="Wingdings" panose="05000000000000000000" charset="0"/>
              <a:buChar char="l"/>
              <a:tabLst>
                <a:tab pos="289560" algn="l"/>
                <a:tab pos="290195" algn="l"/>
              </a:tabLst>
            </a:pPr>
            <a:r>
              <a:rPr sz="3200" dirty="0">
                <a:latin typeface="微软雅黑" panose="020B0503020204020204" charset="-122"/>
                <a:cs typeface="微软雅黑" panose="020B0503020204020204" charset="-122"/>
                <a:sym typeface="+mn-ea"/>
              </a:rPr>
              <a:t>发生分支时</a:t>
            </a:r>
            <a:r>
              <a:rPr lang="zh-CN" sz="3200" dirty="0">
                <a:latin typeface="微软雅黑" panose="020B0503020204020204" charset="-122"/>
                <a:cs typeface="微软雅黑" panose="020B0503020204020204" charset="-122"/>
                <a:sym typeface="+mn-ea"/>
              </a:rPr>
              <a:t>更新</a:t>
            </a:r>
            <a:endParaRPr sz="3200">
              <a:latin typeface="微软雅黑" panose="020B0503020204020204" charset="-122"/>
              <a:cs typeface="微软雅黑" panose="020B0503020204020204" charset="-122"/>
            </a:endParaRPr>
          </a:p>
          <a:p>
            <a:pPr marL="903605" lvl="1" indent="-446405">
              <a:lnSpc>
                <a:spcPct val="100000"/>
              </a:lnSpc>
              <a:spcBef>
                <a:spcPts val="540"/>
              </a:spcBef>
              <a:buFont typeface="Wingdings" panose="05000000000000000000" charset="0"/>
              <a:buChar char="l"/>
              <a:tabLst>
                <a:tab pos="723900" algn="l"/>
                <a:tab pos="724535" algn="l"/>
              </a:tabLst>
            </a:pPr>
            <a:r>
              <a:rPr sz="3200" dirty="0">
                <a:solidFill>
                  <a:srgbClr val="FF0000"/>
                </a:solidFill>
                <a:latin typeface="Arial" panose="020B0604020202020204"/>
                <a:cs typeface="Arial" panose="020B0604020202020204"/>
                <a:sym typeface="+mn-ea"/>
              </a:rPr>
              <a:t>PC</a:t>
            </a:r>
            <a:r>
              <a:rPr sz="3200" spc="-5" dirty="0">
                <a:solidFill>
                  <a:srgbClr val="FF0000"/>
                </a:solidFill>
                <a:latin typeface="Arial" panose="020B0604020202020204"/>
                <a:cs typeface="Arial" panose="020B0604020202020204"/>
                <a:sym typeface="+mn-ea"/>
              </a:rPr>
              <a:t> </a:t>
            </a:r>
            <a:r>
              <a:rPr lang="en-US" sz="3200" dirty="0">
                <a:solidFill>
                  <a:srgbClr val="FF0000"/>
                </a:solidFill>
                <a:latin typeface="Arial" panose="020B0604020202020204"/>
                <a:cs typeface="Arial" panose="020B0604020202020204"/>
                <a:sym typeface="+mn-ea"/>
              </a:rPr>
              <a:t>&lt;— </a:t>
            </a:r>
            <a:r>
              <a:rPr sz="3200" dirty="0">
                <a:solidFill>
                  <a:srgbClr val="FF0000"/>
                </a:solidFill>
                <a:latin typeface="微软雅黑" panose="020B0503020204020204" charset="-122"/>
                <a:cs typeface="微软雅黑" panose="020B0503020204020204" charset="-122"/>
                <a:sym typeface="+mn-ea"/>
              </a:rPr>
              <a:t>分支目标地址</a:t>
            </a:r>
            <a:endParaRPr lang="zh-CN" altLang="en-US" sz="3200" dirty="0">
              <a:solidFill>
                <a:srgbClr val="FF0000"/>
              </a:solidFill>
              <a:latin typeface="微软雅黑" panose="020B0503020204020204" charset="-122"/>
              <a:cs typeface="微软雅黑" panose="020B0503020204020204" charset="-122"/>
              <a:sym typeface="+mn-ea"/>
            </a:endParaRPr>
          </a:p>
        </p:txBody>
      </p:sp>
      <p:grpSp>
        <p:nvGrpSpPr>
          <p:cNvPr id="4" name="组合 3"/>
          <p:cNvGrpSpPr/>
          <p:nvPr/>
        </p:nvGrpSpPr>
        <p:grpSpPr>
          <a:xfrm>
            <a:off x="6200140" y="1987550"/>
            <a:ext cx="4557395" cy="4197350"/>
            <a:chOff x="9764" y="3130"/>
            <a:chExt cx="7177" cy="6610"/>
          </a:xfrm>
        </p:grpSpPr>
        <p:sp>
          <p:nvSpPr>
            <p:cNvPr id="44" name="object 7"/>
            <p:cNvSpPr/>
            <p:nvPr/>
          </p:nvSpPr>
          <p:spPr>
            <a:xfrm>
              <a:off x="10979" y="4092"/>
              <a:ext cx="2842" cy="826"/>
            </a:xfrm>
            <a:custGeom>
              <a:avLst/>
              <a:gdLst/>
              <a:ahLst/>
              <a:cxnLst/>
              <a:rect l="l" t="t" r="r" b="b"/>
              <a:pathLst>
                <a:path w="1804670" h="524510">
                  <a:moveTo>
                    <a:pt x="0" y="524255"/>
                  </a:moveTo>
                  <a:lnTo>
                    <a:pt x="1804416" y="524255"/>
                  </a:lnTo>
                  <a:lnTo>
                    <a:pt x="1804416" y="0"/>
                  </a:lnTo>
                  <a:lnTo>
                    <a:pt x="0" y="0"/>
                  </a:lnTo>
                  <a:lnTo>
                    <a:pt x="0" y="524255"/>
                  </a:lnTo>
                  <a:close/>
                </a:path>
              </a:pathLst>
            </a:custGeom>
            <a:noFill/>
          </p:spPr>
          <p:txBody>
            <a:bodyPr wrap="square" lIns="0" tIns="0" rIns="0" bIns="0" rtlCol="0"/>
            <a:lstStyle/>
            <a:p>
              <a:endParaRPr dirty="0"/>
            </a:p>
          </p:txBody>
        </p:sp>
        <p:sp>
          <p:nvSpPr>
            <p:cNvPr id="45" name="object 8"/>
            <p:cNvSpPr txBox="1"/>
            <p:nvPr/>
          </p:nvSpPr>
          <p:spPr>
            <a:xfrm>
              <a:off x="10979" y="4092"/>
              <a:ext cx="2842" cy="689"/>
            </a:xfrm>
            <a:prstGeom prst="rect">
              <a:avLst/>
            </a:prstGeom>
            <a:ln w="25907">
              <a:solidFill>
                <a:srgbClr val="000000"/>
              </a:solidFill>
            </a:ln>
          </p:spPr>
          <p:txBody>
            <a:bodyPr vert="horz" wrap="square" lIns="0" tIns="68580" rIns="0" bIns="0" rtlCol="0">
              <a:spAutoFit/>
            </a:bodyPr>
            <a:lstStyle/>
            <a:p>
              <a:pPr marR="41275" algn="ctr">
                <a:lnSpc>
                  <a:spcPct val="100000"/>
                </a:lnSpc>
                <a:spcBef>
                  <a:spcPts val="540"/>
                </a:spcBef>
              </a:pPr>
              <a:r>
                <a:rPr sz="2400" b="1" spc="-10" dirty="0">
                  <a:latin typeface="Arial" panose="020B0604020202020204"/>
                  <a:cs typeface="Arial" panose="020B0604020202020204"/>
                </a:rPr>
                <a:t>PC</a:t>
              </a:r>
              <a:endParaRPr sz="2400">
                <a:latin typeface="Arial" panose="020B0604020202020204"/>
                <a:cs typeface="Arial" panose="020B0604020202020204"/>
              </a:endParaRPr>
            </a:p>
          </p:txBody>
        </p:sp>
        <p:sp>
          <p:nvSpPr>
            <p:cNvPr id="46" name="object 9"/>
            <p:cNvSpPr/>
            <p:nvPr/>
          </p:nvSpPr>
          <p:spPr>
            <a:xfrm>
              <a:off x="10979" y="4284"/>
              <a:ext cx="360" cy="456"/>
            </a:xfrm>
            <a:custGeom>
              <a:avLst/>
              <a:gdLst/>
              <a:ahLst/>
              <a:cxnLst/>
              <a:rect l="l" t="t" r="r" b="b"/>
              <a:pathLst>
                <a:path w="228600" h="289560">
                  <a:moveTo>
                    <a:pt x="0" y="0"/>
                  </a:moveTo>
                  <a:lnTo>
                    <a:pt x="228600" y="144779"/>
                  </a:lnTo>
                  <a:lnTo>
                    <a:pt x="0" y="289560"/>
                  </a:lnTo>
                  <a:lnTo>
                    <a:pt x="0" y="0"/>
                  </a:lnTo>
                  <a:close/>
                </a:path>
              </a:pathLst>
            </a:custGeom>
            <a:ln w="25908">
              <a:solidFill>
                <a:srgbClr val="000000"/>
              </a:solidFill>
            </a:ln>
          </p:spPr>
          <p:txBody>
            <a:bodyPr wrap="square" lIns="0" tIns="0" rIns="0" bIns="0" rtlCol="0"/>
            <a:lstStyle/>
            <a:p>
              <a:endParaRPr/>
            </a:p>
          </p:txBody>
        </p:sp>
        <p:sp>
          <p:nvSpPr>
            <p:cNvPr id="47" name="object 10"/>
            <p:cNvSpPr/>
            <p:nvPr/>
          </p:nvSpPr>
          <p:spPr>
            <a:xfrm>
              <a:off x="10328" y="4524"/>
              <a:ext cx="660" cy="0"/>
            </a:xfrm>
            <a:custGeom>
              <a:avLst/>
              <a:gdLst/>
              <a:ahLst/>
              <a:cxnLst/>
              <a:rect l="l" t="t" r="r" b="b"/>
              <a:pathLst>
                <a:path w="419100">
                  <a:moveTo>
                    <a:pt x="419099" y="0"/>
                  </a:moveTo>
                  <a:lnTo>
                    <a:pt x="0" y="0"/>
                  </a:lnTo>
                </a:path>
              </a:pathLst>
            </a:custGeom>
            <a:ln w="19812">
              <a:solidFill>
                <a:srgbClr val="000000"/>
              </a:solidFill>
            </a:ln>
          </p:spPr>
          <p:txBody>
            <a:bodyPr wrap="square" lIns="0" tIns="0" rIns="0" bIns="0" rtlCol="0"/>
            <a:lstStyle/>
            <a:p>
              <a:endParaRPr/>
            </a:p>
          </p:txBody>
        </p:sp>
        <p:sp>
          <p:nvSpPr>
            <p:cNvPr id="48" name="object 11"/>
            <p:cNvSpPr txBox="1"/>
            <p:nvPr/>
          </p:nvSpPr>
          <p:spPr>
            <a:xfrm>
              <a:off x="9764" y="4248"/>
              <a:ext cx="530" cy="50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panose="020B0604020202020204"/>
                  <a:cs typeface="Arial" panose="020B0604020202020204"/>
                </a:rPr>
                <a:t>clk</a:t>
              </a:r>
              <a:endParaRPr sz="2000">
                <a:latin typeface="Arial" panose="020B0604020202020204"/>
                <a:cs typeface="Arial" panose="020B0604020202020204"/>
              </a:endParaRPr>
            </a:p>
          </p:txBody>
        </p:sp>
        <p:sp>
          <p:nvSpPr>
            <p:cNvPr id="49" name="object 12"/>
            <p:cNvSpPr/>
            <p:nvPr/>
          </p:nvSpPr>
          <p:spPr>
            <a:xfrm>
              <a:off x="12322" y="5665"/>
              <a:ext cx="179" cy="273"/>
            </a:xfrm>
            <a:custGeom>
              <a:avLst/>
              <a:gdLst/>
              <a:ahLst/>
              <a:cxnLst/>
              <a:rect l="l" t="t" r="r" b="b"/>
              <a:pathLst>
                <a:path w="113665" h="173354">
                  <a:moveTo>
                    <a:pt x="0" y="172974"/>
                  </a:moveTo>
                  <a:lnTo>
                    <a:pt x="113664" y="0"/>
                  </a:lnTo>
                </a:path>
              </a:pathLst>
            </a:custGeom>
            <a:ln w="12192">
              <a:solidFill>
                <a:srgbClr val="000000"/>
              </a:solidFill>
            </a:ln>
          </p:spPr>
          <p:txBody>
            <a:bodyPr wrap="square" lIns="0" tIns="0" rIns="0" bIns="0" rtlCol="0"/>
            <a:lstStyle/>
            <a:p>
              <a:endParaRPr/>
            </a:p>
          </p:txBody>
        </p:sp>
        <p:sp>
          <p:nvSpPr>
            <p:cNvPr id="50" name="object 13"/>
            <p:cNvSpPr txBox="1"/>
            <p:nvPr/>
          </p:nvSpPr>
          <p:spPr>
            <a:xfrm>
              <a:off x="11985" y="5574"/>
              <a:ext cx="352" cy="36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1" name="object 14"/>
            <p:cNvSpPr/>
            <p:nvPr/>
          </p:nvSpPr>
          <p:spPr>
            <a:xfrm>
              <a:off x="14071" y="3130"/>
              <a:ext cx="179" cy="273"/>
            </a:xfrm>
            <a:custGeom>
              <a:avLst/>
              <a:gdLst/>
              <a:ahLst/>
              <a:cxnLst/>
              <a:rect l="l" t="t" r="r" b="b"/>
              <a:pathLst>
                <a:path w="113665" h="173355">
                  <a:moveTo>
                    <a:pt x="0" y="172974"/>
                  </a:moveTo>
                  <a:lnTo>
                    <a:pt x="113665" y="0"/>
                  </a:lnTo>
                </a:path>
              </a:pathLst>
            </a:custGeom>
            <a:ln w="12192">
              <a:solidFill>
                <a:srgbClr val="000000"/>
              </a:solidFill>
            </a:ln>
          </p:spPr>
          <p:txBody>
            <a:bodyPr wrap="square" lIns="0" tIns="0" rIns="0" bIns="0" rtlCol="0"/>
            <a:lstStyle/>
            <a:p>
              <a:endParaRPr/>
            </a:p>
          </p:txBody>
        </p:sp>
        <p:sp>
          <p:nvSpPr>
            <p:cNvPr id="52" name="object 15"/>
            <p:cNvSpPr txBox="1"/>
            <p:nvPr/>
          </p:nvSpPr>
          <p:spPr>
            <a:xfrm>
              <a:off x="14114" y="3248"/>
              <a:ext cx="352" cy="36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3" name="object 16"/>
            <p:cNvSpPr/>
            <p:nvPr/>
          </p:nvSpPr>
          <p:spPr>
            <a:xfrm>
              <a:off x="13820" y="8759"/>
              <a:ext cx="3121" cy="270"/>
            </a:xfrm>
            <a:custGeom>
              <a:avLst/>
              <a:gdLst/>
              <a:ahLst/>
              <a:cxnLst/>
              <a:rect l="l" t="t" r="r" b="b"/>
              <a:pathLst>
                <a:path w="1981834" h="171450">
                  <a:moveTo>
                    <a:pt x="1905526" y="85578"/>
                  </a:moveTo>
                  <a:lnTo>
                    <a:pt x="1819528" y="135743"/>
                  </a:lnTo>
                  <a:lnTo>
                    <a:pt x="1813921" y="140795"/>
                  </a:lnTo>
                  <a:lnTo>
                    <a:pt x="1810766" y="147395"/>
                  </a:lnTo>
                  <a:lnTo>
                    <a:pt x="1810277" y="154709"/>
                  </a:lnTo>
                  <a:lnTo>
                    <a:pt x="1812671" y="161905"/>
                  </a:lnTo>
                  <a:lnTo>
                    <a:pt x="1817723" y="167512"/>
                  </a:lnTo>
                  <a:lnTo>
                    <a:pt x="1824323" y="170668"/>
                  </a:lnTo>
                  <a:lnTo>
                    <a:pt x="1831637" y="171156"/>
                  </a:lnTo>
                  <a:lnTo>
                    <a:pt x="1838832" y="168763"/>
                  </a:lnTo>
                  <a:lnTo>
                    <a:pt x="1948694" y="104628"/>
                  </a:lnTo>
                  <a:lnTo>
                    <a:pt x="1943480" y="104628"/>
                  </a:lnTo>
                  <a:lnTo>
                    <a:pt x="1943480" y="102088"/>
                  </a:lnTo>
                  <a:lnTo>
                    <a:pt x="1933828" y="102088"/>
                  </a:lnTo>
                  <a:lnTo>
                    <a:pt x="1905526" y="85578"/>
                  </a:lnTo>
                  <a:close/>
                </a:path>
                <a:path w="1981834" h="171450">
                  <a:moveTo>
                    <a:pt x="1872868" y="66528"/>
                  </a:moveTo>
                  <a:lnTo>
                    <a:pt x="0" y="66528"/>
                  </a:lnTo>
                  <a:lnTo>
                    <a:pt x="0" y="104628"/>
                  </a:lnTo>
                  <a:lnTo>
                    <a:pt x="1872869" y="104628"/>
                  </a:lnTo>
                  <a:lnTo>
                    <a:pt x="1905526" y="85578"/>
                  </a:lnTo>
                  <a:lnTo>
                    <a:pt x="1872868" y="66528"/>
                  </a:lnTo>
                  <a:close/>
                </a:path>
                <a:path w="1981834" h="171450">
                  <a:moveTo>
                    <a:pt x="1948694" y="66528"/>
                  </a:moveTo>
                  <a:lnTo>
                    <a:pt x="1943480" y="66528"/>
                  </a:lnTo>
                  <a:lnTo>
                    <a:pt x="1943480" y="104628"/>
                  </a:lnTo>
                  <a:lnTo>
                    <a:pt x="1948694" y="104628"/>
                  </a:lnTo>
                  <a:lnTo>
                    <a:pt x="1981327" y="85578"/>
                  </a:lnTo>
                  <a:lnTo>
                    <a:pt x="1948694" y="66528"/>
                  </a:lnTo>
                  <a:close/>
                </a:path>
                <a:path w="1981834" h="171450">
                  <a:moveTo>
                    <a:pt x="1933828" y="69068"/>
                  </a:moveTo>
                  <a:lnTo>
                    <a:pt x="1905526" y="85578"/>
                  </a:lnTo>
                  <a:lnTo>
                    <a:pt x="1933828" y="102088"/>
                  </a:lnTo>
                  <a:lnTo>
                    <a:pt x="1933828" y="69068"/>
                  </a:lnTo>
                  <a:close/>
                </a:path>
                <a:path w="1981834" h="171450">
                  <a:moveTo>
                    <a:pt x="1943480" y="69068"/>
                  </a:moveTo>
                  <a:lnTo>
                    <a:pt x="1933828" y="69068"/>
                  </a:lnTo>
                  <a:lnTo>
                    <a:pt x="1933828" y="102088"/>
                  </a:lnTo>
                  <a:lnTo>
                    <a:pt x="1943480" y="102088"/>
                  </a:lnTo>
                  <a:lnTo>
                    <a:pt x="1943480" y="69068"/>
                  </a:lnTo>
                  <a:close/>
                </a:path>
                <a:path w="1981834" h="171450">
                  <a:moveTo>
                    <a:pt x="1831637" y="0"/>
                  </a:moveTo>
                  <a:lnTo>
                    <a:pt x="1824323" y="488"/>
                  </a:lnTo>
                  <a:lnTo>
                    <a:pt x="1817723" y="3643"/>
                  </a:lnTo>
                  <a:lnTo>
                    <a:pt x="1812671" y="9251"/>
                  </a:lnTo>
                  <a:lnTo>
                    <a:pt x="1810277" y="16446"/>
                  </a:lnTo>
                  <a:lnTo>
                    <a:pt x="1810766" y="23760"/>
                  </a:lnTo>
                  <a:lnTo>
                    <a:pt x="1813921" y="30360"/>
                  </a:lnTo>
                  <a:lnTo>
                    <a:pt x="1819528" y="35413"/>
                  </a:lnTo>
                  <a:lnTo>
                    <a:pt x="1905526" y="85578"/>
                  </a:lnTo>
                  <a:lnTo>
                    <a:pt x="1933828" y="69068"/>
                  </a:lnTo>
                  <a:lnTo>
                    <a:pt x="1943480" y="69068"/>
                  </a:lnTo>
                  <a:lnTo>
                    <a:pt x="1943480" y="66528"/>
                  </a:lnTo>
                  <a:lnTo>
                    <a:pt x="1948694" y="66528"/>
                  </a:lnTo>
                  <a:lnTo>
                    <a:pt x="1838832" y="2393"/>
                  </a:lnTo>
                  <a:lnTo>
                    <a:pt x="1831637" y="0"/>
                  </a:lnTo>
                  <a:close/>
                </a:path>
              </a:pathLst>
            </a:custGeom>
            <a:solidFill>
              <a:srgbClr val="000000"/>
            </a:solidFill>
          </p:spPr>
          <p:txBody>
            <a:bodyPr wrap="square" lIns="0" tIns="0" rIns="0" bIns="0" rtlCol="0"/>
            <a:lstStyle/>
            <a:p>
              <a:endParaRPr/>
            </a:p>
          </p:txBody>
        </p:sp>
        <p:sp>
          <p:nvSpPr>
            <p:cNvPr id="54" name="object 17"/>
            <p:cNvSpPr txBox="1"/>
            <p:nvPr/>
          </p:nvSpPr>
          <p:spPr>
            <a:xfrm>
              <a:off x="10979" y="7963"/>
              <a:ext cx="2842" cy="1777"/>
            </a:xfrm>
            <a:prstGeom prst="rect">
              <a:avLst/>
            </a:prstGeom>
            <a:noFill/>
            <a:ln w="25907">
              <a:solidFill>
                <a:srgbClr val="000000"/>
              </a:solidFill>
            </a:ln>
          </p:spPr>
          <p:txBody>
            <a:bodyPr vert="horz" wrap="square" lIns="0" tIns="0" rIns="0" bIns="0" rtlCol="0">
              <a:spAutoFit/>
            </a:bodyPr>
            <a:lstStyle/>
            <a:p>
              <a:pPr marL="27305" algn="ctr">
                <a:lnSpc>
                  <a:spcPts val="1940"/>
                </a:lnSpc>
              </a:pPr>
              <a:r>
                <a:rPr sz="1800" spc="-5" dirty="0">
                  <a:latin typeface="Arial" panose="020B0604020202020204"/>
                  <a:cs typeface="Arial" panose="020B0604020202020204"/>
                </a:rPr>
                <a:t>Address</a:t>
              </a:r>
              <a:endParaRPr sz="1800" dirty="0">
                <a:latin typeface="Arial" panose="020B0604020202020204"/>
                <a:cs typeface="Arial" panose="020B0604020202020204"/>
              </a:endParaRPr>
            </a:p>
            <a:p>
              <a:pPr marL="121285" marR="99695" algn="ctr">
                <a:lnSpc>
                  <a:spcPct val="100000"/>
                </a:lnSpc>
                <a:spcBef>
                  <a:spcPts val="1100"/>
                </a:spcBef>
              </a:pPr>
              <a:r>
                <a:rPr sz="2400" b="1" spc="-5" dirty="0">
                  <a:latin typeface="Arial" panose="020B0604020202020204"/>
                  <a:cs typeface="Arial" panose="020B0604020202020204"/>
                </a:rPr>
                <a:t>Inst</a:t>
              </a:r>
              <a:r>
                <a:rPr sz="2400" b="1" dirty="0">
                  <a:latin typeface="Arial" panose="020B0604020202020204"/>
                  <a:cs typeface="Arial" panose="020B0604020202020204"/>
                </a:rPr>
                <a:t>r</a:t>
              </a:r>
              <a:r>
                <a:rPr sz="2400" b="1" spc="-5" dirty="0">
                  <a:latin typeface="Arial" panose="020B0604020202020204"/>
                  <a:cs typeface="Arial" panose="020B0604020202020204"/>
                </a:rPr>
                <a:t>uction  Memory</a:t>
              </a:r>
              <a:endParaRPr sz="2400" dirty="0">
                <a:latin typeface="Arial" panose="020B0604020202020204"/>
                <a:cs typeface="Arial" panose="020B0604020202020204"/>
              </a:endParaRPr>
            </a:p>
          </p:txBody>
        </p:sp>
        <p:sp>
          <p:nvSpPr>
            <p:cNvPr id="55" name="object 18"/>
            <p:cNvSpPr/>
            <p:nvPr/>
          </p:nvSpPr>
          <p:spPr>
            <a:xfrm>
              <a:off x="14628" y="8763"/>
              <a:ext cx="179" cy="273"/>
            </a:xfrm>
            <a:custGeom>
              <a:avLst/>
              <a:gdLst/>
              <a:ahLst/>
              <a:cxnLst/>
              <a:rect l="l" t="t" r="r" b="b"/>
              <a:pathLst>
                <a:path w="113665" h="173354">
                  <a:moveTo>
                    <a:pt x="0" y="172974"/>
                  </a:moveTo>
                  <a:lnTo>
                    <a:pt x="113665" y="0"/>
                  </a:lnTo>
                </a:path>
              </a:pathLst>
            </a:custGeom>
            <a:ln w="12192">
              <a:solidFill>
                <a:srgbClr val="000000"/>
              </a:solidFill>
            </a:ln>
          </p:spPr>
          <p:txBody>
            <a:bodyPr wrap="square" lIns="0" tIns="0" rIns="0" bIns="0" rtlCol="0"/>
            <a:lstStyle/>
            <a:p>
              <a:endParaRPr/>
            </a:p>
          </p:txBody>
        </p:sp>
        <p:sp>
          <p:nvSpPr>
            <p:cNvPr id="56" name="object 19"/>
            <p:cNvSpPr txBox="1"/>
            <p:nvPr/>
          </p:nvSpPr>
          <p:spPr>
            <a:xfrm>
              <a:off x="13960" y="8079"/>
              <a:ext cx="2945" cy="1168"/>
            </a:xfrm>
            <a:prstGeom prst="rect">
              <a:avLst/>
            </a:prstGeom>
          </p:spPr>
          <p:txBody>
            <a:bodyPr vert="horz" wrap="square" lIns="0" tIns="133350" rIns="0" bIns="0" rtlCol="0">
              <a:spAutoFit/>
            </a:bodyPr>
            <a:lstStyle/>
            <a:p>
              <a:pPr marL="12700">
                <a:lnSpc>
                  <a:spcPct val="100000"/>
                </a:lnSpc>
                <a:spcBef>
                  <a:spcPts val="1050"/>
                </a:spcBef>
              </a:pPr>
              <a:r>
                <a:rPr sz="2000" dirty="0">
                  <a:latin typeface="Arial" panose="020B0604020202020204"/>
                  <a:cs typeface="Arial" panose="020B0604020202020204"/>
                </a:rPr>
                <a:t>Instruction</a:t>
              </a:r>
              <a:r>
                <a:rPr sz="2000" spc="-100" dirty="0">
                  <a:latin typeface="Arial" panose="020B0604020202020204"/>
                  <a:cs typeface="Arial" panose="020B0604020202020204"/>
                </a:rPr>
                <a:t> </a:t>
              </a:r>
              <a:r>
                <a:rPr sz="2000" spc="-10" dirty="0">
                  <a:latin typeface="Arial" panose="020B0604020202020204"/>
                  <a:cs typeface="Arial" panose="020B0604020202020204"/>
                </a:rPr>
                <a:t>Word</a:t>
              </a:r>
              <a:endParaRPr sz="2000">
                <a:latin typeface="Arial" panose="020B0604020202020204"/>
                <a:cs typeface="Arial" panose="020B0604020202020204"/>
              </a:endParaRPr>
            </a:p>
            <a:p>
              <a:pPr marL="464185">
                <a:lnSpc>
                  <a:spcPct val="100000"/>
                </a:lnSpc>
                <a:spcBef>
                  <a:spcPts val="66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7" name="object 20"/>
            <p:cNvSpPr/>
            <p:nvPr/>
          </p:nvSpPr>
          <p:spPr>
            <a:xfrm>
              <a:off x="12267" y="4917"/>
              <a:ext cx="270" cy="2996"/>
            </a:xfrm>
            <a:custGeom>
              <a:avLst/>
              <a:gdLst/>
              <a:ahLst/>
              <a:cxnLst/>
              <a:rect l="l" t="t" r="r" b="b"/>
              <a:pathLst>
                <a:path w="171450" h="1902460">
                  <a:moveTo>
                    <a:pt x="16446" y="1731029"/>
                  </a:moveTo>
                  <a:lnTo>
                    <a:pt x="9251" y="1733422"/>
                  </a:lnTo>
                  <a:lnTo>
                    <a:pt x="3643" y="1738475"/>
                  </a:lnTo>
                  <a:lnTo>
                    <a:pt x="488" y="1745075"/>
                  </a:lnTo>
                  <a:lnTo>
                    <a:pt x="0" y="1752389"/>
                  </a:lnTo>
                  <a:lnTo>
                    <a:pt x="2393" y="1759584"/>
                  </a:lnTo>
                  <a:lnTo>
                    <a:pt x="85578" y="1902078"/>
                  </a:lnTo>
                  <a:lnTo>
                    <a:pt x="107671" y="1864233"/>
                  </a:lnTo>
                  <a:lnTo>
                    <a:pt x="66528" y="1864233"/>
                  </a:lnTo>
                  <a:lnTo>
                    <a:pt x="66528" y="1793621"/>
                  </a:lnTo>
                  <a:lnTo>
                    <a:pt x="35413" y="1740280"/>
                  </a:lnTo>
                  <a:lnTo>
                    <a:pt x="30360" y="1734673"/>
                  </a:lnTo>
                  <a:lnTo>
                    <a:pt x="23760" y="1731518"/>
                  </a:lnTo>
                  <a:lnTo>
                    <a:pt x="16446" y="1731029"/>
                  </a:lnTo>
                  <a:close/>
                </a:path>
                <a:path w="171450" h="1902460">
                  <a:moveTo>
                    <a:pt x="66528" y="1793621"/>
                  </a:moveTo>
                  <a:lnTo>
                    <a:pt x="66528" y="1864233"/>
                  </a:lnTo>
                  <a:lnTo>
                    <a:pt x="104628" y="1864233"/>
                  </a:lnTo>
                  <a:lnTo>
                    <a:pt x="104628" y="1854580"/>
                  </a:lnTo>
                  <a:lnTo>
                    <a:pt x="69068" y="1854580"/>
                  </a:lnTo>
                  <a:lnTo>
                    <a:pt x="85578" y="1826278"/>
                  </a:lnTo>
                  <a:lnTo>
                    <a:pt x="66528" y="1793621"/>
                  </a:lnTo>
                  <a:close/>
                </a:path>
                <a:path w="171450" h="1902460">
                  <a:moveTo>
                    <a:pt x="154709" y="1731029"/>
                  </a:moveTo>
                  <a:lnTo>
                    <a:pt x="147395" y="1731518"/>
                  </a:lnTo>
                  <a:lnTo>
                    <a:pt x="140795" y="1734673"/>
                  </a:lnTo>
                  <a:lnTo>
                    <a:pt x="135743" y="1740280"/>
                  </a:lnTo>
                  <a:lnTo>
                    <a:pt x="104628" y="1793621"/>
                  </a:lnTo>
                  <a:lnTo>
                    <a:pt x="104628" y="1864233"/>
                  </a:lnTo>
                  <a:lnTo>
                    <a:pt x="107671" y="1864233"/>
                  </a:lnTo>
                  <a:lnTo>
                    <a:pt x="168763" y="1759584"/>
                  </a:lnTo>
                  <a:lnTo>
                    <a:pt x="171156" y="1752389"/>
                  </a:lnTo>
                  <a:lnTo>
                    <a:pt x="170668" y="1745075"/>
                  </a:lnTo>
                  <a:lnTo>
                    <a:pt x="167512" y="1738475"/>
                  </a:lnTo>
                  <a:lnTo>
                    <a:pt x="161905" y="1733422"/>
                  </a:lnTo>
                  <a:lnTo>
                    <a:pt x="154709" y="1731029"/>
                  </a:lnTo>
                  <a:close/>
                </a:path>
                <a:path w="171450" h="1902460">
                  <a:moveTo>
                    <a:pt x="85578" y="1826278"/>
                  </a:moveTo>
                  <a:lnTo>
                    <a:pt x="69068" y="1854580"/>
                  </a:lnTo>
                  <a:lnTo>
                    <a:pt x="102088" y="1854580"/>
                  </a:lnTo>
                  <a:lnTo>
                    <a:pt x="85578" y="1826278"/>
                  </a:lnTo>
                  <a:close/>
                </a:path>
                <a:path w="171450" h="1902460">
                  <a:moveTo>
                    <a:pt x="104628" y="1793621"/>
                  </a:moveTo>
                  <a:lnTo>
                    <a:pt x="85578" y="1826278"/>
                  </a:lnTo>
                  <a:lnTo>
                    <a:pt x="102088" y="1854580"/>
                  </a:lnTo>
                  <a:lnTo>
                    <a:pt x="104628" y="1854580"/>
                  </a:lnTo>
                  <a:lnTo>
                    <a:pt x="104628" y="1793621"/>
                  </a:lnTo>
                  <a:close/>
                </a:path>
                <a:path w="171450" h="1902460">
                  <a:moveTo>
                    <a:pt x="104628" y="0"/>
                  </a:moveTo>
                  <a:lnTo>
                    <a:pt x="66528" y="0"/>
                  </a:lnTo>
                  <a:lnTo>
                    <a:pt x="66528" y="1793621"/>
                  </a:lnTo>
                  <a:lnTo>
                    <a:pt x="85578" y="1826278"/>
                  </a:lnTo>
                  <a:lnTo>
                    <a:pt x="104628" y="1793621"/>
                  </a:lnTo>
                  <a:lnTo>
                    <a:pt x="104628" y="0"/>
                  </a:lnTo>
                  <a:close/>
                </a:path>
              </a:pathLst>
            </a:custGeom>
            <a:solidFill>
              <a:srgbClr val="000000"/>
            </a:solidFill>
          </p:spPr>
          <p:txBody>
            <a:bodyPr wrap="square" lIns="0" tIns="0" rIns="0" bIns="0" rtlCol="0"/>
            <a:lstStyle/>
            <a:p>
              <a:endParaRPr/>
            </a:p>
          </p:txBody>
        </p:sp>
        <p:sp>
          <p:nvSpPr>
            <p:cNvPr id="58" name="object 21"/>
            <p:cNvSpPr/>
            <p:nvPr/>
          </p:nvSpPr>
          <p:spPr>
            <a:xfrm>
              <a:off x="12265" y="3200"/>
              <a:ext cx="3126" cy="893"/>
            </a:xfrm>
            <a:custGeom>
              <a:avLst/>
              <a:gdLst/>
              <a:ahLst/>
              <a:cxnLst/>
              <a:rect l="l" t="t" r="r" b="b"/>
              <a:pathLst>
                <a:path w="2437765" h="567055">
                  <a:moveTo>
                    <a:pt x="16446" y="395680"/>
                  </a:moveTo>
                  <a:lnTo>
                    <a:pt x="9251" y="398145"/>
                  </a:lnTo>
                  <a:lnTo>
                    <a:pt x="3643" y="403177"/>
                  </a:lnTo>
                  <a:lnTo>
                    <a:pt x="488" y="409733"/>
                  </a:lnTo>
                  <a:lnTo>
                    <a:pt x="0" y="417004"/>
                  </a:lnTo>
                  <a:lnTo>
                    <a:pt x="2393" y="424179"/>
                  </a:lnTo>
                  <a:lnTo>
                    <a:pt x="85578" y="566674"/>
                  </a:lnTo>
                  <a:lnTo>
                    <a:pt x="96550" y="547877"/>
                  </a:lnTo>
                  <a:lnTo>
                    <a:pt x="85578" y="547877"/>
                  </a:lnTo>
                  <a:lnTo>
                    <a:pt x="78154" y="546383"/>
                  </a:lnTo>
                  <a:lnTo>
                    <a:pt x="72100" y="542305"/>
                  </a:lnTo>
                  <a:lnTo>
                    <a:pt x="68022" y="536251"/>
                  </a:lnTo>
                  <a:lnTo>
                    <a:pt x="66528" y="528827"/>
                  </a:lnTo>
                  <a:lnTo>
                    <a:pt x="66528" y="458343"/>
                  </a:lnTo>
                  <a:lnTo>
                    <a:pt x="35413" y="405002"/>
                  </a:lnTo>
                  <a:lnTo>
                    <a:pt x="30360" y="399323"/>
                  </a:lnTo>
                  <a:lnTo>
                    <a:pt x="23760" y="396144"/>
                  </a:lnTo>
                  <a:lnTo>
                    <a:pt x="16446" y="395680"/>
                  </a:lnTo>
                  <a:close/>
                </a:path>
                <a:path w="2437765" h="567055">
                  <a:moveTo>
                    <a:pt x="66528" y="458343"/>
                  </a:moveTo>
                  <a:lnTo>
                    <a:pt x="66528" y="528827"/>
                  </a:lnTo>
                  <a:lnTo>
                    <a:pt x="68022" y="536251"/>
                  </a:lnTo>
                  <a:lnTo>
                    <a:pt x="72100" y="542305"/>
                  </a:lnTo>
                  <a:lnTo>
                    <a:pt x="78154" y="546383"/>
                  </a:lnTo>
                  <a:lnTo>
                    <a:pt x="85578" y="547877"/>
                  </a:lnTo>
                  <a:lnTo>
                    <a:pt x="93001" y="546383"/>
                  </a:lnTo>
                  <a:lnTo>
                    <a:pt x="99056" y="542305"/>
                  </a:lnTo>
                  <a:lnTo>
                    <a:pt x="103133" y="536251"/>
                  </a:lnTo>
                  <a:lnTo>
                    <a:pt x="104628" y="528827"/>
                  </a:lnTo>
                  <a:lnTo>
                    <a:pt x="104628" y="519302"/>
                  </a:lnTo>
                  <a:lnTo>
                    <a:pt x="69068" y="519302"/>
                  </a:lnTo>
                  <a:lnTo>
                    <a:pt x="85578" y="491000"/>
                  </a:lnTo>
                  <a:lnTo>
                    <a:pt x="66528" y="458343"/>
                  </a:lnTo>
                  <a:close/>
                </a:path>
                <a:path w="2437765" h="567055">
                  <a:moveTo>
                    <a:pt x="154709" y="395680"/>
                  </a:moveTo>
                  <a:lnTo>
                    <a:pt x="147395" y="396144"/>
                  </a:lnTo>
                  <a:lnTo>
                    <a:pt x="140795" y="399323"/>
                  </a:lnTo>
                  <a:lnTo>
                    <a:pt x="135743" y="405002"/>
                  </a:lnTo>
                  <a:lnTo>
                    <a:pt x="104628" y="458343"/>
                  </a:lnTo>
                  <a:lnTo>
                    <a:pt x="104628" y="528827"/>
                  </a:lnTo>
                  <a:lnTo>
                    <a:pt x="103133" y="536251"/>
                  </a:lnTo>
                  <a:lnTo>
                    <a:pt x="99056" y="542305"/>
                  </a:lnTo>
                  <a:lnTo>
                    <a:pt x="93001" y="546383"/>
                  </a:lnTo>
                  <a:lnTo>
                    <a:pt x="85578" y="547877"/>
                  </a:lnTo>
                  <a:lnTo>
                    <a:pt x="96550" y="547877"/>
                  </a:lnTo>
                  <a:lnTo>
                    <a:pt x="168763" y="424179"/>
                  </a:lnTo>
                  <a:lnTo>
                    <a:pt x="171156" y="417004"/>
                  </a:lnTo>
                  <a:lnTo>
                    <a:pt x="170668" y="409733"/>
                  </a:lnTo>
                  <a:lnTo>
                    <a:pt x="167513" y="403177"/>
                  </a:lnTo>
                  <a:lnTo>
                    <a:pt x="161905" y="398145"/>
                  </a:lnTo>
                  <a:lnTo>
                    <a:pt x="154709" y="395680"/>
                  </a:lnTo>
                  <a:close/>
                </a:path>
                <a:path w="2437765" h="567055">
                  <a:moveTo>
                    <a:pt x="85578" y="491000"/>
                  </a:moveTo>
                  <a:lnTo>
                    <a:pt x="69068" y="519302"/>
                  </a:lnTo>
                  <a:lnTo>
                    <a:pt x="102088" y="519302"/>
                  </a:lnTo>
                  <a:lnTo>
                    <a:pt x="85578" y="491000"/>
                  </a:lnTo>
                  <a:close/>
                </a:path>
                <a:path w="2437765" h="567055">
                  <a:moveTo>
                    <a:pt x="104628" y="458343"/>
                  </a:moveTo>
                  <a:lnTo>
                    <a:pt x="85578" y="491000"/>
                  </a:lnTo>
                  <a:lnTo>
                    <a:pt x="102088" y="519302"/>
                  </a:lnTo>
                  <a:lnTo>
                    <a:pt x="104628" y="519302"/>
                  </a:lnTo>
                  <a:lnTo>
                    <a:pt x="104628" y="458343"/>
                  </a:lnTo>
                  <a:close/>
                </a:path>
                <a:path w="2437765" h="567055">
                  <a:moveTo>
                    <a:pt x="2418695" y="0"/>
                  </a:moveTo>
                  <a:lnTo>
                    <a:pt x="85578" y="0"/>
                  </a:lnTo>
                  <a:lnTo>
                    <a:pt x="78154" y="1494"/>
                  </a:lnTo>
                  <a:lnTo>
                    <a:pt x="72100" y="5572"/>
                  </a:lnTo>
                  <a:lnTo>
                    <a:pt x="68022" y="11626"/>
                  </a:lnTo>
                  <a:lnTo>
                    <a:pt x="66528" y="19050"/>
                  </a:lnTo>
                  <a:lnTo>
                    <a:pt x="66528" y="458343"/>
                  </a:lnTo>
                  <a:lnTo>
                    <a:pt x="85578" y="491000"/>
                  </a:lnTo>
                  <a:lnTo>
                    <a:pt x="104628" y="458343"/>
                  </a:lnTo>
                  <a:lnTo>
                    <a:pt x="104628" y="38100"/>
                  </a:lnTo>
                  <a:lnTo>
                    <a:pt x="85578" y="38100"/>
                  </a:lnTo>
                  <a:lnTo>
                    <a:pt x="104628" y="19050"/>
                  </a:lnTo>
                  <a:lnTo>
                    <a:pt x="2437745" y="19050"/>
                  </a:lnTo>
                  <a:lnTo>
                    <a:pt x="2436233" y="11626"/>
                  </a:lnTo>
                  <a:lnTo>
                    <a:pt x="2432125" y="5572"/>
                  </a:lnTo>
                  <a:lnTo>
                    <a:pt x="2426065" y="1494"/>
                  </a:lnTo>
                  <a:lnTo>
                    <a:pt x="2418695" y="0"/>
                  </a:lnTo>
                  <a:close/>
                </a:path>
                <a:path w="2437765" h="567055">
                  <a:moveTo>
                    <a:pt x="2399645" y="19050"/>
                  </a:moveTo>
                  <a:lnTo>
                    <a:pt x="2399645" y="247650"/>
                  </a:lnTo>
                  <a:lnTo>
                    <a:pt x="2401139" y="255073"/>
                  </a:lnTo>
                  <a:lnTo>
                    <a:pt x="2405217" y="261127"/>
                  </a:lnTo>
                  <a:lnTo>
                    <a:pt x="2411271" y="265205"/>
                  </a:lnTo>
                  <a:lnTo>
                    <a:pt x="2418695" y="266700"/>
                  </a:lnTo>
                  <a:lnTo>
                    <a:pt x="2426065" y="265205"/>
                  </a:lnTo>
                  <a:lnTo>
                    <a:pt x="2432125" y="261127"/>
                  </a:lnTo>
                  <a:lnTo>
                    <a:pt x="2436233" y="255073"/>
                  </a:lnTo>
                  <a:lnTo>
                    <a:pt x="2437745" y="247650"/>
                  </a:lnTo>
                  <a:lnTo>
                    <a:pt x="2437745" y="38100"/>
                  </a:lnTo>
                  <a:lnTo>
                    <a:pt x="2418695" y="38100"/>
                  </a:lnTo>
                  <a:lnTo>
                    <a:pt x="2399645" y="19050"/>
                  </a:lnTo>
                  <a:close/>
                </a:path>
                <a:path w="2437765" h="567055">
                  <a:moveTo>
                    <a:pt x="104628" y="19050"/>
                  </a:moveTo>
                  <a:lnTo>
                    <a:pt x="85578" y="38100"/>
                  </a:lnTo>
                  <a:lnTo>
                    <a:pt x="104628" y="38100"/>
                  </a:lnTo>
                  <a:lnTo>
                    <a:pt x="104628" y="19050"/>
                  </a:lnTo>
                  <a:close/>
                </a:path>
                <a:path w="2437765" h="567055">
                  <a:moveTo>
                    <a:pt x="2399645" y="19050"/>
                  </a:moveTo>
                  <a:lnTo>
                    <a:pt x="104628" y="19050"/>
                  </a:lnTo>
                  <a:lnTo>
                    <a:pt x="104628" y="38100"/>
                  </a:lnTo>
                  <a:lnTo>
                    <a:pt x="2399645" y="38100"/>
                  </a:lnTo>
                  <a:lnTo>
                    <a:pt x="2399645" y="19050"/>
                  </a:lnTo>
                  <a:close/>
                </a:path>
                <a:path w="2437765" h="567055">
                  <a:moveTo>
                    <a:pt x="2437745" y="19050"/>
                  </a:moveTo>
                  <a:lnTo>
                    <a:pt x="2399645" y="19050"/>
                  </a:lnTo>
                  <a:lnTo>
                    <a:pt x="2418695" y="38100"/>
                  </a:lnTo>
                  <a:lnTo>
                    <a:pt x="2437745" y="38100"/>
                  </a:lnTo>
                  <a:lnTo>
                    <a:pt x="2437745" y="19050"/>
                  </a:lnTo>
                  <a:close/>
                </a:path>
              </a:pathLst>
            </a:custGeom>
            <a:solidFill>
              <a:srgbClr val="000000"/>
            </a:solidFill>
          </p:spPr>
          <p:txBody>
            <a:bodyPr wrap="square" lIns="0" tIns="0" rIns="0" bIns="0" rtlCol="0"/>
            <a:lstStyle/>
            <a:p>
              <a:endParaRPr/>
            </a:p>
          </p:txBody>
        </p:sp>
        <p:sp>
          <p:nvSpPr>
            <p:cNvPr id="59" name="object 22"/>
            <p:cNvSpPr/>
            <p:nvPr/>
          </p:nvSpPr>
          <p:spPr>
            <a:xfrm>
              <a:off x="15848" y="6275"/>
              <a:ext cx="270" cy="682"/>
            </a:xfrm>
            <a:custGeom>
              <a:avLst/>
              <a:gdLst/>
              <a:ahLst/>
              <a:cxnLst/>
              <a:rect l="l" t="t" r="r" b="b"/>
              <a:pathLst>
                <a:path w="171450" h="433070">
                  <a:moveTo>
                    <a:pt x="85578" y="75800"/>
                  </a:moveTo>
                  <a:lnTo>
                    <a:pt x="66528" y="108458"/>
                  </a:lnTo>
                  <a:lnTo>
                    <a:pt x="66528" y="432943"/>
                  </a:lnTo>
                  <a:lnTo>
                    <a:pt x="104628" y="432943"/>
                  </a:lnTo>
                  <a:lnTo>
                    <a:pt x="104628" y="108458"/>
                  </a:lnTo>
                  <a:lnTo>
                    <a:pt x="85578" y="75800"/>
                  </a:lnTo>
                  <a:close/>
                </a:path>
                <a:path w="171450" h="433070">
                  <a:moveTo>
                    <a:pt x="85578" y="0"/>
                  </a:moveTo>
                  <a:lnTo>
                    <a:pt x="2393" y="142494"/>
                  </a:lnTo>
                  <a:lnTo>
                    <a:pt x="0" y="149689"/>
                  </a:lnTo>
                  <a:lnTo>
                    <a:pt x="488" y="157003"/>
                  </a:lnTo>
                  <a:lnTo>
                    <a:pt x="3643" y="163603"/>
                  </a:lnTo>
                  <a:lnTo>
                    <a:pt x="9251" y="168656"/>
                  </a:lnTo>
                  <a:lnTo>
                    <a:pt x="16446" y="171049"/>
                  </a:lnTo>
                  <a:lnTo>
                    <a:pt x="23760" y="170561"/>
                  </a:lnTo>
                  <a:lnTo>
                    <a:pt x="30360" y="167405"/>
                  </a:lnTo>
                  <a:lnTo>
                    <a:pt x="35413" y="161798"/>
                  </a:lnTo>
                  <a:lnTo>
                    <a:pt x="66528" y="108458"/>
                  </a:lnTo>
                  <a:lnTo>
                    <a:pt x="66528" y="37846"/>
                  </a:lnTo>
                  <a:lnTo>
                    <a:pt x="107671" y="37846"/>
                  </a:lnTo>
                  <a:lnTo>
                    <a:pt x="85578" y="0"/>
                  </a:lnTo>
                  <a:close/>
                </a:path>
                <a:path w="171450" h="433070">
                  <a:moveTo>
                    <a:pt x="107671" y="37846"/>
                  </a:moveTo>
                  <a:lnTo>
                    <a:pt x="104628" y="37846"/>
                  </a:lnTo>
                  <a:lnTo>
                    <a:pt x="104628" y="108458"/>
                  </a:lnTo>
                  <a:lnTo>
                    <a:pt x="135743" y="161798"/>
                  </a:lnTo>
                  <a:lnTo>
                    <a:pt x="140795" y="167405"/>
                  </a:lnTo>
                  <a:lnTo>
                    <a:pt x="147395" y="170561"/>
                  </a:lnTo>
                  <a:lnTo>
                    <a:pt x="154709" y="171049"/>
                  </a:lnTo>
                  <a:lnTo>
                    <a:pt x="161905" y="168656"/>
                  </a:lnTo>
                  <a:lnTo>
                    <a:pt x="167513" y="163603"/>
                  </a:lnTo>
                  <a:lnTo>
                    <a:pt x="170668" y="157003"/>
                  </a:lnTo>
                  <a:lnTo>
                    <a:pt x="171156" y="149689"/>
                  </a:lnTo>
                  <a:lnTo>
                    <a:pt x="168763" y="142494"/>
                  </a:lnTo>
                  <a:lnTo>
                    <a:pt x="107671" y="37846"/>
                  </a:lnTo>
                  <a:close/>
                </a:path>
                <a:path w="171450" h="433070">
                  <a:moveTo>
                    <a:pt x="104628" y="37846"/>
                  </a:moveTo>
                  <a:lnTo>
                    <a:pt x="66528" y="37846"/>
                  </a:lnTo>
                  <a:lnTo>
                    <a:pt x="66528" y="108458"/>
                  </a:lnTo>
                  <a:lnTo>
                    <a:pt x="85578" y="75800"/>
                  </a:lnTo>
                  <a:lnTo>
                    <a:pt x="69068" y="47498"/>
                  </a:lnTo>
                  <a:lnTo>
                    <a:pt x="104628" y="47498"/>
                  </a:lnTo>
                  <a:lnTo>
                    <a:pt x="104628" y="37846"/>
                  </a:lnTo>
                  <a:close/>
                </a:path>
                <a:path w="171450" h="433070">
                  <a:moveTo>
                    <a:pt x="104628" y="47498"/>
                  </a:moveTo>
                  <a:lnTo>
                    <a:pt x="102088" y="47498"/>
                  </a:lnTo>
                  <a:lnTo>
                    <a:pt x="85578" y="75800"/>
                  </a:lnTo>
                  <a:lnTo>
                    <a:pt x="104628" y="108458"/>
                  </a:lnTo>
                  <a:lnTo>
                    <a:pt x="104628" y="47498"/>
                  </a:lnTo>
                  <a:close/>
                </a:path>
                <a:path w="171450" h="433070">
                  <a:moveTo>
                    <a:pt x="102088" y="47498"/>
                  </a:moveTo>
                  <a:lnTo>
                    <a:pt x="69068" y="47498"/>
                  </a:lnTo>
                  <a:lnTo>
                    <a:pt x="85578" y="75800"/>
                  </a:lnTo>
                  <a:lnTo>
                    <a:pt x="102088" y="47498"/>
                  </a:lnTo>
                  <a:close/>
                </a:path>
              </a:pathLst>
            </a:custGeom>
            <a:solidFill>
              <a:srgbClr val="000000"/>
            </a:solidFill>
          </p:spPr>
          <p:txBody>
            <a:bodyPr wrap="square" lIns="0" tIns="0" rIns="0" bIns="0" rtlCol="0"/>
            <a:lstStyle/>
            <a:p>
              <a:endParaRPr/>
            </a:p>
          </p:txBody>
        </p:sp>
        <p:sp>
          <p:nvSpPr>
            <p:cNvPr id="60" name="object 23"/>
            <p:cNvSpPr/>
            <p:nvPr/>
          </p:nvSpPr>
          <p:spPr>
            <a:xfrm>
              <a:off x="12305" y="6862"/>
              <a:ext cx="211" cy="211"/>
            </a:xfrm>
            <a:prstGeom prst="rect">
              <a:avLst/>
            </a:prstGeom>
            <a:blipFill>
              <a:blip r:embed="rId2" cstate="print"/>
              <a:stretch>
                <a:fillRect/>
              </a:stretch>
            </a:blipFill>
          </p:spPr>
          <p:txBody>
            <a:bodyPr wrap="square" lIns="0" tIns="0" rIns="0" bIns="0" rtlCol="0"/>
            <a:lstStyle/>
            <a:p>
              <a:endParaRPr/>
            </a:p>
          </p:txBody>
        </p:sp>
        <p:sp>
          <p:nvSpPr>
            <p:cNvPr id="61" name="object 24"/>
            <p:cNvSpPr/>
            <p:nvPr/>
          </p:nvSpPr>
          <p:spPr>
            <a:xfrm>
              <a:off x="13969" y="5361"/>
              <a:ext cx="2612" cy="908"/>
            </a:xfrm>
            <a:custGeom>
              <a:avLst/>
              <a:gdLst/>
              <a:ahLst/>
              <a:cxnLst/>
              <a:rect l="l" t="t" r="r" b="b"/>
              <a:pathLst>
                <a:path w="1658620" h="576579">
                  <a:moveTo>
                    <a:pt x="1342771" y="0"/>
                  </a:moveTo>
                  <a:lnTo>
                    <a:pt x="315340" y="0"/>
                  </a:lnTo>
                  <a:lnTo>
                    <a:pt x="0" y="576072"/>
                  </a:lnTo>
                  <a:lnTo>
                    <a:pt x="1658111" y="576072"/>
                  </a:lnTo>
                  <a:lnTo>
                    <a:pt x="1342771" y="0"/>
                  </a:lnTo>
                  <a:close/>
                </a:path>
              </a:pathLst>
            </a:custGeom>
            <a:solidFill>
              <a:srgbClr val="F9C090"/>
            </a:solidFill>
          </p:spPr>
          <p:txBody>
            <a:bodyPr wrap="square" lIns="0" tIns="0" rIns="0" bIns="0" rtlCol="0"/>
            <a:lstStyle/>
            <a:p>
              <a:endParaRPr/>
            </a:p>
          </p:txBody>
        </p:sp>
        <p:sp>
          <p:nvSpPr>
            <p:cNvPr id="62" name="object 25"/>
            <p:cNvSpPr/>
            <p:nvPr/>
          </p:nvSpPr>
          <p:spPr>
            <a:xfrm>
              <a:off x="13969" y="5361"/>
              <a:ext cx="2612" cy="908"/>
            </a:xfrm>
            <a:custGeom>
              <a:avLst/>
              <a:gdLst/>
              <a:ahLst/>
              <a:cxnLst/>
              <a:rect l="l" t="t" r="r" b="b"/>
              <a:pathLst>
                <a:path w="1658620" h="576579">
                  <a:moveTo>
                    <a:pt x="0" y="576072"/>
                  </a:moveTo>
                  <a:lnTo>
                    <a:pt x="315340" y="0"/>
                  </a:lnTo>
                  <a:lnTo>
                    <a:pt x="1342771" y="0"/>
                  </a:lnTo>
                  <a:lnTo>
                    <a:pt x="1658111" y="576072"/>
                  </a:lnTo>
                  <a:lnTo>
                    <a:pt x="0" y="576072"/>
                  </a:lnTo>
                  <a:close/>
                </a:path>
              </a:pathLst>
            </a:custGeom>
            <a:ln w="25908">
              <a:solidFill>
                <a:srgbClr val="000000"/>
              </a:solidFill>
            </a:ln>
          </p:spPr>
          <p:txBody>
            <a:bodyPr wrap="square" lIns="0" tIns="0" rIns="0" bIns="0" rtlCol="0"/>
            <a:lstStyle/>
            <a:p>
              <a:endParaRPr/>
            </a:p>
          </p:txBody>
        </p:sp>
        <p:sp>
          <p:nvSpPr>
            <p:cNvPr id="63" name="object 26"/>
            <p:cNvSpPr/>
            <p:nvPr/>
          </p:nvSpPr>
          <p:spPr>
            <a:xfrm>
              <a:off x="15044" y="5908"/>
              <a:ext cx="459" cy="360"/>
            </a:xfrm>
            <a:custGeom>
              <a:avLst/>
              <a:gdLst/>
              <a:ahLst/>
              <a:cxnLst/>
              <a:rect l="l" t="t" r="r" b="b"/>
              <a:pathLst>
                <a:path w="291465" h="228600">
                  <a:moveTo>
                    <a:pt x="145541" y="0"/>
                  </a:moveTo>
                  <a:lnTo>
                    <a:pt x="0" y="228600"/>
                  </a:lnTo>
                  <a:lnTo>
                    <a:pt x="291083" y="228600"/>
                  </a:lnTo>
                  <a:lnTo>
                    <a:pt x="145541" y="0"/>
                  </a:lnTo>
                  <a:close/>
                </a:path>
              </a:pathLst>
            </a:custGeom>
            <a:solidFill>
              <a:srgbClr val="F8F8F8"/>
            </a:solidFill>
          </p:spPr>
          <p:txBody>
            <a:bodyPr wrap="square" lIns="0" tIns="0" rIns="0" bIns="0" rtlCol="0"/>
            <a:lstStyle/>
            <a:p>
              <a:endParaRPr/>
            </a:p>
          </p:txBody>
        </p:sp>
        <p:sp>
          <p:nvSpPr>
            <p:cNvPr id="64" name="object 27"/>
            <p:cNvSpPr/>
            <p:nvPr/>
          </p:nvSpPr>
          <p:spPr>
            <a:xfrm>
              <a:off x="15044" y="5908"/>
              <a:ext cx="459" cy="360"/>
            </a:xfrm>
            <a:custGeom>
              <a:avLst/>
              <a:gdLst/>
              <a:ahLst/>
              <a:cxnLst/>
              <a:rect l="l" t="t" r="r" b="b"/>
              <a:pathLst>
                <a:path w="291465" h="228600">
                  <a:moveTo>
                    <a:pt x="0" y="228600"/>
                  </a:moveTo>
                  <a:lnTo>
                    <a:pt x="145541" y="0"/>
                  </a:lnTo>
                  <a:lnTo>
                    <a:pt x="291083" y="228600"/>
                  </a:lnTo>
                  <a:lnTo>
                    <a:pt x="0" y="228600"/>
                  </a:lnTo>
                  <a:close/>
                </a:path>
              </a:pathLst>
            </a:custGeom>
            <a:ln w="25908">
              <a:solidFill>
                <a:srgbClr val="000000"/>
              </a:solidFill>
            </a:ln>
          </p:spPr>
          <p:txBody>
            <a:bodyPr wrap="square" lIns="0" tIns="0" rIns="0" bIns="0" rtlCol="0"/>
            <a:lstStyle/>
            <a:p>
              <a:endParaRPr/>
            </a:p>
          </p:txBody>
        </p:sp>
        <p:sp>
          <p:nvSpPr>
            <p:cNvPr id="65" name="object 28"/>
            <p:cNvSpPr txBox="1"/>
            <p:nvPr/>
          </p:nvSpPr>
          <p:spPr>
            <a:xfrm>
              <a:off x="14580" y="5319"/>
              <a:ext cx="1426" cy="601"/>
            </a:xfrm>
            <a:prstGeom prst="rect">
              <a:avLst/>
            </a:prstGeom>
          </p:spPr>
          <p:txBody>
            <a:bodyPr vert="horz" wrap="square" lIns="0" tIns="12700" rIns="0" bIns="0" rtlCol="0">
              <a:spAutoFit/>
            </a:bodyPr>
            <a:lstStyle/>
            <a:p>
              <a:pPr marL="12700" algn="ctr">
                <a:lnSpc>
                  <a:spcPct val="100000"/>
                </a:lnSpc>
                <a:spcBef>
                  <a:spcPts val="100"/>
                </a:spcBef>
              </a:pPr>
              <a:r>
                <a:rPr sz="2400" b="1" spc="-5" dirty="0">
                  <a:latin typeface="Arial" panose="020B0604020202020204"/>
                  <a:cs typeface="Arial" panose="020B0604020202020204"/>
                </a:rPr>
                <a:t>A</a:t>
              </a:r>
              <a:r>
                <a:rPr sz="2400" b="1" spc="-15" dirty="0">
                  <a:latin typeface="Arial" panose="020B0604020202020204"/>
                  <a:cs typeface="Arial" panose="020B0604020202020204"/>
                </a:rPr>
                <a:t>d</a:t>
              </a:r>
              <a:r>
                <a:rPr sz="2400" b="1" spc="-5" dirty="0">
                  <a:latin typeface="Arial" panose="020B0604020202020204"/>
                  <a:cs typeface="Arial" panose="020B0604020202020204"/>
                </a:rPr>
                <a:t>d</a:t>
              </a:r>
              <a:endParaRPr sz="2400" dirty="0">
                <a:latin typeface="Arial" panose="020B0604020202020204"/>
                <a:cs typeface="Arial" panose="020B0604020202020204"/>
              </a:endParaRPr>
            </a:p>
          </p:txBody>
        </p:sp>
        <p:sp>
          <p:nvSpPr>
            <p:cNvPr id="66" name="object 29"/>
            <p:cNvSpPr/>
            <p:nvPr/>
          </p:nvSpPr>
          <p:spPr>
            <a:xfrm>
              <a:off x="15085" y="6268"/>
              <a:ext cx="380" cy="0"/>
            </a:xfrm>
            <a:custGeom>
              <a:avLst/>
              <a:gdLst/>
              <a:ahLst/>
              <a:cxnLst/>
              <a:rect l="l" t="t" r="r" b="b"/>
              <a:pathLst>
                <a:path w="241300">
                  <a:moveTo>
                    <a:pt x="0" y="0"/>
                  </a:moveTo>
                  <a:lnTo>
                    <a:pt x="240792" y="0"/>
                  </a:lnTo>
                </a:path>
              </a:pathLst>
            </a:custGeom>
            <a:ln w="28956">
              <a:solidFill>
                <a:srgbClr val="F8F8F8"/>
              </a:solidFill>
            </a:ln>
          </p:spPr>
          <p:txBody>
            <a:bodyPr wrap="square" lIns="0" tIns="0" rIns="0" bIns="0" rtlCol="0"/>
            <a:lstStyle/>
            <a:p>
              <a:endParaRPr/>
            </a:p>
          </p:txBody>
        </p:sp>
        <p:sp>
          <p:nvSpPr>
            <p:cNvPr id="67" name="object 30"/>
            <p:cNvSpPr/>
            <p:nvPr/>
          </p:nvSpPr>
          <p:spPr>
            <a:xfrm>
              <a:off x="12449" y="6285"/>
              <a:ext cx="2150" cy="711"/>
            </a:xfrm>
            <a:custGeom>
              <a:avLst/>
              <a:gdLst/>
              <a:ahLst/>
              <a:cxnLst/>
              <a:rect l="l" t="t" r="r" b="b"/>
              <a:pathLst>
                <a:path w="1365250" h="451485">
                  <a:moveTo>
                    <a:pt x="1259966" y="413131"/>
                  </a:moveTo>
                  <a:lnTo>
                    <a:pt x="19050" y="413131"/>
                  </a:lnTo>
                  <a:lnTo>
                    <a:pt x="11626" y="414625"/>
                  </a:lnTo>
                  <a:lnTo>
                    <a:pt x="5572" y="418703"/>
                  </a:lnTo>
                  <a:lnTo>
                    <a:pt x="1494" y="424757"/>
                  </a:lnTo>
                  <a:lnTo>
                    <a:pt x="0" y="432181"/>
                  </a:lnTo>
                  <a:lnTo>
                    <a:pt x="1494" y="439550"/>
                  </a:lnTo>
                  <a:lnTo>
                    <a:pt x="5572" y="445611"/>
                  </a:lnTo>
                  <a:lnTo>
                    <a:pt x="11626" y="449718"/>
                  </a:lnTo>
                  <a:lnTo>
                    <a:pt x="19050" y="451231"/>
                  </a:lnTo>
                  <a:lnTo>
                    <a:pt x="1279016" y="451231"/>
                  </a:lnTo>
                  <a:lnTo>
                    <a:pt x="1286440" y="449718"/>
                  </a:lnTo>
                  <a:lnTo>
                    <a:pt x="1292494" y="445611"/>
                  </a:lnTo>
                  <a:lnTo>
                    <a:pt x="1296572" y="439550"/>
                  </a:lnTo>
                  <a:lnTo>
                    <a:pt x="1298066" y="432181"/>
                  </a:lnTo>
                  <a:lnTo>
                    <a:pt x="1259966" y="432181"/>
                  </a:lnTo>
                  <a:lnTo>
                    <a:pt x="1259966" y="413131"/>
                  </a:lnTo>
                  <a:close/>
                </a:path>
                <a:path w="1365250" h="451485">
                  <a:moveTo>
                    <a:pt x="1279080" y="75692"/>
                  </a:moveTo>
                  <a:lnTo>
                    <a:pt x="1259966" y="108458"/>
                  </a:lnTo>
                  <a:lnTo>
                    <a:pt x="1259966" y="432181"/>
                  </a:lnTo>
                  <a:lnTo>
                    <a:pt x="1279016" y="413131"/>
                  </a:lnTo>
                  <a:lnTo>
                    <a:pt x="1298066" y="413131"/>
                  </a:lnTo>
                  <a:lnTo>
                    <a:pt x="1298066" y="108240"/>
                  </a:lnTo>
                  <a:lnTo>
                    <a:pt x="1279080" y="75692"/>
                  </a:lnTo>
                  <a:close/>
                </a:path>
                <a:path w="1365250" h="451485">
                  <a:moveTo>
                    <a:pt x="1298066" y="413131"/>
                  </a:moveTo>
                  <a:lnTo>
                    <a:pt x="1279016" y="413131"/>
                  </a:lnTo>
                  <a:lnTo>
                    <a:pt x="1259966" y="432181"/>
                  </a:lnTo>
                  <a:lnTo>
                    <a:pt x="1298066" y="432181"/>
                  </a:lnTo>
                  <a:lnTo>
                    <a:pt x="1298066" y="413131"/>
                  </a:lnTo>
                  <a:close/>
                </a:path>
                <a:path w="1365250" h="451485">
                  <a:moveTo>
                    <a:pt x="1279016" y="0"/>
                  </a:moveTo>
                  <a:lnTo>
                    <a:pt x="1195958" y="142494"/>
                  </a:lnTo>
                  <a:lnTo>
                    <a:pt x="1193494" y="149689"/>
                  </a:lnTo>
                  <a:lnTo>
                    <a:pt x="1193958" y="157003"/>
                  </a:lnTo>
                  <a:lnTo>
                    <a:pt x="1197137" y="163603"/>
                  </a:lnTo>
                  <a:lnTo>
                    <a:pt x="1202816" y="168656"/>
                  </a:lnTo>
                  <a:lnTo>
                    <a:pt x="1209938" y="171049"/>
                  </a:lnTo>
                  <a:lnTo>
                    <a:pt x="1217215" y="170561"/>
                  </a:lnTo>
                  <a:lnTo>
                    <a:pt x="1223801" y="167405"/>
                  </a:lnTo>
                  <a:lnTo>
                    <a:pt x="1228852" y="161798"/>
                  </a:lnTo>
                  <a:lnTo>
                    <a:pt x="1259966" y="108458"/>
                  </a:lnTo>
                  <a:lnTo>
                    <a:pt x="1259966" y="37846"/>
                  </a:lnTo>
                  <a:lnTo>
                    <a:pt x="1261461" y="30422"/>
                  </a:lnTo>
                  <a:lnTo>
                    <a:pt x="1265539" y="24368"/>
                  </a:lnTo>
                  <a:lnTo>
                    <a:pt x="1271593" y="20290"/>
                  </a:lnTo>
                  <a:lnTo>
                    <a:pt x="1279016" y="18796"/>
                  </a:lnTo>
                  <a:lnTo>
                    <a:pt x="1289989" y="18796"/>
                  </a:lnTo>
                  <a:lnTo>
                    <a:pt x="1279016" y="0"/>
                  </a:lnTo>
                  <a:close/>
                </a:path>
                <a:path w="1365250" h="451485">
                  <a:moveTo>
                    <a:pt x="1289989" y="18796"/>
                  </a:moveTo>
                  <a:lnTo>
                    <a:pt x="1279016" y="18796"/>
                  </a:lnTo>
                  <a:lnTo>
                    <a:pt x="1286440" y="20290"/>
                  </a:lnTo>
                  <a:lnTo>
                    <a:pt x="1292494" y="24368"/>
                  </a:lnTo>
                  <a:lnTo>
                    <a:pt x="1296572" y="30422"/>
                  </a:lnTo>
                  <a:lnTo>
                    <a:pt x="1298066" y="37846"/>
                  </a:lnTo>
                  <a:lnTo>
                    <a:pt x="1298066" y="108240"/>
                  </a:lnTo>
                  <a:lnTo>
                    <a:pt x="1329308" y="161798"/>
                  </a:lnTo>
                  <a:lnTo>
                    <a:pt x="1334287" y="167405"/>
                  </a:lnTo>
                  <a:lnTo>
                    <a:pt x="1340850" y="170561"/>
                  </a:lnTo>
                  <a:lnTo>
                    <a:pt x="1348150" y="171049"/>
                  </a:lnTo>
                  <a:lnTo>
                    <a:pt x="1355343" y="168656"/>
                  </a:lnTo>
                  <a:lnTo>
                    <a:pt x="1360969" y="163603"/>
                  </a:lnTo>
                  <a:lnTo>
                    <a:pt x="1364154" y="157003"/>
                  </a:lnTo>
                  <a:lnTo>
                    <a:pt x="1364648" y="149689"/>
                  </a:lnTo>
                  <a:lnTo>
                    <a:pt x="1362202" y="142494"/>
                  </a:lnTo>
                  <a:lnTo>
                    <a:pt x="1289989" y="18796"/>
                  </a:lnTo>
                  <a:close/>
                </a:path>
                <a:path w="1365250" h="451485">
                  <a:moveTo>
                    <a:pt x="1279016" y="18796"/>
                  </a:moveTo>
                  <a:lnTo>
                    <a:pt x="1271593" y="20290"/>
                  </a:lnTo>
                  <a:lnTo>
                    <a:pt x="1265539" y="24368"/>
                  </a:lnTo>
                  <a:lnTo>
                    <a:pt x="1261461" y="30422"/>
                  </a:lnTo>
                  <a:lnTo>
                    <a:pt x="1259966" y="37846"/>
                  </a:lnTo>
                  <a:lnTo>
                    <a:pt x="1259966" y="108458"/>
                  </a:lnTo>
                  <a:lnTo>
                    <a:pt x="1279080" y="75692"/>
                  </a:lnTo>
                  <a:lnTo>
                    <a:pt x="1262633" y="47498"/>
                  </a:lnTo>
                  <a:lnTo>
                    <a:pt x="1298066" y="47498"/>
                  </a:lnTo>
                  <a:lnTo>
                    <a:pt x="1298066" y="37846"/>
                  </a:lnTo>
                  <a:lnTo>
                    <a:pt x="1296572" y="30422"/>
                  </a:lnTo>
                  <a:lnTo>
                    <a:pt x="1292494" y="24368"/>
                  </a:lnTo>
                  <a:lnTo>
                    <a:pt x="1286440" y="20290"/>
                  </a:lnTo>
                  <a:lnTo>
                    <a:pt x="1279016" y="18796"/>
                  </a:lnTo>
                  <a:close/>
                </a:path>
                <a:path w="1365250" h="451485">
                  <a:moveTo>
                    <a:pt x="1298066" y="47498"/>
                  </a:moveTo>
                  <a:lnTo>
                    <a:pt x="1295527" y="47498"/>
                  </a:lnTo>
                  <a:lnTo>
                    <a:pt x="1279080" y="75692"/>
                  </a:lnTo>
                  <a:lnTo>
                    <a:pt x="1298066" y="108240"/>
                  </a:lnTo>
                  <a:lnTo>
                    <a:pt x="1298066" y="47498"/>
                  </a:lnTo>
                  <a:close/>
                </a:path>
                <a:path w="1365250" h="451485">
                  <a:moveTo>
                    <a:pt x="1295527" y="47498"/>
                  </a:moveTo>
                  <a:lnTo>
                    <a:pt x="1262633" y="47498"/>
                  </a:lnTo>
                  <a:lnTo>
                    <a:pt x="1279080" y="75692"/>
                  </a:lnTo>
                  <a:lnTo>
                    <a:pt x="1295527" y="47498"/>
                  </a:lnTo>
                  <a:close/>
                </a:path>
              </a:pathLst>
            </a:custGeom>
            <a:solidFill>
              <a:srgbClr val="000000"/>
            </a:solidFill>
          </p:spPr>
          <p:txBody>
            <a:bodyPr wrap="square" lIns="0" tIns="0" rIns="0" bIns="0" rtlCol="0"/>
            <a:lstStyle/>
            <a:p>
              <a:endParaRPr/>
            </a:p>
          </p:txBody>
        </p:sp>
        <p:sp>
          <p:nvSpPr>
            <p:cNvPr id="68" name="object 31"/>
            <p:cNvSpPr txBox="1"/>
            <p:nvPr/>
          </p:nvSpPr>
          <p:spPr>
            <a:xfrm>
              <a:off x="15858" y="6902"/>
              <a:ext cx="263" cy="504"/>
            </a:xfrm>
            <a:prstGeom prst="rect">
              <a:avLst/>
            </a:prstGeom>
          </p:spPr>
          <p:txBody>
            <a:bodyPr vert="horz" wrap="square" lIns="0" tIns="12700" rIns="0" bIns="0" rtlCol="0">
              <a:spAutoFit/>
            </a:bodyPr>
            <a:lstStyle/>
            <a:p>
              <a:pPr marL="12700">
                <a:lnSpc>
                  <a:spcPct val="100000"/>
                </a:lnSpc>
                <a:spcBef>
                  <a:spcPts val="100"/>
                </a:spcBef>
              </a:pPr>
              <a:r>
                <a:rPr sz="2000" dirty="0">
                  <a:latin typeface="Arial" panose="020B0604020202020204"/>
                  <a:cs typeface="Arial" panose="020B0604020202020204"/>
                </a:rPr>
                <a:t>4</a:t>
              </a:r>
              <a:endParaRPr sz="2000">
                <a:latin typeface="Arial" panose="020B0604020202020204"/>
                <a:cs typeface="Arial" panose="020B0604020202020204"/>
              </a:endParaRPr>
            </a:p>
          </p:txBody>
        </p:sp>
        <p:cxnSp>
          <p:nvCxnSpPr>
            <p:cNvPr id="3" name="直接连接符 2"/>
            <p:cNvCxnSpPr/>
            <p:nvPr/>
          </p:nvCxnSpPr>
          <p:spPr>
            <a:xfrm>
              <a:off x="15360" y="3608"/>
              <a:ext cx="0" cy="1757"/>
            </a:xfrm>
            <a:prstGeom prst="line">
              <a:avLst/>
            </a:prstGeom>
            <a:ln w="34925" cmpd="sng">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48249"/>
            <a:ext cx="10515600" cy="689610"/>
          </a:xfrm>
          <a:prstGeom prst="rect">
            <a:avLst/>
          </a:prstGeom>
        </p:spPr>
        <p:txBody>
          <a:bodyPr vert="horz" wrap="square" lIns="0" tIns="12700" rIns="0" bIns="0" rtlCol="0">
            <a:spAutoFit/>
          </a:bodyPr>
          <a:lstStyle/>
          <a:p>
            <a:pPr marL="12700">
              <a:lnSpc>
                <a:spcPct val="100000"/>
              </a:lnSpc>
              <a:spcBef>
                <a:spcPts val="100"/>
              </a:spcBef>
            </a:pPr>
            <a:r>
              <a:rPr dirty="0"/>
              <a:t>所有指令的共同需求</a:t>
            </a:r>
            <a:r>
              <a:rPr lang="en-US" dirty="0"/>
              <a:t>——</a:t>
            </a:r>
            <a:r>
              <a:rPr lang="zh-CN" altLang="en-US" dirty="0"/>
              <a:t>更新</a:t>
            </a:r>
            <a:r>
              <a:rPr lang="en-US" altLang="zh-CN" dirty="0"/>
              <a:t>PC</a:t>
            </a:r>
            <a:r>
              <a:rPr lang="zh-CN" altLang="en-US" dirty="0"/>
              <a:t>（分支）</a:t>
            </a:r>
          </a:p>
        </p:txBody>
      </p:sp>
      <p:sp>
        <p:nvSpPr>
          <p:cNvPr id="17" name="内容占位符 16"/>
          <p:cNvSpPr>
            <a:spLocks noGrp="1"/>
          </p:cNvSpPr>
          <p:nvPr>
            <p:ph idx="1"/>
          </p:nvPr>
        </p:nvSpPr>
        <p:spPr/>
        <p:txBody>
          <a:bodyPr/>
          <a:lstStyle/>
          <a:p>
            <a:pPr marL="446405" indent="-446405">
              <a:lnSpc>
                <a:spcPct val="100000"/>
              </a:lnSpc>
              <a:spcBef>
                <a:spcPts val="1045"/>
              </a:spcBef>
              <a:buFont typeface="Wingdings" panose="05000000000000000000" charset="0"/>
              <a:buChar char="l"/>
            </a:pPr>
            <a:r>
              <a:rPr sz="3200" dirty="0">
                <a:latin typeface="微软雅黑" panose="020B0503020204020204" charset="-122"/>
                <a:cs typeface="微软雅黑" panose="020B0503020204020204" charset="-122"/>
                <a:sym typeface="+mn-ea"/>
              </a:rPr>
              <a:t>取指令</a:t>
            </a:r>
            <a:endParaRPr sz="3200">
              <a:latin typeface="微软雅黑" panose="020B0503020204020204" charset="-122"/>
              <a:cs typeface="微软雅黑" panose="020B0503020204020204" charset="-122"/>
            </a:endParaRPr>
          </a:p>
          <a:p>
            <a:pPr marL="903605" marR="5080" lvl="1" indent="-446405">
              <a:lnSpc>
                <a:spcPct val="100000"/>
              </a:lnSpc>
              <a:spcBef>
                <a:spcPts val="130"/>
              </a:spcBef>
              <a:buFont typeface="Wingdings" panose="05000000000000000000" charset="0"/>
              <a:buChar char="l"/>
              <a:tabLst>
                <a:tab pos="289560" algn="l"/>
                <a:tab pos="290195" algn="l"/>
              </a:tabLst>
            </a:pPr>
            <a:r>
              <a:rPr sz="3200" spc="55" dirty="0">
                <a:latin typeface="微软雅黑" panose="020B0503020204020204" charset="-122"/>
                <a:cs typeface="微软雅黑" panose="020B0503020204020204" charset="-122"/>
                <a:sym typeface="+mn-ea"/>
              </a:rPr>
              <a:t>程序计</a:t>
            </a:r>
            <a:r>
              <a:rPr sz="3200" spc="65" dirty="0">
                <a:latin typeface="微软雅黑" panose="020B0503020204020204" charset="-122"/>
                <a:cs typeface="微软雅黑" panose="020B0503020204020204" charset="-122"/>
                <a:sym typeface="+mn-ea"/>
              </a:rPr>
              <a:t>数器</a:t>
            </a:r>
            <a:r>
              <a:rPr sz="3200" spc="60" dirty="0">
                <a:latin typeface="微软雅黑" panose="020B0503020204020204" charset="-122"/>
                <a:cs typeface="微软雅黑" panose="020B0503020204020204" charset="-122"/>
                <a:sym typeface="+mn-ea"/>
              </a:rPr>
              <a:t>（</a:t>
            </a:r>
            <a:r>
              <a:rPr sz="3200" dirty="0">
                <a:latin typeface="Arial" panose="020B0604020202020204"/>
                <a:cs typeface="Arial" panose="020B0604020202020204"/>
                <a:sym typeface="+mn-ea"/>
              </a:rPr>
              <a:t>P</a:t>
            </a:r>
            <a:r>
              <a:rPr sz="3200" spc="50" dirty="0">
                <a:latin typeface="Arial" panose="020B0604020202020204"/>
                <a:cs typeface="Arial" panose="020B0604020202020204"/>
                <a:sym typeface="+mn-ea"/>
              </a:rPr>
              <a:t>C</a:t>
            </a:r>
            <a:r>
              <a:rPr sz="3200" spc="70" dirty="0">
                <a:latin typeface="微软雅黑" panose="020B0503020204020204" charset="-122"/>
                <a:cs typeface="微软雅黑" panose="020B0503020204020204" charset="-122"/>
                <a:sym typeface="+mn-ea"/>
              </a:rPr>
              <a:t>）</a:t>
            </a:r>
            <a:r>
              <a:rPr sz="3200" spc="60" dirty="0">
                <a:latin typeface="微软雅黑" panose="020B0503020204020204" charset="-122"/>
                <a:cs typeface="微软雅黑" panose="020B0503020204020204" charset="-122"/>
                <a:sym typeface="+mn-ea"/>
              </a:rPr>
              <a:t>的内容</a:t>
            </a:r>
          </a:p>
          <a:p>
            <a:pPr marL="457200" marR="5080" lvl="1" indent="0">
              <a:lnSpc>
                <a:spcPct val="100000"/>
              </a:lnSpc>
              <a:spcBef>
                <a:spcPts val="130"/>
              </a:spcBef>
              <a:buFont typeface="Wingdings" panose="05000000000000000000" charset="0"/>
              <a:buNone/>
              <a:tabLst>
                <a:tab pos="289560" algn="l"/>
                <a:tab pos="290195" algn="l"/>
              </a:tabLst>
            </a:pPr>
            <a:r>
              <a:rPr lang="en-US" sz="3200" spc="60" dirty="0">
                <a:latin typeface="微软雅黑" panose="020B0503020204020204" charset="-122"/>
                <a:cs typeface="微软雅黑" panose="020B0503020204020204" charset="-122"/>
                <a:sym typeface="+mn-ea"/>
              </a:rPr>
              <a:t>    </a:t>
            </a:r>
            <a:r>
              <a:rPr sz="3200" spc="60" dirty="0">
                <a:latin typeface="微软雅黑" panose="020B0503020204020204" charset="-122"/>
                <a:cs typeface="微软雅黑" panose="020B0503020204020204" charset="-122"/>
                <a:sym typeface="+mn-ea"/>
              </a:rPr>
              <a:t>是指</a:t>
            </a:r>
            <a:r>
              <a:rPr sz="3200" dirty="0">
                <a:latin typeface="微软雅黑" panose="020B0503020204020204" charset="-122"/>
                <a:cs typeface="微软雅黑" panose="020B0503020204020204" charset="-122"/>
                <a:sym typeface="+mn-ea"/>
              </a:rPr>
              <a:t>令的地址</a:t>
            </a:r>
            <a:endParaRPr sz="3200">
              <a:latin typeface="微软雅黑" panose="020B0503020204020204" charset="-122"/>
              <a:cs typeface="微软雅黑" panose="020B0503020204020204" charset="-122"/>
            </a:endParaRPr>
          </a:p>
          <a:p>
            <a:pPr marL="903605" marR="5080" lvl="1" indent="-446405">
              <a:lnSpc>
                <a:spcPct val="100000"/>
              </a:lnSpc>
              <a:spcBef>
                <a:spcPts val="5"/>
              </a:spcBef>
              <a:buFont typeface="Wingdings" panose="05000000000000000000" charset="0"/>
              <a:buChar char="l"/>
              <a:tabLst>
                <a:tab pos="289560" algn="l"/>
                <a:tab pos="290195" algn="l"/>
              </a:tabLst>
            </a:pPr>
            <a:r>
              <a:rPr sz="3200" spc="60" dirty="0">
                <a:latin typeface="微软雅黑" panose="020B0503020204020204" charset="-122"/>
                <a:cs typeface="微软雅黑" panose="020B0503020204020204" charset="-122"/>
                <a:sym typeface="+mn-ea"/>
              </a:rPr>
              <a:t>用</a:t>
            </a:r>
            <a:r>
              <a:rPr sz="3200" dirty="0">
                <a:latin typeface="Arial" panose="020B0604020202020204"/>
                <a:cs typeface="Arial" panose="020B0604020202020204"/>
                <a:sym typeface="+mn-ea"/>
              </a:rPr>
              <a:t>P</a:t>
            </a:r>
            <a:r>
              <a:rPr sz="3200" spc="50" dirty="0">
                <a:latin typeface="Arial" panose="020B0604020202020204"/>
                <a:cs typeface="Arial" panose="020B0604020202020204"/>
                <a:sym typeface="+mn-ea"/>
              </a:rPr>
              <a:t>C</a:t>
            </a:r>
            <a:r>
              <a:rPr sz="3200" spc="55" dirty="0">
                <a:latin typeface="微软雅黑" panose="020B0503020204020204" charset="-122"/>
                <a:cs typeface="微软雅黑" panose="020B0503020204020204" charset="-122"/>
                <a:sym typeface="+mn-ea"/>
              </a:rPr>
              <a:t>的</a:t>
            </a:r>
            <a:r>
              <a:rPr sz="3200" spc="65" dirty="0">
                <a:latin typeface="微软雅黑" panose="020B0503020204020204" charset="-122"/>
                <a:cs typeface="微软雅黑" panose="020B0503020204020204" charset="-122"/>
                <a:sym typeface="+mn-ea"/>
              </a:rPr>
              <a:t>内</a:t>
            </a:r>
            <a:r>
              <a:rPr sz="3200" spc="55" dirty="0">
                <a:latin typeface="微软雅黑" panose="020B0503020204020204" charset="-122"/>
                <a:cs typeface="微软雅黑" panose="020B0503020204020204" charset="-122"/>
                <a:sym typeface="+mn-ea"/>
              </a:rPr>
              <a:t>容作为</a:t>
            </a:r>
            <a:r>
              <a:rPr sz="3200" spc="65" dirty="0">
                <a:latin typeface="微软雅黑" panose="020B0503020204020204" charset="-122"/>
                <a:cs typeface="微软雅黑" panose="020B0503020204020204" charset="-122"/>
                <a:sym typeface="+mn-ea"/>
              </a:rPr>
              <a:t>地</a:t>
            </a:r>
            <a:r>
              <a:rPr sz="3200" spc="75" dirty="0">
                <a:latin typeface="微软雅黑" panose="020B0503020204020204" charset="-122"/>
                <a:cs typeface="微软雅黑" panose="020B0503020204020204" charset="-122"/>
                <a:sym typeface="+mn-ea"/>
              </a:rPr>
              <a:t>址</a:t>
            </a:r>
            <a:r>
              <a:rPr sz="3200" spc="60" dirty="0">
                <a:latin typeface="微软雅黑" panose="020B0503020204020204" charset="-122"/>
                <a:cs typeface="微软雅黑" panose="020B0503020204020204" charset="-122"/>
                <a:sym typeface="+mn-ea"/>
              </a:rPr>
              <a:t>，</a:t>
            </a:r>
          </a:p>
          <a:p>
            <a:pPr marL="457200" marR="5080" lvl="1" indent="0">
              <a:lnSpc>
                <a:spcPct val="100000"/>
              </a:lnSpc>
              <a:spcBef>
                <a:spcPts val="5"/>
              </a:spcBef>
              <a:buFont typeface="Wingdings" panose="05000000000000000000" charset="0"/>
              <a:buNone/>
              <a:tabLst>
                <a:tab pos="289560" algn="l"/>
                <a:tab pos="290195" algn="l"/>
              </a:tabLst>
            </a:pPr>
            <a:r>
              <a:rPr lang="en-US" sz="3200" spc="60" dirty="0">
                <a:latin typeface="微软雅黑" panose="020B0503020204020204" charset="-122"/>
                <a:cs typeface="微软雅黑" panose="020B0503020204020204" charset="-122"/>
                <a:sym typeface="+mn-ea"/>
              </a:rPr>
              <a:t>    </a:t>
            </a:r>
            <a:r>
              <a:rPr sz="3200" spc="60" dirty="0">
                <a:latin typeface="微软雅黑" panose="020B0503020204020204" charset="-122"/>
                <a:cs typeface="微软雅黑" panose="020B0503020204020204" charset="-122"/>
                <a:sym typeface="+mn-ea"/>
              </a:rPr>
              <a:t>访问指</a:t>
            </a:r>
            <a:r>
              <a:rPr sz="3200" dirty="0">
                <a:latin typeface="微软雅黑" panose="020B0503020204020204" charset="-122"/>
                <a:cs typeface="微软雅黑" panose="020B0503020204020204" charset="-122"/>
                <a:sym typeface="+mn-ea"/>
              </a:rPr>
              <a:t>令存储器获得指令编码</a:t>
            </a:r>
            <a:endParaRPr sz="3200">
              <a:latin typeface="微软雅黑" panose="020B0503020204020204" charset="-122"/>
              <a:cs typeface="微软雅黑" panose="020B0503020204020204" charset="-122"/>
            </a:endParaRPr>
          </a:p>
          <a:p>
            <a:pPr marL="446405" lvl="0" indent="-446405">
              <a:lnSpc>
                <a:spcPct val="100000"/>
              </a:lnSpc>
              <a:spcBef>
                <a:spcPts val="705"/>
              </a:spcBef>
              <a:buFont typeface="Wingdings" panose="05000000000000000000" charset="0"/>
              <a:buChar char="l"/>
              <a:tabLst>
                <a:tab pos="289560" algn="l"/>
                <a:tab pos="290195" algn="l"/>
              </a:tabLst>
            </a:pPr>
            <a:r>
              <a:rPr sz="3200" dirty="0">
                <a:solidFill>
                  <a:schemeClr val="tx1"/>
                </a:solidFill>
                <a:latin typeface="微软雅黑" panose="020B0503020204020204" charset="-122"/>
                <a:cs typeface="微软雅黑" panose="020B0503020204020204" charset="-122"/>
                <a:sym typeface="+mn-ea"/>
              </a:rPr>
              <a:t>顺序执行时</a:t>
            </a:r>
            <a:r>
              <a:rPr lang="zh-CN" sz="3200" dirty="0">
                <a:solidFill>
                  <a:schemeClr val="tx1"/>
                </a:solidFill>
                <a:latin typeface="微软雅黑" panose="020B0503020204020204" charset="-122"/>
                <a:cs typeface="微软雅黑" panose="020B0503020204020204" charset="-122"/>
                <a:sym typeface="+mn-ea"/>
              </a:rPr>
              <a:t>更新</a:t>
            </a:r>
            <a:r>
              <a:rPr lang="en-US" altLang="zh-CN" sz="3200" dirty="0">
                <a:solidFill>
                  <a:schemeClr val="tx1"/>
                </a:solidFill>
                <a:latin typeface="微软雅黑" panose="020B0503020204020204" charset="-122"/>
                <a:cs typeface="微软雅黑" panose="020B0503020204020204" charset="-122"/>
                <a:sym typeface="+mn-ea"/>
              </a:rPr>
              <a:t>PC</a:t>
            </a:r>
            <a:endParaRPr sz="3200">
              <a:solidFill>
                <a:schemeClr val="tx1"/>
              </a:solidFill>
              <a:latin typeface="微软雅黑" panose="020B0503020204020204" charset="-122"/>
              <a:cs typeface="微软雅黑" panose="020B0503020204020204" charset="-122"/>
            </a:endParaRPr>
          </a:p>
          <a:p>
            <a:pPr marL="903605" lvl="1" indent="-446405">
              <a:lnSpc>
                <a:spcPct val="100000"/>
              </a:lnSpc>
              <a:spcBef>
                <a:spcPts val="545"/>
              </a:spcBef>
              <a:buFont typeface="Wingdings" panose="05000000000000000000" charset="0"/>
              <a:buChar char="l"/>
              <a:tabLst>
                <a:tab pos="723900" algn="l"/>
                <a:tab pos="724535" algn="l"/>
              </a:tabLst>
            </a:pPr>
            <a:r>
              <a:rPr sz="3200" dirty="0">
                <a:solidFill>
                  <a:schemeClr val="tx1"/>
                </a:solidFill>
                <a:latin typeface="Arial" panose="020B0604020202020204"/>
                <a:cs typeface="Arial" panose="020B0604020202020204"/>
                <a:sym typeface="+mn-ea"/>
              </a:rPr>
              <a:t>PC </a:t>
            </a:r>
            <a:r>
              <a:rPr lang="en-US" sz="3200" dirty="0">
                <a:solidFill>
                  <a:schemeClr val="tx1"/>
                </a:solidFill>
                <a:latin typeface="Arial" panose="020B0604020202020204"/>
                <a:cs typeface="Arial" panose="020B0604020202020204"/>
                <a:sym typeface="+mn-ea"/>
              </a:rPr>
              <a:t>&lt;— </a:t>
            </a:r>
            <a:r>
              <a:rPr sz="3200" dirty="0">
                <a:solidFill>
                  <a:schemeClr val="tx1"/>
                </a:solidFill>
                <a:latin typeface="Arial" panose="020B0604020202020204"/>
                <a:cs typeface="Arial" panose="020B0604020202020204"/>
                <a:sym typeface="+mn-ea"/>
              </a:rPr>
              <a:t>PC +</a:t>
            </a:r>
            <a:r>
              <a:rPr sz="3200" spc="10" dirty="0">
                <a:solidFill>
                  <a:schemeClr val="tx1"/>
                </a:solidFill>
                <a:latin typeface="Arial" panose="020B0604020202020204"/>
                <a:cs typeface="Arial" panose="020B0604020202020204"/>
                <a:sym typeface="+mn-ea"/>
              </a:rPr>
              <a:t> </a:t>
            </a:r>
            <a:r>
              <a:rPr sz="3200" dirty="0">
                <a:solidFill>
                  <a:schemeClr val="tx1"/>
                </a:solidFill>
                <a:latin typeface="Arial" panose="020B0604020202020204"/>
                <a:cs typeface="Arial" panose="020B0604020202020204"/>
                <a:sym typeface="+mn-ea"/>
              </a:rPr>
              <a:t>4</a:t>
            </a:r>
            <a:endParaRPr sz="3200">
              <a:solidFill>
                <a:schemeClr val="tx1"/>
              </a:solidFill>
              <a:latin typeface="Arial" panose="020B0604020202020204"/>
              <a:cs typeface="Arial" panose="020B0604020202020204"/>
            </a:endParaRPr>
          </a:p>
          <a:p>
            <a:pPr marL="446405" lvl="0" indent="-446405">
              <a:lnSpc>
                <a:spcPct val="100000"/>
              </a:lnSpc>
              <a:spcBef>
                <a:spcPts val="515"/>
              </a:spcBef>
              <a:buFont typeface="Wingdings" panose="05000000000000000000" charset="0"/>
              <a:buChar char="l"/>
              <a:tabLst>
                <a:tab pos="289560" algn="l"/>
                <a:tab pos="290195" algn="l"/>
              </a:tabLst>
            </a:pPr>
            <a:r>
              <a:rPr sz="3200" dirty="0">
                <a:latin typeface="微软雅黑" panose="020B0503020204020204" charset="-122"/>
                <a:cs typeface="微软雅黑" panose="020B0503020204020204" charset="-122"/>
                <a:sym typeface="+mn-ea"/>
              </a:rPr>
              <a:t>发生分支时</a:t>
            </a:r>
            <a:r>
              <a:rPr lang="zh-CN" sz="3200" dirty="0">
                <a:latin typeface="微软雅黑" panose="020B0503020204020204" charset="-122"/>
                <a:cs typeface="微软雅黑" panose="020B0503020204020204" charset="-122"/>
                <a:sym typeface="+mn-ea"/>
              </a:rPr>
              <a:t>更新</a:t>
            </a:r>
            <a:endParaRPr sz="3200">
              <a:latin typeface="微软雅黑" panose="020B0503020204020204" charset="-122"/>
              <a:cs typeface="微软雅黑" panose="020B0503020204020204" charset="-122"/>
            </a:endParaRPr>
          </a:p>
          <a:p>
            <a:pPr marL="903605" lvl="1" indent="-446405">
              <a:lnSpc>
                <a:spcPct val="100000"/>
              </a:lnSpc>
              <a:spcBef>
                <a:spcPts val="540"/>
              </a:spcBef>
              <a:buFont typeface="Wingdings" panose="05000000000000000000" charset="0"/>
              <a:buChar char="l"/>
              <a:tabLst>
                <a:tab pos="723900" algn="l"/>
                <a:tab pos="724535" algn="l"/>
              </a:tabLst>
            </a:pPr>
            <a:r>
              <a:rPr sz="3200" dirty="0">
                <a:solidFill>
                  <a:schemeClr val="tx1"/>
                </a:solidFill>
                <a:latin typeface="Arial" panose="020B0604020202020204"/>
                <a:cs typeface="Arial" panose="020B0604020202020204"/>
                <a:sym typeface="+mn-ea"/>
              </a:rPr>
              <a:t>PC</a:t>
            </a:r>
            <a:r>
              <a:rPr sz="3200" spc="-5" dirty="0">
                <a:solidFill>
                  <a:schemeClr val="tx1"/>
                </a:solidFill>
                <a:latin typeface="Arial" panose="020B0604020202020204"/>
                <a:cs typeface="Arial" panose="020B0604020202020204"/>
                <a:sym typeface="+mn-ea"/>
              </a:rPr>
              <a:t> </a:t>
            </a:r>
            <a:r>
              <a:rPr lang="en-US" sz="3200" dirty="0">
                <a:solidFill>
                  <a:schemeClr val="tx1"/>
                </a:solidFill>
                <a:latin typeface="Arial" panose="020B0604020202020204"/>
                <a:cs typeface="Arial" panose="020B0604020202020204"/>
                <a:sym typeface="+mn-ea"/>
              </a:rPr>
              <a:t>&lt;— </a:t>
            </a:r>
            <a:r>
              <a:rPr sz="3200" dirty="0">
                <a:solidFill>
                  <a:schemeClr val="tx1"/>
                </a:solidFill>
                <a:latin typeface="微软雅黑" panose="020B0503020204020204" charset="-122"/>
                <a:cs typeface="微软雅黑" panose="020B0503020204020204" charset="-122"/>
                <a:sym typeface="+mn-ea"/>
              </a:rPr>
              <a:t>分支目标地址</a:t>
            </a:r>
            <a:endParaRPr lang="zh-CN" altLang="en-US" sz="3200" dirty="0">
              <a:solidFill>
                <a:schemeClr val="tx1"/>
              </a:solidFill>
              <a:latin typeface="微软雅黑" panose="020B0503020204020204" charset="-122"/>
              <a:cs typeface="微软雅黑" panose="020B0503020204020204" charset="-122"/>
              <a:sym typeface="+mn-ea"/>
            </a:endParaRPr>
          </a:p>
        </p:txBody>
      </p:sp>
      <p:grpSp>
        <p:nvGrpSpPr>
          <p:cNvPr id="43" name="组合 42"/>
          <p:cNvGrpSpPr/>
          <p:nvPr/>
        </p:nvGrpSpPr>
        <p:grpSpPr>
          <a:xfrm>
            <a:off x="6200140" y="1987550"/>
            <a:ext cx="5740400" cy="4197350"/>
            <a:chOff x="9284" y="2330"/>
            <a:chExt cx="9040" cy="6610"/>
          </a:xfrm>
        </p:grpSpPr>
        <p:sp>
          <p:nvSpPr>
            <p:cNvPr id="44" name="object 7"/>
            <p:cNvSpPr/>
            <p:nvPr/>
          </p:nvSpPr>
          <p:spPr>
            <a:xfrm>
              <a:off x="10499" y="3292"/>
              <a:ext cx="2842" cy="826"/>
            </a:xfrm>
            <a:custGeom>
              <a:avLst/>
              <a:gdLst/>
              <a:ahLst/>
              <a:cxnLst/>
              <a:rect l="l" t="t" r="r" b="b"/>
              <a:pathLst>
                <a:path w="1804670" h="524510">
                  <a:moveTo>
                    <a:pt x="0" y="524255"/>
                  </a:moveTo>
                  <a:lnTo>
                    <a:pt x="1804416" y="524255"/>
                  </a:lnTo>
                  <a:lnTo>
                    <a:pt x="1804416" y="0"/>
                  </a:lnTo>
                  <a:lnTo>
                    <a:pt x="0" y="0"/>
                  </a:lnTo>
                  <a:lnTo>
                    <a:pt x="0" y="524255"/>
                  </a:lnTo>
                  <a:close/>
                </a:path>
              </a:pathLst>
            </a:custGeom>
            <a:noFill/>
          </p:spPr>
          <p:txBody>
            <a:bodyPr wrap="square" lIns="0" tIns="0" rIns="0" bIns="0" rtlCol="0"/>
            <a:lstStyle/>
            <a:p>
              <a:endParaRPr/>
            </a:p>
          </p:txBody>
        </p:sp>
        <p:sp>
          <p:nvSpPr>
            <p:cNvPr id="45" name="object 8"/>
            <p:cNvSpPr txBox="1"/>
            <p:nvPr/>
          </p:nvSpPr>
          <p:spPr>
            <a:xfrm>
              <a:off x="10499" y="3292"/>
              <a:ext cx="2842" cy="689"/>
            </a:xfrm>
            <a:prstGeom prst="rect">
              <a:avLst/>
            </a:prstGeom>
            <a:ln w="25907">
              <a:solidFill>
                <a:srgbClr val="000000"/>
              </a:solidFill>
            </a:ln>
          </p:spPr>
          <p:txBody>
            <a:bodyPr vert="horz" wrap="square" lIns="0" tIns="68580" rIns="0" bIns="0" rtlCol="0">
              <a:spAutoFit/>
            </a:bodyPr>
            <a:lstStyle/>
            <a:p>
              <a:pPr marR="41275" algn="ctr">
                <a:lnSpc>
                  <a:spcPct val="100000"/>
                </a:lnSpc>
                <a:spcBef>
                  <a:spcPts val="540"/>
                </a:spcBef>
              </a:pPr>
              <a:r>
                <a:rPr sz="2400" b="1" spc="-10" dirty="0">
                  <a:latin typeface="Arial" panose="020B0604020202020204"/>
                  <a:cs typeface="Arial" panose="020B0604020202020204"/>
                </a:rPr>
                <a:t>PC</a:t>
              </a:r>
              <a:endParaRPr sz="2400">
                <a:latin typeface="Arial" panose="020B0604020202020204"/>
                <a:cs typeface="Arial" panose="020B0604020202020204"/>
              </a:endParaRPr>
            </a:p>
          </p:txBody>
        </p:sp>
        <p:sp>
          <p:nvSpPr>
            <p:cNvPr id="46" name="object 9"/>
            <p:cNvSpPr/>
            <p:nvPr/>
          </p:nvSpPr>
          <p:spPr>
            <a:xfrm>
              <a:off x="10499" y="3484"/>
              <a:ext cx="360" cy="456"/>
            </a:xfrm>
            <a:custGeom>
              <a:avLst/>
              <a:gdLst/>
              <a:ahLst/>
              <a:cxnLst/>
              <a:rect l="l" t="t" r="r" b="b"/>
              <a:pathLst>
                <a:path w="228600" h="289560">
                  <a:moveTo>
                    <a:pt x="0" y="0"/>
                  </a:moveTo>
                  <a:lnTo>
                    <a:pt x="228600" y="144779"/>
                  </a:lnTo>
                  <a:lnTo>
                    <a:pt x="0" y="289560"/>
                  </a:lnTo>
                  <a:lnTo>
                    <a:pt x="0" y="0"/>
                  </a:lnTo>
                  <a:close/>
                </a:path>
              </a:pathLst>
            </a:custGeom>
            <a:ln w="25908">
              <a:solidFill>
                <a:srgbClr val="000000"/>
              </a:solidFill>
            </a:ln>
          </p:spPr>
          <p:txBody>
            <a:bodyPr wrap="square" lIns="0" tIns="0" rIns="0" bIns="0" rtlCol="0"/>
            <a:lstStyle/>
            <a:p>
              <a:endParaRPr/>
            </a:p>
          </p:txBody>
        </p:sp>
        <p:sp>
          <p:nvSpPr>
            <p:cNvPr id="47" name="object 10"/>
            <p:cNvSpPr/>
            <p:nvPr/>
          </p:nvSpPr>
          <p:spPr>
            <a:xfrm>
              <a:off x="9848" y="3724"/>
              <a:ext cx="660" cy="0"/>
            </a:xfrm>
            <a:custGeom>
              <a:avLst/>
              <a:gdLst/>
              <a:ahLst/>
              <a:cxnLst/>
              <a:rect l="l" t="t" r="r" b="b"/>
              <a:pathLst>
                <a:path w="419100">
                  <a:moveTo>
                    <a:pt x="419099" y="0"/>
                  </a:moveTo>
                  <a:lnTo>
                    <a:pt x="0" y="0"/>
                  </a:lnTo>
                </a:path>
              </a:pathLst>
            </a:custGeom>
            <a:ln w="19812">
              <a:solidFill>
                <a:srgbClr val="000000"/>
              </a:solidFill>
            </a:ln>
          </p:spPr>
          <p:txBody>
            <a:bodyPr wrap="square" lIns="0" tIns="0" rIns="0" bIns="0" rtlCol="0"/>
            <a:lstStyle/>
            <a:p>
              <a:endParaRPr/>
            </a:p>
          </p:txBody>
        </p:sp>
        <p:sp>
          <p:nvSpPr>
            <p:cNvPr id="48" name="object 11"/>
            <p:cNvSpPr txBox="1"/>
            <p:nvPr/>
          </p:nvSpPr>
          <p:spPr>
            <a:xfrm>
              <a:off x="9284" y="3448"/>
              <a:ext cx="530" cy="50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panose="020B0604020202020204"/>
                  <a:cs typeface="Arial" panose="020B0604020202020204"/>
                </a:rPr>
                <a:t>clk</a:t>
              </a:r>
              <a:endParaRPr sz="2000">
                <a:latin typeface="Arial" panose="020B0604020202020204"/>
                <a:cs typeface="Arial" panose="020B0604020202020204"/>
              </a:endParaRPr>
            </a:p>
          </p:txBody>
        </p:sp>
        <p:sp>
          <p:nvSpPr>
            <p:cNvPr id="49" name="object 12"/>
            <p:cNvSpPr/>
            <p:nvPr/>
          </p:nvSpPr>
          <p:spPr>
            <a:xfrm>
              <a:off x="11842" y="4865"/>
              <a:ext cx="179" cy="273"/>
            </a:xfrm>
            <a:custGeom>
              <a:avLst/>
              <a:gdLst/>
              <a:ahLst/>
              <a:cxnLst/>
              <a:rect l="l" t="t" r="r" b="b"/>
              <a:pathLst>
                <a:path w="113665" h="173354">
                  <a:moveTo>
                    <a:pt x="0" y="172974"/>
                  </a:moveTo>
                  <a:lnTo>
                    <a:pt x="113664" y="0"/>
                  </a:lnTo>
                </a:path>
              </a:pathLst>
            </a:custGeom>
            <a:ln w="12192">
              <a:solidFill>
                <a:srgbClr val="000000"/>
              </a:solidFill>
            </a:ln>
          </p:spPr>
          <p:txBody>
            <a:bodyPr wrap="square" lIns="0" tIns="0" rIns="0" bIns="0" rtlCol="0"/>
            <a:lstStyle/>
            <a:p>
              <a:endParaRPr/>
            </a:p>
          </p:txBody>
        </p:sp>
        <p:sp>
          <p:nvSpPr>
            <p:cNvPr id="50" name="object 13"/>
            <p:cNvSpPr txBox="1"/>
            <p:nvPr/>
          </p:nvSpPr>
          <p:spPr>
            <a:xfrm>
              <a:off x="11505" y="4774"/>
              <a:ext cx="352" cy="36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1" name="object 14"/>
            <p:cNvSpPr/>
            <p:nvPr/>
          </p:nvSpPr>
          <p:spPr>
            <a:xfrm>
              <a:off x="13591" y="2330"/>
              <a:ext cx="179" cy="273"/>
            </a:xfrm>
            <a:custGeom>
              <a:avLst/>
              <a:gdLst/>
              <a:ahLst/>
              <a:cxnLst/>
              <a:rect l="l" t="t" r="r" b="b"/>
              <a:pathLst>
                <a:path w="113665" h="173355">
                  <a:moveTo>
                    <a:pt x="0" y="172974"/>
                  </a:moveTo>
                  <a:lnTo>
                    <a:pt x="113665" y="0"/>
                  </a:lnTo>
                </a:path>
              </a:pathLst>
            </a:custGeom>
            <a:ln w="12192">
              <a:solidFill>
                <a:srgbClr val="000000"/>
              </a:solidFill>
            </a:ln>
          </p:spPr>
          <p:txBody>
            <a:bodyPr wrap="square" lIns="0" tIns="0" rIns="0" bIns="0" rtlCol="0"/>
            <a:lstStyle/>
            <a:p>
              <a:endParaRPr/>
            </a:p>
          </p:txBody>
        </p:sp>
        <p:sp>
          <p:nvSpPr>
            <p:cNvPr id="52" name="object 15"/>
            <p:cNvSpPr txBox="1"/>
            <p:nvPr/>
          </p:nvSpPr>
          <p:spPr>
            <a:xfrm>
              <a:off x="13634" y="2448"/>
              <a:ext cx="352" cy="36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3" name="object 16"/>
            <p:cNvSpPr/>
            <p:nvPr/>
          </p:nvSpPr>
          <p:spPr>
            <a:xfrm>
              <a:off x="13340" y="7959"/>
              <a:ext cx="3121" cy="270"/>
            </a:xfrm>
            <a:custGeom>
              <a:avLst/>
              <a:gdLst/>
              <a:ahLst/>
              <a:cxnLst/>
              <a:rect l="l" t="t" r="r" b="b"/>
              <a:pathLst>
                <a:path w="1981834" h="171450">
                  <a:moveTo>
                    <a:pt x="1905526" y="85578"/>
                  </a:moveTo>
                  <a:lnTo>
                    <a:pt x="1819528" y="135743"/>
                  </a:lnTo>
                  <a:lnTo>
                    <a:pt x="1813921" y="140795"/>
                  </a:lnTo>
                  <a:lnTo>
                    <a:pt x="1810766" y="147395"/>
                  </a:lnTo>
                  <a:lnTo>
                    <a:pt x="1810277" y="154709"/>
                  </a:lnTo>
                  <a:lnTo>
                    <a:pt x="1812671" y="161905"/>
                  </a:lnTo>
                  <a:lnTo>
                    <a:pt x="1817723" y="167512"/>
                  </a:lnTo>
                  <a:lnTo>
                    <a:pt x="1824323" y="170668"/>
                  </a:lnTo>
                  <a:lnTo>
                    <a:pt x="1831637" y="171156"/>
                  </a:lnTo>
                  <a:lnTo>
                    <a:pt x="1838832" y="168763"/>
                  </a:lnTo>
                  <a:lnTo>
                    <a:pt x="1948694" y="104628"/>
                  </a:lnTo>
                  <a:lnTo>
                    <a:pt x="1943480" y="104628"/>
                  </a:lnTo>
                  <a:lnTo>
                    <a:pt x="1943480" y="102088"/>
                  </a:lnTo>
                  <a:lnTo>
                    <a:pt x="1933828" y="102088"/>
                  </a:lnTo>
                  <a:lnTo>
                    <a:pt x="1905526" y="85578"/>
                  </a:lnTo>
                  <a:close/>
                </a:path>
                <a:path w="1981834" h="171450">
                  <a:moveTo>
                    <a:pt x="1872868" y="66528"/>
                  </a:moveTo>
                  <a:lnTo>
                    <a:pt x="0" y="66528"/>
                  </a:lnTo>
                  <a:lnTo>
                    <a:pt x="0" y="104628"/>
                  </a:lnTo>
                  <a:lnTo>
                    <a:pt x="1872869" y="104628"/>
                  </a:lnTo>
                  <a:lnTo>
                    <a:pt x="1905526" y="85578"/>
                  </a:lnTo>
                  <a:lnTo>
                    <a:pt x="1872868" y="66528"/>
                  </a:lnTo>
                  <a:close/>
                </a:path>
                <a:path w="1981834" h="171450">
                  <a:moveTo>
                    <a:pt x="1948694" y="66528"/>
                  </a:moveTo>
                  <a:lnTo>
                    <a:pt x="1943480" y="66528"/>
                  </a:lnTo>
                  <a:lnTo>
                    <a:pt x="1943480" y="104628"/>
                  </a:lnTo>
                  <a:lnTo>
                    <a:pt x="1948694" y="104628"/>
                  </a:lnTo>
                  <a:lnTo>
                    <a:pt x="1981327" y="85578"/>
                  </a:lnTo>
                  <a:lnTo>
                    <a:pt x="1948694" y="66528"/>
                  </a:lnTo>
                  <a:close/>
                </a:path>
                <a:path w="1981834" h="171450">
                  <a:moveTo>
                    <a:pt x="1933828" y="69068"/>
                  </a:moveTo>
                  <a:lnTo>
                    <a:pt x="1905526" y="85578"/>
                  </a:lnTo>
                  <a:lnTo>
                    <a:pt x="1933828" y="102088"/>
                  </a:lnTo>
                  <a:lnTo>
                    <a:pt x="1933828" y="69068"/>
                  </a:lnTo>
                  <a:close/>
                </a:path>
                <a:path w="1981834" h="171450">
                  <a:moveTo>
                    <a:pt x="1943480" y="69068"/>
                  </a:moveTo>
                  <a:lnTo>
                    <a:pt x="1933828" y="69068"/>
                  </a:lnTo>
                  <a:lnTo>
                    <a:pt x="1933828" y="102088"/>
                  </a:lnTo>
                  <a:lnTo>
                    <a:pt x="1943480" y="102088"/>
                  </a:lnTo>
                  <a:lnTo>
                    <a:pt x="1943480" y="69068"/>
                  </a:lnTo>
                  <a:close/>
                </a:path>
                <a:path w="1981834" h="171450">
                  <a:moveTo>
                    <a:pt x="1831637" y="0"/>
                  </a:moveTo>
                  <a:lnTo>
                    <a:pt x="1824323" y="488"/>
                  </a:lnTo>
                  <a:lnTo>
                    <a:pt x="1817723" y="3643"/>
                  </a:lnTo>
                  <a:lnTo>
                    <a:pt x="1812671" y="9251"/>
                  </a:lnTo>
                  <a:lnTo>
                    <a:pt x="1810277" y="16446"/>
                  </a:lnTo>
                  <a:lnTo>
                    <a:pt x="1810766" y="23760"/>
                  </a:lnTo>
                  <a:lnTo>
                    <a:pt x="1813921" y="30360"/>
                  </a:lnTo>
                  <a:lnTo>
                    <a:pt x="1819528" y="35413"/>
                  </a:lnTo>
                  <a:lnTo>
                    <a:pt x="1905526" y="85578"/>
                  </a:lnTo>
                  <a:lnTo>
                    <a:pt x="1933828" y="69068"/>
                  </a:lnTo>
                  <a:lnTo>
                    <a:pt x="1943480" y="69068"/>
                  </a:lnTo>
                  <a:lnTo>
                    <a:pt x="1943480" y="66528"/>
                  </a:lnTo>
                  <a:lnTo>
                    <a:pt x="1948694" y="66528"/>
                  </a:lnTo>
                  <a:lnTo>
                    <a:pt x="1838832" y="2393"/>
                  </a:lnTo>
                  <a:lnTo>
                    <a:pt x="1831637" y="0"/>
                  </a:lnTo>
                  <a:close/>
                </a:path>
              </a:pathLst>
            </a:custGeom>
            <a:solidFill>
              <a:srgbClr val="000000"/>
            </a:solidFill>
          </p:spPr>
          <p:txBody>
            <a:bodyPr wrap="square" lIns="0" tIns="0" rIns="0" bIns="0" rtlCol="0"/>
            <a:lstStyle/>
            <a:p>
              <a:endParaRPr/>
            </a:p>
          </p:txBody>
        </p:sp>
        <p:sp>
          <p:nvSpPr>
            <p:cNvPr id="54" name="object 17"/>
            <p:cNvSpPr txBox="1"/>
            <p:nvPr/>
          </p:nvSpPr>
          <p:spPr>
            <a:xfrm>
              <a:off x="10499" y="7163"/>
              <a:ext cx="2842" cy="1777"/>
            </a:xfrm>
            <a:prstGeom prst="rect">
              <a:avLst/>
            </a:prstGeom>
            <a:noFill/>
            <a:ln w="25907">
              <a:solidFill>
                <a:srgbClr val="000000"/>
              </a:solidFill>
            </a:ln>
          </p:spPr>
          <p:txBody>
            <a:bodyPr vert="horz" wrap="square" lIns="0" tIns="0" rIns="0" bIns="0" rtlCol="0">
              <a:spAutoFit/>
            </a:bodyPr>
            <a:lstStyle/>
            <a:p>
              <a:pPr marL="27305" algn="ctr">
                <a:lnSpc>
                  <a:spcPts val="1940"/>
                </a:lnSpc>
              </a:pPr>
              <a:r>
                <a:rPr sz="1800" spc="-5" dirty="0">
                  <a:latin typeface="Arial" panose="020B0604020202020204"/>
                  <a:cs typeface="Arial" panose="020B0604020202020204"/>
                </a:rPr>
                <a:t>Address</a:t>
              </a:r>
              <a:endParaRPr sz="1800" dirty="0">
                <a:latin typeface="Arial" panose="020B0604020202020204"/>
                <a:cs typeface="Arial" panose="020B0604020202020204"/>
              </a:endParaRPr>
            </a:p>
            <a:p>
              <a:pPr marL="121285" marR="99695" algn="ctr">
                <a:lnSpc>
                  <a:spcPct val="100000"/>
                </a:lnSpc>
                <a:spcBef>
                  <a:spcPts val="1100"/>
                </a:spcBef>
              </a:pPr>
              <a:r>
                <a:rPr sz="2400" b="1" spc="-5" dirty="0">
                  <a:latin typeface="Arial" panose="020B0604020202020204"/>
                  <a:cs typeface="Arial" panose="020B0604020202020204"/>
                </a:rPr>
                <a:t>Inst</a:t>
              </a:r>
              <a:r>
                <a:rPr sz="2400" b="1" dirty="0">
                  <a:latin typeface="Arial" panose="020B0604020202020204"/>
                  <a:cs typeface="Arial" panose="020B0604020202020204"/>
                </a:rPr>
                <a:t>r</a:t>
              </a:r>
              <a:r>
                <a:rPr sz="2400" b="1" spc="-5" dirty="0">
                  <a:latin typeface="Arial" panose="020B0604020202020204"/>
                  <a:cs typeface="Arial" panose="020B0604020202020204"/>
                </a:rPr>
                <a:t>uction  Memory</a:t>
              </a:r>
              <a:endParaRPr sz="2400" dirty="0">
                <a:latin typeface="Arial" panose="020B0604020202020204"/>
                <a:cs typeface="Arial" panose="020B0604020202020204"/>
              </a:endParaRPr>
            </a:p>
          </p:txBody>
        </p:sp>
        <p:sp>
          <p:nvSpPr>
            <p:cNvPr id="55" name="object 18"/>
            <p:cNvSpPr/>
            <p:nvPr/>
          </p:nvSpPr>
          <p:spPr>
            <a:xfrm>
              <a:off x="14148" y="7963"/>
              <a:ext cx="179" cy="273"/>
            </a:xfrm>
            <a:custGeom>
              <a:avLst/>
              <a:gdLst/>
              <a:ahLst/>
              <a:cxnLst/>
              <a:rect l="l" t="t" r="r" b="b"/>
              <a:pathLst>
                <a:path w="113665" h="173354">
                  <a:moveTo>
                    <a:pt x="0" y="172974"/>
                  </a:moveTo>
                  <a:lnTo>
                    <a:pt x="113665" y="0"/>
                  </a:lnTo>
                </a:path>
              </a:pathLst>
            </a:custGeom>
            <a:ln w="12192">
              <a:solidFill>
                <a:srgbClr val="000000"/>
              </a:solidFill>
            </a:ln>
          </p:spPr>
          <p:txBody>
            <a:bodyPr wrap="square" lIns="0" tIns="0" rIns="0" bIns="0" rtlCol="0"/>
            <a:lstStyle/>
            <a:p>
              <a:endParaRPr/>
            </a:p>
          </p:txBody>
        </p:sp>
        <p:sp>
          <p:nvSpPr>
            <p:cNvPr id="56" name="object 19"/>
            <p:cNvSpPr txBox="1"/>
            <p:nvPr/>
          </p:nvSpPr>
          <p:spPr>
            <a:xfrm>
              <a:off x="13480" y="7279"/>
              <a:ext cx="2945" cy="1168"/>
            </a:xfrm>
            <a:prstGeom prst="rect">
              <a:avLst/>
            </a:prstGeom>
          </p:spPr>
          <p:txBody>
            <a:bodyPr vert="horz" wrap="square" lIns="0" tIns="133350" rIns="0" bIns="0" rtlCol="0">
              <a:spAutoFit/>
            </a:bodyPr>
            <a:lstStyle/>
            <a:p>
              <a:pPr marL="12700">
                <a:lnSpc>
                  <a:spcPct val="100000"/>
                </a:lnSpc>
                <a:spcBef>
                  <a:spcPts val="1050"/>
                </a:spcBef>
              </a:pPr>
              <a:r>
                <a:rPr sz="2000" dirty="0">
                  <a:latin typeface="Arial" panose="020B0604020202020204"/>
                  <a:cs typeface="Arial" panose="020B0604020202020204"/>
                </a:rPr>
                <a:t>Instruction</a:t>
              </a:r>
              <a:r>
                <a:rPr sz="2000" spc="-100" dirty="0">
                  <a:latin typeface="Arial" panose="020B0604020202020204"/>
                  <a:cs typeface="Arial" panose="020B0604020202020204"/>
                </a:rPr>
                <a:t> </a:t>
              </a:r>
              <a:r>
                <a:rPr sz="2000" spc="-10" dirty="0">
                  <a:latin typeface="Arial" panose="020B0604020202020204"/>
                  <a:cs typeface="Arial" panose="020B0604020202020204"/>
                </a:rPr>
                <a:t>Word</a:t>
              </a:r>
              <a:endParaRPr sz="2000">
                <a:latin typeface="Arial" panose="020B0604020202020204"/>
                <a:cs typeface="Arial" panose="020B0604020202020204"/>
              </a:endParaRPr>
            </a:p>
            <a:p>
              <a:pPr marL="464185">
                <a:lnSpc>
                  <a:spcPct val="100000"/>
                </a:lnSpc>
                <a:spcBef>
                  <a:spcPts val="66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7" name="object 20"/>
            <p:cNvSpPr/>
            <p:nvPr/>
          </p:nvSpPr>
          <p:spPr>
            <a:xfrm>
              <a:off x="11787" y="4117"/>
              <a:ext cx="270" cy="2996"/>
            </a:xfrm>
            <a:custGeom>
              <a:avLst/>
              <a:gdLst/>
              <a:ahLst/>
              <a:cxnLst/>
              <a:rect l="l" t="t" r="r" b="b"/>
              <a:pathLst>
                <a:path w="171450" h="1902460">
                  <a:moveTo>
                    <a:pt x="16446" y="1731029"/>
                  </a:moveTo>
                  <a:lnTo>
                    <a:pt x="9251" y="1733422"/>
                  </a:lnTo>
                  <a:lnTo>
                    <a:pt x="3643" y="1738475"/>
                  </a:lnTo>
                  <a:lnTo>
                    <a:pt x="488" y="1745075"/>
                  </a:lnTo>
                  <a:lnTo>
                    <a:pt x="0" y="1752389"/>
                  </a:lnTo>
                  <a:lnTo>
                    <a:pt x="2393" y="1759584"/>
                  </a:lnTo>
                  <a:lnTo>
                    <a:pt x="85578" y="1902078"/>
                  </a:lnTo>
                  <a:lnTo>
                    <a:pt x="107671" y="1864233"/>
                  </a:lnTo>
                  <a:lnTo>
                    <a:pt x="66528" y="1864233"/>
                  </a:lnTo>
                  <a:lnTo>
                    <a:pt x="66528" y="1793621"/>
                  </a:lnTo>
                  <a:lnTo>
                    <a:pt x="35413" y="1740280"/>
                  </a:lnTo>
                  <a:lnTo>
                    <a:pt x="30360" y="1734673"/>
                  </a:lnTo>
                  <a:lnTo>
                    <a:pt x="23760" y="1731518"/>
                  </a:lnTo>
                  <a:lnTo>
                    <a:pt x="16446" y="1731029"/>
                  </a:lnTo>
                  <a:close/>
                </a:path>
                <a:path w="171450" h="1902460">
                  <a:moveTo>
                    <a:pt x="66528" y="1793621"/>
                  </a:moveTo>
                  <a:lnTo>
                    <a:pt x="66528" y="1864233"/>
                  </a:lnTo>
                  <a:lnTo>
                    <a:pt x="104628" y="1864233"/>
                  </a:lnTo>
                  <a:lnTo>
                    <a:pt x="104628" y="1854580"/>
                  </a:lnTo>
                  <a:lnTo>
                    <a:pt x="69068" y="1854580"/>
                  </a:lnTo>
                  <a:lnTo>
                    <a:pt x="85578" y="1826278"/>
                  </a:lnTo>
                  <a:lnTo>
                    <a:pt x="66528" y="1793621"/>
                  </a:lnTo>
                  <a:close/>
                </a:path>
                <a:path w="171450" h="1902460">
                  <a:moveTo>
                    <a:pt x="154709" y="1731029"/>
                  </a:moveTo>
                  <a:lnTo>
                    <a:pt x="147395" y="1731518"/>
                  </a:lnTo>
                  <a:lnTo>
                    <a:pt x="140795" y="1734673"/>
                  </a:lnTo>
                  <a:lnTo>
                    <a:pt x="135743" y="1740280"/>
                  </a:lnTo>
                  <a:lnTo>
                    <a:pt x="104628" y="1793621"/>
                  </a:lnTo>
                  <a:lnTo>
                    <a:pt x="104628" y="1864233"/>
                  </a:lnTo>
                  <a:lnTo>
                    <a:pt x="107671" y="1864233"/>
                  </a:lnTo>
                  <a:lnTo>
                    <a:pt x="168763" y="1759584"/>
                  </a:lnTo>
                  <a:lnTo>
                    <a:pt x="171156" y="1752389"/>
                  </a:lnTo>
                  <a:lnTo>
                    <a:pt x="170668" y="1745075"/>
                  </a:lnTo>
                  <a:lnTo>
                    <a:pt x="167512" y="1738475"/>
                  </a:lnTo>
                  <a:lnTo>
                    <a:pt x="161905" y="1733422"/>
                  </a:lnTo>
                  <a:lnTo>
                    <a:pt x="154709" y="1731029"/>
                  </a:lnTo>
                  <a:close/>
                </a:path>
                <a:path w="171450" h="1902460">
                  <a:moveTo>
                    <a:pt x="85578" y="1826278"/>
                  </a:moveTo>
                  <a:lnTo>
                    <a:pt x="69068" y="1854580"/>
                  </a:lnTo>
                  <a:lnTo>
                    <a:pt x="102088" y="1854580"/>
                  </a:lnTo>
                  <a:lnTo>
                    <a:pt x="85578" y="1826278"/>
                  </a:lnTo>
                  <a:close/>
                </a:path>
                <a:path w="171450" h="1902460">
                  <a:moveTo>
                    <a:pt x="104628" y="1793621"/>
                  </a:moveTo>
                  <a:lnTo>
                    <a:pt x="85578" y="1826278"/>
                  </a:lnTo>
                  <a:lnTo>
                    <a:pt x="102088" y="1854580"/>
                  </a:lnTo>
                  <a:lnTo>
                    <a:pt x="104628" y="1854580"/>
                  </a:lnTo>
                  <a:lnTo>
                    <a:pt x="104628" y="1793621"/>
                  </a:lnTo>
                  <a:close/>
                </a:path>
                <a:path w="171450" h="1902460">
                  <a:moveTo>
                    <a:pt x="104628" y="0"/>
                  </a:moveTo>
                  <a:lnTo>
                    <a:pt x="66528" y="0"/>
                  </a:lnTo>
                  <a:lnTo>
                    <a:pt x="66528" y="1793621"/>
                  </a:lnTo>
                  <a:lnTo>
                    <a:pt x="85578" y="1826278"/>
                  </a:lnTo>
                  <a:lnTo>
                    <a:pt x="104628" y="1793621"/>
                  </a:lnTo>
                  <a:lnTo>
                    <a:pt x="104628" y="0"/>
                  </a:lnTo>
                  <a:close/>
                </a:path>
              </a:pathLst>
            </a:custGeom>
            <a:solidFill>
              <a:srgbClr val="000000"/>
            </a:solidFill>
          </p:spPr>
          <p:txBody>
            <a:bodyPr wrap="square" lIns="0" tIns="0" rIns="0" bIns="0" rtlCol="0"/>
            <a:lstStyle/>
            <a:p>
              <a:endParaRPr/>
            </a:p>
          </p:txBody>
        </p:sp>
        <p:sp>
          <p:nvSpPr>
            <p:cNvPr id="58" name="object 21"/>
            <p:cNvSpPr/>
            <p:nvPr/>
          </p:nvSpPr>
          <p:spPr>
            <a:xfrm>
              <a:off x="11785" y="2400"/>
              <a:ext cx="3839" cy="893"/>
            </a:xfrm>
            <a:custGeom>
              <a:avLst/>
              <a:gdLst/>
              <a:ahLst/>
              <a:cxnLst/>
              <a:rect l="l" t="t" r="r" b="b"/>
              <a:pathLst>
                <a:path w="2437765" h="567055">
                  <a:moveTo>
                    <a:pt x="16446" y="395680"/>
                  </a:moveTo>
                  <a:lnTo>
                    <a:pt x="9251" y="398145"/>
                  </a:lnTo>
                  <a:lnTo>
                    <a:pt x="3643" y="403177"/>
                  </a:lnTo>
                  <a:lnTo>
                    <a:pt x="488" y="409733"/>
                  </a:lnTo>
                  <a:lnTo>
                    <a:pt x="0" y="417004"/>
                  </a:lnTo>
                  <a:lnTo>
                    <a:pt x="2393" y="424179"/>
                  </a:lnTo>
                  <a:lnTo>
                    <a:pt x="85578" y="566674"/>
                  </a:lnTo>
                  <a:lnTo>
                    <a:pt x="96550" y="547877"/>
                  </a:lnTo>
                  <a:lnTo>
                    <a:pt x="85578" y="547877"/>
                  </a:lnTo>
                  <a:lnTo>
                    <a:pt x="78154" y="546383"/>
                  </a:lnTo>
                  <a:lnTo>
                    <a:pt x="72100" y="542305"/>
                  </a:lnTo>
                  <a:lnTo>
                    <a:pt x="68022" y="536251"/>
                  </a:lnTo>
                  <a:lnTo>
                    <a:pt x="66528" y="528827"/>
                  </a:lnTo>
                  <a:lnTo>
                    <a:pt x="66528" y="458343"/>
                  </a:lnTo>
                  <a:lnTo>
                    <a:pt x="35413" y="405002"/>
                  </a:lnTo>
                  <a:lnTo>
                    <a:pt x="30360" y="399323"/>
                  </a:lnTo>
                  <a:lnTo>
                    <a:pt x="23760" y="396144"/>
                  </a:lnTo>
                  <a:lnTo>
                    <a:pt x="16446" y="395680"/>
                  </a:lnTo>
                  <a:close/>
                </a:path>
                <a:path w="2437765" h="567055">
                  <a:moveTo>
                    <a:pt x="66528" y="458343"/>
                  </a:moveTo>
                  <a:lnTo>
                    <a:pt x="66528" y="528827"/>
                  </a:lnTo>
                  <a:lnTo>
                    <a:pt x="68022" y="536251"/>
                  </a:lnTo>
                  <a:lnTo>
                    <a:pt x="72100" y="542305"/>
                  </a:lnTo>
                  <a:lnTo>
                    <a:pt x="78154" y="546383"/>
                  </a:lnTo>
                  <a:lnTo>
                    <a:pt x="85578" y="547877"/>
                  </a:lnTo>
                  <a:lnTo>
                    <a:pt x="93001" y="546383"/>
                  </a:lnTo>
                  <a:lnTo>
                    <a:pt x="99056" y="542305"/>
                  </a:lnTo>
                  <a:lnTo>
                    <a:pt x="103133" y="536251"/>
                  </a:lnTo>
                  <a:lnTo>
                    <a:pt x="104628" y="528827"/>
                  </a:lnTo>
                  <a:lnTo>
                    <a:pt x="104628" y="519302"/>
                  </a:lnTo>
                  <a:lnTo>
                    <a:pt x="69068" y="519302"/>
                  </a:lnTo>
                  <a:lnTo>
                    <a:pt x="85578" y="491000"/>
                  </a:lnTo>
                  <a:lnTo>
                    <a:pt x="66528" y="458343"/>
                  </a:lnTo>
                  <a:close/>
                </a:path>
                <a:path w="2437765" h="567055">
                  <a:moveTo>
                    <a:pt x="154709" y="395680"/>
                  </a:moveTo>
                  <a:lnTo>
                    <a:pt x="147395" y="396144"/>
                  </a:lnTo>
                  <a:lnTo>
                    <a:pt x="140795" y="399323"/>
                  </a:lnTo>
                  <a:lnTo>
                    <a:pt x="135743" y="405002"/>
                  </a:lnTo>
                  <a:lnTo>
                    <a:pt x="104628" y="458343"/>
                  </a:lnTo>
                  <a:lnTo>
                    <a:pt x="104628" y="528827"/>
                  </a:lnTo>
                  <a:lnTo>
                    <a:pt x="103133" y="536251"/>
                  </a:lnTo>
                  <a:lnTo>
                    <a:pt x="99056" y="542305"/>
                  </a:lnTo>
                  <a:lnTo>
                    <a:pt x="93001" y="546383"/>
                  </a:lnTo>
                  <a:lnTo>
                    <a:pt x="85578" y="547877"/>
                  </a:lnTo>
                  <a:lnTo>
                    <a:pt x="96550" y="547877"/>
                  </a:lnTo>
                  <a:lnTo>
                    <a:pt x="168763" y="424179"/>
                  </a:lnTo>
                  <a:lnTo>
                    <a:pt x="171156" y="417004"/>
                  </a:lnTo>
                  <a:lnTo>
                    <a:pt x="170668" y="409733"/>
                  </a:lnTo>
                  <a:lnTo>
                    <a:pt x="167513" y="403177"/>
                  </a:lnTo>
                  <a:lnTo>
                    <a:pt x="161905" y="398145"/>
                  </a:lnTo>
                  <a:lnTo>
                    <a:pt x="154709" y="395680"/>
                  </a:lnTo>
                  <a:close/>
                </a:path>
                <a:path w="2437765" h="567055">
                  <a:moveTo>
                    <a:pt x="85578" y="491000"/>
                  </a:moveTo>
                  <a:lnTo>
                    <a:pt x="69068" y="519302"/>
                  </a:lnTo>
                  <a:lnTo>
                    <a:pt x="102088" y="519302"/>
                  </a:lnTo>
                  <a:lnTo>
                    <a:pt x="85578" y="491000"/>
                  </a:lnTo>
                  <a:close/>
                </a:path>
                <a:path w="2437765" h="567055">
                  <a:moveTo>
                    <a:pt x="104628" y="458343"/>
                  </a:moveTo>
                  <a:lnTo>
                    <a:pt x="85578" y="491000"/>
                  </a:lnTo>
                  <a:lnTo>
                    <a:pt x="102088" y="519302"/>
                  </a:lnTo>
                  <a:lnTo>
                    <a:pt x="104628" y="519302"/>
                  </a:lnTo>
                  <a:lnTo>
                    <a:pt x="104628" y="458343"/>
                  </a:lnTo>
                  <a:close/>
                </a:path>
                <a:path w="2437765" h="567055">
                  <a:moveTo>
                    <a:pt x="2418695" y="0"/>
                  </a:moveTo>
                  <a:lnTo>
                    <a:pt x="85578" y="0"/>
                  </a:lnTo>
                  <a:lnTo>
                    <a:pt x="78154" y="1494"/>
                  </a:lnTo>
                  <a:lnTo>
                    <a:pt x="72100" y="5572"/>
                  </a:lnTo>
                  <a:lnTo>
                    <a:pt x="68022" y="11626"/>
                  </a:lnTo>
                  <a:lnTo>
                    <a:pt x="66528" y="19050"/>
                  </a:lnTo>
                  <a:lnTo>
                    <a:pt x="66528" y="458343"/>
                  </a:lnTo>
                  <a:lnTo>
                    <a:pt x="85578" y="491000"/>
                  </a:lnTo>
                  <a:lnTo>
                    <a:pt x="104628" y="458343"/>
                  </a:lnTo>
                  <a:lnTo>
                    <a:pt x="104628" y="38100"/>
                  </a:lnTo>
                  <a:lnTo>
                    <a:pt x="85578" y="38100"/>
                  </a:lnTo>
                  <a:lnTo>
                    <a:pt x="104628" y="19050"/>
                  </a:lnTo>
                  <a:lnTo>
                    <a:pt x="2437745" y="19050"/>
                  </a:lnTo>
                  <a:lnTo>
                    <a:pt x="2436233" y="11626"/>
                  </a:lnTo>
                  <a:lnTo>
                    <a:pt x="2432125" y="5572"/>
                  </a:lnTo>
                  <a:lnTo>
                    <a:pt x="2426065" y="1494"/>
                  </a:lnTo>
                  <a:lnTo>
                    <a:pt x="2418695" y="0"/>
                  </a:lnTo>
                  <a:close/>
                </a:path>
                <a:path w="2437765" h="567055">
                  <a:moveTo>
                    <a:pt x="2399645" y="19050"/>
                  </a:moveTo>
                  <a:lnTo>
                    <a:pt x="2399645" y="247650"/>
                  </a:lnTo>
                  <a:lnTo>
                    <a:pt x="2401139" y="255073"/>
                  </a:lnTo>
                  <a:lnTo>
                    <a:pt x="2405217" y="261127"/>
                  </a:lnTo>
                  <a:lnTo>
                    <a:pt x="2411271" y="265205"/>
                  </a:lnTo>
                  <a:lnTo>
                    <a:pt x="2418695" y="266700"/>
                  </a:lnTo>
                  <a:lnTo>
                    <a:pt x="2426065" y="265205"/>
                  </a:lnTo>
                  <a:lnTo>
                    <a:pt x="2432125" y="261127"/>
                  </a:lnTo>
                  <a:lnTo>
                    <a:pt x="2436233" y="255073"/>
                  </a:lnTo>
                  <a:lnTo>
                    <a:pt x="2437745" y="247650"/>
                  </a:lnTo>
                  <a:lnTo>
                    <a:pt x="2437745" y="38100"/>
                  </a:lnTo>
                  <a:lnTo>
                    <a:pt x="2418695" y="38100"/>
                  </a:lnTo>
                  <a:lnTo>
                    <a:pt x="2399645" y="19050"/>
                  </a:lnTo>
                  <a:close/>
                </a:path>
                <a:path w="2437765" h="567055">
                  <a:moveTo>
                    <a:pt x="104628" y="19050"/>
                  </a:moveTo>
                  <a:lnTo>
                    <a:pt x="85578" y="38100"/>
                  </a:lnTo>
                  <a:lnTo>
                    <a:pt x="104628" y="38100"/>
                  </a:lnTo>
                  <a:lnTo>
                    <a:pt x="104628" y="19050"/>
                  </a:lnTo>
                  <a:close/>
                </a:path>
                <a:path w="2437765" h="567055">
                  <a:moveTo>
                    <a:pt x="2399645" y="19050"/>
                  </a:moveTo>
                  <a:lnTo>
                    <a:pt x="104628" y="19050"/>
                  </a:lnTo>
                  <a:lnTo>
                    <a:pt x="104628" y="38100"/>
                  </a:lnTo>
                  <a:lnTo>
                    <a:pt x="2399645" y="38100"/>
                  </a:lnTo>
                  <a:lnTo>
                    <a:pt x="2399645" y="19050"/>
                  </a:lnTo>
                  <a:close/>
                </a:path>
                <a:path w="2437765" h="567055">
                  <a:moveTo>
                    <a:pt x="2437745" y="19050"/>
                  </a:moveTo>
                  <a:lnTo>
                    <a:pt x="2399645" y="19050"/>
                  </a:lnTo>
                  <a:lnTo>
                    <a:pt x="2418695" y="38100"/>
                  </a:lnTo>
                  <a:lnTo>
                    <a:pt x="2437745" y="38100"/>
                  </a:lnTo>
                  <a:lnTo>
                    <a:pt x="2437745" y="19050"/>
                  </a:lnTo>
                  <a:close/>
                </a:path>
              </a:pathLst>
            </a:custGeom>
            <a:solidFill>
              <a:srgbClr val="000000"/>
            </a:solidFill>
          </p:spPr>
          <p:txBody>
            <a:bodyPr wrap="square" lIns="0" tIns="0" rIns="0" bIns="0" rtlCol="0"/>
            <a:lstStyle/>
            <a:p>
              <a:endParaRPr/>
            </a:p>
          </p:txBody>
        </p:sp>
        <p:sp>
          <p:nvSpPr>
            <p:cNvPr id="59" name="object 22"/>
            <p:cNvSpPr/>
            <p:nvPr/>
          </p:nvSpPr>
          <p:spPr>
            <a:xfrm>
              <a:off x="15368" y="5475"/>
              <a:ext cx="270" cy="682"/>
            </a:xfrm>
            <a:custGeom>
              <a:avLst/>
              <a:gdLst/>
              <a:ahLst/>
              <a:cxnLst/>
              <a:rect l="l" t="t" r="r" b="b"/>
              <a:pathLst>
                <a:path w="171450" h="433070">
                  <a:moveTo>
                    <a:pt x="85578" y="75800"/>
                  </a:moveTo>
                  <a:lnTo>
                    <a:pt x="66528" y="108458"/>
                  </a:lnTo>
                  <a:lnTo>
                    <a:pt x="66528" y="432943"/>
                  </a:lnTo>
                  <a:lnTo>
                    <a:pt x="104628" y="432943"/>
                  </a:lnTo>
                  <a:lnTo>
                    <a:pt x="104628" y="108458"/>
                  </a:lnTo>
                  <a:lnTo>
                    <a:pt x="85578" y="75800"/>
                  </a:lnTo>
                  <a:close/>
                </a:path>
                <a:path w="171450" h="433070">
                  <a:moveTo>
                    <a:pt x="85578" y="0"/>
                  </a:moveTo>
                  <a:lnTo>
                    <a:pt x="2393" y="142494"/>
                  </a:lnTo>
                  <a:lnTo>
                    <a:pt x="0" y="149689"/>
                  </a:lnTo>
                  <a:lnTo>
                    <a:pt x="488" y="157003"/>
                  </a:lnTo>
                  <a:lnTo>
                    <a:pt x="3643" y="163603"/>
                  </a:lnTo>
                  <a:lnTo>
                    <a:pt x="9251" y="168656"/>
                  </a:lnTo>
                  <a:lnTo>
                    <a:pt x="16446" y="171049"/>
                  </a:lnTo>
                  <a:lnTo>
                    <a:pt x="23760" y="170561"/>
                  </a:lnTo>
                  <a:lnTo>
                    <a:pt x="30360" y="167405"/>
                  </a:lnTo>
                  <a:lnTo>
                    <a:pt x="35413" y="161798"/>
                  </a:lnTo>
                  <a:lnTo>
                    <a:pt x="66528" y="108458"/>
                  </a:lnTo>
                  <a:lnTo>
                    <a:pt x="66528" y="37846"/>
                  </a:lnTo>
                  <a:lnTo>
                    <a:pt x="107671" y="37846"/>
                  </a:lnTo>
                  <a:lnTo>
                    <a:pt x="85578" y="0"/>
                  </a:lnTo>
                  <a:close/>
                </a:path>
                <a:path w="171450" h="433070">
                  <a:moveTo>
                    <a:pt x="107671" y="37846"/>
                  </a:moveTo>
                  <a:lnTo>
                    <a:pt x="104628" y="37846"/>
                  </a:lnTo>
                  <a:lnTo>
                    <a:pt x="104628" y="108458"/>
                  </a:lnTo>
                  <a:lnTo>
                    <a:pt x="135743" y="161798"/>
                  </a:lnTo>
                  <a:lnTo>
                    <a:pt x="140795" y="167405"/>
                  </a:lnTo>
                  <a:lnTo>
                    <a:pt x="147395" y="170561"/>
                  </a:lnTo>
                  <a:lnTo>
                    <a:pt x="154709" y="171049"/>
                  </a:lnTo>
                  <a:lnTo>
                    <a:pt x="161905" y="168656"/>
                  </a:lnTo>
                  <a:lnTo>
                    <a:pt x="167513" y="163603"/>
                  </a:lnTo>
                  <a:lnTo>
                    <a:pt x="170668" y="157003"/>
                  </a:lnTo>
                  <a:lnTo>
                    <a:pt x="171156" y="149689"/>
                  </a:lnTo>
                  <a:lnTo>
                    <a:pt x="168763" y="142494"/>
                  </a:lnTo>
                  <a:lnTo>
                    <a:pt x="107671" y="37846"/>
                  </a:lnTo>
                  <a:close/>
                </a:path>
                <a:path w="171450" h="433070">
                  <a:moveTo>
                    <a:pt x="104628" y="37846"/>
                  </a:moveTo>
                  <a:lnTo>
                    <a:pt x="66528" y="37846"/>
                  </a:lnTo>
                  <a:lnTo>
                    <a:pt x="66528" y="108458"/>
                  </a:lnTo>
                  <a:lnTo>
                    <a:pt x="85578" y="75800"/>
                  </a:lnTo>
                  <a:lnTo>
                    <a:pt x="69068" y="47498"/>
                  </a:lnTo>
                  <a:lnTo>
                    <a:pt x="104628" y="47498"/>
                  </a:lnTo>
                  <a:lnTo>
                    <a:pt x="104628" y="37846"/>
                  </a:lnTo>
                  <a:close/>
                </a:path>
                <a:path w="171450" h="433070">
                  <a:moveTo>
                    <a:pt x="104628" y="47498"/>
                  </a:moveTo>
                  <a:lnTo>
                    <a:pt x="102088" y="47498"/>
                  </a:lnTo>
                  <a:lnTo>
                    <a:pt x="85578" y="75800"/>
                  </a:lnTo>
                  <a:lnTo>
                    <a:pt x="104628" y="108458"/>
                  </a:lnTo>
                  <a:lnTo>
                    <a:pt x="104628" y="47498"/>
                  </a:lnTo>
                  <a:close/>
                </a:path>
                <a:path w="171450" h="433070">
                  <a:moveTo>
                    <a:pt x="102088" y="47498"/>
                  </a:moveTo>
                  <a:lnTo>
                    <a:pt x="69068" y="47498"/>
                  </a:lnTo>
                  <a:lnTo>
                    <a:pt x="85578" y="75800"/>
                  </a:lnTo>
                  <a:lnTo>
                    <a:pt x="102088" y="47498"/>
                  </a:lnTo>
                  <a:close/>
                </a:path>
              </a:pathLst>
            </a:custGeom>
            <a:solidFill>
              <a:srgbClr val="000000"/>
            </a:solidFill>
          </p:spPr>
          <p:txBody>
            <a:bodyPr wrap="square" lIns="0" tIns="0" rIns="0" bIns="0" rtlCol="0"/>
            <a:lstStyle/>
            <a:p>
              <a:endParaRPr/>
            </a:p>
          </p:txBody>
        </p:sp>
        <p:sp>
          <p:nvSpPr>
            <p:cNvPr id="60" name="object 23"/>
            <p:cNvSpPr/>
            <p:nvPr/>
          </p:nvSpPr>
          <p:spPr>
            <a:xfrm>
              <a:off x="11825" y="6062"/>
              <a:ext cx="211" cy="211"/>
            </a:xfrm>
            <a:prstGeom prst="rect">
              <a:avLst/>
            </a:prstGeom>
            <a:blipFill>
              <a:blip r:embed="rId3" cstate="print"/>
              <a:stretch>
                <a:fillRect/>
              </a:stretch>
            </a:blipFill>
          </p:spPr>
          <p:txBody>
            <a:bodyPr wrap="square" lIns="0" tIns="0" rIns="0" bIns="0" rtlCol="0"/>
            <a:lstStyle/>
            <a:p>
              <a:endParaRPr/>
            </a:p>
          </p:txBody>
        </p:sp>
        <p:sp>
          <p:nvSpPr>
            <p:cNvPr id="61" name="object 24"/>
            <p:cNvSpPr/>
            <p:nvPr/>
          </p:nvSpPr>
          <p:spPr>
            <a:xfrm>
              <a:off x="13489" y="4561"/>
              <a:ext cx="2612" cy="908"/>
            </a:xfrm>
            <a:custGeom>
              <a:avLst/>
              <a:gdLst/>
              <a:ahLst/>
              <a:cxnLst/>
              <a:rect l="l" t="t" r="r" b="b"/>
              <a:pathLst>
                <a:path w="1658620" h="576579">
                  <a:moveTo>
                    <a:pt x="1342771" y="0"/>
                  </a:moveTo>
                  <a:lnTo>
                    <a:pt x="315340" y="0"/>
                  </a:lnTo>
                  <a:lnTo>
                    <a:pt x="0" y="576072"/>
                  </a:lnTo>
                  <a:lnTo>
                    <a:pt x="1658111" y="576072"/>
                  </a:lnTo>
                  <a:lnTo>
                    <a:pt x="1342771" y="0"/>
                  </a:lnTo>
                  <a:close/>
                </a:path>
              </a:pathLst>
            </a:custGeom>
            <a:solidFill>
              <a:srgbClr val="F9C090"/>
            </a:solidFill>
          </p:spPr>
          <p:txBody>
            <a:bodyPr wrap="square" lIns="0" tIns="0" rIns="0" bIns="0" rtlCol="0"/>
            <a:lstStyle/>
            <a:p>
              <a:endParaRPr/>
            </a:p>
          </p:txBody>
        </p:sp>
        <p:sp>
          <p:nvSpPr>
            <p:cNvPr id="62" name="object 25"/>
            <p:cNvSpPr/>
            <p:nvPr/>
          </p:nvSpPr>
          <p:spPr>
            <a:xfrm>
              <a:off x="13489" y="4561"/>
              <a:ext cx="2612" cy="908"/>
            </a:xfrm>
            <a:custGeom>
              <a:avLst/>
              <a:gdLst/>
              <a:ahLst/>
              <a:cxnLst/>
              <a:rect l="l" t="t" r="r" b="b"/>
              <a:pathLst>
                <a:path w="1658620" h="576579">
                  <a:moveTo>
                    <a:pt x="0" y="576072"/>
                  </a:moveTo>
                  <a:lnTo>
                    <a:pt x="315340" y="0"/>
                  </a:lnTo>
                  <a:lnTo>
                    <a:pt x="1342771" y="0"/>
                  </a:lnTo>
                  <a:lnTo>
                    <a:pt x="1658111" y="576072"/>
                  </a:lnTo>
                  <a:lnTo>
                    <a:pt x="0" y="576072"/>
                  </a:lnTo>
                  <a:close/>
                </a:path>
              </a:pathLst>
            </a:custGeom>
            <a:ln w="25908">
              <a:solidFill>
                <a:srgbClr val="000000"/>
              </a:solidFill>
            </a:ln>
          </p:spPr>
          <p:txBody>
            <a:bodyPr wrap="square" lIns="0" tIns="0" rIns="0" bIns="0" rtlCol="0"/>
            <a:lstStyle/>
            <a:p>
              <a:endParaRPr/>
            </a:p>
          </p:txBody>
        </p:sp>
        <p:sp>
          <p:nvSpPr>
            <p:cNvPr id="63" name="object 26"/>
            <p:cNvSpPr/>
            <p:nvPr/>
          </p:nvSpPr>
          <p:spPr>
            <a:xfrm>
              <a:off x="14564" y="5108"/>
              <a:ext cx="459" cy="360"/>
            </a:xfrm>
            <a:custGeom>
              <a:avLst/>
              <a:gdLst/>
              <a:ahLst/>
              <a:cxnLst/>
              <a:rect l="l" t="t" r="r" b="b"/>
              <a:pathLst>
                <a:path w="291465" h="228600">
                  <a:moveTo>
                    <a:pt x="145541" y="0"/>
                  </a:moveTo>
                  <a:lnTo>
                    <a:pt x="0" y="228600"/>
                  </a:lnTo>
                  <a:lnTo>
                    <a:pt x="291083" y="228600"/>
                  </a:lnTo>
                  <a:lnTo>
                    <a:pt x="145541" y="0"/>
                  </a:lnTo>
                  <a:close/>
                </a:path>
              </a:pathLst>
            </a:custGeom>
            <a:solidFill>
              <a:srgbClr val="F8F8F8"/>
            </a:solidFill>
          </p:spPr>
          <p:txBody>
            <a:bodyPr wrap="square" lIns="0" tIns="0" rIns="0" bIns="0" rtlCol="0"/>
            <a:lstStyle/>
            <a:p>
              <a:endParaRPr/>
            </a:p>
          </p:txBody>
        </p:sp>
        <p:sp>
          <p:nvSpPr>
            <p:cNvPr id="64" name="object 27"/>
            <p:cNvSpPr/>
            <p:nvPr/>
          </p:nvSpPr>
          <p:spPr>
            <a:xfrm>
              <a:off x="14564" y="5108"/>
              <a:ext cx="459" cy="360"/>
            </a:xfrm>
            <a:custGeom>
              <a:avLst/>
              <a:gdLst/>
              <a:ahLst/>
              <a:cxnLst/>
              <a:rect l="l" t="t" r="r" b="b"/>
              <a:pathLst>
                <a:path w="291465" h="228600">
                  <a:moveTo>
                    <a:pt x="0" y="228600"/>
                  </a:moveTo>
                  <a:lnTo>
                    <a:pt x="145541" y="0"/>
                  </a:lnTo>
                  <a:lnTo>
                    <a:pt x="291083" y="228600"/>
                  </a:lnTo>
                  <a:lnTo>
                    <a:pt x="0" y="228600"/>
                  </a:lnTo>
                  <a:close/>
                </a:path>
              </a:pathLst>
            </a:custGeom>
            <a:ln w="25908">
              <a:solidFill>
                <a:srgbClr val="000000"/>
              </a:solidFill>
            </a:ln>
          </p:spPr>
          <p:txBody>
            <a:bodyPr wrap="square" lIns="0" tIns="0" rIns="0" bIns="0" rtlCol="0"/>
            <a:lstStyle/>
            <a:p>
              <a:endParaRPr/>
            </a:p>
          </p:txBody>
        </p:sp>
        <p:sp>
          <p:nvSpPr>
            <p:cNvPr id="65" name="object 28"/>
            <p:cNvSpPr txBox="1"/>
            <p:nvPr/>
          </p:nvSpPr>
          <p:spPr>
            <a:xfrm>
              <a:off x="14100" y="4519"/>
              <a:ext cx="1426" cy="601"/>
            </a:xfrm>
            <a:prstGeom prst="rect">
              <a:avLst/>
            </a:prstGeom>
          </p:spPr>
          <p:txBody>
            <a:bodyPr vert="horz" wrap="square" lIns="0" tIns="12700" rIns="0" bIns="0" rtlCol="0">
              <a:spAutoFit/>
            </a:bodyPr>
            <a:lstStyle/>
            <a:p>
              <a:pPr marL="12700" algn="ctr">
                <a:lnSpc>
                  <a:spcPct val="100000"/>
                </a:lnSpc>
                <a:spcBef>
                  <a:spcPts val="100"/>
                </a:spcBef>
              </a:pPr>
              <a:r>
                <a:rPr sz="2400" b="1" spc="-5" dirty="0">
                  <a:latin typeface="Arial" panose="020B0604020202020204"/>
                  <a:cs typeface="Arial" panose="020B0604020202020204"/>
                </a:rPr>
                <a:t>A</a:t>
              </a:r>
              <a:r>
                <a:rPr sz="2400" b="1" spc="-15" dirty="0">
                  <a:latin typeface="Arial" panose="020B0604020202020204"/>
                  <a:cs typeface="Arial" panose="020B0604020202020204"/>
                </a:rPr>
                <a:t>d</a:t>
              </a:r>
              <a:r>
                <a:rPr sz="2400" b="1" spc="-5" dirty="0">
                  <a:latin typeface="Arial" panose="020B0604020202020204"/>
                  <a:cs typeface="Arial" panose="020B0604020202020204"/>
                </a:rPr>
                <a:t>d</a:t>
              </a:r>
              <a:endParaRPr sz="2400" dirty="0">
                <a:latin typeface="Arial" panose="020B0604020202020204"/>
                <a:cs typeface="Arial" panose="020B0604020202020204"/>
              </a:endParaRPr>
            </a:p>
          </p:txBody>
        </p:sp>
        <p:sp>
          <p:nvSpPr>
            <p:cNvPr id="66" name="object 29"/>
            <p:cNvSpPr/>
            <p:nvPr/>
          </p:nvSpPr>
          <p:spPr>
            <a:xfrm>
              <a:off x="14605" y="5468"/>
              <a:ext cx="380" cy="0"/>
            </a:xfrm>
            <a:custGeom>
              <a:avLst/>
              <a:gdLst/>
              <a:ahLst/>
              <a:cxnLst/>
              <a:rect l="l" t="t" r="r" b="b"/>
              <a:pathLst>
                <a:path w="241300">
                  <a:moveTo>
                    <a:pt x="0" y="0"/>
                  </a:moveTo>
                  <a:lnTo>
                    <a:pt x="240792" y="0"/>
                  </a:lnTo>
                </a:path>
              </a:pathLst>
            </a:custGeom>
            <a:ln w="28956">
              <a:solidFill>
                <a:srgbClr val="F8F8F8"/>
              </a:solidFill>
            </a:ln>
          </p:spPr>
          <p:txBody>
            <a:bodyPr wrap="square" lIns="0" tIns="0" rIns="0" bIns="0" rtlCol="0"/>
            <a:lstStyle/>
            <a:p>
              <a:endParaRPr/>
            </a:p>
          </p:txBody>
        </p:sp>
        <p:sp>
          <p:nvSpPr>
            <p:cNvPr id="67" name="object 30"/>
            <p:cNvSpPr/>
            <p:nvPr/>
          </p:nvSpPr>
          <p:spPr>
            <a:xfrm>
              <a:off x="11969" y="5485"/>
              <a:ext cx="2150" cy="711"/>
            </a:xfrm>
            <a:custGeom>
              <a:avLst/>
              <a:gdLst/>
              <a:ahLst/>
              <a:cxnLst/>
              <a:rect l="l" t="t" r="r" b="b"/>
              <a:pathLst>
                <a:path w="1365250" h="451485">
                  <a:moveTo>
                    <a:pt x="1259966" y="413131"/>
                  </a:moveTo>
                  <a:lnTo>
                    <a:pt x="19050" y="413131"/>
                  </a:lnTo>
                  <a:lnTo>
                    <a:pt x="11626" y="414625"/>
                  </a:lnTo>
                  <a:lnTo>
                    <a:pt x="5572" y="418703"/>
                  </a:lnTo>
                  <a:lnTo>
                    <a:pt x="1494" y="424757"/>
                  </a:lnTo>
                  <a:lnTo>
                    <a:pt x="0" y="432181"/>
                  </a:lnTo>
                  <a:lnTo>
                    <a:pt x="1494" y="439550"/>
                  </a:lnTo>
                  <a:lnTo>
                    <a:pt x="5572" y="445611"/>
                  </a:lnTo>
                  <a:lnTo>
                    <a:pt x="11626" y="449718"/>
                  </a:lnTo>
                  <a:lnTo>
                    <a:pt x="19050" y="451231"/>
                  </a:lnTo>
                  <a:lnTo>
                    <a:pt x="1279016" y="451231"/>
                  </a:lnTo>
                  <a:lnTo>
                    <a:pt x="1286440" y="449718"/>
                  </a:lnTo>
                  <a:lnTo>
                    <a:pt x="1292494" y="445611"/>
                  </a:lnTo>
                  <a:lnTo>
                    <a:pt x="1296572" y="439550"/>
                  </a:lnTo>
                  <a:lnTo>
                    <a:pt x="1298066" y="432181"/>
                  </a:lnTo>
                  <a:lnTo>
                    <a:pt x="1259966" y="432181"/>
                  </a:lnTo>
                  <a:lnTo>
                    <a:pt x="1259966" y="413131"/>
                  </a:lnTo>
                  <a:close/>
                </a:path>
                <a:path w="1365250" h="451485">
                  <a:moveTo>
                    <a:pt x="1279080" y="75692"/>
                  </a:moveTo>
                  <a:lnTo>
                    <a:pt x="1259966" y="108458"/>
                  </a:lnTo>
                  <a:lnTo>
                    <a:pt x="1259966" y="432181"/>
                  </a:lnTo>
                  <a:lnTo>
                    <a:pt x="1279016" y="413131"/>
                  </a:lnTo>
                  <a:lnTo>
                    <a:pt x="1298066" y="413131"/>
                  </a:lnTo>
                  <a:lnTo>
                    <a:pt x="1298066" y="108240"/>
                  </a:lnTo>
                  <a:lnTo>
                    <a:pt x="1279080" y="75692"/>
                  </a:lnTo>
                  <a:close/>
                </a:path>
                <a:path w="1365250" h="451485">
                  <a:moveTo>
                    <a:pt x="1298066" y="413131"/>
                  </a:moveTo>
                  <a:lnTo>
                    <a:pt x="1279016" y="413131"/>
                  </a:lnTo>
                  <a:lnTo>
                    <a:pt x="1259966" y="432181"/>
                  </a:lnTo>
                  <a:lnTo>
                    <a:pt x="1298066" y="432181"/>
                  </a:lnTo>
                  <a:lnTo>
                    <a:pt x="1298066" y="413131"/>
                  </a:lnTo>
                  <a:close/>
                </a:path>
                <a:path w="1365250" h="451485">
                  <a:moveTo>
                    <a:pt x="1279016" y="0"/>
                  </a:moveTo>
                  <a:lnTo>
                    <a:pt x="1195958" y="142494"/>
                  </a:lnTo>
                  <a:lnTo>
                    <a:pt x="1193494" y="149689"/>
                  </a:lnTo>
                  <a:lnTo>
                    <a:pt x="1193958" y="157003"/>
                  </a:lnTo>
                  <a:lnTo>
                    <a:pt x="1197137" y="163603"/>
                  </a:lnTo>
                  <a:lnTo>
                    <a:pt x="1202816" y="168656"/>
                  </a:lnTo>
                  <a:lnTo>
                    <a:pt x="1209938" y="171049"/>
                  </a:lnTo>
                  <a:lnTo>
                    <a:pt x="1217215" y="170561"/>
                  </a:lnTo>
                  <a:lnTo>
                    <a:pt x="1223801" y="167405"/>
                  </a:lnTo>
                  <a:lnTo>
                    <a:pt x="1228852" y="161798"/>
                  </a:lnTo>
                  <a:lnTo>
                    <a:pt x="1259966" y="108458"/>
                  </a:lnTo>
                  <a:lnTo>
                    <a:pt x="1259966" y="37846"/>
                  </a:lnTo>
                  <a:lnTo>
                    <a:pt x="1261461" y="30422"/>
                  </a:lnTo>
                  <a:lnTo>
                    <a:pt x="1265539" y="24368"/>
                  </a:lnTo>
                  <a:lnTo>
                    <a:pt x="1271593" y="20290"/>
                  </a:lnTo>
                  <a:lnTo>
                    <a:pt x="1279016" y="18796"/>
                  </a:lnTo>
                  <a:lnTo>
                    <a:pt x="1289989" y="18796"/>
                  </a:lnTo>
                  <a:lnTo>
                    <a:pt x="1279016" y="0"/>
                  </a:lnTo>
                  <a:close/>
                </a:path>
                <a:path w="1365250" h="451485">
                  <a:moveTo>
                    <a:pt x="1289989" y="18796"/>
                  </a:moveTo>
                  <a:lnTo>
                    <a:pt x="1279016" y="18796"/>
                  </a:lnTo>
                  <a:lnTo>
                    <a:pt x="1286440" y="20290"/>
                  </a:lnTo>
                  <a:lnTo>
                    <a:pt x="1292494" y="24368"/>
                  </a:lnTo>
                  <a:lnTo>
                    <a:pt x="1296572" y="30422"/>
                  </a:lnTo>
                  <a:lnTo>
                    <a:pt x="1298066" y="37846"/>
                  </a:lnTo>
                  <a:lnTo>
                    <a:pt x="1298066" y="108240"/>
                  </a:lnTo>
                  <a:lnTo>
                    <a:pt x="1329308" y="161798"/>
                  </a:lnTo>
                  <a:lnTo>
                    <a:pt x="1334287" y="167405"/>
                  </a:lnTo>
                  <a:lnTo>
                    <a:pt x="1340850" y="170561"/>
                  </a:lnTo>
                  <a:lnTo>
                    <a:pt x="1348150" y="171049"/>
                  </a:lnTo>
                  <a:lnTo>
                    <a:pt x="1355343" y="168656"/>
                  </a:lnTo>
                  <a:lnTo>
                    <a:pt x="1360969" y="163603"/>
                  </a:lnTo>
                  <a:lnTo>
                    <a:pt x="1364154" y="157003"/>
                  </a:lnTo>
                  <a:lnTo>
                    <a:pt x="1364648" y="149689"/>
                  </a:lnTo>
                  <a:lnTo>
                    <a:pt x="1362202" y="142494"/>
                  </a:lnTo>
                  <a:lnTo>
                    <a:pt x="1289989" y="18796"/>
                  </a:lnTo>
                  <a:close/>
                </a:path>
                <a:path w="1365250" h="451485">
                  <a:moveTo>
                    <a:pt x="1279016" y="18796"/>
                  </a:moveTo>
                  <a:lnTo>
                    <a:pt x="1271593" y="20290"/>
                  </a:lnTo>
                  <a:lnTo>
                    <a:pt x="1265539" y="24368"/>
                  </a:lnTo>
                  <a:lnTo>
                    <a:pt x="1261461" y="30422"/>
                  </a:lnTo>
                  <a:lnTo>
                    <a:pt x="1259966" y="37846"/>
                  </a:lnTo>
                  <a:lnTo>
                    <a:pt x="1259966" y="108458"/>
                  </a:lnTo>
                  <a:lnTo>
                    <a:pt x="1279080" y="75692"/>
                  </a:lnTo>
                  <a:lnTo>
                    <a:pt x="1262633" y="47498"/>
                  </a:lnTo>
                  <a:lnTo>
                    <a:pt x="1298066" y="47498"/>
                  </a:lnTo>
                  <a:lnTo>
                    <a:pt x="1298066" y="37846"/>
                  </a:lnTo>
                  <a:lnTo>
                    <a:pt x="1296572" y="30422"/>
                  </a:lnTo>
                  <a:lnTo>
                    <a:pt x="1292494" y="24368"/>
                  </a:lnTo>
                  <a:lnTo>
                    <a:pt x="1286440" y="20290"/>
                  </a:lnTo>
                  <a:lnTo>
                    <a:pt x="1279016" y="18796"/>
                  </a:lnTo>
                  <a:close/>
                </a:path>
                <a:path w="1365250" h="451485">
                  <a:moveTo>
                    <a:pt x="1298066" y="47498"/>
                  </a:moveTo>
                  <a:lnTo>
                    <a:pt x="1295527" y="47498"/>
                  </a:lnTo>
                  <a:lnTo>
                    <a:pt x="1279080" y="75692"/>
                  </a:lnTo>
                  <a:lnTo>
                    <a:pt x="1298066" y="108240"/>
                  </a:lnTo>
                  <a:lnTo>
                    <a:pt x="1298066" y="47498"/>
                  </a:lnTo>
                  <a:close/>
                </a:path>
                <a:path w="1365250" h="451485">
                  <a:moveTo>
                    <a:pt x="1295527" y="47498"/>
                  </a:moveTo>
                  <a:lnTo>
                    <a:pt x="1262633" y="47498"/>
                  </a:lnTo>
                  <a:lnTo>
                    <a:pt x="1279080" y="75692"/>
                  </a:lnTo>
                  <a:lnTo>
                    <a:pt x="1295527" y="47498"/>
                  </a:lnTo>
                  <a:close/>
                </a:path>
              </a:pathLst>
            </a:custGeom>
            <a:solidFill>
              <a:srgbClr val="000000"/>
            </a:solidFill>
          </p:spPr>
          <p:txBody>
            <a:bodyPr wrap="square" lIns="0" tIns="0" rIns="0" bIns="0" rtlCol="0"/>
            <a:lstStyle/>
            <a:p>
              <a:endParaRPr/>
            </a:p>
          </p:txBody>
        </p:sp>
        <p:sp>
          <p:nvSpPr>
            <p:cNvPr id="68" name="object 31"/>
            <p:cNvSpPr txBox="1"/>
            <p:nvPr/>
          </p:nvSpPr>
          <p:spPr>
            <a:xfrm>
              <a:off x="15378" y="6102"/>
              <a:ext cx="263" cy="504"/>
            </a:xfrm>
            <a:prstGeom prst="rect">
              <a:avLst/>
            </a:prstGeom>
          </p:spPr>
          <p:txBody>
            <a:bodyPr vert="horz" wrap="square" lIns="0" tIns="12700" rIns="0" bIns="0" rtlCol="0">
              <a:spAutoFit/>
            </a:bodyPr>
            <a:lstStyle/>
            <a:p>
              <a:pPr marL="12700">
                <a:lnSpc>
                  <a:spcPct val="100000"/>
                </a:lnSpc>
                <a:spcBef>
                  <a:spcPts val="100"/>
                </a:spcBef>
              </a:pPr>
              <a:r>
                <a:rPr sz="2000" dirty="0">
                  <a:latin typeface="Arial" panose="020B0604020202020204"/>
                  <a:cs typeface="Arial" panose="020B0604020202020204"/>
                </a:rPr>
                <a:t>4</a:t>
              </a:r>
              <a:endParaRPr sz="2000">
                <a:latin typeface="Arial" panose="020B0604020202020204"/>
                <a:cs typeface="Arial" panose="020B0604020202020204"/>
              </a:endParaRPr>
            </a:p>
          </p:txBody>
        </p:sp>
        <p:sp>
          <p:nvSpPr>
            <p:cNvPr id="69" name="object 32"/>
            <p:cNvSpPr/>
            <p:nvPr/>
          </p:nvSpPr>
          <p:spPr>
            <a:xfrm>
              <a:off x="14288" y="2790"/>
              <a:ext cx="2612" cy="648"/>
            </a:xfrm>
            <a:custGeom>
              <a:avLst/>
              <a:gdLst/>
              <a:ahLst/>
              <a:cxnLst/>
              <a:rect l="l" t="t" r="r" b="b"/>
              <a:pathLst>
                <a:path w="1658620" h="411480">
                  <a:moveTo>
                    <a:pt x="1432941" y="0"/>
                  </a:moveTo>
                  <a:lnTo>
                    <a:pt x="225171" y="0"/>
                  </a:lnTo>
                  <a:lnTo>
                    <a:pt x="0" y="411479"/>
                  </a:lnTo>
                  <a:lnTo>
                    <a:pt x="1658112" y="411479"/>
                  </a:lnTo>
                  <a:lnTo>
                    <a:pt x="1432941" y="0"/>
                  </a:lnTo>
                  <a:close/>
                </a:path>
              </a:pathLst>
            </a:custGeom>
            <a:solidFill>
              <a:srgbClr val="F9C090"/>
            </a:solidFill>
          </p:spPr>
          <p:txBody>
            <a:bodyPr wrap="square" lIns="0" tIns="0" rIns="0" bIns="0" rtlCol="0"/>
            <a:lstStyle/>
            <a:p>
              <a:endParaRPr/>
            </a:p>
          </p:txBody>
        </p:sp>
        <p:sp>
          <p:nvSpPr>
            <p:cNvPr id="70" name="object 33"/>
            <p:cNvSpPr/>
            <p:nvPr/>
          </p:nvSpPr>
          <p:spPr>
            <a:xfrm>
              <a:off x="14288" y="2790"/>
              <a:ext cx="2612" cy="648"/>
            </a:xfrm>
            <a:custGeom>
              <a:avLst/>
              <a:gdLst/>
              <a:ahLst/>
              <a:cxnLst/>
              <a:rect l="l" t="t" r="r" b="b"/>
              <a:pathLst>
                <a:path w="1658620" h="411480">
                  <a:moveTo>
                    <a:pt x="0" y="411479"/>
                  </a:moveTo>
                  <a:lnTo>
                    <a:pt x="225171" y="0"/>
                  </a:lnTo>
                  <a:lnTo>
                    <a:pt x="1432941" y="0"/>
                  </a:lnTo>
                  <a:lnTo>
                    <a:pt x="1658112" y="411479"/>
                  </a:lnTo>
                  <a:lnTo>
                    <a:pt x="0" y="411479"/>
                  </a:lnTo>
                  <a:close/>
                </a:path>
              </a:pathLst>
            </a:custGeom>
            <a:ln w="25908">
              <a:solidFill>
                <a:srgbClr val="000000"/>
              </a:solidFill>
            </a:ln>
          </p:spPr>
          <p:txBody>
            <a:bodyPr wrap="square" lIns="0" tIns="0" rIns="0" bIns="0" rtlCol="0"/>
            <a:lstStyle/>
            <a:p>
              <a:endParaRPr/>
            </a:p>
          </p:txBody>
        </p:sp>
        <p:sp>
          <p:nvSpPr>
            <p:cNvPr id="71" name="object 34"/>
            <p:cNvSpPr txBox="1"/>
            <p:nvPr/>
          </p:nvSpPr>
          <p:spPr>
            <a:xfrm>
              <a:off x="14660" y="2994"/>
              <a:ext cx="241" cy="456"/>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0</a:t>
              </a:r>
              <a:endParaRPr sz="1800">
                <a:latin typeface="Arial" panose="020B0604020202020204"/>
                <a:cs typeface="Arial" panose="020B0604020202020204"/>
              </a:endParaRPr>
            </a:p>
          </p:txBody>
        </p:sp>
        <p:sp>
          <p:nvSpPr>
            <p:cNvPr id="72" name="object 35"/>
            <p:cNvSpPr txBox="1"/>
            <p:nvPr/>
          </p:nvSpPr>
          <p:spPr>
            <a:xfrm>
              <a:off x="16196" y="3012"/>
              <a:ext cx="241" cy="456"/>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1</a:t>
              </a:r>
              <a:endParaRPr sz="1800">
                <a:latin typeface="Arial" panose="020B0604020202020204"/>
                <a:cs typeface="Arial" panose="020B0604020202020204"/>
              </a:endParaRPr>
            </a:p>
          </p:txBody>
        </p:sp>
        <p:sp>
          <p:nvSpPr>
            <p:cNvPr id="73" name="object 36"/>
            <p:cNvSpPr/>
            <p:nvPr/>
          </p:nvSpPr>
          <p:spPr>
            <a:xfrm>
              <a:off x="14641" y="3438"/>
              <a:ext cx="270" cy="1148"/>
            </a:xfrm>
            <a:custGeom>
              <a:avLst/>
              <a:gdLst/>
              <a:ahLst/>
              <a:cxnLst/>
              <a:rect l="l" t="t" r="r" b="b"/>
              <a:pathLst>
                <a:path w="171450" h="728980">
                  <a:moveTo>
                    <a:pt x="85578" y="75800"/>
                  </a:moveTo>
                  <a:lnTo>
                    <a:pt x="66528" y="108458"/>
                  </a:lnTo>
                  <a:lnTo>
                    <a:pt x="66528" y="728599"/>
                  </a:lnTo>
                  <a:lnTo>
                    <a:pt x="104628" y="728599"/>
                  </a:lnTo>
                  <a:lnTo>
                    <a:pt x="104628" y="108458"/>
                  </a:lnTo>
                  <a:lnTo>
                    <a:pt x="85578" y="75800"/>
                  </a:lnTo>
                  <a:close/>
                </a:path>
                <a:path w="171450" h="728980">
                  <a:moveTo>
                    <a:pt x="85578" y="0"/>
                  </a:moveTo>
                  <a:lnTo>
                    <a:pt x="2393" y="142494"/>
                  </a:lnTo>
                  <a:lnTo>
                    <a:pt x="0" y="149689"/>
                  </a:lnTo>
                  <a:lnTo>
                    <a:pt x="488" y="157003"/>
                  </a:lnTo>
                  <a:lnTo>
                    <a:pt x="3643" y="163603"/>
                  </a:lnTo>
                  <a:lnTo>
                    <a:pt x="9251" y="168656"/>
                  </a:lnTo>
                  <a:lnTo>
                    <a:pt x="16446" y="171049"/>
                  </a:lnTo>
                  <a:lnTo>
                    <a:pt x="23760" y="170561"/>
                  </a:lnTo>
                  <a:lnTo>
                    <a:pt x="30360" y="167405"/>
                  </a:lnTo>
                  <a:lnTo>
                    <a:pt x="35413" y="161798"/>
                  </a:lnTo>
                  <a:lnTo>
                    <a:pt x="66528" y="108458"/>
                  </a:lnTo>
                  <a:lnTo>
                    <a:pt x="66528" y="37846"/>
                  </a:lnTo>
                  <a:lnTo>
                    <a:pt x="107671" y="37846"/>
                  </a:lnTo>
                  <a:lnTo>
                    <a:pt x="85578" y="0"/>
                  </a:lnTo>
                  <a:close/>
                </a:path>
                <a:path w="171450" h="728980">
                  <a:moveTo>
                    <a:pt x="107671" y="37846"/>
                  </a:moveTo>
                  <a:lnTo>
                    <a:pt x="104628" y="37846"/>
                  </a:lnTo>
                  <a:lnTo>
                    <a:pt x="104628" y="108458"/>
                  </a:lnTo>
                  <a:lnTo>
                    <a:pt x="135743" y="161798"/>
                  </a:lnTo>
                  <a:lnTo>
                    <a:pt x="140795" y="167405"/>
                  </a:lnTo>
                  <a:lnTo>
                    <a:pt x="147395" y="170561"/>
                  </a:lnTo>
                  <a:lnTo>
                    <a:pt x="154709" y="171049"/>
                  </a:lnTo>
                  <a:lnTo>
                    <a:pt x="161905" y="168656"/>
                  </a:lnTo>
                  <a:lnTo>
                    <a:pt x="167513" y="163603"/>
                  </a:lnTo>
                  <a:lnTo>
                    <a:pt x="170668" y="157003"/>
                  </a:lnTo>
                  <a:lnTo>
                    <a:pt x="171156" y="149689"/>
                  </a:lnTo>
                  <a:lnTo>
                    <a:pt x="168763" y="142494"/>
                  </a:lnTo>
                  <a:lnTo>
                    <a:pt x="107671" y="37846"/>
                  </a:lnTo>
                  <a:close/>
                </a:path>
                <a:path w="171450" h="728980">
                  <a:moveTo>
                    <a:pt x="104628" y="37846"/>
                  </a:moveTo>
                  <a:lnTo>
                    <a:pt x="66528" y="37846"/>
                  </a:lnTo>
                  <a:lnTo>
                    <a:pt x="66528" y="108458"/>
                  </a:lnTo>
                  <a:lnTo>
                    <a:pt x="85578" y="75800"/>
                  </a:lnTo>
                  <a:lnTo>
                    <a:pt x="69068" y="47498"/>
                  </a:lnTo>
                  <a:lnTo>
                    <a:pt x="104628" y="47498"/>
                  </a:lnTo>
                  <a:lnTo>
                    <a:pt x="104628" y="37846"/>
                  </a:lnTo>
                  <a:close/>
                </a:path>
                <a:path w="171450" h="728980">
                  <a:moveTo>
                    <a:pt x="104628" y="47498"/>
                  </a:moveTo>
                  <a:lnTo>
                    <a:pt x="102088" y="47498"/>
                  </a:lnTo>
                  <a:lnTo>
                    <a:pt x="85578" y="75800"/>
                  </a:lnTo>
                  <a:lnTo>
                    <a:pt x="104628" y="108458"/>
                  </a:lnTo>
                  <a:lnTo>
                    <a:pt x="104628" y="47498"/>
                  </a:lnTo>
                  <a:close/>
                </a:path>
                <a:path w="171450" h="728980">
                  <a:moveTo>
                    <a:pt x="102088" y="47498"/>
                  </a:moveTo>
                  <a:lnTo>
                    <a:pt x="69068" y="47498"/>
                  </a:lnTo>
                  <a:lnTo>
                    <a:pt x="85578" y="75800"/>
                  </a:lnTo>
                  <a:lnTo>
                    <a:pt x="102088" y="47498"/>
                  </a:lnTo>
                  <a:close/>
                </a:path>
              </a:pathLst>
            </a:custGeom>
            <a:solidFill>
              <a:srgbClr val="000000"/>
            </a:solidFill>
          </p:spPr>
          <p:txBody>
            <a:bodyPr wrap="square" lIns="0" tIns="0" rIns="0" bIns="0" rtlCol="0"/>
            <a:lstStyle/>
            <a:p>
              <a:endParaRPr/>
            </a:p>
          </p:txBody>
        </p:sp>
        <p:sp>
          <p:nvSpPr>
            <p:cNvPr id="74" name="object 37"/>
            <p:cNvSpPr/>
            <p:nvPr/>
          </p:nvSpPr>
          <p:spPr>
            <a:xfrm>
              <a:off x="16215" y="3438"/>
              <a:ext cx="270" cy="569"/>
            </a:xfrm>
            <a:custGeom>
              <a:avLst/>
              <a:gdLst/>
              <a:ahLst/>
              <a:cxnLst/>
              <a:rect l="l" t="t" r="r" b="b"/>
              <a:pathLst>
                <a:path w="171450" h="361314">
                  <a:moveTo>
                    <a:pt x="85578" y="75800"/>
                  </a:moveTo>
                  <a:lnTo>
                    <a:pt x="66528" y="108457"/>
                  </a:lnTo>
                  <a:lnTo>
                    <a:pt x="66528" y="361314"/>
                  </a:lnTo>
                  <a:lnTo>
                    <a:pt x="104628" y="361314"/>
                  </a:lnTo>
                  <a:lnTo>
                    <a:pt x="104628" y="108457"/>
                  </a:lnTo>
                  <a:lnTo>
                    <a:pt x="85578" y="75800"/>
                  </a:lnTo>
                  <a:close/>
                </a:path>
                <a:path w="171450" h="361314">
                  <a:moveTo>
                    <a:pt x="85578" y="0"/>
                  </a:moveTo>
                  <a:lnTo>
                    <a:pt x="2393" y="142494"/>
                  </a:lnTo>
                  <a:lnTo>
                    <a:pt x="0" y="149689"/>
                  </a:lnTo>
                  <a:lnTo>
                    <a:pt x="488" y="157003"/>
                  </a:lnTo>
                  <a:lnTo>
                    <a:pt x="3643" y="163603"/>
                  </a:lnTo>
                  <a:lnTo>
                    <a:pt x="9251" y="168656"/>
                  </a:lnTo>
                  <a:lnTo>
                    <a:pt x="16446" y="171049"/>
                  </a:lnTo>
                  <a:lnTo>
                    <a:pt x="23760" y="170561"/>
                  </a:lnTo>
                  <a:lnTo>
                    <a:pt x="30360" y="167405"/>
                  </a:lnTo>
                  <a:lnTo>
                    <a:pt x="35413" y="161798"/>
                  </a:lnTo>
                  <a:lnTo>
                    <a:pt x="66528" y="108457"/>
                  </a:lnTo>
                  <a:lnTo>
                    <a:pt x="66528" y="37846"/>
                  </a:lnTo>
                  <a:lnTo>
                    <a:pt x="107671" y="37846"/>
                  </a:lnTo>
                  <a:lnTo>
                    <a:pt x="85578" y="0"/>
                  </a:lnTo>
                  <a:close/>
                </a:path>
                <a:path w="171450" h="361314">
                  <a:moveTo>
                    <a:pt x="107671" y="37846"/>
                  </a:moveTo>
                  <a:lnTo>
                    <a:pt x="104628" y="37846"/>
                  </a:lnTo>
                  <a:lnTo>
                    <a:pt x="104628" y="108457"/>
                  </a:lnTo>
                  <a:lnTo>
                    <a:pt x="135743" y="161798"/>
                  </a:lnTo>
                  <a:lnTo>
                    <a:pt x="140795" y="167405"/>
                  </a:lnTo>
                  <a:lnTo>
                    <a:pt x="147395" y="170561"/>
                  </a:lnTo>
                  <a:lnTo>
                    <a:pt x="154709" y="171049"/>
                  </a:lnTo>
                  <a:lnTo>
                    <a:pt x="161905" y="168656"/>
                  </a:lnTo>
                  <a:lnTo>
                    <a:pt x="167513" y="163603"/>
                  </a:lnTo>
                  <a:lnTo>
                    <a:pt x="170668" y="157003"/>
                  </a:lnTo>
                  <a:lnTo>
                    <a:pt x="171156" y="149689"/>
                  </a:lnTo>
                  <a:lnTo>
                    <a:pt x="168763" y="142494"/>
                  </a:lnTo>
                  <a:lnTo>
                    <a:pt x="107671" y="37846"/>
                  </a:lnTo>
                  <a:close/>
                </a:path>
                <a:path w="171450" h="361314">
                  <a:moveTo>
                    <a:pt x="104628" y="37846"/>
                  </a:moveTo>
                  <a:lnTo>
                    <a:pt x="66528" y="37846"/>
                  </a:lnTo>
                  <a:lnTo>
                    <a:pt x="66528" y="108457"/>
                  </a:lnTo>
                  <a:lnTo>
                    <a:pt x="85578" y="75800"/>
                  </a:lnTo>
                  <a:lnTo>
                    <a:pt x="69068" y="47498"/>
                  </a:lnTo>
                  <a:lnTo>
                    <a:pt x="104628" y="47498"/>
                  </a:lnTo>
                  <a:lnTo>
                    <a:pt x="104628" y="37846"/>
                  </a:lnTo>
                  <a:close/>
                </a:path>
                <a:path w="171450" h="361314">
                  <a:moveTo>
                    <a:pt x="104628" y="47498"/>
                  </a:moveTo>
                  <a:lnTo>
                    <a:pt x="102088" y="47498"/>
                  </a:lnTo>
                  <a:lnTo>
                    <a:pt x="85578" y="75800"/>
                  </a:lnTo>
                  <a:lnTo>
                    <a:pt x="104628" y="108457"/>
                  </a:lnTo>
                  <a:lnTo>
                    <a:pt x="104628" y="47498"/>
                  </a:lnTo>
                  <a:close/>
                </a:path>
                <a:path w="171450" h="361314">
                  <a:moveTo>
                    <a:pt x="102088" y="47498"/>
                  </a:moveTo>
                  <a:lnTo>
                    <a:pt x="69068" y="47498"/>
                  </a:lnTo>
                  <a:lnTo>
                    <a:pt x="85578" y="75800"/>
                  </a:lnTo>
                  <a:lnTo>
                    <a:pt x="102088" y="47498"/>
                  </a:lnTo>
                  <a:close/>
                </a:path>
              </a:pathLst>
            </a:custGeom>
            <a:solidFill>
              <a:srgbClr val="000000"/>
            </a:solidFill>
          </p:spPr>
          <p:txBody>
            <a:bodyPr wrap="square" lIns="0" tIns="0" rIns="0" bIns="0" rtlCol="0"/>
            <a:lstStyle/>
            <a:p>
              <a:endParaRPr/>
            </a:p>
          </p:txBody>
        </p:sp>
        <p:sp>
          <p:nvSpPr>
            <p:cNvPr id="75" name="object 38"/>
            <p:cNvSpPr txBox="1"/>
            <p:nvPr/>
          </p:nvSpPr>
          <p:spPr>
            <a:xfrm>
              <a:off x="16412" y="3767"/>
              <a:ext cx="1912" cy="505"/>
            </a:xfrm>
            <a:prstGeom prst="rect">
              <a:avLst/>
            </a:prstGeom>
          </p:spPr>
          <p:txBody>
            <a:bodyPr vert="horz" wrap="square" lIns="0" tIns="13335" rIns="0" bIns="0" rtlCol="0">
              <a:spAutoFit/>
            </a:bodyPr>
            <a:lstStyle/>
            <a:p>
              <a:pPr marL="12700" marR="5080">
                <a:lnSpc>
                  <a:spcPct val="100000"/>
                </a:lnSpc>
                <a:spcBef>
                  <a:spcPts val="105"/>
                </a:spcBef>
              </a:pPr>
              <a:r>
                <a:rPr lang="zh-CN" sz="2000" spc="-35" dirty="0">
                  <a:latin typeface="Arial" panose="020B0604020202020204"/>
                  <a:cs typeface="Arial" panose="020B0604020202020204"/>
                </a:rPr>
                <a:t>目的地址</a:t>
              </a:r>
              <a:endParaRPr lang="zh-CN" sz="2000">
                <a:latin typeface="Arial" panose="020B0604020202020204"/>
                <a:cs typeface="Arial" panose="020B0604020202020204"/>
              </a:endParaRPr>
            </a:p>
          </p:txBody>
        </p:sp>
        <p:sp>
          <p:nvSpPr>
            <p:cNvPr id="76" name="object 39"/>
            <p:cNvSpPr/>
            <p:nvPr/>
          </p:nvSpPr>
          <p:spPr>
            <a:xfrm>
              <a:off x="16732" y="2983"/>
              <a:ext cx="569" cy="176"/>
            </a:xfrm>
            <a:custGeom>
              <a:avLst/>
              <a:gdLst/>
              <a:ahLst/>
              <a:cxnLst/>
              <a:rect l="l" t="t" r="r" b="b"/>
              <a:pathLst>
                <a:path w="361315" h="111760">
                  <a:moveTo>
                    <a:pt x="95503" y="0"/>
                  </a:moveTo>
                  <a:lnTo>
                    <a:pt x="90804" y="2794"/>
                  </a:lnTo>
                  <a:lnTo>
                    <a:pt x="0" y="55753"/>
                  </a:lnTo>
                  <a:lnTo>
                    <a:pt x="90804" y="108712"/>
                  </a:lnTo>
                  <a:lnTo>
                    <a:pt x="95503" y="111506"/>
                  </a:lnTo>
                  <a:lnTo>
                    <a:pt x="101600" y="109982"/>
                  </a:lnTo>
                  <a:lnTo>
                    <a:pt x="104393" y="105156"/>
                  </a:lnTo>
                  <a:lnTo>
                    <a:pt x="107187" y="100457"/>
                  </a:lnTo>
                  <a:lnTo>
                    <a:pt x="105536" y="94361"/>
                  </a:lnTo>
                  <a:lnTo>
                    <a:pt x="100837" y="91694"/>
                  </a:lnTo>
                  <a:lnTo>
                    <a:pt x="56206" y="65659"/>
                  </a:lnTo>
                  <a:lnTo>
                    <a:pt x="19557" y="65659"/>
                  </a:lnTo>
                  <a:lnTo>
                    <a:pt x="19557" y="45847"/>
                  </a:lnTo>
                  <a:lnTo>
                    <a:pt x="56206" y="45847"/>
                  </a:lnTo>
                  <a:lnTo>
                    <a:pt x="100837" y="19812"/>
                  </a:lnTo>
                  <a:lnTo>
                    <a:pt x="105536" y="17145"/>
                  </a:lnTo>
                  <a:lnTo>
                    <a:pt x="107187" y="11049"/>
                  </a:lnTo>
                  <a:lnTo>
                    <a:pt x="104393" y="6350"/>
                  </a:lnTo>
                  <a:lnTo>
                    <a:pt x="101600" y="1524"/>
                  </a:lnTo>
                  <a:lnTo>
                    <a:pt x="95503" y="0"/>
                  </a:lnTo>
                  <a:close/>
                </a:path>
                <a:path w="361315" h="111760">
                  <a:moveTo>
                    <a:pt x="56206" y="45847"/>
                  </a:moveTo>
                  <a:lnTo>
                    <a:pt x="19557" y="45847"/>
                  </a:lnTo>
                  <a:lnTo>
                    <a:pt x="19557" y="65659"/>
                  </a:lnTo>
                  <a:lnTo>
                    <a:pt x="56206" y="65659"/>
                  </a:lnTo>
                  <a:lnTo>
                    <a:pt x="53811" y="64262"/>
                  </a:lnTo>
                  <a:lnTo>
                    <a:pt x="24637" y="64262"/>
                  </a:lnTo>
                  <a:lnTo>
                    <a:pt x="24637" y="47244"/>
                  </a:lnTo>
                  <a:lnTo>
                    <a:pt x="53811" y="47244"/>
                  </a:lnTo>
                  <a:lnTo>
                    <a:pt x="56206" y="45847"/>
                  </a:lnTo>
                  <a:close/>
                </a:path>
                <a:path w="361315" h="111760">
                  <a:moveTo>
                    <a:pt x="361187" y="45847"/>
                  </a:moveTo>
                  <a:lnTo>
                    <a:pt x="56206" y="45847"/>
                  </a:lnTo>
                  <a:lnTo>
                    <a:pt x="39224" y="55753"/>
                  </a:lnTo>
                  <a:lnTo>
                    <a:pt x="56206" y="65659"/>
                  </a:lnTo>
                  <a:lnTo>
                    <a:pt x="361187" y="65659"/>
                  </a:lnTo>
                  <a:lnTo>
                    <a:pt x="361187" y="45847"/>
                  </a:lnTo>
                  <a:close/>
                </a:path>
                <a:path w="361315" h="111760">
                  <a:moveTo>
                    <a:pt x="24637" y="47244"/>
                  </a:moveTo>
                  <a:lnTo>
                    <a:pt x="24637" y="64262"/>
                  </a:lnTo>
                  <a:lnTo>
                    <a:pt x="39224" y="55753"/>
                  </a:lnTo>
                  <a:lnTo>
                    <a:pt x="24637" y="47244"/>
                  </a:lnTo>
                  <a:close/>
                </a:path>
                <a:path w="361315" h="111760">
                  <a:moveTo>
                    <a:pt x="39224" y="55753"/>
                  </a:moveTo>
                  <a:lnTo>
                    <a:pt x="24637" y="64262"/>
                  </a:lnTo>
                  <a:lnTo>
                    <a:pt x="53811" y="64262"/>
                  </a:lnTo>
                  <a:lnTo>
                    <a:pt x="39224" y="55753"/>
                  </a:lnTo>
                  <a:close/>
                </a:path>
                <a:path w="361315" h="111760">
                  <a:moveTo>
                    <a:pt x="53811" y="47244"/>
                  </a:moveTo>
                  <a:lnTo>
                    <a:pt x="24637" y="47244"/>
                  </a:lnTo>
                  <a:lnTo>
                    <a:pt x="39224" y="55753"/>
                  </a:lnTo>
                  <a:lnTo>
                    <a:pt x="53811" y="47244"/>
                  </a:lnTo>
                  <a:close/>
                </a:path>
              </a:pathLst>
            </a:custGeom>
            <a:solidFill>
              <a:srgbClr val="C0504D"/>
            </a:solidFill>
          </p:spPr>
          <p:txBody>
            <a:bodyPr wrap="square" lIns="0" tIns="0" rIns="0" bIns="0" rtlCol="0"/>
            <a:lstStyle/>
            <a:p>
              <a:endParaRPr/>
            </a:p>
          </p:txBody>
        </p:sp>
        <p:sp>
          <p:nvSpPr>
            <p:cNvPr id="77" name="object 40"/>
            <p:cNvSpPr txBox="1"/>
            <p:nvPr/>
          </p:nvSpPr>
          <p:spPr>
            <a:xfrm>
              <a:off x="16767" y="2480"/>
              <a:ext cx="1557" cy="505"/>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C0504D"/>
                  </a:solidFill>
                  <a:uFill>
                    <a:solidFill>
                      <a:srgbClr val="C0504D"/>
                    </a:solidFill>
                  </a:uFill>
                  <a:latin typeface="Arial" panose="020B0604020202020204"/>
                  <a:cs typeface="Arial" panose="020B0604020202020204"/>
                </a:rPr>
                <a:t>nPC_</a:t>
              </a:r>
              <a:r>
                <a:rPr sz="2000" u="heavy" spc="5" dirty="0">
                  <a:solidFill>
                    <a:srgbClr val="C0504D"/>
                  </a:solidFill>
                  <a:uFill>
                    <a:solidFill>
                      <a:srgbClr val="C0504D"/>
                    </a:solidFill>
                  </a:uFill>
                  <a:latin typeface="Arial" panose="020B0604020202020204"/>
                  <a:cs typeface="Arial" panose="020B0604020202020204"/>
                </a:rPr>
                <a:t>s</a:t>
              </a:r>
              <a:r>
                <a:rPr sz="2000" u="heavy" dirty="0">
                  <a:solidFill>
                    <a:srgbClr val="C0504D"/>
                  </a:solidFill>
                  <a:uFill>
                    <a:solidFill>
                      <a:srgbClr val="C0504D"/>
                    </a:solidFill>
                  </a:uFill>
                  <a:latin typeface="Arial" panose="020B0604020202020204"/>
                  <a:cs typeface="Arial" panose="020B0604020202020204"/>
                </a:rPr>
                <a:t>el</a:t>
              </a:r>
              <a:endParaRPr sz="2000">
                <a:latin typeface="Arial" panose="020B0604020202020204"/>
                <a:cs typeface="Arial" panose="020B0604020202020204"/>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48249"/>
            <a:ext cx="10515600" cy="689610"/>
          </a:xfrm>
          <a:prstGeom prst="rect">
            <a:avLst/>
          </a:prstGeom>
        </p:spPr>
        <p:txBody>
          <a:bodyPr vert="horz" wrap="square" lIns="0" tIns="12700" rIns="0" bIns="0" rtlCol="0">
            <a:spAutoFit/>
          </a:bodyPr>
          <a:lstStyle/>
          <a:p>
            <a:pPr marL="12700">
              <a:lnSpc>
                <a:spcPct val="100000"/>
              </a:lnSpc>
              <a:spcBef>
                <a:spcPts val="100"/>
              </a:spcBef>
            </a:pPr>
            <a:r>
              <a:rPr dirty="0"/>
              <a:t>所有指令的共同需求</a:t>
            </a:r>
            <a:endParaRPr lang="zh-CN" altLang="en-US" dirty="0"/>
          </a:p>
        </p:txBody>
      </p:sp>
      <p:sp>
        <p:nvSpPr>
          <p:cNvPr id="17" name="内容占位符 16"/>
          <p:cNvSpPr>
            <a:spLocks noGrp="1"/>
          </p:cNvSpPr>
          <p:nvPr>
            <p:ph idx="1"/>
          </p:nvPr>
        </p:nvSpPr>
        <p:spPr/>
        <p:txBody>
          <a:bodyPr/>
          <a:lstStyle/>
          <a:p>
            <a:pPr marL="446405" indent="-446405">
              <a:lnSpc>
                <a:spcPct val="100000"/>
              </a:lnSpc>
              <a:spcBef>
                <a:spcPts val="1045"/>
              </a:spcBef>
              <a:buFont typeface="Wingdings" panose="05000000000000000000" charset="0"/>
              <a:buChar char="l"/>
            </a:pPr>
            <a:r>
              <a:rPr sz="3200" dirty="0">
                <a:latin typeface="微软雅黑" panose="020B0503020204020204" charset="-122"/>
                <a:cs typeface="微软雅黑" panose="020B0503020204020204" charset="-122"/>
                <a:sym typeface="+mn-ea"/>
              </a:rPr>
              <a:t>取指令</a:t>
            </a:r>
            <a:endParaRPr sz="3200" dirty="0">
              <a:latin typeface="微软雅黑" panose="020B0503020204020204" charset="-122"/>
              <a:cs typeface="微软雅黑" panose="020B0503020204020204" charset="-122"/>
            </a:endParaRPr>
          </a:p>
          <a:p>
            <a:pPr marL="903605" marR="5080" lvl="1" indent="-446405">
              <a:lnSpc>
                <a:spcPct val="100000"/>
              </a:lnSpc>
              <a:spcBef>
                <a:spcPts val="130"/>
              </a:spcBef>
              <a:buFont typeface="Wingdings" panose="05000000000000000000" charset="0"/>
              <a:buChar char="l"/>
              <a:tabLst>
                <a:tab pos="289560" algn="l"/>
                <a:tab pos="290195" algn="l"/>
              </a:tabLst>
            </a:pPr>
            <a:r>
              <a:rPr sz="3200" spc="55" dirty="0">
                <a:latin typeface="微软雅黑" panose="020B0503020204020204" charset="-122"/>
                <a:cs typeface="微软雅黑" panose="020B0503020204020204" charset="-122"/>
                <a:sym typeface="+mn-ea"/>
              </a:rPr>
              <a:t>程序计</a:t>
            </a:r>
            <a:r>
              <a:rPr sz="3200" spc="65" dirty="0">
                <a:latin typeface="微软雅黑" panose="020B0503020204020204" charset="-122"/>
                <a:cs typeface="微软雅黑" panose="020B0503020204020204" charset="-122"/>
                <a:sym typeface="+mn-ea"/>
              </a:rPr>
              <a:t>数器</a:t>
            </a:r>
            <a:r>
              <a:rPr sz="3200" spc="60" dirty="0">
                <a:latin typeface="微软雅黑" panose="020B0503020204020204" charset="-122"/>
                <a:cs typeface="微软雅黑" panose="020B0503020204020204" charset="-122"/>
                <a:sym typeface="+mn-ea"/>
              </a:rPr>
              <a:t>（</a:t>
            </a:r>
            <a:r>
              <a:rPr sz="3200" dirty="0">
                <a:latin typeface="Arial" panose="020B0604020202020204"/>
                <a:cs typeface="Arial" panose="020B0604020202020204"/>
                <a:sym typeface="+mn-ea"/>
              </a:rPr>
              <a:t>P</a:t>
            </a:r>
            <a:r>
              <a:rPr sz="3200" spc="50" dirty="0">
                <a:latin typeface="Arial" panose="020B0604020202020204"/>
                <a:cs typeface="Arial" panose="020B0604020202020204"/>
                <a:sym typeface="+mn-ea"/>
              </a:rPr>
              <a:t>C</a:t>
            </a:r>
            <a:r>
              <a:rPr sz="3200" spc="70" dirty="0">
                <a:latin typeface="微软雅黑" panose="020B0503020204020204" charset="-122"/>
                <a:cs typeface="微软雅黑" panose="020B0503020204020204" charset="-122"/>
                <a:sym typeface="+mn-ea"/>
              </a:rPr>
              <a:t>）</a:t>
            </a:r>
            <a:r>
              <a:rPr sz="3200" spc="60" dirty="0">
                <a:latin typeface="微软雅黑" panose="020B0503020204020204" charset="-122"/>
                <a:cs typeface="微软雅黑" panose="020B0503020204020204" charset="-122"/>
                <a:sym typeface="+mn-ea"/>
              </a:rPr>
              <a:t>的内容</a:t>
            </a:r>
          </a:p>
          <a:p>
            <a:pPr marL="457200" marR="5080" lvl="1" indent="0">
              <a:lnSpc>
                <a:spcPct val="100000"/>
              </a:lnSpc>
              <a:spcBef>
                <a:spcPts val="130"/>
              </a:spcBef>
              <a:buFont typeface="Wingdings" panose="05000000000000000000" charset="0"/>
              <a:buNone/>
              <a:tabLst>
                <a:tab pos="289560" algn="l"/>
                <a:tab pos="290195" algn="l"/>
              </a:tabLst>
            </a:pPr>
            <a:r>
              <a:rPr lang="en-US" sz="3200" spc="60" dirty="0">
                <a:latin typeface="微软雅黑" panose="020B0503020204020204" charset="-122"/>
                <a:cs typeface="微软雅黑" panose="020B0503020204020204" charset="-122"/>
                <a:sym typeface="+mn-ea"/>
              </a:rPr>
              <a:t>    </a:t>
            </a:r>
            <a:r>
              <a:rPr sz="3200" spc="60" dirty="0">
                <a:latin typeface="微软雅黑" panose="020B0503020204020204" charset="-122"/>
                <a:cs typeface="微软雅黑" panose="020B0503020204020204" charset="-122"/>
                <a:sym typeface="+mn-ea"/>
              </a:rPr>
              <a:t>是指</a:t>
            </a:r>
            <a:r>
              <a:rPr sz="3200" dirty="0">
                <a:latin typeface="微软雅黑" panose="020B0503020204020204" charset="-122"/>
                <a:cs typeface="微软雅黑" panose="020B0503020204020204" charset="-122"/>
                <a:sym typeface="+mn-ea"/>
              </a:rPr>
              <a:t>令的地址</a:t>
            </a:r>
            <a:endParaRPr sz="3200" dirty="0">
              <a:latin typeface="微软雅黑" panose="020B0503020204020204" charset="-122"/>
              <a:cs typeface="微软雅黑" panose="020B0503020204020204" charset="-122"/>
            </a:endParaRPr>
          </a:p>
          <a:p>
            <a:pPr marL="903605" marR="5080" lvl="1" indent="-446405">
              <a:lnSpc>
                <a:spcPct val="100000"/>
              </a:lnSpc>
              <a:spcBef>
                <a:spcPts val="5"/>
              </a:spcBef>
              <a:buFont typeface="Wingdings" panose="05000000000000000000" charset="0"/>
              <a:buChar char="l"/>
              <a:tabLst>
                <a:tab pos="289560" algn="l"/>
                <a:tab pos="290195" algn="l"/>
              </a:tabLst>
            </a:pPr>
            <a:r>
              <a:rPr sz="3200" spc="60" dirty="0">
                <a:latin typeface="微软雅黑" panose="020B0503020204020204" charset="-122"/>
                <a:cs typeface="微软雅黑" panose="020B0503020204020204" charset="-122"/>
                <a:sym typeface="+mn-ea"/>
              </a:rPr>
              <a:t>用</a:t>
            </a:r>
            <a:r>
              <a:rPr sz="3200" dirty="0">
                <a:latin typeface="Arial" panose="020B0604020202020204"/>
                <a:cs typeface="Arial" panose="020B0604020202020204"/>
                <a:sym typeface="+mn-ea"/>
              </a:rPr>
              <a:t>P</a:t>
            </a:r>
            <a:r>
              <a:rPr sz="3200" spc="50" dirty="0">
                <a:latin typeface="Arial" panose="020B0604020202020204"/>
                <a:cs typeface="Arial" panose="020B0604020202020204"/>
                <a:sym typeface="+mn-ea"/>
              </a:rPr>
              <a:t>C</a:t>
            </a:r>
            <a:r>
              <a:rPr sz="3200" spc="55" dirty="0">
                <a:latin typeface="微软雅黑" panose="020B0503020204020204" charset="-122"/>
                <a:cs typeface="微软雅黑" panose="020B0503020204020204" charset="-122"/>
                <a:sym typeface="+mn-ea"/>
              </a:rPr>
              <a:t>的</a:t>
            </a:r>
            <a:r>
              <a:rPr sz="3200" spc="65" dirty="0">
                <a:latin typeface="微软雅黑" panose="020B0503020204020204" charset="-122"/>
                <a:cs typeface="微软雅黑" panose="020B0503020204020204" charset="-122"/>
                <a:sym typeface="+mn-ea"/>
              </a:rPr>
              <a:t>内</a:t>
            </a:r>
            <a:r>
              <a:rPr sz="3200" spc="55" dirty="0">
                <a:latin typeface="微软雅黑" panose="020B0503020204020204" charset="-122"/>
                <a:cs typeface="微软雅黑" panose="020B0503020204020204" charset="-122"/>
                <a:sym typeface="+mn-ea"/>
              </a:rPr>
              <a:t>容作为</a:t>
            </a:r>
            <a:r>
              <a:rPr sz="3200" spc="65" dirty="0">
                <a:latin typeface="微软雅黑" panose="020B0503020204020204" charset="-122"/>
                <a:cs typeface="微软雅黑" panose="020B0503020204020204" charset="-122"/>
                <a:sym typeface="+mn-ea"/>
              </a:rPr>
              <a:t>地</a:t>
            </a:r>
            <a:r>
              <a:rPr sz="3200" spc="75" dirty="0">
                <a:latin typeface="微软雅黑" panose="020B0503020204020204" charset="-122"/>
                <a:cs typeface="微软雅黑" panose="020B0503020204020204" charset="-122"/>
                <a:sym typeface="+mn-ea"/>
              </a:rPr>
              <a:t>址</a:t>
            </a:r>
            <a:r>
              <a:rPr sz="3200" spc="60" dirty="0">
                <a:latin typeface="微软雅黑" panose="020B0503020204020204" charset="-122"/>
                <a:cs typeface="微软雅黑" panose="020B0503020204020204" charset="-122"/>
                <a:sym typeface="+mn-ea"/>
              </a:rPr>
              <a:t>，</a:t>
            </a:r>
          </a:p>
          <a:p>
            <a:pPr marL="457200" marR="5080" lvl="1" indent="0">
              <a:lnSpc>
                <a:spcPct val="100000"/>
              </a:lnSpc>
              <a:spcBef>
                <a:spcPts val="5"/>
              </a:spcBef>
              <a:buFont typeface="Wingdings" panose="05000000000000000000" charset="0"/>
              <a:buNone/>
              <a:tabLst>
                <a:tab pos="289560" algn="l"/>
                <a:tab pos="290195" algn="l"/>
              </a:tabLst>
            </a:pPr>
            <a:r>
              <a:rPr lang="en-US" sz="3200" spc="60" dirty="0">
                <a:latin typeface="微软雅黑" panose="020B0503020204020204" charset="-122"/>
                <a:cs typeface="微软雅黑" panose="020B0503020204020204" charset="-122"/>
                <a:sym typeface="+mn-ea"/>
              </a:rPr>
              <a:t>    </a:t>
            </a:r>
            <a:r>
              <a:rPr sz="3200" spc="60" dirty="0">
                <a:latin typeface="微软雅黑" panose="020B0503020204020204" charset="-122"/>
                <a:cs typeface="微软雅黑" panose="020B0503020204020204" charset="-122"/>
                <a:sym typeface="+mn-ea"/>
              </a:rPr>
              <a:t>访问指</a:t>
            </a:r>
            <a:r>
              <a:rPr sz="3200" dirty="0">
                <a:latin typeface="微软雅黑" panose="020B0503020204020204" charset="-122"/>
                <a:cs typeface="微软雅黑" panose="020B0503020204020204" charset="-122"/>
                <a:sym typeface="+mn-ea"/>
              </a:rPr>
              <a:t>令存储器获得指令编码</a:t>
            </a:r>
            <a:endParaRPr sz="3200" dirty="0">
              <a:latin typeface="微软雅黑" panose="020B0503020204020204" charset="-122"/>
              <a:cs typeface="微软雅黑" panose="020B0503020204020204" charset="-122"/>
            </a:endParaRPr>
          </a:p>
          <a:p>
            <a:pPr marL="446405" lvl="0" indent="-446405">
              <a:lnSpc>
                <a:spcPct val="100000"/>
              </a:lnSpc>
              <a:spcBef>
                <a:spcPts val="705"/>
              </a:spcBef>
              <a:buFont typeface="Wingdings" panose="05000000000000000000" charset="0"/>
              <a:buChar char="l"/>
              <a:tabLst>
                <a:tab pos="289560" algn="l"/>
                <a:tab pos="290195" algn="l"/>
              </a:tabLst>
            </a:pPr>
            <a:r>
              <a:rPr sz="3200" dirty="0">
                <a:solidFill>
                  <a:schemeClr val="tx1"/>
                </a:solidFill>
                <a:latin typeface="微软雅黑" panose="020B0503020204020204" charset="-122"/>
                <a:cs typeface="微软雅黑" panose="020B0503020204020204" charset="-122"/>
                <a:sym typeface="+mn-ea"/>
              </a:rPr>
              <a:t>顺序执行时</a:t>
            </a:r>
            <a:r>
              <a:rPr lang="zh-CN" sz="3200" dirty="0">
                <a:solidFill>
                  <a:schemeClr val="tx1"/>
                </a:solidFill>
                <a:latin typeface="微软雅黑" panose="020B0503020204020204" charset="-122"/>
                <a:cs typeface="微软雅黑" panose="020B0503020204020204" charset="-122"/>
                <a:sym typeface="+mn-ea"/>
              </a:rPr>
              <a:t>更新</a:t>
            </a:r>
            <a:r>
              <a:rPr lang="en-US" altLang="zh-CN" sz="3200" dirty="0">
                <a:solidFill>
                  <a:schemeClr val="tx1"/>
                </a:solidFill>
                <a:latin typeface="微软雅黑" panose="020B0503020204020204" charset="-122"/>
                <a:cs typeface="微软雅黑" panose="020B0503020204020204" charset="-122"/>
                <a:sym typeface="+mn-ea"/>
              </a:rPr>
              <a:t>PC</a:t>
            </a:r>
            <a:endParaRPr sz="3200" dirty="0">
              <a:solidFill>
                <a:schemeClr val="tx1"/>
              </a:solidFill>
              <a:latin typeface="微软雅黑" panose="020B0503020204020204" charset="-122"/>
              <a:cs typeface="微软雅黑" panose="020B0503020204020204" charset="-122"/>
            </a:endParaRPr>
          </a:p>
          <a:p>
            <a:pPr marL="903605" lvl="1" indent="-446405">
              <a:lnSpc>
                <a:spcPct val="100000"/>
              </a:lnSpc>
              <a:spcBef>
                <a:spcPts val="545"/>
              </a:spcBef>
              <a:buFont typeface="Wingdings" panose="05000000000000000000" charset="0"/>
              <a:buChar char="l"/>
              <a:tabLst>
                <a:tab pos="723900" algn="l"/>
                <a:tab pos="724535" algn="l"/>
              </a:tabLst>
            </a:pPr>
            <a:r>
              <a:rPr sz="3200" dirty="0">
                <a:solidFill>
                  <a:schemeClr val="tx1"/>
                </a:solidFill>
                <a:latin typeface="Arial" panose="020B0604020202020204"/>
                <a:cs typeface="Arial" panose="020B0604020202020204"/>
                <a:sym typeface="+mn-ea"/>
              </a:rPr>
              <a:t>PC </a:t>
            </a:r>
            <a:r>
              <a:rPr lang="en-US" sz="3200" dirty="0">
                <a:solidFill>
                  <a:schemeClr val="tx1"/>
                </a:solidFill>
                <a:latin typeface="Arial" panose="020B0604020202020204"/>
                <a:cs typeface="Arial" panose="020B0604020202020204"/>
                <a:sym typeface="+mn-ea"/>
              </a:rPr>
              <a:t>&lt;— </a:t>
            </a:r>
            <a:r>
              <a:rPr sz="3200" dirty="0">
                <a:solidFill>
                  <a:schemeClr val="tx1"/>
                </a:solidFill>
                <a:latin typeface="Arial" panose="020B0604020202020204"/>
                <a:cs typeface="Arial" panose="020B0604020202020204"/>
                <a:sym typeface="+mn-ea"/>
              </a:rPr>
              <a:t>PC +</a:t>
            </a:r>
            <a:r>
              <a:rPr sz="3200" spc="10" dirty="0">
                <a:solidFill>
                  <a:schemeClr val="tx1"/>
                </a:solidFill>
                <a:latin typeface="Arial" panose="020B0604020202020204"/>
                <a:cs typeface="Arial" panose="020B0604020202020204"/>
                <a:sym typeface="+mn-ea"/>
              </a:rPr>
              <a:t> </a:t>
            </a:r>
            <a:r>
              <a:rPr sz="3200" dirty="0">
                <a:solidFill>
                  <a:schemeClr val="tx1"/>
                </a:solidFill>
                <a:latin typeface="Arial" panose="020B0604020202020204"/>
                <a:cs typeface="Arial" panose="020B0604020202020204"/>
                <a:sym typeface="+mn-ea"/>
              </a:rPr>
              <a:t>4</a:t>
            </a:r>
            <a:endParaRPr sz="3200" dirty="0">
              <a:solidFill>
                <a:schemeClr val="tx1"/>
              </a:solidFill>
              <a:latin typeface="Arial" panose="020B0604020202020204"/>
              <a:cs typeface="Arial" panose="020B0604020202020204"/>
            </a:endParaRPr>
          </a:p>
          <a:p>
            <a:pPr marL="446405" lvl="0" indent="-446405">
              <a:lnSpc>
                <a:spcPct val="100000"/>
              </a:lnSpc>
              <a:spcBef>
                <a:spcPts val="515"/>
              </a:spcBef>
              <a:buFont typeface="Wingdings" panose="05000000000000000000" charset="0"/>
              <a:buChar char="l"/>
              <a:tabLst>
                <a:tab pos="289560" algn="l"/>
                <a:tab pos="290195" algn="l"/>
              </a:tabLst>
            </a:pPr>
            <a:r>
              <a:rPr sz="3200" dirty="0">
                <a:latin typeface="微软雅黑" panose="020B0503020204020204" charset="-122"/>
                <a:cs typeface="微软雅黑" panose="020B0503020204020204" charset="-122"/>
                <a:sym typeface="+mn-ea"/>
              </a:rPr>
              <a:t>发生分支时</a:t>
            </a:r>
            <a:r>
              <a:rPr lang="zh-CN" sz="3200" dirty="0">
                <a:latin typeface="微软雅黑" panose="020B0503020204020204" charset="-122"/>
                <a:cs typeface="微软雅黑" panose="020B0503020204020204" charset="-122"/>
                <a:sym typeface="+mn-ea"/>
              </a:rPr>
              <a:t>更新</a:t>
            </a:r>
            <a:endParaRPr sz="3200" dirty="0">
              <a:latin typeface="微软雅黑" panose="020B0503020204020204" charset="-122"/>
              <a:cs typeface="微软雅黑" panose="020B0503020204020204" charset="-122"/>
            </a:endParaRPr>
          </a:p>
          <a:p>
            <a:pPr marL="903605" lvl="1" indent="-446405">
              <a:lnSpc>
                <a:spcPct val="100000"/>
              </a:lnSpc>
              <a:spcBef>
                <a:spcPts val="540"/>
              </a:spcBef>
              <a:buFont typeface="Wingdings" panose="05000000000000000000" charset="0"/>
              <a:buChar char="l"/>
              <a:tabLst>
                <a:tab pos="723900" algn="l"/>
                <a:tab pos="724535" algn="l"/>
              </a:tabLst>
            </a:pPr>
            <a:r>
              <a:rPr sz="3200" dirty="0">
                <a:solidFill>
                  <a:schemeClr val="tx1"/>
                </a:solidFill>
                <a:latin typeface="Arial" panose="020B0604020202020204"/>
                <a:cs typeface="Arial" panose="020B0604020202020204"/>
                <a:sym typeface="+mn-ea"/>
              </a:rPr>
              <a:t>PC</a:t>
            </a:r>
            <a:r>
              <a:rPr sz="3200" spc="-5" dirty="0">
                <a:solidFill>
                  <a:schemeClr val="tx1"/>
                </a:solidFill>
                <a:latin typeface="Arial" panose="020B0604020202020204"/>
                <a:cs typeface="Arial" panose="020B0604020202020204"/>
                <a:sym typeface="+mn-ea"/>
              </a:rPr>
              <a:t> </a:t>
            </a:r>
            <a:r>
              <a:rPr lang="en-US" sz="3200" dirty="0">
                <a:solidFill>
                  <a:schemeClr val="tx1"/>
                </a:solidFill>
                <a:latin typeface="Arial" panose="020B0604020202020204"/>
                <a:cs typeface="Arial" panose="020B0604020202020204"/>
                <a:sym typeface="+mn-ea"/>
              </a:rPr>
              <a:t>&lt;— </a:t>
            </a:r>
            <a:r>
              <a:rPr sz="3200" dirty="0">
                <a:solidFill>
                  <a:schemeClr val="tx1"/>
                </a:solidFill>
                <a:latin typeface="微软雅黑" panose="020B0503020204020204" charset="-122"/>
                <a:cs typeface="微软雅黑" panose="020B0503020204020204" charset="-122"/>
                <a:sym typeface="+mn-ea"/>
              </a:rPr>
              <a:t>分支目标地址</a:t>
            </a:r>
            <a:endParaRPr lang="zh-CN" altLang="en-US" sz="3200" dirty="0">
              <a:solidFill>
                <a:schemeClr val="tx1"/>
              </a:solidFill>
              <a:latin typeface="微软雅黑" panose="020B0503020204020204" charset="-122"/>
              <a:cs typeface="微软雅黑" panose="020B0503020204020204" charset="-122"/>
              <a:sym typeface="+mn-ea"/>
            </a:endParaRPr>
          </a:p>
        </p:txBody>
      </p:sp>
      <p:grpSp>
        <p:nvGrpSpPr>
          <p:cNvPr id="43" name="组合 42"/>
          <p:cNvGrpSpPr/>
          <p:nvPr/>
        </p:nvGrpSpPr>
        <p:grpSpPr>
          <a:xfrm>
            <a:off x="6200140" y="1987550"/>
            <a:ext cx="5740400" cy="4197350"/>
            <a:chOff x="9284" y="2330"/>
            <a:chExt cx="9040" cy="6610"/>
          </a:xfrm>
        </p:grpSpPr>
        <p:sp>
          <p:nvSpPr>
            <p:cNvPr id="44" name="object 7"/>
            <p:cNvSpPr/>
            <p:nvPr/>
          </p:nvSpPr>
          <p:spPr>
            <a:xfrm>
              <a:off x="10499" y="3292"/>
              <a:ext cx="2842" cy="826"/>
            </a:xfrm>
            <a:custGeom>
              <a:avLst/>
              <a:gdLst/>
              <a:ahLst/>
              <a:cxnLst/>
              <a:rect l="l" t="t" r="r" b="b"/>
              <a:pathLst>
                <a:path w="1804670" h="524510">
                  <a:moveTo>
                    <a:pt x="0" y="524255"/>
                  </a:moveTo>
                  <a:lnTo>
                    <a:pt x="1804416" y="524255"/>
                  </a:lnTo>
                  <a:lnTo>
                    <a:pt x="1804416" y="0"/>
                  </a:lnTo>
                  <a:lnTo>
                    <a:pt x="0" y="0"/>
                  </a:lnTo>
                  <a:lnTo>
                    <a:pt x="0" y="524255"/>
                  </a:lnTo>
                  <a:close/>
                </a:path>
              </a:pathLst>
            </a:custGeom>
            <a:noFill/>
          </p:spPr>
          <p:txBody>
            <a:bodyPr wrap="square" lIns="0" tIns="0" rIns="0" bIns="0" rtlCol="0"/>
            <a:lstStyle/>
            <a:p>
              <a:endParaRPr/>
            </a:p>
          </p:txBody>
        </p:sp>
        <p:sp>
          <p:nvSpPr>
            <p:cNvPr id="45" name="object 8"/>
            <p:cNvSpPr txBox="1"/>
            <p:nvPr/>
          </p:nvSpPr>
          <p:spPr>
            <a:xfrm>
              <a:off x="10499" y="3292"/>
              <a:ext cx="2842" cy="689"/>
            </a:xfrm>
            <a:prstGeom prst="rect">
              <a:avLst/>
            </a:prstGeom>
            <a:ln w="25907">
              <a:solidFill>
                <a:srgbClr val="000000"/>
              </a:solidFill>
            </a:ln>
          </p:spPr>
          <p:txBody>
            <a:bodyPr vert="horz" wrap="square" lIns="0" tIns="68580" rIns="0" bIns="0" rtlCol="0">
              <a:spAutoFit/>
            </a:bodyPr>
            <a:lstStyle/>
            <a:p>
              <a:pPr marR="41275" algn="ctr">
                <a:lnSpc>
                  <a:spcPct val="100000"/>
                </a:lnSpc>
                <a:spcBef>
                  <a:spcPts val="540"/>
                </a:spcBef>
              </a:pPr>
              <a:r>
                <a:rPr sz="2400" b="1" spc="-10" dirty="0">
                  <a:latin typeface="Arial" panose="020B0604020202020204"/>
                  <a:cs typeface="Arial" panose="020B0604020202020204"/>
                </a:rPr>
                <a:t>PC</a:t>
              </a:r>
              <a:endParaRPr sz="2400" dirty="0">
                <a:latin typeface="Arial" panose="020B0604020202020204"/>
                <a:cs typeface="Arial" panose="020B0604020202020204"/>
              </a:endParaRPr>
            </a:p>
          </p:txBody>
        </p:sp>
        <p:sp>
          <p:nvSpPr>
            <p:cNvPr id="46" name="object 9"/>
            <p:cNvSpPr/>
            <p:nvPr/>
          </p:nvSpPr>
          <p:spPr>
            <a:xfrm>
              <a:off x="10499" y="3484"/>
              <a:ext cx="360" cy="456"/>
            </a:xfrm>
            <a:custGeom>
              <a:avLst/>
              <a:gdLst/>
              <a:ahLst/>
              <a:cxnLst/>
              <a:rect l="l" t="t" r="r" b="b"/>
              <a:pathLst>
                <a:path w="228600" h="289560">
                  <a:moveTo>
                    <a:pt x="0" y="0"/>
                  </a:moveTo>
                  <a:lnTo>
                    <a:pt x="228600" y="144779"/>
                  </a:lnTo>
                  <a:lnTo>
                    <a:pt x="0" y="289560"/>
                  </a:lnTo>
                  <a:lnTo>
                    <a:pt x="0" y="0"/>
                  </a:lnTo>
                  <a:close/>
                </a:path>
              </a:pathLst>
            </a:custGeom>
            <a:ln w="25908">
              <a:solidFill>
                <a:srgbClr val="000000"/>
              </a:solidFill>
            </a:ln>
          </p:spPr>
          <p:txBody>
            <a:bodyPr wrap="square" lIns="0" tIns="0" rIns="0" bIns="0" rtlCol="0"/>
            <a:lstStyle/>
            <a:p>
              <a:endParaRPr/>
            </a:p>
          </p:txBody>
        </p:sp>
        <p:sp>
          <p:nvSpPr>
            <p:cNvPr id="47" name="object 10"/>
            <p:cNvSpPr/>
            <p:nvPr/>
          </p:nvSpPr>
          <p:spPr>
            <a:xfrm>
              <a:off x="9848" y="3724"/>
              <a:ext cx="660" cy="0"/>
            </a:xfrm>
            <a:custGeom>
              <a:avLst/>
              <a:gdLst/>
              <a:ahLst/>
              <a:cxnLst/>
              <a:rect l="l" t="t" r="r" b="b"/>
              <a:pathLst>
                <a:path w="419100">
                  <a:moveTo>
                    <a:pt x="419099" y="0"/>
                  </a:moveTo>
                  <a:lnTo>
                    <a:pt x="0" y="0"/>
                  </a:lnTo>
                </a:path>
              </a:pathLst>
            </a:custGeom>
            <a:ln w="19812">
              <a:solidFill>
                <a:srgbClr val="000000"/>
              </a:solidFill>
            </a:ln>
          </p:spPr>
          <p:txBody>
            <a:bodyPr wrap="square" lIns="0" tIns="0" rIns="0" bIns="0" rtlCol="0"/>
            <a:lstStyle/>
            <a:p>
              <a:endParaRPr/>
            </a:p>
          </p:txBody>
        </p:sp>
        <p:sp>
          <p:nvSpPr>
            <p:cNvPr id="48" name="object 11"/>
            <p:cNvSpPr txBox="1"/>
            <p:nvPr/>
          </p:nvSpPr>
          <p:spPr>
            <a:xfrm>
              <a:off x="9284" y="3448"/>
              <a:ext cx="530" cy="50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panose="020B0604020202020204"/>
                  <a:cs typeface="Arial" panose="020B0604020202020204"/>
                </a:rPr>
                <a:t>clk</a:t>
              </a:r>
              <a:endParaRPr sz="2000">
                <a:latin typeface="Arial" panose="020B0604020202020204"/>
                <a:cs typeface="Arial" panose="020B0604020202020204"/>
              </a:endParaRPr>
            </a:p>
          </p:txBody>
        </p:sp>
        <p:sp>
          <p:nvSpPr>
            <p:cNvPr id="49" name="object 12"/>
            <p:cNvSpPr/>
            <p:nvPr/>
          </p:nvSpPr>
          <p:spPr>
            <a:xfrm>
              <a:off x="11842" y="4865"/>
              <a:ext cx="179" cy="273"/>
            </a:xfrm>
            <a:custGeom>
              <a:avLst/>
              <a:gdLst/>
              <a:ahLst/>
              <a:cxnLst/>
              <a:rect l="l" t="t" r="r" b="b"/>
              <a:pathLst>
                <a:path w="113665" h="173354">
                  <a:moveTo>
                    <a:pt x="0" y="172974"/>
                  </a:moveTo>
                  <a:lnTo>
                    <a:pt x="113664" y="0"/>
                  </a:lnTo>
                </a:path>
              </a:pathLst>
            </a:custGeom>
            <a:ln w="12192">
              <a:solidFill>
                <a:srgbClr val="000000"/>
              </a:solidFill>
            </a:ln>
          </p:spPr>
          <p:txBody>
            <a:bodyPr wrap="square" lIns="0" tIns="0" rIns="0" bIns="0" rtlCol="0"/>
            <a:lstStyle/>
            <a:p>
              <a:endParaRPr/>
            </a:p>
          </p:txBody>
        </p:sp>
        <p:sp>
          <p:nvSpPr>
            <p:cNvPr id="50" name="object 13"/>
            <p:cNvSpPr txBox="1"/>
            <p:nvPr/>
          </p:nvSpPr>
          <p:spPr>
            <a:xfrm>
              <a:off x="11505" y="4774"/>
              <a:ext cx="352" cy="36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1" name="object 14"/>
            <p:cNvSpPr/>
            <p:nvPr/>
          </p:nvSpPr>
          <p:spPr>
            <a:xfrm>
              <a:off x="13591" y="2330"/>
              <a:ext cx="179" cy="273"/>
            </a:xfrm>
            <a:custGeom>
              <a:avLst/>
              <a:gdLst/>
              <a:ahLst/>
              <a:cxnLst/>
              <a:rect l="l" t="t" r="r" b="b"/>
              <a:pathLst>
                <a:path w="113665" h="173355">
                  <a:moveTo>
                    <a:pt x="0" y="172974"/>
                  </a:moveTo>
                  <a:lnTo>
                    <a:pt x="113665" y="0"/>
                  </a:lnTo>
                </a:path>
              </a:pathLst>
            </a:custGeom>
            <a:ln w="12192">
              <a:solidFill>
                <a:srgbClr val="000000"/>
              </a:solidFill>
            </a:ln>
          </p:spPr>
          <p:txBody>
            <a:bodyPr wrap="square" lIns="0" tIns="0" rIns="0" bIns="0" rtlCol="0"/>
            <a:lstStyle/>
            <a:p>
              <a:endParaRPr/>
            </a:p>
          </p:txBody>
        </p:sp>
        <p:sp>
          <p:nvSpPr>
            <p:cNvPr id="52" name="object 15"/>
            <p:cNvSpPr txBox="1"/>
            <p:nvPr/>
          </p:nvSpPr>
          <p:spPr>
            <a:xfrm>
              <a:off x="13634" y="2448"/>
              <a:ext cx="352" cy="36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3" name="object 16"/>
            <p:cNvSpPr/>
            <p:nvPr/>
          </p:nvSpPr>
          <p:spPr>
            <a:xfrm>
              <a:off x="13340" y="7959"/>
              <a:ext cx="3121" cy="270"/>
            </a:xfrm>
            <a:custGeom>
              <a:avLst/>
              <a:gdLst/>
              <a:ahLst/>
              <a:cxnLst/>
              <a:rect l="l" t="t" r="r" b="b"/>
              <a:pathLst>
                <a:path w="1981834" h="171450">
                  <a:moveTo>
                    <a:pt x="1905526" y="85578"/>
                  </a:moveTo>
                  <a:lnTo>
                    <a:pt x="1819528" y="135743"/>
                  </a:lnTo>
                  <a:lnTo>
                    <a:pt x="1813921" y="140795"/>
                  </a:lnTo>
                  <a:lnTo>
                    <a:pt x="1810766" y="147395"/>
                  </a:lnTo>
                  <a:lnTo>
                    <a:pt x="1810277" y="154709"/>
                  </a:lnTo>
                  <a:lnTo>
                    <a:pt x="1812671" y="161905"/>
                  </a:lnTo>
                  <a:lnTo>
                    <a:pt x="1817723" y="167512"/>
                  </a:lnTo>
                  <a:lnTo>
                    <a:pt x="1824323" y="170668"/>
                  </a:lnTo>
                  <a:lnTo>
                    <a:pt x="1831637" y="171156"/>
                  </a:lnTo>
                  <a:lnTo>
                    <a:pt x="1838832" y="168763"/>
                  </a:lnTo>
                  <a:lnTo>
                    <a:pt x="1948694" y="104628"/>
                  </a:lnTo>
                  <a:lnTo>
                    <a:pt x="1943480" y="104628"/>
                  </a:lnTo>
                  <a:lnTo>
                    <a:pt x="1943480" y="102088"/>
                  </a:lnTo>
                  <a:lnTo>
                    <a:pt x="1933828" y="102088"/>
                  </a:lnTo>
                  <a:lnTo>
                    <a:pt x="1905526" y="85578"/>
                  </a:lnTo>
                  <a:close/>
                </a:path>
                <a:path w="1981834" h="171450">
                  <a:moveTo>
                    <a:pt x="1872868" y="66528"/>
                  </a:moveTo>
                  <a:lnTo>
                    <a:pt x="0" y="66528"/>
                  </a:lnTo>
                  <a:lnTo>
                    <a:pt x="0" y="104628"/>
                  </a:lnTo>
                  <a:lnTo>
                    <a:pt x="1872869" y="104628"/>
                  </a:lnTo>
                  <a:lnTo>
                    <a:pt x="1905526" y="85578"/>
                  </a:lnTo>
                  <a:lnTo>
                    <a:pt x="1872868" y="66528"/>
                  </a:lnTo>
                  <a:close/>
                </a:path>
                <a:path w="1981834" h="171450">
                  <a:moveTo>
                    <a:pt x="1948694" y="66528"/>
                  </a:moveTo>
                  <a:lnTo>
                    <a:pt x="1943480" y="66528"/>
                  </a:lnTo>
                  <a:lnTo>
                    <a:pt x="1943480" y="104628"/>
                  </a:lnTo>
                  <a:lnTo>
                    <a:pt x="1948694" y="104628"/>
                  </a:lnTo>
                  <a:lnTo>
                    <a:pt x="1981327" y="85578"/>
                  </a:lnTo>
                  <a:lnTo>
                    <a:pt x="1948694" y="66528"/>
                  </a:lnTo>
                  <a:close/>
                </a:path>
                <a:path w="1981834" h="171450">
                  <a:moveTo>
                    <a:pt x="1933828" y="69068"/>
                  </a:moveTo>
                  <a:lnTo>
                    <a:pt x="1905526" y="85578"/>
                  </a:lnTo>
                  <a:lnTo>
                    <a:pt x="1933828" y="102088"/>
                  </a:lnTo>
                  <a:lnTo>
                    <a:pt x="1933828" y="69068"/>
                  </a:lnTo>
                  <a:close/>
                </a:path>
                <a:path w="1981834" h="171450">
                  <a:moveTo>
                    <a:pt x="1943480" y="69068"/>
                  </a:moveTo>
                  <a:lnTo>
                    <a:pt x="1933828" y="69068"/>
                  </a:lnTo>
                  <a:lnTo>
                    <a:pt x="1933828" y="102088"/>
                  </a:lnTo>
                  <a:lnTo>
                    <a:pt x="1943480" y="102088"/>
                  </a:lnTo>
                  <a:lnTo>
                    <a:pt x="1943480" y="69068"/>
                  </a:lnTo>
                  <a:close/>
                </a:path>
                <a:path w="1981834" h="171450">
                  <a:moveTo>
                    <a:pt x="1831637" y="0"/>
                  </a:moveTo>
                  <a:lnTo>
                    <a:pt x="1824323" y="488"/>
                  </a:lnTo>
                  <a:lnTo>
                    <a:pt x="1817723" y="3643"/>
                  </a:lnTo>
                  <a:lnTo>
                    <a:pt x="1812671" y="9251"/>
                  </a:lnTo>
                  <a:lnTo>
                    <a:pt x="1810277" y="16446"/>
                  </a:lnTo>
                  <a:lnTo>
                    <a:pt x="1810766" y="23760"/>
                  </a:lnTo>
                  <a:lnTo>
                    <a:pt x="1813921" y="30360"/>
                  </a:lnTo>
                  <a:lnTo>
                    <a:pt x="1819528" y="35413"/>
                  </a:lnTo>
                  <a:lnTo>
                    <a:pt x="1905526" y="85578"/>
                  </a:lnTo>
                  <a:lnTo>
                    <a:pt x="1933828" y="69068"/>
                  </a:lnTo>
                  <a:lnTo>
                    <a:pt x="1943480" y="69068"/>
                  </a:lnTo>
                  <a:lnTo>
                    <a:pt x="1943480" y="66528"/>
                  </a:lnTo>
                  <a:lnTo>
                    <a:pt x="1948694" y="66528"/>
                  </a:lnTo>
                  <a:lnTo>
                    <a:pt x="1838832" y="2393"/>
                  </a:lnTo>
                  <a:lnTo>
                    <a:pt x="1831637" y="0"/>
                  </a:lnTo>
                  <a:close/>
                </a:path>
              </a:pathLst>
            </a:custGeom>
            <a:solidFill>
              <a:srgbClr val="000000"/>
            </a:solidFill>
          </p:spPr>
          <p:txBody>
            <a:bodyPr wrap="square" lIns="0" tIns="0" rIns="0" bIns="0" rtlCol="0"/>
            <a:lstStyle/>
            <a:p>
              <a:endParaRPr/>
            </a:p>
          </p:txBody>
        </p:sp>
        <p:sp>
          <p:nvSpPr>
            <p:cNvPr id="54" name="object 17"/>
            <p:cNvSpPr txBox="1"/>
            <p:nvPr/>
          </p:nvSpPr>
          <p:spPr>
            <a:xfrm>
              <a:off x="10499" y="7163"/>
              <a:ext cx="2842" cy="1777"/>
            </a:xfrm>
            <a:prstGeom prst="rect">
              <a:avLst/>
            </a:prstGeom>
            <a:noFill/>
            <a:ln w="25907">
              <a:solidFill>
                <a:srgbClr val="000000"/>
              </a:solidFill>
            </a:ln>
          </p:spPr>
          <p:txBody>
            <a:bodyPr vert="horz" wrap="square" lIns="0" tIns="0" rIns="0" bIns="0" rtlCol="0">
              <a:spAutoFit/>
            </a:bodyPr>
            <a:lstStyle/>
            <a:p>
              <a:pPr marL="27305" algn="ctr">
                <a:lnSpc>
                  <a:spcPts val="1940"/>
                </a:lnSpc>
              </a:pPr>
              <a:r>
                <a:rPr sz="1800" spc="-5" dirty="0">
                  <a:latin typeface="Arial" panose="020B0604020202020204"/>
                  <a:cs typeface="Arial" panose="020B0604020202020204"/>
                </a:rPr>
                <a:t>Address</a:t>
              </a:r>
              <a:endParaRPr sz="1800" dirty="0">
                <a:latin typeface="Arial" panose="020B0604020202020204"/>
                <a:cs typeface="Arial" panose="020B0604020202020204"/>
              </a:endParaRPr>
            </a:p>
            <a:p>
              <a:pPr marL="121285" marR="99695" algn="ctr">
                <a:lnSpc>
                  <a:spcPct val="100000"/>
                </a:lnSpc>
                <a:spcBef>
                  <a:spcPts val="1100"/>
                </a:spcBef>
              </a:pPr>
              <a:r>
                <a:rPr sz="2400" b="1" spc="-5" dirty="0">
                  <a:latin typeface="Arial" panose="020B0604020202020204"/>
                  <a:cs typeface="Arial" panose="020B0604020202020204"/>
                </a:rPr>
                <a:t>Inst</a:t>
              </a:r>
              <a:r>
                <a:rPr sz="2400" b="1" dirty="0">
                  <a:latin typeface="Arial" panose="020B0604020202020204"/>
                  <a:cs typeface="Arial" panose="020B0604020202020204"/>
                </a:rPr>
                <a:t>r</a:t>
              </a:r>
              <a:r>
                <a:rPr sz="2400" b="1" spc="-5" dirty="0">
                  <a:latin typeface="Arial" panose="020B0604020202020204"/>
                  <a:cs typeface="Arial" panose="020B0604020202020204"/>
                </a:rPr>
                <a:t>uction  Memory</a:t>
              </a:r>
              <a:endParaRPr sz="2400" dirty="0">
                <a:latin typeface="Arial" panose="020B0604020202020204"/>
                <a:cs typeface="Arial" panose="020B0604020202020204"/>
              </a:endParaRPr>
            </a:p>
          </p:txBody>
        </p:sp>
        <p:sp>
          <p:nvSpPr>
            <p:cNvPr id="55" name="object 18"/>
            <p:cNvSpPr/>
            <p:nvPr/>
          </p:nvSpPr>
          <p:spPr>
            <a:xfrm>
              <a:off x="14148" y="7963"/>
              <a:ext cx="179" cy="273"/>
            </a:xfrm>
            <a:custGeom>
              <a:avLst/>
              <a:gdLst/>
              <a:ahLst/>
              <a:cxnLst/>
              <a:rect l="l" t="t" r="r" b="b"/>
              <a:pathLst>
                <a:path w="113665" h="173354">
                  <a:moveTo>
                    <a:pt x="0" y="172974"/>
                  </a:moveTo>
                  <a:lnTo>
                    <a:pt x="113665" y="0"/>
                  </a:lnTo>
                </a:path>
              </a:pathLst>
            </a:custGeom>
            <a:ln w="12192">
              <a:solidFill>
                <a:srgbClr val="000000"/>
              </a:solidFill>
            </a:ln>
          </p:spPr>
          <p:txBody>
            <a:bodyPr wrap="square" lIns="0" tIns="0" rIns="0" bIns="0" rtlCol="0"/>
            <a:lstStyle/>
            <a:p>
              <a:endParaRPr/>
            </a:p>
          </p:txBody>
        </p:sp>
        <p:sp>
          <p:nvSpPr>
            <p:cNvPr id="56" name="object 19"/>
            <p:cNvSpPr txBox="1"/>
            <p:nvPr/>
          </p:nvSpPr>
          <p:spPr>
            <a:xfrm>
              <a:off x="13480" y="7279"/>
              <a:ext cx="2945" cy="1168"/>
            </a:xfrm>
            <a:prstGeom prst="rect">
              <a:avLst/>
            </a:prstGeom>
          </p:spPr>
          <p:txBody>
            <a:bodyPr vert="horz" wrap="square" lIns="0" tIns="133350" rIns="0" bIns="0" rtlCol="0">
              <a:spAutoFit/>
            </a:bodyPr>
            <a:lstStyle/>
            <a:p>
              <a:pPr marL="12700">
                <a:lnSpc>
                  <a:spcPct val="100000"/>
                </a:lnSpc>
                <a:spcBef>
                  <a:spcPts val="1050"/>
                </a:spcBef>
              </a:pPr>
              <a:r>
                <a:rPr sz="2000" dirty="0">
                  <a:latin typeface="Arial" panose="020B0604020202020204"/>
                  <a:cs typeface="Arial" panose="020B0604020202020204"/>
                </a:rPr>
                <a:t>Instruction</a:t>
              </a:r>
              <a:r>
                <a:rPr sz="2000" spc="-100" dirty="0">
                  <a:latin typeface="Arial" panose="020B0604020202020204"/>
                  <a:cs typeface="Arial" panose="020B0604020202020204"/>
                </a:rPr>
                <a:t> </a:t>
              </a:r>
              <a:r>
                <a:rPr sz="2000" spc="-10" dirty="0">
                  <a:latin typeface="Arial" panose="020B0604020202020204"/>
                  <a:cs typeface="Arial" panose="020B0604020202020204"/>
                </a:rPr>
                <a:t>Word</a:t>
              </a:r>
              <a:endParaRPr sz="2000">
                <a:latin typeface="Arial" panose="020B0604020202020204"/>
                <a:cs typeface="Arial" panose="020B0604020202020204"/>
              </a:endParaRPr>
            </a:p>
            <a:p>
              <a:pPr marL="464185">
                <a:lnSpc>
                  <a:spcPct val="100000"/>
                </a:lnSpc>
                <a:spcBef>
                  <a:spcPts val="665"/>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57" name="object 20"/>
            <p:cNvSpPr/>
            <p:nvPr/>
          </p:nvSpPr>
          <p:spPr>
            <a:xfrm>
              <a:off x="11787" y="4117"/>
              <a:ext cx="270" cy="2996"/>
            </a:xfrm>
            <a:custGeom>
              <a:avLst/>
              <a:gdLst/>
              <a:ahLst/>
              <a:cxnLst/>
              <a:rect l="l" t="t" r="r" b="b"/>
              <a:pathLst>
                <a:path w="171450" h="1902460">
                  <a:moveTo>
                    <a:pt x="16446" y="1731029"/>
                  </a:moveTo>
                  <a:lnTo>
                    <a:pt x="9251" y="1733422"/>
                  </a:lnTo>
                  <a:lnTo>
                    <a:pt x="3643" y="1738475"/>
                  </a:lnTo>
                  <a:lnTo>
                    <a:pt x="488" y="1745075"/>
                  </a:lnTo>
                  <a:lnTo>
                    <a:pt x="0" y="1752389"/>
                  </a:lnTo>
                  <a:lnTo>
                    <a:pt x="2393" y="1759584"/>
                  </a:lnTo>
                  <a:lnTo>
                    <a:pt x="85578" y="1902078"/>
                  </a:lnTo>
                  <a:lnTo>
                    <a:pt x="107671" y="1864233"/>
                  </a:lnTo>
                  <a:lnTo>
                    <a:pt x="66528" y="1864233"/>
                  </a:lnTo>
                  <a:lnTo>
                    <a:pt x="66528" y="1793621"/>
                  </a:lnTo>
                  <a:lnTo>
                    <a:pt x="35413" y="1740280"/>
                  </a:lnTo>
                  <a:lnTo>
                    <a:pt x="30360" y="1734673"/>
                  </a:lnTo>
                  <a:lnTo>
                    <a:pt x="23760" y="1731518"/>
                  </a:lnTo>
                  <a:lnTo>
                    <a:pt x="16446" y="1731029"/>
                  </a:lnTo>
                  <a:close/>
                </a:path>
                <a:path w="171450" h="1902460">
                  <a:moveTo>
                    <a:pt x="66528" y="1793621"/>
                  </a:moveTo>
                  <a:lnTo>
                    <a:pt x="66528" y="1864233"/>
                  </a:lnTo>
                  <a:lnTo>
                    <a:pt x="104628" y="1864233"/>
                  </a:lnTo>
                  <a:lnTo>
                    <a:pt x="104628" y="1854580"/>
                  </a:lnTo>
                  <a:lnTo>
                    <a:pt x="69068" y="1854580"/>
                  </a:lnTo>
                  <a:lnTo>
                    <a:pt x="85578" y="1826278"/>
                  </a:lnTo>
                  <a:lnTo>
                    <a:pt x="66528" y="1793621"/>
                  </a:lnTo>
                  <a:close/>
                </a:path>
                <a:path w="171450" h="1902460">
                  <a:moveTo>
                    <a:pt x="154709" y="1731029"/>
                  </a:moveTo>
                  <a:lnTo>
                    <a:pt x="147395" y="1731518"/>
                  </a:lnTo>
                  <a:lnTo>
                    <a:pt x="140795" y="1734673"/>
                  </a:lnTo>
                  <a:lnTo>
                    <a:pt x="135743" y="1740280"/>
                  </a:lnTo>
                  <a:lnTo>
                    <a:pt x="104628" y="1793621"/>
                  </a:lnTo>
                  <a:lnTo>
                    <a:pt x="104628" y="1864233"/>
                  </a:lnTo>
                  <a:lnTo>
                    <a:pt x="107671" y="1864233"/>
                  </a:lnTo>
                  <a:lnTo>
                    <a:pt x="168763" y="1759584"/>
                  </a:lnTo>
                  <a:lnTo>
                    <a:pt x="171156" y="1752389"/>
                  </a:lnTo>
                  <a:lnTo>
                    <a:pt x="170668" y="1745075"/>
                  </a:lnTo>
                  <a:lnTo>
                    <a:pt x="167512" y="1738475"/>
                  </a:lnTo>
                  <a:lnTo>
                    <a:pt x="161905" y="1733422"/>
                  </a:lnTo>
                  <a:lnTo>
                    <a:pt x="154709" y="1731029"/>
                  </a:lnTo>
                  <a:close/>
                </a:path>
                <a:path w="171450" h="1902460">
                  <a:moveTo>
                    <a:pt x="85578" y="1826278"/>
                  </a:moveTo>
                  <a:lnTo>
                    <a:pt x="69068" y="1854580"/>
                  </a:lnTo>
                  <a:lnTo>
                    <a:pt x="102088" y="1854580"/>
                  </a:lnTo>
                  <a:lnTo>
                    <a:pt x="85578" y="1826278"/>
                  </a:lnTo>
                  <a:close/>
                </a:path>
                <a:path w="171450" h="1902460">
                  <a:moveTo>
                    <a:pt x="104628" y="1793621"/>
                  </a:moveTo>
                  <a:lnTo>
                    <a:pt x="85578" y="1826278"/>
                  </a:lnTo>
                  <a:lnTo>
                    <a:pt x="102088" y="1854580"/>
                  </a:lnTo>
                  <a:lnTo>
                    <a:pt x="104628" y="1854580"/>
                  </a:lnTo>
                  <a:lnTo>
                    <a:pt x="104628" y="1793621"/>
                  </a:lnTo>
                  <a:close/>
                </a:path>
                <a:path w="171450" h="1902460">
                  <a:moveTo>
                    <a:pt x="104628" y="0"/>
                  </a:moveTo>
                  <a:lnTo>
                    <a:pt x="66528" y="0"/>
                  </a:lnTo>
                  <a:lnTo>
                    <a:pt x="66528" y="1793621"/>
                  </a:lnTo>
                  <a:lnTo>
                    <a:pt x="85578" y="1826278"/>
                  </a:lnTo>
                  <a:lnTo>
                    <a:pt x="104628" y="1793621"/>
                  </a:lnTo>
                  <a:lnTo>
                    <a:pt x="104628" y="0"/>
                  </a:lnTo>
                  <a:close/>
                </a:path>
              </a:pathLst>
            </a:custGeom>
            <a:solidFill>
              <a:srgbClr val="000000"/>
            </a:solidFill>
          </p:spPr>
          <p:txBody>
            <a:bodyPr wrap="square" lIns="0" tIns="0" rIns="0" bIns="0" rtlCol="0"/>
            <a:lstStyle/>
            <a:p>
              <a:endParaRPr/>
            </a:p>
          </p:txBody>
        </p:sp>
        <p:sp>
          <p:nvSpPr>
            <p:cNvPr id="58" name="object 21"/>
            <p:cNvSpPr/>
            <p:nvPr/>
          </p:nvSpPr>
          <p:spPr>
            <a:xfrm>
              <a:off x="11785" y="2400"/>
              <a:ext cx="3839" cy="893"/>
            </a:xfrm>
            <a:custGeom>
              <a:avLst/>
              <a:gdLst/>
              <a:ahLst/>
              <a:cxnLst/>
              <a:rect l="l" t="t" r="r" b="b"/>
              <a:pathLst>
                <a:path w="2437765" h="567055">
                  <a:moveTo>
                    <a:pt x="16446" y="395680"/>
                  </a:moveTo>
                  <a:lnTo>
                    <a:pt x="9251" y="398145"/>
                  </a:lnTo>
                  <a:lnTo>
                    <a:pt x="3643" y="403177"/>
                  </a:lnTo>
                  <a:lnTo>
                    <a:pt x="488" y="409733"/>
                  </a:lnTo>
                  <a:lnTo>
                    <a:pt x="0" y="417004"/>
                  </a:lnTo>
                  <a:lnTo>
                    <a:pt x="2393" y="424179"/>
                  </a:lnTo>
                  <a:lnTo>
                    <a:pt x="85578" y="566674"/>
                  </a:lnTo>
                  <a:lnTo>
                    <a:pt x="96550" y="547877"/>
                  </a:lnTo>
                  <a:lnTo>
                    <a:pt x="85578" y="547877"/>
                  </a:lnTo>
                  <a:lnTo>
                    <a:pt x="78154" y="546383"/>
                  </a:lnTo>
                  <a:lnTo>
                    <a:pt x="72100" y="542305"/>
                  </a:lnTo>
                  <a:lnTo>
                    <a:pt x="68022" y="536251"/>
                  </a:lnTo>
                  <a:lnTo>
                    <a:pt x="66528" y="528827"/>
                  </a:lnTo>
                  <a:lnTo>
                    <a:pt x="66528" y="458343"/>
                  </a:lnTo>
                  <a:lnTo>
                    <a:pt x="35413" y="405002"/>
                  </a:lnTo>
                  <a:lnTo>
                    <a:pt x="30360" y="399323"/>
                  </a:lnTo>
                  <a:lnTo>
                    <a:pt x="23760" y="396144"/>
                  </a:lnTo>
                  <a:lnTo>
                    <a:pt x="16446" y="395680"/>
                  </a:lnTo>
                  <a:close/>
                </a:path>
                <a:path w="2437765" h="567055">
                  <a:moveTo>
                    <a:pt x="66528" y="458343"/>
                  </a:moveTo>
                  <a:lnTo>
                    <a:pt x="66528" y="528827"/>
                  </a:lnTo>
                  <a:lnTo>
                    <a:pt x="68022" y="536251"/>
                  </a:lnTo>
                  <a:lnTo>
                    <a:pt x="72100" y="542305"/>
                  </a:lnTo>
                  <a:lnTo>
                    <a:pt x="78154" y="546383"/>
                  </a:lnTo>
                  <a:lnTo>
                    <a:pt x="85578" y="547877"/>
                  </a:lnTo>
                  <a:lnTo>
                    <a:pt x="93001" y="546383"/>
                  </a:lnTo>
                  <a:lnTo>
                    <a:pt x="99056" y="542305"/>
                  </a:lnTo>
                  <a:lnTo>
                    <a:pt x="103133" y="536251"/>
                  </a:lnTo>
                  <a:lnTo>
                    <a:pt x="104628" y="528827"/>
                  </a:lnTo>
                  <a:lnTo>
                    <a:pt x="104628" y="519302"/>
                  </a:lnTo>
                  <a:lnTo>
                    <a:pt x="69068" y="519302"/>
                  </a:lnTo>
                  <a:lnTo>
                    <a:pt x="85578" y="491000"/>
                  </a:lnTo>
                  <a:lnTo>
                    <a:pt x="66528" y="458343"/>
                  </a:lnTo>
                  <a:close/>
                </a:path>
                <a:path w="2437765" h="567055">
                  <a:moveTo>
                    <a:pt x="154709" y="395680"/>
                  </a:moveTo>
                  <a:lnTo>
                    <a:pt x="147395" y="396144"/>
                  </a:lnTo>
                  <a:lnTo>
                    <a:pt x="140795" y="399323"/>
                  </a:lnTo>
                  <a:lnTo>
                    <a:pt x="135743" y="405002"/>
                  </a:lnTo>
                  <a:lnTo>
                    <a:pt x="104628" y="458343"/>
                  </a:lnTo>
                  <a:lnTo>
                    <a:pt x="104628" y="528827"/>
                  </a:lnTo>
                  <a:lnTo>
                    <a:pt x="103133" y="536251"/>
                  </a:lnTo>
                  <a:lnTo>
                    <a:pt x="99056" y="542305"/>
                  </a:lnTo>
                  <a:lnTo>
                    <a:pt x="93001" y="546383"/>
                  </a:lnTo>
                  <a:lnTo>
                    <a:pt x="85578" y="547877"/>
                  </a:lnTo>
                  <a:lnTo>
                    <a:pt x="96550" y="547877"/>
                  </a:lnTo>
                  <a:lnTo>
                    <a:pt x="168763" y="424179"/>
                  </a:lnTo>
                  <a:lnTo>
                    <a:pt x="171156" y="417004"/>
                  </a:lnTo>
                  <a:lnTo>
                    <a:pt x="170668" y="409733"/>
                  </a:lnTo>
                  <a:lnTo>
                    <a:pt x="167513" y="403177"/>
                  </a:lnTo>
                  <a:lnTo>
                    <a:pt x="161905" y="398145"/>
                  </a:lnTo>
                  <a:lnTo>
                    <a:pt x="154709" y="395680"/>
                  </a:lnTo>
                  <a:close/>
                </a:path>
                <a:path w="2437765" h="567055">
                  <a:moveTo>
                    <a:pt x="85578" y="491000"/>
                  </a:moveTo>
                  <a:lnTo>
                    <a:pt x="69068" y="519302"/>
                  </a:lnTo>
                  <a:lnTo>
                    <a:pt x="102088" y="519302"/>
                  </a:lnTo>
                  <a:lnTo>
                    <a:pt x="85578" y="491000"/>
                  </a:lnTo>
                  <a:close/>
                </a:path>
                <a:path w="2437765" h="567055">
                  <a:moveTo>
                    <a:pt x="104628" y="458343"/>
                  </a:moveTo>
                  <a:lnTo>
                    <a:pt x="85578" y="491000"/>
                  </a:lnTo>
                  <a:lnTo>
                    <a:pt x="102088" y="519302"/>
                  </a:lnTo>
                  <a:lnTo>
                    <a:pt x="104628" y="519302"/>
                  </a:lnTo>
                  <a:lnTo>
                    <a:pt x="104628" y="458343"/>
                  </a:lnTo>
                  <a:close/>
                </a:path>
                <a:path w="2437765" h="567055">
                  <a:moveTo>
                    <a:pt x="2418695" y="0"/>
                  </a:moveTo>
                  <a:lnTo>
                    <a:pt x="85578" y="0"/>
                  </a:lnTo>
                  <a:lnTo>
                    <a:pt x="78154" y="1494"/>
                  </a:lnTo>
                  <a:lnTo>
                    <a:pt x="72100" y="5572"/>
                  </a:lnTo>
                  <a:lnTo>
                    <a:pt x="68022" y="11626"/>
                  </a:lnTo>
                  <a:lnTo>
                    <a:pt x="66528" y="19050"/>
                  </a:lnTo>
                  <a:lnTo>
                    <a:pt x="66528" y="458343"/>
                  </a:lnTo>
                  <a:lnTo>
                    <a:pt x="85578" y="491000"/>
                  </a:lnTo>
                  <a:lnTo>
                    <a:pt x="104628" y="458343"/>
                  </a:lnTo>
                  <a:lnTo>
                    <a:pt x="104628" y="38100"/>
                  </a:lnTo>
                  <a:lnTo>
                    <a:pt x="85578" y="38100"/>
                  </a:lnTo>
                  <a:lnTo>
                    <a:pt x="104628" y="19050"/>
                  </a:lnTo>
                  <a:lnTo>
                    <a:pt x="2437745" y="19050"/>
                  </a:lnTo>
                  <a:lnTo>
                    <a:pt x="2436233" y="11626"/>
                  </a:lnTo>
                  <a:lnTo>
                    <a:pt x="2432125" y="5572"/>
                  </a:lnTo>
                  <a:lnTo>
                    <a:pt x="2426065" y="1494"/>
                  </a:lnTo>
                  <a:lnTo>
                    <a:pt x="2418695" y="0"/>
                  </a:lnTo>
                  <a:close/>
                </a:path>
                <a:path w="2437765" h="567055">
                  <a:moveTo>
                    <a:pt x="2399645" y="19050"/>
                  </a:moveTo>
                  <a:lnTo>
                    <a:pt x="2399645" y="247650"/>
                  </a:lnTo>
                  <a:lnTo>
                    <a:pt x="2401139" y="255073"/>
                  </a:lnTo>
                  <a:lnTo>
                    <a:pt x="2405217" y="261127"/>
                  </a:lnTo>
                  <a:lnTo>
                    <a:pt x="2411271" y="265205"/>
                  </a:lnTo>
                  <a:lnTo>
                    <a:pt x="2418695" y="266700"/>
                  </a:lnTo>
                  <a:lnTo>
                    <a:pt x="2426065" y="265205"/>
                  </a:lnTo>
                  <a:lnTo>
                    <a:pt x="2432125" y="261127"/>
                  </a:lnTo>
                  <a:lnTo>
                    <a:pt x="2436233" y="255073"/>
                  </a:lnTo>
                  <a:lnTo>
                    <a:pt x="2437745" y="247650"/>
                  </a:lnTo>
                  <a:lnTo>
                    <a:pt x="2437745" y="38100"/>
                  </a:lnTo>
                  <a:lnTo>
                    <a:pt x="2418695" y="38100"/>
                  </a:lnTo>
                  <a:lnTo>
                    <a:pt x="2399645" y="19050"/>
                  </a:lnTo>
                  <a:close/>
                </a:path>
                <a:path w="2437765" h="567055">
                  <a:moveTo>
                    <a:pt x="104628" y="19050"/>
                  </a:moveTo>
                  <a:lnTo>
                    <a:pt x="85578" y="38100"/>
                  </a:lnTo>
                  <a:lnTo>
                    <a:pt x="104628" y="38100"/>
                  </a:lnTo>
                  <a:lnTo>
                    <a:pt x="104628" y="19050"/>
                  </a:lnTo>
                  <a:close/>
                </a:path>
                <a:path w="2437765" h="567055">
                  <a:moveTo>
                    <a:pt x="2399645" y="19050"/>
                  </a:moveTo>
                  <a:lnTo>
                    <a:pt x="104628" y="19050"/>
                  </a:lnTo>
                  <a:lnTo>
                    <a:pt x="104628" y="38100"/>
                  </a:lnTo>
                  <a:lnTo>
                    <a:pt x="2399645" y="38100"/>
                  </a:lnTo>
                  <a:lnTo>
                    <a:pt x="2399645" y="19050"/>
                  </a:lnTo>
                  <a:close/>
                </a:path>
                <a:path w="2437765" h="567055">
                  <a:moveTo>
                    <a:pt x="2437745" y="19050"/>
                  </a:moveTo>
                  <a:lnTo>
                    <a:pt x="2399645" y="19050"/>
                  </a:lnTo>
                  <a:lnTo>
                    <a:pt x="2418695" y="38100"/>
                  </a:lnTo>
                  <a:lnTo>
                    <a:pt x="2437745" y="38100"/>
                  </a:lnTo>
                  <a:lnTo>
                    <a:pt x="2437745" y="19050"/>
                  </a:lnTo>
                  <a:close/>
                </a:path>
              </a:pathLst>
            </a:custGeom>
            <a:solidFill>
              <a:srgbClr val="000000"/>
            </a:solidFill>
          </p:spPr>
          <p:txBody>
            <a:bodyPr wrap="square" lIns="0" tIns="0" rIns="0" bIns="0" rtlCol="0"/>
            <a:lstStyle/>
            <a:p>
              <a:endParaRPr/>
            </a:p>
          </p:txBody>
        </p:sp>
        <p:sp>
          <p:nvSpPr>
            <p:cNvPr id="59" name="object 22"/>
            <p:cNvSpPr/>
            <p:nvPr/>
          </p:nvSpPr>
          <p:spPr>
            <a:xfrm>
              <a:off x="15368" y="5475"/>
              <a:ext cx="270" cy="682"/>
            </a:xfrm>
            <a:custGeom>
              <a:avLst/>
              <a:gdLst/>
              <a:ahLst/>
              <a:cxnLst/>
              <a:rect l="l" t="t" r="r" b="b"/>
              <a:pathLst>
                <a:path w="171450" h="433070">
                  <a:moveTo>
                    <a:pt x="85578" y="75800"/>
                  </a:moveTo>
                  <a:lnTo>
                    <a:pt x="66528" y="108458"/>
                  </a:lnTo>
                  <a:lnTo>
                    <a:pt x="66528" y="432943"/>
                  </a:lnTo>
                  <a:lnTo>
                    <a:pt x="104628" y="432943"/>
                  </a:lnTo>
                  <a:lnTo>
                    <a:pt x="104628" y="108458"/>
                  </a:lnTo>
                  <a:lnTo>
                    <a:pt x="85578" y="75800"/>
                  </a:lnTo>
                  <a:close/>
                </a:path>
                <a:path w="171450" h="433070">
                  <a:moveTo>
                    <a:pt x="85578" y="0"/>
                  </a:moveTo>
                  <a:lnTo>
                    <a:pt x="2393" y="142494"/>
                  </a:lnTo>
                  <a:lnTo>
                    <a:pt x="0" y="149689"/>
                  </a:lnTo>
                  <a:lnTo>
                    <a:pt x="488" y="157003"/>
                  </a:lnTo>
                  <a:lnTo>
                    <a:pt x="3643" y="163603"/>
                  </a:lnTo>
                  <a:lnTo>
                    <a:pt x="9251" y="168656"/>
                  </a:lnTo>
                  <a:lnTo>
                    <a:pt x="16446" y="171049"/>
                  </a:lnTo>
                  <a:lnTo>
                    <a:pt x="23760" y="170561"/>
                  </a:lnTo>
                  <a:lnTo>
                    <a:pt x="30360" y="167405"/>
                  </a:lnTo>
                  <a:lnTo>
                    <a:pt x="35413" y="161798"/>
                  </a:lnTo>
                  <a:lnTo>
                    <a:pt x="66528" y="108458"/>
                  </a:lnTo>
                  <a:lnTo>
                    <a:pt x="66528" y="37846"/>
                  </a:lnTo>
                  <a:lnTo>
                    <a:pt x="107671" y="37846"/>
                  </a:lnTo>
                  <a:lnTo>
                    <a:pt x="85578" y="0"/>
                  </a:lnTo>
                  <a:close/>
                </a:path>
                <a:path w="171450" h="433070">
                  <a:moveTo>
                    <a:pt x="107671" y="37846"/>
                  </a:moveTo>
                  <a:lnTo>
                    <a:pt x="104628" y="37846"/>
                  </a:lnTo>
                  <a:lnTo>
                    <a:pt x="104628" y="108458"/>
                  </a:lnTo>
                  <a:lnTo>
                    <a:pt x="135743" y="161798"/>
                  </a:lnTo>
                  <a:lnTo>
                    <a:pt x="140795" y="167405"/>
                  </a:lnTo>
                  <a:lnTo>
                    <a:pt x="147395" y="170561"/>
                  </a:lnTo>
                  <a:lnTo>
                    <a:pt x="154709" y="171049"/>
                  </a:lnTo>
                  <a:lnTo>
                    <a:pt x="161905" y="168656"/>
                  </a:lnTo>
                  <a:lnTo>
                    <a:pt x="167513" y="163603"/>
                  </a:lnTo>
                  <a:lnTo>
                    <a:pt x="170668" y="157003"/>
                  </a:lnTo>
                  <a:lnTo>
                    <a:pt x="171156" y="149689"/>
                  </a:lnTo>
                  <a:lnTo>
                    <a:pt x="168763" y="142494"/>
                  </a:lnTo>
                  <a:lnTo>
                    <a:pt x="107671" y="37846"/>
                  </a:lnTo>
                  <a:close/>
                </a:path>
                <a:path w="171450" h="433070">
                  <a:moveTo>
                    <a:pt x="104628" y="37846"/>
                  </a:moveTo>
                  <a:lnTo>
                    <a:pt x="66528" y="37846"/>
                  </a:lnTo>
                  <a:lnTo>
                    <a:pt x="66528" y="108458"/>
                  </a:lnTo>
                  <a:lnTo>
                    <a:pt x="85578" y="75800"/>
                  </a:lnTo>
                  <a:lnTo>
                    <a:pt x="69068" y="47498"/>
                  </a:lnTo>
                  <a:lnTo>
                    <a:pt x="104628" y="47498"/>
                  </a:lnTo>
                  <a:lnTo>
                    <a:pt x="104628" y="37846"/>
                  </a:lnTo>
                  <a:close/>
                </a:path>
                <a:path w="171450" h="433070">
                  <a:moveTo>
                    <a:pt x="104628" y="47498"/>
                  </a:moveTo>
                  <a:lnTo>
                    <a:pt x="102088" y="47498"/>
                  </a:lnTo>
                  <a:lnTo>
                    <a:pt x="85578" y="75800"/>
                  </a:lnTo>
                  <a:lnTo>
                    <a:pt x="104628" y="108458"/>
                  </a:lnTo>
                  <a:lnTo>
                    <a:pt x="104628" y="47498"/>
                  </a:lnTo>
                  <a:close/>
                </a:path>
                <a:path w="171450" h="433070">
                  <a:moveTo>
                    <a:pt x="102088" y="47498"/>
                  </a:moveTo>
                  <a:lnTo>
                    <a:pt x="69068" y="47498"/>
                  </a:lnTo>
                  <a:lnTo>
                    <a:pt x="85578" y="75800"/>
                  </a:lnTo>
                  <a:lnTo>
                    <a:pt x="102088" y="47498"/>
                  </a:lnTo>
                  <a:close/>
                </a:path>
              </a:pathLst>
            </a:custGeom>
            <a:solidFill>
              <a:srgbClr val="000000"/>
            </a:solidFill>
          </p:spPr>
          <p:txBody>
            <a:bodyPr wrap="square" lIns="0" tIns="0" rIns="0" bIns="0" rtlCol="0"/>
            <a:lstStyle/>
            <a:p>
              <a:endParaRPr/>
            </a:p>
          </p:txBody>
        </p:sp>
        <p:sp>
          <p:nvSpPr>
            <p:cNvPr id="60" name="object 23"/>
            <p:cNvSpPr/>
            <p:nvPr/>
          </p:nvSpPr>
          <p:spPr>
            <a:xfrm>
              <a:off x="11825" y="6062"/>
              <a:ext cx="211" cy="211"/>
            </a:xfrm>
            <a:prstGeom prst="rect">
              <a:avLst/>
            </a:prstGeom>
            <a:blipFill>
              <a:blip r:embed="rId2" cstate="print"/>
              <a:stretch>
                <a:fillRect/>
              </a:stretch>
            </a:blipFill>
          </p:spPr>
          <p:txBody>
            <a:bodyPr wrap="square" lIns="0" tIns="0" rIns="0" bIns="0" rtlCol="0"/>
            <a:lstStyle/>
            <a:p>
              <a:endParaRPr/>
            </a:p>
          </p:txBody>
        </p:sp>
        <p:sp>
          <p:nvSpPr>
            <p:cNvPr id="61" name="object 24"/>
            <p:cNvSpPr/>
            <p:nvPr/>
          </p:nvSpPr>
          <p:spPr>
            <a:xfrm>
              <a:off x="13489" y="4561"/>
              <a:ext cx="2612" cy="908"/>
            </a:xfrm>
            <a:custGeom>
              <a:avLst/>
              <a:gdLst/>
              <a:ahLst/>
              <a:cxnLst/>
              <a:rect l="l" t="t" r="r" b="b"/>
              <a:pathLst>
                <a:path w="1658620" h="576579">
                  <a:moveTo>
                    <a:pt x="1342771" y="0"/>
                  </a:moveTo>
                  <a:lnTo>
                    <a:pt x="315340" y="0"/>
                  </a:lnTo>
                  <a:lnTo>
                    <a:pt x="0" y="576072"/>
                  </a:lnTo>
                  <a:lnTo>
                    <a:pt x="1658111" y="576072"/>
                  </a:lnTo>
                  <a:lnTo>
                    <a:pt x="1342771" y="0"/>
                  </a:lnTo>
                  <a:close/>
                </a:path>
              </a:pathLst>
            </a:custGeom>
            <a:solidFill>
              <a:srgbClr val="F9C090"/>
            </a:solidFill>
          </p:spPr>
          <p:txBody>
            <a:bodyPr wrap="square" lIns="0" tIns="0" rIns="0" bIns="0" rtlCol="0"/>
            <a:lstStyle/>
            <a:p>
              <a:endParaRPr/>
            </a:p>
          </p:txBody>
        </p:sp>
        <p:sp>
          <p:nvSpPr>
            <p:cNvPr id="62" name="object 25"/>
            <p:cNvSpPr/>
            <p:nvPr/>
          </p:nvSpPr>
          <p:spPr>
            <a:xfrm>
              <a:off x="13489" y="4561"/>
              <a:ext cx="2612" cy="908"/>
            </a:xfrm>
            <a:custGeom>
              <a:avLst/>
              <a:gdLst/>
              <a:ahLst/>
              <a:cxnLst/>
              <a:rect l="l" t="t" r="r" b="b"/>
              <a:pathLst>
                <a:path w="1658620" h="576579">
                  <a:moveTo>
                    <a:pt x="0" y="576072"/>
                  </a:moveTo>
                  <a:lnTo>
                    <a:pt x="315340" y="0"/>
                  </a:lnTo>
                  <a:lnTo>
                    <a:pt x="1342771" y="0"/>
                  </a:lnTo>
                  <a:lnTo>
                    <a:pt x="1658111" y="576072"/>
                  </a:lnTo>
                  <a:lnTo>
                    <a:pt x="0" y="576072"/>
                  </a:lnTo>
                  <a:close/>
                </a:path>
              </a:pathLst>
            </a:custGeom>
            <a:ln w="25908">
              <a:solidFill>
                <a:srgbClr val="000000"/>
              </a:solidFill>
            </a:ln>
          </p:spPr>
          <p:txBody>
            <a:bodyPr wrap="square" lIns="0" tIns="0" rIns="0" bIns="0" rtlCol="0"/>
            <a:lstStyle/>
            <a:p>
              <a:endParaRPr/>
            </a:p>
          </p:txBody>
        </p:sp>
        <p:sp>
          <p:nvSpPr>
            <p:cNvPr id="63" name="object 26"/>
            <p:cNvSpPr/>
            <p:nvPr/>
          </p:nvSpPr>
          <p:spPr>
            <a:xfrm>
              <a:off x="14564" y="5108"/>
              <a:ext cx="459" cy="360"/>
            </a:xfrm>
            <a:custGeom>
              <a:avLst/>
              <a:gdLst/>
              <a:ahLst/>
              <a:cxnLst/>
              <a:rect l="l" t="t" r="r" b="b"/>
              <a:pathLst>
                <a:path w="291465" h="228600">
                  <a:moveTo>
                    <a:pt x="145541" y="0"/>
                  </a:moveTo>
                  <a:lnTo>
                    <a:pt x="0" y="228600"/>
                  </a:lnTo>
                  <a:lnTo>
                    <a:pt x="291083" y="228600"/>
                  </a:lnTo>
                  <a:lnTo>
                    <a:pt x="145541" y="0"/>
                  </a:lnTo>
                  <a:close/>
                </a:path>
              </a:pathLst>
            </a:custGeom>
            <a:solidFill>
              <a:srgbClr val="F8F8F8"/>
            </a:solidFill>
          </p:spPr>
          <p:txBody>
            <a:bodyPr wrap="square" lIns="0" tIns="0" rIns="0" bIns="0" rtlCol="0"/>
            <a:lstStyle/>
            <a:p>
              <a:endParaRPr/>
            </a:p>
          </p:txBody>
        </p:sp>
        <p:sp>
          <p:nvSpPr>
            <p:cNvPr id="64" name="object 27"/>
            <p:cNvSpPr/>
            <p:nvPr/>
          </p:nvSpPr>
          <p:spPr>
            <a:xfrm>
              <a:off x="14564" y="5108"/>
              <a:ext cx="459" cy="360"/>
            </a:xfrm>
            <a:custGeom>
              <a:avLst/>
              <a:gdLst/>
              <a:ahLst/>
              <a:cxnLst/>
              <a:rect l="l" t="t" r="r" b="b"/>
              <a:pathLst>
                <a:path w="291465" h="228600">
                  <a:moveTo>
                    <a:pt x="0" y="228600"/>
                  </a:moveTo>
                  <a:lnTo>
                    <a:pt x="145541" y="0"/>
                  </a:lnTo>
                  <a:lnTo>
                    <a:pt x="291083" y="228600"/>
                  </a:lnTo>
                  <a:lnTo>
                    <a:pt x="0" y="228600"/>
                  </a:lnTo>
                  <a:close/>
                </a:path>
              </a:pathLst>
            </a:custGeom>
            <a:ln w="25908">
              <a:solidFill>
                <a:srgbClr val="000000"/>
              </a:solidFill>
            </a:ln>
          </p:spPr>
          <p:txBody>
            <a:bodyPr wrap="square" lIns="0" tIns="0" rIns="0" bIns="0" rtlCol="0"/>
            <a:lstStyle/>
            <a:p>
              <a:endParaRPr/>
            </a:p>
          </p:txBody>
        </p:sp>
        <p:sp>
          <p:nvSpPr>
            <p:cNvPr id="65" name="object 28"/>
            <p:cNvSpPr txBox="1"/>
            <p:nvPr/>
          </p:nvSpPr>
          <p:spPr>
            <a:xfrm>
              <a:off x="14100" y="4519"/>
              <a:ext cx="1426" cy="601"/>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panose="020B0604020202020204"/>
                  <a:cs typeface="Arial" panose="020B0604020202020204"/>
                </a:rPr>
                <a:t>A</a:t>
              </a:r>
              <a:r>
                <a:rPr sz="2400" b="1" spc="-15" dirty="0">
                  <a:latin typeface="Arial" panose="020B0604020202020204"/>
                  <a:cs typeface="Arial" panose="020B0604020202020204"/>
                </a:rPr>
                <a:t>d</a:t>
              </a:r>
              <a:r>
                <a:rPr sz="2400" b="1" spc="-5" dirty="0">
                  <a:latin typeface="Arial" panose="020B0604020202020204"/>
                  <a:cs typeface="Arial" panose="020B0604020202020204"/>
                </a:rPr>
                <a:t>d</a:t>
              </a:r>
              <a:endParaRPr sz="2400">
                <a:latin typeface="Arial" panose="020B0604020202020204"/>
                <a:cs typeface="Arial" panose="020B0604020202020204"/>
              </a:endParaRPr>
            </a:p>
          </p:txBody>
        </p:sp>
        <p:sp>
          <p:nvSpPr>
            <p:cNvPr id="66" name="object 29"/>
            <p:cNvSpPr/>
            <p:nvPr/>
          </p:nvSpPr>
          <p:spPr>
            <a:xfrm>
              <a:off x="14605" y="5468"/>
              <a:ext cx="380" cy="0"/>
            </a:xfrm>
            <a:custGeom>
              <a:avLst/>
              <a:gdLst/>
              <a:ahLst/>
              <a:cxnLst/>
              <a:rect l="l" t="t" r="r" b="b"/>
              <a:pathLst>
                <a:path w="241300">
                  <a:moveTo>
                    <a:pt x="0" y="0"/>
                  </a:moveTo>
                  <a:lnTo>
                    <a:pt x="240792" y="0"/>
                  </a:lnTo>
                </a:path>
              </a:pathLst>
            </a:custGeom>
            <a:ln w="28956">
              <a:solidFill>
                <a:srgbClr val="F8F8F8"/>
              </a:solidFill>
            </a:ln>
          </p:spPr>
          <p:txBody>
            <a:bodyPr wrap="square" lIns="0" tIns="0" rIns="0" bIns="0" rtlCol="0"/>
            <a:lstStyle/>
            <a:p>
              <a:endParaRPr/>
            </a:p>
          </p:txBody>
        </p:sp>
        <p:sp>
          <p:nvSpPr>
            <p:cNvPr id="67" name="object 30"/>
            <p:cNvSpPr/>
            <p:nvPr/>
          </p:nvSpPr>
          <p:spPr>
            <a:xfrm>
              <a:off x="11969" y="5485"/>
              <a:ext cx="2150" cy="711"/>
            </a:xfrm>
            <a:custGeom>
              <a:avLst/>
              <a:gdLst/>
              <a:ahLst/>
              <a:cxnLst/>
              <a:rect l="l" t="t" r="r" b="b"/>
              <a:pathLst>
                <a:path w="1365250" h="451485">
                  <a:moveTo>
                    <a:pt x="1259966" y="413131"/>
                  </a:moveTo>
                  <a:lnTo>
                    <a:pt x="19050" y="413131"/>
                  </a:lnTo>
                  <a:lnTo>
                    <a:pt x="11626" y="414625"/>
                  </a:lnTo>
                  <a:lnTo>
                    <a:pt x="5572" y="418703"/>
                  </a:lnTo>
                  <a:lnTo>
                    <a:pt x="1494" y="424757"/>
                  </a:lnTo>
                  <a:lnTo>
                    <a:pt x="0" y="432181"/>
                  </a:lnTo>
                  <a:lnTo>
                    <a:pt x="1494" y="439550"/>
                  </a:lnTo>
                  <a:lnTo>
                    <a:pt x="5572" y="445611"/>
                  </a:lnTo>
                  <a:lnTo>
                    <a:pt x="11626" y="449718"/>
                  </a:lnTo>
                  <a:lnTo>
                    <a:pt x="19050" y="451231"/>
                  </a:lnTo>
                  <a:lnTo>
                    <a:pt x="1279016" y="451231"/>
                  </a:lnTo>
                  <a:lnTo>
                    <a:pt x="1286440" y="449718"/>
                  </a:lnTo>
                  <a:lnTo>
                    <a:pt x="1292494" y="445611"/>
                  </a:lnTo>
                  <a:lnTo>
                    <a:pt x="1296572" y="439550"/>
                  </a:lnTo>
                  <a:lnTo>
                    <a:pt x="1298066" y="432181"/>
                  </a:lnTo>
                  <a:lnTo>
                    <a:pt x="1259966" y="432181"/>
                  </a:lnTo>
                  <a:lnTo>
                    <a:pt x="1259966" y="413131"/>
                  </a:lnTo>
                  <a:close/>
                </a:path>
                <a:path w="1365250" h="451485">
                  <a:moveTo>
                    <a:pt x="1279080" y="75692"/>
                  </a:moveTo>
                  <a:lnTo>
                    <a:pt x="1259966" y="108458"/>
                  </a:lnTo>
                  <a:lnTo>
                    <a:pt x="1259966" y="432181"/>
                  </a:lnTo>
                  <a:lnTo>
                    <a:pt x="1279016" y="413131"/>
                  </a:lnTo>
                  <a:lnTo>
                    <a:pt x="1298066" y="413131"/>
                  </a:lnTo>
                  <a:lnTo>
                    <a:pt x="1298066" y="108240"/>
                  </a:lnTo>
                  <a:lnTo>
                    <a:pt x="1279080" y="75692"/>
                  </a:lnTo>
                  <a:close/>
                </a:path>
                <a:path w="1365250" h="451485">
                  <a:moveTo>
                    <a:pt x="1298066" y="413131"/>
                  </a:moveTo>
                  <a:lnTo>
                    <a:pt x="1279016" y="413131"/>
                  </a:lnTo>
                  <a:lnTo>
                    <a:pt x="1259966" y="432181"/>
                  </a:lnTo>
                  <a:lnTo>
                    <a:pt x="1298066" y="432181"/>
                  </a:lnTo>
                  <a:lnTo>
                    <a:pt x="1298066" y="413131"/>
                  </a:lnTo>
                  <a:close/>
                </a:path>
                <a:path w="1365250" h="451485">
                  <a:moveTo>
                    <a:pt x="1279016" y="0"/>
                  </a:moveTo>
                  <a:lnTo>
                    <a:pt x="1195958" y="142494"/>
                  </a:lnTo>
                  <a:lnTo>
                    <a:pt x="1193494" y="149689"/>
                  </a:lnTo>
                  <a:lnTo>
                    <a:pt x="1193958" y="157003"/>
                  </a:lnTo>
                  <a:lnTo>
                    <a:pt x="1197137" y="163603"/>
                  </a:lnTo>
                  <a:lnTo>
                    <a:pt x="1202816" y="168656"/>
                  </a:lnTo>
                  <a:lnTo>
                    <a:pt x="1209938" y="171049"/>
                  </a:lnTo>
                  <a:lnTo>
                    <a:pt x="1217215" y="170561"/>
                  </a:lnTo>
                  <a:lnTo>
                    <a:pt x="1223801" y="167405"/>
                  </a:lnTo>
                  <a:lnTo>
                    <a:pt x="1228852" y="161798"/>
                  </a:lnTo>
                  <a:lnTo>
                    <a:pt x="1259966" y="108458"/>
                  </a:lnTo>
                  <a:lnTo>
                    <a:pt x="1259966" y="37846"/>
                  </a:lnTo>
                  <a:lnTo>
                    <a:pt x="1261461" y="30422"/>
                  </a:lnTo>
                  <a:lnTo>
                    <a:pt x="1265539" y="24368"/>
                  </a:lnTo>
                  <a:lnTo>
                    <a:pt x="1271593" y="20290"/>
                  </a:lnTo>
                  <a:lnTo>
                    <a:pt x="1279016" y="18796"/>
                  </a:lnTo>
                  <a:lnTo>
                    <a:pt x="1289989" y="18796"/>
                  </a:lnTo>
                  <a:lnTo>
                    <a:pt x="1279016" y="0"/>
                  </a:lnTo>
                  <a:close/>
                </a:path>
                <a:path w="1365250" h="451485">
                  <a:moveTo>
                    <a:pt x="1289989" y="18796"/>
                  </a:moveTo>
                  <a:lnTo>
                    <a:pt x="1279016" y="18796"/>
                  </a:lnTo>
                  <a:lnTo>
                    <a:pt x="1286440" y="20290"/>
                  </a:lnTo>
                  <a:lnTo>
                    <a:pt x="1292494" y="24368"/>
                  </a:lnTo>
                  <a:lnTo>
                    <a:pt x="1296572" y="30422"/>
                  </a:lnTo>
                  <a:lnTo>
                    <a:pt x="1298066" y="37846"/>
                  </a:lnTo>
                  <a:lnTo>
                    <a:pt x="1298066" y="108240"/>
                  </a:lnTo>
                  <a:lnTo>
                    <a:pt x="1329308" y="161798"/>
                  </a:lnTo>
                  <a:lnTo>
                    <a:pt x="1334287" y="167405"/>
                  </a:lnTo>
                  <a:lnTo>
                    <a:pt x="1340850" y="170561"/>
                  </a:lnTo>
                  <a:lnTo>
                    <a:pt x="1348150" y="171049"/>
                  </a:lnTo>
                  <a:lnTo>
                    <a:pt x="1355343" y="168656"/>
                  </a:lnTo>
                  <a:lnTo>
                    <a:pt x="1360969" y="163603"/>
                  </a:lnTo>
                  <a:lnTo>
                    <a:pt x="1364154" y="157003"/>
                  </a:lnTo>
                  <a:lnTo>
                    <a:pt x="1364648" y="149689"/>
                  </a:lnTo>
                  <a:lnTo>
                    <a:pt x="1362202" y="142494"/>
                  </a:lnTo>
                  <a:lnTo>
                    <a:pt x="1289989" y="18796"/>
                  </a:lnTo>
                  <a:close/>
                </a:path>
                <a:path w="1365250" h="451485">
                  <a:moveTo>
                    <a:pt x="1279016" y="18796"/>
                  </a:moveTo>
                  <a:lnTo>
                    <a:pt x="1271593" y="20290"/>
                  </a:lnTo>
                  <a:lnTo>
                    <a:pt x="1265539" y="24368"/>
                  </a:lnTo>
                  <a:lnTo>
                    <a:pt x="1261461" y="30422"/>
                  </a:lnTo>
                  <a:lnTo>
                    <a:pt x="1259966" y="37846"/>
                  </a:lnTo>
                  <a:lnTo>
                    <a:pt x="1259966" y="108458"/>
                  </a:lnTo>
                  <a:lnTo>
                    <a:pt x="1279080" y="75692"/>
                  </a:lnTo>
                  <a:lnTo>
                    <a:pt x="1262633" y="47498"/>
                  </a:lnTo>
                  <a:lnTo>
                    <a:pt x="1298066" y="47498"/>
                  </a:lnTo>
                  <a:lnTo>
                    <a:pt x="1298066" y="37846"/>
                  </a:lnTo>
                  <a:lnTo>
                    <a:pt x="1296572" y="30422"/>
                  </a:lnTo>
                  <a:lnTo>
                    <a:pt x="1292494" y="24368"/>
                  </a:lnTo>
                  <a:lnTo>
                    <a:pt x="1286440" y="20290"/>
                  </a:lnTo>
                  <a:lnTo>
                    <a:pt x="1279016" y="18796"/>
                  </a:lnTo>
                  <a:close/>
                </a:path>
                <a:path w="1365250" h="451485">
                  <a:moveTo>
                    <a:pt x="1298066" y="47498"/>
                  </a:moveTo>
                  <a:lnTo>
                    <a:pt x="1295527" y="47498"/>
                  </a:lnTo>
                  <a:lnTo>
                    <a:pt x="1279080" y="75692"/>
                  </a:lnTo>
                  <a:lnTo>
                    <a:pt x="1298066" y="108240"/>
                  </a:lnTo>
                  <a:lnTo>
                    <a:pt x="1298066" y="47498"/>
                  </a:lnTo>
                  <a:close/>
                </a:path>
                <a:path w="1365250" h="451485">
                  <a:moveTo>
                    <a:pt x="1295527" y="47498"/>
                  </a:moveTo>
                  <a:lnTo>
                    <a:pt x="1262633" y="47498"/>
                  </a:lnTo>
                  <a:lnTo>
                    <a:pt x="1279080" y="75692"/>
                  </a:lnTo>
                  <a:lnTo>
                    <a:pt x="1295527" y="47498"/>
                  </a:lnTo>
                  <a:close/>
                </a:path>
              </a:pathLst>
            </a:custGeom>
            <a:solidFill>
              <a:srgbClr val="000000"/>
            </a:solidFill>
          </p:spPr>
          <p:txBody>
            <a:bodyPr wrap="square" lIns="0" tIns="0" rIns="0" bIns="0" rtlCol="0"/>
            <a:lstStyle/>
            <a:p>
              <a:endParaRPr/>
            </a:p>
          </p:txBody>
        </p:sp>
        <p:sp>
          <p:nvSpPr>
            <p:cNvPr id="68" name="object 31"/>
            <p:cNvSpPr txBox="1"/>
            <p:nvPr/>
          </p:nvSpPr>
          <p:spPr>
            <a:xfrm>
              <a:off x="15378" y="6102"/>
              <a:ext cx="263" cy="504"/>
            </a:xfrm>
            <a:prstGeom prst="rect">
              <a:avLst/>
            </a:prstGeom>
          </p:spPr>
          <p:txBody>
            <a:bodyPr vert="horz" wrap="square" lIns="0" tIns="12700" rIns="0" bIns="0" rtlCol="0">
              <a:spAutoFit/>
            </a:bodyPr>
            <a:lstStyle/>
            <a:p>
              <a:pPr marL="12700">
                <a:lnSpc>
                  <a:spcPct val="100000"/>
                </a:lnSpc>
                <a:spcBef>
                  <a:spcPts val="100"/>
                </a:spcBef>
              </a:pPr>
              <a:r>
                <a:rPr sz="2000" dirty="0">
                  <a:latin typeface="Arial" panose="020B0604020202020204"/>
                  <a:cs typeface="Arial" panose="020B0604020202020204"/>
                </a:rPr>
                <a:t>4</a:t>
              </a:r>
              <a:endParaRPr sz="2000">
                <a:latin typeface="Arial" panose="020B0604020202020204"/>
                <a:cs typeface="Arial" panose="020B0604020202020204"/>
              </a:endParaRPr>
            </a:p>
          </p:txBody>
        </p:sp>
        <p:sp>
          <p:nvSpPr>
            <p:cNvPr id="69" name="object 32"/>
            <p:cNvSpPr/>
            <p:nvPr/>
          </p:nvSpPr>
          <p:spPr>
            <a:xfrm>
              <a:off x="14288" y="2790"/>
              <a:ext cx="2612" cy="648"/>
            </a:xfrm>
            <a:custGeom>
              <a:avLst/>
              <a:gdLst/>
              <a:ahLst/>
              <a:cxnLst/>
              <a:rect l="l" t="t" r="r" b="b"/>
              <a:pathLst>
                <a:path w="1658620" h="411480">
                  <a:moveTo>
                    <a:pt x="1432941" y="0"/>
                  </a:moveTo>
                  <a:lnTo>
                    <a:pt x="225171" y="0"/>
                  </a:lnTo>
                  <a:lnTo>
                    <a:pt x="0" y="411479"/>
                  </a:lnTo>
                  <a:lnTo>
                    <a:pt x="1658112" y="411479"/>
                  </a:lnTo>
                  <a:lnTo>
                    <a:pt x="1432941" y="0"/>
                  </a:lnTo>
                  <a:close/>
                </a:path>
              </a:pathLst>
            </a:custGeom>
            <a:solidFill>
              <a:srgbClr val="F9C090"/>
            </a:solidFill>
          </p:spPr>
          <p:txBody>
            <a:bodyPr wrap="square" lIns="0" tIns="0" rIns="0" bIns="0" rtlCol="0"/>
            <a:lstStyle/>
            <a:p>
              <a:endParaRPr/>
            </a:p>
          </p:txBody>
        </p:sp>
        <p:sp>
          <p:nvSpPr>
            <p:cNvPr id="70" name="object 33"/>
            <p:cNvSpPr/>
            <p:nvPr/>
          </p:nvSpPr>
          <p:spPr>
            <a:xfrm>
              <a:off x="14288" y="2790"/>
              <a:ext cx="2612" cy="648"/>
            </a:xfrm>
            <a:custGeom>
              <a:avLst/>
              <a:gdLst/>
              <a:ahLst/>
              <a:cxnLst/>
              <a:rect l="l" t="t" r="r" b="b"/>
              <a:pathLst>
                <a:path w="1658620" h="411480">
                  <a:moveTo>
                    <a:pt x="0" y="411479"/>
                  </a:moveTo>
                  <a:lnTo>
                    <a:pt x="225171" y="0"/>
                  </a:lnTo>
                  <a:lnTo>
                    <a:pt x="1432941" y="0"/>
                  </a:lnTo>
                  <a:lnTo>
                    <a:pt x="1658112" y="411479"/>
                  </a:lnTo>
                  <a:lnTo>
                    <a:pt x="0" y="411479"/>
                  </a:lnTo>
                  <a:close/>
                </a:path>
              </a:pathLst>
            </a:custGeom>
            <a:ln w="25908">
              <a:solidFill>
                <a:srgbClr val="000000"/>
              </a:solidFill>
            </a:ln>
          </p:spPr>
          <p:txBody>
            <a:bodyPr wrap="square" lIns="0" tIns="0" rIns="0" bIns="0" rtlCol="0"/>
            <a:lstStyle/>
            <a:p>
              <a:endParaRPr/>
            </a:p>
          </p:txBody>
        </p:sp>
        <p:sp>
          <p:nvSpPr>
            <p:cNvPr id="71" name="object 34"/>
            <p:cNvSpPr txBox="1"/>
            <p:nvPr/>
          </p:nvSpPr>
          <p:spPr>
            <a:xfrm>
              <a:off x="14660" y="2994"/>
              <a:ext cx="241" cy="456"/>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0</a:t>
              </a:r>
              <a:endParaRPr sz="1800">
                <a:latin typeface="Arial" panose="020B0604020202020204"/>
                <a:cs typeface="Arial" panose="020B0604020202020204"/>
              </a:endParaRPr>
            </a:p>
          </p:txBody>
        </p:sp>
        <p:sp>
          <p:nvSpPr>
            <p:cNvPr id="72" name="object 35"/>
            <p:cNvSpPr txBox="1"/>
            <p:nvPr/>
          </p:nvSpPr>
          <p:spPr>
            <a:xfrm>
              <a:off x="16196" y="3012"/>
              <a:ext cx="241" cy="456"/>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1</a:t>
              </a:r>
              <a:endParaRPr sz="1800">
                <a:latin typeface="Arial" panose="020B0604020202020204"/>
                <a:cs typeface="Arial" panose="020B0604020202020204"/>
              </a:endParaRPr>
            </a:p>
          </p:txBody>
        </p:sp>
        <p:sp>
          <p:nvSpPr>
            <p:cNvPr id="73" name="object 36"/>
            <p:cNvSpPr/>
            <p:nvPr/>
          </p:nvSpPr>
          <p:spPr>
            <a:xfrm>
              <a:off x="14641" y="3438"/>
              <a:ext cx="270" cy="1148"/>
            </a:xfrm>
            <a:custGeom>
              <a:avLst/>
              <a:gdLst/>
              <a:ahLst/>
              <a:cxnLst/>
              <a:rect l="l" t="t" r="r" b="b"/>
              <a:pathLst>
                <a:path w="171450" h="728980">
                  <a:moveTo>
                    <a:pt x="85578" y="75800"/>
                  </a:moveTo>
                  <a:lnTo>
                    <a:pt x="66528" y="108458"/>
                  </a:lnTo>
                  <a:lnTo>
                    <a:pt x="66528" y="728599"/>
                  </a:lnTo>
                  <a:lnTo>
                    <a:pt x="104628" y="728599"/>
                  </a:lnTo>
                  <a:lnTo>
                    <a:pt x="104628" y="108458"/>
                  </a:lnTo>
                  <a:lnTo>
                    <a:pt x="85578" y="75800"/>
                  </a:lnTo>
                  <a:close/>
                </a:path>
                <a:path w="171450" h="728980">
                  <a:moveTo>
                    <a:pt x="85578" y="0"/>
                  </a:moveTo>
                  <a:lnTo>
                    <a:pt x="2393" y="142494"/>
                  </a:lnTo>
                  <a:lnTo>
                    <a:pt x="0" y="149689"/>
                  </a:lnTo>
                  <a:lnTo>
                    <a:pt x="488" y="157003"/>
                  </a:lnTo>
                  <a:lnTo>
                    <a:pt x="3643" y="163603"/>
                  </a:lnTo>
                  <a:lnTo>
                    <a:pt x="9251" y="168656"/>
                  </a:lnTo>
                  <a:lnTo>
                    <a:pt x="16446" y="171049"/>
                  </a:lnTo>
                  <a:lnTo>
                    <a:pt x="23760" y="170561"/>
                  </a:lnTo>
                  <a:lnTo>
                    <a:pt x="30360" y="167405"/>
                  </a:lnTo>
                  <a:lnTo>
                    <a:pt x="35413" y="161798"/>
                  </a:lnTo>
                  <a:lnTo>
                    <a:pt x="66528" y="108458"/>
                  </a:lnTo>
                  <a:lnTo>
                    <a:pt x="66528" y="37846"/>
                  </a:lnTo>
                  <a:lnTo>
                    <a:pt x="107671" y="37846"/>
                  </a:lnTo>
                  <a:lnTo>
                    <a:pt x="85578" y="0"/>
                  </a:lnTo>
                  <a:close/>
                </a:path>
                <a:path w="171450" h="728980">
                  <a:moveTo>
                    <a:pt x="107671" y="37846"/>
                  </a:moveTo>
                  <a:lnTo>
                    <a:pt x="104628" y="37846"/>
                  </a:lnTo>
                  <a:lnTo>
                    <a:pt x="104628" y="108458"/>
                  </a:lnTo>
                  <a:lnTo>
                    <a:pt x="135743" y="161798"/>
                  </a:lnTo>
                  <a:lnTo>
                    <a:pt x="140795" y="167405"/>
                  </a:lnTo>
                  <a:lnTo>
                    <a:pt x="147395" y="170561"/>
                  </a:lnTo>
                  <a:lnTo>
                    <a:pt x="154709" y="171049"/>
                  </a:lnTo>
                  <a:lnTo>
                    <a:pt x="161905" y="168656"/>
                  </a:lnTo>
                  <a:lnTo>
                    <a:pt x="167513" y="163603"/>
                  </a:lnTo>
                  <a:lnTo>
                    <a:pt x="170668" y="157003"/>
                  </a:lnTo>
                  <a:lnTo>
                    <a:pt x="171156" y="149689"/>
                  </a:lnTo>
                  <a:lnTo>
                    <a:pt x="168763" y="142494"/>
                  </a:lnTo>
                  <a:lnTo>
                    <a:pt x="107671" y="37846"/>
                  </a:lnTo>
                  <a:close/>
                </a:path>
                <a:path w="171450" h="728980">
                  <a:moveTo>
                    <a:pt x="104628" y="37846"/>
                  </a:moveTo>
                  <a:lnTo>
                    <a:pt x="66528" y="37846"/>
                  </a:lnTo>
                  <a:lnTo>
                    <a:pt x="66528" y="108458"/>
                  </a:lnTo>
                  <a:lnTo>
                    <a:pt x="85578" y="75800"/>
                  </a:lnTo>
                  <a:lnTo>
                    <a:pt x="69068" y="47498"/>
                  </a:lnTo>
                  <a:lnTo>
                    <a:pt x="104628" y="47498"/>
                  </a:lnTo>
                  <a:lnTo>
                    <a:pt x="104628" y="37846"/>
                  </a:lnTo>
                  <a:close/>
                </a:path>
                <a:path w="171450" h="728980">
                  <a:moveTo>
                    <a:pt x="104628" y="47498"/>
                  </a:moveTo>
                  <a:lnTo>
                    <a:pt x="102088" y="47498"/>
                  </a:lnTo>
                  <a:lnTo>
                    <a:pt x="85578" y="75800"/>
                  </a:lnTo>
                  <a:lnTo>
                    <a:pt x="104628" y="108458"/>
                  </a:lnTo>
                  <a:lnTo>
                    <a:pt x="104628" y="47498"/>
                  </a:lnTo>
                  <a:close/>
                </a:path>
                <a:path w="171450" h="728980">
                  <a:moveTo>
                    <a:pt x="102088" y="47498"/>
                  </a:moveTo>
                  <a:lnTo>
                    <a:pt x="69068" y="47498"/>
                  </a:lnTo>
                  <a:lnTo>
                    <a:pt x="85578" y="75800"/>
                  </a:lnTo>
                  <a:lnTo>
                    <a:pt x="102088" y="47498"/>
                  </a:lnTo>
                  <a:close/>
                </a:path>
              </a:pathLst>
            </a:custGeom>
            <a:solidFill>
              <a:srgbClr val="000000"/>
            </a:solidFill>
          </p:spPr>
          <p:txBody>
            <a:bodyPr wrap="square" lIns="0" tIns="0" rIns="0" bIns="0" rtlCol="0"/>
            <a:lstStyle/>
            <a:p>
              <a:endParaRPr/>
            </a:p>
          </p:txBody>
        </p:sp>
        <p:sp>
          <p:nvSpPr>
            <p:cNvPr id="74" name="object 37"/>
            <p:cNvSpPr/>
            <p:nvPr/>
          </p:nvSpPr>
          <p:spPr>
            <a:xfrm>
              <a:off x="16215" y="3438"/>
              <a:ext cx="270" cy="569"/>
            </a:xfrm>
            <a:custGeom>
              <a:avLst/>
              <a:gdLst/>
              <a:ahLst/>
              <a:cxnLst/>
              <a:rect l="l" t="t" r="r" b="b"/>
              <a:pathLst>
                <a:path w="171450" h="361314">
                  <a:moveTo>
                    <a:pt x="85578" y="75800"/>
                  </a:moveTo>
                  <a:lnTo>
                    <a:pt x="66528" y="108457"/>
                  </a:lnTo>
                  <a:lnTo>
                    <a:pt x="66528" y="361314"/>
                  </a:lnTo>
                  <a:lnTo>
                    <a:pt x="104628" y="361314"/>
                  </a:lnTo>
                  <a:lnTo>
                    <a:pt x="104628" y="108457"/>
                  </a:lnTo>
                  <a:lnTo>
                    <a:pt x="85578" y="75800"/>
                  </a:lnTo>
                  <a:close/>
                </a:path>
                <a:path w="171450" h="361314">
                  <a:moveTo>
                    <a:pt x="85578" y="0"/>
                  </a:moveTo>
                  <a:lnTo>
                    <a:pt x="2393" y="142494"/>
                  </a:lnTo>
                  <a:lnTo>
                    <a:pt x="0" y="149689"/>
                  </a:lnTo>
                  <a:lnTo>
                    <a:pt x="488" y="157003"/>
                  </a:lnTo>
                  <a:lnTo>
                    <a:pt x="3643" y="163603"/>
                  </a:lnTo>
                  <a:lnTo>
                    <a:pt x="9251" y="168656"/>
                  </a:lnTo>
                  <a:lnTo>
                    <a:pt x="16446" y="171049"/>
                  </a:lnTo>
                  <a:lnTo>
                    <a:pt x="23760" y="170561"/>
                  </a:lnTo>
                  <a:lnTo>
                    <a:pt x="30360" y="167405"/>
                  </a:lnTo>
                  <a:lnTo>
                    <a:pt x="35413" y="161798"/>
                  </a:lnTo>
                  <a:lnTo>
                    <a:pt x="66528" y="108457"/>
                  </a:lnTo>
                  <a:lnTo>
                    <a:pt x="66528" y="37846"/>
                  </a:lnTo>
                  <a:lnTo>
                    <a:pt x="107671" y="37846"/>
                  </a:lnTo>
                  <a:lnTo>
                    <a:pt x="85578" y="0"/>
                  </a:lnTo>
                  <a:close/>
                </a:path>
                <a:path w="171450" h="361314">
                  <a:moveTo>
                    <a:pt x="107671" y="37846"/>
                  </a:moveTo>
                  <a:lnTo>
                    <a:pt x="104628" y="37846"/>
                  </a:lnTo>
                  <a:lnTo>
                    <a:pt x="104628" y="108457"/>
                  </a:lnTo>
                  <a:lnTo>
                    <a:pt x="135743" y="161798"/>
                  </a:lnTo>
                  <a:lnTo>
                    <a:pt x="140795" y="167405"/>
                  </a:lnTo>
                  <a:lnTo>
                    <a:pt x="147395" y="170561"/>
                  </a:lnTo>
                  <a:lnTo>
                    <a:pt x="154709" y="171049"/>
                  </a:lnTo>
                  <a:lnTo>
                    <a:pt x="161905" y="168656"/>
                  </a:lnTo>
                  <a:lnTo>
                    <a:pt x="167513" y="163603"/>
                  </a:lnTo>
                  <a:lnTo>
                    <a:pt x="170668" y="157003"/>
                  </a:lnTo>
                  <a:lnTo>
                    <a:pt x="171156" y="149689"/>
                  </a:lnTo>
                  <a:lnTo>
                    <a:pt x="168763" y="142494"/>
                  </a:lnTo>
                  <a:lnTo>
                    <a:pt x="107671" y="37846"/>
                  </a:lnTo>
                  <a:close/>
                </a:path>
                <a:path w="171450" h="361314">
                  <a:moveTo>
                    <a:pt x="104628" y="37846"/>
                  </a:moveTo>
                  <a:lnTo>
                    <a:pt x="66528" y="37846"/>
                  </a:lnTo>
                  <a:lnTo>
                    <a:pt x="66528" y="108457"/>
                  </a:lnTo>
                  <a:lnTo>
                    <a:pt x="85578" y="75800"/>
                  </a:lnTo>
                  <a:lnTo>
                    <a:pt x="69068" y="47498"/>
                  </a:lnTo>
                  <a:lnTo>
                    <a:pt x="104628" y="47498"/>
                  </a:lnTo>
                  <a:lnTo>
                    <a:pt x="104628" y="37846"/>
                  </a:lnTo>
                  <a:close/>
                </a:path>
                <a:path w="171450" h="361314">
                  <a:moveTo>
                    <a:pt x="104628" y="47498"/>
                  </a:moveTo>
                  <a:lnTo>
                    <a:pt x="102088" y="47498"/>
                  </a:lnTo>
                  <a:lnTo>
                    <a:pt x="85578" y="75800"/>
                  </a:lnTo>
                  <a:lnTo>
                    <a:pt x="104628" y="108457"/>
                  </a:lnTo>
                  <a:lnTo>
                    <a:pt x="104628" y="47498"/>
                  </a:lnTo>
                  <a:close/>
                </a:path>
                <a:path w="171450" h="361314">
                  <a:moveTo>
                    <a:pt x="102088" y="47498"/>
                  </a:moveTo>
                  <a:lnTo>
                    <a:pt x="69068" y="47498"/>
                  </a:lnTo>
                  <a:lnTo>
                    <a:pt x="85578" y="75800"/>
                  </a:lnTo>
                  <a:lnTo>
                    <a:pt x="102088" y="47498"/>
                  </a:lnTo>
                  <a:close/>
                </a:path>
              </a:pathLst>
            </a:custGeom>
            <a:solidFill>
              <a:srgbClr val="000000"/>
            </a:solidFill>
          </p:spPr>
          <p:txBody>
            <a:bodyPr wrap="square" lIns="0" tIns="0" rIns="0" bIns="0" rtlCol="0"/>
            <a:lstStyle/>
            <a:p>
              <a:endParaRPr/>
            </a:p>
          </p:txBody>
        </p:sp>
        <p:sp>
          <p:nvSpPr>
            <p:cNvPr id="75" name="object 38"/>
            <p:cNvSpPr txBox="1"/>
            <p:nvPr/>
          </p:nvSpPr>
          <p:spPr>
            <a:xfrm>
              <a:off x="16412" y="3767"/>
              <a:ext cx="1912" cy="505"/>
            </a:xfrm>
            <a:prstGeom prst="rect">
              <a:avLst/>
            </a:prstGeom>
          </p:spPr>
          <p:txBody>
            <a:bodyPr vert="horz" wrap="square" lIns="0" tIns="13335" rIns="0" bIns="0" rtlCol="0">
              <a:spAutoFit/>
            </a:bodyPr>
            <a:lstStyle/>
            <a:p>
              <a:pPr marL="12700" marR="5080">
                <a:lnSpc>
                  <a:spcPct val="100000"/>
                </a:lnSpc>
                <a:spcBef>
                  <a:spcPts val="105"/>
                </a:spcBef>
              </a:pPr>
              <a:r>
                <a:rPr lang="zh-CN" sz="2000" spc="-35" dirty="0">
                  <a:latin typeface="Arial" panose="020B0604020202020204"/>
                  <a:cs typeface="Arial" panose="020B0604020202020204"/>
                </a:rPr>
                <a:t>目的地址</a:t>
              </a:r>
              <a:endParaRPr lang="zh-CN" sz="2000">
                <a:latin typeface="Arial" panose="020B0604020202020204"/>
                <a:cs typeface="Arial" panose="020B0604020202020204"/>
              </a:endParaRPr>
            </a:p>
          </p:txBody>
        </p:sp>
        <p:sp>
          <p:nvSpPr>
            <p:cNvPr id="76" name="object 39"/>
            <p:cNvSpPr/>
            <p:nvPr/>
          </p:nvSpPr>
          <p:spPr>
            <a:xfrm>
              <a:off x="16732" y="2983"/>
              <a:ext cx="569" cy="176"/>
            </a:xfrm>
            <a:custGeom>
              <a:avLst/>
              <a:gdLst/>
              <a:ahLst/>
              <a:cxnLst/>
              <a:rect l="l" t="t" r="r" b="b"/>
              <a:pathLst>
                <a:path w="361315" h="111760">
                  <a:moveTo>
                    <a:pt x="95503" y="0"/>
                  </a:moveTo>
                  <a:lnTo>
                    <a:pt x="90804" y="2794"/>
                  </a:lnTo>
                  <a:lnTo>
                    <a:pt x="0" y="55753"/>
                  </a:lnTo>
                  <a:lnTo>
                    <a:pt x="90804" y="108712"/>
                  </a:lnTo>
                  <a:lnTo>
                    <a:pt x="95503" y="111506"/>
                  </a:lnTo>
                  <a:lnTo>
                    <a:pt x="101600" y="109982"/>
                  </a:lnTo>
                  <a:lnTo>
                    <a:pt x="104393" y="105156"/>
                  </a:lnTo>
                  <a:lnTo>
                    <a:pt x="107187" y="100457"/>
                  </a:lnTo>
                  <a:lnTo>
                    <a:pt x="105536" y="94361"/>
                  </a:lnTo>
                  <a:lnTo>
                    <a:pt x="100837" y="91694"/>
                  </a:lnTo>
                  <a:lnTo>
                    <a:pt x="56206" y="65659"/>
                  </a:lnTo>
                  <a:lnTo>
                    <a:pt x="19557" y="65659"/>
                  </a:lnTo>
                  <a:lnTo>
                    <a:pt x="19557" y="45847"/>
                  </a:lnTo>
                  <a:lnTo>
                    <a:pt x="56206" y="45847"/>
                  </a:lnTo>
                  <a:lnTo>
                    <a:pt x="100837" y="19812"/>
                  </a:lnTo>
                  <a:lnTo>
                    <a:pt x="105536" y="17145"/>
                  </a:lnTo>
                  <a:lnTo>
                    <a:pt x="107187" y="11049"/>
                  </a:lnTo>
                  <a:lnTo>
                    <a:pt x="104393" y="6350"/>
                  </a:lnTo>
                  <a:lnTo>
                    <a:pt x="101600" y="1524"/>
                  </a:lnTo>
                  <a:lnTo>
                    <a:pt x="95503" y="0"/>
                  </a:lnTo>
                  <a:close/>
                </a:path>
                <a:path w="361315" h="111760">
                  <a:moveTo>
                    <a:pt x="56206" y="45847"/>
                  </a:moveTo>
                  <a:lnTo>
                    <a:pt x="19557" y="45847"/>
                  </a:lnTo>
                  <a:lnTo>
                    <a:pt x="19557" y="65659"/>
                  </a:lnTo>
                  <a:lnTo>
                    <a:pt x="56206" y="65659"/>
                  </a:lnTo>
                  <a:lnTo>
                    <a:pt x="53811" y="64262"/>
                  </a:lnTo>
                  <a:lnTo>
                    <a:pt x="24637" y="64262"/>
                  </a:lnTo>
                  <a:lnTo>
                    <a:pt x="24637" y="47244"/>
                  </a:lnTo>
                  <a:lnTo>
                    <a:pt x="53811" y="47244"/>
                  </a:lnTo>
                  <a:lnTo>
                    <a:pt x="56206" y="45847"/>
                  </a:lnTo>
                  <a:close/>
                </a:path>
                <a:path w="361315" h="111760">
                  <a:moveTo>
                    <a:pt x="361187" y="45847"/>
                  </a:moveTo>
                  <a:lnTo>
                    <a:pt x="56206" y="45847"/>
                  </a:lnTo>
                  <a:lnTo>
                    <a:pt x="39224" y="55753"/>
                  </a:lnTo>
                  <a:lnTo>
                    <a:pt x="56206" y="65659"/>
                  </a:lnTo>
                  <a:lnTo>
                    <a:pt x="361187" y="65659"/>
                  </a:lnTo>
                  <a:lnTo>
                    <a:pt x="361187" y="45847"/>
                  </a:lnTo>
                  <a:close/>
                </a:path>
                <a:path w="361315" h="111760">
                  <a:moveTo>
                    <a:pt x="24637" y="47244"/>
                  </a:moveTo>
                  <a:lnTo>
                    <a:pt x="24637" y="64262"/>
                  </a:lnTo>
                  <a:lnTo>
                    <a:pt x="39224" y="55753"/>
                  </a:lnTo>
                  <a:lnTo>
                    <a:pt x="24637" y="47244"/>
                  </a:lnTo>
                  <a:close/>
                </a:path>
                <a:path w="361315" h="111760">
                  <a:moveTo>
                    <a:pt x="39224" y="55753"/>
                  </a:moveTo>
                  <a:lnTo>
                    <a:pt x="24637" y="64262"/>
                  </a:lnTo>
                  <a:lnTo>
                    <a:pt x="53811" y="64262"/>
                  </a:lnTo>
                  <a:lnTo>
                    <a:pt x="39224" y="55753"/>
                  </a:lnTo>
                  <a:close/>
                </a:path>
                <a:path w="361315" h="111760">
                  <a:moveTo>
                    <a:pt x="53811" y="47244"/>
                  </a:moveTo>
                  <a:lnTo>
                    <a:pt x="24637" y="47244"/>
                  </a:lnTo>
                  <a:lnTo>
                    <a:pt x="39224" y="55753"/>
                  </a:lnTo>
                  <a:lnTo>
                    <a:pt x="53811" y="47244"/>
                  </a:lnTo>
                  <a:close/>
                </a:path>
              </a:pathLst>
            </a:custGeom>
            <a:solidFill>
              <a:srgbClr val="C0504D"/>
            </a:solidFill>
          </p:spPr>
          <p:txBody>
            <a:bodyPr wrap="square" lIns="0" tIns="0" rIns="0" bIns="0" rtlCol="0"/>
            <a:lstStyle/>
            <a:p>
              <a:endParaRPr/>
            </a:p>
          </p:txBody>
        </p:sp>
        <p:sp>
          <p:nvSpPr>
            <p:cNvPr id="77" name="object 40"/>
            <p:cNvSpPr txBox="1"/>
            <p:nvPr/>
          </p:nvSpPr>
          <p:spPr>
            <a:xfrm>
              <a:off x="16767" y="2480"/>
              <a:ext cx="1557" cy="505"/>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C0504D"/>
                  </a:solidFill>
                  <a:uFill>
                    <a:solidFill>
                      <a:srgbClr val="C0504D"/>
                    </a:solidFill>
                  </a:uFill>
                  <a:latin typeface="Arial" panose="020B0604020202020204"/>
                  <a:cs typeface="Arial" panose="020B0604020202020204"/>
                </a:rPr>
                <a:t>nPC_</a:t>
              </a:r>
              <a:r>
                <a:rPr sz="2000" u="heavy" spc="5" dirty="0">
                  <a:solidFill>
                    <a:srgbClr val="C0504D"/>
                  </a:solidFill>
                  <a:uFill>
                    <a:solidFill>
                      <a:srgbClr val="C0504D"/>
                    </a:solidFill>
                  </a:uFill>
                  <a:latin typeface="Arial" panose="020B0604020202020204"/>
                  <a:cs typeface="Arial" panose="020B0604020202020204"/>
                </a:rPr>
                <a:t>s</a:t>
              </a:r>
              <a:r>
                <a:rPr sz="2000" u="heavy" dirty="0">
                  <a:solidFill>
                    <a:srgbClr val="C0504D"/>
                  </a:solidFill>
                  <a:uFill>
                    <a:solidFill>
                      <a:srgbClr val="C0504D"/>
                    </a:solidFill>
                  </a:uFill>
                  <a:latin typeface="Arial" panose="020B0604020202020204"/>
                  <a:cs typeface="Arial" panose="020B0604020202020204"/>
                </a:rPr>
                <a:t>el</a:t>
              </a:r>
              <a:endParaRPr sz="2000">
                <a:latin typeface="Arial" panose="020B0604020202020204"/>
                <a:cs typeface="Arial" panose="020B0604020202020204"/>
              </a:endParaRPr>
            </a:p>
          </p:txBody>
        </p:sp>
      </p:grpSp>
      <p:sp>
        <p:nvSpPr>
          <p:cNvPr id="40" name="object 40"/>
          <p:cNvSpPr txBox="1"/>
          <p:nvPr/>
        </p:nvSpPr>
        <p:spPr>
          <a:xfrm>
            <a:off x="7200265" y="1337132"/>
            <a:ext cx="4474210" cy="442595"/>
          </a:xfrm>
          <a:prstGeom prst="rect">
            <a:avLst/>
          </a:prstGeom>
        </p:spPr>
        <p:txBody>
          <a:bodyPr vert="horz" wrap="square" lIns="0" tIns="12065" rIns="0" bIns="0" rtlCol="0">
            <a:spAutoFit/>
          </a:bodyPr>
          <a:lstStyle/>
          <a:p>
            <a:pPr marL="12700">
              <a:lnSpc>
                <a:spcPct val="100000"/>
              </a:lnSpc>
              <a:spcBef>
                <a:spcPts val="95"/>
              </a:spcBef>
            </a:pPr>
            <a:r>
              <a:rPr sz="2800" b="1" spc="-5" dirty="0">
                <a:solidFill>
                  <a:schemeClr val="tx1"/>
                </a:solidFill>
                <a:latin typeface="Times New Roman" panose="02020603050405020304" pitchFamily="18" charset="0"/>
                <a:cs typeface="Times New Roman" panose="02020603050405020304" pitchFamily="18" charset="0"/>
              </a:rPr>
              <a:t>Instruction Fetch Unit</a:t>
            </a:r>
            <a:r>
              <a:rPr lang="en-US" sz="2800" b="1" spc="-5" dirty="0">
                <a:solidFill>
                  <a:schemeClr val="tx1"/>
                </a:solidFill>
                <a:latin typeface="Times New Roman" panose="02020603050405020304" pitchFamily="18" charset="0"/>
                <a:cs typeface="Times New Roman" panose="02020603050405020304" pitchFamily="18" charset="0"/>
              </a:rPr>
              <a:t>(</a:t>
            </a:r>
            <a:r>
              <a:rPr sz="2800" b="1" spc="35" dirty="0">
                <a:solidFill>
                  <a:schemeClr val="tx1"/>
                </a:solidFill>
                <a:latin typeface="Times New Roman" panose="02020603050405020304" pitchFamily="18" charset="0"/>
                <a:cs typeface="Times New Roman" panose="02020603050405020304" pitchFamily="18" charset="0"/>
              </a:rPr>
              <a:t> </a:t>
            </a:r>
            <a:r>
              <a:rPr sz="2800" b="1" spc="-5" dirty="0">
                <a:solidFill>
                  <a:schemeClr val="tx1"/>
                </a:solidFill>
                <a:latin typeface="Times New Roman" panose="02020603050405020304" pitchFamily="18" charset="0"/>
                <a:cs typeface="Times New Roman" panose="02020603050405020304" pitchFamily="18" charset="0"/>
              </a:rPr>
              <a:t>IFU</a:t>
            </a:r>
            <a:r>
              <a:rPr lang="en-US" sz="2800" b="1" spc="-5"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r>
              <a:rPr lang="en-US" altLang="zh-CN"/>
              <a:t>add</a:t>
            </a:r>
            <a:r>
              <a:rPr lang="zh-CN" altLang="en-US"/>
              <a:t>指令</a:t>
            </a:r>
            <a:endParaRPr lang="zh-CN" altLang="en-US" dirty="0"/>
          </a:p>
        </p:txBody>
      </p:sp>
      <p:sp>
        <p:nvSpPr>
          <p:cNvPr id="3" name="内容占位符 2"/>
          <p:cNvSpPr>
            <a:spLocks noGrp="1"/>
          </p:cNvSpPr>
          <p:nvPr>
            <p:ph idx="1"/>
          </p:nvPr>
        </p:nvSpPr>
        <p:spPr>
          <a:xfrm>
            <a:off x="838200" y="1095375"/>
            <a:ext cx="10515600" cy="5071110"/>
          </a:xfrm>
        </p:spPr>
        <p:txBody>
          <a:bodyPr/>
          <a:lstStyle/>
          <a:p>
            <a:pPr>
              <a:lnSpc>
                <a:spcPct val="120000"/>
              </a:lnSpc>
              <a:spcBef>
                <a:spcPts val="1000"/>
              </a:spcBef>
              <a:spcAft>
                <a:spcPts val="0"/>
              </a:spcAft>
            </a:pPr>
            <a:endParaRPr lang="en-US" altLang="zh-CN" dirty="0"/>
          </a:p>
          <a:p>
            <a:pPr>
              <a:lnSpc>
                <a:spcPct val="120000"/>
              </a:lnSpc>
              <a:spcBef>
                <a:spcPts val="1000"/>
              </a:spcBef>
              <a:spcAft>
                <a:spcPts val="0"/>
              </a:spcAft>
            </a:pPr>
            <a:endParaRPr lang="en-US" altLang="zh-CN" dirty="0"/>
          </a:p>
          <a:p>
            <a:pPr>
              <a:lnSpc>
                <a:spcPct val="120000"/>
              </a:lnSpc>
              <a:spcBef>
                <a:spcPts val="1000"/>
              </a:spcBef>
              <a:spcAft>
                <a:spcPts val="0"/>
              </a:spcAft>
            </a:pPr>
            <a:endParaRPr lang="en-US" altLang="zh-CN" dirty="0"/>
          </a:p>
          <a:p>
            <a:pPr marL="0" indent="0">
              <a:lnSpc>
                <a:spcPct val="120000"/>
              </a:lnSpc>
              <a:buNone/>
            </a:pPr>
            <a:r>
              <a:rPr lang="en-US" altLang="zh-CN" sz="3200" dirty="0">
                <a:cs typeface="+mn-lt"/>
              </a:rPr>
              <a:t>add </a:t>
            </a:r>
            <a:r>
              <a:rPr lang="en-US" altLang="zh-CN" sz="3200" dirty="0" err="1">
                <a:cs typeface="+mn-lt"/>
              </a:rPr>
              <a:t>rd</a:t>
            </a:r>
            <a:r>
              <a:rPr lang="en-US" altLang="zh-CN" sz="3200" dirty="0">
                <a:cs typeface="+mn-lt"/>
              </a:rPr>
              <a:t>, rs1, rs2</a:t>
            </a:r>
          </a:p>
          <a:p>
            <a:pPr>
              <a:lnSpc>
                <a:spcPct val="120000"/>
              </a:lnSpc>
              <a:spcAft>
                <a:spcPts val="0"/>
              </a:spcAft>
            </a:pPr>
            <a:r>
              <a:rPr lang="zh-CN" altLang="en-US" sz="3200" dirty="0">
                <a:cs typeface="+mn-lt"/>
              </a:rPr>
              <a:t>指令对机器</a:t>
            </a:r>
            <a:r>
              <a:rPr lang="zh-CN" altLang="en-US" sz="3200" b="1" dirty="0">
                <a:solidFill>
                  <a:srgbClr val="0000FF"/>
                </a:solidFill>
                <a:cs typeface="+mn-lt"/>
              </a:rPr>
              <a:t>状态</a:t>
            </a:r>
            <a:r>
              <a:rPr lang="zh-CN" altLang="en-US" sz="3200" dirty="0">
                <a:cs typeface="+mn-lt"/>
              </a:rPr>
              <a:t>进行两次更改：</a:t>
            </a:r>
            <a:endParaRPr lang="en-US" altLang="zh-CN" sz="3200" dirty="0">
              <a:cs typeface="+mn-lt"/>
            </a:endParaRPr>
          </a:p>
          <a:p>
            <a:pPr lvl="1">
              <a:lnSpc>
                <a:spcPct val="120000"/>
              </a:lnSpc>
              <a:spcAft>
                <a:spcPts val="0"/>
              </a:spcAft>
            </a:pPr>
            <a:r>
              <a:rPr lang="en-US" altLang="zh-CN" dirty="0" err="1">
                <a:cs typeface="+mn-lt"/>
              </a:rPr>
              <a:t>Reg</a:t>
            </a:r>
            <a:r>
              <a:rPr lang="en-US" altLang="zh-CN" dirty="0">
                <a:cs typeface="+mn-lt"/>
              </a:rPr>
              <a:t>[</a:t>
            </a:r>
            <a:r>
              <a:rPr lang="en-US" altLang="zh-CN" dirty="0" err="1">
                <a:cs typeface="+mn-lt"/>
              </a:rPr>
              <a:t>rd</a:t>
            </a:r>
            <a:r>
              <a:rPr lang="en-US" altLang="zh-CN" dirty="0">
                <a:cs typeface="+mn-lt"/>
              </a:rPr>
              <a:t>] = </a:t>
            </a:r>
            <a:r>
              <a:rPr lang="en-US" altLang="zh-CN" dirty="0" err="1">
                <a:cs typeface="+mn-lt"/>
              </a:rPr>
              <a:t>Reg</a:t>
            </a:r>
            <a:r>
              <a:rPr lang="en-US" altLang="zh-CN" dirty="0">
                <a:cs typeface="+mn-lt"/>
              </a:rPr>
              <a:t>[rs1] + </a:t>
            </a:r>
            <a:r>
              <a:rPr lang="en-US" altLang="zh-CN" dirty="0" err="1">
                <a:cs typeface="+mn-lt"/>
              </a:rPr>
              <a:t>Reg</a:t>
            </a:r>
            <a:r>
              <a:rPr lang="en-US" altLang="zh-CN" dirty="0">
                <a:cs typeface="+mn-lt"/>
              </a:rPr>
              <a:t>[rs2]</a:t>
            </a:r>
          </a:p>
          <a:p>
            <a:pPr lvl="1">
              <a:lnSpc>
                <a:spcPct val="120000"/>
              </a:lnSpc>
              <a:spcAft>
                <a:spcPts val="0"/>
              </a:spcAft>
            </a:pPr>
            <a:r>
              <a:rPr lang="en-US" altLang="zh-CN" dirty="0">
                <a:cs typeface="+mn-lt"/>
              </a:rPr>
              <a:t>PC = PC +4</a:t>
            </a:r>
            <a:endParaRPr lang="zh-CN" altLang="en-US" dirty="0">
              <a:cs typeface="+mn-lt"/>
            </a:endParaRPr>
          </a:p>
        </p:txBody>
      </p:sp>
      <p:sp>
        <p:nvSpPr>
          <p:cNvPr id="4" name="灯片编号占位符 3"/>
          <p:cNvSpPr>
            <a:spLocks noGrp="1"/>
          </p:cNvSpPr>
          <p:nvPr>
            <p:ph type="sldNum" sz="quarter" idx="12"/>
          </p:nvPr>
        </p:nvSpPr>
        <p:spPr/>
        <p:txBody>
          <a:bodyPr/>
          <a:lstStyle/>
          <a:p>
            <a:fld id="{8EE8E787-E6FE-45D8-9039-788B45E44EE7}" type="slidenum">
              <a:rPr lang="zh-CN" altLang="en-US" smtClean="0"/>
              <a:t>35</a:t>
            </a:fld>
            <a:endParaRPr lang="zh-CN" altLang="en-US" dirty="0"/>
          </a:p>
        </p:txBody>
      </p:sp>
      <p:grpSp>
        <p:nvGrpSpPr>
          <p:cNvPr id="5" name="组合 4"/>
          <p:cNvGrpSpPr/>
          <p:nvPr/>
        </p:nvGrpSpPr>
        <p:grpSpPr>
          <a:xfrm>
            <a:off x="1141730" y="1099185"/>
            <a:ext cx="10212070" cy="1964690"/>
            <a:chOff x="1798" y="1731"/>
            <a:chExt cx="16082" cy="3094"/>
          </a:xfrm>
        </p:grpSpPr>
        <p:grpSp>
          <p:nvGrpSpPr>
            <p:cNvPr id="6" name="组合 5"/>
            <p:cNvGrpSpPr/>
            <p:nvPr/>
          </p:nvGrpSpPr>
          <p:grpSpPr>
            <a:xfrm>
              <a:off x="1798" y="1731"/>
              <a:ext cx="16082" cy="1634"/>
              <a:chOff x="74389" y="4740242"/>
              <a:chExt cx="8875710" cy="932023"/>
            </a:xfrm>
          </p:grpSpPr>
          <p:sp>
            <p:nvSpPr>
              <p:cNvPr id="7" name="Google Shape;388;p41"/>
              <p:cNvSpPr txBox="1"/>
              <p:nvPr/>
            </p:nvSpPr>
            <p:spPr>
              <a:xfrm>
                <a:off x="74389" y="4768187"/>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31</a:t>
                </a:r>
              </a:p>
            </p:txBody>
          </p:sp>
          <p:sp>
            <p:nvSpPr>
              <p:cNvPr id="8" name="Google Shape;389;p41"/>
              <p:cNvSpPr txBox="1"/>
              <p:nvPr/>
            </p:nvSpPr>
            <p:spPr>
              <a:xfrm>
                <a:off x="8580876" y="4740242"/>
                <a:ext cx="369223" cy="5252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ea typeface="Courier New" panose="02070309020205020404"/>
                    <a:cs typeface="Courier New" panose="02070309020205020404"/>
                    <a:sym typeface="Courier New" panose="02070309020205020404"/>
                  </a:rPr>
                  <a:t>0</a:t>
                </a:r>
              </a:p>
            </p:txBody>
          </p:sp>
          <p:grpSp>
            <p:nvGrpSpPr>
              <p:cNvPr id="9" name="Google Shape;396;p41"/>
              <p:cNvGrpSpPr/>
              <p:nvPr/>
            </p:nvGrpSpPr>
            <p:grpSpPr>
              <a:xfrm>
                <a:off x="351067" y="5215065"/>
                <a:ext cx="8442135" cy="457200"/>
                <a:chOff x="186475" y="4572000"/>
                <a:chExt cx="8442135" cy="457200"/>
              </a:xfrm>
            </p:grpSpPr>
            <p:sp>
              <p:nvSpPr>
                <p:cNvPr id="10" name="Google Shape;397;p41"/>
                <p:cNvSpPr/>
                <p:nvPr/>
              </p:nvSpPr>
              <p:spPr>
                <a:xfrm>
                  <a:off x="186475" y="4572000"/>
                  <a:ext cx="17520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funct7</a:t>
                  </a:r>
                </a:p>
              </p:txBody>
            </p:sp>
            <p:sp>
              <p:nvSpPr>
                <p:cNvPr id="11" name="Google Shape;398;p41"/>
                <p:cNvSpPr/>
                <p:nvPr/>
              </p:nvSpPr>
              <p:spPr>
                <a:xfrm>
                  <a:off x="6876288"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opcode</a:t>
                  </a:r>
                </a:p>
              </p:txBody>
            </p:sp>
            <p:sp>
              <p:nvSpPr>
                <p:cNvPr id="12" name="Google Shape;399;p41"/>
                <p:cNvSpPr/>
                <p:nvPr/>
              </p:nvSpPr>
              <p:spPr>
                <a:xfrm>
                  <a:off x="193852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p>
              </p:txBody>
            </p:sp>
            <p:sp>
              <p:nvSpPr>
                <p:cNvPr id="13" name="Google Shape;400;p41"/>
                <p:cNvSpPr/>
                <p:nvPr/>
              </p:nvSpPr>
              <p:spPr>
                <a:xfrm>
                  <a:off x="317296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14"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funct3</a:t>
                  </a:r>
                </a:p>
              </p:txBody>
            </p:sp>
            <p:sp>
              <p:nvSpPr>
                <p:cNvPr id="15"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nvGrpSpPr>
            <p:cNvPr id="16" name="组合 15"/>
            <p:cNvGrpSpPr/>
            <p:nvPr/>
          </p:nvGrpSpPr>
          <p:grpSpPr>
            <a:xfrm>
              <a:off x="2299" y="3449"/>
              <a:ext cx="15298" cy="1376"/>
              <a:chOff x="351067" y="4831080"/>
              <a:chExt cx="8442135" cy="841185"/>
            </a:xfrm>
          </p:grpSpPr>
          <p:sp>
            <p:nvSpPr>
              <p:cNvPr id="17"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sp>
            <p:nvSpPr>
              <p:cNvPr id="18"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grpSp>
            <p:nvGrpSpPr>
              <p:cNvPr id="19" name="Google Shape;396;p41"/>
              <p:cNvGrpSpPr/>
              <p:nvPr/>
            </p:nvGrpSpPr>
            <p:grpSpPr>
              <a:xfrm>
                <a:off x="351067" y="5215065"/>
                <a:ext cx="8442135" cy="457200"/>
                <a:chOff x="186475" y="4572000"/>
                <a:chExt cx="8442135" cy="457200"/>
              </a:xfrm>
            </p:grpSpPr>
            <p:sp>
              <p:nvSpPr>
                <p:cNvPr id="20" name="Google Shape;397;p41"/>
                <p:cNvSpPr/>
                <p:nvPr/>
              </p:nvSpPr>
              <p:spPr>
                <a:xfrm>
                  <a:off x="186475" y="4572000"/>
                  <a:ext cx="17520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0000000</a:t>
                  </a:r>
                </a:p>
              </p:txBody>
            </p:sp>
            <p:sp>
              <p:nvSpPr>
                <p:cNvPr id="21" name="Google Shape;398;p41"/>
                <p:cNvSpPr/>
                <p:nvPr/>
              </p:nvSpPr>
              <p:spPr>
                <a:xfrm>
                  <a:off x="6876287" y="4572000"/>
                  <a:ext cx="175232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0110011</a:t>
                  </a:r>
                </a:p>
              </p:txBody>
            </p:sp>
            <p:sp>
              <p:nvSpPr>
                <p:cNvPr id="22" name="Google Shape;399;p41"/>
                <p:cNvSpPr/>
                <p:nvPr/>
              </p:nvSpPr>
              <p:spPr>
                <a:xfrm>
                  <a:off x="193852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p>
              </p:txBody>
            </p:sp>
            <p:sp>
              <p:nvSpPr>
                <p:cNvPr id="23" name="Google Shape;400;p41"/>
                <p:cNvSpPr/>
                <p:nvPr/>
              </p:nvSpPr>
              <p:spPr>
                <a:xfrm>
                  <a:off x="317296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24"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a:t>
                  </a:r>
                </a:p>
              </p:txBody>
            </p:sp>
            <p:sp>
              <p:nvSpPr>
                <p:cNvPr id="25"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r>
              <a:rPr lang="en-US" altLang="zh-CN" dirty="0"/>
              <a:t>——</a:t>
            </a:r>
            <a:r>
              <a:rPr lang="zh-CN" altLang="en-US" dirty="0"/>
              <a:t>取指</a:t>
            </a:r>
          </a:p>
        </p:txBody>
      </p:sp>
      <p:sp>
        <p:nvSpPr>
          <p:cNvPr id="5" name="内容占位符 4"/>
          <p:cNvSpPr>
            <a:spLocks noGrp="1"/>
          </p:cNvSpPr>
          <p:nvPr>
            <p:ph idx="1"/>
          </p:nvPr>
        </p:nvSpPr>
        <p:spPr/>
        <p:txBody>
          <a:bodyPr/>
          <a:lstStyle/>
          <a:p>
            <a:pPr marL="457200" indent="-457200">
              <a:lnSpc>
                <a:spcPct val="140000"/>
              </a:lnSpc>
              <a:buFont typeface="Wingdings" panose="05000000000000000000" charset="0"/>
              <a:buChar char="l"/>
            </a:pPr>
            <a:r>
              <a:rPr lang="zh-CN" altLang="en-US" dirty="0">
                <a:sym typeface="+mn-ea"/>
              </a:rPr>
              <a:t>根据</a:t>
            </a:r>
            <a:r>
              <a:rPr lang="en-US" altLang="zh-CN" dirty="0">
                <a:sym typeface="+mn-ea"/>
              </a:rPr>
              <a:t>PC</a:t>
            </a:r>
            <a:r>
              <a:rPr lang="zh-CN" altLang="en-US" dirty="0">
                <a:sym typeface="+mn-ea"/>
              </a:rPr>
              <a:t>从</a:t>
            </a:r>
            <a:r>
              <a:rPr lang="en-US" altLang="zh-CN" dirty="0">
                <a:sym typeface="+mn-ea"/>
              </a:rPr>
              <a:t>IM</a:t>
            </a:r>
            <a:r>
              <a:rPr lang="zh-CN" altLang="en-US" dirty="0">
                <a:sym typeface="+mn-ea"/>
              </a:rPr>
              <a:t>中读出指令</a:t>
            </a:r>
            <a:endParaRPr lang="en-US" altLang="zh-CN" dirty="0">
              <a:solidFill>
                <a:schemeClr val="tx1"/>
              </a:solidFill>
            </a:endParaRPr>
          </a:p>
          <a:p>
            <a:pPr marL="457200" indent="-457200">
              <a:lnSpc>
                <a:spcPct val="140000"/>
              </a:lnSpc>
              <a:buFont typeface="Wingdings" panose="05000000000000000000" charset="0"/>
              <a:buChar char="l"/>
            </a:pPr>
            <a:r>
              <a:rPr lang="zh-CN" altLang="en-US" dirty="0">
                <a:sym typeface="+mn-ea"/>
              </a:rPr>
              <a:t>通过加法器计算下一个</a:t>
            </a:r>
            <a:r>
              <a:rPr lang="en-US" altLang="zh-CN" dirty="0">
                <a:sym typeface="+mn-ea"/>
              </a:rPr>
              <a:t>PC</a:t>
            </a:r>
            <a:r>
              <a:rPr lang="zh-CN" altLang="en-US" dirty="0">
                <a:sym typeface="+mn-ea"/>
              </a:rPr>
              <a:t>值</a:t>
            </a:r>
            <a:r>
              <a:rPr lang="en-US" altLang="zh-CN" dirty="0">
                <a:sym typeface="+mn-ea"/>
              </a:rPr>
              <a:t>(PC+4)</a:t>
            </a:r>
            <a:endParaRPr lang="zh-CN" altLang="en-US"/>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36</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6368478" y="4371333"/>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5506281" y="4110946"/>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5717029" y="3042349"/>
            <a:ext cx="1432381" cy="1097721"/>
            <a:chOff x="2298862" y="1857526"/>
            <a:chExt cx="1432381" cy="1097721"/>
          </a:xfrm>
        </p:grpSpPr>
        <p:grpSp>
          <p:nvGrpSpPr>
            <p:cNvPr id="68" name="组合 67"/>
            <p:cNvGrpSpPr/>
            <p:nvPr/>
          </p:nvGrpSpPr>
          <p:grpSpPr>
            <a:xfrm>
              <a:off x="2929286" y="1957027"/>
              <a:ext cx="801957" cy="998220"/>
              <a:chOff x="2929286" y="1957027"/>
              <a:chExt cx="801957"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74231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2" name="直接箭头连接符 81"/>
          <p:cNvCxnSpPr/>
          <p:nvPr/>
        </p:nvCxnSpPr>
        <p:spPr>
          <a:xfrm>
            <a:off x="6066680" y="4651340"/>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6186151" y="3959782"/>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631732" y="4723816"/>
            <a:ext cx="9156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5062194" y="2842226"/>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83" name="直接箭头连接符 82"/>
          <p:cNvCxnSpPr/>
          <p:nvPr/>
        </p:nvCxnSpPr>
        <p:spPr>
          <a:xfrm>
            <a:off x="6077878" y="465765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84" name="组合 83"/>
          <p:cNvGrpSpPr/>
          <p:nvPr/>
        </p:nvGrpSpPr>
        <p:grpSpPr>
          <a:xfrm>
            <a:off x="6181675" y="3959781"/>
            <a:ext cx="174002" cy="687003"/>
            <a:chOff x="2099876" y="2656398"/>
            <a:chExt cx="424062" cy="687003"/>
          </a:xfrm>
        </p:grpSpPr>
        <p:cxnSp>
          <p:nvCxnSpPr>
            <p:cNvPr id="85" name="直接连接符 84"/>
            <p:cNvCxnSpPr/>
            <p:nvPr/>
          </p:nvCxnSpPr>
          <p:spPr>
            <a:xfrm flipV="1">
              <a:off x="2139696" y="2656398"/>
              <a:ext cx="0" cy="68700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接箭头连接符 86"/>
            <p:cNvCxnSpPr/>
            <p:nvPr/>
          </p:nvCxnSpPr>
          <p:spPr>
            <a:xfrm>
              <a:off x="2099876" y="2656398"/>
              <a:ext cx="42406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88" name="组合 87"/>
          <p:cNvGrpSpPr/>
          <p:nvPr/>
        </p:nvGrpSpPr>
        <p:grpSpPr>
          <a:xfrm>
            <a:off x="5067828" y="2845804"/>
            <a:ext cx="2267929" cy="1856427"/>
            <a:chOff x="911741" y="1492577"/>
            <a:chExt cx="2262224" cy="1663126"/>
          </a:xfrm>
        </p:grpSpPr>
        <p:cxnSp>
          <p:nvCxnSpPr>
            <p:cNvPr id="89" name="直接箭头连接符 88"/>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1" name="直接连接符 90"/>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2" name="直接连接符 91"/>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22" presetClass="entr" presetSubtype="8" fill="hold" nodeType="with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left)">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childTnLst>
                                </p:cTn>
                              </p:par>
                              <p:par>
                                <p:cTn id="22" presetID="2" presetClass="entr" presetSubtype="4"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 calcmode="lin" valueType="num">
                                      <p:cBhvr additive="base">
                                        <p:cTn id="24" dur="500" fill="hold"/>
                                        <p:tgtEl>
                                          <p:spTgt spid="102"/>
                                        </p:tgtEl>
                                        <p:attrNameLst>
                                          <p:attrName>ppt_x</p:attrName>
                                        </p:attrNameLst>
                                      </p:cBhvr>
                                      <p:tavLst>
                                        <p:tav tm="0">
                                          <p:val>
                                            <p:strVal val="#ppt_x"/>
                                          </p:val>
                                        </p:tav>
                                        <p:tav tm="100000">
                                          <p:val>
                                            <p:strVal val="#ppt_x"/>
                                          </p:val>
                                        </p:tav>
                                      </p:tavLst>
                                    </p:anim>
                                    <p:anim calcmode="lin" valueType="num">
                                      <p:cBhvr additive="base">
                                        <p:cTn id="25" dur="500" fill="hold"/>
                                        <p:tgtEl>
                                          <p:spTgt spid="102"/>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500" fill="hold"/>
                                        <p:tgtEl>
                                          <p:spTgt spid="72"/>
                                        </p:tgtEl>
                                        <p:attrNameLst>
                                          <p:attrName>ppt_x</p:attrName>
                                        </p:attrNameLst>
                                      </p:cBhvr>
                                      <p:tavLst>
                                        <p:tav tm="0">
                                          <p:val>
                                            <p:strVal val="#ppt_x"/>
                                          </p:val>
                                        </p:tav>
                                        <p:tav tm="100000">
                                          <p:val>
                                            <p:strVal val="#ppt_x"/>
                                          </p:val>
                                        </p:tav>
                                      </p:tavLst>
                                    </p:anim>
                                    <p:anim calcmode="lin" valueType="num">
                                      <p:cBhvr additive="base">
                                        <p:cTn id="29" dur="500" fill="hold"/>
                                        <p:tgtEl>
                                          <p:spTgt spid="7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17"/>
                                        </p:tgtEl>
                                        <p:attrNameLst>
                                          <p:attrName>style.visibility</p:attrName>
                                        </p:attrNameLst>
                                      </p:cBhvr>
                                      <p:to>
                                        <p:strVal val="visible"/>
                                      </p:to>
                                    </p:set>
                                    <p:anim calcmode="lin" valueType="num">
                                      <p:cBhvr additive="base">
                                        <p:cTn id="32" dur="500" fill="hold"/>
                                        <p:tgtEl>
                                          <p:spTgt spid="217"/>
                                        </p:tgtEl>
                                        <p:attrNameLst>
                                          <p:attrName>ppt_x</p:attrName>
                                        </p:attrNameLst>
                                      </p:cBhvr>
                                      <p:tavLst>
                                        <p:tav tm="0">
                                          <p:val>
                                            <p:strVal val="#ppt_x"/>
                                          </p:val>
                                        </p:tav>
                                        <p:tav tm="100000">
                                          <p:val>
                                            <p:strVal val="#ppt_x"/>
                                          </p:val>
                                        </p:tav>
                                      </p:tavLst>
                                    </p:anim>
                                    <p:anim calcmode="lin" valueType="num">
                                      <p:cBhvr additive="base">
                                        <p:cTn id="33" dur="500" fill="hold"/>
                                        <p:tgtEl>
                                          <p:spTgt spid="21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6"/>
                                        </p:tgtEl>
                                        <p:attrNameLst>
                                          <p:attrName>style.visibility</p:attrName>
                                        </p:attrNameLst>
                                      </p:cBhvr>
                                      <p:to>
                                        <p:strVal val="visible"/>
                                      </p:to>
                                    </p:set>
                                    <p:anim calcmode="lin" valueType="num">
                                      <p:cBhvr additive="base">
                                        <p:cTn id="36" dur="500" fill="hold"/>
                                        <p:tgtEl>
                                          <p:spTgt spid="126"/>
                                        </p:tgtEl>
                                        <p:attrNameLst>
                                          <p:attrName>ppt_x</p:attrName>
                                        </p:attrNameLst>
                                      </p:cBhvr>
                                      <p:tavLst>
                                        <p:tav tm="0">
                                          <p:val>
                                            <p:strVal val="#ppt_x"/>
                                          </p:val>
                                        </p:tav>
                                        <p:tav tm="100000">
                                          <p:val>
                                            <p:strVal val="#ppt_x"/>
                                          </p:val>
                                        </p:tav>
                                      </p:tavLst>
                                    </p:anim>
                                    <p:anim calcmode="lin" valueType="num">
                                      <p:cBhvr additive="base">
                                        <p:cTn id="37" dur="500" fill="hold"/>
                                        <p:tgtEl>
                                          <p:spTgt spid="126"/>
                                        </p:tgtEl>
                                        <p:attrNameLst>
                                          <p:attrName>ppt_y</p:attrName>
                                        </p:attrNameLst>
                                      </p:cBhvr>
                                      <p:tavLst>
                                        <p:tav tm="0">
                                          <p:val>
                                            <p:strVal val="1+#ppt_h/2"/>
                                          </p:val>
                                        </p:tav>
                                        <p:tav tm="100000">
                                          <p:val>
                                            <p:strVal val="#ppt_y"/>
                                          </p:val>
                                        </p:tav>
                                      </p:tavLst>
                                    </p:anim>
                                  </p:childTnLst>
                                </p:cTn>
                              </p:par>
                            </p:childTnLst>
                          </p:cTn>
                        </p:par>
                        <p:par>
                          <p:cTn id="38" fill="hold">
                            <p:stCondLst>
                              <p:cond delay="0"/>
                            </p:stCondLst>
                            <p:childTnLst>
                              <p:par>
                                <p:cTn id="39" presetID="22" presetClass="entr" presetSubtype="4"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wipe(down)">
                                      <p:cBhvr>
                                        <p:cTn id="41" dur="500"/>
                                        <p:tgtEl>
                                          <p:spTgt spid="84"/>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wipe(right)">
                                      <p:cBhvr>
                                        <p:cTn id="45" dur="500"/>
                                        <p:tgtEl>
                                          <p:spTgt spid="8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mph" presetSubtype="0" fill="hold" nodeType="clickEffect">
                                  <p:stCondLst>
                                    <p:cond delay="0"/>
                                  </p:stCondLst>
                                  <p:childTnLst>
                                    <p:animScale>
                                      <p:cBhvr>
                                        <p:cTn id="49" dur="500" fill="hold"/>
                                        <p:tgtEl>
                                          <p:spTgt spid="41"/>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r>
              <a:rPr lang="en-US" altLang="zh-CN" dirty="0"/>
              <a:t>——</a:t>
            </a:r>
            <a:r>
              <a:rPr lang="zh-CN" altLang="en-US" dirty="0"/>
              <a:t>译码</a:t>
            </a:r>
          </a:p>
        </p:txBody>
      </p:sp>
      <p:sp>
        <p:nvSpPr>
          <p:cNvPr id="2" name="内容占位符 1"/>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37</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2" name="组合 41"/>
          <p:cNvGrpSpPr/>
          <p:nvPr/>
        </p:nvGrpSpPr>
        <p:grpSpPr>
          <a:xfrm>
            <a:off x="4647380" y="2244349"/>
            <a:ext cx="2097287" cy="2152479"/>
            <a:chOff x="5147404" y="2415711"/>
            <a:chExt cx="1949822" cy="2152479"/>
          </a:xfrm>
        </p:grpSpPr>
        <p:grpSp>
          <p:nvGrpSpPr>
            <p:cNvPr id="31" name="组合 30"/>
            <p:cNvGrpSpPr/>
            <p:nvPr/>
          </p:nvGrpSpPr>
          <p:grpSpPr>
            <a:xfrm>
              <a:off x="5147404" y="2415711"/>
              <a:ext cx="1949822" cy="2054688"/>
              <a:chOff x="5147404" y="2415711"/>
              <a:chExt cx="1949822" cy="2054688"/>
            </a:xfrm>
          </p:grpSpPr>
          <p:grpSp>
            <p:nvGrpSpPr>
              <p:cNvPr id="14" name="组合 13"/>
              <p:cNvGrpSpPr/>
              <p:nvPr/>
            </p:nvGrpSpPr>
            <p:grpSpPr>
              <a:xfrm>
                <a:off x="5147404" y="2415711"/>
                <a:ext cx="1949822" cy="2054688"/>
                <a:chOff x="9255806" y="2351056"/>
                <a:chExt cx="1949822" cy="2054688"/>
              </a:xfrm>
            </p:grpSpPr>
            <p:sp>
              <p:nvSpPr>
                <p:cNvPr id="15" name="矩形 1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 name="文本框 1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 name="文本框 1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 name="文本框 1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 name="文本框 1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 name="文本框 2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 name="文本框 2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0" name="等腰三角形 2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7" name="直接连接符 36"/>
            <p:cNvCxnSpPr>
              <a:stCxn id="3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4161590" y="5554287"/>
            <a:ext cx="3825875" cy="82994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RegWriteEnable</a:t>
            </a:r>
            <a:r>
              <a:rPr lang="en-US" altLang="zh-CN" sz="2400" b="1" dirty="0">
                <a:solidFill>
                  <a:prstClr val="black"/>
                </a:solidFill>
                <a:latin typeface="Times New Roman" panose="02020603050405020304"/>
                <a:ea typeface="宋体" panose="02010600030101010101" pitchFamily="2" charset="-122"/>
              </a:rPr>
              <a:t> (</a:t>
            </a:r>
            <a:r>
              <a:rPr lang="en-US" altLang="zh-CN" sz="2400" b="1" dirty="0" err="1">
                <a:solidFill>
                  <a:prstClr val="black"/>
                </a:solidFill>
                <a:latin typeface="Times New Roman" panose="02020603050405020304"/>
                <a:ea typeface="宋体" panose="02010600030101010101" pitchFamily="2" charset="-122"/>
              </a:rPr>
              <a:t>RegWEn</a:t>
            </a:r>
            <a:r>
              <a:rPr lang="en-US" altLang="zh-CN" sz="2400" b="1" dirty="0">
                <a:solidFill>
                  <a:prstClr val="black"/>
                </a:solidFill>
                <a:latin typeface="Times New Roman" panose="02020603050405020304"/>
                <a:ea typeface="宋体" panose="02010600030101010101" pitchFamily="2" charset="-122"/>
              </a:rPr>
              <a:t>)</a:t>
            </a:r>
          </a:p>
          <a:p>
            <a:pPr algn="ctr"/>
            <a:r>
              <a:rPr lang="en-US" altLang="zh-CN" sz="2400" b="1" dirty="0">
                <a:solidFill>
                  <a:srgbClr val="FF0000"/>
                </a:solidFill>
                <a:latin typeface="Times New Roman" panose="02020603050405020304"/>
                <a:ea typeface="宋体" panose="02010600030101010101" pitchFamily="2" charset="-122"/>
              </a:rPr>
              <a:t>=1</a:t>
            </a: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156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3015267" y="5071917"/>
            <a:ext cx="14192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00480" cy="46037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00480" cy="46037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cxnSp>
        <p:nvCxnSpPr>
          <p:cNvPr id="83" name="直接箭头连接符 82"/>
          <p:cNvCxnSpPr/>
          <p:nvPr/>
        </p:nvCxnSpPr>
        <p:spPr>
          <a:xfrm>
            <a:off x="1928788" y="3182904"/>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84" name="组合 83"/>
          <p:cNvGrpSpPr/>
          <p:nvPr/>
        </p:nvGrpSpPr>
        <p:grpSpPr>
          <a:xfrm>
            <a:off x="2032585" y="2485035"/>
            <a:ext cx="174002" cy="687003"/>
            <a:chOff x="2099876" y="2656398"/>
            <a:chExt cx="424062" cy="687003"/>
          </a:xfrm>
        </p:grpSpPr>
        <p:cxnSp>
          <p:nvCxnSpPr>
            <p:cNvPr id="85" name="直接连接符 84"/>
            <p:cNvCxnSpPr/>
            <p:nvPr/>
          </p:nvCxnSpPr>
          <p:spPr>
            <a:xfrm flipV="1">
              <a:off x="2139696" y="2656398"/>
              <a:ext cx="0" cy="68700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接箭头连接符 86"/>
            <p:cNvCxnSpPr/>
            <p:nvPr/>
          </p:nvCxnSpPr>
          <p:spPr>
            <a:xfrm>
              <a:off x="2099876" y="2656398"/>
              <a:ext cx="42406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88" name="组合 87"/>
          <p:cNvGrpSpPr/>
          <p:nvPr/>
        </p:nvGrpSpPr>
        <p:grpSpPr>
          <a:xfrm>
            <a:off x="918738" y="1371058"/>
            <a:ext cx="2267929" cy="1856427"/>
            <a:chOff x="911741" y="1492577"/>
            <a:chExt cx="2262224" cy="1663126"/>
          </a:xfrm>
        </p:grpSpPr>
        <p:cxnSp>
          <p:nvCxnSpPr>
            <p:cNvPr id="89" name="直接箭头连接符 88"/>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1" name="直接连接符 90"/>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2" name="直接连接符 91"/>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95" name="直接箭头连接符 94"/>
          <p:cNvCxnSpPr/>
          <p:nvPr/>
        </p:nvCxnSpPr>
        <p:spPr>
          <a:xfrm>
            <a:off x="3010950" y="3000468"/>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直接箭头连接符 95"/>
          <p:cNvCxnSpPr/>
          <p:nvPr/>
        </p:nvCxnSpPr>
        <p:spPr>
          <a:xfrm>
            <a:off x="3010950" y="343146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7" name="直接箭头连接符 96"/>
          <p:cNvCxnSpPr/>
          <p:nvPr/>
        </p:nvCxnSpPr>
        <p:spPr>
          <a:xfrm>
            <a:off x="3010950" y="384093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 name="直接箭头连接符 97"/>
          <p:cNvCxnSpPr/>
          <p:nvPr/>
        </p:nvCxnSpPr>
        <p:spPr>
          <a:xfrm>
            <a:off x="2837690" y="319486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3007505" y="2995388"/>
            <a:ext cx="0" cy="8593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462212" y="3265423"/>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直接箭头连接符 103"/>
          <p:cNvCxnSpPr/>
          <p:nvPr/>
        </p:nvCxnSpPr>
        <p:spPr>
          <a:xfrm>
            <a:off x="6462212" y="3690125"/>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2" name="文本框 111"/>
          <p:cNvSpPr txBox="1"/>
          <p:nvPr/>
        </p:nvSpPr>
        <p:spPr>
          <a:xfrm>
            <a:off x="1926251" y="5883928"/>
            <a:ext cx="293751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p>
        </p:txBody>
      </p:sp>
      <p:sp>
        <p:nvSpPr>
          <p:cNvPr id="113" name="文本框 112"/>
          <p:cNvSpPr txBox="1"/>
          <p:nvPr/>
        </p:nvSpPr>
        <p:spPr>
          <a:xfrm>
            <a:off x="6527723" y="1130036"/>
            <a:ext cx="5538624" cy="172339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pPr marL="457200" indent="-457200">
              <a:lnSpc>
                <a:spcPct val="100000"/>
              </a:lnSpc>
              <a:spcBef>
                <a:spcPts val="0"/>
              </a:spcBef>
              <a:spcAft>
                <a:spcPts val="0"/>
              </a:spcAft>
              <a:buFont typeface="Arial" panose="020B0604020202020204" pitchFamily="34" charset="0"/>
              <a:buChar char="•"/>
            </a:pPr>
            <a:r>
              <a:rPr lang="zh-CN" altLang="en-US" sz="2800" dirty="0">
                <a:solidFill>
                  <a:schemeClr val="tx1"/>
                </a:solidFill>
              </a:rPr>
              <a:t>控制器根据</a:t>
            </a:r>
            <a:r>
              <a:rPr lang="en-US" altLang="zh-CN" sz="2800" dirty="0">
                <a:solidFill>
                  <a:schemeClr val="tx1"/>
                </a:solidFill>
              </a:rPr>
              <a:t>IM</a:t>
            </a:r>
            <a:r>
              <a:rPr lang="zh-CN" altLang="en-US" sz="2800" dirty="0">
                <a:solidFill>
                  <a:schemeClr val="tx1"/>
                </a:solidFill>
              </a:rPr>
              <a:t>的输出分析指令的</a:t>
            </a:r>
            <a:r>
              <a:rPr lang="en-US" altLang="zh-CN" sz="2800" dirty="0">
                <a:solidFill>
                  <a:schemeClr val="tx1"/>
                </a:solidFill>
              </a:rPr>
              <a:t>opcode</a:t>
            </a:r>
            <a:r>
              <a:rPr lang="zh-CN" altLang="en-US" sz="2800" dirty="0">
                <a:solidFill>
                  <a:schemeClr val="tx1"/>
                </a:solidFill>
              </a:rPr>
              <a:t>和</a:t>
            </a:r>
            <a:r>
              <a:rPr lang="en-US" altLang="zh-CN" sz="2800" dirty="0" err="1">
                <a:solidFill>
                  <a:schemeClr val="tx1"/>
                </a:solidFill>
              </a:rPr>
              <a:t>funct</a:t>
            </a:r>
            <a:r>
              <a:rPr lang="zh-CN" altLang="en-US" sz="2800" dirty="0">
                <a:solidFill>
                  <a:schemeClr val="tx1"/>
                </a:solidFill>
              </a:rPr>
              <a:t>域，确定控制信号</a:t>
            </a:r>
            <a:endParaRPr lang="en-US" altLang="zh-CN" sz="2800" dirty="0">
              <a:solidFill>
                <a:schemeClr val="tx1"/>
              </a:solidFill>
            </a:endParaRPr>
          </a:p>
          <a:p>
            <a:pPr marL="457200" indent="-457200">
              <a:lnSpc>
                <a:spcPct val="100000"/>
              </a:lnSpc>
              <a:spcBef>
                <a:spcPts val="0"/>
              </a:spcBef>
              <a:spcAft>
                <a:spcPts val="0"/>
              </a:spcAft>
              <a:buFont typeface="Arial" panose="020B0604020202020204" pitchFamily="34" charset="0"/>
              <a:buChar char="•"/>
            </a:pPr>
            <a:r>
              <a:rPr lang="zh-CN" altLang="en-US" sz="2800" dirty="0">
                <a:solidFill>
                  <a:schemeClr val="tx1"/>
                </a:solidFill>
              </a:rPr>
              <a:t>根据</a:t>
            </a:r>
            <a:r>
              <a:rPr lang="en-US" altLang="zh-CN" sz="2800" dirty="0">
                <a:solidFill>
                  <a:schemeClr val="tx1"/>
                </a:solidFill>
              </a:rPr>
              <a:t>IM</a:t>
            </a:r>
            <a:r>
              <a:rPr lang="zh-CN" altLang="en-US" sz="2800" dirty="0">
                <a:solidFill>
                  <a:schemeClr val="tx1"/>
                </a:solidFill>
              </a:rPr>
              <a:t>的输出读出</a:t>
            </a:r>
            <a:r>
              <a:rPr lang="en-US" altLang="zh-CN" sz="2800" dirty="0">
                <a:solidFill>
                  <a:schemeClr val="tx1"/>
                </a:solidFill>
              </a:rPr>
              <a:t>RF</a:t>
            </a:r>
            <a:r>
              <a:rPr lang="zh-CN" altLang="en-US" sz="2800" dirty="0">
                <a:solidFill>
                  <a:schemeClr val="tx1"/>
                </a:solidFill>
              </a:rPr>
              <a:t>中相应</a:t>
            </a:r>
            <a:r>
              <a:rPr lang="en-US" altLang="zh-CN" sz="2800" dirty="0">
                <a:solidFill>
                  <a:schemeClr val="tx1"/>
                </a:solidFill>
              </a:rPr>
              <a:t>2</a:t>
            </a:r>
            <a:r>
              <a:rPr lang="zh-CN" altLang="en-US" sz="2800" dirty="0">
                <a:solidFill>
                  <a:schemeClr val="tx1"/>
                </a:solidFill>
              </a:rPr>
              <a:t>个寄存器的值</a:t>
            </a:r>
          </a:p>
        </p:txBody>
      </p:sp>
      <p:cxnSp>
        <p:nvCxnSpPr>
          <p:cNvPr id="117" name="直接箭头连接符 116"/>
          <p:cNvCxnSpPr/>
          <p:nvPr/>
        </p:nvCxnSpPr>
        <p:spPr>
          <a:xfrm>
            <a:off x="3013362" y="3003274"/>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20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200"/>
                                  </p:stCondLst>
                                  <p:childTnLst>
                                    <p:set>
                                      <p:cBhvr>
                                        <p:cTn id="10" dur="1" fill="hold">
                                          <p:stCondLst>
                                            <p:cond delay="0"/>
                                          </p:stCondLst>
                                        </p:cTn>
                                        <p:tgtEl>
                                          <p:spTgt spid="163"/>
                                        </p:tgtEl>
                                        <p:attrNameLst>
                                          <p:attrName>style.visibility</p:attrName>
                                        </p:attrNameLst>
                                      </p:cBhvr>
                                      <p:to>
                                        <p:strVal val="visible"/>
                                      </p:to>
                                    </p:set>
                                  </p:childTnLst>
                                </p:cTn>
                              </p:par>
                              <p:par>
                                <p:cTn id="11" presetID="1" presetClass="entr" presetSubtype="0" fill="hold" nodeType="withEffect">
                                  <p:stCondLst>
                                    <p:cond delay="200"/>
                                  </p:stCondLst>
                                  <p:childTnLst>
                                    <p:set>
                                      <p:cBhvr>
                                        <p:cTn id="12" dur="1" fill="hold">
                                          <p:stCondLst>
                                            <p:cond delay="0"/>
                                          </p:stCondLst>
                                        </p:cTn>
                                        <p:tgtEl>
                                          <p:spTgt spid="170"/>
                                        </p:tgtEl>
                                        <p:attrNameLst>
                                          <p:attrName>style.visibility</p:attrName>
                                        </p:attrNameLst>
                                      </p:cBhvr>
                                      <p:to>
                                        <p:strVal val="visible"/>
                                      </p:to>
                                    </p:set>
                                  </p:childTnLst>
                                </p:cTn>
                              </p:par>
                              <p:par>
                                <p:cTn id="13" presetID="1" presetClass="entr" presetSubtype="0" fill="hold" grpId="0" nodeType="withEffect">
                                  <p:stCondLst>
                                    <p:cond delay="200"/>
                                  </p:stCondLst>
                                  <p:childTnLst>
                                    <p:set>
                                      <p:cBhvr>
                                        <p:cTn id="14" dur="1" fill="hold">
                                          <p:stCondLst>
                                            <p:cond delay="0"/>
                                          </p:stCondLst>
                                        </p:cTn>
                                        <p:tgtEl>
                                          <p:spTgt spid="164"/>
                                        </p:tgtEl>
                                        <p:attrNameLst>
                                          <p:attrName>style.visibility</p:attrName>
                                        </p:attrNameLst>
                                      </p:cBhvr>
                                      <p:to>
                                        <p:strVal val="visible"/>
                                      </p:to>
                                    </p:set>
                                  </p:childTnLst>
                                </p:cTn>
                              </p:par>
                              <p:par>
                                <p:cTn id="15" presetID="1" presetClass="entr" presetSubtype="0" fill="hold" nodeType="withEffect">
                                  <p:stCondLst>
                                    <p:cond delay="200"/>
                                  </p:stCondLst>
                                  <p:childTnLst>
                                    <p:set>
                                      <p:cBhvr>
                                        <p:cTn id="16" dur="1" fill="hold">
                                          <p:stCondLst>
                                            <p:cond delay="0"/>
                                          </p:stCondLst>
                                        </p:cTn>
                                        <p:tgtEl>
                                          <p:spTgt spid="186"/>
                                        </p:tgtEl>
                                        <p:attrNameLst>
                                          <p:attrName>style.visibility</p:attrName>
                                        </p:attrNameLst>
                                      </p:cBhvr>
                                      <p:to>
                                        <p:strVal val="visible"/>
                                      </p:to>
                                    </p:set>
                                  </p:childTnLst>
                                </p:cTn>
                              </p:par>
                              <p:par>
                                <p:cTn id="17" presetID="1" presetClass="entr" presetSubtype="0" fill="hold" grpId="0" nodeType="withEffect">
                                  <p:stCondLst>
                                    <p:cond delay="200"/>
                                  </p:stCondLst>
                                  <p:childTnLst>
                                    <p:set>
                                      <p:cBhvr>
                                        <p:cTn id="18" dur="1" fill="hold">
                                          <p:stCondLst>
                                            <p:cond delay="0"/>
                                          </p:stCondLst>
                                        </p:cTn>
                                        <p:tgtEl>
                                          <p:spTgt spid="165"/>
                                        </p:tgtEl>
                                        <p:attrNameLst>
                                          <p:attrName>style.visibility</p:attrName>
                                        </p:attrNameLst>
                                      </p:cBhvr>
                                      <p:to>
                                        <p:strVal val="visible"/>
                                      </p:to>
                                    </p:set>
                                  </p:childTnLst>
                                </p:cTn>
                              </p:par>
                              <p:par>
                                <p:cTn id="19" presetID="1" presetClass="entr" presetSubtype="0" fill="hold" nodeType="withEffect">
                                  <p:stCondLst>
                                    <p:cond delay="200"/>
                                  </p:stCondLst>
                                  <p:childTnLst>
                                    <p:set>
                                      <p:cBhvr>
                                        <p:cTn id="20" dur="1" fill="hold">
                                          <p:stCondLst>
                                            <p:cond delay="0"/>
                                          </p:stCondLst>
                                        </p:cTn>
                                        <p:tgtEl>
                                          <p:spTgt spid="1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1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13">
                                            <p:txEl>
                                              <p:pRg st="0" end="0"/>
                                            </p:txEl>
                                          </p:spTgt>
                                        </p:tgtEl>
                                        <p:attrNameLst>
                                          <p:attrName>style.visibility</p:attrName>
                                        </p:attrNameLst>
                                      </p:cBhvr>
                                      <p:to>
                                        <p:strVal val="visible"/>
                                      </p:to>
                                    </p:set>
                                  </p:childTnLst>
                                </p:cTn>
                              </p:par>
                              <p:par>
                                <p:cTn id="42" presetID="1" presetClass="entr" presetSubtype="0" fill="hold" nodeType="withEffect">
                                  <p:stCondLst>
                                    <p:cond delay="200"/>
                                  </p:stCondLst>
                                  <p:childTnLst>
                                    <p:set>
                                      <p:cBhvr>
                                        <p:cTn id="43" dur="1" fill="hold">
                                          <p:stCondLst>
                                            <p:cond delay="0"/>
                                          </p:stCondLst>
                                        </p:cTn>
                                        <p:tgtEl>
                                          <p:spTgt spid="5"/>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200"/>
                                  </p:stCondLst>
                                  <p:childTnLst>
                                    <p:set>
                                      <p:cBhvr>
                                        <p:cTn id="46" dur="1" fill="hold">
                                          <p:stCondLst>
                                            <p:cond delay="0"/>
                                          </p:stCondLst>
                                        </p:cTn>
                                        <p:tgtEl>
                                          <p:spTgt spid="98"/>
                                        </p:tgtEl>
                                        <p:attrNameLst>
                                          <p:attrName>style.visibility</p:attrName>
                                        </p:attrNameLst>
                                      </p:cBhvr>
                                      <p:to>
                                        <p:strVal val="visible"/>
                                      </p:to>
                                    </p:set>
                                  </p:childTnLst>
                                </p:cTn>
                              </p:par>
                            </p:childTnLst>
                          </p:cTn>
                        </p:par>
                        <p:par>
                          <p:cTn id="47" fill="hold">
                            <p:stCondLst>
                              <p:cond delay="200"/>
                            </p:stCondLst>
                            <p:childTnLst>
                              <p:par>
                                <p:cTn id="48" presetID="1" presetClass="entr" presetSubtype="0" fill="hold" nodeType="afterEffect">
                                  <p:stCondLst>
                                    <p:cond delay="200"/>
                                  </p:stCondLst>
                                  <p:childTnLst>
                                    <p:set>
                                      <p:cBhvr>
                                        <p:cTn id="49" dur="1" fill="hold">
                                          <p:stCondLst>
                                            <p:cond delay="0"/>
                                          </p:stCondLst>
                                        </p:cTn>
                                        <p:tgtEl>
                                          <p:spTgt spid="95"/>
                                        </p:tgtEl>
                                        <p:attrNameLst>
                                          <p:attrName>style.visibility</p:attrName>
                                        </p:attrNameLst>
                                      </p:cBhvr>
                                      <p:to>
                                        <p:strVal val="visible"/>
                                      </p:to>
                                    </p:set>
                                  </p:childTnLst>
                                </p:cTn>
                              </p:par>
                            </p:childTnLst>
                          </p:cTn>
                        </p:par>
                        <p:par>
                          <p:cTn id="50" fill="hold">
                            <p:stCondLst>
                              <p:cond delay="400"/>
                            </p:stCondLst>
                            <p:childTnLst>
                              <p:par>
                                <p:cTn id="51" presetID="1" presetClass="entr" presetSubtype="0" fill="hold" nodeType="afterEffect">
                                  <p:stCondLst>
                                    <p:cond delay="200"/>
                                  </p:stCondLst>
                                  <p:childTnLst>
                                    <p:set>
                                      <p:cBhvr>
                                        <p:cTn id="52" dur="1" fill="hold">
                                          <p:stCondLst>
                                            <p:cond delay="0"/>
                                          </p:stCondLst>
                                        </p:cTn>
                                        <p:tgtEl>
                                          <p:spTgt spid="96"/>
                                        </p:tgtEl>
                                        <p:attrNameLst>
                                          <p:attrName>style.visibility</p:attrName>
                                        </p:attrNameLst>
                                      </p:cBhvr>
                                      <p:to>
                                        <p:strVal val="visible"/>
                                      </p:to>
                                    </p:set>
                                  </p:childTnLst>
                                </p:cTn>
                              </p:par>
                            </p:childTnLst>
                          </p:cTn>
                        </p:par>
                        <p:par>
                          <p:cTn id="53" fill="hold">
                            <p:stCondLst>
                              <p:cond delay="600"/>
                            </p:stCondLst>
                            <p:childTnLst>
                              <p:par>
                                <p:cTn id="54" presetID="1" presetClass="entr" presetSubtype="0" fill="hold" nodeType="afterEffect">
                                  <p:stCondLst>
                                    <p:cond delay="200"/>
                                  </p:stCondLst>
                                  <p:childTnLst>
                                    <p:set>
                                      <p:cBhvr>
                                        <p:cTn id="55" dur="1" fill="hold">
                                          <p:stCondLst>
                                            <p:cond delay="0"/>
                                          </p:stCondLst>
                                        </p:cTn>
                                        <p:tgtEl>
                                          <p:spTgt spid="97"/>
                                        </p:tgtEl>
                                        <p:attrNameLst>
                                          <p:attrName>style.visibility</p:attrName>
                                        </p:attrNameLst>
                                      </p:cBhvr>
                                      <p:to>
                                        <p:strVal val="visible"/>
                                      </p:to>
                                    </p:set>
                                  </p:childTnLst>
                                </p:cTn>
                              </p:par>
                            </p:childTnLst>
                          </p:cTn>
                        </p:par>
                        <p:par>
                          <p:cTn id="56" fill="hold">
                            <p:stCondLst>
                              <p:cond delay="800"/>
                            </p:stCondLst>
                            <p:childTnLst>
                              <p:par>
                                <p:cTn id="57" presetID="1" presetClass="entr" presetSubtype="0" fill="hold" nodeType="afterEffect">
                                  <p:stCondLst>
                                    <p:cond delay="200"/>
                                  </p:stCondLst>
                                  <p:childTnLst>
                                    <p:set>
                                      <p:cBhvr>
                                        <p:cTn id="58" dur="1" fill="hold">
                                          <p:stCondLst>
                                            <p:cond delay="0"/>
                                          </p:stCondLst>
                                        </p:cTn>
                                        <p:tgtEl>
                                          <p:spTgt spid="117"/>
                                        </p:tgtEl>
                                        <p:attrNameLst>
                                          <p:attrName>style.visibility</p:attrName>
                                        </p:attrNameLst>
                                      </p:cBhvr>
                                      <p:to>
                                        <p:strVal val="visible"/>
                                      </p:to>
                                    </p:set>
                                  </p:childTnLst>
                                </p:cTn>
                              </p:par>
                            </p:childTnLst>
                          </p:cTn>
                        </p:par>
                        <p:par>
                          <p:cTn id="59" fill="hold">
                            <p:stCondLst>
                              <p:cond delay="1000"/>
                            </p:stCondLst>
                            <p:childTnLst>
                              <p:par>
                                <p:cTn id="60" presetID="1" presetClass="entr" presetSubtype="0" fill="hold" grpId="0" nodeType="afterEffect">
                                  <p:stCondLst>
                                    <p:cond delay="200"/>
                                  </p:stCondLst>
                                  <p:childTnLst>
                                    <p:set>
                                      <p:cBhvr>
                                        <p:cTn id="61" dur="1" fill="hold">
                                          <p:stCondLst>
                                            <p:cond delay="0"/>
                                          </p:stCondLst>
                                        </p:cTn>
                                        <p:tgtEl>
                                          <p:spTgt spid="7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13">
                                            <p:txEl>
                                              <p:pRg st="1" end="1"/>
                                            </p:txEl>
                                          </p:spTgt>
                                        </p:tgtEl>
                                        <p:attrNameLst>
                                          <p:attrName>style.visibility</p:attrName>
                                        </p:attrNameLst>
                                      </p:cBhvr>
                                      <p:to>
                                        <p:strVal val="visible"/>
                                      </p:to>
                                    </p:set>
                                    <p:animEffect transition="in" filter="wipe(left)">
                                      <p:cBhvr>
                                        <p:cTn id="68" dur="500"/>
                                        <p:tgtEl>
                                          <p:spTgt spid="113">
                                            <p:txEl>
                                              <p:pRg st="1" end="1"/>
                                            </p:txEl>
                                          </p:spTgt>
                                        </p:tgtEl>
                                      </p:cBhvr>
                                    </p:animEffect>
                                  </p:childTnLst>
                                </p:cTn>
                              </p:par>
                              <p:par>
                                <p:cTn id="69" presetID="22" presetClass="entr" presetSubtype="8"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wipe(left)">
                                      <p:cBhvr>
                                        <p:cTn id="71" dur="500"/>
                                        <p:tgtEl>
                                          <p:spTgt spid="103"/>
                                        </p:tgtEl>
                                      </p:cBhvr>
                                    </p:animEffect>
                                  </p:childTnLst>
                                </p:cTn>
                              </p:par>
                              <p:par>
                                <p:cTn id="72" presetID="22" presetClass="entr" presetSubtype="8" fill="hold" nodeType="withEffect">
                                  <p:stCondLst>
                                    <p:cond delay="0"/>
                                  </p:stCondLst>
                                  <p:childTnLst>
                                    <p:set>
                                      <p:cBhvr>
                                        <p:cTn id="73" dur="1" fill="hold">
                                          <p:stCondLst>
                                            <p:cond delay="0"/>
                                          </p:stCondLst>
                                        </p:cTn>
                                        <p:tgtEl>
                                          <p:spTgt spid="104"/>
                                        </p:tgtEl>
                                        <p:attrNameLst>
                                          <p:attrName>style.visibility</p:attrName>
                                        </p:attrNameLst>
                                      </p:cBhvr>
                                      <p:to>
                                        <p:strVal val="visible"/>
                                      </p:to>
                                    </p:set>
                                    <p:animEffect transition="in" filter="wipe(left)">
                                      <p:cBhvr>
                                        <p:cTn id="74"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P spid="163" grpId="0"/>
      <p:bldP spid="164" grpId="0"/>
      <p:bldP spid="165" grpId="0"/>
      <p:bldP spid="177" grpId="0"/>
      <p:bldP spid="256" grpId="0"/>
      <p:bldP spid="171" grpId="0"/>
      <p:bldP spid="172" grpId="0"/>
      <p:bldP spid="1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r>
              <a:rPr lang="en-US" altLang="zh-CN" dirty="0"/>
              <a:t>——</a:t>
            </a:r>
            <a:r>
              <a:rPr lang="zh-CN" altLang="en-US" dirty="0"/>
              <a:t>执行</a:t>
            </a:r>
            <a:endParaRPr lang="en-US" altLang="zh-CN" dirty="0"/>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38</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2" name="组合 41"/>
          <p:cNvGrpSpPr/>
          <p:nvPr/>
        </p:nvGrpSpPr>
        <p:grpSpPr>
          <a:xfrm>
            <a:off x="4647380" y="2244349"/>
            <a:ext cx="2097287" cy="2152479"/>
            <a:chOff x="5147404" y="2415711"/>
            <a:chExt cx="1949822" cy="2152479"/>
          </a:xfrm>
        </p:grpSpPr>
        <p:grpSp>
          <p:nvGrpSpPr>
            <p:cNvPr id="31" name="组合 30"/>
            <p:cNvGrpSpPr/>
            <p:nvPr/>
          </p:nvGrpSpPr>
          <p:grpSpPr>
            <a:xfrm>
              <a:off x="5147404" y="2415711"/>
              <a:ext cx="1949822" cy="2054688"/>
              <a:chOff x="5147404" y="2415711"/>
              <a:chExt cx="1949822" cy="2054688"/>
            </a:xfrm>
          </p:grpSpPr>
          <p:grpSp>
            <p:nvGrpSpPr>
              <p:cNvPr id="14" name="组合 13"/>
              <p:cNvGrpSpPr/>
              <p:nvPr/>
            </p:nvGrpSpPr>
            <p:grpSpPr>
              <a:xfrm>
                <a:off x="5147404" y="2415711"/>
                <a:ext cx="1949822" cy="2054688"/>
                <a:chOff x="9255806" y="2351056"/>
                <a:chExt cx="1949822" cy="2054688"/>
              </a:xfrm>
            </p:grpSpPr>
            <p:sp>
              <p:nvSpPr>
                <p:cNvPr id="15" name="矩形 1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 name="文本框 1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 name="文本框 1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 name="文本框 1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 name="文本框 1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 name="文本框 2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 name="文本框 2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0" name="等腰三角形 2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7" name="直接连接符 36"/>
            <p:cNvCxnSpPr>
              <a:stCxn id="3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4161590" y="5554287"/>
            <a:ext cx="3862789" cy="830997"/>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RegWriteEnable</a:t>
            </a:r>
            <a:r>
              <a:rPr lang="en-US" altLang="zh-CN" sz="2400" b="1" dirty="0">
                <a:solidFill>
                  <a:prstClr val="black"/>
                </a:solidFill>
                <a:latin typeface="Times New Roman" panose="02020603050405020304"/>
                <a:ea typeface="宋体" panose="02010600030101010101" pitchFamily="2" charset="-122"/>
              </a:rPr>
              <a:t> (</a:t>
            </a:r>
            <a:r>
              <a:rPr lang="en-US" altLang="zh-CN" sz="2400" b="1" dirty="0" err="1">
                <a:solidFill>
                  <a:prstClr val="black"/>
                </a:solidFill>
                <a:latin typeface="Times New Roman" panose="02020603050405020304"/>
                <a:ea typeface="宋体" panose="02010600030101010101" pitchFamily="2" charset="-122"/>
              </a:rPr>
              <a:t>RegWEn</a:t>
            </a:r>
            <a:r>
              <a:rPr lang="en-US" altLang="zh-CN" sz="2400" b="1" dirty="0">
                <a:solidFill>
                  <a:prstClr val="black"/>
                </a:solidFill>
                <a:latin typeface="Times New Roman" panose="02020603050405020304"/>
                <a:ea typeface="宋体" panose="02010600030101010101" pitchFamily="2" charset="-122"/>
              </a:rPr>
              <a:t>)</a:t>
            </a:r>
          </a:p>
          <a:p>
            <a:pPr algn="ctr"/>
            <a:r>
              <a:rPr lang="en-US" altLang="zh-CN" sz="2400" b="1" dirty="0">
                <a:solidFill>
                  <a:srgbClr val="FF0000"/>
                </a:solidFill>
                <a:latin typeface="Times New Roman" panose="02020603050405020304"/>
                <a:ea typeface="宋体" panose="02010600030101010101" pitchFamily="2" charset="-122"/>
              </a:rPr>
              <a:t>=1</a:t>
            </a: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3015267" y="5071917"/>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3" name="直接箭头连接符 82"/>
          <p:cNvCxnSpPr/>
          <p:nvPr/>
        </p:nvCxnSpPr>
        <p:spPr>
          <a:xfrm>
            <a:off x="1928788" y="3182904"/>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84" name="组合 83"/>
          <p:cNvGrpSpPr/>
          <p:nvPr/>
        </p:nvGrpSpPr>
        <p:grpSpPr>
          <a:xfrm>
            <a:off x="2032585" y="2485035"/>
            <a:ext cx="174002" cy="687003"/>
            <a:chOff x="2099876" y="2656398"/>
            <a:chExt cx="424062" cy="687003"/>
          </a:xfrm>
        </p:grpSpPr>
        <p:cxnSp>
          <p:nvCxnSpPr>
            <p:cNvPr id="85" name="直接连接符 84"/>
            <p:cNvCxnSpPr/>
            <p:nvPr/>
          </p:nvCxnSpPr>
          <p:spPr>
            <a:xfrm flipV="1">
              <a:off x="2139696" y="2656398"/>
              <a:ext cx="0" cy="68700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接箭头连接符 86"/>
            <p:cNvCxnSpPr/>
            <p:nvPr/>
          </p:nvCxnSpPr>
          <p:spPr>
            <a:xfrm>
              <a:off x="2099876" y="2656398"/>
              <a:ext cx="42406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88" name="组合 87"/>
          <p:cNvGrpSpPr/>
          <p:nvPr/>
        </p:nvGrpSpPr>
        <p:grpSpPr>
          <a:xfrm>
            <a:off x="918738" y="1371058"/>
            <a:ext cx="2267929" cy="1856427"/>
            <a:chOff x="911741" y="1492577"/>
            <a:chExt cx="2262224" cy="1663126"/>
          </a:xfrm>
        </p:grpSpPr>
        <p:cxnSp>
          <p:nvCxnSpPr>
            <p:cNvPr id="89" name="直接箭头连接符 88"/>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1" name="直接连接符 90"/>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2" name="直接连接符 91"/>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95" name="直接箭头连接符 94"/>
          <p:cNvCxnSpPr/>
          <p:nvPr/>
        </p:nvCxnSpPr>
        <p:spPr>
          <a:xfrm>
            <a:off x="3010950" y="3000468"/>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直接箭头连接符 95"/>
          <p:cNvCxnSpPr/>
          <p:nvPr/>
        </p:nvCxnSpPr>
        <p:spPr>
          <a:xfrm>
            <a:off x="3010950" y="343146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7" name="直接箭头连接符 96"/>
          <p:cNvCxnSpPr/>
          <p:nvPr/>
        </p:nvCxnSpPr>
        <p:spPr>
          <a:xfrm>
            <a:off x="3010950" y="384093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 name="直接箭头连接符 97"/>
          <p:cNvCxnSpPr/>
          <p:nvPr/>
        </p:nvCxnSpPr>
        <p:spPr>
          <a:xfrm>
            <a:off x="2837690" y="319486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3007505" y="2995388"/>
            <a:ext cx="0" cy="8593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462212" y="3265423"/>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直接箭头连接符 103"/>
          <p:cNvCxnSpPr/>
          <p:nvPr/>
        </p:nvCxnSpPr>
        <p:spPr>
          <a:xfrm>
            <a:off x="6462212" y="3690125"/>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2" name="文本框 111"/>
          <p:cNvSpPr txBox="1"/>
          <p:nvPr/>
        </p:nvSpPr>
        <p:spPr>
          <a:xfrm>
            <a:off x="1926251" y="5883928"/>
            <a:ext cx="293751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prstClr val="black"/>
                </a:solidFill>
                <a:effectLst/>
                <a:uLnTx/>
                <a:uFillTx/>
                <a:latin typeface="Times New Roman" panose="02020603050405020304"/>
                <a:ea typeface="宋体" panose="02010600030101010101" pitchFamily="2" charset="-122"/>
                <a:sym typeface="+mn-ea"/>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3" name="文本框 112"/>
          <p:cNvSpPr txBox="1"/>
          <p:nvPr/>
        </p:nvSpPr>
        <p:spPr>
          <a:xfrm>
            <a:off x="6517005" y="1331595"/>
            <a:ext cx="4837430" cy="861695"/>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r>
              <a:rPr lang="en-US" altLang="zh-CN" sz="2800" dirty="0">
                <a:solidFill>
                  <a:schemeClr val="tx1"/>
                </a:solidFill>
              </a:rPr>
              <a:t>RF</a:t>
            </a:r>
            <a:r>
              <a:rPr lang="zh-CN" altLang="en-US" sz="2800" dirty="0">
                <a:solidFill>
                  <a:schemeClr val="tx1"/>
                </a:solidFill>
              </a:rPr>
              <a:t>输出的寄存器值进入</a:t>
            </a:r>
            <a:r>
              <a:rPr lang="en-US" altLang="zh-CN" sz="2800" dirty="0">
                <a:solidFill>
                  <a:schemeClr val="tx1"/>
                </a:solidFill>
              </a:rPr>
              <a:t>ALU</a:t>
            </a:r>
            <a:r>
              <a:rPr lang="zh-CN" altLang="en-US" sz="2800" dirty="0">
                <a:solidFill>
                  <a:schemeClr val="tx1"/>
                </a:solidFill>
              </a:rPr>
              <a:t>完成相应的运算</a:t>
            </a:r>
          </a:p>
        </p:txBody>
      </p:sp>
      <p:cxnSp>
        <p:nvCxnSpPr>
          <p:cNvPr id="117" name="直接箭头连接符 116"/>
          <p:cNvCxnSpPr/>
          <p:nvPr/>
        </p:nvCxnSpPr>
        <p:spPr>
          <a:xfrm>
            <a:off x="9126061" y="3451551"/>
            <a:ext cx="551343"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8444220" y="5540205"/>
            <a:ext cx="2103707"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rPr>
              <a:t>(0: 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24" name="直接箭头连接符 123"/>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p:nvPr/>
        </p:nvCxnSpPr>
        <p:spPr>
          <a:xfrm flipV="1">
            <a:off x="8790360" y="3830970"/>
            <a:ext cx="0" cy="170923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6" name="直接箭头连接符 105"/>
          <p:cNvCxnSpPr/>
          <p:nvPr/>
        </p:nvCxnSpPr>
        <p:spPr>
          <a:xfrm>
            <a:off x="9130345" y="3452697"/>
            <a:ext cx="551343" cy="0"/>
          </a:xfrm>
          <a:prstGeom prst="straightConnector1">
            <a:avLst/>
          </a:prstGeom>
          <a:ln w="38100">
            <a:solidFill>
              <a:srgbClr val="FF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animEffect transition="in" filter="wipe(left)">
                                      <p:cBhvr>
                                        <p:cTn id="7" dur="500"/>
                                        <p:tgtEl>
                                          <p:spTgt spid="11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down)">
                                      <p:cBhvr>
                                        <p:cTn id="11" dur="500"/>
                                        <p:tgtEl>
                                          <p:spTgt spid="1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left)">
                                      <p:cBhvr>
                                        <p:cTn id="15" dur="500"/>
                                        <p:tgtEl>
                                          <p:spTgt spid="117"/>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r>
              <a:rPr lang="en-US" altLang="zh-CN" dirty="0"/>
              <a:t>——</a:t>
            </a:r>
            <a:r>
              <a:rPr lang="zh-CN" altLang="en-US" dirty="0"/>
              <a:t>写回寄存器</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39</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2" name="组合 41"/>
          <p:cNvGrpSpPr/>
          <p:nvPr/>
        </p:nvGrpSpPr>
        <p:grpSpPr>
          <a:xfrm>
            <a:off x="4647380" y="2244349"/>
            <a:ext cx="2097287" cy="2152479"/>
            <a:chOff x="5147404" y="2415711"/>
            <a:chExt cx="1949822" cy="2152479"/>
          </a:xfrm>
        </p:grpSpPr>
        <p:grpSp>
          <p:nvGrpSpPr>
            <p:cNvPr id="31" name="组合 30"/>
            <p:cNvGrpSpPr/>
            <p:nvPr/>
          </p:nvGrpSpPr>
          <p:grpSpPr>
            <a:xfrm>
              <a:off x="5147404" y="2415711"/>
              <a:ext cx="1949822" cy="2054688"/>
              <a:chOff x="5147404" y="2415711"/>
              <a:chExt cx="1949822" cy="2054688"/>
            </a:xfrm>
          </p:grpSpPr>
          <p:grpSp>
            <p:nvGrpSpPr>
              <p:cNvPr id="14" name="组合 13"/>
              <p:cNvGrpSpPr/>
              <p:nvPr/>
            </p:nvGrpSpPr>
            <p:grpSpPr>
              <a:xfrm>
                <a:off x="5147404" y="2415711"/>
                <a:ext cx="1949822" cy="2054688"/>
                <a:chOff x="9255806" y="2351056"/>
                <a:chExt cx="1949822" cy="2054688"/>
              </a:xfrm>
            </p:grpSpPr>
            <p:sp>
              <p:nvSpPr>
                <p:cNvPr id="15" name="矩形 1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 name="文本框 1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 name="文本框 1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 name="文本框 1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 name="文本框 1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 name="文本框 2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 name="文本框 2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0" name="等腰三角形 2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7" name="直接连接符 36"/>
            <p:cNvCxnSpPr>
              <a:stCxn id="3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4161590" y="5554287"/>
            <a:ext cx="3862789" cy="830997"/>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RegWriteEnable</a:t>
            </a:r>
            <a:r>
              <a:rPr lang="en-US" altLang="zh-CN" sz="2400" b="1" dirty="0">
                <a:solidFill>
                  <a:prstClr val="black"/>
                </a:solidFill>
                <a:latin typeface="Times New Roman" panose="02020603050405020304"/>
                <a:ea typeface="宋体" panose="02010600030101010101" pitchFamily="2" charset="-122"/>
              </a:rPr>
              <a:t> (</a:t>
            </a:r>
            <a:r>
              <a:rPr lang="en-US" altLang="zh-CN" sz="2400" b="1" dirty="0" err="1">
                <a:solidFill>
                  <a:prstClr val="black"/>
                </a:solidFill>
                <a:latin typeface="Times New Roman" panose="02020603050405020304"/>
                <a:ea typeface="宋体" panose="02010600030101010101" pitchFamily="2" charset="-122"/>
              </a:rPr>
              <a:t>RegWEn</a:t>
            </a:r>
            <a:r>
              <a:rPr lang="en-US" altLang="zh-CN" sz="2400" b="1" dirty="0">
                <a:solidFill>
                  <a:prstClr val="black"/>
                </a:solidFill>
                <a:latin typeface="Times New Roman" panose="02020603050405020304"/>
                <a:ea typeface="宋体" panose="02010600030101010101" pitchFamily="2" charset="-122"/>
              </a:rPr>
              <a:t>)</a:t>
            </a:r>
          </a:p>
          <a:p>
            <a:pPr algn="ctr"/>
            <a:r>
              <a:rPr lang="en-US" altLang="zh-CN" sz="2400" b="1" dirty="0">
                <a:solidFill>
                  <a:srgbClr val="FF0000"/>
                </a:solidFill>
                <a:latin typeface="Times New Roman" panose="02020603050405020304"/>
                <a:ea typeface="宋体" panose="02010600030101010101" pitchFamily="2" charset="-122"/>
              </a:rPr>
              <a:t>=1</a:t>
            </a: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3015267" y="5071917"/>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3" name="直接箭头连接符 82"/>
          <p:cNvCxnSpPr/>
          <p:nvPr/>
        </p:nvCxnSpPr>
        <p:spPr>
          <a:xfrm>
            <a:off x="1928788" y="3182904"/>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84" name="组合 83"/>
          <p:cNvGrpSpPr/>
          <p:nvPr/>
        </p:nvGrpSpPr>
        <p:grpSpPr>
          <a:xfrm>
            <a:off x="2032585" y="2485035"/>
            <a:ext cx="174002" cy="687003"/>
            <a:chOff x="2099876" y="2656398"/>
            <a:chExt cx="424062" cy="687003"/>
          </a:xfrm>
        </p:grpSpPr>
        <p:cxnSp>
          <p:nvCxnSpPr>
            <p:cNvPr id="85" name="直接连接符 84"/>
            <p:cNvCxnSpPr/>
            <p:nvPr/>
          </p:nvCxnSpPr>
          <p:spPr>
            <a:xfrm flipV="1">
              <a:off x="2139696" y="2656398"/>
              <a:ext cx="0" cy="68700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接箭头连接符 86"/>
            <p:cNvCxnSpPr/>
            <p:nvPr/>
          </p:nvCxnSpPr>
          <p:spPr>
            <a:xfrm>
              <a:off x="2099876" y="2656398"/>
              <a:ext cx="42406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88" name="组合 87"/>
          <p:cNvGrpSpPr/>
          <p:nvPr/>
        </p:nvGrpSpPr>
        <p:grpSpPr>
          <a:xfrm>
            <a:off x="918738" y="1371058"/>
            <a:ext cx="2267929" cy="1856427"/>
            <a:chOff x="911741" y="1492577"/>
            <a:chExt cx="2262224" cy="1663126"/>
          </a:xfrm>
        </p:grpSpPr>
        <p:cxnSp>
          <p:nvCxnSpPr>
            <p:cNvPr id="89" name="直接箭头连接符 88"/>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1" name="直接连接符 90"/>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2" name="直接连接符 91"/>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95" name="直接箭头连接符 94"/>
          <p:cNvCxnSpPr/>
          <p:nvPr/>
        </p:nvCxnSpPr>
        <p:spPr>
          <a:xfrm>
            <a:off x="3010950" y="3000468"/>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直接箭头连接符 95"/>
          <p:cNvCxnSpPr/>
          <p:nvPr/>
        </p:nvCxnSpPr>
        <p:spPr>
          <a:xfrm>
            <a:off x="3010950" y="343146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7" name="直接箭头连接符 96"/>
          <p:cNvCxnSpPr/>
          <p:nvPr/>
        </p:nvCxnSpPr>
        <p:spPr>
          <a:xfrm>
            <a:off x="3010950" y="384093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 name="直接箭头连接符 97"/>
          <p:cNvCxnSpPr/>
          <p:nvPr/>
        </p:nvCxnSpPr>
        <p:spPr>
          <a:xfrm>
            <a:off x="2837690" y="319486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3007505" y="2995388"/>
            <a:ext cx="0" cy="8593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462212" y="3265423"/>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直接箭头连接符 103"/>
          <p:cNvCxnSpPr/>
          <p:nvPr/>
        </p:nvCxnSpPr>
        <p:spPr>
          <a:xfrm>
            <a:off x="6462212" y="3690125"/>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2" name="文本框 111"/>
          <p:cNvSpPr txBox="1"/>
          <p:nvPr/>
        </p:nvSpPr>
        <p:spPr>
          <a:xfrm>
            <a:off x="1926251" y="5883928"/>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3" name="文本框 112"/>
          <p:cNvSpPr txBox="1"/>
          <p:nvPr/>
        </p:nvSpPr>
        <p:spPr>
          <a:xfrm>
            <a:off x="8444220" y="5540205"/>
            <a:ext cx="2103707"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rPr>
              <a:t>(0</a:t>
            </a:r>
            <a:r>
              <a:rPr lang="zh-CN" altLang="en-US" sz="2400" b="1" dirty="0">
                <a:solidFill>
                  <a:prstClr val="black"/>
                </a:solidFill>
              </a:rPr>
              <a:t>：</a:t>
            </a:r>
            <a:r>
              <a:rPr lang="en-US" altLang="zh-CN" sz="2400" b="1" dirty="0">
                <a:solidFill>
                  <a:prstClr val="black"/>
                </a:solidFill>
              </a:rPr>
              <a:t>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16" name="直接箭头连接符 115"/>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a:off x="8901430" y="4037330"/>
            <a:ext cx="3235325" cy="11074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r>
              <a:rPr lang="zh-CN" altLang="en-US" sz="2400" dirty="0">
                <a:solidFill>
                  <a:schemeClr val="tx1"/>
                </a:solidFill>
              </a:rPr>
              <a:t>写 </a:t>
            </a:r>
            <a:r>
              <a:rPr lang="en-US" altLang="zh-CN" sz="2400" dirty="0">
                <a:solidFill>
                  <a:schemeClr val="tx1"/>
                </a:solidFill>
              </a:rPr>
              <a:t>ALU</a:t>
            </a:r>
            <a:r>
              <a:rPr lang="zh-CN" altLang="en-US" sz="2400" dirty="0">
                <a:solidFill>
                  <a:schemeClr val="tx1"/>
                </a:solidFill>
              </a:rPr>
              <a:t>计算结果或数据存储器读出的数据</a:t>
            </a:r>
            <a:r>
              <a:rPr lang="en-US" altLang="zh-CN" sz="2400" dirty="0">
                <a:solidFill>
                  <a:schemeClr val="tx1"/>
                </a:solidFill>
              </a:rPr>
              <a:t> </a:t>
            </a:r>
            <a:r>
              <a:rPr lang="zh-CN" altLang="en-US" sz="2400" dirty="0">
                <a:solidFill>
                  <a:schemeClr val="tx1"/>
                </a:solidFill>
              </a:rPr>
              <a:t>至 寄存器堆（</a:t>
            </a:r>
            <a:r>
              <a:rPr lang="en-US" altLang="zh-CN" sz="2400" dirty="0">
                <a:solidFill>
                  <a:schemeClr val="tx1"/>
                </a:solidFill>
              </a:rPr>
              <a:t>RF</a:t>
            </a:r>
            <a:r>
              <a:rPr lang="zh-CN" altLang="en-US" sz="2400" dirty="0">
                <a:solidFill>
                  <a:schemeClr val="tx1"/>
                </a:solidFill>
              </a:rPr>
              <a:t>）</a:t>
            </a:r>
          </a:p>
        </p:txBody>
      </p:sp>
      <p:cxnSp>
        <p:nvCxnSpPr>
          <p:cNvPr id="119" name="直接箭头连接符 118"/>
          <p:cNvCxnSpPr/>
          <p:nvPr/>
        </p:nvCxnSpPr>
        <p:spPr>
          <a:xfrm>
            <a:off x="9126061" y="3451551"/>
            <a:ext cx="551343"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nvGrpSpPr>
          <p:cNvPr id="105" name="组合 104"/>
          <p:cNvGrpSpPr/>
          <p:nvPr/>
        </p:nvGrpSpPr>
        <p:grpSpPr>
          <a:xfrm>
            <a:off x="4466117" y="1715546"/>
            <a:ext cx="5216099" cy="1737151"/>
            <a:chOff x="5118435" y="1810320"/>
            <a:chExt cx="3915664" cy="1546591"/>
          </a:xfrm>
        </p:grpSpPr>
        <p:cxnSp>
          <p:nvCxnSpPr>
            <p:cNvPr id="106" name="直接箭头连接符 105"/>
            <p:cNvCxnSpPr/>
            <p:nvPr/>
          </p:nvCxnSpPr>
          <p:spPr>
            <a:xfrm>
              <a:off x="8619816" y="3356911"/>
              <a:ext cx="413887"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7" name="直接连接符 106"/>
            <p:cNvCxnSpPr/>
            <p:nvPr/>
          </p:nvCxnSpPr>
          <p:spPr>
            <a:xfrm flipV="1">
              <a:off x="9034099" y="1810320"/>
              <a:ext cx="0" cy="15465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08" name="直接连接符 107"/>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09" name="直接连接符 108"/>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10" name="直接箭头连接符 109"/>
            <p:cNvCxnSpPr/>
            <p:nvPr/>
          </p:nvCxnSpPr>
          <p:spPr>
            <a:xfrm>
              <a:off x="5118435" y="2418750"/>
              <a:ext cx="18955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wipe(left)">
                                      <p:cBhvr>
                                        <p:cTn id="7" dur="500"/>
                                        <p:tgtEl>
                                          <p:spTgt spid="117">
                                            <p:txEl>
                                              <p:pRg st="0" end="0"/>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196"/>
            <a:ext cx="10515600" cy="751156"/>
          </a:xfrm>
        </p:spPr>
        <p:txBody>
          <a:bodyPr/>
          <a:lstStyle/>
          <a:p>
            <a:r>
              <a:rPr lang="en-US" altLang="zh-CN" dirty="0"/>
              <a:t>CPU</a:t>
            </a:r>
            <a:r>
              <a:rPr lang="zh-CN" altLang="en-US" dirty="0"/>
              <a:t>功能层面的定义</a:t>
            </a:r>
          </a:p>
        </p:txBody>
      </p:sp>
      <p:sp>
        <p:nvSpPr>
          <p:cNvPr id="4" name="内容占位符 3"/>
          <p:cNvSpPr>
            <a:spLocks noGrp="1"/>
          </p:cNvSpPr>
          <p:nvPr>
            <p:ph idx="1"/>
          </p:nvPr>
        </p:nvSpPr>
        <p:spPr/>
        <p:txBody>
          <a:bodyPr/>
          <a:lstStyle/>
          <a:p>
            <a:pPr lvl="1">
              <a:lnSpc>
                <a:spcPct val="170000"/>
              </a:lnSpc>
              <a:buFont typeface="Wingdings" panose="05000000000000000000" charset="0"/>
              <a:buChar char="l"/>
            </a:pPr>
            <a:r>
              <a:rPr lang="zh-CN" altLang="en-US" b="1" dirty="0"/>
              <a:t> </a:t>
            </a:r>
            <a:r>
              <a:rPr lang="zh-CN" altLang="en-US" sz="3200" b="1" dirty="0"/>
              <a:t>构建一个能够通过输入的机器码，执行相应操作、并保持相应状态的 </a:t>
            </a:r>
            <a:r>
              <a:rPr lang="zh-CN" altLang="en-US" sz="3200" b="1" dirty="0">
                <a:solidFill>
                  <a:srgbClr val="FF0000"/>
                </a:solidFill>
              </a:rPr>
              <a:t>数字电路</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4</a:t>
            </a:fld>
            <a:endParaRPr lang="zh-CN" altLang="en-US" dirty="0"/>
          </a:p>
        </p:txBody>
      </p:sp>
      <p:sp>
        <p:nvSpPr>
          <p:cNvPr id="5" name="Google Shape;295;g5c40547219_0_121"/>
          <p:cNvSpPr/>
          <p:nvPr/>
        </p:nvSpPr>
        <p:spPr>
          <a:xfrm>
            <a:off x="6054818" y="3081188"/>
            <a:ext cx="2063700" cy="146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zh-CN" altLang="en-US" sz="2800" dirty="0"/>
              <a:t>数字电路</a:t>
            </a:r>
            <a:endParaRPr lang="en-US" altLang="zh-CN" sz="2800" dirty="0"/>
          </a:p>
          <a:p>
            <a:pPr marL="0" lvl="0" indent="0" algn="ctr" rtl="0">
              <a:spcBef>
                <a:spcPts val="0"/>
              </a:spcBef>
              <a:spcAft>
                <a:spcPts val="0"/>
              </a:spcAft>
              <a:buNone/>
            </a:pPr>
            <a:r>
              <a:rPr lang="zh-CN" altLang="en-US" sz="2800" dirty="0"/>
              <a:t>（逻辑门、寄存器）</a:t>
            </a:r>
          </a:p>
        </p:txBody>
      </p:sp>
      <p:sp>
        <p:nvSpPr>
          <p:cNvPr id="6" name="Google Shape;296;g5c40547219_0_121"/>
          <p:cNvSpPr/>
          <p:nvPr/>
        </p:nvSpPr>
        <p:spPr>
          <a:xfrm>
            <a:off x="2270759" y="4688253"/>
            <a:ext cx="2192943" cy="55816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US" sz="2800" dirty="0"/>
              <a:t>0</a:t>
            </a:r>
            <a:r>
              <a:rPr lang="en-US" altLang="zh-CN" sz="2800" dirty="0"/>
              <a:t>x00600293</a:t>
            </a:r>
            <a:endParaRPr lang="en-US" sz="2800" dirty="0"/>
          </a:p>
        </p:txBody>
      </p:sp>
      <p:cxnSp>
        <p:nvCxnSpPr>
          <p:cNvPr id="7" name="Google Shape;297;g5c40547219_0_121"/>
          <p:cNvCxnSpPr>
            <a:cxnSpLocks/>
            <a:stCxn id="6" idx="3"/>
            <a:endCxn id="5" idx="1"/>
          </p:cNvCxnSpPr>
          <p:nvPr/>
        </p:nvCxnSpPr>
        <p:spPr>
          <a:xfrm flipV="1">
            <a:off x="4463702" y="3816038"/>
            <a:ext cx="1591116" cy="1151298"/>
          </a:xfrm>
          <a:prstGeom prst="straightConnector1">
            <a:avLst/>
          </a:prstGeom>
          <a:noFill/>
          <a:ln w="9525" cap="flat" cmpd="sng">
            <a:solidFill>
              <a:schemeClr val="dk2"/>
            </a:solidFill>
            <a:prstDash val="solid"/>
            <a:round/>
            <a:headEnd type="none" w="med" len="med"/>
            <a:tailEnd type="triangle" w="med" len="med"/>
          </a:ln>
        </p:spPr>
      </p:cxnSp>
      <p:sp>
        <p:nvSpPr>
          <p:cNvPr id="8" name="Google Shape;298;g5c40547219_0_121"/>
          <p:cNvSpPr txBox="1"/>
          <p:nvPr/>
        </p:nvSpPr>
        <p:spPr>
          <a:xfrm>
            <a:off x="403860" y="3690620"/>
            <a:ext cx="5086927" cy="7607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altLang="zh-CN" sz="2400" dirty="0">
                <a:latin typeface="Calibri" panose="020F0502020204030204"/>
                <a:ea typeface="Calibri" panose="020F0502020204030204"/>
                <a:cs typeface="Calibri" panose="020F0502020204030204"/>
                <a:sym typeface="Calibri" panose="020F0502020204030204"/>
              </a:rPr>
              <a:t>RISC-V</a:t>
            </a:r>
            <a:r>
              <a:rPr lang="zh-CN" altLang="en-US" sz="2400" dirty="0">
                <a:latin typeface="Calibri" panose="020F0502020204030204"/>
                <a:ea typeface="Calibri" panose="020F0502020204030204"/>
                <a:cs typeface="Calibri" panose="020F0502020204030204"/>
                <a:sym typeface="Calibri" panose="020F0502020204030204"/>
              </a:rPr>
              <a:t>机器码</a:t>
            </a:r>
            <a:endParaRPr lang="en-US" altLang="zh-CN" sz="2400" dirty="0">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None/>
            </a:pPr>
            <a:r>
              <a:rPr lang="en-US" sz="2400" dirty="0">
                <a:latin typeface="Calibri" panose="020F0502020204030204"/>
                <a:ea typeface="Calibri" panose="020F0502020204030204"/>
                <a:cs typeface="Calibri" panose="020F0502020204030204"/>
                <a:sym typeface="Calibri" panose="020F0502020204030204"/>
              </a:rPr>
              <a:t>(</a:t>
            </a:r>
            <a:r>
              <a:rPr lang="zh-CN" altLang="en-US" sz="2400" dirty="0">
                <a:latin typeface="Calibri" panose="020F0502020204030204"/>
                <a:ea typeface="Calibri" panose="020F0502020204030204"/>
                <a:cs typeface="Calibri" panose="020F0502020204030204"/>
                <a:sym typeface="Calibri" panose="020F0502020204030204"/>
              </a:rPr>
              <a:t>例如：</a:t>
            </a:r>
            <a:r>
              <a:rPr lang="en-US" sz="2400" dirty="0" err="1">
                <a:latin typeface="Calibri" panose="020F0502020204030204"/>
                <a:ea typeface="Calibri" panose="020F0502020204030204"/>
                <a:cs typeface="Calibri" panose="020F0502020204030204"/>
                <a:sym typeface="Calibri" panose="020F0502020204030204"/>
              </a:rPr>
              <a:t>addi</a:t>
            </a:r>
            <a:r>
              <a:rPr lang="en-US" sz="2400" dirty="0">
                <a:latin typeface="Calibri" panose="020F0502020204030204"/>
                <a:ea typeface="Calibri" panose="020F0502020204030204"/>
                <a:cs typeface="Calibri" panose="020F0502020204030204"/>
                <a:sym typeface="Calibri" panose="020F0502020204030204"/>
              </a:rPr>
              <a:t> t0, x0, 6)</a:t>
            </a:r>
          </a:p>
          <a:p>
            <a:pPr marL="0" lvl="0" indent="0" algn="ctr" rtl="0">
              <a:spcBef>
                <a:spcPts val="0"/>
              </a:spcBef>
              <a:spcAft>
                <a:spcPts val="0"/>
              </a:spcAft>
              <a:buNone/>
            </a:pPr>
            <a:endParaRPr lang="en-US" sz="2400" dirty="0">
              <a:latin typeface="Calibri" panose="020F0502020204030204"/>
              <a:ea typeface="Calibri" panose="020F0502020204030204"/>
              <a:cs typeface="Calibri" panose="020F0502020204030204"/>
              <a:sym typeface="Calibri" panose="020F0502020204030204"/>
            </a:endParaRPr>
          </a:p>
        </p:txBody>
      </p:sp>
      <p:sp>
        <p:nvSpPr>
          <p:cNvPr id="9" name="Google Shape;299;g5c40547219_0_121"/>
          <p:cNvSpPr/>
          <p:nvPr/>
        </p:nvSpPr>
        <p:spPr>
          <a:xfrm rot="-1555732">
            <a:off x="6453444" y="4051009"/>
            <a:ext cx="5804535" cy="1470025"/>
          </a:xfrm>
          <a:prstGeom prst="irregularSeal1">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zh-CN" altLang="en-US" sz="2400" dirty="0"/>
              <a:t>执行完毕这条指令后，</a:t>
            </a:r>
            <a:endParaRPr lang="en-US" altLang="zh-CN" sz="2400" dirty="0"/>
          </a:p>
          <a:p>
            <a:pPr marL="0" lvl="0" indent="0" algn="ctr" rtl="0">
              <a:spcBef>
                <a:spcPts val="0"/>
              </a:spcBef>
              <a:spcAft>
                <a:spcPts val="0"/>
              </a:spcAft>
              <a:buNone/>
            </a:pPr>
            <a:r>
              <a:rPr lang="zh-CN" altLang="en-US" sz="2400" dirty="0"/>
              <a:t>寄存器</a:t>
            </a:r>
            <a:r>
              <a:rPr lang="en-US" altLang="zh-CN" sz="2400" dirty="0"/>
              <a:t>t0</a:t>
            </a:r>
            <a:r>
              <a:rPr lang="zh-CN" altLang="en-US" sz="2400" dirty="0"/>
              <a:t>的值为</a:t>
            </a:r>
            <a:r>
              <a:rPr lang="en-US" altLang="zh-CN" sz="2400" dirty="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8" grpId="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指令的时序图</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40</a:t>
            </a:fld>
            <a:endParaRPr lang="zh-CN" altLang="en-US" dirty="0"/>
          </a:p>
        </p:txBody>
      </p:sp>
      <p:pic>
        <p:nvPicPr>
          <p:cNvPr id="6" name="图片 5"/>
          <p:cNvPicPr>
            <a:picLocks noChangeAspect="1"/>
          </p:cNvPicPr>
          <p:nvPr/>
        </p:nvPicPr>
        <p:blipFill>
          <a:blip r:embed="rId3"/>
          <a:stretch>
            <a:fillRect/>
          </a:stretch>
        </p:blipFill>
        <p:spPr>
          <a:xfrm>
            <a:off x="2888559" y="4069439"/>
            <a:ext cx="8607004" cy="670328"/>
          </a:xfrm>
          <a:prstGeom prst="rect">
            <a:avLst/>
          </a:prstGeom>
        </p:spPr>
      </p:pic>
      <p:pic>
        <p:nvPicPr>
          <p:cNvPr id="7" name="图片 6"/>
          <p:cNvPicPr>
            <a:picLocks noChangeAspect="1"/>
          </p:cNvPicPr>
          <p:nvPr/>
        </p:nvPicPr>
        <p:blipFill>
          <a:blip r:embed="rId4"/>
          <a:stretch>
            <a:fillRect/>
          </a:stretch>
        </p:blipFill>
        <p:spPr>
          <a:xfrm>
            <a:off x="2885937" y="4707292"/>
            <a:ext cx="8562319" cy="652452"/>
          </a:xfrm>
          <a:prstGeom prst="rect">
            <a:avLst/>
          </a:prstGeom>
        </p:spPr>
      </p:pic>
      <p:pic>
        <p:nvPicPr>
          <p:cNvPr id="8" name="图片 7"/>
          <p:cNvPicPr>
            <a:picLocks noChangeAspect="1"/>
          </p:cNvPicPr>
          <p:nvPr/>
        </p:nvPicPr>
        <p:blipFill>
          <a:blip r:embed="rId5"/>
          <a:stretch>
            <a:fillRect/>
          </a:stretch>
        </p:blipFill>
        <p:spPr>
          <a:xfrm>
            <a:off x="2883387" y="5350211"/>
            <a:ext cx="8946638" cy="661390"/>
          </a:xfrm>
          <a:prstGeom prst="rect">
            <a:avLst/>
          </a:prstGeom>
        </p:spPr>
      </p:pic>
      <p:pic>
        <p:nvPicPr>
          <p:cNvPr id="9" name="图片 8"/>
          <p:cNvPicPr>
            <a:picLocks noChangeAspect="1"/>
          </p:cNvPicPr>
          <p:nvPr/>
        </p:nvPicPr>
        <p:blipFill>
          <a:blip r:embed="rId6"/>
          <a:stretch>
            <a:fillRect/>
          </a:stretch>
        </p:blipFill>
        <p:spPr>
          <a:xfrm>
            <a:off x="2852448" y="6004497"/>
            <a:ext cx="8946638" cy="679265"/>
          </a:xfrm>
          <a:prstGeom prst="rect">
            <a:avLst/>
          </a:prstGeom>
        </p:spPr>
      </p:pic>
      <p:grpSp>
        <p:nvGrpSpPr>
          <p:cNvPr id="86" name="组合 85"/>
          <p:cNvGrpSpPr/>
          <p:nvPr/>
        </p:nvGrpSpPr>
        <p:grpSpPr>
          <a:xfrm>
            <a:off x="3041340" y="2640938"/>
            <a:ext cx="683427" cy="572486"/>
            <a:chOff x="2783611" y="3269059"/>
            <a:chExt cx="1312233" cy="1016861"/>
          </a:xfrm>
        </p:grpSpPr>
        <p:sp>
          <p:nvSpPr>
            <p:cNvPr id="87" name="矩形 86"/>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88" name="文本框 87"/>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89" name="组合 88"/>
          <p:cNvGrpSpPr/>
          <p:nvPr/>
        </p:nvGrpSpPr>
        <p:grpSpPr>
          <a:xfrm>
            <a:off x="2179143" y="2380551"/>
            <a:ext cx="718387" cy="1680239"/>
            <a:chOff x="1865175" y="2955247"/>
            <a:chExt cx="718387" cy="1680239"/>
          </a:xfrm>
        </p:grpSpPr>
        <p:grpSp>
          <p:nvGrpSpPr>
            <p:cNvPr id="90" name="组合 89"/>
            <p:cNvGrpSpPr/>
            <p:nvPr/>
          </p:nvGrpSpPr>
          <p:grpSpPr>
            <a:xfrm>
              <a:off x="1865175" y="2955247"/>
              <a:ext cx="663964" cy="1184017"/>
              <a:chOff x="1517531" y="2419923"/>
              <a:chExt cx="718979" cy="1819566"/>
            </a:xfrm>
          </p:grpSpPr>
          <p:sp>
            <p:nvSpPr>
              <p:cNvPr id="94" name="矩形 93"/>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95" name="文本框 94"/>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6" name="等腰三角形 95"/>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91" name="直接连接符 90"/>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92" name="文本框 91"/>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12" name="组合 111"/>
          <p:cNvGrpSpPr/>
          <p:nvPr/>
        </p:nvGrpSpPr>
        <p:grpSpPr>
          <a:xfrm>
            <a:off x="2389891" y="1311954"/>
            <a:ext cx="1514235" cy="1097721"/>
            <a:chOff x="2298862" y="1857526"/>
            <a:chExt cx="1514235" cy="1097721"/>
          </a:xfrm>
        </p:grpSpPr>
        <p:grpSp>
          <p:nvGrpSpPr>
            <p:cNvPr id="113" name="组合 112"/>
            <p:cNvGrpSpPr/>
            <p:nvPr/>
          </p:nvGrpSpPr>
          <p:grpSpPr>
            <a:xfrm>
              <a:off x="2929286" y="1957027"/>
              <a:ext cx="883811" cy="998220"/>
              <a:chOff x="2929286" y="1957027"/>
              <a:chExt cx="883811" cy="998220"/>
            </a:xfrm>
          </p:grpSpPr>
          <p:grpSp>
            <p:nvGrpSpPr>
              <p:cNvPr id="119" name="组合 118"/>
              <p:cNvGrpSpPr/>
              <p:nvPr/>
            </p:nvGrpSpPr>
            <p:grpSpPr>
              <a:xfrm>
                <a:off x="2929286" y="1957027"/>
                <a:ext cx="801957" cy="998220"/>
                <a:chOff x="7982528" y="3160441"/>
                <a:chExt cx="801957" cy="998220"/>
              </a:xfrm>
            </p:grpSpPr>
            <p:sp>
              <p:nvSpPr>
                <p:cNvPr id="122" name="梯形 121"/>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3" name="等腰三角形 122"/>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24" name="直接连接符 123"/>
                <p:cNvCxnSpPr>
                  <a:stCxn id="123" idx="2"/>
                  <a:endCxn id="123"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7" name="直接连接符 126"/>
                <p:cNvCxnSpPr>
                  <a:stCxn id="123" idx="2"/>
                  <a:endCxn id="123"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130" name="直接连接符 129"/>
                <p:cNvCxnSpPr>
                  <a:stCxn id="123" idx="0"/>
                  <a:endCxn id="123"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121" name="文本框 120"/>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16" name="直接连接符 115"/>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31" name="直接连接符 130"/>
          <p:cNvCxnSpPr/>
          <p:nvPr/>
        </p:nvCxnSpPr>
        <p:spPr>
          <a:xfrm flipV="1">
            <a:off x="6176276" y="4043388"/>
            <a:ext cx="0" cy="21457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32" name="直接箭头连接符 131"/>
          <p:cNvCxnSpPr/>
          <p:nvPr/>
        </p:nvCxnSpPr>
        <p:spPr>
          <a:xfrm>
            <a:off x="2739542" y="2920945"/>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33" name="组合 132"/>
          <p:cNvGrpSpPr/>
          <p:nvPr/>
        </p:nvGrpSpPr>
        <p:grpSpPr>
          <a:xfrm>
            <a:off x="2859013" y="2229387"/>
            <a:ext cx="157663" cy="687003"/>
            <a:chOff x="2139696" y="2656398"/>
            <a:chExt cx="384242" cy="687003"/>
          </a:xfrm>
        </p:grpSpPr>
        <p:cxnSp>
          <p:nvCxnSpPr>
            <p:cNvPr id="134" name="直接连接符 133"/>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135" name="直接箭头连接符 134"/>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36" name="文本框 135"/>
          <p:cNvSpPr txBox="1"/>
          <p:nvPr/>
        </p:nvSpPr>
        <p:spPr>
          <a:xfrm>
            <a:off x="1304594" y="299342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7" name="文本框 136"/>
          <p:cNvSpPr txBox="1"/>
          <p:nvPr/>
        </p:nvSpPr>
        <p:spPr>
          <a:xfrm>
            <a:off x="4171974" y="2307448"/>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8" name="文本框 137"/>
          <p:cNvSpPr txBox="1"/>
          <p:nvPr/>
        </p:nvSpPr>
        <p:spPr>
          <a:xfrm>
            <a:off x="3907528" y="2747264"/>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1" name="文本框 140"/>
          <p:cNvSpPr txBox="1"/>
          <p:nvPr/>
        </p:nvSpPr>
        <p:spPr>
          <a:xfrm>
            <a:off x="3914918" y="3148779"/>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47" name="直接箭头连接符 146"/>
          <p:cNvCxnSpPr/>
          <p:nvPr/>
        </p:nvCxnSpPr>
        <p:spPr>
          <a:xfrm>
            <a:off x="3833338" y="2744819"/>
            <a:ext cx="0" cy="10928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5283784" y="1479022"/>
            <a:ext cx="5216099" cy="1737151"/>
            <a:chOff x="5118435" y="1810320"/>
            <a:chExt cx="3915664" cy="1546591"/>
          </a:xfrm>
        </p:grpSpPr>
        <p:cxnSp>
          <p:nvCxnSpPr>
            <p:cNvPr id="149" name="直接箭头连接符 148"/>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0" name="直接连接符 149"/>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151" name="直接连接符 150"/>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52" name="直接连接符 151"/>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5" name="直接箭头连接符 154"/>
          <p:cNvCxnSpPr/>
          <p:nvPr/>
        </p:nvCxnSpPr>
        <p:spPr>
          <a:xfrm>
            <a:off x="7276446" y="3009774"/>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6" name="直接箭头连接符 155"/>
          <p:cNvCxnSpPr/>
          <p:nvPr/>
        </p:nvCxnSpPr>
        <p:spPr>
          <a:xfrm>
            <a:off x="7276446" y="3434476"/>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57" name="组合 156"/>
          <p:cNvGrpSpPr/>
          <p:nvPr/>
        </p:nvGrpSpPr>
        <p:grpSpPr>
          <a:xfrm>
            <a:off x="1735056" y="1111831"/>
            <a:ext cx="2267929" cy="1856427"/>
            <a:chOff x="911741" y="1492577"/>
            <a:chExt cx="2262224" cy="1663126"/>
          </a:xfrm>
        </p:grpSpPr>
        <p:cxnSp>
          <p:nvCxnSpPr>
            <p:cNvPr id="158" name="直接箭头连接符 157"/>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9" name="直接连接符 158"/>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66" name="直接连接符 165"/>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67" name="直接连接符 166"/>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169" name="直接箭头连接符 168"/>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71" name="直接箭头连接符 170"/>
          <p:cNvCxnSpPr/>
          <p:nvPr/>
        </p:nvCxnSpPr>
        <p:spPr>
          <a:xfrm>
            <a:off x="3833338" y="2744819"/>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3833338" y="317581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3" name="直接箭头连接符 172"/>
          <p:cNvCxnSpPr/>
          <p:nvPr/>
        </p:nvCxnSpPr>
        <p:spPr>
          <a:xfrm>
            <a:off x="3833338" y="3585287"/>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4" name="文本框 173"/>
          <p:cNvSpPr txBox="1"/>
          <p:nvPr/>
        </p:nvSpPr>
        <p:spPr>
          <a:xfrm>
            <a:off x="6481998" y="3530123"/>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a:off x="3660078" y="2939215"/>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6" name="文本框 175"/>
          <p:cNvSpPr txBox="1"/>
          <p:nvPr/>
        </p:nvSpPr>
        <p:spPr>
          <a:xfrm>
            <a:off x="7291992" y="2536738"/>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8" name="文本框 177"/>
          <p:cNvSpPr txBox="1"/>
          <p:nvPr/>
        </p:nvSpPr>
        <p:spPr>
          <a:xfrm>
            <a:off x="7288890" y="2973012"/>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79" name="组合 178"/>
          <p:cNvGrpSpPr/>
          <p:nvPr/>
        </p:nvGrpSpPr>
        <p:grpSpPr>
          <a:xfrm>
            <a:off x="9201853" y="2714246"/>
            <a:ext cx="835486" cy="998220"/>
            <a:chOff x="7950205" y="3160441"/>
            <a:chExt cx="679988" cy="998220"/>
          </a:xfrm>
        </p:grpSpPr>
        <p:grpSp>
          <p:nvGrpSpPr>
            <p:cNvPr id="180" name="组合 179"/>
            <p:cNvGrpSpPr/>
            <p:nvPr/>
          </p:nvGrpSpPr>
          <p:grpSpPr>
            <a:xfrm>
              <a:off x="7982529" y="3160441"/>
              <a:ext cx="574962" cy="998220"/>
              <a:chOff x="7982529" y="3160441"/>
              <a:chExt cx="574962" cy="998220"/>
            </a:xfrm>
          </p:grpSpPr>
          <p:sp>
            <p:nvSpPr>
              <p:cNvPr id="182" name="梯形 181"/>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3" name="等腰三角形 182"/>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4" name="直接连接符 183"/>
              <p:cNvCxnSpPr>
                <a:endCxn id="183"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85" name="直接连接符 184"/>
              <p:cNvCxnSpPr>
                <a:stCxn id="183" idx="2"/>
                <a:endCxn id="183"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86" name="直接连接符 185"/>
              <p:cNvCxnSpPr>
                <a:stCxn id="183" idx="5"/>
                <a:endCxn id="183"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81" name="文本框 180"/>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80" name="组合 79"/>
          <p:cNvGrpSpPr/>
          <p:nvPr/>
        </p:nvGrpSpPr>
        <p:grpSpPr>
          <a:xfrm>
            <a:off x="5476307" y="1980973"/>
            <a:ext cx="2097287" cy="2152479"/>
            <a:chOff x="5147404" y="2415711"/>
            <a:chExt cx="1949822" cy="2152479"/>
          </a:xfrm>
        </p:grpSpPr>
        <p:grpSp>
          <p:nvGrpSpPr>
            <p:cNvPr id="81" name="组合 80"/>
            <p:cNvGrpSpPr/>
            <p:nvPr/>
          </p:nvGrpSpPr>
          <p:grpSpPr>
            <a:xfrm>
              <a:off x="5147404" y="2415711"/>
              <a:ext cx="1949822" cy="2054688"/>
              <a:chOff x="5147404" y="2415711"/>
              <a:chExt cx="1949822" cy="2054688"/>
            </a:xfrm>
          </p:grpSpPr>
          <p:grpSp>
            <p:nvGrpSpPr>
              <p:cNvPr id="83" name="组合 82"/>
              <p:cNvGrpSpPr/>
              <p:nvPr/>
            </p:nvGrpSpPr>
            <p:grpSpPr>
              <a:xfrm>
                <a:off x="5147404" y="2415711"/>
                <a:ext cx="1949822" cy="2054688"/>
                <a:chOff x="9255806" y="2351056"/>
                <a:chExt cx="1949822" cy="2054688"/>
              </a:xfrm>
            </p:grpSpPr>
            <p:sp>
              <p:nvSpPr>
                <p:cNvPr id="85" name="矩形 8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93" name="文本框 92"/>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9" name="文本框 9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2" name="文本框 101"/>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1" name="文本框 110"/>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4" name="文本框 113"/>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5" name="文本框 114"/>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84" name="等腰三角形 83"/>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2" name="直接连接符 81"/>
            <p:cNvCxnSpPr>
              <a:stCxn id="84"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
        <p:nvSpPr>
          <p:cNvPr id="2" name="文本框 1"/>
          <p:cNvSpPr txBox="1"/>
          <p:nvPr/>
        </p:nvSpPr>
        <p:spPr>
          <a:xfrm>
            <a:off x="6292117" y="4868340"/>
            <a:ext cx="65" cy="492443"/>
          </a:xfrm>
          <a:prstGeom prst="rect">
            <a:avLst/>
          </a:prstGeom>
          <a:noFill/>
        </p:spPr>
        <p:txBody>
          <a:bodyPr vert="horz" wrap="none" lIns="0" tIns="0" rIns="0" bIns="0" rtlCol="0" anchor="ctr" anchorCtr="1">
            <a:spAutoFit/>
          </a:bodyPr>
          <a:lstStyle/>
          <a:p>
            <a:endParaRPr lang="zh-CN" altLang="en-US" sz="3200" dirty="0"/>
          </a:p>
        </p:txBody>
      </p:sp>
      <p:sp>
        <p:nvSpPr>
          <p:cNvPr id="4" name="矩形 3"/>
          <p:cNvSpPr/>
          <p:nvPr/>
        </p:nvSpPr>
        <p:spPr>
          <a:xfrm>
            <a:off x="285750" y="4919980"/>
            <a:ext cx="2475230" cy="386080"/>
          </a:xfrm>
          <a:prstGeom prst="rect">
            <a:avLst/>
          </a:prstGeom>
        </p:spPr>
        <p:txBody>
          <a:bodyPr wrap="square">
            <a:spAutoFit/>
          </a:bodyPr>
          <a:lstStyle/>
          <a:p>
            <a:pPr algn="r">
              <a:lnSpc>
                <a:spcPct val="80000"/>
              </a:lnSpc>
            </a:pPr>
            <a:r>
              <a:rPr lang="zh-CN" altLang="en-US" sz="2400" dirty="0"/>
              <a:t>指令存储器时延</a:t>
            </a:r>
          </a:p>
        </p:txBody>
      </p:sp>
      <p:sp>
        <p:nvSpPr>
          <p:cNvPr id="5" name="矩形 4"/>
          <p:cNvSpPr/>
          <p:nvPr/>
        </p:nvSpPr>
        <p:spPr>
          <a:xfrm>
            <a:off x="1144905" y="4265295"/>
            <a:ext cx="1602105" cy="386080"/>
          </a:xfrm>
          <a:prstGeom prst="rect">
            <a:avLst/>
          </a:prstGeom>
        </p:spPr>
        <p:txBody>
          <a:bodyPr wrap="square">
            <a:spAutoFit/>
          </a:bodyPr>
          <a:lstStyle/>
          <a:p>
            <a:pPr algn="r">
              <a:lnSpc>
                <a:spcPct val="80000"/>
              </a:lnSpc>
            </a:pPr>
            <a:r>
              <a:rPr lang="en-US" altLang="zh-CN" sz="2400" dirty="0"/>
              <a:t>PC</a:t>
            </a:r>
            <a:r>
              <a:rPr lang="zh-CN" altLang="en-US" sz="2400" dirty="0"/>
              <a:t>时延</a:t>
            </a:r>
          </a:p>
        </p:txBody>
      </p:sp>
      <p:sp>
        <p:nvSpPr>
          <p:cNvPr id="10" name="矩形 9"/>
          <p:cNvSpPr/>
          <p:nvPr/>
        </p:nvSpPr>
        <p:spPr>
          <a:xfrm>
            <a:off x="574040" y="5418455"/>
            <a:ext cx="2117725" cy="394335"/>
          </a:xfrm>
          <a:prstGeom prst="rect">
            <a:avLst/>
          </a:prstGeom>
        </p:spPr>
        <p:txBody>
          <a:bodyPr wrap="square" lIns="46990" tIns="46990" rIns="46990" bIns="46990">
            <a:noAutofit/>
          </a:bodyPr>
          <a:lstStyle/>
          <a:p>
            <a:pPr algn="r"/>
            <a:r>
              <a:rPr lang="zh-CN" altLang="en-US" sz="2400" dirty="0">
                <a:cs typeface="+mn-lt"/>
              </a:rPr>
              <a:t>寄存器堆时延</a:t>
            </a:r>
            <a:endParaRPr lang="en-US" altLang="zh-CN" sz="2400" dirty="0">
              <a:cs typeface="+mn-lt"/>
            </a:endParaRPr>
          </a:p>
        </p:txBody>
      </p:sp>
      <p:sp>
        <p:nvSpPr>
          <p:cNvPr id="11" name="矩形 10"/>
          <p:cNvSpPr/>
          <p:nvPr/>
        </p:nvSpPr>
        <p:spPr>
          <a:xfrm>
            <a:off x="709295" y="6011545"/>
            <a:ext cx="2015490" cy="460375"/>
          </a:xfrm>
          <a:prstGeom prst="rect">
            <a:avLst/>
          </a:prstGeom>
        </p:spPr>
        <p:txBody>
          <a:bodyPr wrap="square">
            <a:spAutoFit/>
          </a:bodyPr>
          <a:lstStyle/>
          <a:p>
            <a:pPr algn="r">
              <a:lnSpc>
                <a:spcPct val="100000"/>
              </a:lnSpc>
            </a:pPr>
            <a:r>
              <a:rPr lang="en-US" altLang="zh-CN" sz="2400" dirty="0"/>
              <a:t>ALU</a:t>
            </a:r>
            <a:r>
              <a:rPr lang="zh-CN" altLang="en-US" sz="2400" dirty="0"/>
              <a:t>时延</a:t>
            </a:r>
          </a:p>
        </p:txBody>
      </p:sp>
      <p:sp>
        <p:nvSpPr>
          <p:cNvPr id="12" name="椭圆 11">
            <a:extLst>
              <a:ext uri="{FF2B5EF4-FFF2-40B4-BE49-F238E27FC236}">
                <a16:creationId xmlns:a16="http://schemas.microsoft.com/office/drawing/2014/main" id="{5C1C2A7C-4A53-4974-B6A4-6A955C37654F}"/>
              </a:ext>
            </a:extLst>
          </p:cNvPr>
          <p:cNvSpPr/>
          <p:nvPr/>
        </p:nvSpPr>
        <p:spPr>
          <a:xfrm>
            <a:off x="4227443" y="3991788"/>
            <a:ext cx="713395" cy="74797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90095A3-0E73-488A-B9E5-C8F9645DC2E0}"/>
              </a:ext>
            </a:extLst>
          </p:cNvPr>
          <p:cNvSpPr/>
          <p:nvPr/>
        </p:nvSpPr>
        <p:spPr>
          <a:xfrm>
            <a:off x="7184681" y="4068144"/>
            <a:ext cx="512058" cy="261658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1" grpId="0"/>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sub</a:t>
            </a:r>
            <a:r>
              <a:rPr lang="zh-CN" altLang="en-US" dirty="0"/>
              <a:t>指令</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marL="0" indent="0">
              <a:buNone/>
            </a:pPr>
            <a:r>
              <a:rPr lang="en-US" altLang="zh-CN" dirty="0"/>
              <a:t>sub </a:t>
            </a:r>
            <a:r>
              <a:rPr lang="en-US" altLang="zh-CN" dirty="0" err="1"/>
              <a:t>rd</a:t>
            </a:r>
            <a:r>
              <a:rPr lang="en-US" altLang="zh-CN" dirty="0"/>
              <a:t>, rs1, rs2</a:t>
            </a:r>
          </a:p>
          <a:p>
            <a:r>
              <a:rPr lang="zh-CN" altLang="en-US" dirty="0"/>
              <a:t>几乎与加法相同</a:t>
            </a:r>
          </a:p>
          <a:p>
            <a:r>
              <a:rPr lang="en-US" altLang="zh-CN" b="1" dirty="0">
                <a:solidFill>
                  <a:srgbClr val="FF0000"/>
                </a:solidFill>
              </a:rPr>
              <a:t>inst[30]</a:t>
            </a:r>
            <a:r>
              <a:rPr lang="zh-CN" altLang="en-US" dirty="0"/>
              <a:t>在加法和减法之间进行选择</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41</a:t>
            </a:fld>
            <a:endParaRPr lang="zh-CN" altLang="en-US" dirty="0"/>
          </a:p>
        </p:txBody>
      </p:sp>
      <p:sp>
        <p:nvSpPr>
          <p:cNvPr id="26" name="Google Shape;388;p41"/>
          <p:cNvSpPr txBox="1"/>
          <p:nvPr/>
        </p:nvSpPr>
        <p:spPr>
          <a:xfrm>
            <a:off x="11173460" y="1564005"/>
            <a:ext cx="885825" cy="4616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add</a:t>
            </a:r>
          </a:p>
        </p:txBody>
      </p:sp>
      <p:sp>
        <p:nvSpPr>
          <p:cNvPr id="27" name="Google Shape;388;p41"/>
          <p:cNvSpPr txBox="1"/>
          <p:nvPr/>
        </p:nvSpPr>
        <p:spPr>
          <a:xfrm>
            <a:off x="11173460" y="2470785"/>
            <a:ext cx="885825" cy="4616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sub</a:t>
            </a:r>
          </a:p>
        </p:txBody>
      </p:sp>
      <p:grpSp>
        <p:nvGrpSpPr>
          <p:cNvPr id="5" name="组合 4"/>
          <p:cNvGrpSpPr/>
          <p:nvPr/>
        </p:nvGrpSpPr>
        <p:grpSpPr>
          <a:xfrm>
            <a:off x="887730" y="1057275"/>
            <a:ext cx="10212070" cy="1964690"/>
            <a:chOff x="1798" y="1731"/>
            <a:chExt cx="16082" cy="3094"/>
          </a:xfrm>
        </p:grpSpPr>
        <p:grpSp>
          <p:nvGrpSpPr>
            <p:cNvPr id="28" name="组合 27"/>
            <p:cNvGrpSpPr/>
            <p:nvPr/>
          </p:nvGrpSpPr>
          <p:grpSpPr>
            <a:xfrm>
              <a:off x="1798" y="1731"/>
              <a:ext cx="16082" cy="1634"/>
              <a:chOff x="74389" y="4740242"/>
              <a:chExt cx="8875710" cy="932023"/>
            </a:xfrm>
          </p:grpSpPr>
          <p:sp>
            <p:nvSpPr>
              <p:cNvPr id="29" name="Google Shape;388;p41"/>
              <p:cNvSpPr txBox="1"/>
              <p:nvPr/>
            </p:nvSpPr>
            <p:spPr>
              <a:xfrm>
                <a:off x="74389" y="4768187"/>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31</a:t>
                </a:r>
              </a:p>
            </p:txBody>
          </p:sp>
          <p:sp>
            <p:nvSpPr>
              <p:cNvPr id="30" name="Google Shape;389;p41"/>
              <p:cNvSpPr txBox="1"/>
              <p:nvPr/>
            </p:nvSpPr>
            <p:spPr>
              <a:xfrm>
                <a:off x="8580876" y="4740242"/>
                <a:ext cx="369223" cy="5252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ea typeface="Courier New" panose="02070309020205020404"/>
                    <a:cs typeface="Courier New" panose="02070309020205020404"/>
                    <a:sym typeface="Courier New" panose="02070309020205020404"/>
                  </a:rPr>
                  <a:t>0</a:t>
                </a:r>
              </a:p>
            </p:txBody>
          </p:sp>
          <p:grpSp>
            <p:nvGrpSpPr>
              <p:cNvPr id="31" name="Google Shape;396;p41"/>
              <p:cNvGrpSpPr/>
              <p:nvPr/>
            </p:nvGrpSpPr>
            <p:grpSpPr>
              <a:xfrm>
                <a:off x="351067" y="5215065"/>
                <a:ext cx="8442135" cy="457200"/>
                <a:chOff x="186475" y="4572000"/>
                <a:chExt cx="8442135" cy="457200"/>
              </a:xfrm>
            </p:grpSpPr>
            <p:sp>
              <p:nvSpPr>
                <p:cNvPr id="32" name="Google Shape;397;p41"/>
                <p:cNvSpPr/>
                <p:nvPr/>
              </p:nvSpPr>
              <p:spPr>
                <a:xfrm>
                  <a:off x="186475" y="4572000"/>
                  <a:ext cx="17520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0000000</a:t>
                  </a:r>
                </a:p>
              </p:txBody>
            </p:sp>
            <p:sp>
              <p:nvSpPr>
                <p:cNvPr id="33" name="Google Shape;398;p41"/>
                <p:cNvSpPr/>
                <p:nvPr/>
              </p:nvSpPr>
              <p:spPr>
                <a:xfrm>
                  <a:off x="6876288"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0110011</a:t>
                  </a:r>
                </a:p>
              </p:txBody>
            </p:sp>
            <p:sp>
              <p:nvSpPr>
                <p:cNvPr id="34" name="Google Shape;399;p41"/>
                <p:cNvSpPr/>
                <p:nvPr/>
              </p:nvSpPr>
              <p:spPr>
                <a:xfrm>
                  <a:off x="193852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p>
              </p:txBody>
            </p:sp>
            <p:sp>
              <p:nvSpPr>
                <p:cNvPr id="35" name="Google Shape;400;p41"/>
                <p:cNvSpPr/>
                <p:nvPr/>
              </p:nvSpPr>
              <p:spPr>
                <a:xfrm>
                  <a:off x="317296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36"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funct3</a:t>
                  </a:r>
                </a:p>
              </p:txBody>
            </p:sp>
            <p:sp>
              <p:nvSpPr>
                <p:cNvPr id="37"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nvGrpSpPr>
            <p:cNvPr id="38" name="组合 37"/>
            <p:cNvGrpSpPr/>
            <p:nvPr/>
          </p:nvGrpSpPr>
          <p:grpSpPr>
            <a:xfrm>
              <a:off x="2299" y="3449"/>
              <a:ext cx="15298" cy="1376"/>
              <a:chOff x="351067" y="4831080"/>
              <a:chExt cx="8442135" cy="841185"/>
            </a:xfrm>
          </p:grpSpPr>
          <p:sp>
            <p:nvSpPr>
              <p:cNvPr id="39"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sp>
            <p:nvSpPr>
              <p:cNvPr id="40"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grpSp>
            <p:nvGrpSpPr>
              <p:cNvPr id="41" name="Google Shape;396;p41"/>
              <p:cNvGrpSpPr/>
              <p:nvPr/>
            </p:nvGrpSpPr>
            <p:grpSpPr>
              <a:xfrm>
                <a:off x="351067" y="5215065"/>
                <a:ext cx="8442135" cy="457200"/>
                <a:chOff x="186475" y="4572000"/>
                <a:chExt cx="8442135" cy="457200"/>
              </a:xfrm>
            </p:grpSpPr>
            <p:sp>
              <p:nvSpPr>
                <p:cNvPr id="42" name="Google Shape;397;p41"/>
                <p:cNvSpPr/>
                <p:nvPr/>
              </p:nvSpPr>
              <p:spPr>
                <a:xfrm>
                  <a:off x="186475" y="4572000"/>
                  <a:ext cx="17520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a:t>
                  </a:r>
                  <a:r>
                    <a:rPr lang="en-US" sz="3200" b="1" dirty="0">
                      <a:solidFill>
                        <a:srgbClr val="FF0000"/>
                      </a:solidFill>
                      <a:ea typeface="Courier New" panose="02070309020205020404"/>
                      <a:cs typeface="Courier New" panose="02070309020205020404"/>
                      <a:sym typeface="Courier New" panose="02070309020205020404"/>
                    </a:rPr>
                    <a:t>1</a:t>
                  </a:r>
                  <a:r>
                    <a:rPr lang="en-US" sz="3200" dirty="0">
                      <a:solidFill>
                        <a:schemeClr val="dk1"/>
                      </a:solidFill>
                      <a:ea typeface="Courier New" panose="02070309020205020404"/>
                      <a:cs typeface="Courier New" panose="02070309020205020404"/>
                      <a:sym typeface="Courier New" panose="02070309020205020404"/>
                    </a:rPr>
                    <a:t>00000</a:t>
                  </a:r>
                </a:p>
              </p:txBody>
            </p:sp>
            <p:sp>
              <p:nvSpPr>
                <p:cNvPr id="43" name="Google Shape;398;p41"/>
                <p:cNvSpPr/>
                <p:nvPr/>
              </p:nvSpPr>
              <p:spPr>
                <a:xfrm>
                  <a:off x="6876287" y="4572000"/>
                  <a:ext cx="175232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0110011</a:t>
                  </a:r>
                </a:p>
              </p:txBody>
            </p:sp>
            <p:sp>
              <p:nvSpPr>
                <p:cNvPr id="44" name="Google Shape;399;p41"/>
                <p:cNvSpPr/>
                <p:nvPr/>
              </p:nvSpPr>
              <p:spPr>
                <a:xfrm>
                  <a:off x="193852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p>
              </p:txBody>
            </p:sp>
            <p:sp>
              <p:nvSpPr>
                <p:cNvPr id="45" name="Google Shape;400;p41"/>
                <p:cNvSpPr/>
                <p:nvPr/>
              </p:nvSpPr>
              <p:spPr>
                <a:xfrm>
                  <a:off x="317296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46"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a:t>
                  </a:r>
                </a:p>
              </p:txBody>
            </p:sp>
            <p:sp>
              <p:nvSpPr>
                <p:cNvPr id="47"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sub</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42</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2103707"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rPr>
              <a:t>(0:add/</a:t>
            </a:r>
            <a:r>
              <a:rPr lang="en-US" altLang="zh-CN" sz="2400" b="1" dirty="0">
                <a:solidFill>
                  <a:srgbClr val="FF0000"/>
                </a:solidFill>
              </a:rPr>
              <a:t>1:sub</a:t>
            </a:r>
            <a:r>
              <a:rPr lang="en-US" altLang="zh-CN" sz="2400" b="1" dirty="0">
                <a:solidFill>
                  <a:prstClr val="black"/>
                </a:solidFill>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76" name="组合 175"/>
          <p:cNvGrpSpPr/>
          <p:nvPr/>
        </p:nvGrpSpPr>
        <p:grpSpPr>
          <a:xfrm>
            <a:off x="4461832" y="1734671"/>
            <a:ext cx="5216099" cy="1737151"/>
            <a:chOff x="5118435" y="1810320"/>
            <a:chExt cx="3915664" cy="1546591"/>
          </a:xfrm>
        </p:grpSpPr>
        <p:cxnSp>
          <p:nvCxnSpPr>
            <p:cNvPr id="178" name="直接箭头连接符 177"/>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83" name="文本框 82"/>
          <p:cNvSpPr txBox="1"/>
          <p:nvPr/>
        </p:nvSpPr>
        <p:spPr>
          <a:xfrm>
            <a:off x="1926251" y="5883928"/>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84" name="组合 83"/>
          <p:cNvGrpSpPr/>
          <p:nvPr/>
        </p:nvGrpSpPr>
        <p:grpSpPr>
          <a:xfrm>
            <a:off x="4647380" y="2244349"/>
            <a:ext cx="2097287" cy="2152479"/>
            <a:chOff x="5147404" y="2415711"/>
            <a:chExt cx="1949822" cy="2152479"/>
          </a:xfrm>
        </p:grpSpPr>
        <p:grpSp>
          <p:nvGrpSpPr>
            <p:cNvPr id="85" name="组合 84"/>
            <p:cNvGrpSpPr/>
            <p:nvPr/>
          </p:nvGrpSpPr>
          <p:grpSpPr>
            <a:xfrm>
              <a:off x="5147404" y="2415711"/>
              <a:ext cx="1949822" cy="2054688"/>
              <a:chOff x="5147404" y="2415711"/>
              <a:chExt cx="1949822" cy="2054688"/>
            </a:xfrm>
          </p:grpSpPr>
          <p:grpSp>
            <p:nvGrpSpPr>
              <p:cNvPr id="88" name="组合 87"/>
              <p:cNvGrpSpPr/>
              <p:nvPr/>
            </p:nvGrpSpPr>
            <p:grpSpPr>
              <a:xfrm>
                <a:off x="5147404" y="2415711"/>
                <a:ext cx="1949822" cy="2054688"/>
                <a:chOff x="9255806" y="2351056"/>
                <a:chExt cx="1949822" cy="2054688"/>
              </a:xfrm>
            </p:grpSpPr>
            <p:sp>
              <p:nvSpPr>
                <p:cNvPr id="90" name="矩形 89"/>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91" name="文本框 90"/>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2" name="文本框 91"/>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4" name="文本框 93"/>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5" name="文本框 94"/>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6" name="文本框 95"/>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7" name="文本框 96"/>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89" name="等腰三角形 88"/>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7" name="直接连接符 86"/>
            <p:cNvCxnSpPr>
              <a:stCxn id="89"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r>
              <a:rPr lang="en-US" altLang="zh-CN"/>
              <a:t>R</a:t>
            </a:r>
            <a:r>
              <a:rPr lang="zh-CN" altLang="en-US"/>
              <a:t>型部分指令</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43</a:t>
            </a:fld>
            <a:endParaRPr lang="zh-CN" altLang="en-US" dirty="0"/>
          </a:p>
        </p:txBody>
      </p:sp>
      <p:sp>
        <p:nvSpPr>
          <p:cNvPr id="3" name="内容占位符 2"/>
          <p:cNvSpPr>
            <a:spLocks noGrp="1"/>
          </p:cNvSpPr>
          <p:nvPr>
            <p:ph idx="4294967295"/>
          </p:nvPr>
        </p:nvSpPr>
        <p:spPr>
          <a:xfrm>
            <a:off x="0" y="1303338"/>
            <a:ext cx="10515600" cy="4873625"/>
          </a:xfrm>
        </p:spPr>
        <p:txBody>
          <a:bodyPr/>
          <a:lstStyle/>
          <a:p>
            <a:endParaRPr lang="en-US" altLang="zh-CN" dirty="0"/>
          </a:p>
          <a:p>
            <a:endParaRPr lang="en-US" altLang="zh-CN" dirty="0"/>
          </a:p>
          <a:p>
            <a:endParaRPr lang="en-US" altLang="zh-CN" dirty="0"/>
          </a:p>
          <a:p>
            <a:endParaRPr lang="en-US" altLang="zh-CN" dirty="0"/>
          </a:p>
          <a:p>
            <a:endParaRPr lang="en-US" altLang="zh-CN" dirty="0"/>
          </a:p>
        </p:txBody>
      </p:sp>
      <p:graphicFrame>
        <p:nvGraphicFramePr>
          <p:cNvPr id="6" name="表格 5"/>
          <p:cNvGraphicFramePr>
            <a:graphicFrameLocks noGrp="1"/>
          </p:cNvGraphicFramePr>
          <p:nvPr>
            <p:custDataLst>
              <p:tags r:id="rId1"/>
            </p:custDataLst>
          </p:nvPr>
        </p:nvGraphicFramePr>
        <p:xfrm>
          <a:off x="838199" y="1063548"/>
          <a:ext cx="10515602" cy="5181600"/>
        </p:xfrm>
        <a:graphic>
          <a:graphicData uri="http://schemas.openxmlformats.org/drawingml/2006/table">
            <a:tbl>
              <a:tblPr bandRow="1">
                <a:tableStyleId>{69012ECD-51FC-41F1-AA8D-1B2483CD663E}</a:tableStyleId>
              </a:tblPr>
              <a:tblGrid>
                <a:gridCol w="2148840">
                  <a:extLst>
                    <a:ext uri="{9D8B030D-6E8A-4147-A177-3AD203B41FA5}">
                      <a16:colId xmlns:a16="http://schemas.microsoft.com/office/drawing/2014/main" val="20000"/>
                    </a:ext>
                  </a:extLst>
                </a:gridCol>
                <a:gridCol w="133096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gridCol w="1248955">
                  <a:extLst>
                    <a:ext uri="{9D8B030D-6E8A-4147-A177-3AD203B41FA5}">
                      <a16:colId xmlns:a16="http://schemas.microsoft.com/office/drawing/2014/main" val="20003"/>
                    </a:ext>
                  </a:extLst>
                </a:gridCol>
                <a:gridCol w="1502229">
                  <a:extLst>
                    <a:ext uri="{9D8B030D-6E8A-4147-A177-3AD203B41FA5}">
                      <a16:colId xmlns:a16="http://schemas.microsoft.com/office/drawing/2014/main" val="20004"/>
                    </a:ext>
                  </a:extLst>
                </a:gridCol>
                <a:gridCol w="1502229">
                  <a:extLst>
                    <a:ext uri="{9D8B030D-6E8A-4147-A177-3AD203B41FA5}">
                      <a16:colId xmlns:a16="http://schemas.microsoft.com/office/drawing/2014/main" val="20005"/>
                    </a:ext>
                  </a:extLst>
                </a:gridCol>
                <a:gridCol w="1502229">
                  <a:extLst>
                    <a:ext uri="{9D8B030D-6E8A-4147-A177-3AD203B41FA5}">
                      <a16:colId xmlns:a16="http://schemas.microsoft.com/office/drawing/2014/main" val="20006"/>
                    </a:ext>
                  </a:extLst>
                </a:gridCol>
              </a:tblGrid>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add</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6405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0</a:t>
                      </a:r>
                      <a:r>
                        <a:rPr lang="en-US" altLang="zh-CN" sz="2800" b="1" dirty="0">
                          <a:solidFill>
                            <a:srgbClr val="FF0000"/>
                          </a:solidFill>
                        </a:rPr>
                        <a:t>1</a:t>
                      </a:r>
                      <a:r>
                        <a:rPr lang="en-US" altLang="zh-CN" sz="2800" dirty="0"/>
                        <a:t>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sub</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sll</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slt</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sltu</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xor</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srl</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364053">
                <a:tc>
                  <a:txBody>
                    <a:bodyPr/>
                    <a:lstStyle/>
                    <a:p>
                      <a:pPr algn="ctr"/>
                      <a:r>
                        <a:rPr lang="en-US" altLang="zh-CN" sz="2800" dirty="0"/>
                        <a:t>0</a:t>
                      </a:r>
                      <a:r>
                        <a:rPr lang="en-US" altLang="zh-CN" sz="2800" b="1" dirty="0">
                          <a:solidFill>
                            <a:srgbClr val="FF0000"/>
                          </a:solidFill>
                        </a:rPr>
                        <a:t>1</a:t>
                      </a:r>
                      <a:r>
                        <a:rPr lang="en-US" altLang="zh-CN" sz="2800" dirty="0"/>
                        <a:t>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sra</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110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or</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and</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9" name="文本框 8"/>
          <p:cNvSpPr txBox="1"/>
          <p:nvPr/>
        </p:nvSpPr>
        <p:spPr>
          <a:xfrm>
            <a:off x="838200" y="6290310"/>
            <a:ext cx="9905365" cy="583565"/>
          </a:xfrm>
          <a:prstGeom prst="rect">
            <a:avLst/>
          </a:prstGeom>
          <a:solidFill>
            <a:schemeClr val="bg1"/>
          </a:solidFill>
        </p:spPr>
        <p:txBody>
          <a:bodyPr wrap="square" rtlCol="0">
            <a:spAutoFit/>
          </a:bodyPr>
          <a:lstStyle/>
          <a:p>
            <a:r>
              <a:rPr lang="en-US" altLang="zh-CN" sz="3200" dirty="0"/>
              <a:t>opcode</a:t>
            </a:r>
            <a:r>
              <a:rPr lang="zh-CN" altLang="en-US" sz="3200" dirty="0"/>
              <a:t>、</a:t>
            </a:r>
            <a:r>
              <a:rPr lang="en-US" altLang="zh-CN" sz="3200" dirty="0"/>
              <a:t>funct3</a:t>
            </a:r>
            <a:r>
              <a:rPr lang="zh-CN" altLang="en-US" sz="3200" dirty="0"/>
              <a:t>和</a:t>
            </a:r>
            <a:r>
              <a:rPr lang="en-US" altLang="zh-CN" sz="3200" dirty="0"/>
              <a:t>funct7</a:t>
            </a:r>
            <a:r>
              <a:rPr lang="zh-CN" altLang="en-US" sz="3200" dirty="0"/>
              <a:t>字段确定</a:t>
            </a:r>
            <a:r>
              <a:rPr lang="en-US" altLang="zh-CN" sz="3200" dirty="0"/>
              <a:t>ALU</a:t>
            </a:r>
            <a:r>
              <a:rPr lang="zh-CN" altLang="en-US" sz="3200" dirty="0"/>
              <a:t>的不同功能</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回顾</a:t>
            </a:r>
            <a:r>
              <a:rPr lang="en-US" altLang="zh-CN" dirty="0" err="1"/>
              <a:t>addi</a:t>
            </a:r>
            <a:r>
              <a:rPr lang="zh-CN" altLang="en-US" dirty="0"/>
              <a:t>指令</a:t>
            </a:r>
          </a:p>
        </p:txBody>
      </p:sp>
      <p:sp>
        <p:nvSpPr>
          <p:cNvPr id="3" name="内容占位符 2"/>
          <p:cNvSpPr>
            <a:spLocks noGrp="1"/>
          </p:cNvSpPr>
          <p:nvPr>
            <p:ph idx="1"/>
          </p:nvPr>
        </p:nvSpPr>
        <p:spPr/>
        <p:txBody>
          <a:bodyPr/>
          <a:lstStyle/>
          <a:p>
            <a:pPr marL="0" lvl="0" indent="0">
              <a:buNone/>
            </a:pPr>
            <a:r>
              <a:rPr lang="en-US" altLang="zh-CN" b="1" dirty="0">
                <a:solidFill>
                  <a:srgbClr val="0000FF"/>
                </a:solidFill>
                <a:cs typeface="+mn-lt"/>
                <a:sym typeface="+mn-ea"/>
              </a:rPr>
              <a:t>addi </a:t>
            </a:r>
            <a:r>
              <a:rPr lang="en-US" altLang="zh-CN" b="1" dirty="0" err="1">
                <a:solidFill>
                  <a:srgbClr val="0000FF"/>
                </a:solidFill>
                <a:cs typeface="+mn-lt"/>
                <a:sym typeface="+mn-ea"/>
              </a:rPr>
              <a:t>rd</a:t>
            </a:r>
            <a:r>
              <a:rPr lang="en-US" altLang="zh-CN" b="1" dirty="0">
                <a:solidFill>
                  <a:srgbClr val="0000FF"/>
                </a:solidFill>
                <a:cs typeface="+mn-lt"/>
                <a:sym typeface="+mn-ea"/>
              </a:rPr>
              <a:t>, rs1, imm</a:t>
            </a:r>
            <a:endParaRPr lang="en-US" altLang="zh-CN" b="1" dirty="0">
              <a:solidFill>
                <a:srgbClr val="0000FF"/>
              </a:solidFill>
              <a:cs typeface="+mn-lt"/>
            </a:endParaRPr>
          </a:p>
          <a:p>
            <a:pPr marL="0" lvl="0" indent="0">
              <a:buNone/>
            </a:pPr>
            <a:r>
              <a:rPr lang="en-US" altLang="zh-CN" dirty="0" err="1"/>
              <a:t>addi</a:t>
            </a:r>
            <a:r>
              <a:rPr lang="en-US" altLang="zh-CN" dirty="0"/>
              <a:t> x15, x1, -50</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44</a:t>
            </a:fld>
            <a:endParaRPr lang="zh-CN" altLang="en-US" dirty="0"/>
          </a:p>
        </p:txBody>
      </p:sp>
      <p:grpSp>
        <p:nvGrpSpPr>
          <p:cNvPr id="5" name="组合 4"/>
          <p:cNvGrpSpPr/>
          <p:nvPr/>
        </p:nvGrpSpPr>
        <p:grpSpPr>
          <a:xfrm>
            <a:off x="925195" y="4883785"/>
            <a:ext cx="10224135" cy="539750"/>
            <a:chOff x="1457" y="8299"/>
            <a:chExt cx="16101" cy="850"/>
          </a:xfrm>
        </p:grpSpPr>
        <p:sp>
          <p:nvSpPr>
            <p:cNvPr id="26" name="Google Shape;388;p41"/>
            <p:cNvSpPr txBox="1"/>
            <p:nvPr/>
          </p:nvSpPr>
          <p:spPr>
            <a:xfrm>
              <a:off x="1457" y="8299"/>
              <a:ext cx="5540" cy="8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imm</a:t>
              </a:r>
              <a:r>
                <a:rPr lang="en-US" sz="3200" dirty="0">
                  <a:solidFill>
                    <a:schemeClr val="dk1"/>
                  </a:solidFill>
                  <a:ea typeface="Courier New" panose="02070309020205020404"/>
                  <a:cs typeface="Courier New" panose="02070309020205020404"/>
                  <a:sym typeface="Courier New" panose="02070309020205020404"/>
                </a:rPr>
                <a:t>= -50</a:t>
              </a:r>
              <a:endParaRPr sz="3200" dirty="0">
                <a:solidFill>
                  <a:schemeClr val="dk1"/>
                </a:solidFill>
                <a:ea typeface="Courier New" panose="02070309020205020404"/>
                <a:cs typeface="Courier New" panose="02070309020205020404"/>
                <a:sym typeface="Courier New" panose="02070309020205020404"/>
              </a:endParaRPr>
            </a:p>
          </p:txBody>
        </p:sp>
        <p:sp>
          <p:nvSpPr>
            <p:cNvPr id="27" name="Google Shape;388;p41"/>
            <p:cNvSpPr txBox="1"/>
            <p:nvPr/>
          </p:nvSpPr>
          <p:spPr>
            <a:xfrm>
              <a:off x="7517" y="8299"/>
              <a:ext cx="2354" cy="8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rs1=1</a:t>
              </a:r>
            </a:p>
          </p:txBody>
        </p:sp>
        <p:sp>
          <p:nvSpPr>
            <p:cNvPr id="28" name="Google Shape;388;p41"/>
            <p:cNvSpPr txBox="1"/>
            <p:nvPr/>
          </p:nvSpPr>
          <p:spPr>
            <a:xfrm>
              <a:off x="9908" y="8299"/>
              <a:ext cx="2356" cy="8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add</a:t>
              </a:r>
            </a:p>
          </p:txBody>
        </p:sp>
        <p:sp>
          <p:nvSpPr>
            <p:cNvPr id="29" name="Google Shape;388;p41"/>
            <p:cNvSpPr txBox="1"/>
            <p:nvPr/>
          </p:nvSpPr>
          <p:spPr>
            <a:xfrm>
              <a:off x="12108" y="8299"/>
              <a:ext cx="2356" cy="8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r>
                <a:rPr lang="en-US" sz="3200" dirty="0">
                  <a:solidFill>
                    <a:schemeClr val="dk1"/>
                  </a:solidFill>
                  <a:ea typeface="Courier New" panose="02070309020205020404"/>
                  <a:cs typeface="Courier New" panose="02070309020205020404"/>
                  <a:sym typeface="Courier New" panose="02070309020205020404"/>
                </a:rPr>
                <a:t>=15</a:t>
              </a:r>
              <a:endParaRPr sz="3200" dirty="0">
                <a:solidFill>
                  <a:schemeClr val="dk1"/>
                </a:solidFill>
                <a:ea typeface="Courier New" panose="02070309020205020404"/>
                <a:cs typeface="Courier New" panose="02070309020205020404"/>
                <a:sym typeface="Courier New" panose="02070309020205020404"/>
              </a:endParaRPr>
            </a:p>
          </p:txBody>
        </p:sp>
        <p:sp>
          <p:nvSpPr>
            <p:cNvPr id="30" name="Google Shape;388;p41"/>
            <p:cNvSpPr txBox="1"/>
            <p:nvPr/>
          </p:nvSpPr>
          <p:spPr>
            <a:xfrm>
              <a:off x="14211" y="8299"/>
              <a:ext cx="3347" cy="8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OP-</a:t>
              </a:r>
              <a:r>
                <a:rPr lang="en-US" sz="3200" dirty="0" err="1">
                  <a:solidFill>
                    <a:schemeClr val="dk1"/>
                  </a:solidFill>
                  <a:ea typeface="Courier New" panose="02070309020205020404"/>
                  <a:cs typeface="Courier New" panose="02070309020205020404"/>
                  <a:sym typeface="Courier New" panose="02070309020205020404"/>
                </a:rPr>
                <a:t>I</a:t>
              </a:r>
              <a:r>
                <a:rPr lang="en-US" altLang="zh-CN" sz="3200" dirty="0" err="1">
                  <a:solidFill>
                    <a:schemeClr val="dk1"/>
                  </a:solidFill>
                  <a:ea typeface="Courier New" panose="02070309020205020404"/>
                  <a:cs typeface="Courier New" panose="02070309020205020404"/>
                  <a:sym typeface="Courier New" panose="02070309020205020404"/>
                </a:rPr>
                <a:t>mm</a:t>
              </a:r>
              <a:endParaRPr sz="3200" dirty="0">
                <a:solidFill>
                  <a:schemeClr val="dk1"/>
                </a:solidFill>
                <a:ea typeface="Courier New" panose="02070309020205020404"/>
                <a:cs typeface="Courier New" panose="02070309020205020404"/>
                <a:sym typeface="Courier New" panose="02070309020205020404"/>
              </a:endParaRPr>
            </a:p>
          </p:txBody>
        </p:sp>
      </p:grpSp>
      <p:graphicFrame>
        <p:nvGraphicFramePr>
          <p:cNvPr id="22" name="表格 21"/>
          <p:cNvGraphicFramePr/>
          <p:nvPr/>
        </p:nvGraphicFramePr>
        <p:xfrm>
          <a:off x="904240" y="3300095"/>
          <a:ext cx="10150475" cy="682625"/>
        </p:xfrm>
        <a:graphic>
          <a:graphicData uri="http://schemas.openxmlformats.org/drawingml/2006/table">
            <a:tbl>
              <a:tblPr>
                <a:tableStyleId>{5C22544A-7EE6-4342-B048-85BDC9FD1C3A}</a:tableStyleId>
              </a:tblPr>
              <a:tblGrid>
                <a:gridCol w="2002790">
                  <a:extLst>
                    <a:ext uri="{9D8B030D-6E8A-4147-A177-3AD203B41FA5}">
                      <a16:colId xmlns:a16="http://schemas.microsoft.com/office/drawing/2014/main" val="20000"/>
                    </a:ext>
                  </a:extLst>
                </a:gridCol>
                <a:gridCol w="1851660">
                  <a:extLst>
                    <a:ext uri="{9D8B030D-6E8A-4147-A177-3AD203B41FA5}">
                      <a16:colId xmlns:a16="http://schemas.microsoft.com/office/drawing/2014/main" val="20001"/>
                    </a:ext>
                  </a:extLst>
                </a:gridCol>
                <a:gridCol w="1688465">
                  <a:extLst>
                    <a:ext uri="{9D8B030D-6E8A-4147-A177-3AD203B41FA5}">
                      <a16:colId xmlns:a16="http://schemas.microsoft.com/office/drawing/2014/main" val="20002"/>
                    </a:ext>
                  </a:extLst>
                </a:gridCol>
                <a:gridCol w="1319530">
                  <a:extLst>
                    <a:ext uri="{9D8B030D-6E8A-4147-A177-3AD203B41FA5}">
                      <a16:colId xmlns:a16="http://schemas.microsoft.com/office/drawing/2014/main" val="20003"/>
                    </a:ext>
                  </a:extLst>
                </a:gridCol>
                <a:gridCol w="1503045">
                  <a:extLst>
                    <a:ext uri="{9D8B030D-6E8A-4147-A177-3AD203B41FA5}">
                      <a16:colId xmlns:a16="http://schemas.microsoft.com/office/drawing/2014/main" val="20004"/>
                    </a:ext>
                  </a:extLst>
                </a:gridCol>
                <a:gridCol w="1784985">
                  <a:extLst>
                    <a:ext uri="{9D8B030D-6E8A-4147-A177-3AD203B41FA5}">
                      <a16:colId xmlns:a16="http://schemas.microsoft.com/office/drawing/2014/main" val="20005"/>
                    </a:ext>
                  </a:extLst>
                </a:gridCol>
              </a:tblGrid>
              <a:tr h="682625">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sz="3200" dirty="0" err="1">
                          <a:solidFill>
                            <a:schemeClr val="tx1"/>
                          </a:solidFill>
                          <a:ea typeface="宋体" panose="02010600030101010101" pitchFamily="2" charset="-122"/>
                          <a:sym typeface="+mn-ea"/>
                        </a:rPr>
                        <a:t>imm</a:t>
                      </a:r>
                      <a:r>
                        <a:rPr lang="en-US" sz="3200" dirty="0">
                          <a:solidFill>
                            <a:schemeClr val="tx1"/>
                          </a:solidFill>
                          <a:ea typeface="宋体" panose="02010600030101010101" pitchFamily="2" charset="-122"/>
                          <a:sym typeface="+mn-ea"/>
                        </a:rPr>
                        <a:t>[11:5]</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3200" dirty="0" err="1">
                          <a:solidFill>
                            <a:schemeClr val="tx1"/>
                          </a:solidFill>
                          <a:ea typeface="宋体" panose="02010600030101010101" pitchFamily="2" charset="-122"/>
                          <a:sym typeface="+mn-ea"/>
                        </a:rPr>
                        <a:t>imm</a:t>
                      </a:r>
                      <a:r>
                        <a:rPr lang="en-US" sz="3200" dirty="0">
                          <a:solidFill>
                            <a:schemeClr val="tx1"/>
                          </a:solidFill>
                          <a:ea typeface="宋体" panose="02010600030101010101" pitchFamily="2" charset="-122"/>
                          <a:sym typeface="+mn-ea"/>
                        </a:rPr>
                        <a:t>[4:0]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p:nvPr/>
        </p:nvGraphicFramePr>
        <p:xfrm>
          <a:off x="904240" y="3978275"/>
          <a:ext cx="10150475" cy="682625"/>
        </p:xfrm>
        <a:graphic>
          <a:graphicData uri="http://schemas.openxmlformats.org/drawingml/2006/table">
            <a:tbl>
              <a:tblPr>
                <a:tableStyleId>{5C22544A-7EE6-4342-B048-85BDC9FD1C3A}</a:tableStyleId>
              </a:tblPr>
              <a:tblGrid>
                <a:gridCol w="2002790">
                  <a:extLst>
                    <a:ext uri="{9D8B030D-6E8A-4147-A177-3AD203B41FA5}">
                      <a16:colId xmlns:a16="http://schemas.microsoft.com/office/drawing/2014/main" val="20000"/>
                    </a:ext>
                  </a:extLst>
                </a:gridCol>
                <a:gridCol w="1851660">
                  <a:extLst>
                    <a:ext uri="{9D8B030D-6E8A-4147-A177-3AD203B41FA5}">
                      <a16:colId xmlns:a16="http://schemas.microsoft.com/office/drawing/2014/main" val="20001"/>
                    </a:ext>
                  </a:extLst>
                </a:gridCol>
                <a:gridCol w="1688465">
                  <a:extLst>
                    <a:ext uri="{9D8B030D-6E8A-4147-A177-3AD203B41FA5}">
                      <a16:colId xmlns:a16="http://schemas.microsoft.com/office/drawing/2014/main" val="20002"/>
                    </a:ext>
                  </a:extLst>
                </a:gridCol>
                <a:gridCol w="1320165">
                  <a:extLst>
                    <a:ext uri="{9D8B030D-6E8A-4147-A177-3AD203B41FA5}">
                      <a16:colId xmlns:a16="http://schemas.microsoft.com/office/drawing/2014/main" val="20003"/>
                    </a:ext>
                  </a:extLst>
                </a:gridCol>
                <a:gridCol w="1502410">
                  <a:extLst>
                    <a:ext uri="{9D8B030D-6E8A-4147-A177-3AD203B41FA5}">
                      <a16:colId xmlns:a16="http://schemas.microsoft.com/office/drawing/2014/main" val="20004"/>
                    </a:ext>
                  </a:extLst>
                </a:gridCol>
                <a:gridCol w="1784985">
                  <a:extLst>
                    <a:ext uri="{9D8B030D-6E8A-4147-A177-3AD203B41FA5}">
                      <a16:colId xmlns:a16="http://schemas.microsoft.com/office/drawing/2014/main" val="20005"/>
                    </a:ext>
                  </a:extLst>
                </a:gridCol>
              </a:tblGrid>
              <a:tr h="682625">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sz="3200" dirty="0">
                          <a:ea typeface="Courier New" panose="02070309020205020404"/>
                          <a:cs typeface="Courier New" panose="02070309020205020404"/>
                          <a:sym typeface="Courier New" panose="02070309020205020404"/>
                        </a:rPr>
                        <a:t>1111110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sz="3200" dirty="0">
                          <a:ea typeface="Courier New" panose="02070309020205020404"/>
                          <a:cs typeface="Courier New" panose="02070309020205020404"/>
                          <a:sym typeface="Courier New" panose="02070309020205020404"/>
                        </a:rPr>
                        <a:t>01110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3200" dirty="0">
                          <a:ea typeface="Courier New" panose="02070309020205020404"/>
                          <a:cs typeface="Courier New" panose="02070309020205020404"/>
                          <a:sym typeface="Courier New" panose="02070309020205020404"/>
                        </a:rPr>
                        <a:t>00001</a:t>
                      </a:r>
                      <a:endParaRPr lang="en-US" altLang="zh-CN" sz="32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000</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01111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0010011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pSp>
        <p:nvGrpSpPr>
          <p:cNvPr id="11" name="组合 10"/>
          <p:cNvGrpSpPr/>
          <p:nvPr/>
        </p:nvGrpSpPr>
        <p:grpSpPr>
          <a:xfrm>
            <a:off x="713740" y="2721610"/>
            <a:ext cx="10542905" cy="508635"/>
            <a:chOff x="939" y="4101"/>
            <a:chExt cx="16957" cy="986"/>
          </a:xfrm>
        </p:grpSpPr>
        <p:sp>
          <p:nvSpPr>
            <p:cNvPr id="9" name="Google Shape;388;p41"/>
            <p:cNvSpPr txBox="1"/>
            <p:nvPr/>
          </p:nvSpPr>
          <p:spPr>
            <a:xfrm>
              <a:off x="939" y="4104"/>
              <a:ext cx="1057" cy="98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31</a:t>
              </a:r>
            </a:p>
          </p:txBody>
        </p:sp>
        <p:sp>
          <p:nvSpPr>
            <p:cNvPr id="10" name="Google Shape;389;p41"/>
            <p:cNvSpPr txBox="1"/>
            <p:nvPr/>
          </p:nvSpPr>
          <p:spPr>
            <a:xfrm>
              <a:off x="17192" y="4101"/>
              <a:ext cx="705" cy="9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ea typeface="Courier New" panose="02070309020205020404"/>
                  <a:cs typeface="Courier New" panose="02070309020205020404"/>
                  <a:sym typeface="Courier New" panose="02070309020205020404"/>
                </a:rPr>
                <a:t>0</a:t>
              </a:r>
            </a:p>
          </p:txBody>
        </p:sp>
      </p:grpSp>
    </p:spTree>
    <p:extLst>
      <p:ext uri="{BB962C8B-B14F-4D97-AF65-F5344CB8AC3E}">
        <p14:creationId xmlns:p14="http://schemas.microsoft.com/office/powerpoint/2010/main" val="9024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指令数据通路</a:t>
            </a:r>
            <a:r>
              <a:rPr lang="en-US" altLang="zh-CN" dirty="0"/>
              <a:t>—&gt;addi?</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45</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2103707"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rPr>
              <a:t>(</a:t>
            </a:r>
            <a:r>
              <a:rPr lang="en-US" altLang="zh-CN" sz="2400" b="1" dirty="0">
                <a:solidFill>
                  <a:prstClr val="black"/>
                </a:solidFill>
                <a:sym typeface="+mn-ea"/>
              </a:rPr>
              <a:t>0:add/</a:t>
            </a:r>
            <a:r>
              <a:rPr lang="en-US" altLang="zh-CN" sz="2400" b="1" dirty="0">
                <a:solidFill>
                  <a:schemeClr val="tx1"/>
                </a:solidFill>
                <a:sym typeface="+mn-ea"/>
              </a:rPr>
              <a:t>1:sub</a:t>
            </a:r>
            <a:r>
              <a:rPr lang="en-US" altLang="zh-CN" sz="2400" b="1" dirty="0">
                <a:solidFill>
                  <a:prstClr val="black"/>
                </a:solidFill>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76" name="组合 175"/>
          <p:cNvGrpSpPr/>
          <p:nvPr/>
        </p:nvGrpSpPr>
        <p:grpSpPr>
          <a:xfrm>
            <a:off x="4461832" y="1991855"/>
            <a:ext cx="5216099" cy="1482961"/>
            <a:chOff x="5118435" y="2039292"/>
            <a:chExt cx="3915664" cy="1320285"/>
          </a:xfrm>
        </p:grpSpPr>
        <p:cxnSp>
          <p:nvCxnSpPr>
            <p:cNvPr id="178" name="直接箭头连接符 177"/>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2045490"/>
              <a:ext cx="0" cy="1314087"/>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2057583"/>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2039292"/>
              <a:ext cx="0" cy="384611"/>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83" name="椭圆 82"/>
          <p:cNvSpPr/>
          <p:nvPr/>
        </p:nvSpPr>
        <p:spPr>
          <a:xfrm>
            <a:off x="7361382" y="3555032"/>
            <a:ext cx="522749" cy="319759"/>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84" name="直接箭头连接符 83"/>
          <p:cNvCxnSpPr>
            <a:endCxn id="83" idx="5"/>
          </p:cNvCxnSpPr>
          <p:nvPr/>
        </p:nvCxnSpPr>
        <p:spPr>
          <a:xfrm flipH="1" flipV="1">
            <a:off x="7807576" y="3827963"/>
            <a:ext cx="1264059" cy="471074"/>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85" name="文本框 84"/>
          <p:cNvSpPr txBox="1"/>
          <p:nvPr/>
        </p:nvSpPr>
        <p:spPr>
          <a:xfrm>
            <a:off x="8896982" y="4313166"/>
            <a:ext cx="1980029" cy="523220"/>
          </a:xfrm>
          <a:prstGeom prst="rect">
            <a:avLst/>
          </a:prstGeom>
          <a:noFill/>
        </p:spPr>
        <p:txBody>
          <a:bodyPr wrap="none" rtlCol="0">
            <a:spAutoFit/>
          </a:bodyPr>
          <a:lstStyle/>
          <a:p>
            <a:r>
              <a:rPr lang="zh-CN" altLang="en-US" sz="2800" b="1" dirty="0">
                <a:solidFill>
                  <a:srgbClr val="FF0000"/>
                </a:solidFill>
              </a:rPr>
              <a:t>立即数位置</a:t>
            </a:r>
          </a:p>
        </p:txBody>
      </p:sp>
      <p:sp>
        <p:nvSpPr>
          <p:cNvPr id="87" name="文本框 86"/>
          <p:cNvSpPr txBox="1"/>
          <p:nvPr/>
        </p:nvSpPr>
        <p:spPr>
          <a:xfrm>
            <a:off x="1926251" y="5883928"/>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88" name="组合 87"/>
          <p:cNvGrpSpPr/>
          <p:nvPr/>
        </p:nvGrpSpPr>
        <p:grpSpPr>
          <a:xfrm>
            <a:off x="4647380" y="2244349"/>
            <a:ext cx="2097287" cy="2152479"/>
            <a:chOff x="5147404" y="2415711"/>
            <a:chExt cx="1949822" cy="2152479"/>
          </a:xfrm>
        </p:grpSpPr>
        <p:grpSp>
          <p:nvGrpSpPr>
            <p:cNvPr id="89" name="组合 88"/>
            <p:cNvGrpSpPr/>
            <p:nvPr/>
          </p:nvGrpSpPr>
          <p:grpSpPr>
            <a:xfrm>
              <a:off x="5147404" y="2415711"/>
              <a:ext cx="1949822" cy="2054688"/>
              <a:chOff x="5147404" y="2415711"/>
              <a:chExt cx="1949822" cy="2054688"/>
            </a:xfrm>
          </p:grpSpPr>
          <p:grpSp>
            <p:nvGrpSpPr>
              <p:cNvPr id="91" name="组合 90"/>
              <p:cNvGrpSpPr/>
              <p:nvPr/>
            </p:nvGrpSpPr>
            <p:grpSpPr>
              <a:xfrm>
                <a:off x="5147404" y="2415711"/>
                <a:ext cx="1949822" cy="2054688"/>
                <a:chOff x="9255806" y="2351056"/>
                <a:chExt cx="1949822" cy="2054688"/>
              </a:xfrm>
            </p:grpSpPr>
            <p:sp>
              <p:nvSpPr>
                <p:cNvPr id="94" name="矩形 93"/>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95" name="文本框 94"/>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6" name="文本框 95"/>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7" name="文本框 96"/>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8" name="文本框 97"/>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1" name="文本框 100"/>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92" name="等腰三角形 91"/>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90" name="直接连接符 89"/>
            <p:cNvCxnSpPr>
              <a:stCxn id="92"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
        <p:nvSpPr>
          <p:cNvPr id="2" name="文本框 1"/>
          <p:cNvSpPr txBox="1"/>
          <p:nvPr/>
        </p:nvSpPr>
        <p:spPr>
          <a:xfrm>
            <a:off x="8472170" y="1075690"/>
            <a:ext cx="2881630" cy="492125"/>
          </a:xfrm>
          <a:prstGeom prst="rect">
            <a:avLst/>
          </a:prstGeom>
          <a:noFill/>
        </p:spPr>
        <p:txBody>
          <a:bodyPr wrap="square" lIns="0" tIns="0" rIns="0" bIns="0" rtlCol="0" anchor="t" anchorCtr="1">
            <a:spAutoFit/>
          </a:bodyPr>
          <a:lstStyle/>
          <a:p>
            <a:pPr marL="0" lvl="0" indent="0">
              <a:buNone/>
            </a:pPr>
            <a:r>
              <a:rPr lang="en-US" altLang="zh-CN" sz="3200" dirty="0" err="1">
                <a:sym typeface="+mn-ea"/>
              </a:rPr>
              <a:t>addi</a:t>
            </a:r>
            <a:r>
              <a:rPr lang="en-US" altLang="zh-CN" sz="3200" dirty="0">
                <a:sym typeface="+mn-ea"/>
              </a:rPr>
              <a:t> x15, x1, </a:t>
            </a:r>
            <a:r>
              <a:rPr lang="en-US" altLang="zh-CN" sz="3200" b="1" dirty="0">
                <a:solidFill>
                  <a:srgbClr val="FF0000"/>
                </a:solidFill>
                <a:sym typeface="+mn-ea"/>
              </a:rPr>
              <a:t>-50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addi</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46</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30" y="5540375"/>
            <a:ext cx="2170430"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noProof="0" dirty="0" err="1">
                <a:ln>
                  <a:noFill/>
                </a:ln>
                <a:solidFill>
                  <a:prstClr val="black"/>
                </a:solidFill>
                <a:effectLst/>
                <a:uLnTx/>
                <a:uFillTx/>
                <a:latin typeface="Times New Roman" panose="02020603050405020304"/>
                <a:ea typeface="宋体" panose="02010600030101010101" pitchFamily="2" charset="-122"/>
                <a:sym typeface="+mn-ea"/>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sym typeface="+mn-ea"/>
              </a:rPr>
              <a:t>(0:add/</a:t>
            </a:r>
            <a:r>
              <a:rPr lang="en-US" altLang="zh-CN" sz="2400" b="1" dirty="0">
                <a:sym typeface="+mn-ea"/>
              </a:rPr>
              <a:t>1:sub</a:t>
            </a:r>
            <a:r>
              <a:rPr lang="en-US" altLang="zh-CN" sz="2400" b="1" dirty="0">
                <a:solidFill>
                  <a:prstClr val="black"/>
                </a:solidFill>
                <a:sym typeface="+mn-ea"/>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689913" y="5539717"/>
            <a:ext cx="782586"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76" name="组合 175"/>
          <p:cNvGrpSpPr/>
          <p:nvPr/>
        </p:nvGrpSpPr>
        <p:grpSpPr>
          <a:xfrm>
            <a:off x="4461832" y="2012174"/>
            <a:ext cx="5216099" cy="1459648"/>
            <a:chOff x="5118435" y="2057382"/>
            <a:chExt cx="3915664" cy="1299529"/>
          </a:xfrm>
        </p:grpSpPr>
        <p:cxnSp>
          <p:nvCxnSpPr>
            <p:cNvPr id="178" name="直接箭头连接符 177"/>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2063580"/>
              <a:ext cx="0" cy="1282037"/>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2057583"/>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2057382"/>
              <a:ext cx="0" cy="512815"/>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570398"/>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X</a:t>
              </a:r>
            </a:p>
          </p:txBody>
        </p:sp>
      </p:grpSp>
      <p:sp>
        <p:nvSpPr>
          <p:cNvPr id="169" name="文本框 168"/>
          <p:cNvSpPr txBox="1"/>
          <p:nvPr/>
        </p:nvSpPr>
        <p:spPr>
          <a:xfrm>
            <a:off x="6795448" y="4478837"/>
            <a:ext cx="782587" cy="461665"/>
          </a:xfrm>
          <a:prstGeom prst="rect">
            <a:avLst/>
          </a:prstGeom>
          <a:noFill/>
        </p:spPr>
        <p:txBody>
          <a:bodyPr wrap="none" rtlCol="0">
            <a:spAutoFit/>
          </a:bodyPr>
          <a:lstStyle/>
          <a:p>
            <a:r>
              <a:rPr lang="en-US" altLang="zh-CN" sz="2400" b="1" dirty="0" err="1">
                <a:solidFill>
                  <a:srgbClr val="0000FF"/>
                </a:solidFill>
                <a:latin typeface="Times New Roman" panose="02020603050405020304"/>
                <a:ea typeface="宋体" panose="02010600030101010101" pitchFamily="2" charset="-122"/>
              </a:rPr>
              <a:t>imm</a:t>
            </a:r>
          </a:p>
        </p:txBody>
      </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00" name="组合 99"/>
          <p:cNvGrpSpPr/>
          <p:nvPr/>
        </p:nvGrpSpPr>
        <p:grpSpPr>
          <a:xfrm>
            <a:off x="7336124" y="4173746"/>
            <a:ext cx="384242" cy="343841"/>
            <a:chOff x="2139696" y="2656398"/>
            <a:chExt cx="384242" cy="687003"/>
          </a:xfrm>
        </p:grpSpPr>
        <p:cxnSp>
          <p:nvCxnSpPr>
            <p:cNvPr id="101" name="直接连接符 100"/>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103" name="直接箭头连接符 102"/>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04" name="文本框 103"/>
          <p:cNvSpPr txBox="1"/>
          <p:nvPr/>
        </p:nvSpPr>
        <p:spPr>
          <a:xfrm>
            <a:off x="1926251" y="5883928"/>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13" name="组合 112"/>
          <p:cNvGrpSpPr/>
          <p:nvPr/>
        </p:nvGrpSpPr>
        <p:grpSpPr>
          <a:xfrm>
            <a:off x="4647380" y="2242800"/>
            <a:ext cx="2097287" cy="2152479"/>
            <a:chOff x="5147404" y="2415711"/>
            <a:chExt cx="1949822" cy="2152479"/>
          </a:xfrm>
        </p:grpSpPr>
        <p:grpSp>
          <p:nvGrpSpPr>
            <p:cNvPr id="116" name="组合 115"/>
            <p:cNvGrpSpPr/>
            <p:nvPr/>
          </p:nvGrpSpPr>
          <p:grpSpPr>
            <a:xfrm>
              <a:off x="5147404" y="2415711"/>
              <a:ext cx="1949822" cy="2054688"/>
              <a:chOff x="5147404" y="2415711"/>
              <a:chExt cx="1949822" cy="2054688"/>
            </a:xfrm>
          </p:grpSpPr>
          <p:grpSp>
            <p:nvGrpSpPr>
              <p:cNvPr id="119" name="组合 118"/>
              <p:cNvGrpSpPr/>
              <p:nvPr/>
            </p:nvGrpSpPr>
            <p:grpSpPr>
              <a:xfrm>
                <a:off x="5147404" y="2415711"/>
                <a:ext cx="1949822" cy="2054688"/>
                <a:chOff x="9255806" y="2351056"/>
                <a:chExt cx="1949822" cy="2054688"/>
              </a:xfrm>
            </p:grpSpPr>
            <p:sp>
              <p:nvSpPr>
                <p:cNvPr id="121" name="矩形 120"/>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2" name="文本框 121"/>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3" name="文本框 122"/>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3" name="文本框 132"/>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5" name="文本框 134"/>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6" name="文本框 135"/>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20" name="等腰三角形 11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17" name="直接连接符 116"/>
            <p:cNvCxnSpPr>
              <a:stCxn id="12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addi</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47</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177754" y="5539717"/>
            <a:ext cx="1806905"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lgn="ctr">
              <a:defRPr/>
            </a:pPr>
            <a:r>
              <a:rPr lang="en-US" altLang="zh-CN" sz="2400" dirty="0">
                <a:solidFill>
                  <a:schemeClr val="tx1"/>
                </a:solidFill>
              </a:rPr>
              <a:t>(Data2/</a:t>
            </a:r>
            <a:r>
              <a:rPr lang="en-US" altLang="zh-CN" sz="2400" b="1" dirty="0" err="1">
                <a:solidFill>
                  <a:srgbClr val="FF0000"/>
                </a:solidFill>
              </a:rPr>
              <a:t>imm</a:t>
            </a:r>
            <a:r>
              <a:rPr lang="en-US" altLang="zh-CN" sz="2400" b="1" dirty="0">
                <a:solidFill>
                  <a:schemeClr val="tx1"/>
                </a:solidFill>
              </a:rPr>
              <a:t>)</a:t>
            </a:r>
            <a:endParaRPr lang="en-US" altLang="zh-CN" sz="2400" b="1" dirty="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=I</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48" name="直接箭头连接符 47"/>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文本框 132"/>
          <p:cNvSpPr txBox="1"/>
          <p:nvPr/>
        </p:nvSpPr>
        <p:spPr>
          <a:xfrm>
            <a:off x="2957189" y="4399347"/>
            <a:ext cx="16999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76" name="组合 175"/>
          <p:cNvGrpSpPr/>
          <p:nvPr/>
        </p:nvGrpSpPr>
        <p:grpSpPr>
          <a:xfrm>
            <a:off x="4462145" y="2012315"/>
            <a:ext cx="5215890" cy="1459865"/>
            <a:chOff x="5118435" y="1810320"/>
            <a:chExt cx="3915664" cy="1546591"/>
          </a:xfrm>
        </p:grpSpPr>
        <p:cxnSp>
          <p:nvCxnSpPr>
            <p:cNvPr id="178" name="直接箭头连接符 177"/>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6" name="肘形连接符 265"/>
          <p:cNvCxnSpPr>
            <a:stCxn id="2"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X</a:t>
              </a:r>
            </a:p>
          </p:txBody>
        </p:sp>
      </p:gr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00" name="直接箭头连接符 99"/>
          <p:cNvCxnSpPr/>
          <p:nvPr/>
        </p:nvCxnSpPr>
        <p:spPr>
          <a:xfrm>
            <a:off x="1927821" y="317940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1" name="直接箭头连接符 100"/>
          <p:cNvCxnSpPr/>
          <p:nvPr/>
        </p:nvCxnSpPr>
        <p:spPr>
          <a:xfrm>
            <a:off x="3013362" y="3003274"/>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3" name="直接箭头连接符 102"/>
          <p:cNvCxnSpPr/>
          <p:nvPr/>
        </p:nvCxnSpPr>
        <p:spPr>
          <a:xfrm>
            <a:off x="3019077" y="4844967"/>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直接箭头连接符 103"/>
          <p:cNvCxnSpPr/>
          <p:nvPr/>
        </p:nvCxnSpPr>
        <p:spPr>
          <a:xfrm>
            <a:off x="3013997" y="3003274"/>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5" name="直接箭头连接符 104"/>
          <p:cNvCxnSpPr/>
          <p:nvPr/>
        </p:nvCxnSpPr>
        <p:spPr>
          <a:xfrm>
            <a:off x="3019077" y="3434271"/>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6" name="直接箭头连接符 105"/>
          <p:cNvCxnSpPr/>
          <p:nvPr/>
        </p:nvCxnSpPr>
        <p:spPr>
          <a:xfrm>
            <a:off x="3019077" y="384374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7" name="直接箭头连接符 106"/>
          <p:cNvCxnSpPr/>
          <p:nvPr/>
        </p:nvCxnSpPr>
        <p:spPr>
          <a:xfrm>
            <a:off x="2845817" y="3197670"/>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08" name="组合 107"/>
          <p:cNvGrpSpPr/>
          <p:nvPr/>
        </p:nvGrpSpPr>
        <p:grpSpPr>
          <a:xfrm>
            <a:off x="2042745" y="2481661"/>
            <a:ext cx="157663" cy="687003"/>
            <a:chOff x="2139696" y="2656398"/>
            <a:chExt cx="384242" cy="687003"/>
          </a:xfrm>
        </p:grpSpPr>
        <p:cxnSp>
          <p:nvCxnSpPr>
            <p:cNvPr id="109" name="直接连接符 108"/>
            <p:cNvCxnSpPr/>
            <p:nvPr/>
          </p:nvCxnSpPr>
          <p:spPr>
            <a:xfrm flipV="1">
              <a:off x="2139696" y="2656398"/>
              <a:ext cx="0" cy="687003"/>
            </a:xfrm>
            <a:prstGeom prst="line">
              <a:avLst/>
            </a:prstGeom>
            <a:ln w="38100">
              <a:solidFill>
                <a:srgbClr val="FFC000"/>
              </a:solidFill>
            </a:ln>
          </p:spPr>
          <p:style>
            <a:lnRef idx="3">
              <a:schemeClr val="dk1"/>
            </a:lnRef>
            <a:fillRef idx="0">
              <a:schemeClr val="dk1"/>
            </a:fillRef>
            <a:effectRef idx="2">
              <a:schemeClr val="dk1"/>
            </a:effectRef>
            <a:fontRef idx="minor">
              <a:schemeClr val="tx1"/>
            </a:fontRef>
          </p:style>
        </p:cxnSp>
        <p:cxnSp>
          <p:nvCxnSpPr>
            <p:cNvPr id="110" name="直接箭头连接符 109"/>
            <p:cNvCxnSpPr/>
            <p:nvPr/>
          </p:nvCxnSpPr>
          <p:spPr>
            <a:xfrm>
              <a:off x="2139696" y="2656398"/>
              <a:ext cx="384242" cy="0"/>
            </a:xfrm>
            <a:prstGeom prst="straightConnector1">
              <a:avLst/>
            </a:prstGeom>
            <a:ln w="38100">
              <a:solidFill>
                <a:srgbClr val="FFC000"/>
              </a:solidFill>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918788" y="1364105"/>
            <a:ext cx="2267929" cy="1856427"/>
            <a:chOff x="911741" y="1492577"/>
            <a:chExt cx="2262224" cy="1663126"/>
          </a:xfrm>
        </p:grpSpPr>
        <p:cxnSp>
          <p:nvCxnSpPr>
            <p:cNvPr id="117" name="直接箭头连接符 116"/>
            <p:cNvCxnSpPr/>
            <p:nvPr/>
          </p:nvCxnSpPr>
          <p:spPr>
            <a:xfrm>
              <a:off x="2996265" y="2203630"/>
              <a:ext cx="173890" cy="0"/>
            </a:xfrm>
            <a:prstGeom prst="straightConnector1">
              <a:avLst/>
            </a:prstGeom>
            <a:ln w="38100">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3173965" y="1493280"/>
              <a:ext cx="0" cy="710350"/>
            </a:xfrm>
            <a:prstGeom prst="line">
              <a:avLst/>
            </a:prstGeom>
            <a:ln w="38100">
              <a:solidFill>
                <a:srgbClr val="FFC000"/>
              </a:solidFill>
            </a:ln>
          </p:spPr>
          <p:style>
            <a:lnRef idx="3">
              <a:schemeClr val="dk1"/>
            </a:lnRef>
            <a:fillRef idx="0">
              <a:schemeClr val="dk1"/>
            </a:fillRef>
            <a:effectRef idx="2">
              <a:schemeClr val="dk1"/>
            </a:effectRef>
            <a:fontRef idx="minor">
              <a:schemeClr val="tx1"/>
            </a:fontRef>
          </p:style>
        </p:cxnSp>
        <p:cxnSp>
          <p:nvCxnSpPr>
            <p:cNvPr id="120" name="直接连接符 119"/>
            <p:cNvCxnSpPr/>
            <p:nvPr/>
          </p:nvCxnSpPr>
          <p:spPr>
            <a:xfrm>
              <a:off x="911741" y="1493608"/>
              <a:ext cx="2258414" cy="0"/>
            </a:xfrm>
            <a:prstGeom prst="line">
              <a:avLst/>
            </a:prstGeom>
            <a:ln w="38100">
              <a:solidFill>
                <a:srgbClr val="FFC000"/>
              </a:solidFill>
            </a:ln>
          </p:spPr>
          <p:style>
            <a:lnRef idx="3">
              <a:schemeClr val="dk1"/>
            </a:lnRef>
            <a:fillRef idx="0">
              <a:schemeClr val="dk1"/>
            </a:fillRef>
            <a:effectRef idx="2">
              <a:schemeClr val="dk1"/>
            </a:effectRef>
            <a:fontRef idx="minor">
              <a:schemeClr val="tx1"/>
            </a:fontRef>
          </p:style>
        </p:cxnSp>
        <p:cxnSp>
          <p:nvCxnSpPr>
            <p:cNvPr id="121" name="直接连接符 120"/>
            <p:cNvCxnSpPr/>
            <p:nvPr/>
          </p:nvCxnSpPr>
          <p:spPr>
            <a:xfrm flipV="1">
              <a:off x="911741" y="1492577"/>
              <a:ext cx="0" cy="1663126"/>
            </a:xfrm>
            <a:prstGeom prst="line">
              <a:avLst/>
            </a:prstGeom>
            <a:ln w="38100">
              <a:solidFill>
                <a:srgbClr val="FFC000"/>
              </a:solidFill>
            </a:ln>
          </p:spPr>
          <p:style>
            <a:lnRef idx="3">
              <a:schemeClr val="dk1"/>
            </a:lnRef>
            <a:fillRef idx="0">
              <a:schemeClr val="dk1"/>
            </a:fillRef>
            <a:effectRef idx="2">
              <a:schemeClr val="dk1"/>
            </a:effectRef>
            <a:fontRef idx="minor">
              <a:schemeClr val="tx1"/>
            </a:fontRef>
          </p:style>
        </p:cxnSp>
        <p:cxnSp>
          <p:nvCxnSpPr>
            <p:cNvPr id="122" name="直接箭头连接符 121"/>
            <p:cNvCxnSpPr/>
            <p:nvPr/>
          </p:nvCxnSpPr>
          <p:spPr>
            <a:xfrm>
              <a:off x="911741" y="3155703"/>
              <a:ext cx="525502" cy="0"/>
            </a:xfrm>
            <a:prstGeom prst="straightConnector1">
              <a:avLst/>
            </a:prstGeom>
            <a:ln w="38100">
              <a:solidFill>
                <a:srgbClr val="FFC000"/>
              </a:solidFill>
              <a:tailEnd type="triangle"/>
            </a:ln>
          </p:spPr>
          <p:style>
            <a:lnRef idx="3">
              <a:schemeClr val="dk1"/>
            </a:lnRef>
            <a:fillRef idx="0">
              <a:schemeClr val="dk1"/>
            </a:fillRef>
            <a:effectRef idx="2">
              <a:schemeClr val="dk1"/>
            </a:effectRef>
            <a:fontRef idx="minor">
              <a:schemeClr val="tx1"/>
            </a:fontRef>
          </p:style>
        </p:cxnSp>
      </p:grpSp>
      <p:cxnSp>
        <p:nvCxnSpPr>
          <p:cNvPr id="123" name="直接箭头连接符 122"/>
          <p:cNvCxnSpPr/>
          <p:nvPr/>
        </p:nvCxnSpPr>
        <p:spPr>
          <a:xfrm>
            <a:off x="6460003" y="3265338"/>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4" name="直接箭头连接符 123"/>
          <p:cNvCxnSpPr/>
          <p:nvPr/>
        </p:nvCxnSpPr>
        <p:spPr>
          <a:xfrm>
            <a:off x="6460003" y="3690040"/>
            <a:ext cx="126877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6" name="肘形连接符 135"/>
          <p:cNvCxnSpPr>
            <a:stCxn id="2" idx="6"/>
          </p:cNvCxnSpPr>
          <p:nvPr/>
        </p:nvCxnSpPr>
        <p:spPr>
          <a:xfrm flipV="1">
            <a:off x="5229927" y="4187040"/>
            <a:ext cx="2502476" cy="708068"/>
          </a:xfrm>
          <a:prstGeom prst="bentConnector3">
            <a:avLst>
              <a:gd name="adj1" fmla="val 68879"/>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7" name="直接箭头连接符 136"/>
          <p:cNvCxnSpPr/>
          <p:nvPr/>
        </p:nvCxnSpPr>
        <p:spPr>
          <a:xfrm>
            <a:off x="8096208" y="386581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38" name="组合 137"/>
          <p:cNvGrpSpPr/>
          <p:nvPr/>
        </p:nvGrpSpPr>
        <p:grpSpPr>
          <a:xfrm>
            <a:off x="4466590" y="2012315"/>
            <a:ext cx="5215890" cy="1466215"/>
            <a:chOff x="5118435" y="1810320"/>
            <a:chExt cx="3915664" cy="1546591"/>
          </a:xfrm>
        </p:grpSpPr>
        <p:cxnSp>
          <p:nvCxnSpPr>
            <p:cNvPr id="139" name="直接箭头连接符 138"/>
            <p:cNvCxnSpPr/>
            <p:nvPr/>
          </p:nvCxnSpPr>
          <p:spPr>
            <a:xfrm>
              <a:off x="8619816" y="3356911"/>
              <a:ext cx="413887"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0" name="直接连接符 139"/>
            <p:cNvCxnSpPr/>
            <p:nvPr/>
          </p:nvCxnSpPr>
          <p:spPr>
            <a:xfrm flipV="1">
              <a:off x="9034099" y="1810320"/>
              <a:ext cx="0" cy="15465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1" name="直接连接符 140"/>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2" name="直接连接符 141"/>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4" name="直接箭头连接符 143"/>
            <p:cNvCxnSpPr/>
            <p:nvPr/>
          </p:nvCxnSpPr>
          <p:spPr>
            <a:xfrm>
              <a:off x="5118435" y="2418750"/>
              <a:ext cx="18955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145" name="文本框 144"/>
          <p:cNvSpPr txBox="1"/>
          <p:nvPr/>
        </p:nvSpPr>
        <p:spPr>
          <a:xfrm>
            <a:off x="1926251" y="5883928"/>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5" name="组合 4"/>
          <p:cNvGrpSpPr/>
          <p:nvPr/>
        </p:nvGrpSpPr>
        <p:grpSpPr>
          <a:xfrm>
            <a:off x="4431702" y="4415155"/>
            <a:ext cx="841756" cy="959906"/>
            <a:chOff x="4355926" y="4364678"/>
            <a:chExt cx="841756" cy="977525"/>
          </a:xfrm>
        </p:grpSpPr>
        <p:sp>
          <p:nvSpPr>
            <p:cNvPr id="116" name="文本框 115"/>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0000FF"/>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Gen</a:t>
              </a:r>
            </a:p>
          </p:txBody>
        </p:sp>
        <p:sp>
          <p:nvSpPr>
            <p:cNvPr id="2" name="椭圆 1"/>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57" name="组合 156"/>
          <p:cNvGrpSpPr/>
          <p:nvPr/>
        </p:nvGrpSpPr>
        <p:grpSpPr>
          <a:xfrm>
            <a:off x="4647380" y="2244349"/>
            <a:ext cx="2097287" cy="2152479"/>
            <a:chOff x="5147404" y="2415711"/>
            <a:chExt cx="1949822" cy="2152479"/>
          </a:xfrm>
        </p:grpSpPr>
        <p:grpSp>
          <p:nvGrpSpPr>
            <p:cNvPr id="158" name="组合 157"/>
            <p:cNvGrpSpPr/>
            <p:nvPr/>
          </p:nvGrpSpPr>
          <p:grpSpPr>
            <a:xfrm>
              <a:off x="5147404" y="2415711"/>
              <a:ext cx="1949822" cy="2054688"/>
              <a:chOff x="5147404" y="2415711"/>
              <a:chExt cx="1949822" cy="2054688"/>
            </a:xfrm>
          </p:grpSpPr>
          <p:grpSp>
            <p:nvGrpSpPr>
              <p:cNvPr id="160" name="组合 159"/>
              <p:cNvGrpSpPr/>
              <p:nvPr/>
            </p:nvGrpSpPr>
            <p:grpSpPr>
              <a:xfrm>
                <a:off x="5147404" y="2415711"/>
                <a:ext cx="1949822" cy="2054688"/>
                <a:chOff x="9255806" y="2351056"/>
                <a:chExt cx="1949822" cy="2054688"/>
              </a:xfrm>
            </p:grpSpPr>
            <p:sp>
              <p:nvSpPr>
                <p:cNvPr id="162" name="矩形 161"/>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6" name="文本框 16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8" name="文本框 16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9" name="文本框 16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3" name="文本框 172"/>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1" name="等腰三角形 160"/>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59" name="直接连接符 158"/>
            <p:cNvCxnSpPr>
              <a:stCxn id="161"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
        <p:nvSpPr>
          <p:cNvPr id="4" name="文本框 3"/>
          <p:cNvSpPr txBox="1"/>
          <p:nvPr/>
        </p:nvSpPr>
        <p:spPr>
          <a:xfrm>
            <a:off x="5559103" y="4895397"/>
            <a:ext cx="782587" cy="461665"/>
          </a:xfrm>
          <a:prstGeom prst="rect">
            <a:avLst/>
          </a:prstGeom>
          <a:noFill/>
        </p:spPr>
        <p:txBody>
          <a:bodyPr wrap="none" rtlCol="0">
            <a:spAutoFit/>
          </a:bodyPr>
          <a:lstStyle/>
          <a:p>
            <a:r>
              <a:rPr lang="en-US" altLang="zh-CN" sz="2400" b="1" dirty="0" err="1">
                <a:solidFill>
                  <a:srgbClr val="0000FF"/>
                </a:solidFill>
                <a:latin typeface="Times New Roman" panose="02020603050405020304"/>
                <a:ea typeface="宋体" panose="02010600030101010101" pitchFamily="2" charset="-122"/>
              </a:rPr>
              <a:t>imm</a:t>
            </a:r>
          </a:p>
        </p:txBody>
      </p:sp>
      <p:sp>
        <p:nvSpPr>
          <p:cNvPr id="6" name="文本框 5"/>
          <p:cNvSpPr txBox="1"/>
          <p:nvPr/>
        </p:nvSpPr>
        <p:spPr>
          <a:xfrm>
            <a:off x="2886075" y="1044575"/>
            <a:ext cx="2550160" cy="368935"/>
          </a:xfrm>
          <a:prstGeom prst="rect">
            <a:avLst/>
          </a:prstGeom>
          <a:noFill/>
        </p:spPr>
        <p:txBody>
          <a:bodyPr wrap="square" lIns="0" tIns="0" rIns="0" bIns="0" rtlCol="0" anchor="t" anchorCtr="1">
            <a:spAutoFit/>
          </a:bodyPr>
          <a:lstStyle/>
          <a:p>
            <a:pPr marL="0" lvl="0" indent="0">
              <a:buNone/>
            </a:pPr>
            <a:r>
              <a:rPr lang="en-US" altLang="zh-CN" sz="2400" dirty="0" err="1">
                <a:sym typeface="+mn-ea"/>
              </a:rPr>
              <a:t>addi</a:t>
            </a:r>
            <a:r>
              <a:rPr lang="en-US" altLang="zh-CN" sz="2400" dirty="0">
                <a:sym typeface="+mn-ea"/>
              </a:rPr>
              <a:t> x15, x1, -50</a:t>
            </a:r>
          </a:p>
        </p:txBody>
      </p:sp>
      <p:graphicFrame>
        <p:nvGraphicFramePr>
          <p:cNvPr id="22" name="表格 21"/>
          <p:cNvGraphicFramePr/>
          <p:nvPr>
            <p:custDataLst>
              <p:tags r:id="rId1"/>
            </p:custDataLst>
          </p:nvPr>
        </p:nvGraphicFramePr>
        <p:xfrm>
          <a:off x="5271770" y="1073785"/>
          <a:ext cx="6810375" cy="462915"/>
        </p:xfrm>
        <a:graphic>
          <a:graphicData uri="http://schemas.openxmlformats.org/drawingml/2006/table">
            <a:tbl>
              <a:tblPr>
                <a:tableStyleId>{5C22544A-7EE6-4342-B048-85BDC9FD1C3A}</a:tableStyleId>
              </a:tblPr>
              <a:tblGrid>
                <a:gridCol w="1343660">
                  <a:extLst>
                    <a:ext uri="{9D8B030D-6E8A-4147-A177-3AD203B41FA5}">
                      <a16:colId xmlns:a16="http://schemas.microsoft.com/office/drawing/2014/main" val="20000"/>
                    </a:ext>
                  </a:extLst>
                </a:gridCol>
                <a:gridCol w="1242695">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884555">
                  <a:extLst>
                    <a:ext uri="{9D8B030D-6E8A-4147-A177-3AD203B41FA5}">
                      <a16:colId xmlns:a16="http://schemas.microsoft.com/office/drawing/2014/main" val="20003"/>
                    </a:ext>
                  </a:extLst>
                </a:gridCol>
                <a:gridCol w="1008380">
                  <a:extLst>
                    <a:ext uri="{9D8B030D-6E8A-4147-A177-3AD203B41FA5}">
                      <a16:colId xmlns:a16="http://schemas.microsoft.com/office/drawing/2014/main" val="20004"/>
                    </a:ext>
                  </a:extLst>
                </a:gridCol>
                <a:gridCol w="1197610">
                  <a:extLst>
                    <a:ext uri="{9D8B030D-6E8A-4147-A177-3AD203B41FA5}">
                      <a16:colId xmlns:a16="http://schemas.microsoft.com/office/drawing/2014/main" val="20005"/>
                    </a:ext>
                  </a:extLst>
                </a:gridCol>
              </a:tblGrid>
              <a:tr h="462915">
                <a:tc>
                  <a:txBody>
                    <a:bodyPr/>
                    <a:lstStyle/>
                    <a:p>
                      <a:pPr marL="0" marR="0" indent="0" algn="ctr" defTabSz="914400" rtl="0" fontAlgn="base">
                        <a:lnSpc>
                          <a:spcPct val="100000"/>
                        </a:lnSpc>
                        <a:spcBef>
                          <a:spcPct val="0"/>
                        </a:spcBef>
                        <a:spcAft>
                          <a:spcPct val="0"/>
                        </a:spcAft>
                        <a:buClrTx/>
                        <a:buSzTx/>
                        <a:buFontTx/>
                        <a:buNone/>
                      </a:pPr>
                      <a:r>
                        <a:rPr lang="en-US" sz="2400" dirty="0" err="1">
                          <a:solidFill>
                            <a:schemeClr val="tx1"/>
                          </a:solidFill>
                          <a:ea typeface="宋体" panose="02010600030101010101" pitchFamily="2" charset="-122"/>
                          <a:sym typeface="+mn-ea"/>
                        </a:rPr>
                        <a:t>imm</a:t>
                      </a:r>
                      <a:r>
                        <a:rPr lang="en-US" sz="2400" dirty="0">
                          <a:solidFill>
                            <a:schemeClr val="tx1"/>
                          </a:solidFill>
                          <a:ea typeface="宋体" panose="02010600030101010101" pitchFamily="2" charset="-122"/>
                          <a:sym typeface="+mn-ea"/>
                        </a:rPr>
                        <a:t>[11:5]</a:t>
                      </a:r>
                      <a:endParaRPr lang="en-US" altLang="zh-CN" sz="24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sz="2400" dirty="0" err="1">
                          <a:solidFill>
                            <a:schemeClr val="tx1"/>
                          </a:solidFill>
                          <a:ea typeface="宋体" panose="02010600030101010101" pitchFamily="2" charset="-122"/>
                          <a:sym typeface="+mn-ea"/>
                        </a:rPr>
                        <a:t>imm</a:t>
                      </a:r>
                      <a:r>
                        <a:rPr lang="en-US" sz="2400" dirty="0">
                          <a:solidFill>
                            <a:schemeClr val="tx1"/>
                          </a:solidFill>
                          <a:ea typeface="宋体" panose="02010600030101010101" pitchFamily="2" charset="-122"/>
                          <a:sym typeface="+mn-ea"/>
                        </a:rPr>
                        <a:t>[4:0]</a:t>
                      </a:r>
                      <a:endParaRPr lang="en-US" altLang="zh-CN" sz="24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24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24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24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24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p:nvPr/>
        </p:nvGraphicFramePr>
        <p:xfrm>
          <a:off x="5271770" y="1536700"/>
          <a:ext cx="6810375" cy="401955"/>
        </p:xfrm>
        <a:graphic>
          <a:graphicData uri="http://schemas.openxmlformats.org/drawingml/2006/table">
            <a:tbl>
              <a:tblPr>
                <a:tableStyleId>{5C22544A-7EE6-4342-B048-85BDC9FD1C3A}</a:tableStyleId>
              </a:tblPr>
              <a:tblGrid>
                <a:gridCol w="1343660">
                  <a:extLst>
                    <a:ext uri="{9D8B030D-6E8A-4147-A177-3AD203B41FA5}">
                      <a16:colId xmlns:a16="http://schemas.microsoft.com/office/drawing/2014/main" val="20000"/>
                    </a:ext>
                  </a:extLst>
                </a:gridCol>
                <a:gridCol w="1243330">
                  <a:extLst>
                    <a:ext uri="{9D8B030D-6E8A-4147-A177-3AD203B41FA5}">
                      <a16:colId xmlns:a16="http://schemas.microsoft.com/office/drawing/2014/main" val="20001"/>
                    </a:ext>
                  </a:extLst>
                </a:gridCol>
                <a:gridCol w="1132205">
                  <a:extLst>
                    <a:ext uri="{9D8B030D-6E8A-4147-A177-3AD203B41FA5}">
                      <a16:colId xmlns:a16="http://schemas.microsoft.com/office/drawing/2014/main" val="20002"/>
                    </a:ext>
                  </a:extLst>
                </a:gridCol>
                <a:gridCol w="885190">
                  <a:extLst>
                    <a:ext uri="{9D8B030D-6E8A-4147-A177-3AD203B41FA5}">
                      <a16:colId xmlns:a16="http://schemas.microsoft.com/office/drawing/2014/main" val="20003"/>
                    </a:ext>
                  </a:extLst>
                </a:gridCol>
                <a:gridCol w="1007745">
                  <a:extLst>
                    <a:ext uri="{9D8B030D-6E8A-4147-A177-3AD203B41FA5}">
                      <a16:colId xmlns:a16="http://schemas.microsoft.com/office/drawing/2014/main" val="20004"/>
                    </a:ext>
                  </a:extLst>
                </a:gridCol>
                <a:gridCol w="1198245">
                  <a:extLst>
                    <a:ext uri="{9D8B030D-6E8A-4147-A177-3AD203B41FA5}">
                      <a16:colId xmlns:a16="http://schemas.microsoft.com/office/drawing/2014/main" val="20005"/>
                    </a:ext>
                  </a:extLst>
                </a:gridCol>
              </a:tblGrid>
              <a:tr h="401955">
                <a:tc>
                  <a:txBody>
                    <a:bodyPr/>
                    <a:lstStyle/>
                    <a:p>
                      <a:pPr marL="0" marR="0" indent="0" algn="ctr" defTabSz="914400" rtl="0" fontAlgn="base">
                        <a:lnSpc>
                          <a:spcPct val="100000"/>
                        </a:lnSpc>
                        <a:spcBef>
                          <a:spcPct val="0"/>
                        </a:spcBef>
                        <a:spcAft>
                          <a:spcPct val="0"/>
                        </a:spcAft>
                        <a:buClrTx/>
                        <a:buSzTx/>
                        <a:buFontTx/>
                        <a:buNone/>
                      </a:pPr>
                      <a:r>
                        <a:rPr lang="en-US" sz="2400" dirty="0">
                          <a:ea typeface="Courier New" panose="02070309020205020404"/>
                          <a:cs typeface="Courier New" panose="02070309020205020404"/>
                          <a:sym typeface="Courier New" panose="02070309020205020404"/>
                        </a:rPr>
                        <a:t>1111110</a:t>
                      </a:r>
                      <a:endParaRPr lang="en-US" altLang="zh-CN" sz="2400" dirty="0">
                        <a:solidFill>
                          <a:schemeClr val="tx1"/>
                        </a:solidFill>
                        <a:ea typeface="Courier New" panose="02070309020205020404"/>
                        <a:cs typeface="Courier New" panose="02070309020205020404"/>
                        <a:sym typeface="Courier New" panose="02070309020205020404"/>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fontAlgn="base">
                        <a:lnSpc>
                          <a:spcPct val="100000"/>
                        </a:lnSpc>
                        <a:spcBef>
                          <a:spcPct val="0"/>
                        </a:spcBef>
                        <a:spcAft>
                          <a:spcPct val="0"/>
                        </a:spcAft>
                        <a:buClrTx/>
                        <a:buSzTx/>
                        <a:buFontTx/>
                        <a:buNone/>
                      </a:pPr>
                      <a:r>
                        <a:rPr lang="en-US" sz="2400" dirty="0">
                          <a:ea typeface="Courier New" panose="02070309020205020404"/>
                          <a:cs typeface="Courier New" panose="02070309020205020404"/>
                          <a:sym typeface="Courier New" panose="02070309020205020404"/>
                        </a:rPr>
                        <a:t>01110</a:t>
                      </a:r>
                      <a:endParaRPr lang="en-US" altLang="zh-CN" sz="2400" dirty="0">
                        <a:solidFill>
                          <a:schemeClr val="tx1"/>
                        </a:solidFill>
                        <a:ea typeface="Courier New" panose="02070309020205020404"/>
                        <a:cs typeface="Courier New" panose="02070309020205020404"/>
                        <a:sym typeface="Courier New" panose="02070309020205020404"/>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sz="2400" dirty="0">
                          <a:ea typeface="Courier New" panose="02070309020205020404"/>
                          <a:cs typeface="Courier New" panose="02070309020205020404"/>
                          <a:sym typeface="Courier New" panose="02070309020205020404"/>
                        </a:rPr>
                        <a:t>00001</a:t>
                      </a:r>
                      <a:endParaRPr lang="en-US" altLang="zh-CN" sz="2400" dirty="0">
                        <a:ea typeface="Courier New" panose="02070309020205020404"/>
                        <a:cs typeface="Courier New" panose="02070309020205020404"/>
                        <a:sym typeface="Courier New" panose="02070309020205020404"/>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2400"/>
                        <a:t>000</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2400"/>
                        <a:t>01111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2400"/>
                        <a:t>0010011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200"/>
                                  </p:stCondLst>
                                  <p:childTnLst>
                                    <p:set>
                                      <p:cBhvr>
                                        <p:cTn id="19" dur="1" fill="hold">
                                          <p:stCondLst>
                                            <p:cond delay="0"/>
                                          </p:stCondLst>
                                        </p:cTn>
                                        <p:tgtEl>
                                          <p:spTgt spid="1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100"/>
                                  </p:stCondLst>
                                  <p:childTnLst>
                                    <p:set>
                                      <p:cBhvr>
                                        <p:cTn id="28" dur="1" fill="hold">
                                          <p:stCondLst>
                                            <p:cond delay="0"/>
                                          </p:stCondLst>
                                        </p:cTn>
                                        <p:tgtEl>
                                          <p:spTgt spid="101"/>
                                        </p:tgtEl>
                                        <p:attrNameLst>
                                          <p:attrName>style.visibility</p:attrName>
                                        </p:attrNameLst>
                                      </p:cBhvr>
                                      <p:to>
                                        <p:strVal val="visible"/>
                                      </p:to>
                                    </p:set>
                                  </p:childTnLst>
                                </p:cTn>
                              </p:par>
                              <p:par>
                                <p:cTn id="29" presetID="1" presetClass="entr" presetSubtype="0" fill="hold" nodeType="withEffect">
                                  <p:stCondLst>
                                    <p:cond delay="10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22" presetClass="entr" presetSubtype="8" fill="hold" nodeType="withEffect">
                                  <p:stCondLst>
                                    <p:cond delay="0"/>
                                  </p:stCondLst>
                                  <p:childTnLst>
                                    <p:set>
                                      <p:cBhvr>
                                        <p:cTn id="34" dur="1" fill="hold">
                                          <p:stCondLst>
                                            <p:cond delay="0"/>
                                          </p:stCondLst>
                                        </p:cTn>
                                        <p:tgtEl>
                                          <p:spTgt spid="105"/>
                                        </p:tgtEl>
                                        <p:attrNameLst>
                                          <p:attrName>style.visibility</p:attrName>
                                        </p:attrNameLst>
                                      </p:cBhvr>
                                      <p:to>
                                        <p:strVal val="visible"/>
                                      </p:to>
                                    </p:set>
                                    <p:animEffect transition="in" filter="wipe(left)">
                                      <p:cBhvr>
                                        <p:cTn id="35" dur="500"/>
                                        <p:tgtEl>
                                          <p:spTgt spid="105"/>
                                        </p:tgtEl>
                                      </p:cBhvr>
                                    </p:animEffect>
                                  </p:childTnLst>
                                </p:cTn>
                              </p:par>
                              <p:par>
                                <p:cTn id="36" presetID="22" presetClass="entr" presetSubtype="8" fill="hold" nodeType="with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wipe(left)">
                                      <p:cBhvr>
                                        <p:cTn id="38" dur="500"/>
                                        <p:tgtEl>
                                          <p:spTgt spid="10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3"/>
                                        </p:tgtEl>
                                        <p:attrNameLst>
                                          <p:attrName>style.visibility</p:attrName>
                                        </p:attrNameLst>
                                      </p:cBhvr>
                                      <p:to>
                                        <p:strVal val="visible"/>
                                      </p:to>
                                    </p:set>
                                    <p:animEffect transition="in" filter="wipe(left)">
                                      <p:cBhvr>
                                        <p:cTn id="43" dur="500"/>
                                        <p:tgtEl>
                                          <p:spTgt spid="123"/>
                                        </p:tgtEl>
                                      </p:cBhvr>
                                    </p:animEffect>
                                  </p:childTnLst>
                                </p:cTn>
                              </p:par>
                              <p:par>
                                <p:cTn id="44" presetID="22" presetClass="entr" presetSubtype="8" fill="hold" nodeType="with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wipe(left)">
                                      <p:cBhvr>
                                        <p:cTn id="46" dur="500"/>
                                        <p:tgtEl>
                                          <p:spTgt spid="124"/>
                                        </p:tgtEl>
                                      </p:cBhvr>
                                    </p:animEffect>
                                  </p:childTnLst>
                                </p:cTn>
                              </p:par>
                              <p:par>
                                <p:cTn id="47" presetID="22" presetClass="entr" presetSubtype="8" fill="hold" nodeType="withEffect">
                                  <p:stCondLst>
                                    <p:cond delay="0"/>
                                  </p:stCondLst>
                                  <p:childTnLst>
                                    <p:set>
                                      <p:cBhvr>
                                        <p:cTn id="48" dur="1" fill="hold">
                                          <p:stCondLst>
                                            <p:cond delay="0"/>
                                          </p:stCondLst>
                                        </p:cTn>
                                        <p:tgtEl>
                                          <p:spTgt spid="136"/>
                                        </p:tgtEl>
                                        <p:attrNameLst>
                                          <p:attrName>style.visibility</p:attrName>
                                        </p:attrNameLst>
                                      </p:cBhvr>
                                      <p:to>
                                        <p:strVal val="visible"/>
                                      </p:to>
                                    </p:set>
                                    <p:animEffect transition="in" filter="wipe(left)">
                                      <p:cBhvr>
                                        <p:cTn id="49" dur="500"/>
                                        <p:tgtEl>
                                          <p:spTgt spid="13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7"/>
                                        </p:tgtEl>
                                        <p:attrNameLst>
                                          <p:attrName>style.visibility</p:attrName>
                                        </p:attrNameLst>
                                      </p:cBhvr>
                                      <p:to>
                                        <p:strVal val="visible"/>
                                      </p:to>
                                    </p:set>
                                    <p:animEffect transition="in" filter="wipe(left)">
                                      <p:cBhvr>
                                        <p:cTn id="54" dur="500"/>
                                        <p:tgtEl>
                                          <p:spTgt spid="1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38"/>
                                        </p:tgtEl>
                                        <p:attrNameLst>
                                          <p:attrName>style.visibility</p:attrName>
                                        </p:attrNameLst>
                                      </p:cBhvr>
                                      <p:to>
                                        <p:strVal val="visible"/>
                                      </p:to>
                                    </p:set>
                                    <p:animEffect transition="in" filter="wipe(right)">
                                      <p:cBhvr>
                                        <p:cTn id="59"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a:t>
            </a:r>
            <a:r>
              <a:rPr lang="zh-CN" altLang="en-US" dirty="0"/>
              <a:t>型指令的立即数生成</a:t>
            </a:r>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r>
              <a:rPr lang="zh-CN" altLang="en-US" dirty="0"/>
              <a:t>指令</a:t>
            </a:r>
            <a:r>
              <a:rPr lang="en-US" altLang="zh-CN" dirty="0"/>
              <a:t>12</a:t>
            </a:r>
            <a:r>
              <a:rPr lang="zh-CN" altLang="en-US" dirty="0"/>
              <a:t>位立即数字段复制到立即数的低</a:t>
            </a:r>
            <a:r>
              <a:rPr lang="en-US" altLang="zh-CN" dirty="0"/>
              <a:t>12</a:t>
            </a:r>
            <a:r>
              <a:rPr lang="zh-CN" altLang="en-US" dirty="0"/>
              <a:t>位</a:t>
            </a:r>
            <a:endParaRPr lang="en-US" altLang="zh-CN" dirty="0"/>
          </a:p>
          <a:p>
            <a:r>
              <a:rPr lang="zh-CN" altLang="en-US" dirty="0"/>
              <a:t>通过将指令的最高比特位复制填充到</a:t>
            </a:r>
          </a:p>
          <a:p>
            <a:pPr marL="0" indent="0">
              <a:buNone/>
            </a:pPr>
            <a:r>
              <a:rPr lang="zh-CN" altLang="en-US" dirty="0"/>
              <a:t>立即数除了低</a:t>
            </a:r>
            <a:r>
              <a:rPr lang="en-US" altLang="zh-CN" dirty="0"/>
              <a:t>12</a:t>
            </a:r>
            <a:r>
              <a:rPr lang="zh-CN" altLang="en-US" dirty="0"/>
              <a:t>位之外的高位完成符号扩展</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48</a:t>
            </a:fld>
            <a:endParaRPr lang="zh-CN" altLang="en-US" dirty="0"/>
          </a:p>
        </p:txBody>
      </p:sp>
      <p:sp>
        <p:nvSpPr>
          <p:cNvPr id="25" name="文本框 24"/>
          <p:cNvSpPr txBox="1"/>
          <p:nvPr/>
        </p:nvSpPr>
        <p:spPr>
          <a:xfrm>
            <a:off x="9912954" y="4310817"/>
            <a:ext cx="1960245" cy="1124585"/>
          </a:xfrm>
          <a:prstGeom prst="rect">
            <a:avLst/>
          </a:prstGeom>
          <a:noFill/>
        </p:spPr>
        <p:txBody>
          <a:bodyPr wrap="none" rtlCol="0">
            <a:spAutoFit/>
          </a:bodyPr>
          <a:lstStyle/>
          <a:p>
            <a:pPr algn="ctr"/>
            <a:r>
              <a:rPr lang="en-US" altLang="zh-CN" sz="2800" dirty="0" err="1"/>
              <a:t>imm</a:t>
            </a:r>
            <a:r>
              <a:rPr lang="en-US" altLang="zh-CN" sz="2800" dirty="0"/>
              <a:t>[</a:t>
            </a:r>
            <a:r>
              <a:rPr lang="en-US" altLang="zh-CN" sz="2800" dirty="0">
                <a:solidFill>
                  <a:schemeClr val="tx1"/>
                </a:solidFill>
              </a:rPr>
              <a:t>n-1</a:t>
            </a:r>
            <a:r>
              <a:rPr lang="en-US" altLang="zh-CN" sz="2800" dirty="0"/>
              <a:t>:0]</a:t>
            </a:r>
          </a:p>
          <a:p>
            <a:pPr algn="ctr">
              <a:lnSpc>
                <a:spcPct val="70000"/>
              </a:lnSpc>
            </a:pPr>
            <a:endParaRPr lang="zh-CN" altLang="en-US" sz="2800" dirty="0"/>
          </a:p>
          <a:p>
            <a:pPr algn="l">
              <a:lnSpc>
                <a:spcPct val="70000"/>
              </a:lnSpc>
            </a:pPr>
            <a:r>
              <a:rPr lang="en-US" altLang="zh-CN" sz="2800" dirty="0"/>
              <a:t>    </a:t>
            </a:r>
            <a:r>
              <a:rPr lang="en-US" altLang="zh-CN" sz="2800" b="1" dirty="0">
                <a:solidFill>
                  <a:srgbClr val="FF0000"/>
                </a:solidFill>
              </a:rPr>
              <a:t>n(XLEN)</a:t>
            </a:r>
          </a:p>
        </p:txBody>
      </p:sp>
      <p:sp>
        <p:nvSpPr>
          <p:cNvPr id="26" name="文本框 25"/>
          <p:cNvSpPr txBox="1"/>
          <p:nvPr/>
        </p:nvSpPr>
        <p:spPr>
          <a:xfrm>
            <a:off x="7448392" y="4314484"/>
            <a:ext cx="1743710" cy="1210945"/>
          </a:xfrm>
          <a:prstGeom prst="rect">
            <a:avLst/>
          </a:prstGeom>
          <a:noFill/>
        </p:spPr>
        <p:txBody>
          <a:bodyPr wrap="none" rtlCol="0">
            <a:spAutoFit/>
          </a:bodyPr>
          <a:lstStyle/>
          <a:p>
            <a:pPr algn="ctr"/>
            <a:r>
              <a:rPr lang="en-US" altLang="zh-CN" sz="2800" dirty="0" err="1"/>
              <a:t>inst</a:t>
            </a:r>
            <a:r>
              <a:rPr lang="en-US" altLang="zh-CN" sz="2800" dirty="0"/>
              <a:t>[31:20]</a:t>
            </a:r>
          </a:p>
          <a:p>
            <a:pPr algn="ctr">
              <a:lnSpc>
                <a:spcPct val="80000"/>
              </a:lnSpc>
            </a:pPr>
            <a:endParaRPr lang="zh-CN" altLang="en-US" sz="2800" dirty="0"/>
          </a:p>
          <a:p>
            <a:pPr algn="ctr">
              <a:lnSpc>
                <a:spcPct val="80000"/>
              </a:lnSpc>
            </a:pPr>
            <a:r>
              <a:rPr lang="en-US" altLang="zh-CN" sz="2800" dirty="0">
                <a:solidFill>
                  <a:srgbClr val="FF0000"/>
                </a:solidFill>
              </a:rPr>
              <a:t>     </a:t>
            </a:r>
          </a:p>
        </p:txBody>
      </p:sp>
      <p:sp>
        <p:nvSpPr>
          <p:cNvPr id="27" name="文本框 26"/>
          <p:cNvSpPr txBox="1"/>
          <p:nvPr/>
        </p:nvSpPr>
        <p:spPr>
          <a:xfrm>
            <a:off x="8826664" y="6176643"/>
            <a:ext cx="1643400" cy="523220"/>
          </a:xfrm>
          <a:prstGeom prst="rect">
            <a:avLst/>
          </a:prstGeom>
          <a:noFill/>
        </p:spPr>
        <p:txBody>
          <a:bodyPr wrap="none" rtlCol="0">
            <a:spAutoFit/>
          </a:bodyPr>
          <a:lstStyle/>
          <a:p>
            <a:pPr algn="ctr"/>
            <a:r>
              <a:rPr lang="en-US" altLang="zh-CN" sz="2800" dirty="0" err="1"/>
              <a:t>ImmSel</a:t>
            </a:r>
            <a:r>
              <a:rPr lang="en-US" altLang="zh-CN" sz="2800" dirty="0"/>
              <a:t>=I</a:t>
            </a:r>
            <a:endParaRPr lang="zh-CN" altLang="en-US" sz="2800" dirty="0"/>
          </a:p>
        </p:txBody>
      </p:sp>
      <p:grpSp>
        <p:nvGrpSpPr>
          <p:cNvPr id="10" name="组合 9"/>
          <p:cNvGrpSpPr/>
          <p:nvPr/>
        </p:nvGrpSpPr>
        <p:grpSpPr>
          <a:xfrm>
            <a:off x="1962785" y="2132965"/>
            <a:ext cx="8441690" cy="1678305"/>
            <a:chOff x="3091" y="3359"/>
            <a:chExt cx="13294" cy="2643"/>
          </a:xfrm>
        </p:grpSpPr>
        <p:grpSp>
          <p:nvGrpSpPr>
            <p:cNvPr id="60" name="组合 59"/>
            <p:cNvGrpSpPr/>
            <p:nvPr/>
          </p:nvGrpSpPr>
          <p:grpSpPr>
            <a:xfrm>
              <a:off x="3091" y="3428"/>
              <a:ext cx="13295" cy="2575"/>
              <a:chOff x="351068" y="4831080"/>
              <a:chExt cx="8442134" cy="1635096"/>
            </a:xfrm>
          </p:grpSpPr>
          <p:sp>
            <p:nvSpPr>
              <p:cNvPr id="61"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dirty="0">
                  <a:solidFill>
                    <a:schemeClr val="dk1"/>
                  </a:solidFill>
                  <a:ea typeface="Courier New" panose="02070309020205020404"/>
                  <a:cs typeface="Courier New" panose="02070309020205020404"/>
                  <a:sym typeface="Courier New" panose="02070309020205020404"/>
                </a:endParaRPr>
              </a:p>
            </p:txBody>
          </p:sp>
          <p:sp>
            <p:nvSpPr>
              <p:cNvPr id="62"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dirty="0">
                  <a:solidFill>
                    <a:schemeClr val="dk1"/>
                  </a:solidFill>
                  <a:ea typeface="Courier New" panose="02070309020205020404"/>
                  <a:cs typeface="Courier New" panose="02070309020205020404"/>
                  <a:sym typeface="Courier New" panose="02070309020205020404"/>
                </a:endParaRPr>
              </a:p>
            </p:txBody>
          </p:sp>
          <p:grpSp>
            <p:nvGrpSpPr>
              <p:cNvPr id="63" name="Google Shape;396;p41"/>
              <p:cNvGrpSpPr/>
              <p:nvPr/>
            </p:nvGrpSpPr>
            <p:grpSpPr>
              <a:xfrm>
                <a:off x="361433" y="6008976"/>
                <a:ext cx="8431769" cy="457200"/>
                <a:chOff x="196841" y="5365911"/>
                <a:chExt cx="8431769" cy="457200"/>
              </a:xfrm>
            </p:grpSpPr>
            <p:sp>
              <p:nvSpPr>
                <p:cNvPr id="64" name="Google Shape;397;p41"/>
                <p:cNvSpPr/>
                <p:nvPr/>
              </p:nvSpPr>
              <p:spPr>
                <a:xfrm>
                  <a:off x="196841" y="5365911"/>
                  <a:ext cx="5901369"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altLang="en-US" sz="2800" dirty="0">
                      <a:solidFill>
                        <a:schemeClr val="dk1"/>
                      </a:solidFill>
                      <a:latin typeface="+mn-ea"/>
                      <a:cs typeface="Courier New" panose="02070309020205020404"/>
                      <a:sym typeface="Courier New" panose="02070309020205020404"/>
                    </a:rPr>
                    <a:t>符号扩展</a:t>
                  </a:r>
                  <a:endParaRPr sz="2800" dirty="0">
                    <a:solidFill>
                      <a:schemeClr val="dk1"/>
                    </a:solidFill>
                    <a:latin typeface="+mn-ea"/>
                    <a:cs typeface="Courier New" panose="02070309020205020404"/>
                    <a:sym typeface="Courier New" panose="02070309020205020404"/>
                  </a:endParaRPr>
                </a:p>
              </p:txBody>
            </p:sp>
            <p:sp>
              <p:nvSpPr>
                <p:cNvPr id="65" name="Google Shape;398;p41"/>
                <p:cNvSpPr/>
                <p:nvPr/>
              </p:nvSpPr>
              <p:spPr>
                <a:xfrm>
                  <a:off x="6098211" y="5365911"/>
                  <a:ext cx="2530399"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[30:20]</a:t>
                  </a:r>
                  <a:endParaRPr sz="2800" dirty="0">
                    <a:solidFill>
                      <a:schemeClr val="dk1"/>
                    </a:solidFill>
                    <a:ea typeface="Courier New" panose="02070309020205020404"/>
                    <a:cs typeface="Courier New" panose="02070309020205020404"/>
                    <a:sym typeface="Courier New" panose="02070309020205020404"/>
                  </a:endParaRPr>
                </a:p>
              </p:txBody>
            </p:sp>
          </p:grpSp>
        </p:grpSp>
        <p:cxnSp>
          <p:nvCxnSpPr>
            <p:cNvPr id="77" name="直接连接符 76"/>
            <p:cNvCxnSpPr/>
            <p:nvPr/>
          </p:nvCxnSpPr>
          <p:spPr>
            <a:xfrm>
              <a:off x="3091" y="3359"/>
              <a:ext cx="17" cy="1923"/>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9" name="直接连接符 78"/>
            <p:cNvCxnSpPr/>
            <p:nvPr/>
          </p:nvCxnSpPr>
          <p:spPr>
            <a:xfrm>
              <a:off x="3420" y="3359"/>
              <a:ext cx="8980" cy="1923"/>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1" name="直接连接符 80"/>
            <p:cNvCxnSpPr/>
            <p:nvPr/>
          </p:nvCxnSpPr>
          <p:spPr>
            <a:xfrm>
              <a:off x="7652" y="3359"/>
              <a:ext cx="8733" cy="1923"/>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grpSp>
      <p:grpSp>
        <p:nvGrpSpPr>
          <p:cNvPr id="5" name="组合 4"/>
          <p:cNvGrpSpPr/>
          <p:nvPr/>
        </p:nvGrpSpPr>
        <p:grpSpPr>
          <a:xfrm>
            <a:off x="7834932" y="4303598"/>
            <a:ext cx="3634969" cy="1946051"/>
            <a:chOff x="7823023" y="4792712"/>
            <a:chExt cx="3668987" cy="1241172"/>
          </a:xfrm>
        </p:grpSpPr>
        <p:cxnSp>
          <p:nvCxnSpPr>
            <p:cNvPr id="35" name="直接箭头连接符 34"/>
            <p:cNvCxnSpPr/>
            <p:nvPr/>
          </p:nvCxnSpPr>
          <p:spPr>
            <a:xfrm>
              <a:off x="7823023" y="5219718"/>
              <a:ext cx="14504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flipV="1">
              <a:off x="9659105" y="5752618"/>
              <a:ext cx="0" cy="28126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38" name="组合 37"/>
            <p:cNvGrpSpPr/>
            <p:nvPr/>
          </p:nvGrpSpPr>
          <p:grpSpPr>
            <a:xfrm>
              <a:off x="9244838" y="4792712"/>
              <a:ext cx="841756" cy="1017214"/>
              <a:chOff x="4357425" y="4364679"/>
              <a:chExt cx="841756" cy="1035885"/>
            </a:xfrm>
          </p:grpSpPr>
          <p:sp>
            <p:nvSpPr>
              <p:cNvPr id="39" name="文本框 38"/>
              <p:cNvSpPr txBox="1"/>
              <p:nvPr/>
            </p:nvSpPr>
            <p:spPr>
              <a:xfrm>
                <a:off x="4357425" y="4569567"/>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0" name="椭圆 39"/>
              <p:cNvSpPr/>
              <p:nvPr/>
            </p:nvSpPr>
            <p:spPr>
              <a:xfrm>
                <a:off x="4387637" y="4364679"/>
                <a:ext cx="766514" cy="977526"/>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41" name="直接箭头连接符 40"/>
            <p:cNvCxnSpPr/>
            <p:nvPr/>
          </p:nvCxnSpPr>
          <p:spPr>
            <a:xfrm>
              <a:off x="10041564" y="5219718"/>
              <a:ext cx="14504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cxnSp>
        <p:nvCxnSpPr>
          <p:cNvPr id="6" name="直接连接符 5"/>
          <p:cNvCxnSpPr/>
          <p:nvPr/>
        </p:nvCxnSpPr>
        <p:spPr>
          <a:xfrm flipH="1" flipV="1">
            <a:off x="8359140" y="4832985"/>
            <a:ext cx="173355" cy="247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10342245" y="4831080"/>
            <a:ext cx="227965" cy="26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701800" y="1292225"/>
            <a:ext cx="8859520" cy="1644650"/>
            <a:chOff x="2680" y="2035"/>
            <a:chExt cx="13952" cy="2590"/>
          </a:xfrm>
        </p:grpSpPr>
        <p:sp>
          <p:nvSpPr>
            <p:cNvPr id="75" name="Google Shape;400;p41"/>
            <p:cNvSpPr/>
            <p:nvPr/>
          </p:nvSpPr>
          <p:spPr>
            <a:xfrm>
              <a:off x="3091" y="2639"/>
              <a:ext cx="313" cy="72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dirty="0">
                <a:solidFill>
                  <a:schemeClr val="dk1"/>
                </a:solidFill>
                <a:ea typeface="Courier New" panose="02070309020205020404"/>
                <a:cs typeface="Courier New" panose="02070309020205020404"/>
                <a:sym typeface="Courier New" panose="02070309020205020404"/>
              </a:endParaRPr>
            </a:p>
          </p:txBody>
        </p:sp>
        <p:grpSp>
          <p:nvGrpSpPr>
            <p:cNvPr id="11" name="组合 10"/>
            <p:cNvGrpSpPr/>
            <p:nvPr/>
          </p:nvGrpSpPr>
          <p:grpSpPr>
            <a:xfrm>
              <a:off x="2680" y="2035"/>
              <a:ext cx="13952" cy="2590"/>
              <a:chOff x="2680" y="2035"/>
              <a:chExt cx="13952" cy="2590"/>
            </a:xfrm>
          </p:grpSpPr>
          <p:grpSp>
            <p:nvGrpSpPr>
              <p:cNvPr id="51" name="组合 50"/>
              <p:cNvGrpSpPr/>
              <p:nvPr/>
            </p:nvGrpSpPr>
            <p:grpSpPr>
              <a:xfrm>
                <a:off x="2680" y="2035"/>
                <a:ext cx="13953" cy="1325"/>
                <a:chOff x="90060" y="4831080"/>
                <a:chExt cx="8860039" cy="841185"/>
              </a:xfrm>
            </p:grpSpPr>
            <p:sp>
              <p:nvSpPr>
                <p:cNvPr id="52" name="Google Shape;388;p41"/>
                <p:cNvSpPr txBox="1"/>
                <p:nvPr/>
              </p:nvSpPr>
              <p:spPr>
                <a:xfrm>
                  <a:off x="90060" y="4832350"/>
                  <a:ext cx="1098550" cy="4616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31 30</a:t>
                  </a:r>
                  <a:endParaRPr sz="2400" dirty="0">
                    <a:solidFill>
                      <a:schemeClr val="dk1"/>
                    </a:solidFill>
                    <a:ea typeface="Courier New" panose="02070309020205020404"/>
                    <a:cs typeface="Courier New" panose="02070309020205020404"/>
                    <a:sym typeface="Courier New" panose="02070309020205020404"/>
                  </a:endParaRPr>
                </a:p>
              </p:txBody>
            </p:sp>
            <p:sp>
              <p:nvSpPr>
                <p:cNvPr id="53" name="Google Shape;389;p41"/>
                <p:cNvSpPr txBox="1"/>
                <p:nvPr/>
              </p:nvSpPr>
              <p:spPr>
                <a:xfrm>
                  <a:off x="8581087"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ea typeface="Courier New" panose="02070309020205020404"/>
                      <a:cs typeface="Courier New" panose="02070309020205020404"/>
                      <a:sym typeface="Courier New" panose="02070309020205020404"/>
                    </a:rPr>
                    <a:t>0</a:t>
                  </a:r>
                  <a:endParaRPr sz="2400">
                    <a:solidFill>
                      <a:schemeClr val="dk1"/>
                    </a:solidFill>
                    <a:ea typeface="Courier New" panose="02070309020205020404"/>
                    <a:cs typeface="Courier New" panose="02070309020205020404"/>
                    <a:sym typeface="Courier New" panose="02070309020205020404"/>
                  </a:endParaRPr>
                </a:p>
              </p:txBody>
            </p:sp>
            <p:grpSp>
              <p:nvGrpSpPr>
                <p:cNvPr id="54" name="Google Shape;396;p41"/>
                <p:cNvGrpSpPr/>
                <p:nvPr/>
              </p:nvGrpSpPr>
              <p:grpSpPr>
                <a:xfrm>
                  <a:off x="351067" y="5215065"/>
                  <a:ext cx="8442135" cy="457200"/>
                  <a:chOff x="186475" y="4572000"/>
                  <a:chExt cx="8442135" cy="457200"/>
                </a:xfrm>
              </p:grpSpPr>
              <p:sp>
                <p:nvSpPr>
                  <p:cNvPr id="55" name="Google Shape;397;p41"/>
                  <p:cNvSpPr/>
                  <p:nvPr/>
                </p:nvSpPr>
                <p:spPr>
                  <a:xfrm>
                    <a:off x="186475" y="4572000"/>
                    <a:ext cx="290031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[10:0]</a:t>
                    </a:r>
                  </a:p>
                </p:txBody>
              </p:sp>
              <p:sp>
                <p:nvSpPr>
                  <p:cNvPr id="56" name="Google Shape;398;p41"/>
                  <p:cNvSpPr/>
                  <p:nvPr/>
                </p:nvSpPr>
                <p:spPr>
                  <a:xfrm>
                    <a:off x="6876288"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57" name="Google Shape;400;p41"/>
                  <p:cNvSpPr/>
                  <p:nvPr/>
                </p:nvSpPr>
                <p:spPr>
                  <a:xfrm>
                    <a:off x="3086792" y="4572000"/>
                    <a:ext cx="13206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58"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funct3</a:t>
                    </a:r>
                    <a:endParaRPr sz="2400" dirty="0">
                      <a:solidFill>
                        <a:schemeClr val="dk1"/>
                      </a:solidFill>
                      <a:ea typeface="Courier New" panose="02070309020205020404"/>
                      <a:cs typeface="Courier New" panose="02070309020205020404"/>
                      <a:sym typeface="Courier New" panose="02070309020205020404"/>
                    </a:endParaRPr>
                  </a:p>
                </p:txBody>
              </p:sp>
              <p:sp>
                <p:nvSpPr>
                  <p:cNvPr id="59"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grpSp>
          </p:grpSp>
          <p:sp>
            <p:nvSpPr>
              <p:cNvPr id="74" name="Google Shape;388;p41"/>
              <p:cNvSpPr txBox="1"/>
              <p:nvPr/>
            </p:nvSpPr>
            <p:spPr>
              <a:xfrm>
                <a:off x="7029" y="2035"/>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20</a:t>
                </a:r>
                <a:endParaRPr sz="2400" dirty="0">
                  <a:solidFill>
                    <a:schemeClr val="dk1"/>
                  </a:solidFill>
                  <a:ea typeface="Courier New" panose="02070309020205020404"/>
                  <a:cs typeface="Courier New" panose="02070309020205020404"/>
                  <a:sym typeface="Courier New" panose="02070309020205020404"/>
                </a:endParaRPr>
              </a:p>
            </p:txBody>
          </p:sp>
          <p:sp>
            <p:nvSpPr>
              <p:cNvPr id="8" name="文本框 7"/>
              <p:cNvSpPr txBox="1"/>
              <p:nvPr/>
            </p:nvSpPr>
            <p:spPr>
              <a:xfrm>
                <a:off x="3341" y="3947"/>
                <a:ext cx="1939" cy="678"/>
              </a:xfrm>
              <a:prstGeom prst="rect">
                <a:avLst/>
              </a:prstGeom>
              <a:noFill/>
            </p:spPr>
            <p:txBody>
              <a:bodyPr wrap="none" lIns="0" tIns="0" rIns="0" bIns="0" rtlCol="0" anchor="t" anchorCtr="1">
                <a:spAutoFit/>
              </a:bodyPr>
              <a:lstStyle/>
              <a:p>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a:t>
                </a:r>
              </a:p>
            </p:txBody>
          </p:sp>
          <p:cxnSp>
            <p:nvCxnSpPr>
              <p:cNvPr id="9" name="直接箭头连接符 8"/>
              <p:cNvCxnSpPr/>
              <p:nvPr/>
            </p:nvCxnSpPr>
            <p:spPr>
              <a:xfrm flipH="1" flipV="1">
                <a:off x="3259" y="3014"/>
                <a:ext cx="170" cy="94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文本框 286"/>
          <p:cNvSpPr txBox="1"/>
          <p:nvPr/>
        </p:nvSpPr>
        <p:spPr>
          <a:xfrm>
            <a:off x="2957189" y="4377860"/>
            <a:ext cx="16999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18" name="组合 117"/>
          <p:cNvGrpSpPr/>
          <p:nvPr/>
        </p:nvGrpSpPr>
        <p:grpSpPr>
          <a:xfrm>
            <a:off x="4647380" y="2244349"/>
            <a:ext cx="2097287" cy="2152479"/>
            <a:chOff x="5147404" y="2415711"/>
            <a:chExt cx="1949822" cy="2152479"/>
          </a:xfrm>
        </p:grpSpPr>
        <p:grpSp>
          <p:nvGrpSpPr>
            <p:cNvPr id="119" name="组合 118"/>
            <p:cNvGrpSpPr/>
            <p:nvPr/>
          </p:nvGrpSpPr>
          <p:grpSpPr>
            <a:xfrm>
              <a:off x="5147404" y="2415711"/>
              <a:ext cx="1949822" cy="2054688"/>
              <a:chOff x="5147404" y="2415711"/>
              <a:chExt cx="1949822" cy="2054688"/>
            </a:xfrm>
          </p:grpSpPr>
          <p:grpSp>
            <p:nvGrpSpPr>
              <p:cNvPr id="121" name="组合 120"/>
              <p:cNvGrpSpPr/>
              <p:nvPr/>
            </p:nvGrpSpPr>
            <p:grpSpPr>
              <a:xfrm>
                <a:off x="5147404" y="2415711"/>
                <a:ext cx="1949822" cy="2054688"/>
                <a:chOff x="9255806" y="2351056"/>
                <a:chExt cx="1949822" cy="2054688"/>
              </a:xfrm>
            </p:grpSpPr>
            <p:sp>
              <p:nvSpPr>
                <p:cNvPr id="123" name="矩形 122"/>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5" name="文本框 124"/>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6" name="文本框 125"/>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7" name="文本框 126"/>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8" name="文本框 127"/>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9" name="文本框 128"/>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22" name="等腰三角形 121"/>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20" name="直接连接符 119"/>
            <p:cNvCxnSpPr>
              <a:stCxn id="122"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
        <p:nvSpPr>
          <p:cNvPr id="24" name="标题 23"/>
          <p:cNvSpPr>
            <a:spLocks noGrp="1"/>
          </p:cNvSpPr>
          <p:nvPr>
            <p:ph type="title"/>
          </p:nvPr>
        </p:nvSpPr>
        <p:spPr/>
        <p:txBody>
          <a:bodyPr/>
          <a:lstStyle/>
          <a:p>
            <a:r>
              <a:rPr lang="en-US" altLang="zh-CN" dirty="0"/>
              <a:t>R</a:t>
            </a:r>
            <a:r>
              <a:rPr lang="zh-CN" altLang="en-US" dirty="0"/>
              <a:t>型和</a:t>
            </a:r>
            <a:r>
              <a:rPr lang="en-US" altLang="zh-CN" dirty="0"/>
              <a:t>I</a:t>
            </a:r>
            <a:r>
              <a:rPr lang="zh-CN" altLang="en-US" dirty="0"/>
              <a:t>型共用的数据通路</a:t>
            </a:r>
            <a:endParaRPr lang="en-US" altLang="zh-CN"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49</a:t>
            </a:fld>
            <a:endParaRPr lang="zh-CN" altLang="en-US" dirty="0"/>
          </a:p>
        </p:txBody>
      </p:sp>
      <p:grpSp>
        <p:nvGrpSpPr>
          <p:cNvPr id="233" name="组合 232"/>
          <p:cNvGrpSpPr/>
          <p:nvPr/>
        </p:nvGrpSpPr>
        <p:grpSpPr>
          <a:xfrm>
            <a:off x="2219388" y="2896587"/>
            <a:ext cx="683427" cy="572486"/>
            <a:chOff x="2783611" y="3269059"/>
            <a:chExt cx="1312233" cy="1016861"/>
          </a:xfrm>
        </p:grpSpPr>
        <p:sp>
          <p:nvSpPr>
            <p:cNvPr id="234" name="矩形 233"/>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5" name="文本框 234"/>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236" name="组合 235"/>
          <p:cNvGrpSpPr/>
          <p:nvPr/>
        </p:nvGrpSpPr>
        <p:grpSpPr>
          <a:xfrm>
            <a:off x="1357191" y="2636200"/>
            <a:ext cx="718387" cy="1680239"/>
            <a:chOff x="1865175" y="2955247"/>
            <a:chExt cx="718387" cy="1680239"/>
          </a:xfrm>
        </p:grpSpPr>
        <p:grpSp>
          <p:nvGrpSpPr>
            <p:cNvPr id="237" name="组合 236"/>
            <p:cNvGrpSpPr/>
            <p:nvPr/>
          </p:nvGrpSpPr>
          <p:grpSpPr>
            <a:xfrm>
              <a:off x="1865175" y="2955247"/>
              <a:ext cx="663964" cy="1184017"/>
              <a:chOff x="1517531" y="2419923"/>
              <a:chExt cx="718979" cy="1819566"/>
            </a:xfrm>
          </p:grpSpPr>
          <p:sp>
            <p:nvSpPr>
              <p:cNvPr id="240" name="矩形 239"/>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1" name="文本框 240"/>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2" name="等腰三角形 241"/>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38" name="直接连接符 2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239" name="文本框 2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255" name="组合 254"/>
          <p:cNvGrpSpPr/>
          <p:nvPr/>
        </p:nvGrpSpPr>
        <p:grpSpPr>
          <a:xfrm>
            <a:off x="1567939" y="1567603"/>
            <a:ext cx="1514235" cy="1097721"/>
            <a:chOff x="2298862" y="1857526"/>
            <a:chExt cx="1514235" cy="1097721"/>
          </a:xfrm>
        </p:grpSpPr>
        <p:grpSp>
          <p:nvGrpSpPr>
            <p:cNvPr id="256" name="组合 255"/>
            <p:cNvGrpSpPr/>
            <p:nvPr/>
          </p:nvGrpSpPr>
          <p:grpSpPr>
            <a:xfrm>
              <a:off x="2929286" y="1957027"/>
              <a:ext cx="883811" cy="998220"/>
              <a:chOff x="2929286" y="1957027"/>
              <a:chExt cx="883811" cy="998220"/>
            </a:xfrm>
          </p:grpSpPr>
          <p:grpSp>
            <p:nvGrpSpPr>
              <p:cNvPr id="259" name="组合 258"/>
              <p:cNvGrpSpPr/>
              <p:nvPr/>
            </p:nvGrpSpPr>
            <p:grpSpPr>
              <a:xfrm>
                <a:off x="2929286" y="1957027"/>
                <a:ext cx="801957" cy="998220"/>
                <a:chOff x="7982528" y="3160441"/>
                <a:chExt cx="801957" cy="998220"/>
              </a:xfrm>
            </p:grpSpPr>
            <p:sp>
              <p:nvSpPr>
                <p:cNvPr id="261" name="梯形 260"/>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2" name="等腰三角形 261"/>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63" name="直接连接符 262"/>
                <p:cNvCxnSpPr>
                  <a:stCxn id="262" idx="2"/>
                  <a:endCxn id="262"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64" name="直接连接符 263"/>
                <p:cNvCxnSpPr>
                  <a:stCxn id="262" idx="2"/>
                  <a:endCxn id="262"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265" name="直接连接符 264"/>
                <p:cNvCxnSpPr>
                  <a:stCxn id="262" idx="0"/>
                  <a:endCxn id="262"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260" name="文本框 259"/>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57" name="直接连接符 256"/>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258" name="文本框 257"/>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66" name="矩形 265"/>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7" name="文本框 266"/>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68" name="直接连接符 267"/>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69" name="直接箭头连接符 268"/>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70" name="组合 269"/>
          <p:cNvGrpSpPr/>
          <p:nvPr/>
        </p:nvGrpSpPr>
        <p:grpSpPr>
          <a:xfrm>
            <a:off x="2037061" y="2485036"/>
            <a:ext cx="157663" cy="687003"/>
            <a:chOff x="2139696" y="2656398"/>
            <a:chExt cx="384242" cy="687003"/>
          </a:xfrm>
        </p:grpSpPr>
        <p:cxnSp>
          <p:nvCxnSpPr>
            <p:cNvPr id="271" name="直接连接符 270"/>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272" name="直接箭头连接符 271"/>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73" name="文本框 272"/>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4" name="文本框 273"/>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5" name="文本框 274"/>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6" name="文本框 275"/>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77" name="直接箭头连接符 276"/>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8" name="文本框 277"/>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9" name="文本框 278"/>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0" name="文本框 279"/>
          <p:cNvSpPr txBox="1"/>
          <p:nvPr/>
        </p:nvSpPr>
        <p:spPr>
          <a:xfrm>
            <a:off x="7689913" y="5539717"/>
            <a:ext cx="782586"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1" name="文本框 280"/>
          <p:cNvSpPr txBox="1"/>
          <p:nvPr/>
        </p:nvSpPr>
        <p:spPr>
          <a:xfrm>
            <a:off x="3795747" y="5552023"/>
            <a:ext cx="1208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86" name="直接箭头连接符 285"/>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8" name="组合 287"/>
          <p:cNvGrpSpPr/>
          <p:nvPr/>
        </p:nvGrpSpPr>
        <p:grpSpPr>
          <a:xfrm>
            <a:off x="4461832" y="1734671"/>
            <a:ext cx="5216099" cy="1737151"/>
            <a:chOff x="5118435" y="1810320"/>
            <a:chExt cx="3915664" cy="1546591"/>
          </a:xfrm>
        </p:grpSpPr>
        <p:cxnSp>
          <p:nvCxnSpPr>
            <p:cNvPr id="289" name="直接箭头连接符 288"/>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0" name="直接连接符 289"/>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291" name="直接连接符 290"/>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292" name="直接连接符 291"/>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293" name="直接箭头连接符 292"/>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95" name="直接箭头连接符 294"/>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6" name="直接箭头连接符 295"/>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97" name="组合 296"/>
          <p:cNvGrpSpPr/>
          <p:nvPr/>
        </p:nvGrpSpPr>
        <p:grpSpPr>
          <a:xfrm>
            <a:off x="913104" y="1367480"/>
            <a:ext cx="2267929" cy="1856427"/>
            <a:chOff x="911741" y="1492577"/>
            <a:chExt cx="2262224" cy="1663126"/>
          </a:xfrm>
        </p:grpSpPr>
        <p:cxnSp>
          <p:nvCxnSpPr>
            <p:cNvPr id="298" name="直接箭头连接符 297"/>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9" name="直接连接符 298"/>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300" name="直接连接符 299"/>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301" name="直接连接符 300"/>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3" name="直接箭头连接符 302"/>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4" name="直接箭头连接符 30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6" name="文本框 30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307" name="直接箭头连接符 306"/>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9" name="直接箭头连接符 308"/>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0" name="直接箭头连接符 309"/>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1" name="直接箭头连接符 310"/>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2" name="组合 311"/>
          <p:cNvGrpSpPr/>
          <p:nvPr/>
        </p:nvGrpSpPr>
        <p:grpSpPr>
          <a:xfrm>
            <a:off x="7656756" y="3465390"/>
            <a:ext cx="474810" cy="1013447"/>
            <a:chOff x="830110" y="2585085"/>
            <a:chExt cx="474810" cy="1013447"/>
          </a:xfrm>
        </p:grpSpPr>
        <p:sp>
          <p:nvSpPr>
            <p:cNvPr id="313" name="梯形 312"/>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4" name="文本框 313"/>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15" name="文本框 314"/>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316" name="文本框 315"/>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317" name="组合 316"/>
          <p:cNvGrpSpPr/>
          <p:nvPr/>
        </p:nvGrpSpPr>
        <p:grpSpPr>
          <a:xfrm>
            <a:off x="8379901" y="2969895"/>
            <a:ext cx="835486" cy="998220"/>
            <a:chOff x="7950205" y="3160441"/>
            <a:chExt cx="679988" cy="998220"/>
          </a:xfrm>
        </p:grpSpPr>
        <p:grpSp>
          <p:nvGrpSpPr>
            <p:cNvPr id="318" name="组合 317"/>
            <p:cNvGrpSpPr/>
            <p:nvPr/>
          </p:nvGrpSpPr>
          <p:grpSpPr>
            <a:xfrm>
              <a:off x="7982529" y="3160441"/>
              <a:ext cx="574962" cy="998220"/>
              <a:chOff x="7982529" y="3160441"/>
              <a:chExt cx="574962" cy="998220"/>
            </a:xfrm>
          </p:grpSpPr>
          <p:sp>
            <p:nvSpPr>
              <p:cNvPr id="320" name="梯形 319"/>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1" name="等腰三角形 320"/>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322" name="直接连接符 321"/>
              <p:cNvCxnSpPr>
                <a:endCxn id="321"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323" name="直接连接符 322"/>
              <p:cNvCxnSpPr>
                <a:stCxn id="321" idx="2"/>
                <a:endCxn id="321"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324" name="直接连接符 323"/>
              <p:cNvCxnSpPr>
                <a:stCxn id="321" idx="5"/>
                <a:endCxn id="321"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319" name="文本框 318"/>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26" name="文本框 325"/>
          <p:cNvSpPr txBox="1"/>
          <p:nvPr/>
        </p:nvSpPr>
        <p:spPr>
          <a:xfrm>
            <a:off x="1926251" y="5883928"/>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13" name="直接箭头连接符 112"/>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肘形连接符 113"/>
          <p:cNvCxnSpPr>
            <a:stCxn id="117"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grpSp>
        <p:nvGrpSpPr>
          <p:cNvPr id="115" name="组合 114"/>
          <p:cNvGrpSpPr/>
          <p:nvPr/>
        </p:nvGrpSpPr>
        <p:grpSpPr>
          <a:xfrm>
            <a:off x="4431702" y="4415155"/>
            <a:ext cx="841756" cy="959906"/>
            <a:chOff x="4355926" y="4364678"/>
            <a:chExt cx="841756" cy="977525"/>
          </a:xfrm>
        </p:grpSpPr>
        <p:sp>
          <p:nvSpPr>
            <p:cNvPr id="116" name="文本框 115"/>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7" name="椭圆 116"/>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98" name="文本框 97"/>
          <p:cNvSpPr txBox="1"/>
          <p:nvPr/>
        </p:nvSpPr>
        <p:spPr>
          <a:xfrm>
            <a:off x="9135745" y="3513455"/>
            <a:ext cx="2992120" cy="1988820"/>
          </a:xfrm>
          <a:prstGeom prst="rect">
            <a:avLst/>
          </a:prstGeom>
          <a:solidFill>
            <a:schemeClr val="bg1"/>
          </a:solidFill>
          <a:ln>
            <a:noFill/>
          </a:ln>
        </p:spPr>
        <p:txBody>
          <a:bodyPr wrap="square" lIns="46990" tIns="46990" rIns="46990" bIns="46990" rtlCol="0">
            <a:spAutoFit/>
          </a:bodyPr>
          <a:lstStyle/>
          <a:p>
            <a:pPr>
              <a:lnSpc>
                <a:spcPct val="110000"/>
              </a:lnSpc>
            </a:pPr>
            <a:r>
              <a:rPr lang="zh-CN" altLang="en-US" sz="2800" dirty="0"/>
              <a:t>通过</a:t>
            </a:r>
            <a:r>
              <a:rPr lang="en-US" altLang="zh-CN" sz="2800" dirty="0"/>
              <a:t>ALUSel</a:t>
            </a:r>
            <a:r>
              <a:rPr lang="zh-CN" altLang="en-US" sz="2800" dirty="0"/>
              <a:t>信号，选择对应的</a:t>
            </a:r>
            <a:r>
              <a:rPr lang="en-US" altLang="zh-CN" sz="2800" dirty="0"/>
              <a:t>ALU</a:t>
            </a:r>
            <a:r>
              <a:rPr lang="zh-CN" altLang="en-US" sz="2800" dirty="0"/>
              <a:t>运算功能，可实现其余</a:t>
            </a:r>
            <a:r>
              <a:rPr lang="en-US" altLang="zh-CN" sz="2800" dirty="0">
                <a:sym typeface="+mn-ea"/>
              </a:rPr>
              <a:t>I</a:t>
            </a:r>
            <a:r>
              <a:rPr lang="zh-CN" altLang="en-US" sz="2800" dirty="0">
                <a:sym typeface="+mn-ea"/>
              </a:rPr>
              <a:t>型</a:t>
            </a:r>
            <a:r>
              <a:rPr lang="zh-CN" altLang="en-US" sz="2800" b="1" dirty="0">
                <a:solidFill>
                  <a:srgbClr val="0000FF"/>
                </a:solidFill>
                <a:sym typeface="+mn-ea"/>
              </a:rPr>
              <a:t>运算</a:t>
            </a:r>
            <a:r>
              <a:rPr lang="zh-CN" altLang="en-US" sz="2800" dirty="0">
                <a:sym typeface="+mn-ea"/>
              </a:rPr>
              <a:t>指令</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6"/>
            <a:ext cx="10515600" cy="751156"/>
          </a:xfrm>
        </p:spPr>
        <p:txBody>
          <a:bodyPr/>
          <a:lstStyle/>
          <a:p>
            <a:r>
              <a:rPr lang="en-US" altLang="zh-CN" dirty="0"/>
              <a:t>CPU</a:t>
            </a:r>
            <a:r>
              <a:rPr lang="zh-CN" altLang="en-US" dirty="0"/>
              <a:t>的组成部分</a:t>
            </a:r>
          </a:p>
        </p:txBody>
      </p:sp>
      <p:sp>
        <p:nvSpPr>
          <p:cNvPr id="4" name="内容占位符 3"/>
          <p:cNvSpPr>
            <a:spLocks noGrp="1"/>
          </p:cNvSpPr>
          <p:nvPr>
            <p:ph idx="1"/>
          </p:nvPr>
        </p:nvSpPr>
        <p:spPr/>
        <p:txBody>
          <a:bodyPr/>
          <a:lstStyle/>
          <a:p>
            <a:pPr>
              <a:lnSpc>
                <a:spcPct val="130000"/>
              </a:lnSpc>
              <a:buFont typeface="Wingdings" panose="05000000000000000000" charset="0"/>
              <a:buChar char="l"/>
            </a:pPr>
            <a:r>
              <a:rPr lang="zh-CN" altLang="en-US" b="1" dirty="0"/>
              <a:t>数据通路</a:t>
            </a:r>
            <a:r>
              <a:rPr lang="zh-CN" altLang="en-US" dirty="0"/>
              <a:t>是处理器中执行所需操作的硬件</a:t>
            </a:r>
            <a:endParaRPr lang="en-US" altLang="zh-CN" dirty="0"/>
          </a:p>
          <a:p>
            <a:pPr lvl="1">
              <a:lnSpc>
                <a:spcPct val="130000"/>
              </a:lnSpc>
              <a:buFont typeface="Wingdings" panose="05000000000000000000" charset="0"/>
              <a:buChar char="l"/>
            </a:pPr>
            <a:r>
              <a:rPr lang="zh-CN" altLang="en-US" sz="2400" dirty="0"/>
              <a:t>执行控制器的操作（例如，控制器告诉数据通路，执行</a:t>
            </a:r>
            <a:r>
              <a:rPr lang="en-US" altLang="zh-CN" sz="2400" dirty="0"/>
              <a:t>add</a:t>
            </a:r>
            <a:r>
              <a:rPr lang="zh-CN" altLang="en-US" sz="2400" dirty="0"/>
              <a:t>指令，则数据通路就会将操作数传递给加法器）</a:t>
            </a:r>
          </a:p>
          <a:p>
            <a:pPr marL="0" indent="0">
              <a:lnSpc>
                <a:spcPct val="130000"/>
              </a:lnSpc>
              <a:buFont typeface="Wingdings" panose="05000000000000000000" charset="0"/>
              <a:buNone/>
            </a:pPr>
            <a:r>
              <a:rPr lang="en-US" altLang="zh-CN" dirty="0">
                <a:sym typeface="+mn-ea"/>
              </a:rPr>
              <a:t>                   ≈≈</a:t>
            </a:r>
            <a:r>
              <a:rPr lang="zh-CN" altLang="en-US" dirty="0"/>
              <a:t>处理器的</a:t>
            </a:r>
            <a:r>
              <a:rPr lang="zh-CN" altLang="en-US" b="1" dirty="0"/>
              <a:t>四肢</a:t>
            </a:r>
            <a:endParaRPr lang="en-US" altLang="zh-CN" dirty="0"/>
          </a:p>
          <a:p>
            <a:pPr>
              <a:lnSpc>
                <a:spcPct val="130000"/>
              </a:lnSpc>
              <a:buFont typeface="Wingdings" panose="05000000000000000000" charset="0"/>
              <a:buChar char="l"/>
            </a:pPr>
            <a:r>
              <a:rPr lang="zh-CN" altLang="en-US" b="1" dirty="0"/>
              <a:t>控制器</a:t>
            </a:r>
            <a:r>
              <a:rPr lang="zh-CN" altLang="en-US" dirty="0"/>
              <a:t>是对数据通路要做什么操作进行调度的硬件结构</a:t>
            </a:r>
            <a:endParaRPr lang="en-US" altLang="zh-CN" dirty="0"/>
          </a:p>
          <a:p>
            <a:pPr lvl="1">
              <a:lnSpc>
                <a:spcPct val="130000"/>
              </a:lnSpc>
              <a:buFont typeface="Wingdings" panose="05000000000000000000" charset="0"/>
              <a:buChar char="l"/>
            </a:pPr>
            <a:r>
              <a:rPr lang="zh-CN" altLang="en-US" sz="2400" dirty="0"/>
              <a:t>告诉数据通路：需要执行什么操作？需要读内存吗？需要写寄存器吗？写哪个寄存器？读哪个寄存器？</a:t>
            </a:r>
          </a:p>
          <a:p>
            <a:pPr marL="0" indent="0">
              <a:lnSpc>
                <a:spcPct val="130000"/>
              </a:lnSpc>
              <a:buFont typeface="Wingdings" panose="05000000000000000000" charset="0"/>
              <a:buNone/>
            </a:pPr>
            <a:r>
              <a:rPr lang="en-US" altLang="zh-CN" dirty="0"/>
              <a:t>                  ≈≈</a:t>
            </a:r>
            <a:r>
              <a:rPr lang="zh-CN" altLang="en-US" dirty="0"/>
              <a:t>处理器的</a:t>
            </a:r>
            <a:r>
              <a:rPr lang="zh-CN" altLang="en-US" b="1" dirty="0"/>
              <a:t>大脑</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a:t>
            </a:r>
            <a:r>
              <a:rPr lang="en-US" altLang="zh-CN" dirty="0" err="1"/>
              <a:t>ld</a:t>
            </a:r>
            <a:r>
              <a:rPr lang="zh-CN" altLang="en-US" dirty="0"/>
              <a:t>指令（</a:t>
            </a:r>
            <a:r>
              <a:rPr lang="en-US" altLang="zh-CN" dirty="0"/>
              <a:t>load dword</a:t>
            </a:r>
            <a:r>
              <a:rPr lang="zh-CN" altLang="en-US" dirty="0"/>
              <a:t>）</a:t>
            </a:r>
          </a:p>
        </p:txBody>
      </p:sp>
      <p:sp>
        <p:nvSpPr>
          <p:cNvPr id="4" name="内容占位符 3"/>
          <p:cNvSpPr>
            <a:spLocks noGrp="1"/>
          </p:cNvSpPr>
          <p:nvPr>
            <p:ph idx="1"/>
          </p:nvPr>
        </p:nvSpPr>
        <p:spPr/>
        <p:txBody>
          <a:bodyPr/>
          <a:lstStyle/>
          <a:p>
            <a:pPr>
              <a:lnSpc>
                <a:spcPct val="110000"/>
              </a:lnSpc>
            </a:pPr>
            <a:endParaRPr lang="en-US" altLang="zh-CN" dirty="0"/>
          </a:p>
          <a:p>
            <a:pPr>
              <a:lnSpc>
                <a:spcPct val="110000"/>
              </a:lnSpc>
            </a:pPr>
            <a:endParaRPr lang="en-US" altLang="zh-CN" dirty="0"/>
          </a:p>
          <a:p>
            <a:pPr marL="0" lvl="0" indent="0">
              <a:lnSpc>
                <a:spcPct val="110000"/>
              </a:lnSpc>
              <a:buNone/>
            </a:pPr>
            <a:r>
              <a:rPr lang="en-US" altLang="zh-CN" dirty="0" err="1">
                <a:sym typeface="+mn-ea"/>
              </a:rPr>
              <a:t>ld</a:t>
            </a:r>
            <a:r>
              <a:rPr lang="en-US" altLang="zh-CN" dirty="0">
                <a:sym typeface="+mn-ea"/>
              </a:rPr>
              <a:t> x14, 8(x2)</a:t>
            </a:r>
            <a:endParaRPr lang="en-US" altLang="zh-CN" dirty="0"/>
          </a:p>
          <a:p>
            <a:pPr lvl="0">
              <a:lnSpc>
                <a:spcPct val="110000"/>
              </a:lnSpc>
            </a:pPr>
            <a:endParaRPr lang="en-US" altLang="zh-CN" dirty="0" err="1"/>
          </a:p>
          <a:p>
            <a:pPr>
              <a:lnSpc>
                <a:spcPct val="130000"/>
              </a:lnSpc>
            </a:pPr>
            <a:r>
              <a:rPr lang="en-US" altLang="zh-CN" dirty="0"/>
              <a:t>R[rs1]</a:t>
            </a:r>
            <a:r>
              <a:rPr lang="zh-CN" altLang="en-US" dirty="0"/>
              <a:t>为基地址，加上立即数，得到目标访问地址</a:t>
            </a:r>
          </a:p>
          <a:p>
            <a:pPr lvl="1">
              <a:lnSpc>
                <a:spcPct val="130000"/>
              </a:lnSpc>
            </a:pPr>
            <a:r>
              <a:rPr lang="zh-CN" altLang="en-US" dirty="0"/>
              <a:t>与</a:t>
            </a:r>
            <a:r>
              <a:rPr lang="en-US" altLang="zh-CN" dirty="0" err="1"/>
              <a:t>addi</a:t>
            </a:r>
            <a:r>
              <a:rPr lang="zh-CN" altLang="en-US" dirty="0" err="1"/>
              <a:t>类</a:t>
            </a:r>
            <a:r>
              <a:rPr lang="zh-CN" altLang="en-US" dirty="0"/>
              <a:t>似，但用于计算地址，而不是获得最终结果</a:t>
            </a:r>
          </a:p>
          <a:p>
            <a:pPr>
              <a:lnSpc>
                <a:spcPct val="130000"/>
              </a:lnSpc>
            </a:pPr>
            <a:r>
              <a:rPr lang="zh-CN" altLang="en-US" dirty="0"/>
              <a:t>从</a:t>
            </a:r>
            <a:r>
              <a:rPr lang="zh-CN" altLang="en-US" b="1" dirty="0">
                <a:solidFill>
                  <a:srgbClr val="0000FF"/>
                </a:solidFill>
              </a:rPr>
              <a:t>存储器</a:t>
            </a:r>
            <a:r>
              <a:rPr lang="zh-CN" altLang="en-US" b="1" dirty="0">
                <a:solidFill>
                  <a:srgbClr val="FF0000"/>
                </a:solidFill>
              </a:rPr>
              <a:t>读</a:t>
            </a:r>
            <a:r>
              <a:rPr lang="zh-CN" altLang="en-US" dirty="0"/>
              <a:t>出的数据装入寄存器</a:t>
            </a:r>
            <a:r>
              <a:rPr lang="en-US" altLang="zh-CN" dirty="0" err="1"/>
              <a:t>rd</a:t>
            </a:r>
            <a:r>
              <a:rPr lang="zh-CN" altLang="en-US" dirty="0"/>
              <a:t>中</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50</a:t>
            </a:fld>
            <a:endParaRPr lang="zh-CN" altLang="en-US" dirty="0"/>
          </a:p>
        </p:txBody>
      </p:sp>
      <p:grpSp>
        <p:nvGrpSpPr>
          <p:cNvPr id="6" name="组合 5"/>
          <p:cNvGrpSpPr/>
          <p:nvPr/>
        </p:nvGrpSpPr>
        <p:grpSpPr>
          <a:xfrm>
            <a:off x="963295" y="970280"/>
            <a:ext cx="10274935" cy="728345"/>
            <a:chOff x="74389" y="4711980"/>
            <a:chExt cx="8922026" cy="502347"/>
          </a:xfrm>
        </p:grpSpPr>
        <p:sp>
          <p:nvSpPr>
            <p:cNvPr id="7" name="Google Shape;388;p41"/>
            <p:cNvSpPr txBox="1"/>
            <p:nvPr/>
          </p:nvSpPr>
          <p:spPr>
            <a:xfrm>
              <a:off x="74389" y="47526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p>
          </p:txBody>
        </p:sp>
        <p:sp>
          <p:nvSpPr>
            <p:cNvPr id="8" name="Google Shape;389;p41"/>
            <p:cNvSpPr txBox="1"/>
            <p:nvPr/>
          </p:nvSpPr>
          <p:spPr>
            <a:xfrm>
              <a:off x="8627403" y="47119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ea typeface="Courier New" panose="02070309020205020404"/>
                  <a:cs typeface="Courier New" panose="02070309020205020404"/>
                  <a:sym typeface="Courier New" panose="02070309020205020404"/>
                </a:rPr>
                <a:t>0</a:t>
              </a:r>
            </a:p>
          </p:txBody>
        </p:sp>
      </p:grpSp>
      <p:graphicFrame>
        <p:nvGraphicFramePr>
          <p:cNvPr id="5" name="表格 4"/>
          <p:cNvGraphicFramePr/>
          <p:nvPr/>
        </p:nvGraphicFramePr>
        <p:xfrm>
          <a:off x="1034415" y="1499235"/>
          <a:ext cx="10150475" cy="682625"/>
        </p:xfrm>
        <a:graphic>
          <a:graphicData uri="http://schemas.openxmlformats.org/drawingml/2006/table">
            <a:tbl>
              <a:tblPr>
                <a:tableStyleId>{5C22544A-7EE6-4342-B048-85BDC9FD1C3A}</a:tableStyleId>
              </a:tblPr>
              <a:tblGrid>
                <a:gridCol w="2002790">
                  <a:extLst>
                    <a:ext uri="{9D8B030D-6E8A-4147-A177-3AD203B41FA5}">
                      <a16:colId xmlns:a16="http://schemas.microsoft.com/office/drawing/2014/main" val="20000"/>
                    </a:ext>
                  </a:extLst>
                </a:gridCol>
                <a:gridCol w="1851660">
                  <a:extLst>
                    <a:ext uri="{9D8B030D-6E8A-4147-A177-3AD203B41FA5}">
                      <a16:colId xmlns:a16="http://schemas.microsoft.com/office/drawing/2014/main" val="20001"/>
                    </a:ext>
                  </a:extLst>
                </a:gridCol>
                <a:gridCol w="1688465">
                  <a:extLst>
                    <a:ext uri="{9D8B030D-6E8A-4147-A177-3AD203B41FA5}">
                      <a16:colId xmlns:a16="http://schemas.microsoft.com/office/drawing/2014/main" val="20002"/>
                    </a:ext>
                  </a:extLst>
                </a:gridCol>
                <a:gridCol w="1346835">
                  <a:extLst>
                    <a:ext uri="{9D8B030D-6E8A-4147-A177-3AD203B41FA5}">
                      <a16:colId xmlns:a16="http://schemas.microsoft.com/office/drawing/2014/main" val="20003"/>
                    </a:ext>
                  </a:extLst>
                </a:gridCol>
                <a:gridCol w="1503045">
                  <a:extLst>
                    <a:ext uri="{9D8B030D-6E8A-4147-A177-3AD203B41FA5}">
                      <a16:colId xmlns:a16="http://schemas.microsoft.com/office/drawing/2014/main" val="20004"/>
                    </a:ext>
                  </a:extLst>
                </a:gridCol>
                <a:gridCol w="1757680">
                  <a:extLst>
                    <a:ext uri="{9D8B030D-6E8A-4147-A177-3AD203B41FA5}">
                      <a16:colId xmlns:a16="http://schemas.microsoft.com/office/drawing/2014/main" val="20005"/>
                    </a:ext>
                  </a:extLst>
                </a:gridCol>
              </a:tblGrid>
              <a:tr h="682625">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sz="3200" dirty="0" err="1">
                          <a:solidFill>
                            <a:schemeClr val="tx1"/>
                          </a:solidFill>
                          <a:ea typeface="宋体" panose="02010600030101010101" pitchFamily="2" charset="-122"/>
                          <a:sym typeface="+mn-ea"/>
                        </a:rPr>
                        <a:t>imm</a:t>
                      </a:r>
                      <a:r>
                        <a:rPr lang="en-US" sz="3200" dirty="0">
                          <a:solidFill>
                            <a:schemeClr val="tx1"/>
                          </a:solidFill>
                          <a:ea typeface="宋体" panose="02010600030101010101" pitchFamily="2" charset="-122"/>
                          <a:sym typeface="+mn-ea"/>
                        </a:rPr>
                        <a:t>[11:5]</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3200" dirty="0" err="1">
                          <a:solidFill>
                            <a:schemeClr val="tx1"/>
                          </a:solidFill>
                          <a:ea typeface="宋体" panose="02010600030101010101" pitchFamily="2" charset="-122"/>
                          <a:sym typeface="+mn-ea"/>
                        </a:rPr>
                        <a:t>imm</a:t>
                      </a:r>
                      <a:r>
                        <a:rPr lang="en-US" sz="3200" dirty="0">
                          <a:solidFill>
                            <a:schemeClr val="tx1"/>
                          </a:solidFill>
                          <a:ea typeface="宋体" panose="02010600030101010101" pitchFamily="2" charset="-122"/>
                          <a:sym typeface="+mn-ea"/>
                        </a:rPr>
                        <a:t>[4:0]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5" name="表格 24"/>
          <p:cNvGraphicFramePr/>
          <p:nvPr/>
        </p:nvGraphicFramePr>
        <p:xfrm>
          <a:off x="1034415" y="3087370"/>
          <a:ext cx="10150475" cy="682625"/>
        </p:xfrm>
        <a:graphic>
          <a:graphicData uri="http://schemas.openxmlformats.org/drawingml/2006/table">
            <a:tbl>
              <a:tblPr>
                <a:tableStyleId>{5C22544A-7EE6-4342-B048-85BDC9FD1C3A}</a:tableStyleId>
              </a:tblPr>
              <a:tblGrid>
                <a:gridCol w="2002790">
                  <a:extLst>
                    <a:ext uri="{9D8B030D-6E8A-4147-A177-3AD203B41FA5}">
                      <a16:colId xmlns:a16="http://schemas.microsoft.com/office/drawing/2014/main" val="20000"/>
                    </a:ext>
                  </a:extLst>
                </a:gridCol>
                <a:gridCol w="1851660">
                  <a:extLst>
                    <a:ext uri="{9D8B030D-6E8A-4147-A177-3AD203B41FA5}">
                      <a16:colId xmlns:a16="http://schemas.microsoft.com/office/drawing/2014/main" val="20001"/>
                    </a:ext>
                  </a:extLst>
                </a:gridCol>
                <a:gridCol w="1688465">
                  <a:extLst>
                    <a:ext uri="{9D8B030D-6E8A-4147-A177-3AD203B41FA5}">
                      <a16:colId xmlns:a16="http://schemas.microsoft.com/office/drawing/2014/main" val="20002"/>
                    </a:ext>
                  </a:extLst>
                </a:gridCol>
                <a:gridCol w="1605280">
                  <a:extLst>
                    <a:ext uri="{9D8B030D-6E8A-4147-A177-3AD203B41FA5}">
                      <a16:colId xmlns:a16="http://schemas.microsoft.com/office/drawing/2014/main" val="20003"/>
                    </a:ext>
                  </a:extLst>
                </a:gridCol>
                <a:gridCol w="1448435">
                  <a:extLst>
                    <a:ext uri="{9D8B030D-6E8A-4147-A177-3AD203B41FA5}">
                      <a16:colId xmlns:a16="http://schemas.microsoft.com/office/drawing/2014/main" val="20004"/>
                    </a:ext>
                  </a:extLst>
                </a:gridCol>
                <a:gridCol w="1553845">
                  <a:extLst>
                    <a:ext uri="{9D8B030D-6E8A-4147-A177-3AD203B41FA5}">
                      <a16:colId xmlns:a16="http://schemas.microsoft.com/office/drawing/2014/main" val="20005"/>
                    </a:ext>
                  </a:extLst>
                </a:gridCol>
              </a:tblGrid>
              <a:tr h="682625">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sz="3200" dirty="0">
                          <a:ea typeface="Courier New" panose="02070309020205020404"/>
                          <a:cs typeface="Courier New" panose="02070309020205020404"/>
                          <a:sym typeface="Courier New" panose="02070309020205020404"/>
                        </a:rPr>
                        <a:t>0000000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3200" dirty="0">
                          <a:ea typeface="Courier New" panose="02070309020205020404"/>
                          <a:cs typeface="Courier New" panose="02070309020205020404"/>
                          <a:sym typeface="Courier New" panose="02070309020205020404"/>
                        </a:rPr>
                        <a:t>01000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3200" dirty="0">
                          <a:ea typeface="Courier New" panose="02070309020205020404"/>
                          <a:cs typeface="Courier New" panose="02070309020205020404"/>
                          <a:sym typeface="Courier New" panose="02070309020205020404"/>
                        </a:rPr>
                        <a:t>00010</a:t>
                      </a:r>
                      <a:endParaRPr lang="en-US" altLang="zh-CN" sz="32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011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01110</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3200"/>
                        <a:t>0000011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ld</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51</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5" y="5538077"/>
            <a:ext cx="11034795"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606544" y="5539717"/>
            <a:ext cx="949325" cy="82994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=I</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文本框 132"/>
          <p:cNvSpPr txBox="1"/>
          <p:nvPr/>
        </p:nvSpPr>
        <p:spPr>
          <a:xfrm>
            <a:off x="2957189" y="4377860"/>
            <a:ext cx="16999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6" name="组合 5"/>
          <p:cNvGrpSpPr/>
          <p:nvPr/>
        </p:nvGrpSpPr>
        <p:grpSpPr>
          <a:xfrm>
            <a:off x="10133605" y="2585085"/>
            <a:ext cx="535867" cy="1007637"/>
            <a:chOff x="10133605" y="2585085"/>
            <a:chExt cx="535867" cy="1007637"/>
          </a:xfrm>
        </p:grpSpPr>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780709" cy="676765"/>
            <a:chOff x="9538034" y="2758187"/>
            <a:chExt cx="1175029" cy="1901124"/>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DM</a:t>
                </a: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MemRW</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=Read</a:t>
            </a: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9124950" y="1185545"/>
            <a:ext cx="20751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W</a:t>
            </a: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a:ea typeface="宋体" panose="02010600030101010101" pitchFamily="2" charset="-122"/>
                <a:cs typeface="+mn-cs"/>
              </a:rPr>
              <a:t>rite</a:t>
            </a:r>
            <a:r>
              <a:rPr kumimoji="0" lang="en-US" altLang="zh-CN" sz="28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 B</a:t>
            </a: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a:ea typeface="宋体" panose="02010600030101010101" pitchFamily="2" charset="-122"/>
                <a:cs typeface="+mn-cs"/>
              </a:rPr>
              <a:t>ack</a:t>
            </a: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a:ea typeface="宋体" panose="02010600030101010101" pitchFamily="2" charset="-122"/>
                  <a:cs typeface="+mn-cs"/>
                </a:rPr>
                <a:t>X</a:t>
              </a:r>
            </a:p>
          </p:txBody>
        </p:sp>
      </p:grp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7" name="组合 126"/>
          <p:cNvGrpSpPr/>
          <p:nvPr/>
        </p:nvGrpSpPr>
        <p:grpSpPr>
          <a:xfrm>
            <a:off x="8379901" y="2969895"/>
            <a:ext cx="835486" cy="998220"/>
            <a:chOff x="7950205" y="3160441"/>
            <a:chExt cx="679988" cy="998220"/>
          </a:xfrm>
        </p:grpSpPr>
        <p:grpSp>
          <p:nvGrpSpPr>
            <p:cNvPr id="128" name="组合 127"/>
            <p:cNvGrpSpPr/>
            <p:nvPr/>
          </p:nvGrpSpPr>
          <p:grpSpPr>
            <a:xfrm>
              <a:off x="7982529" y="3160441"/>
              <a:ext cx="574962" cy="998220"/>
              <a:chOff x="7982529" y="3160441"/>
              <a:chExt cx="574962" cy="998220"/>
            </a:xfrm>
          </p:grpSpPr>
          <p:sp>
            <p:nvSpPr>
              <p:cNvPr id="130" name="梯形 129"/>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1" name="等腰三角形 130"/>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2" name="直接连接符 131"/>
              <p:cNvCxnSpPr>
                <a:endCxn id="131"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4" name="直接连接符 133"/>
              <p:cNvCxnSpPr>
                <a:stCxn id="131" idx="2"/>
                <a:endCxn id="131"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5" name="直接连接符 134"/>
              <p:cNvCxnSpPr>
                <a:stCxn id="131" idx="5"/>
                <a:endCxn id="131"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9" name="文本框 128"/>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21" name="直接箭头连接符 120"/>
          <p:cNvCxnSpPr/>
          <p:nvPr/>
        </p:nvCxnSpPr>
        <p:spPr>
          <a:xfrm>
            <a:off x="1927821" y="317940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5" name="直接箭头连接符 124"/>
          <p:cNvCxnSpPr/>
          <p:nvPr/>
        </p:nvCxnSpPr>
        <p:spPr>
          <a:xfrm>
            <a:off x="3013362" y="3003274"/>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7" name="直接箭头连接符 136"/>
          <p:cNvCxnSpPr/>
          <p:nvPr/>
        </p:nvCxnSpPr>
        <p:spPr>
          <a:xfrm>
            <a:off x="3019077" y="4844967"/>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8" name="直接箭头连接符 137"/>
          <p:cNvCxnSpPr/>
          <p:nvPr/>
        </p:nvCxnSpPr>
        <p:spPr>
          <a:xfrm>
            <a:off x="3013997" y="3003274"/>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9" name="直接箭头连接符 138"/>
          <p:cNvCxnSpPr/>
          <p:nvPr/>
        </p:nvCxnSpPr>
        <p:spPr>
          <a:xfrm>
            <a:off x="3019077" y="3434271"/>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0" name="直接箭头连接符 139"/>
          <p:cNvCxnSpPr/>
          <p:nvPr/>
        </p:nvCxnSpPr>
        <p:spPr>
          <a:xfrm>
            <a:off x="3019077" y="384374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1" name="直接箭头连接符 140"/>
          <p:cNvCxnSpPr/>
          <p:nvPr/>
        </p:nvCxnSpPr>
        <p:spPr>
          <a:xfrm>
            <a:off x="2845817" y="3197670"/>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42" name="组合 141"/>
          <p:cNvGrpSpPr/>
          <p:nvPr/>
        </p:nvGrpSpPr>
        <p:grpSpPr>
          <a:xfrm>
            <a:off x="2042745" y="2481661"/>
            <a:ext cx="157663" cy="687003"/>
            <a:chOff x="2139696" y="2656398"/>
            <a:chExt cx="384242" cy="687003"/>
          </a:xfrm>
        </p:grpSpPr>
        <p:cxnSp>
          <p:nvCxnSpPr>
            <p:cNvPr id="144" name="直接连接符 143"/>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5" name="直接箭头连接符 144"/>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46" name="组合 145"/>
          <p:cNvGrpSpPr/>
          <p:nvPr/>
        </p:nvGrpSpPr>
        <p:grpSpPr>
          <a:xfrm>
            <a:off x="918788" y="1364105"/>
            <a:ext cx="2267929" cy="1856427"/>
            <a:chOff x="911741" y="1492577"/>
            <a:chExt cx="2262224" cy="1663126"/>
          </a:xfrm>
        </p:grpSpPr>
        <p:cxnSp>
          <p:nvCxnSpPr>
            <p:cNvPr id="147" name="直接箭头连接符 146"/>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2" name="直接连接符 151"/>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53" name="直接连接符 152"/>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57" name="直接连接符 156"/>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60" name="直接箭头连接符 159"/>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61" name="直接箭头连接符 160"/>
          <p:cNvCxnSpPr/>
          <p:nvPr/>
        </p:nvCxnSpPr>
        <p:spPr>
          <a:xfrm>
            <a:off x="6460003" y="3265338"/>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2" name="直接箭头连接符 161"/>
          <p:cNvCxnSpPr/>
          <p:nvPr/>
        </p:nvCxnSpPr>
        <p:spPr>
          <a:xfrm>
            <a:off x="6460003" y="3690040"/>
            <a:ext cx="1268776"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7" name="直接箭头连接符 166"/>
          <p:cNvCxnSpPr/>
          <p:nvPr/>
        </p:nvCxnSpPr>
        <p:spPr>
          <a:xfrm>
            <a:off x="8096208" y="386581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8" name="直接箭头连接符 167"/>
          <p:cNvCxnSpPr/>
          <p:nvPr/>
        </p:nvCxnSpPr>
        <p:spPr>
          <a:xfrm>
            <a:off x="9125204" y="3461490"/>
            <a:ext cx="25882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69" name="组合 168"/>
          <p:cNvGrpSpPr/>
          <p:nvPr/>
        </p:nvGrpSpPr>
        <p:grpSpPr>
          <a:xfrm>
            <a:off x="10139192" y="2580998"/>
            <a:ext cx="535867" cy="1007637"/>
            <a:chOff x="10133605" y="2585085"/>
            <a:chExt cx="535867" cy="1007637"/>
          </a:xfrm>
        </p:grpSpPr>
        <p:grpSp>
          <p:nvGrpSpPr>
            <p:cNvPr id="173" name="组合 172"/>
            <p:cNvGrpSpPr/>
            <p:nvPr/>
          </p:nvGrpSpPr>
          <p:grpSpPr>
            <a:xfrm>
              <a:off x="10308452" y="2585085"/>
              <a:ext cx="361020" cy="1007635"/>
              <a:chOff x="2139696" y="2656398"/>
              <a:chExt cx="384242" cy="448439"/>
            </a:xfrm>
          </p:grpSpPr>
          <p:cxnSp>
            <p:nvCxnSpPr>
              <p:cNvPr id="188" name="直接连接符 187"/>
              <p:cNvCxnSpPr/>
              <p:nvPr/>
            </p:nvCxnSpPr>
            <p:spPr>
              <a:xfrm flipV="1">
                <a:off x="2139696" y="2656401"/>
                <a:ext cx="0" cy="44843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89" name="直接箭头连接符 188"/>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85" name="直接箭头连接符 184"/>
            <p:cNvCxnSpPr/>
            <p:nvPr/>
          </p:nvCxnSpPr>
          <p:spPr>
            <a:xfrm>
              <a:off x="10133605" y="3592722"/>
              <a:ext cx="180022"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90" name="组合 189"/>
          <p:cNvGrpSpPr/>
          <p:nvPr/>
        </p:nvGrpSpPr>
        <p:grpSpPr>
          <a:xfrm>
            <a:off x="4467516" y="1739947"/>
            <a:ext cx="6745271" cy="683397"/>
            <a:chOff x="5118435" y="1810320"/>
            <a:chExt cx="3915664" cy="608430"/>
          </a:xfrm>
        </p:grpSpPr>
        <p:cxnSp>
          <p:nvCxnSpPr>
            <p:cNvPr id="191" name="直接箭头连接符 190"/>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2" name="直接连接符 191"/>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3" name="直接连接符 192"/>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4" name="直接连接符 193"/>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5" name="直接箭头连接符 194"/>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196" name="文本框 195"/>
          <p:cNvSpPr txBox="1"/>
          <p:nvPr/>
        </p:nvSpPr>
        <p:spPr>
          <a:xfrm>
            <a:off x="1926251" y="606897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8" name="文本框 197"/>
          <p:cNvSpPr txBox="1"/>
          <p:nvPr/>
        </p:nvSpPr>
        <p:spPr>
          <a:xfrm>
            <a:off x="10665859" y="5538078"/>
            <a:ext cx="1103361"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WBSel</a:t>
            </a:r>
            <a:r>
              <a:rPr lang="en-US" altLang="zh-CN" sz="2400" b="1" dirty="0">
                <a:solidFill>
                  <a:srgbClr val="FF0000"/>
                </a:solidFill>
                <a:latin typeface="Times New Roman" panose="02020603050405020304"/>
                <a:ea typeface="宋体" panose="02010600030101010101" pitchFamily="2" charset="-122"/>
              </a:rPr>
              <a:t>=0</a:t>
            </a:r>
            <a:r>
              <a:rPr lang="en-US" altLang="zh-CN" sz="2000" b="1" dirty="0">
                <a:solidFill>
                  <a:srgbClr val="FF0000"/>
                </a:solidFill>
                <a:latin typeface="Times New Roman" panose="02020603050405020304"/>
                <a:ea typeface="宋体" panose="02010600030101010101" pitchFamily="2" charset="-122"/>
              </a:rPr>
              <a:t>(DM)</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cxnSp>
        <p:nvCxnSpPr>
          <p:cNvPr id="215" name="直接箭头连接符 214"/>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6" name="肘形连接符 215"/>
          <p:cNvCxnSpPr>
            <a:stCxn id="220"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grpSp>
        <p:nvGrpSpPr>
          <p:cNvPr id="218" name="组合 217"/>
          <p:cNvGrpSpPr/>
          <p:nvPr/>
        </p:nvGrpSpPr>
        <p:grpSpPr>
          <a:xfrm>
            <a:off x="4431702" y="4415155"/>
            <a:ext cx="841756" cy="959906"/>
            <a:chOff x="4355926" y="4364678"/>
            <a:chExt cx="841756" cy="977525"/>
          </a:xfrm>
        </p:grpSpPr>
        <p:sp>
          <p:nvSpPr>
            <p:cNvPr id="219" name="文本框 218"/>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0" name="椭圆 219"/>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66" name="肘形连接符 165"/>
          <p:cNvCxnSpPr>
            <a:stCxn id="220" idx="6"/>
          </p:cNvCxnSpPr>
          <p:nvPr/>
        </p:nvCxnSpPr>
        <p:spPr>
          <a:xfrm flipV="1">
            <a:off x="5229927" y="4190217"/>
            <a:ext cx="2502476" cy="704891"/>
          </a:xfrm>
          <a:prstGeom prst="bentConnector3">
            <a:avLst>
              <a:gd name="adj1" fmla="val 68879"/>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21" name="组合 220"/>
          <p:cNvGrpSpPr/>
          <p:nvPr/>
        </p:nvGrpSpPr>
        <p:grpSpPr>
          <a:xfrm>
            <a:off x="4647380" y="2244349"/>
            <a:ext cx="2097287" cy="2152479"/>
            <a:chOff x="5147404" y="2415711"/>
            <a:chExt cx="1949822" cy="2152479"/>
          </a:xfrm>
        </p:grpSpPr>
        <p:grpSp>
          <p:nvGrpSpPr>
            <p:cNvPr id="222" name="组合 221"/>
            <p:cNvGrpSpPr/>
            <p:nvPr/>
          </p:nvGrpSpPr>
          <p:grpSpPr>
            <a:xfrm>
              <a:off x="5147404" y="2415711"/>
              <a:ext cx="1949822" cy="2054688"/>
              <a:chOff x="5147404" y="2415711"/>
              <a:chExt cx="1949822" cy="2054688"/>
            </a:xfrm>
          </p:grpSpPr>
          <p:grpSp>
            <p:nvGrpSpPr>
              <p:cNvPr id="224" name="组合 223"/>
              <p:cNvGrpSpPr/>
              <p:nvPr/>
            </p:nvGrpSpPr>
            <p:grpSpPr>
              <a:xfrm>
                <a:off x="5147404" y="2415711"/>
                <a:ext cx="1949822" cy="2054688"/>
                <a:chOff x="9255806" y="2351056"/>
                <a:chExt cx="1949822" cy="2054688"/>
              </a:xfrm>
            </p:grpSpPr>
            <p:sp>
              <p:nvSpPr>
                <p:cNvPr id="226" name="矩形 225"/>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8" name="文本框 227"/>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9" name="文本框 228"/>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0" name="文本框 229"/>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1" name="文本框 23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2" name="文本框 23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25" name="等腰三角形 224"/>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23" name="直接连接符 222"/>
            <p:cNvCxnSpPr>
              <a:stCxn id="225"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nodeType="withEffect">
                                  <p:stCondLst>
                                    <p:cond delay="0"/>
                                  </p:stCondLst>
                                  <p:childTnLst>
                                    <p:set>
                                      <p:cBhvr>
                                        <p:cTn id="9" dur="1" fill="hold">
                                          <p:stCondLst>
                                            <p:cond delay="0"/>
                                          </p:stCondLst>
                                        </p:cTn>
                                        <p:tgtEl>
                                          <p:spTgt spid="138"/>
                                        </p:tgtEl>
                                        <p:attrNameLst>
                                          <p:attrName>style.visibility</p:attrName>
                                        </p:attrNameLst>
                                      </p:cBhvr>
                                      <p:to>
                                        <p:strVal val="visible"/>
                                      </p:to>
                                    </p:set>
                                    <p:animEffect transition="in" filter="wipe(left)">
                                      <p:cBhvr>
                                        <p:cTn id="10" dur="500"/>
                                        <p:tgtEl>
                                          <p:spTgt spid="138"/>
                                        </p:tgtEl>
                                      </p:cBhvr>
                                    </p:animEffect>
                                  </p:childTnLst>
                                </p:cTn>
                              </p:par>
                              <p:par>
                                <p:cTn id="11" presetID="22" presetClass="entr" presetSubtype="8" fill="hold"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wipe(left)">
                                      <p:cBhvr>
                                        <p:cTn id="13" dur="500"/>
                                        <p:tgtEl>
                                          <p:spTgt spid="141"/>
                                        </p:tgtEl>
                                      </p:cBhvr>
                                    </p:animEffect>
                                  </p:childTnLst>
                                </p:cTn>
                              </p:par>
                              <p:par>
                                <p:cTn id="14" presetID="22" presetClass="entr" presetSubtype="8"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wipe(left)">
                                      <p:cBhvr>
                                        <p:cTn id="16" dur="500"/>
                                        <p:tgtEl>
                                          <p:spTgt spid="125"/>
                                        </p:tgtEl>
                                      </p:cBhvr>
                                    </p:animEffect>
                                  </p:childTnLst>
                                </p:cTn>
                              </p:par>
                              <p:par>
                                <p:cTn id="17" presetID="22" presetClass="entr" presetSubtype="8" fill="hold" nodeType="withEffect">
                                  <p:stCondLst>
                                    <p:cond delay="0"/>
                                  </p:stCondLst>
                                  <p:childTnLst>
                                    <p:set>
                                      <p:cBhvr>
                                        <p:cTn id="18" dur="1" fill="hold">
                                          <p:stCondLst>
                                            <p:cond delay="0"/>
                                          </p:stCondLst>
                                        </p:cTn>
                                        <p:tgtEl>
                                          <p:spTgt spid="139"/>
                                        </p:tgtEl>
                                        <p:attrNameLst>
                                          <p:attrName>style.visibility</p:attrName>
                                        </p:attrNameLst>
                                      </p:cBhvr>
                                      <p:to>
                                        <p:strVal val="visible"/>
                                      </p:to>
                                    </p:set>
                                    <p:animEffect transition="in" filter="wipe(left)">
                                      <p:cBhvr>
                                        <p:cTn id="19" dur="500"/>
                                        <p:tgtEl>
                                          <p:spTgt spid="139"/>
                                        </p:tgtEl>
                                      </p:cBhvr>
                                    </p:animEffect>
                                  </p:childTnLst>
                                </p:cTn>
                              </p:par>
                              <p:par>
                                <p:cTn id="20" presetID="22" presetClass="entr" presetSubtype="8" fill="hold" nodeType="with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wipe(left)">
                                      <p:cBhvr>
                                        <p:cTn id="22" dur="500"/>
                                        <p:tgtEl>
                                          <p:spTgt spid="140"/>
                                        </p:tgtEl>
                                      </p:cBhvr>
                                    </p:animEffect>
                                  </p:childTnLst>
                                </p:cTn>
                              </p:par>
                              <p:par>
                                <p:cTn id="23" presetID="22" presetClass="entr" presetSubtype="8" fill="hold" nodeType="withEffect">
                                  <p:stCondLst>
                                    <p:cond delay="0"/>
                                  </p:stCondLst>
                                  <p:childTnLst>
                                    <p:set>
                                      <p:cBhvr>
                                        <p:cTn id="24" dur="1" fill="hold">
                                          <p:stCondLst>
                                            <p:cond delay="0"/>
                                          </p:stCondLst>
                                        </p:cTn>
                                        <p:tgtEl>
                                          <p:spTgt spid="137"/>
                                        </p:tgtEl>
                                        <p:attrNameLst>
                                          <p:attrName>style.visibility</p:attrName>
                                        </p:attrNameLst>
                                      </p:cBhvr>
                                      <p:to>
                                        <p:strVal val="visible"/>
                                      </p:to>
                                    </p:set>
                                    <p:animEffect transition="in" filter="wipe(left)">
                                      <p:cBhvr>
                                        <p:cTn id="25" dur="500"/>
                                        <p:tgtEl>
                                          <p:spTgt spid="137"/>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wipe(right)">
                                      <p:cBhvr>
                                        <p:cTn id="29" dur="500"/>
                                        <p:tgtEl>
                                          <p:spTgt spid="142"/>
                                        </p:tgtEl>
                                      </p:cBhvr>
                                    </p:animEffect>
                                  </p:childTnLst>
                                </p:cTn>
                              </p:par>
                              <p:par>
                                <p:cTn id="30" presetID="22" presetClass="entr" presetSubtype="2" fill="hold" nodeType="withEffect">
                                  <p:stCondLst>
                                    <p:cond delay="0"/>
                                  </p:stCondLst>
                                  <p:childTnLst>
                                    <p:set>
                                      <p:cBhvr>
                                        <p:cTn id="31" dur="1" fill="hold">
                                          <p:stCondLst>
                                            <p:cond delay="0"/>
                                          </p:stCondLst>
                                        </p:cTn>
                                        <p:tgtEl>
                                          <p:spTgt spid="146"/>
                                        </p:tgtEl>
                                        <p:attrNameLst>
                                          <p:attrName>style.visibility</p:attrName>
                                        </p:attrNameLst>
                                      </p:cBhvr>
                                      <p:to>
                                        <p:strVal val="visible"/>
                                      </p:to>
                                    </p:set>
                                    <p:animEffect transition="in" filter="wipe(right)">
                                      <p:cBhvr>
                                        <p:cTn id="32" dur="500"/>
                                        <p:tgtEl>
                                          <p:spTgt spid="1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1"/>
                                        </p:tgtEl>
                                        <p:attrNameLst>
                                          <p:attrName>style.visibility</p:attrName>
                                        </p:attrNameLst>
                                      </p:cBhvr>
                                      <p:to>
                                        <p:strVal val="visible"/>
                                      </p:to>
                                    </p:set>
                                    <p:animEffect transition="in" filter="wipe(left)">
                                      <p:cBhvr>
                                        <p:cTn id="37" dur="500"/>
                                        <p:tgtEl>
                                          <p:spTgt spid="161"/>
                                        </p:tgtEl>
                                      </p:cBhvr>
                                    </p:animEffect>
                                  </p:childTnLst>
                                </p:cTn>
                              </p:par>
                              <p:par>
                                <p:cTn id="38" presetID="22" presetClass="entr" presetSubtype="8" fill="hold" nodeType="withEffect">
                                  <p:stCondLst>
                                    <p:cond delay="0"/>
                                  </p:stCondLst>
                                  <p:childTnLst>
                                    <p:set>
                                      <p:cBhvr>
                                        <p:cTn id="39" dur="1" fill="hold">
                                          <p:stCondLst>
                                            <p:cond delay="0"/>
                                          </p:stCondLst>
                                        </p:cTn>
                                        <p:tgtEl>
                                          <p:spTgt spid="162"/>
                                        </p:tgtEl>
                                        <p:attrNameLst>
                                          <p:attrName>style.visibility</p:attrName>
                                        </p:attrNameLst>
                                      </p:cBhvr>
                                      <p:to>
                                        <p:strVal val="visible"/>
                                      </p:to>
                                    </p:set>
                                    <p:animEffect transition="in" filter="wipe(left)">
                                      <p:cBhvr>
                                        <p:cTn id="40" dur="500"/>
                                        <p:tgtEl>
                                          <p:spTgt spid="162"/>
                                        </p:tgtEl>
                                      </p:cBhvr>
                                    </p:animEffect>
                                  </p:childTnLst>
                                </p:cTn>
                              </p:par>
                              <p:par>
                                <p:cTn id="41" presetID="22" presetClass="entr" presetSubtype="8" fill="hold" nodeType="withEffect">
                                  <p:stCondLst>
                                    <p:cond delay="0"/>
                                  </p:stCondLst>
                                  <p:childTnLst>
                                    <p:set>
                                      <p:cBhvr>
                                        <p:cTn id="42" dur="1" fill="hold">
                                          <p:stCondLst>
                                            <p:cond delay="0"/>
                                          </p:stCondLst>
                                        </p:cTn>
                                        <p:tgtEl>
                                          <p:spTgt spid="166"/>
                                        </p:tgtEl>
                                        <p:attrNameLst>
                                          <p:attrName>style.visibility</p:attrName>
                                        </p:attrNameLst>
                                      </p:cBhvr>
                                      <p:to>
                                        <p:strVal val="visible"/>
                                      </p:to>
                                    </p:set>
                                    <p:animEffect transition="in" filter="wipe(left)">
                                      <p:cBhvr>
                                        <p:cTn id="43" dur="500"/>
                                        <p:tgtEl>
                                          <p:spTgt spid="166"/>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67"/>
                                        </p:tgtEl>
                                        <p:attrNameLst>
                                          <p:attrName>style.visibility</p:attrName>
                                        </p:attrNameLst>
                                      </p:cBhvr>
                                      <p:to>
                                        <p:strVal val="visible"/>
                                      </p:to>
                                    </p:set>
                                    <p:animEffect transition="in" filter="wipe(left)">
                                      <p:cBhvr>
                                        <p:cTn id="47" dur="500"/>
                                        <p:tgtEl>
                                          <p:spTgt spid="1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8"/>
                                        </p:tgtEl>
                                        <p:attrNameLst>
                                          <p:attrName>style.visibility</p:attrName>
                                        </p:attrNameLst>
                                      </p:cBhvr>
                                      <p:to>
                                        <p:strVal val="visible"/>
                                      </p:to>
                                    </p:set>
                                    <p:animEffect transition="in" filter="wipe(left)">
                                      <p:cBhvr>
                                        <p:cTn id="52" dur="500"/>
                                        <p:tgtEl>
                                          <p:spTgt spid="16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69"/>
                                        </p:tgtEl>
                                        <p:attrNameLst>
                                          <p:attrName>style.visibility</p:attrName>
                                        </p:attrNameLst>
                                      </p:cBhvr>
                                      <p:to>
                                        <p:strVal val="visible"/>
                                      </p:to>
                                    </p:set>
                                    <p:animEffect transition="in" filter="wipe(down)">
                                      <p:cBhvr>
                                        <p:cTn id="57" dur="500"/>
                                        <p:tgtEl>
                                          <p:spTgt spid="169"/>
                                        </p:tgtEl>
                                      </p:cBhvr>
                                    </p:animEffec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190"/>
                                        </p:tgtEl>
                                        <p:attrNameLst>
                                          <p:attrName>style.visibility</p:attrName>
                                        </p:attrNameLst>
                                      </p:cBhvr>
                                      <p:to>
                                        <p:strVal val="visible"/>
                                      </p:to>
                                    </p:set>
                                    <p:animEffect transition="in" filter="wipe(right)">
                                      <p:cBhvr>
                                        <p:cTn id="61"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RISC-V </a:t>
            </a:r>
            <a:r>
              <a:rPr lang="zh-CN" altLang="en-US" dirty="0"/>
              <a:t>访存装载指令</a:t>
            </a:r>
          </a:p>
        </p:txBody>
      </p:sp>
      <p:sp>
        <p:nvSpPr>
          <p:cNvPr id="6" name="内容占位符 5"/>
          <p:cNvSpPr>
            <a:spLocks noGrp="1"/>
          </p:cNvSpPr>
          <p:nvPr>
            <p:ph idx="1"/>
          </p:nvPr>
        </p:nvSpPr>
        <p:spPr/>
        <p:txBody>
          <a:bodyPr/>
          <a:lstStyle/>
          <a:p>
            <a:pPr>
              <a:lnSpc>
                <a:spcPct val="130000"/>
              </a:lnSpc>
            </a:pPr>
            <a:endParaRPr lang="en-US" altLang="zh-CN" dirty="0"/>
          </a:p>
          <a:p>
            <a:pPr>
              <a:lnSpc>
                <a:spcPct val="130000"/>
              </a:lnSpc>
            </a:pPr>
            <a:endParaRPr lang="en-US" altLang="zh-CN" dirty="0"/>
          </a:p>
          <a:p>
            <a:pPr>
              <a:lnSpc>
                <a:spcPct val="130000"/>
              </a:lnSpc>
            </a:pPr>
            <a:endParaRPr lang="en-US" altLang="zh-CN" dirty="0"/>
          </a:p>
          <a:p>
            <a:pPr>
              <a:lnSpc>
                <a:spcPct val="130000"/>
              </a:lnSpc>
            </a:pPr>
            <a:endParaRPr lang="zh-CN" altLang="en-US" dirty="0"/>
          </a:p>
          <a:p>
            <a:pPr>
              <a:lnSpc>
                <a:spcPct val="110000"/>
              </a:lnSpc>
            </a:pPr>
            <a:endParaRPr lang="zh-CN" altLang="en-US" dirty="0"/>
          </a:p>
          <a:p>
            <a:pPr>
              <a:lnSpc>
                <a:spcPct val="100000"/>
              </a:lnSpc>
            </a:pPr>
            <a:r>
              <a:rPr lang="zh-CN" altLang="en-US" dirty="0"/>
              <a:t>为了支持</a:t>
            </a:r>
            <a:r>
              <a:rPr lang="en-US" altLang="zh-CN" dirty="0"/>
              <a:t>8</a:t>
            </a:r>
            <a:r>
              <a:rPr lang="zh-CN" altLang="en-US" dirty="0"/>
              <a:t>位、</a:t>
            </a:r>
            <a:r>
              <a:rPr lang="en-US" altLang="zh-CN" dirty="0"/>
              <a:t>16</a:t>
            </a:r>
            <a:r>
              <a:rPr lang="zh-CN" altLang="en-US" dirty="0"/>
              <a:t>位、</a:t>
            </a:r>
            <a:r>
              <a:rPr lang="en-US" altLang="zh-CN" dirty="0"/>
              <a:t>32</a:t>
            </a:r>
            <a:r>
              <a:rPr lang="zh-CN" altLang="en-US" dirty="0"/>
              <a:t>位等的访存装载指令</a:t>
            </a:r>
          </a:p>
          <a:p>
            <a:pPr lvl="1">
              <a:lnSpc>
                <a:spcPct val="100000"/>
              </a:lnSpc>
            </a:pPr>
            <a:r>
              <a:rPr lang="zh-CN" altLang="en-US" dirty="0"/>
              <a:t>增加额外的逻辑电路，用于从存储器取出的数据中提取出字节、半字、字等不同大小的数据</a:t>
            </a:r>
          </a:p>
          <a:p>
            <a:pPr lvl="1">
              <a:lnSpc>
                <a:spcPct val="100000"/>
              </a:lnSpc>
            </a:pPr>
            <a:r>
              <a:rPr lang="zh-CN" altLang="en-US" dirty="0"/>
              <a:t>写回到寄存器前，进行符号扩展或零扩展</a:t>
            </a:r>
            <a:endParaRPr lang="en-US" altLang="zh-CN"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52</a:t>
            </a:fld>
            <a:endParaRPr lang="zh-CN" altLang="en-US" dirty="0"/>
          </a:p>
        </p:txBody>
      </p:sp>
      <p:graphicFrame>
        <p:nvGraphicFramePr>
          <p:cNvPr id="7" name="表格 6"/>
          <p:cNvGraphicFramePr>
            <a:graphicFrameLocks noGrp="1"/>
          </p:cNvGraphicFramePr>
          <p:nvPr>
            <p:custDataLst>
              <p:tags r:id="rId1"/>
            </p:custDataLst>
          </p:nvPr>
        </p:nvGraphicFramePr>
        <p:xfrm>
          <a:off x="1151255" y="1065530"/>
          <a:ext cx="9951720" cy="3627120"/>
        </p:xfrm>
        <a:graphic>
          <a:graphicData uri="http://schemas.openxmlformats.org/drawingml/2006/table">
            <a:tbl>
              <a:tblPr bandRow="1">
                <a:tableStyleId>{69012ECD-51FC-41F1-AA8D-1B2483CD663E}</a:tableStyleId>
              </a:tblPr>
              <a:tblGrid>
                <a:gridCol w="2861310">
                  <a:extLst>
                    <a:ext uri="{9D8B030D-6E8A-4147-A177-3AD203B41FA5}">
                      <a16:colId xmlns:a16="http://schemas.microsoft.com/office/drawing/2014/main" val="20000"/>
                    </a:ext>
                  </a:extLst>
                </a:gridCol>
                <a:gridCol w="1420495">
                  <a:extLst>
                    <a:ext uri="{9D8B030D-6E8A-4147-A177-3AD203B41FA5}">
                      <a16:colId xmlns:a16="http://schemas.microsoft.com/office/drawing/2014/main" val="20001"/>
                    </a:ext>
                  </a:extLst>
                </a:gridCol>
                <a:gridCol w="1020445">
                  <a:extLst>
                    <a:ext uri="{9D8B030D-6E8A-4147-A177-3AD203B41FA5}">
                      <a16:colId xmlns:a16="http://schemas.microsoft.com/office/drawing/2014/main" val="20002"/>
                    </a:ext>
                  </a:extLst>
                </a:gridCol>
                <a:gridCol w="1271270">
                  <a:extLst>
                    <a:ext uri="{9D8B030D-6E8A-4147-A177-3AD203B41FA5}">
                      <a16:colId xmlns:a16="http://schemas.microsoft.com/office/drawing/2014/main" val="20003"/>
                    </a:ext>
                  </a:extLst>
                </a:gridCol>
                <a:gridCol w="1750060">
                  <a:extLst>
                    <a:ext uri="{9D8B030D-6E8A-4147-A177-3AD203B41FA5}">
                      <a16:colId xmlns:a16="http://schemas.microsoft.com/office/drawing/2014/main" val="20004"/>
                    </a:ext>
                  </a:extLst>
                </a:gridCol>
                <a:gridCol w="1628140">
                  <a:extLst>
                    <a:ext uri="{9D8B030D-6E8A-4147-A177-3AD203B41FA5}">
                      <a16:colId xmlns:a16="http://schemas.microsoft.com/office/drawing/2014/main" val="20005"/>
                    </a:ext>
                  </a:extLst>
                </a:gridCol>
              </a:tblGrid>
              <a:tr h="518160">
                <a:tc>
                  <a:txBody>
                    <a:bodyPr/>
                    <a:lstStyle/>
                    <a:p>
                      <a:pPr algn="ctr"/>
                      <a:r>
                        <a:rPr lang="en-US" altLang="zh-CN" sz="2800" dirty="0" err="1"/>
                        <a:t>imm</a:t>
                      </a:r>
                      <a:r>
                        <a:rPr lang="en-US" altLang="zh-CN" sz="2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lb</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518160">
                <a:tc>
                  <a:txBody>
                    <a:bodyPr/>
                    <a:lstStyle/>
                    <a:p>
                      <a:pPr algn="ctr"/>
                      <a:r>
                        <a:rPr lang="en-US" altLang="zh-CN" sz="2800" dirty="0" err="1"/>
                        <a:t>imm</a:t>
                      </a:r>
                      <a:r>
                        <a:rPr lang="en-US" altLang="zh-CN" sz="2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lh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algn="ctr"/>
                      <a:r>
                        <a:rPr lang="en-US" altLang="zh-CN" sz="2800" dirty="0" err="1"/>
                        <a:t>imm</a:t>
                      </a:r>
                      <a:r>
                        <a:rPr lang="en-US" altLang="zh-CN" sz="2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lw</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518160">
                <a:tc>
                  <a:txBody>
                    <a:bodyPr/>
                    <a:lstStyle/>
                    <a:p>
                      <a:pPr algn="ctr"/>
                      <a:r>
                        <a:rPr lang="en-US" altLang="zh-CN" sz="2800" dirty="0" err="1"/>
                        <a:t>imm</a:t>
                      </a:r>
                      <a:r>
                        <a:rPr lang="en-US" altLang="zh-CN" sz="2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ld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518160">
                <a:tc>
                  <a:txBody>
                    <a:bodyPr/>
                    <a:lstStyle/>
                    <a:p>
                      <a:pPr algn="ctr"/>
                      <a:r>
                        <a:rPr lang="en-US" altLang="zh-CN" sz="2800" dirty="0" err="1"/>
                        <a:t>imm</a:t>
                      </a:r>
                      <a:r>
                        <a:rPr lang="en-US" altLang="zh-CN" sz="2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lbu</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518160">
                <a:tc>
                  <a:txBody>
                    <a:bodyPr/>
                    <a:lstStyle/>
                    <a:p>
                      <a:pPr algn="ctr"/>
                      <a:r>
                        <a:rPr lang="en-US" altLang="zh-CN" sz="2800" dirty="0" err="1"/>
                        <a:t>imm</a:t>
                      </a:r>
                      <a:r>
                        <a:rPr lang="en-US" altLang="zh-CN" sz="2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lhu</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518160">
                <a:tc>
                  <a:txBody>
                    <a:bodyPr/>
                    <a:lstStyle/>
                    <a:p>
                      <a:pPr algn="ctr"/>
                      <a:r>
                        <a:rPr lang="en-US" altLang="zh-CN" sz="2800" dirty="0" err="1"/>
                        <a:t>imm</a:t>
                      </a:r>
                      <a:r>
                        <a:rPr lang="en-US" altLang="zh-CN" sz="2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lwu</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r>
              <a:rPr lang="en-US" altLang="zh-CN"/>
              <a:t>S</a:t>
            </a:r>
            <a:r>
              <a:rPr lang="zh-CN" altLang="en-US"/>
              <a:t>型指令</a:t>
            </a:r>
            <a:r>
              <a:rPr lang="en-US" altLang="zh-CN"/>
              <a:t>——sd</a:t>
            </a:r>
            <a:endParaRPr lang="en-US" altLang="zh-CN" dirty="0"/>
          </a:p>
        </p:txBody>
      </p:sp>
      <p:sp>
        <p:nvSpPr>
          <p:cNvPr id="7" name="内容占位符 6"/>
          <p:cNvSpPr>
            <a:spLocks noGrp="1"/>
          </p:cNvSpPr>
          <p:nvPr>
            <p:ph idx="1"/>
          </p:nvPr>
        </p:nvSpPr>
        <p:spPr>
          <a:xfrm>
            <a:off x="838200" y="1066165"/>
            <a:ext cx="10515600" cy="5071110"/>
          </a:xfrm>
        </p:spPr>
        <p:txBody>
          <a:bodyPr/>
          <a:lstStyle/>
          <a:p>
            <a:r>
              <a:rPr lang="zh-CN" altLang="en-US" dirty="0"/>
              <a:t>读取两个寄存器，</a:t>
            </a:r>
            <a:r>
              <a:rPr lang="en-US" altLang="zh-CN" dirty="0"/>
              <a:t>rs1</a:t>
            </a:r>
            <a:r>
              <a:rPr lang="zh-CN" altLang="en-US" dirty="0"/>
              <a:t>作为提供基地址的源寄存器，</a:t>
            </a:r>
            <a:r>
              <a:rPr lang="en-US" altLang="zh-CN" dirty="0"/>
              <a:t>rs2</a:t>
            </a:r>
            <a:r>
              <a:rPr lang="zh-CN" altLang="en-US" dirty="0"/>
              <a:t>作为提供待保存数据的源寄存器，以及立即数偏移量</a:t>
            </a:r>
          </a:p>
          <a:p>
            <a:pPr marL="0" indent="0">
              <a:buNone/>
            </a:pPr>
            <a:r>
              <a:rPr lang="en-US" altLang="zh-CN" sz="3200" dirty="0" err="1"/>
              <a:t>sd</a:t>
            </a:r>
            <a:r>
              <a:rPr lang="en-US" altLang="zh-CN" sz="3200" dirty="0"/>
              <a:t> x14, 8(x2)</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53</a:t>
            </a:fld>
            <a:endParaRPr lang="zh-CN" altLang="en-US" dirty="0"/>
          </a:p>
        </p:txBody>
      </p:sp>
      <p:graphicFrame>
        <p:nvGraphicFramePr>
          <p:cNvPr id="8" name="表格 7"/>
          <p:cNvGraphicFramePr/>
          <p:nvPr>
            <p:custDataLst>
              <p:tags r:id="rId1"/>
            </p:custDataLst>
          </p:nvPr>
        </p:nvGraphicFramePr>
        <p:xfrm>
          <a:off x="1584960" y="4444365"/>
          <a:ext cx="9869170" cy="487680"/>
        </p:xfrm>
        <a:graphic>
          <a:graphicData uri="http://schemas.openxmlformats.org/drawingml/2006/table">
            <a:tbl>
              <a:tblPr>
                <a:tableStyleId>{5C22544A-7EE6-4342-B048-85BDC9FD1C3A}</a:tableStyleId>
              </a:tblPr>
              <a:tblGrid>
                <a:gridCol w="1946910">
                  <a:extLst>
                    <a:ext uri="{9D8B030D-6E8A-4147-A177-3AD203B41FA5}">
                      <a16:colId xmlns:a16="http://schemas.microsoft.com/office/drawing/2014/main" val="20000"/>
                    </a:ext>
                  </a:extLst>
                </a:gridCol>
                <a:gridCol w="1456055">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255395">
                  <a:extLst>
                    <a:ext uri="{9D8B030D-6E8A-4147-A177-3AD203B41FA5}">
                      <a16:colId xmlns:a16="http://schemas.microsoft.com/office/drawing/2014/main" val="20003"/>
                    </a:ext>
                  </a:extLst>
                </a:gridCol>
                <a:gridCol w="1849120">
                  <a:extLst>
                    <a:ext uri="{9D8B030D-6E8A-4147-A177-3AD203B41FA5}">
                      <a16:colId xmlns:a16="http://schemas.microsoft.com/office/drawing/2014/main" val="20004"/>
                    </a:ext>
                  </a:extLst>
                </a:gridCol>
                <a:gridCol w="1731010">
                  <a:extLst>
                    <a:ext uri="{9D8B030D-6E8A-4147-A177-3AD203B41FA5}">
                      <a16:colId xmlns:a16="http://schemas.microsoft.com/office/drawing/2014/main" val="20005"/>
                    </a:ext>
                  </a:extLst>
                </a:gridCol>
              </a:tblGrid>
              <a:tr h="487680">
                <a:tc>
                  <a:txBody>
                    <a:bodyPr/>
                    <a:lstStyle/>
                    <a:p>
                      <a:pPr marL="0" marR="0" indent="0" algn="ctr" defTabSz="914400" rtl="0" fontAlgn="base">
                        <a:lnSpc>
                          <a:spcPct val="100000"/>
                        </a:lnSpc>
                        <a:spcBef>
                          <a:spcPct val="0"/>
                        </a:spcBef>
                        <a:spcAft>
                          <a:spcPct val="0"/>
                        </a:spcAft>
                        <a:buClrTx/>
                        <a:buSzTx/>
                        <a:buFontTx/>
                        <a:buNone/>
                      </a:pPr>
                      <a:r>
                        <a:rPr lang="en-US" sz="3200" dirty="0">
                          <a:ea typeface="Courier New" panose="02070309020205020404"/>
                          <a:cs typeface="Courier New" panose="02070309020205020404"/>
                          <a:sym typeface="Courier New" panose="02070309020205020404"/>
                        </a:rPr>
                        <a:t>0000000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sz="3200" dirty="0">
                          <a:ea typeface="Courier New" panose="02070309020205020404"/>
                          <a:cs typeface="Courier New" panose="02070309020205020404"/>
                          <a:sym typeface="Courier New" panose="02070309020205020404"/>
                        </a:rPr>
                        <a:t>01110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sz="3200" dirty="0">
                          <a:ea typeface="Courier New" panose="02070309020205020404"/>
                          <a:cs typeface="Courier New" panose="02070309020205020404"/>
                          <a:sym typeface="Courier New" panose="02070309020205020404"/>
                        </a:rPr>
                        <a:t>00010</a:t>
                      </a:r>
                      <a:endParaRPr lang="en-US" altLang="zh-CN" sz="32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3200"/>
                        <a:t>011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3200"/>
                        <a:t>01000</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3200"/>
                        <a:t>0100011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2" name="表格 31"/>
          <p:cNvGraphicFramePr/>
          <p:nvPr>
            <p:custDataLst>
              <p:tags r:id="rId2"/>
            </p:custDataLst>
          </p:nvPr>
        </p:nvGraphicFramePr>
        <p:xfrm>
          <a:off x="1585595" y="4994910"/>
          <a:ext cx="9869170" cy="487680"/>
        </p:xfrm>
        <a:graphic>
          <a:graphicData uri="http://schemas.openxmlformats.org/drawingml/2006/table">
            <a:tbl>
              <a:tblPr>
                <a:tableStyleId>{5C22544A-7EE6-4342-B048-85BDC9FD1C3A}</a:tableStyleId>
              </a:tblPr>
              <a:tblGrid>
                <a:gridCol w="1946910">
                  <a:extLst>
                    <a:ext uri="{9D8B030D-6E8A-4147-A177-3AD203B41FA5}">
                      <a16:colId xmlns:a16="http://schemas.microsoft.com/office/drawing/2014/main" val="20000"/>
                    </a:ext>
                  </a:extLst>
                </a:gridCol>
                <a:gridCol w="1456055">
                  <a:extLst>
                    <a:ext uri="{9D8B030D-6E8A-4147-A177-3AD203B41FA5}">
                      <a16:colId xmlns:a16="http://schemas.microsoft.com/office/drawing/2014/main" val="20001"/>
                    </a:ext>
                  </a:extLst>
                </a:gridCol>
                <a:gridCol w="1656080">
                  <a:extLst>
                    <a:ext uri="{9D8B030D-6E8A-4147-A177-3AD203B41FA5}">
                      <a16:colId xmlns:a16="http://schemas.microsoft.com/office/drawing/2014/main" val="20002"/>
                    </a:ext>
                  </a:extLst>
                </a:gridCol>
                <a:gridCol w="1229995">
                  <a:extLst>
                    <a:ext uri="{9D8B030D-6E8A-4147-A177-3AD203B41FA5}">
                      <a16:colId xmlns:a16="http://schemas.microsoft.com/office/drawing/2014/main" val="20003"/>
                    </a:ext>
                  </a:extLst>
                </a:gridCol>
                <a:gridCol w="1849120">
                  <a:extLst>
                    <a:ext uri="{9D8B030D-6E8A-4147-A177-3AD203B41FA5}">
                      <a16:colId xmlns:a16="http://schemas.microsoft.com/office/drawing/2014/main" val="20004"/>
                    </a:ext>
                  </a:extLst>
                </a:gridCol>
                <a:gridCol w="1731010">
                  <a:extLst>
                    <a:ext uri="{9D8B030D-6E8A-4147-A177-3AD203B41FA5}">
                      <a16:colId xmlns:a16="http://schemas.microsoft.com/office/drawing/2014/main" val="20005"/>
                    </a:ext>
                  </a:extLst>
                </a:gridCol>
              </a:tblGrid>
              <a:tr h="487680">
                <a:tc>
                  <a:txBody>
                    <a:bodyPr/>
                    <a:lstStyle/>
                    <a:p>
                      <a:pPr marL="0" marR="0" indent="0" algn="ctr" defTabSz="914400" rtl="0" fontAlgn="base">
                        <a:lnSpc>
                          <a:spcPct val="100000"/>
                        </a:lnSpc>
                        <a:spcBef>
                          <a:spcPct val="0"/>
                        </a:spcBef>
                        <a:spcAft>
                          <a:spcPct val="0"/>
                        </a:spcAft>
                        <a:buClrTx/>
                        <a:buSzTx/>
                        <a:buFontTx/>
                        <a:buNone/>
                      </a:pPr>
                      <a:endParaRPr lang="en-US" altLang="zh-CN" sz="2400" dirty="0">
                        <a:solidFill>
                          <a:schemeClr val="tx1"/>
                        </a:solidFill>
                        <a:ea typeface="Courier New" panose="02070309020205020404"/>
                        <a:cs typeface="Courier New" panose="02070309020205020404"/>
                        <a:sym typeface="Courier New" panose="02070309020205020404"/>
                      </a:endParaRPr>
                    </a:p>
                  </a:txBody>
                  <a:tcPr marL="0" marR="0" marT="0" marB="0" anchor="ctr">
                    <a:lnL>
                      <a:noFill/>
                    </a:lnL>
                    <a:lnR>
                      <a:noFill/>
                    </a:lnR>
                    <a:lnT>
                      <a:noFill/>
                    </a:lnT>
                    <a:lnB>
                      <a:noFill/>
                    </a:lnB>
                    <a:lnTlToBr>
                      <a:noFill/>
                    </a:lnTlToBr>
                    <a:lnBlToTr>
                      <a:noFill/>
                    </a:lnBlToTr>
                    <a:solidFill>
                      <a:schemeClr val="bg1"/>
                    </a:solidFill>
                  </a:tcPr>
                </a:tc>
                <a:tc>
                  <a:txBody>
                    <a:bodyPr/>
                    <a:lstStyle/>
                    <a:p>
                      <a:pPr algn="ctr">
                        <a:lnSpc>
                          <a:spcPct val="100000"/>
                        </a:lnSpc>
                        <a:buNone/>
                      </a:pPr>
                      <a:endParaRPr lang="en-US" altLang="zh-CN" sz="3200" dirty="0">
                        <a:solidFill>
                          <a:schemeClr val="tx1"/>
                        </a:solidFill>
                        <a:ea typeface="Courier New" panose="02070309020205020404"/>
                        <a:cs typeface="Courier New" panose="02070309020205020404"/>
                        <a:sym typeface="Courier New" panose="02070309020205020404"/>
                      </a:endParaRPr>
                    </a:p>
                  </a:txBody>
                  <a:tcPr marL="0" marR="0" marT="0" marB="0" anchor="ctr">
                    <a:lnL>
                      <a:noFill/>
                    </a:lnL>
                    <a:lnR>
                      <a:noFill/>
                    </a:lnR>
                    <a:lnT>
                      <a:noFill/>
                    </a:lnT>
                    <a:lnB>
                      <a:noFill/>
                    </a:lnB>
                    <a:lnTlToBr>
                      <a:noFill/>
                    </a:lnTlToBr>
                    <a:lnBlToTr>
                      <a:noFill/>
                    </a:lnBlToTr>
                    <a:solidFill>
                      <a:schemeClr val="bg1"/>
                    </a:solidFill>
                  </a:tcPr>
                </a:tc>
                <a:tc>
                  <a:txBody>
                    <a:bodyPr/>
                    <a:lstStyle/>
                    <a:p>
                      <a:pPr algn="ctr">
                        <a:lnSpc>
                          <a:spcPct val="100000"/>
                        </a:lnSpc>
                        <a:buNone/>
                      </a:pPr>
                      <a:endParaRPr lang="en-US" altLang="zh-CN" sz="3200" dirty="0">
                        <a:ea typeface="宋体" panose="02010600030101010101" pitchFamily="2" charset="-122"/>
                        <a:cs typeface="Courier New" panose="02070309020205020404"/>
                        <a:sym typeface="Courier New" panose="02070309020205020404"/>
                      </a:endParaRPr>
                    </a:p>
                  </a:txBody>
                  <a:tcPr marL="0" marR="0" marT="0" marB="0" anchor="ctr">
                    <a:lnL>
                      <a:noFill/>
                    </a:lnL>
                    <a:lnR>
                      <a:noFill/>
                    </a:lnR>
                    <a:lnT>
                      <a:noFill/>
                    </a:lnT>
                    <a:lnB>
                      <a:noFill/>
                    </a:lnB>
                    <a:lnTlToBr>
                      <a:noFill/>
                    </a:lnTlToBr>
                    <a:lnBlToTr>
                      <a:noFill/>
                    </a:lnBlToTr>
                    <a:solidFill>
                      <a:schemeClr val="bg1"/>
                    </a:solidFill>
                  </a:tcPr>
                </a:tc>
                <a:tc>
                  <a:txBody>
                    <a:bodyPr/>
                    <a:lstStyle/>
                    <a:p>
                      <a:pPr algn="ctr">
                        <a:lnSpc>
                          <a:spcPct val="100000"/>
                        </a:lnSpc>
                        <a:buNone/>
                      </a:pPr>
                      <a:r>
                        <a:rPr lang="en-US" altLang="zh-CN" sz="3200"/>
                        <a:t>sd</a:t>
                      </a:r>
                    </a:p>
                  </a:txBody>
                  <a:tcPr marL="0" marR="0" marT="0" marB="0" anchor="ctr">
                    <a:lnL>
                      <a:noFill/>
                    </a:lnL>
                    <a:lnR>
                      <a:noFill/>
                    </a:lnR>
                    <a:lnT>
                      <a:noFill/>
                    </a:lnT>
                    <a:lnB>
                      <a:noFill/>
                    </a:lnB>
                    <a:lnTlToBr>
                      <a:noFill/>
                    </a:lnTlToBr>
                    <a:lnBlToTr>
                      <a:noFill/>
                    </a:lnBlToTr>
                    <a:solidFill>
                      <a:schemeClr val="bg1"/>
                    </a:solidFill>
                  </a:tcPr>
                </a:tc>
                <a:tc>
                  <a:txBody>
                    <a:bodyPr/>
                    <a:lstStyle/>
                    <a:p>
                      <a:pPr algn="ctr">
                        <a:lnSpc>
                          <a:spcPct val="100000"/>
                        </a:lnSpc>
                        <a:buNone/>
                      </a:pPr>
                      <a:endParaRPr lang="en-US" altLang="zh-CN" sz="2400" dirty="0">
                        <a:ea typeface="Courier New" panose="02070309020205020404"/>
                        <a:cs typeface="Courier New" panose="02070309020205020404"/>
                        <a:sym typeface="Courier New" panose="02070309020205020404"/>
                      </a:endParaRPr>
                    </a:p>
                  </a:txBody>
                  <a:tcPr marL="0" marR="0" marT="0" marB="0" anchor="ctr">
                    <a:lnL>
                      <a:noFill/>
                    </a:lnL>
                    <a:lnR>
                      <a:noFill/>
                    </a:lnR>
                    <a:lnT>
                      <a:noFill/>
                    </a:lnT>
                    <a:lnB>
                      <a:noFill/>
                    </a:lnB>
                    <a:lnTlToBr>
                      <a:noFill/>
                    </a:lnTlToBr>
                    <a:lnBlToTr>
                      <a:noFill/>
                    </a:lnBlToTr>
                    <a:solidFill>
                      <a:schemeClr val="bg1"/>
                    </a:solidFill>
                  </a:tcPr>
                </a:tc>
                <a:tc>
                  <a:txBody>
                    <a:bodyPr/>
                    <a:lstStyle/>
                    <a:p>
                      <a:pPr algn="ctr">
                        <a:lnSpc>
                          <a:spcPct val="100000"/>
                        </a:lnSpc>
                        <a:buNone/>
                      </a:pPr>
                      <a:r>
                        <a:rPr lang="en-US" altLang="zh-CN" sz="3200"/>
                        <a:t>store</a:t>
                      </a:r>
                    </a:p>
                  </a:txBody>
                  <a:tcPr marL="0" marR="0" marT="0" marB="0" anchor="ctr">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7" name="表格 36"/>
          <p:cNvGraphicFramePr/>
          <p:nvPr/>
        </p:nvGraphicFramePr>
        <p:xfrm>
          <a:off x="4366260" y="6096635"/>
          <a:ext cx="2691765" cy="487680"/>
        </p:xfrm>
        <a:graphic>
          <a:graphicData uri="http://schemas.openxmlformats.org/drawingml/2006/table">
            <a:tbl>
              <a:tblPr>
                <a:tableStyleId>{5C22544A-7EE6-4342-B048-85BDC9FD1C3A}</a:tableStyleId>
              </a:tblPr>
              <a:tblGrid>
                <a:gridCol w="1550670">
                  <a:extLst>
                    <a:ext uri="{9D8B030D-6E8A-4147-A177-3AD203B41FA5}">
                      <a16:colId xmlns:a16="http://schemas.microsoft.com/office/drawing/2014/main" val="20000"/>
                    </a:ext>
                  </a:extLst>
                </a:gridCol>
                <a:gridCol w="1141095">
                  <a:extLst>
                    <a:ext uri="{9D8B030D-6E8A-4147-A177-3AD203B41FA5}">
                      <a16:colId xmlns:a16="http://schemas.microsoft.com/office/drawing/2014/main" val="20001"/>
                    </a:ext>
                  </a:extLst>
                </a:gridCol>
              </a:tblGrid>
              <a:tr h="487680">
                <a:tc>
                  <a:txBody>
                    <a:bodyPr/>
                    <a:lstStyle/>
                    <a:p>
                      <a:pPr marL="0" marR="0" indent="0" algn="ctr" defTabSz="914400" rtl="0" fontAlgn="base">
                        <a:lnSpc>
                          <a:spcPct val="100000"/>
                        </a:lnSpc>
                        <a:spcBef>
                          <a:spcPct val="0"/>
                        </a:spcBef>
                        <a:spcAft>
                          <a:spcPct val="0"/>
                        </a:spcAft>
                        <a:buClrTx/>
                        <a:buSzTx/>
                        <a:buFontTx/>
                        <a:buNone/>
                      </a:pPr>
                      <a:r>
                        <a:rPr lang="en-US" sz="3200" dirty="0">
                          <a:ea typeface="Courier New" panose="02070309020205020404"/>
                          <a:cs typeface="Courier New" panose="02070309020205020404"/>
                          <a:sym typeface="Courier New" panose="02070309020205020404"/>
                        </a:rPr>
                        <a:t>0000000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sz="3200" dirty="0">
                          <a:ea typeface="Courier New" panose="02070309020205020404"/>
                          <a:cs typeface="Courier New" panose="02070309020205020404"/>
                          <a:sym typeface="Courier New" panose="02070309020205020404"/>
                        </a:rPr>
                        <a:t>01000</a:t>
                      </a:r>
                      <a:endParaRPr lang="en-US" altLang="zh-CN" sz="3200" dirty="0">
                        <a:solidFill>
                          <a:schemeClr val="tx1"/>
                        </a:solidFill>
                        <a:ea typeface="宋体" panose="02010600030101010101" pitchFamily="2" charset="-122"/>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9" name="表格 38"/>
          <p:cNvGraphicFramePr/>
          <p:nvPr>
            <p:custDataLst>
              <p:tags r:id="rId3"/>
            </p:custDataLst>
          </p:nvPr>
        </p:nvGraphicFramePr>
        <p:xfrm>
          <a:off x="1579880" y="3892550"/>
          <a:ext cx="9875520" cy="487680"/>
        </p:xfrm>
        <a:graphic>
          <a:graphicData uri="http://schemas.openxmlformats.org/drawingml/2006/table">
            <a:tbl>
              <a:tblPr>
                <a:tableStyleId>{5C22544A-7EE6-4342-B048-85BDC9FD1C3A}</a:tableStyleId>
              </a:tblPr>
              <a:tblGrid>
                <a:gridCol w="1948815">
                  <a:extLst>
                    <a:ext uri="{9D8B030D-6E8A-4147-A177-3AD203B41FA5}">
                      <a16:colId xmlns:a16="http://schemas.microsoft.com/office/drawing/2014/main" val="20000"/>
                    </a:ext>
                  </a:extLst>
                </a:gridCol>
                <a:gridCol w="1458595">
                  <a:extLst>
                    <a:ext uri="{9D8B030D-6E8A-4147-A177-3AD203B41FA5}">
                      <a16:colId xmlns:a16="http://schemas.microsoft.com/office/drawing/2014/main" val="20001"/>
                    </a:ext>
                  </a:extLst>
                </a:gridCol>
                <a:gridCol w="1630045">
                  <a:extLst>
                    <a:ext uri="{9D8B030D-6E8A-4147-A177-3AD203B41FA5}">
                      <a16:colId xmlns:a16="http://schemas.microsoft.com/office/drawing/2014/main" val="20002"/>
                    </a:ext>
                  </a:extLst>
                </a:gridCol>
                <a:gridCol w="1259205">
                  <a:extLst>
                    <a:ext uri="{9D8B030D-6E8A-4147-A177-3AD203B41FA5}">
                      <a16:colId xmlns:a16="http://schemas.microsoft.com/office/drawing/2014/main" val="20003"/>
                    </a:ext>
                  </a:extLst>
                </a:gridCol>
                <a:gridCol w="1856105">
                  <a:extLst>
                    <a:ext uri="{9D8B030D-6E8A-4147-A177-3AD203B41FA5}">
                      <a16:colId xmlns:a16="http://schemas.microsoft.com/office/drawing/2014/main" val="20004"/>
                    </a:ext>
                  </a:extLst>
                </a:gridCol>
                <a:gridCol w="1722755">
                  <a:extLst>
                    <a:ext uri="{9D8B030D-6E8A-4147-A177-3AD203B41FA5}">
                      <a16:colId xmlns:a16="http://schemas.microsoft.com/office/drawing/2014/main" val="20005"/>
                    </a:ext>
                  </a:extLst>
                </a:gridCol>
              </a:tblGrid>
              <a:tr h="472440">
                <a:tc>
                  <a:txBody>
                    <a:bodyPr/>
                    <a:lstStyle/>
                    <a:p>
                      <a:pPr marL="0" marR="0" indent="0" algn="ctr" defTabSz="914400" rtl="0" fontAlgn="base">
                        <a:lnSpc>
                          <a:spcPct val="100000"/>
                        </a:lnSpc>
                        <a:spcBef>
                          <a:spcPct val="0"/>
                        </a:spcBef>
                        <a:spcAft>
                          <a:spcPct val="0"/>
                        </a:spcAft>
                        <a:buClrTx/>
                        <a:buSzTx/>
                        <a:buFontTx/>
                        <a:buNone/>
                      </a:pPr>
                      <a:r>
                        <a:rPr lang="en-US" sz="3200" dirty="0" err="1">
                          <a:solidFill>
                            <a:schemeClr val="tx1"/>
                          </a:solidFill>
                          <a:ea typeface="宋体" panose="02010600030101010101" pitchFamily="2" charset="-122"/>
                          <a:sym typeface="+mn-ea"/>
                        </a:rPr>
                        <a:t>imm</a:t>
                      </a:r>
                      <a:r>
                        <a:rPr lang="en-US" sz="3200" dirty="0">
                          <a:solidFill>
                            <a:schemeClr val="tx1"/>
                          </a:solidFill>
                          <a:ea typeface="宋体" panose="02010600030101010101" pitchFamily="2" charset="-122"/>
                          <a:sym typeface="+mn-ea"/>
                        </a:rPr>
                        <a:t>[11:5]</a:t>
                      </a:r>
                      <a:endParaRPr lang="en-US" altLang="zh-CN" sz="3200" dirty="0">
                        <a:solidFill>
                          <a:schemeClr val="tx1"/>
                        </a:solidFill>
                        <a:ea typeface="宋体" panose="02010600030101010101" pitchFamily="2" charset="-122"/>
                        <a:sym typeface="+mn-ea"/>
                      </a:endParaRPr>
                    </a:p>
                  </a:txBody>
                  <a:tcPr marL="0" marR="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3200" dirty="0">
                          <a:solidFill>
                            <a:schemeClr val="tx1"/>
                          </a:solidFill>
                          <a:ea typeface="宋体" panose="02010600030101010101" pitchFamily="2" charset="-122"/>
                          <a:sym typeface="+mn-ea"/>
                        </a:rPr>
                        <a:t>rs2</a:t>
                      </a:r>
                    </a:p>
                  </a:txBody>
                  <a:tcPr marL="0" marR="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3200"/>
                        <a:t>rs1</a:t>
                      </a:r>
                    </a:p>
                  </a:txBody>
                  <a:tcPr marL="0" marR="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3200"/>
                        <a:t>func3</a:t>
                      </a:r>
                    </a:p>
                  </a:txBody>
                  <a:tcPr marL="0" marR="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sz="3200" dirty="0" err="1">
                          <a:solidFill>
                            <a:schemeClr val="tx1"/>
                          </a:solidFill>
                          <a:ea typeface="宋体" panose="02010600030101010101" pitchFamily="2" charset="-122"/>
                          <a:sym typeface="+mn-ea"/>
                        </a:rPr>
                        <a:t>imm</a:t>
                      </a:r>
                      <a:r>
                        <a:rPr lang="en-US" sz="3200" dirty="0">
                          <a:solidFill>
                            <a:schemeClr val="tx1"/>
                          </a:solidFill>
                          <a:ea typeface="宋体" panose="02010600030101010101" pitchFamily="2" charset="-122"/>
                          <a:sym typeface="+mn-ea"/>
                        </a:rPr>
                        <a:t>[4:0]</a:t>
                      </a:r>
                      <a:endParaRPr lang="en-US" altLang="zh-CN" sz="3200"/>
                    </a:p>
                  </a:txBody>
                  <a:tcPr marL="0" marR="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0000"/>
                        </a:lnSpc>
                        <a:buNone/>
                      </a:pPr>
                      <a:r>
                        <a:rPr lang="en-US" altLang="zh-CN" sz="3200"/>
                        <a:t>opcode</a:t>
                      </a:r>
                    </a:p>
                  </a:txBody>
                  <a:tcPr marL="0" marR="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5" name="直接箭头连接符 4"/>
          <p:cNvCxnSpPr/>
          <p:nvPr/>
        </p:nvCxnSpPr>
        <p:spPr>
          <a:xfrm>
            <a:off x="2670175" y="4914900"/>
            <a:ext cx="2209800" cy="1181735"/>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p:nvPr/>
        </p:nvCxnSpPr>
        <p:spPr>
          <a:xfrm flipH="1">
            <a:off x="6558280" y="5016500"/>
            <a:ext cx="2106295" cy="10801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468129" y="3434080"/>
            <a:ext cx="10170151" cy="372110"/>
            <a:chOff x="256774" y="4831080"/>
            <a:chExt cx="8693325" cy="462647"/>
          </a:xfrm>
        </p:grpSpPr>
        <p:sp>
          <p:nvSpPr>
            <p:cNvPr id="9" name="Google Shape;388;p41"/>
            <p:cNvSpPr txBox="1"/>
            <p:nvPr/>
          </p:nvSpPr>
          <p:spPr>
            <a:xfrm>
              <a:off x="256774"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p>
          </p:txBody>
        </p:sp>
        <p:sp>
          <p:nvSpPr>
            <p:cNvPr id="10" name="Google Shape;389;p41"/>
            <p:cNvSpPr txBox="1"/>
            <p:nvPr/>
          </p:nvSpPr>
          <p:spPr>
            <a:xfrm>
              <a:off x="8581087"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ea typeface="Courier New" panose="02070309020205020404"/>
                  <a:cs typeface="Courier New" panose="02070309020205020404"/>
                  <a:sym typeface="Courier New" panose="02070309020205020404"/>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ld</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54</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文本框 132"/>
          <p:cNvSpPr txBox="1"/>
          <p:nvPr/>
        </p:nvSpPr>
        <p:spPr>
          <a:xfrm>
            <a:off x="2957189" y="4377860"/>
            <a:ext cx="16999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780709" cy="676765"/>
            <a:chOff x="9538034" y="2758187"/>
            <a:chExt cx="1175029" cy="1901124"/>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7" name="组合 126"/>
          <p:cNvGrpSpPr/>
          <p:nvPr/>
        </p:nvGrpSpPr>
        <p:grpSpPr>
          <a:xfrm>
            <a:off x="8379901" y="2969895"/>
            <a:ext cx="835486" cy="998220"/>
            <a:chOff x="7950205" y="3160441"/>
            <a:chExt cx="679988" cy="998220"/>
          </a:xfrm>
        </p:grpSpPr>
        <p:grpSp>
          <p:nvGrpSpPr>
            <p:cNvPr id="128" name="组合 127"/>
            <p:cNvGrpSpPr/>
            <p:nvPr/>
          </p:nvGrpSpPr>
          <p:grpSpPr>
            <a:xfrm>
              <a:off x="7982529" y="3160441"/>
              <a:ext cx="574962" cy="998220"/>
              <a:chOff x="7982529" y="3160441"/>
              <a:chExt cx="574962" cy="998220"/>
            </a:xfrm>
          </p:grpSpPr>
          <p:sp>
            <p:nvSpPr>
              <p:cNvPr id="130" name="梯形 129"/>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1" name="等腰三角形 130"/>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2" name="直接连接符 131"/>
              <p:cNvCxnSpPr>
                <a:endCxn id="131"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4" name="直接连接符 133"/>
              <p:cNvCxnSpPr>
                <a:stCxn id="131" idx="2"/>
                <a:endCxn id="131"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5" name="直接连接符 134"/>
              <p:cNvCxnSpPr>
                <a:stCxn id="131" idx="5"/>
                <a:endCxn id="131"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9" name="文本框 128"/>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36" name="文本框 135"/>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21" name="矩形 120"/>
          <p:cNvSpPr/>
          <p:nvPr/>
        </p:nvSpPr>
        <p:spPr>
          <a:xfrm>
            <a:off x="735565" y="5538077"/>
            <a:ext cx="11034795"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5" name="文本框 124"/>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8" name="文本框 137"/>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9" name="文本框 138"/>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0" name="文本框 139"/>
          <p:cNvSpPr txBox="1"/>
          <p:nvPr/>
        </p:nvSpPr>
        <p:spPr>
          <a:xfrm>
            <a:off x="7606544" y="5539717"/>
            <a:ext cx="949325" cy="82994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1" name="文本框 140"/>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=I</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2" name="文本框 141"/>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MemRW</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=Read</a:t>
            </a:r>
          </a:p>
        </p:txBody>
      </p:sp>
      <p:sp>
        <p:nvSpPr>
          <p:cNvPr id="143" name="文本框 142"/>
          <p:cNvSpPr txBox="1"/>
          <p:nvPr/>
        </p:nvSpPr>
        <p:spPr>
          <a:xfrm>
            <a:off x="10665859" y="5538078"/>
            <a:ext cx="1103361"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=DM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4" name="文本框 143"/>
          <p:cNvSpPr txBox="1"/>
          <p:nvPr/>
        </p:nvSpPr>
        <p:spPr>
          <a:xfrm>
            <a:off x="1926251" y="606897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67" name="组合 166"/>
          <p:cNvGrpSpPr/>
          <p:nvPr/>
        </p:nvGrpSpPr>
        <p:grpSpPr>
          <a:xfrm>
            <a:off x="4647380" y="2244349"/>
            <a:ext cx="2097287" cy="2152479"/>
            <a:chOff x="5147404" y="2415711"/>
            <a:chExt cx="1949822" cy="2152479"/>
          </a:xfrm>
        </p:grpSpPr>
        <p:grpSp>
          <p:nvGrpSpPr>
            <p:cNvPr id="168" name="组合 167"/>
            <p:cNvGrpSpPr/>
            <p:nvPr/>
          </p:nvGrpSpPr>
          <p:grpSpPr>
            <a:xfrm>
              <a:off x="5147404" y="2415711"/>
              <a:ext cx="1949822" cy="2054688"/>
              <a:chOff x="5147404" y="2415711"/>
              <a:chExt cx="1949822" cy="2054688"/>
            </a:xfrm>
          </p:grpSpPr>
          <p:grpSp>
            <p:nvGrpSpPr>
              <p:cNvPr id="173" name="组合 172"/>
              <p:cNvGrpSpPr/>
              <p:nvPr/>
            </p:nvGrpSpPr>
            <p:grpSpPr>
              <a:xfrm>
                <a:off x="5147404" y="2415711"/>
                <a:ext cx="1949822" cy="2054688"/>
                <a:chOff x="9255806" y="2351056"/>
                <a:chExt cx="1949822" cy="2054688"/>
              </a:xfrm>
            </p:grpSpPr>
            <p:sp>
              <p:nvSpPr>
                <p:cNvPr id="177" name="矩形 176"/>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5" name="文本框 184"/>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文本框 187"/>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9" name="文本框 188"/>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0" name="文本框 189"/>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1" name="文本框 19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2" name="文本框 19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4" name="等腰三角形 173"/>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69" name="直接连接符 168"/>
            <p:cNvCxnSpPr>
              <a:stCxn id="174"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193" name="直接箭头连接符 192"/>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4" name="肘形连接符 193"/>
          <p:cNvCxnSpPr>
            <a:stCxn id="197"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grpSp>
        <p:nvGrpSpPr>
          <p:cNvPr id="195" name="组合 194"/>
          <p:cNvGrpSpPr/>
          <p:nvPr/>
        </p:nvGrpSpPr>
        <p:grpSpPr>
          <a:xfrm>
            <a:off x="4431702" y="4415155"/>
            <a:ext cx="841756" cy="959906"/>
            <a:chOff x="4355926" y="4364678"/>
            <a:chExt cx="841756" cy="977525"/>
          </a:xfrm>
        </p:grpSpPr>
        <p:sp>
          <p:nvSpPr>
            <p:cNvPr id="196" name="文本框 195"/>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7" name="椭圆 196"/>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sd</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55</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文本框 132"/>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7</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clk</a:t>
              </a: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a:ln w="28575">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86" name="直接连接符 285"/>
            <p:cNvCxnSpPr/>
            <p:nvPr/>
          </p:nvCxnSpPr>
          <p:spPr>
            <a:xfrm>
              <a:off x="6676649" y="4688504"/>
              <a:ext cx="2451890" cy="0"/>
            </a:xfrm>
            <a:prstGeom prst="line">
              <a:avLst/>
            </a:prstGeom>
            <a:ln w="28575">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87" name="直接连接符 286"/>
            <p:cNvCxnSpPr/>
            <p:nvPr/>
          </p:nvCxnSpPr>
          <p:spPr>
            <a:xfrm>
              <a:off x="9128539" y="3768977"/>
              <a:ext cx="0" cy="919527"/>
            </a:xfrm>
            <a:prstGeom prst="line">
              <a:avLst/>
            </a:prstGeom>
            <a:ln w="28575">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88" name="直接箭头连接符 287"/>
            <p:cNvCxnSpPr/>
            <p:nvPr/>
          </p:nvCxnSpPr>
          <p:spPr>
            <a:xfrm>
              <a:off x="9128539" y="3768977"/>
              <a:ext cx="229252" cy="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p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73" name="组合 172"/>
          <p:cNvGrpSpPr/>
          <p:nvPr/>
        </p:nvGrpSpPr>
        <p:grpSpPr>
          <a:xfrm>
            <a:off x="8379901" y="2969895"/>
            <a:ext cx="835486" cy="998220"/>
            <a:chOff x="7950205" y="3160441"/>
            <a:chExt cx="679988" cy="998220"/>
          </a:xfrm>
        </p:grpSpPr>
        <p:grpSp>
          <p:nvGrpSpPr>
            <p:cNvPr id="185" name="组合 184"/>
            <p:cNvGrpSpPr/>
            <p:nvPr/>
          </p:nvGrpSpPr>
          <p:grpSpPr>
            <a:xfrm>
              <a:off x="7982529" y="3160441"/>
              <a:ext cx="574962" cy="998220"/>
              <a:chOff x="7982529" y="3160441"/>
              <a:chExt cx="574962" cy="998220"/>
            </a:xfrm>
          </p:grpSpPr>
          <p:sp>
            <p:nvSpPr>
              <p:cNvPr id="189" name="梯形 18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0" name="等腰三角形 18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97" name="直接连接符 196"/>
              <p:cNvCxnSpPr>
                <a:endCxn id="19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01" name="直接连接符 200"/>
              <p:cNvCxnSpPr>
                <a:stCxn id="190" idx="2"/>
                <a:endCxn id="19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203" name="直接连接符 202"/>
              <p:cNvCxnSpPr>
                <a:stCxn id="190" idx="5"/>
                <a:endCxn id="19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88" name="文本框 18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04" name="文本框 203"/>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29" name="矩形 128"/>
          <p:cNvSpPr/>
          <p:nvPr/>
        </p:nvSpPr>
        <p:spPr>
          <a:xfrm>
            <a:off x="735565" y="5538077"/>
            <a:ext cx="11034795"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文本框 129"/>
          <p:cNvSpPr txBox="1"/>
          <p:nvPr/>
        </p:nvSpPr>
        <p:spPr>
          <a:xfrm>
            <a:off x="5058596" y="5554287"/>
            <a:ext cx="1368425"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t>
            </a:r>
            <a:r>
              <a:rPr lang="en-US" altLang="zh-CN" sz="2400" b="1" dirty="0">
                <a:solidFill>
                  <a:srgbClr val="FF0000"/>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131" name="文本框 130"/>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2" name="文本框 131"/>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4" name="文本框 133"/>
          <p:cNvSpPr txBox="1"/>
          <p:nvPr/>
        </p:nvSpPr>
        <p:spPr>
          <a:xfrm>
            <a:off x="7606544" y="5539717"/>
            <a:ext cx="949325" cy="82994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5" name="文本框 134"/>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t>
            </a:r>
            <a:r>
              <a:rPr lang="en-US" altLang="zh-CN" sz="2400" b="1" dirty="0">
                <a:solidFill>
                  <a:srgbClr val="FF0000"/>
                </a:solidFill>
                <a:latin typeface="Times New Roman" panose="02020603050405020304"/>
                <a:ea typeface="宋体" panose="02010600030101010101" pitchFamily="2" charset="-122"/>
              </a:rPr>
              <a:t>S</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136" name="文本框 135"/>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MemRW</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=Write</a:t>
            </a:r>
          </a:p>
        </p:txBody>
      </p:sp>
      <p:sp>
        <p:nvSpPr>
          <p:cNvPr id="137" name="文本框 136"/>
          <p:cNvSpPr txBox="1"/>
          <p:nvPr/>
        </p:nvSpPr>
        <p:spPr>
          <a:xfrm>
            <a:off x="10665859"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8" name="文本框 137"/>
          <p:cNvSpPr txBox="1"/>
          <p:nvPr/>
        </p:nvSpPr>
        <p:spPr>
          <a:xfrm>
            <a:off x="1926251" y="606897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9" name="直接箭头连接符 138"/>
          <p:cNvCxnSpPr/>
          <p:nvPr/>
        </p:nvCxnSpPr>
        <p:spPr>
          <a:xfrm>
            <a:off x="1927821" y="317940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0" name="直接箭头连接符 139"/>
          <p:cNvCxnSpPr/>
          <p:nvPr/>
        </p:nvCxnSpPr>
        <p:spPr>
          <a:xfrm>
            <a:off x="3013362" y="3179400"/>
            <a:ext cx="0" cy="2366528"/>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1" name="直接箭头连接符 140"/>
          <p:cNvCxnSpPr/>
          <p:nvPr/>
        </p:nvCxnSpPr>
        <p:spPr>
          <a:xfrm>
            <a:off x="3019077" y="4844967"/>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2" name="直接箭头连接符 141"/>
          <p:cNvCxnSpPr/>
          <p:nvPr/>
        </p:nvCxnSpPr>
        <p:spPr>
          <a:xfrm>
            <a:off x="3019077" y="3434271"/>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3" name="直接箭头连接符 142"/>
          <p:cNvCxnSpPr/>
          <p:nvPr/>
        </p:nvCxnSpPr>
        <p:spPr>
          <a:xfrm>
            <a:off x="3019077" y="384374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4" name="直接箭头连接符 143"/>
          <p:cNvCxnSpPr/>
          <p:nvPr/>
        </p:nvCxnSpPr>
        <p:spPr>
          <a:xfrm>
            <a:off x="2845817" y="3197670"/>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45" name="组合 144"/>
          <p:cNvGrpSpPr/>
          <p:nvPr/>
        </p:nvGrpSpPr>
        <p:grpSpPr>
          <a:xfrm>
            <a:off x="2042745" y="2481661"/>
            <a:ext cx="157663" cy="687003"/>
            <a:chOff x="2139696" y="2656398"/>
            <a:chExt cx="384242" cy="687003"/>
          </a:xfrm>
        </p:grpSpPr>
        <p:cxnSp>
          <p:nvCxnSpPr>
            <p:cNvPr id="146" name="直接连接符 145"/>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7" name="直接箭头连接符 146"/>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52" name="组合 151"/>
          <p:cNvGrpSpPr/>
          <p:nvPr/>
        </p:nvGrpSpPr>
        <p:grpSpPr>
          <a:xfrm>
            <a:off x="918788" y="1364105"/>
            <a:ext cx="2267929" cy="1856427"/>
            <a:chOff x="911741" y="1492577"/>
            <a:chExt cx="2262224" cy="1663126"/>
          </a:xfrm>
        </p:grpSpPr>
        <p:cxnSp>
          <p:nvCxnSpPr>
            <p:cNvPr id="153" name="直接箭头连接符 152"/>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7" name="直接连接符 156"/>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60" name="直接连接符 159"/>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61" name="直接连接符 160"/>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62" name="直接箭头连接符 161"/>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66" name="直接箭头连接符 165"/>
          <p:cNvCxnSpPr/>
          <p:nvPr/>
        </p:nvCxnSpPr>
        <p:spPr>
          <a:xfrm>
            <a:off x="6460003" y="3265338"/>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8" name="直接箭头连接符 167"/>
          <p:cNvCxnSpPr/>
          <p:nvPr/>
        </p:nvCxnSpPr>
        <p:spPr>
          <a:xfrm>
            <a:off x="8096208" y="386581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9" name="直接箭头连接符 168"/>
          <p:cNvCxnSpPr/>
          <p:nvPr/>
        </p:nvCxnSpPr>
        <p:spPr>
          <a:xfrm>
            <a:off x="9131253" y="3460254"/>
            <a:ext cx="23243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5" name="组合 4"/>
          <p:cNvGrpSpPr/>
          <p:nvPr/>
        </p:nvGrpSpPr>
        <p:grpSpPr>
          <a:xfrm>
            <a:off x="6454491" y="3690090"/>
            <a:ext cx="2909193" cy="998379"/>
            <a:chOff x="6454491" y="3687550"/>
            <a:chExt cx="2909193" cy="998379"/>
          </a:xfrm>
        </p:grpSpPr>
        <p:grpSp>
          <p:nvGrpSpPr>
            <p:cNvPr id="191" name="组合 190"/>
            <p:cNvGrpSpPr/>
            <p:nvPr/>
          </p:nvGrpSpPr>
          <p:grpSpPr>
            <a:xfrm>
              <a:off x="6585858" y="3687550"/>
              <a:ext cx="2777826" cy="998379"/>
              <a:chOff x="6676649" y="3690125"/>
              <a:chExt cx="2681142" cy="998379"/>
            </a:xfrm>
          </p:grpSpPr>
          <p:cxnSp>
            <p:nvCxnSpPr>
              <p:cNvPr id="192" name="直接连接符 191"/>
              <p:cNvCxnSpPr/>
              <p:nvPr/>
            </p:nvCxnSpPr>
            <p:spPr>
              <a:xfrm>
                <a:off x="6676649" y="3690125"/>
                <a:ext cx="0" cy="998379"/>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93" name="直接连接符 192"/>
              <p:cNvCxnSpPr/>
              <p:nvPr/>
            </p:nvCxnSpPr>
            <p:spPr>
              <a:xfrm>
                <a:off x="6676649" y="4688504"/>
                <a:ext cx="2451890"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94" name="直接连接符 193"/>
              <p:cNvCxnSpPr/>
              <p:nvPr/>
            </p:nvCxnSpPr>
            <p:spPr>
              <a:xfrm>
                <a:off x="9128539" y="3768977"/>
                <a:ext cx="0" cy="919527"/>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95" name="直接箭头连接符 194"/>
              <p:cNvCxnSpPr/>
              <p:nvPr/>
            </p:nvCxnSpPr>
            <p:spPr>
              <a:xfrm>
                <a:off x="9128539" y="3768977"/>
                <a:ext cx="229252" cy="0"/>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cxnSp>
          <p:nvCxnSpPr>
            <p:cNvPr id="196" name="直接箭头连接符 195"/>
            <p:cNvCxnSpPr/>
            <p:nvPr/>
          </p:nvCxnSpPr>
          <p:spPr>
            <a:xfrm>
              <a:off x="6454491" y="3687550"/>
              <a:ext cx="146969"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4647380" y="2244349"/>
            <a:ext cx="2097287" cy="2152479"/>
            <a:chOff x="5147404" y="2415711"/>
            <a:chExt cx="1949822" cy="2152479"/>
          </a:xfrm>
        </p:grpSpPr>
        <p:grpSp>
          <p:nvGrpSpPr>
            <p:cNvPr id="212" name="组合 211"/>
            <p:cNvGrpSpPr/>
            <p:nvPr/>
          </p:nvGrpSpPr>
          <p:grpSpPr>
            <a:xfrm>
              <a:off x="5147404" y="2415711"/>
              <a:ext cx="1949822" cy="2054688"/>
              <a:chOff x="5147404" y="2415711"/>
              <a:chExt cx="1949822" cy="2054688"/>
            </a:xfrm>
          </p:grpSpPr>
          <p:grpSp>
            <p:nvGrpSpPr>
              <p:cNvPr id="214" name="组合 213"/>
              <p:cNvGrpSpPr/>
              <p:nvPr/>
            </p:nvGrpSpPr>
            <p:grpSpPr>
              <a:xfrm>
                <a:off x="5147404" y="2415711"/>
                <a:ext cx="1949822" cy="2054688"/>
                <a:chOff x="9255806" y="2351056"/>
                <a:chExt cx="1949822" cy="2054688"/>
              </a:xfrm>
            </p:grpSpPr>
            <p:sp>
              <p:nvSpPr>
                <p:cNvPr id="223" name="文本框 222"/>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6" name="矩形 215"/>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8" name="文本框 217"/>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0" name="文本框 219"/>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1" name="文本框 220"/>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2" name="文本框 221"/>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15" name="等腰三角形 214"/>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13" name="直接连接符 212"/>
            <p:cNvCxnSpPr>
              <a:stCxn id="215"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24" name="直接箭头连接符 223"/>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5" name="肘形连接符 224"/>
          <p:cNvCxnSpPr>
            <a:stCxn id="228"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grpSp>
        <p:nvGrpSpPr>
          <p:cNvPr id="226" name="组合 225"/>
          <p:cNvGrpSpPr/>
          <p:nvPr/>
        </p:nvGrpSpPr>
        <p:grpSpPr>
          <a:xfrm>
            <a:off x="4431702" y="4415155"/>
            <a:ext cx="841756" cy="959906"/>
            <a:chOff x="4355926" y="4364678"/>
            <a:chExt cx="841756" cy="977525"/>
          </a:xfrm>
        </p:grpSpPr>
        <p:sp>
          <p:nvSpPr>
            <p:cNvPr id="227" name="文本框 226"/>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8" name="椭圆 227"/>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67" name="肘形连接符 166"/>
          <p:cNvCxnSpPr>
            <a:stCxn id="228" idx="6"/>
          </p:cNvCxnSpPr>
          <p:nvPr/>
        </p:nvCxnSpPr>
        <p:spPr>
          <a:xfrm flipV="1">
            <a:off x="5229927" y="4189279"/>
            <a:ext cx="2502476" cy="705829"/>
          </a:xfrm>
          <a:prstGeom prst="bentConnector3">
            <a:avLst>
              <a:gd name="adj1" fmla="val 6903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par>
                                <p:cTn id="8" presetID="22" presetClass="entr" presetSubtype="8" fill="hold"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wipe(left)">
                                      <p:cBhvr>
                                        <p:cTn id="10" dur="500"/>
                                        <p:tgtEl>
                                          <p:spTgt spid="144"/>
                                        </p:tgtEl>
                                      </p:cBhvr>
                                    </p:animEffect>
                                  </p:childTnLst>
                                </p:cTn>
                              </p:par>
                              <p:par>
                                <p:cTn id="11" presetID="22" presetClass="entr" presetSubtype="8" fill="hold"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wipe(left)">
                                      <p:cBhvr>
                                        <p:cTn id="13" dur="500"/>
                                        <p:tgtEl>
                                          <p:spTgt spid="140"/>
                                        </p:tgtEl>
                                      </p:cBhvr>
                                    </p:animEffect>
                                  </p:childTnLst>
                                </p:cTn>
                              </p:par>
                              <p:par>
                                <p:cTn id="14" presetID="22" presetClass="entr" presetSubtype="8" fill="hold" nodeType="withEffect">
                                  <p:stCondLst>
                                    <p:cond delay="0"/>
                                  </p:stCondLst>
                                  <p:childTnLst>
                                    <p:set>
                                      <p:cBhvr>
                                        <p:cTn id="15" dur="1" fill="hold">
                                          <p:stCondLst>
                                            <p:cond delay="0"/>
                                          </p:stCondLst>
                                        </p:cTn>
                                        <p:tgtEl>
                                          <p:spTgt spid="142"/>
                                        </p:tgtEl>
                                        <p:attrNameLst>
                                          <p:attrName>style.visibility</p:attrName>
                                        </p:attrNameLst>
                                      </p:cBhvr>
                                      <p:to>
                                        <p:strVal val="visible"/>
                                      </p:to>
                                    </p:set>
                                    <p:animEffect transition="in" filter="wipe(left)">
                                      <p:cBhvr>
                                        <p:cTn id="16" dur="500"/>
                                        <p:tgtEl>
                                          <p:spTgt spid="142"/>
                                        </p:tgtEl>
                                      </p:cBhvr>
                                    </p:animEffect>
                                  </p:childTnLst>
                                </p:cTn>
                              </p:par>
                              <p:par>
                                <p:cTn id="17" presetID="22" presetClass="entr" presetSubtype="8" fill="hold" nodeType="withEffect">
                                  <p:stCondLst>
                                    <p:cond delay="0"/>
                                  </p:stCondLst>
                                  <p:childTnLst>
                                    <p:set>
                                      <p:cBhvr>
                                        <p:cTn id="18" dur="1" fill="hold">
                                          <p:stCondLst>
                                            <p:cond delay="0"/>
                                          </p:stCondLst>
                                        </p:cTn>
                                        <p:tgtEl>
                                          <p:spTgt spid="143"/>
                                        </p:tgtEl>
                                        <p:attrNameLst>
                                          <p:attrName>style.visibility</p:attrName>
                                        </p:attrNameLst>
                                      </p:cBhvr>
                                      <p:to>
                                        <p:strVal val="visible"/>
                                      </p:to>
                                    </p:set>
                                    <p:animEffect transition="in" filter="wipe(left)">
                                      <p:cBhvr>
                                        <p:cTn id="19" dur="500"/>
                                        <p:tgtEl>
                                          <p:spTgt spid="143"/>
                                        </p:tgtEl>
                                      </p:cBhvr>
                                    </p:animEffect>
                                  </p:childTnLst>
                                </p:cTn>
                              </p:par>
                              <p:par>
                                <p:cTn id="20" presetID="22" presetClass="entr" presetSubtype="8" fill="hold"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wipe(left)">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wipe(right)">
                                      <p:cBhvr>
                                        <p:cTn id="27" dur="500"/>
                                        <p:tgtEl>
                                          <p:spTgt spid="145"/>
                                        </p:tgtEl>
                                      </p:cBhvr>
                                    </p:animEffect>
                                  </p:childTnLst>
                                </p:cTn>
                              </p:par>
                              <p:par>
                                <p:cTn id="28" presetID="22" presetClass="entr" presetSubtype="2" fill="hold" nodeType="withEffect">
                                  <p:stCondLst>
                                    <p:cond delay="0"/>
                                  </p:stCondLst>
                                  <p:childTnLst>
                                    <p:set>
                                      <p:cBhvr>
                                        <p:cTn id="29" dur="1" fill="hold">
                                          <p:stCondLst>
                                            <p:cond delay="0"/>
                                          </p:stCondLst>
                                        </p:cTn>
                                        <p:tgtEl>
                                          <p:spTgt spid="152"/>
                                        </p:tgtEl>
                                        <p:attrNameLst>
                                          <p:attrName>style.visibility</p:attrName>
                                        </p:attrNameLst>
                                      </p:cBhvr>
                                      <p:to>
                                        <p:strVal val="visible"/>
                                      </p:to>
                                    </p:set>
                                    <p:animEffect transition="in" filter="wipe(right)">
                                      <p:cBhvr>
                                        <p:cTn id="30" dur="500"/>
                                        <p:tgtEl>
                                          <p:spTgt spid="15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6"/>
                                        </p:tgtEl>
                                        <p:attrNameLst>
                                          <p:attrName>style.visibility</p:attrName>
                                        </p:attrNameLst>
                                      </p:cBhvr>
                                      <p:to>
                                        <p:strVal val="visible"/>
                                      </p:to>
                                    </p:set>
                                    <p:animEffect transition="in" filter="wipe(left)">
                                      <p:cBhvr>
                                        <p:cTn id="35" dur="500"/>
                                        <p:tgtEl>
                                          <p:spTgt spid="166"/>
                                        </p:tgtEl>
                                      </p:cBhvr>
                                    </p:animEffect>
                                  </p:childTnLst>
                                </p:cTn>
                              </p:par>
                              <p:par>
                                <p:cTn id="36" presetID="22" presetClass="entr" presetSubtype="8" fill="hold" nodeType="withEffect">
                                  <p:stCondLst>
                                    <p:cond delay="0"/>
                                  </p:stCondLst>
                                  <p:childTnLst>
                                    <p:set>
                                      <p:cBhvr>
                                        <p:cTn id="37" dur="1" fill="hold">
                                          <p:stCondLst>
                                            <p:cond delay="0"/>
                                          </p:stCondLst>
                                        </p:cTn>
                                        <p:tgtEl>
                                          <p:spTgt spid="167"/>
                                        </p:tgtEl>
                                        <p:attrNameLst>
                                          <p:attrName>style.visibility</p:attrName>
                                        </p:attrNameLst>
                                      </p:cBhvr>
                                      <p:to>
                                        <p:strVal val="visible"/>
                                      </p:to>
                                    </p:set>
                                    <p:animEffect transition="in" filter="wipe(left)">
                                      <p:cBhvr>
                                        <p:cTn id="38" dur="500"/>
                                        <p:tgtEl>
                                          <p:spTgt spid="167"/>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wipe(left)">
                                      <p:cBhvr>
                                        <p:cTn id="42" dur="500"/>
                                        <p:tgtEl>
                                          <p:spTgt spid="168"/>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69"/>
                                        </p:tgtEl>
                                        <p:attrNameLst>
                                          <p:attrName>style.visibility</p:attrName>
                                        </p:attrNameLst>
                                      </p:cBhvr>
                                      <p:to>
                                        <p:strVal val="visible"/>
                                      </p:to>
                                    </p:set>
                                    <p:animEffect transition="in" filter="wipe(left)">
                                      <p:cBhvr>
                                        <p:cTn id="46" dur="500"/>
                                        <p:tgtEl>
                                          <p:spTgt spid="169"/>
                                        </p:tgtEl>
                                      </p:cBhvr>
                                    </p:animEffect>
                                  </p:childTnLst>
                                </p:cTn>
                              </p:par>
                              <p:par>
                                <p:cTn id="47" presetID="22" presetClass="entr" presetSubtype="8"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a:t>
            </a:r>
            <a:r>
              <a:rPr lang="zh-CN" altLang="en-US" dirty="0"/>
              <a:t>型指令和</a:t>
            </a:r>
            <a:r>
              <a:rPr lang="en-US" altLang="zh-CN" dirty="0"/>
              <a:t>S</a:t>
            </a:r>
            <a:r>
              <a:rPr lang="zh-CN" altLang="en-US" dirty="0"/>
              <a:t>型指令中的立即数生成</a:t>
            </a:r>
          </a:p>
        </p:txBody>
      </p:sp>
      <p:sp>
        <p:nvSpPr>
          <p:cNvPr id="4" name="内容占位符 3"/>
          <p:cNvSpPr>
            <a:spLocks noGrp="1"/>
          </p:cNvSpPr>
          <p:nvPr>
            <p:ph idx="1"/>
          </p:nvPr>
        </p:nvSpPr>
        <p:spPr/>
        <p:txBody>
          <a:bodyPr/>
          <a:lstStyle/>
          <a:p>
            <a:pPr>
              <a:lnSpc>
                <a:spcPct val="130000"/>
              </a:lnSpc>
            </a:pPr>
            <a:endParaRPr lang="en-US" altLang="zh-CN" dirty="0"/>
          </a:p>
          <a:p>
            <a:pPr>
              <a:lnSpc>
                <a:spcPct val="130000"/>
              </a:lnSpc>
            </a:pPr>
            <a:endParaRPr lang="en-US" altLang="zh-CN" dirty="0"/>
          </a:p>
          <a:p>
            <a:pPr marL="0" indent="0">
              <a:lnSpc>
                <a:spcPct val="130000"/>
              </a:lnSpc>
              <a:buNone/>
            </a:pPr>
            <a:endParaRPr lang="en-US" altLang="zh-CN" dirty="0"/>
          </a:p>
          <a:p>
            <a:pPr>
              <a:lnSpc>
                <a:spcPct val="130000"/>
              </a:lnSpc>
            </a:pPr>
            <a:endParaRPr lang="en-US" altLang="zh-CN" dirty="0"/>
          </a:p>
          <a:p>
            <a:pPr>
              <a:lnSpc>
                <a:spcPct val="130000"/>
              </a:lnSpc>
            </a:pPr>
            <a:endParaRPr lang="zh-CN" altLang="en-US" dirty="0"/>
          </a:p>
          <a:p>
            <a:pPr>
              <a:lnSpc>
                <a:spcPct val="130000"/>
              </a:lnSpc>
            </a:pPr>
            <a:r>
              <a:rPr lang="zh-CN" altLang="en-US" dirty="0"/>
              <a:t>立即数低</a:t>
            </a:r>
            <a:r>
              <a:rPr lang="en-US" altLang="zh-CN" dirty="0"/>
              <a:t>5</a:t>
            </a:r>
            <a:r>
              <a:rPr lang="zh-CN" altLang="en-US" dirty="0"/>
              <a:t>位由</a:t>
            </a:r>
            <a:r>
              <a:rPr lang="en-US" altLang="zh-CN" dirty="0"/>
              <a:t>I</a:t>
            </a:r>
            <a:r>
              <a:rPr lang="zh-CN" altLang="en-US" dirty="0"/>
              <a:t>型或</a:t>
            </a:r>
            <a:r>
              <a:rPr lang="en-US" altLang="zh-CN" dirty="0"/>
              <a:t>S</a:t>
            </a:r>
            <a:r>
              <a:rPr lang="zh-CN" altLang="en-US" dirty="0"/>
              <a:t>型对应的控制信号选择</a:t>
            </a:r>
            <a:endParaRPr lang="en-US" altLang="zh-CN" dirty="0"/>
          </a:p>
          <a:p>
            <a:pPr>
              <a:lnSpc>
                <a:spcPct val="130000"/>
              </a:lnSpc>
            </a:pPr>
            <a:r>
              <a:rPr lang="zh-CN" altLang="en-US" dirty="0"/>
              <a:t>立即数中的其他位连接到指令中的固定位置</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56</a:t>
            </a:fld>
            <a:endParaRPr lang="zh-CN" altLang="en-US" dirty="0"/>
          </a:p>
        </p:txBody>
      </p:sp>
      <p:grpSp>
        <p:nvGrpSpPr>
          <p:cNvPr id="18" name="组合 17"/>
          <p:cNvGrpSpPr/>
          <p:nvPr/>
        </p:nvGrpSpPr>
        <p:grpSpPr>
          <a:xfrm>
            <a:off x="7830185" y="2419350"/>
            <a:ext cx="1672590" cy="704850"/>
            <a:chOff x="12331" y="3810"/>
            <a:chExt cx="2634" cy="1110"/>
          </a:xfrm>
        </p:grpSpPr>
        <p:cxnSp>
          <p:nvCxnSpPr>
            <p:cNvPr id="107" name="直接箭头连接符 106"/>
            <p:cNvCxnSpPr>
              <a:stCxn id="96" idx="2"/>
            </p:cNvCxnSpPr>
            <p:nvPr/>
          </p:nvCxnSpPr>
          <p:spPr>
            <a:xfrm>
              <a:off x="12331" y="3810"/>
              <a:ext cx="2634" cy="1110"/>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13871" y="3908"/>
              <a:ext cx="280" cy="678"/>
            </a:xfrm>
            <a:prstGeom prst="rect">
              <a:avLst/>
            </a:prstGeom>
            <a:noFill/>
          </p:spPr>
          <p:txBody>
            <a:bodyPr wrap="none" lIns="0" tIns="0" rIns="0" bIns="0" rtlCol="0" anchor="ctr" anchorCtr="1">
              <a:spAutoFit/>
            </a:bodyPr>
            <a:lstStyle/>
            <a:p>
              <a:r>
                <a:rPr lang="en-US" altLang="zh-CN" sz="2800" dirty="0"/>
                <a:t>5</a:t>
              </a:r>
            </a:p>
          </p:txBody>
        </p:sp>
      </p:grpSp>
      <p:grpSp>
        <p:nvGrpSpPr>
          <p:cNvPr id="19" name="组合 18"/>
          <p:cNvGrpSpPr/>
          <p:nvPr/>
        </p:nvGrpSpPr>
        <p:grpSpPr>
          <a:xfrm>
            <a:off x="4192270" y="1962150"/>
            <a:ext cx="4678680" cy="1148080"/>
            <a:chOff x="6602" y="3090"/>
            <a:chExt cx="7368" cy="1808"/>
          </a:xfrm>
        </p:grpSpPr>
        <p:cxnSp>
          <p:nvCxnSpPr>
            <p:cNvPr id="108" name="直接箭头连接符 107"/>
            <p:cNvCxnSpPr>
              <a:stCxn id="88" idx="0"/>
            </p:cNvCxnSpPr>
            <p:nvPr/>
          </p:nvCxnSpPr>
          <p:spPr>
            <a:xfrm>
              <a:off x="6602" y="3090"/>
              <a:ext cx="7369" cy="1808"/>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文本框 5"/>
            <p:cNvSpPr txBox="1"/>
            <p:nvPr/>
          </p:nvSpPr>
          <p:spPr>
            <a:xfrm>
              <a:off x="10736" y="4044"/>
              <a:ext cx="280" cy="678"/>
            </a:xfrm>
            <a:prstGeom prst="rect">
              <a:avLst/>
            </a:prstGeom>
            <a:noFill/>
          </p:spPr>
          <p:txBody>
            <a:bodyPr wrap="none" lIns="0" tIns="0" rIns="0" bIns="0" rtlCol="0" anchor="ctr" anchorCtr="1">
              <a:spAutoFit/>
            </a:bodyPr>
            <a:lstStyle/>
            <a:p>
              <a:r>
                <a:rPr lang="en-US" altLang="zh-CN" sz="2800" dirty="0"/>
                <a:t>5</a:t>
              </a:r>
            </a:p>
          </p:txBody>
        </p:sp>
      </p:grpSp>
      <p:grpSp>
        <p:nvGrpSpPr>
          <p:cNvPr id="20" name="组合 19"/>
          <p:cNvGrpSpPr/>
          <p:nvPr/>
        </p:nvGrpSpPr>
        <p:grpSpPr>
          <a:xfrm>
            <a:off x="2586355" y="1962150"/>
            <a:ext cx="4620895" cy="1676400"/>
            <a:chOff x="4073" y="3090"/>
            <a:chExt cx="7277" cy="2640"/>
          </a:xfrm>
        </p:grpSpPr>
        <p:cxnSp>
          <p:nvCxnSpPr>
            <p:cNvPr id="48" name="直接连接符 47"/>
            <p:cNvCxnSpPr>
              <a:stCxn id="92" idx="0"/>
              <a:endCxn id="75" idx="0"/>
            </p:cNvCxnSpPr>
            <p:nvPr/>
          </p:nvCxnSpPr>
          <p:spPr>
            <a:xfrm>
              <a:off x="4073" y="3090"/>
              <a:ext cx="7277" cy="2640"/>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文本框 6"/>
            <p:cNvSpPr txBox="1"/>
            <p:nvPr/>
          </p:nvSpPr>
          <p:spPr>
            <a:xfrm>
              <a:off x="8783" y="4245"/>
              <a:ext cx="280" cy="678"/>
            </a:xfrm>
            <a:prstGeom prst="rect">
              <a:avLst/>
            </a:prstGeom>
            <a:noFill/>
          </p:spPr>
          <p:txBody>
            <a:bodyPr wrap="none" lIns="0" tIns="0" rIns="0" bIns="0" rtlCol="0" anchor="ctr" anchorCtr="1">
              <a:spAutoFit/>
            </a:bodyPr>
            <a:lstStyle/>
            <a:p>
              <a:r>
                <a:rPr lang="en-US" altLang="zh-CN" sz="2800" dirty="0"/>
                <a:t>6</a:t>
              </a:r>
            </a:p>
          </p:txBody>
        </p:sp>
      </p:grpSp>
      <p:grpSp>
        <p:nvGrpSpPr>
          <p:cNvPr id="21" name="组合 20"/>
          <p:cNvGrpSpPr/>
          <p:nvPr/>
        </p:nvGrpSpPr>
        <p:grpSpPr>
          <a:xfrm>
            <a:off x="1838325" y="1968500"/>
            <a:ext cx="2113280" cy="1667510"/>
            <a:chOff x="2895" y="3100"/>
            <a:chExt cx="3328" cy="2626"/>
          </a:xfrm>
        </p:grpSpPr>
        <p:cxnSp>
          <p:nvCxnSpPr>
            <p:cNvPr id="47" name="直接连接符 46"/>
            <p:cNvCxnSpPr>
              <a:endCxn id="43" idx="0"/>
            </p:cNvCxnSpPr>
            <p:nvPr/>
          </p:nvCxnSpPr>
          <p:spPr>
            <a:xfrm>
              <a:off x="2895" y="3100"/>
              <a:ext cx="3328" cy="2626"/>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5104" y="4284"/>
              <a:ext cx="280" cy="678"/>
            </a:xfrm>
            <a:prstGeom prst="rect">
              <a:avLst/>
            </a:prstGeom>
            <a:noFill/>
          </p:spPr>
          <p:txBody>
            <a:bodyPr wrap="none" lIns="0" tIns="0" rIns="0" bIns="0" rtlCol="0" anchor="ctr" anchorCtr="1">
              <a:spAutoFit/>
            </a:bodyPr>
            <a:lstStyle/>
            <a:p>
              <a:r>
                <a:rPr lang="en-US" altLang="zh-CN" sz="2800" dirty="0"/>
                <a:t>1</a:t>
              </a:r>
            </a:p>
          </p:txBody>
        </p:sp>
      </p:grpSp>
      <p:grpSp>
        <p:nvGrpSpPr>
          <p:cNvPr id="17" name="组合 16"/>
          <p:cNvGrpSpPr/>
          <p:nvPr/>
        </p:nvGrpSpPr>
        <p:grpSpPr>
          <a:xfrm>
            <a:off x="1763395" y="3629609"/>
            <a:ext cx="8994991" cy="1386836"/>
            <a:chOff x="2777" y="5716"/>
            <a:chExt cx="14165" cy="2184"/>
          </a:xfrm>
        </p:grpSpPr>
        <p:grpSp>
          <p:nvGrpSpPr>
            <p:cNvPr id="42" name="Google Shape;396;p41"/>
            <p:cNvGrpSpPr/>
            <p:nvPr/>
          </p:nvGrpSpPr>
          <p:grpSpPr>
            <a:xfrm>
              <a:off x="2777" y="5726"/>
              <a:ext cx="13278" cy="1440"/>
              <a:chOff x="196842" y="5365911"/>
              <a:chExt cx="8431768" cy="914400"/>
            </a:xfrm>
          </p:grpSpPr>
          <p:sp>
            <p:nvSpPr>
              <p:cNvPr id="43" name="Google Shape;397;p41"/>
              <p:cNvSpPr/>
              <p:nvPr/>
            </p:nvSpPr>
            <p:spPr>
              <a:xfrm>
                <a:off x="196842" y="5365911"/>
                <a:ext cx="437630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altLang="en-US" sz="2800" dirty="0">
                    <a:solidFill>
                      <a:schemeClr val="dk1"/>
                    </a:solidFill>
                    <a:latin typeface="+mn-ea"/>
                    <a:cs typeface="Courier New" panose="02070309020205020404"/>
                    <a:sym typeface="Courier New" panose="02070309020205020404"/>
                  </a:rPr>
                  <a:t>符号扩展</a:t>
                </a:r>
                <a:r>
                  <a:rPr lang="en-US" altLang="zh-CN" sz="2800" dirty="0">
                    <a:solidFill>
                      <a:schemeClr val="dk1"/>
                    </a:solidFill>
                    <a:latin typeface="Times New Roman" panose="02020603050405020304" pitchFamily="18" charset="0"/>
                    <a:cs typeface="Times New Roman" panose="02020603050405020304" pitchFamily="18" charset="0"/>
                    <a:sym typeface="Courier New" panose="02070309020205020404"/>
                  </a:rPr>
                  <a:t>inst[31]...inst[31]</a:t>
                </a:r>
                <a:endParaRPr lang="zh-CN" altLang="en-US" sz="2800" dirty="0">
                  <a:solidFill>
                    <a:schemeClr val="dk1"/>
                  </a:solidFill>
                  <a:latin typeface="Times New Roman" panose="02020603050405020304" pitchFamily="18" charset="0"/>
                  <a:cs typeface="Times New Roman" panose="02020603050405020304" pitchFamily="18" charset="0"/>
                  <a:sym typeface="Courier New" panose="02070309020205020404"/>
                </a:endParaRPr>
              </a:p>
            </p:txBody>
          </p:sp>
          <p:sp>
            <p:nvSpPr>
              <p:cNvPr id="44" name="Google Shape;398;p41"/>
              <p:cNvSpPr/>
              <p:nvPr/>
            </p:nvSpPr>
            <p:spPr>
              <a:xfrm>
                <a:off x="6707340" y="5368143"/>
                <a:ext cx="1921270" cy="454967"/>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[24:20]</a:t>
                </a:r>
                <a:endParaRPr sz="2800" dirty="0">
                  <a:solidFill>
                    <a:schemeClr val="dk1"/>
                  </a:solidFill>
                  <a:ea typeface="Courier New" panose="02070309020205020404"/>
                  <a:cs typeface="Courier New" panose="02070309020205020404"/>
                  <a:sym typeface="Courier New" panose="02070309020205020404"/>
                </a:endParaRPr>
              </a:p>
            </p:txBody>
          </p:sp>
          <p:sp>
            <p:nvSpPr>
              <p:cNvPr id="50" name="Google Shape;397;p41"/>
              <p:cNvSpPr/>
              <p:nvPr/>
            </p:nvSpPr>
            <p:spPr>
              <a:xfrm>
                <a:off x="196842" y="5823111"/>
                <a:ext cx="437630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altLang="en-US" sz="2800" dirty="0">
                    <a:solidFill>
                      <a:schemeClr val="dk1"/>
                    </a:solidFill>
                    <a:latin typeface="+mn-ea"/>
                    <a:cs typeface="Courier New" panose="02070309020205020404"/>
                    <a:sym typeface="Courier New" panose="02070309020205020404"/>
                  </a:rPr>
                  <a:t>符号扩展</a:t>
                </a:r>
                <a:r>
                  <a:rPr lang="en-US" altLang="zh-CN" sz="2800" dirty="0">
                    <a:solidFill>
                      <a:schemeClr val="dk1"/>
                    </a:solidFill>
                    <a:latin typeface="Times New Roman" panose="02020603050405020304" pitchFamily="18" charset="0"/>
                    <a:cs typeface="Times New Roman" panose="02020603050405020304" pitchFamily="18" charset="0"/>
                    <a:sym typeface="Courier New" panose="02070309020205020404"/>
                  </a:rPr>
                  <a:t>inst[31]...inst[31]</a:t>
                </a:r>
                <a:endParaRPr sz="2800" dirty="0">
                  <a:solidFill>
                    <a:schemeClr val="dk1"/>
                  </a:solidFill>
                  <a:latin typeface="+mn-ea"/>
                  <a:cs typeface="Courier New" panose="02070309020205020404"/>
                  <a:sym typeface="Courier New" panose="02070309020205020404"/>
                </a:endParaRPr>
              </a:p>
            </p:txBody>
          </p:sp>
          <p:sp>
            <p:nvSpPr>
              <p:cNvPr id="51" name="Google Shape;398;p41"/>
              <p:cNvSpPr/>
              <p:nvPr/>
            </p:nvSpPr>
            <p:spPr>
              <a:xfrm>
                <a:off x="6707340" y="5823111"/>
                <a:ext cx="192127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[11:7]</a:t>
                </a:r>
                <a:endParaRPr sz="2800" dirty="0">
                  <a:solidFill>
                    <a:schemeClr val="dk1"/>
                  </a:solidFill>
                  <a:ea typeface="Courier New" panose="02070309020205020404"/>
                  <a:cs typeface="Courier New" panose="02070309020205020404"/>
                  <a:sym typeface="Courier New" panose="02070309020205020404"/>
                </a:endParaRPr>
              </a:p>
            </p:txBody>
          </p:sp>
          <p:sp>
            <p:nvSpPr>
              <p:cNvPr id="75" name="Google Shape;398;p41"/>
              <p:cNvSpPr/>
              <p:nvPr/>
            </p:nvSpPr>
            <p:spPr>
              <a:xfrm>
                <a:off x="4573144" y="5368143"/>
                <a:ext cx="2134196" cy="454967"/>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[30:25]</a:t>
                </a:r>
                <a:endParaRPr sz="2800" dirty="0">
                  <a:solidFill>
                    <a:schemeClr val="dk1"/>
                  </a:solidFill>
                  <a:ea typeface="Courier New" panose="02070309020205020404"/>
                  <a:cs typeface="Courier New" panose="02070309020205020404"/>
                  <a:sym typeface="Courier New" panose="02070309020205020404"/>
                </a:endParaRPr>
              </a:p>
            </p:txBody>
          </p:sp>
          <p:sp>
            <p:nvSpPr>
              <p:cNvPr id="76" name="Google Shape;398;p41"/>
              <p:cNvSpPr/>
              <p:nvPr/>
            </p:nvSpPr>
            <p:spPr>
              <a:xfrm>
                <a:off x="4573144" y="5823111"/>
                <a:ext cx="213419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[30:25]</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65" name="Google Shape;388;p41"/>
            <p:cNvSpPr txBox="1"/>
            <p:nvPr/>
          </p:nvSpPr>
          <p:spPr>
            <a:xfrm>
              <a:off x="16071" y="6446"/>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sp>
          <p:nvSpPr>
            <p:cNvPr id="66" name="Google Shape;388;p41"/>
            <p:cNvSpPr txBox="1"/>
            <p:nvPr/>
          </p:nvSpPr>
          <p:spPr>
            <a:xfrm>
              <a:off x="16071" y="5716"/>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I</a:t>
              </a:r>
              <a:endParaRPr sz="2400" dirty="0">
                <a:solidFill>
                  <a:schemeClr val="dk1"/>
                </a:solidFill>
                <a:ea typeface="Courier New" panose="02070309020205020404"/>
                <a:cs typeface="Courier New" panose="02070309020205020404"/>
                <a:sym typeface="Courier New" panose="02070309020205020404"/>
              </a:endParaRPr>
            </a:p>
          </p:txBody>
        </p:sp>
        <p:sp>
          <p:nvSpPr>
            <p:cNvPr id="68" name="Google Shape;388;p41"/>
            <p:cNvSpPr txBox="1"/>
            <p:nvPr/>
          </p:nvSpPr>
          <p:spPr>
            <a:xfrm>
              <a:off x="8911" y="7159"/>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11</a:t>
              </a:r>
              <a:endParaRPr sz="2400" dirty="0">
                <a:solidFill>
                  <a:schemeClr val="dk1"/>
                </a:solidFill>
                <a:ea typeface="Courier New" panose="02070309020205020404"/>
                <a:cs typeface="Courier New" panose="02070309020205020404"/>
                <a:sym typeface="Courier New" panose="02070309020205020404"/>
              </a:endParaRPr>
            </a:p>
          </p:txBody>
        </p:sp>
        <p:sp>
          <p:nvSpPr>
            <p:cNvPr id="69" name="Google Shape;388;p41"/>
            <p:cNvSpPr txBox="1"/>
            <p:nvPr/>
          </p:nvSpPr>
          <p:spPr>
            <a:xfrm>
              <a:off x="9607" y="7159"/>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10</a:t>
              </a:r>
              <a:endParaRPr sz="2400" dirty="0">
                <a:solidFill>
                  <a:schemeClr val="dk1"/>
                </a:solidFill>
                <a:ea typeface="Courier New" panose="02070309020205020404"/>
                <a:cs typeface="Courier New" panose="02070309020205020404"/>
                <a:sym typeface="Courier New" panose="02070309020205020404"/>
              </a:endParaRPr>
            </a:p>
          </p:txBody>
        </p:sp>
        <p:sp>
          <p:nvSpPr>
            <p:cNvPr id="71" name="Google Shape;388;p41"/>
            <p:cNvSpPr txBox="1"/>
            <p:nvPr/>
          </p:nvSpPr>
          <p:spPr>
            <a:xfrm>
              <a:off x="12886" y="7159"/>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4</a:t>
              </a:r>
              <a:endParaRPr sz="2400" dirty="0">
                <a:solidFill>
                  <a:schemeClr val="dk1"/>
                </a:solidFill>
                <a:ea typeface="Courier New" panose="02070309020205020404"/>
                <a:cs typeface="Courier New" panose="02070309020205020404"/>
                <a:sym typeface="Courier New" panose="02070309020205020404"/>
              </a:endParaRPr>
            </a:p>
          </p:txBody>
        </p:sp>
        <p:sp>
          <p:nvSpPr>
            <p:cNvPr id="72" name="Google Shape;388;p41"/>
            <p:cNvSpPr txBox="1"/>
            <p:nvPr/>
          </p:nvSpPr>
          <p:spPr>
            <a:xfrm>
              <a:off x="12420" y="7159"/>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5</a:t>
              </a:r>
              <a:endParaRPr sz="2400" dirty="0">
                <a:solidFill>
                  <a:schemeClr val="dk1"/>
                </a:solidFill>
                <a:ea typeface="Courier New" panose="02070309020205020404"/>
                <a:cs typeface="Courier New" panose="02070309020205020404"/>
                <a:sym typeface="Courier New" panose="02070309020205020404"/>
              </a:endParaRPr>
            </a:p>
          </p:txBody>
        </p:sp>
        <p:sp>
          <p:nvSpPr>
            <p:cNvPr id="13" name="Google Shape;389;p41"/>
            <p:cNvSpPr txBox="1"/>
            <p:nvPr/>
          </p:nvSpPr>
          <p:spPr>
            <a:xfrm>
              <a:off x="15722" y="7173"/>
              <a:ext cx="581" cy="7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ea typeface="Courier New" panose="02070309020205020404"/>
                  <a:cs typeface="Courier New" panose="02070309020205020404"/>
                  <a:sym typeface="Courier New" panose="02070309020205020404"/>
                </a:rPr>
                <a:t>0</a:t>
              </a:r>
              <a:endParaRPr sz="2400">
                <a:solidFill>
                  <a:schemeClr val="dk1"/>
                </a:solidFill>
                <a:ea typeface="Courier New" panose="02070309020205020404"/>
                <a:cs typeface="Courier New" panose="02070309020205020404"/>
                <a:sym typeface="Courier New" panose="02070309020205020404"/>
              </a:endParaRPr>
            </a:p>
          </p:txBody>
        </p:sp>
      </p:grpSp>
      <p:grpSp>
        <p:nvGrpSpPr>
          <p:cNvPr id="16" name="组合 15"/>
          <p:cNvGrpSpPr/>
          <p:nvPr/>
        </p:nvGrpSpPr>
        <p:grpSpPr>
          <a:xfrm>
            <a:off x="1492169" y="1116282"/>
            <a:ext cx="9266217" cy="1302850"/>
            <a:chOff x="2350" y="1758"/>
            <a:chExt cx="14592" cy="2052"/>
          </a:xfrm>
        </p:grpSpPr>
        <p:grpSp>
          <p:nvGrpSpPr>
            <p:cNvPr id="14" name="组合 13"/>
            <p:cNvGrpSpPr/>
            <p:nvPr/>
          </p:nvGrpSpPr>
          <p:grpSpPr>
            <a:xfrm>
              <a:off x="2350" y="1758"/>
              <a:ext cx="14592" cy="2052"/>
              <a:chOff x="2350" y="1758"/>
              <a:chExt cx="14592" cy="2052"/>
            </a:xfrm>
          </p:grpSpPr>
          <p:grpSp>
            <p:nvGrpSpPr>
              <p:cNvPr id="52" name="组合 51"/>
              <p:cNvGrpSpPr/>
              <p:nvPr/>
            </p:nvGrpSpPr>
            <p:grpSpPr>
              <a:xfrm>
                <a:off x="2761" y="1758"/>
                <a:ext cx="13542" cy="1325"/>
                <a:chOff x="351067" y="4831080"/>
                <a:chExt cx="8599032" cy="841185"/>
              </a:xfrm>
            </p:grpSpPr>
            <p:sp>
              <p:nvSpPr>
                <p:cNvPr id="54" name="Google Shape;389;p41"/>
                <p:cNvSpPr txBox="1"/>
                <p:nvPr/>
              </p:nvSpPr>
              <p:spPr>
                <a:xfrm>
                  <a:off x="8581087"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0</a:t>
                  </a:r>
                  <a:endParaRPr sz="2400" dirty="0">
                    <a:solidFill>
                      <a:schemeClr val="dk1"/>
                    </a:solidFill>
                    <a:ea typeface="Courier New" panose="02070309020205020404"/>
                    <a:cs typeface="Courier New" panose="02070309020205020404"/>
                    <a:sym typeface="Courier New" panose="02070309020205020404"/>
                  </a:endParaRPr>
                </a:p>
              </p:txBody>
            </p:sp>
            <p:grpSp>
              <p:nvGrpSpPr>
                <p:cNvPr id="55" name="Google Shape;396;p41"/>
                <p:cNvGrpSpPr/>
                <p:nvPr/>
              </p:nvGrpSpPr>
              <p:grpSpPr>
                <a:xfrm>
                  <a:off x="351067" y="5215065"/>
                  <a:ext cx="8442134" cy="457200"/>
                  <a:chOff x="186475" y="4572000"/>
                  <a:chExt cx="8442134" cy="457200"/>
                </a:xfrm>
              </p:grpSpPr>
              <p:sp>
                <p:nvSpPr>
                  <p:cNvPr id="56" name="Google Shape;397;p41"/>
                  <p:cNvSpPr/>
                  <p:nvPr/>
                </p:nvSpPr>
                <p:spPr>
                  <a:xfrm>
                    <a:off x="186475" y="4572000"/>
                    <a:ext cx="1665605" cy="457200"/>
                  </a:xfrm>
                  <a:prstGeom prst="rect">
                    <a:avLst/>
                  </a:prstGeom>
                  <a:noFill/>
                  <a:ln w="38100" cap="flat" cmpd="sng">
                    <a:solidFill>
                      <a:schemeClr val="dk1"/>
                    </a:solidFill>
                    <a:prstDash val="solid"/>
                    <a:round/>
                    <a:headEnd type="none" w="sm" len="sm"/>
                    <a:tailEnd type="none" w="sm" len="sm"/>
                  </a:ln>
                </p:spPr>
                <p:txBody>
                  <a:bodyPr spcFirstLastPara="1" wrap="square" lIns="46990" tIns="46990" rIns="46990" bIns="4699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[11:5]</a:t>
                    </a:r>
                  </a:p>
                </p:txBody>
              </p:sp>
              <p:sp>
                <p:nvSpPr>
                  <p:cNvPr id="57" name="Google Shape;398;p41"/>
                  <p:cNvSpPr/>
                  <p:nvPr/>
                </p:nvSpPr>
                <p:spPr>
                  <a:xfrm>
                    <a:off x="7027294" y="4572000"/>
                    <a:ext cx="160131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58" name="Google Shape;400;p41"/>
                  <p:cNvSpPr/>
                  <p:nvPr/>
                </p:nvSpPr>
                <p:spPr>
                  <a:xfrm>
                    <a:off x="3398305" y="4572000"/>
                    <a:ext cx="100901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59" name="Google Shape;401;p41"/>
                  <p:cNvSpPr/>
                  <p:nvPr/>
                </p:nvSpPr>
                <p:spPr>
                  <a:xfrm>
                    <a:off x="4407408" y="4572000"/>
                    <a:ext cx="1091923"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funct3</a:t>
                    </a:r>
                    <a:endParaRPr sz="2400" dirty="0">
                      <a:solidFill>
                        <a:schemeClr val="dk1"/>
                      </a:solidFill>
                      <a:ea typeface="Courier New" panose="02070309020205020404"/>
                      <a:cs typeface="Courier New" panose="02070309020205020404"/>
                      <a:sym typeface="Courier New" panose="02070309020205020404"/>
                    </a:endParaRPr>
                  </a:p>
                </p:txBody>
              </p:sp>
              <p:sp>
                <p:nvSpPr>
                  <p:cNvPr id="60" name="Google Shape;402;p41"/>
                  <p:cNvSpPr/>
                  <p:nvPr/>
                </p:nvSpPr>
                <p:spPr>
                  <a:xfrm>
                    <a:off x="5499331" y="4572000"/>
                    <a:ext cx="1527964"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grpSp>
          </p:grpSp>
          <p:sp>
            <p:nvSpPr>
              <p:cNvPr id="61" name="Google Shape;388;p41"/>
              <p:cNvSpPr txBox="1"/>
              <p:nvPr/>
            </p:nvSpPr>
            <p:spPr>
              <a:xfrm>
                <a:off x="7147" y="1758"/>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20</a:t>
                </a:r>
                <a:endParaRPr sz="2400" dirty="0">
                  <a:solidFill>
                    <a:schemeClr val="dk1"/>
                  </a:solidFill>
                  <a:ea typeface="Courier New" panose="02070309020205020404"/>
                  <a:cs typeface="Courier New" panose="02070309020205020404"/>
                  <a:sym typeface="Courier New" panose="02070309020205020404"/>
                </a:endParaRPr>
              </a:p>
            </p:txBody>
          </p:sp>
          <p:sp>
            <p:nvSpPr>
              <p:cNvPr id="63" name="Google Shape;388;p41"/>
              <p:cNvSpPr txBox="1"/>
              <p:nvPr/>
            </p:nvSpPr>
            <p:spPr>
              <a:xfrm>
                <a:off x="16071" y="3076"/>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sp>
            <p:nvSpPr>
              <p:cNvPr id="64" name="Google Shape;388;p41"/>
              <p:cNvSpPr txBox="1"/>
              <p:nvPr/>
            </p:nvSpPr>
            <p:spPr>
              <a:xfrm>
                <a:off x="16071" y="2346"/>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I</a:t>
                </a:r>
                <a:endParaRPr sz="2400" dirty="0">
                  <a:solidFill>
                    <a:schemeClr val="dk1"/>
                  </a:solidFill>
                  <a:ea typeface="Courier New" panose="02070309020205020404"/>
                  <a:cs typeface="Courier New" panose="02070309020205020404"/>
                  <a:sym typeface="Courier New" panose="02070309020205020404"/>
                </a:endParaRPr>
              </a:p>
            </p:txBody>
          </p:sp>
          <p:grpSp>
            <p:nvGrpSpPr>
              <p:cNvPr id="86" name="组合 85"/>
              <p:cNvGrpSpPr/>
              <p:nvPr/>
            </p:nvGrpSpPr>
            <p:grpSpPr>
              <a:xfrm>
                <a:off x="2761" y="3090"/>
                <a:ext cx="13295" cy="720"/>
                <a:chOff x="2109024" y="3718410"/>
                <a:chExt cx="8442134" cy="457200"/>
              </a:xfrm>
            </p:grpSpPr>
            <p:grpSp>
              <p:nvGrpSpPr>
                <p:cNvPr id="91" name="Google Shape;396;p41"/>
                <p:cNvGrpSpPr/>
                <p:nvPr/>
              </p:nvGrpSpPr>
              <p:grpSpPr>
                <a:xfrm>
                  <a:off x="2109024" y="3718410"/>
                  <a:ext cx="8442134" cy="457200"/>
                  <a:chOff x="186475" y="4572000"/>
                  <a:chExt cx="8442134" cy="457200"/>
                </a:xfrm>
              </p:grpSpPr>
              <p:sp>
                <p:nvSpPr>
                  <p:cNvPr id="92" name="Google Shape;397;p41"/>
                  <p:cNvSpPr/>
                  <p:nvPr/>
                </p:nvSpPr>
                <p:spPr>
                  <a:xfrm>
                    <a:off x="186475" y="4572000"/>
                    <a:ext cx="166587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[11:5]</a:t>
                    </a:r>
                  </a:p>
                </p:txBody>
              </p:sp>
              <p:sp>
                <p:nvSpPr>
                  <p:cNvPr id="93" name="Google Shape;398;p41"/>
                  <p:cNvSpPr/>
                  <p:nvPr/>
                </p:nvSpPr>
                <p:spPr>
                  <a:xfrm>
                    <a:off x="7027296" y="4572000"/>
                    <a:ext cx="160131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94" name="Google Shape;400;p41"/>
                  <p:cNvSpPr/>
                  <p:nvPr/>
                </p:nvSpPr>
                <p:spPr>
                  <a:xfrm>
                    <a:off x="3398305" y="4572000"/>
                    <a:ext cx="100901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95" name="Google Shape;401;p41"/>
                  <p:cNvSpPr/>
                  <p:nvPr/>
                </p:nvSpPr>
                <p:spPr>
                  <a:xfrm>
                    <a:off x="4407408" y="4572000"/>
                    <a:ext cx="1091923"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funct3</a:t>
                    </a:r>
                    <a:endParaRPr sz="2400" dirty="0">
                      <a:solidFill>
                        <a:schemeClr val="dk1"/>
                      </a:solidFill>
                      <a:ea typeface="Courier New" panose="02070309020205020404"/>
                      <a:cs typeface="Courier New" panose="02070309020205020404"/>
                      <a:sym typeface="Courier New" panose="02070309020205020404"/>
                    </a:endParaRPr>
                  </a:p>
                </p:txBody>
              </p:sp>
              <p:sp>
                <p:nvSpPr>
                  <p:cNvPr id="96" name="Google Shape;402;p41"/>
                  <p:cNvSpPr/>
                  <p:nvPr/>
                </p:nvSpPr>
                <p:spPr>
                  <a:xfrm>
                    <a:off x="5499331" y="4572000"/>
                    <a:ext cx="1527966"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a:t>
                    </a:r>
                    <a:r>
                      <a:rPr lang="en-US" sz="2800" b="1" dirty="0">
                        <a:solidFill>
                          <a:srgbClr val="FF0000"/>
                        </a:solidFill>
                        <a:ea typeface="Courier New" panose="02070309020205020404"/>
                        <a:cs typeface="Courier New" panose="02070309020205020404"/>
                        <a:sym typeface="Courier New" panose="02070309020205020404"/>
                      </a:rPr>
                      <a:t>4:0</a:t>
                    </a:r>
                    <a:r>
                      <a:rPr lang="en-US" sz="2800" dirty="0">
                        <a:solidFill>
                          <a:schemeClr val="dk1"/>
                        </a:solidFill>
                        <a:ea typeface="Courier New" panose="02070309020205020404"/>
                        <a:cs typeface="Courier New" panose="02070309020205020404"/>
                        <a:sym typeface="Courier New" panose="02070309020205020404"/>
                      </a:rPr>
                      <a:t>]</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88" name="Google Shape;399;p41"/>
                <p:cNvSpPr/>
                <p:nvPr/>
              </p:nvSpPr>
              <p:spPr>
                <a:xfrm>
                  <a:off x="3774629" y="3718410"/>
                  <a:ext cx="154622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rs2</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11" name="Google Shape;388;p41"/>
              <p:cNvSpPr txBox="1"/>
              <p:nvPr/>
            </p:nvSpPr>
            <p:spPr>
              <a:xfrm>
                <a:off x="2350" y="1759"/>
                <a:ext cx="87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31</a:t>
                </a:r>
                <a:endParaRPr sz="2400" dirty="0">
                  <a:solidFill>
                    <a:schemeClr val="dk1"/>
                  </a:solidFill>
                  <a:ea typeface="Courier New" panose="02070309020205020404"/>
                  <a:cs typeface="Courier New" panose="02070309020205020404"/>
                  <a:sym typeface="Courier New" panose="02070309020205020404"/>
                </a:endParaRPr>
              </a:p>
            </p:txBody>
          </p:sp>
        </p:grpSp>
        <p:sp>
          <p:nvSpPr>
            <p:cNvPr id="15" name="Google Shape;399;p41"/>
            <p:cNvSpPr/>
            <p:nvPr/>
          </p:nvSpPr>
          <p:spPr>
            <a:xfrm>
              <a:off x="5392" y="2362"/>
              <a:ext cx="2435" cy="72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a:t>
              </a:r>
              <a:r>
                <a:rPr lang="en-US" altLang="zh-CN" sz="2800" b="1" dirty="0">
                  <a:solidFill>
                    <a:srgbClr val="FF0000"/>
                  </a:solidFill>
                  <a:ea typeface="Courier New" panose="02070309020205020404"/>
                  <a:cs typeface="Courier New" panose="02070309020205020404"/>
                  <a:sym typeface="Courier New" panose="02070309020205020404"/>
                </a:rPr>
                <a:t>4:0</a:t>
              </a:r>
              <a:r>
                <a:rPr lang="en-US" altLang="zh-CN" sz="2800" dirty="0">
                  <a:solidFill>
                    <a:schemeClr val="dk1"/>
                  </a:solidFill>
                  <a:ea typeface="Courier New" panose="02070309020205020404"/>
                  <a:cs typeface="Courier New" panose="02070309020205020404"/>
                  <a:sym typeface="Courier New" panose="02070309020205020404"/>
                </a:rPr>
                <a:t>]</a:t>
              </a:r>
              <a:endParaRPr sz="2800" dirty="0">
                <a:solidFill>
                  <a:schemeClr val="dk1"/>
                </a:solidFill>
                <a:ea typeface="Courier New" panose="02070309020205020404"/>
                <a:cs typeface="Courier New" panose="02070309020205020404"/>
                <a:sym typeface="Courier New" panose="02070309020205020404"/>
              </a:endParaRPr>
            </a:p>
          </p:txBody>
        </p:sp>
      </p:grpSp>
      <p:grpSp>
        <p:nvGrpSpPr>
          <p:cNvPr id="25" name="组合 24"/>
          <p:cNvGrpSpPr/>
          <p:nvPr/>
        </p:nvGrpSpPr>
        <p:grpSpPr>
          <a:xfrm>
            <a:off x="8685530" y="2912110"/>
            <a:ext cx="2974340" cy="725805"/>
            <a:chOff x="13678" y="4586"/>
            <a:chExt cx="4684" cy="1143"/>
          </a:xfrm>
        </p:grpSpPr>
        <p:grpSp>
          <p:nvGrpSpPr>
            <p:cNvPr id="23" name="组合 22"/>
            <p:cNvGrpSpPr/>
            <p:nvPr/>
          </p:nvGrpSpPr>
          <p:grpSpPr>
            <a:xfrm>
              <a:off x="13678" y="4586"/>
              <a:ext cx="4685" cy="945"/>
              <a:chOff x="13678" y="4586"/>
              <a:chExt cx="4685" cy="945"/>
            </a:xfrm>
          </p:grpSpPr>
          <p:grpSp>
            <p:nvGrpSpPr>
              <p:cNvPr id="103" name="组合 102"/>
              <p:cNvGrpSpPr/>
              <p:nvPr/>
            </p:nvGrpSpPr>
            <p:grpSpPr>
              <a:xfrm>
                <a:off x="13678" y="4797"/>
                <a:ext cx="1745" cy="734"/>
                <a:chOff x="18597477" y="2764635"/>
                <a:chExt cx="1108324" cy="466130"/>
              </a:xfrm>
            </p:grpSpPr>
            <p:sp>
              <p:nvSpPr>
                <p:cNvPr id="99" name="梯形 98"/>
                <p:cNvSpPr/>
                <p:nvPr/>
              </p:nvSpPr>
              <p:spPr>
                <a:xfrm rot="10800000">
                  <a:off x="18597477" y="2839976"/>
                  <a:ext cx="1102634" cy="319913"/>
                </a:xfrm>
                <a:prstGeom prst="trapezoid">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1" name="Google Shape;388;p41"/>
                <p:cNvSpPr txBox="1"/>
                <p:nvPr/>
              </p:nvSpPr>
              <p:spPr>
                <a:xfrm>
                  <a:off x="18599087" y="2769100"/>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I</a:t>
                  </a:r>
                  <a:endParaRPr sz="2400" dirty="0">
                    <a:solidFill>
                      <a:schemeClr val="dk1"/>
                    </a:solidFill>
                    <a:ea typeface="Courier New" panose="02070309020205020404"/>
                    <a:cs typeface="Courier New" panose="02070309020205020404"/>
                    <a:sym typeface="Courier New" panose="02070309020205020404"/>
                  </a:endParaRPr>
                </a:p>
              </p:txBody>
            </p:sp>
            <p:sp>
              <p:nvSpPr>
                <p:cNvPr id="102" name="Google Shape;388;p41"/>
                <p:cNvSpPr txBox="1"/>
                <p:nvPr/>
              </p:nvSpPr>
              <p:spPr>
                <a:xfrm>
                  <a:off x="19152444" y="2764635"/>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grpSp>
          <p:sp>
            <p:nvSpPr>
              <p:cNvPr id="10" name="Google Shape;388;p41"/>
              <p:cNvSpPr txBox="1"/>
              <p:nvPr/>
            </p:nvSpPr>
            <p:spPr>
              <a:xfrm>
                <a:off x="16303" y="4586"/>
                <a:ext cx="2061" cy="7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immSel</a:t>
                </a:r>
                <a:endParaRPr sz="2400" dirty="0">
                  <a:solidFill>
                    <a:schemeClr val="dk1"/>
                  </a:solidFill>
                  <a:ea typeface="Courier New" panose="02070309020205020404"/>
                  <a:cs typeface="Courier New" panose="02070309020205020404"/>
                  <a:sym typeface="Courier New" panose="02070309020205020404"/>
                </a:endParaRPr>
              </a:p>
            </p:txBody>
          </p:sp>
          <p:cxnSp>
            <p:nvCxnSpPr>
              <p:cNvPr id="22" name="直接连接符 21"/>
              <p:cNvCxnSpPr/>
              <p:nvPr/>
            </p:nvCxnSpPr>
            <p:spPr>
              <a:xfrm flipV="1">
                <a:off x="15363" y="5140"/>
                <a:ext cx="802" cy="20"/>
              </a:xfrm>
              <a:prstGeom prst="line">
                <a:avLst/>
              </a:prstGeom>
              <a:ln w="31750"/>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flipV="1">
              <a:off x="14543" y="5419"/>
              <a:ext cx="0" cy="310"/>
            </a:xfrm>
            <a:prstGeom prst="line">
              <a:avLst/>
            </a:prstGeom>
            <a:ln w="38100"/>
          </p:spPr>
          <p:style>
            <a:lnRef idx="3">
              <a:schemeClr val="dk1"/>
            </a:lnRef>
            <a:fillRef idx="0">
              <a:schemeClr val="dk1"/>
            </a:fillRef>
            <a:effectRef idx="2">
              <a:schemeClr val="dk1"/>
            </a:effectRef>
            <a:fontRef idx="minor">
              <a:schemeClr val="tx1"/>
            </a:fontRef>
          </p:style>
        </p:cxnSp>
      </p:grpSp>
      <p:sp>
        <p:nvSpPr>
          <p:cNvPr id="9" name="文本框 8">
            <a:extLst>
              <a:ext uri="{FF2B5EF4-FFF2-40B4-BE49-F238E27FC236}">
                <a16:creationId xmlns:a16="http://schemas.microsoft.com/office/drawing/2014/main" id="{D785F8E4-5E1C-4CE3-9D5C-CB55AAC2E3BF}"/>
              </a:ext>
            </a:extLst>
          </p:cNvPr>
          <p:cNvSpPr txBox="1"/>
          <p:nvPr/>
        </p:nvSpPr>
        <p:spPr>
          <a:xfrm>
            <a:off x="322076" y="1728760"/>
            <a:ext cx="1057071" cy="492443"/>
          </a:xfrm>
          <a:prstGeom prst="rect">
            <a:avLst/>
          </a:prstGeom>
          <a:noFill/>
        </p:spPr>
        <p:txBody>
          <a:bodyPr wrap="square" lIns="0" tIns="0" rIns="0" bIns="0" rtlCol="0" anchor="ctr" anchorCtr="1">
            <a:spAutoFit/>
          </a:bodyPr>
          <a:lstStyle/>
          <a:p>
            <a:r>
              <a:rPr lang="zh-CN" altLang="en-US" sz="3200" dirty="0">
                <a:solidFill>
                  <a:srgbClr val="0000FF"/>
                </a:solidFill>
              </a:rPr>
              <a:t>指令</a:t>
            </a:r>
          </a:p>
        </p:txBody>
      </p:sp>
      <p:sp>
        <p:nvSpPr>
          <p:cNvPr id="67" name="文本框 66">
            <a:extLst>
              <a:ext uri="{FF2B5EF4-FFF2-40B4-BE49-F238E27FC236}">
                <a16:creationId xmlns:a16="http://schemas.microsoft.com/office/drawing/2014/main" id="{E0CBFE11-5EA3-418E-AA61-536BCFAB140C}"/>
              </a:ext>
            </a:extLst>
          </p:cNvPr>
          <p:cNvSpPr txBox="1"/>
          <p:nvPr/>
        </p:nvSpPr>
        <p:spPr>
          <a:xfrm>
            <a:off x="-47067" y="3829314"/>
            <a:ext cx="1689501" cy="492443"/>
          </a:xfrm>
          <a:prstGeom prst="rect">
            <a:avLst/>
          </a:prstGeom>
          <a:noFill/>
        </p:spPr>
        <p:txBody>
          <a:bodyPr wrap="square" lIns="0" tIns="0" rIns="0" bIns="0" rtlCol="0" anchor="ctr" anchorCtr="1">
            <a:spAutoFit/>
          </a:bodyPr>
          <a:lstStyle/>
          <a:p>
            <a:r>
              <a:rPr lang="zh-CN" altLang="en-US" sz="3200" dirty="0">
                <a:solidFill>
                  <a:srgbClr val="0000FF"/>
                </a:solidFill>
              </a:rPr>
              <a:t>立即数</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50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50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B</a:t>
            </a:r>
            <a:r>
              <a:rPr lang="zh-CN" altLang="en-US" dirty="0"/>
              <a:t>型指令</a:t>
            </a:r>
          </a:p>
        </p:txBody>
      </p:sp>
      <p:sp>
        <p:nvSpPr>
          <p:cNvPr id="3" name="内容占位符 2"/>
          <p:cNvSpPr>
            <a:spLocks noGrp="1"/>
          </p:cNvSpPr>
          <p:nvPr>
            <p:ph idx="1"/>
          </p:nvPr>
        </p:nvSpPr>
        <p:spPr/>
        <p:txBody>
          <a:bodyPr/>
          <a:lstStyle/>
          <a:p>
            <a:endParaRPr lang="en-US" altLang="zh-CN" dirty="0"/>
          </a:p>
          <a:p>
            <a:endParaRPr lang="en-US" altLang="zh-CN" dirty="0"/>
          </a:p>
          <a:p>
            <a:r>
              <a:rPr lang="en-US" altLang="zh-CN" dirty="0"/>
              <a:t>B</a:t>
            </a:r>
            <a:r>
              <a:rPr lang="zh-CN" altLang="en-US" dirty="0"/>
              <a:t>型指令格式与</a:t>
            </a:r>
            <a:r>
              <a:rPr lang="en-US" altLang="zh-CN" dirty="0"/>
              <a:t>S</a:t>
            </a:r>
            <a:r>
              <a:rPr lang="zh-CN" altLang="en-US" dirty="0"/>
              <a:t>型指令格式基本相同</a:t>
            </a:r>
            <a:endParaRPr lang="en-US" altLang="zh-CN" dirty="0"/>
          </a:p>
          <a:p>
            <a:r>
              <a:rPr lang="zh-CN" altLang="en-US" dirty="0"/>
              <a:t>但立即数字段以</a:t>
            </a:r>
            <a:r>
              <a:rPr lang="en-US" altLang="zh-CN" dirty="0"/>
              <a:t>2</a:t>
            </a:r>
            <a:r>
              <a:rPr lang="zh-CN" altLang="en-US" dirty="0"/>
              <a:t>字节为增量表示</a:t>
            </a:r>
            <a:r>
              <a:rPr lang="en-US" altLang="zh-CN" dirty="0"/>
              <a:t>-4096</a:t>
            </a:r>
            <a:r>
              <a:rPr lang="zh-CN" altLang="en-US" dirty="0"/>
              <a:t>到</a:t>
            </a:r>
            <a:r>
              <a:rPr lang="en-US" altLang="zh-CN" dirty="0"/>
              <a:t>+4094</a:t>
            </a:r>
            <a:r>
              <a:rPr lang="zh-CN" altLang="en-US" dirty="0"/>
              <a:t>的偏移量</a:t>
            </a:r>
            <a:endParaRPr lang="en-US" altLang="zh-CN" dirty="0"/>
          </a:p>
          <a:p>
            <a:r>
              <a:rPr lang="en-US" altLang="zh-CN" dirty="0"/>
              <a:t>12</a:t>
            </a:r>
            <a:r>
              <a:rPr lang="zh-CN" altLang="en-US" dirty="0"/>
              <a:t>位立即数字段表示</a:t>
            </a:r>
            <a:r>
              <a:rPr lang="en-US" altLang="zh-CN" dirty="0"/>
              <a:t>13</a:t>
            </a:r>
            <a:r>
              <a:rPr lang="zh-CN" altLang="en-US" dirty="0"/>
              <a:t>位有符号字节地址的偏移量</a:t>
            </a:r>
            <a:endParaRPr lang="en-US" altLang="zh-CN" dirty="0"/>
          </a:p>
          <a:p>
            <a:pPr lvl="1"/>
            <a:r>
              <a:rPr lang="zh-CN" altLang="en-US" dirty="0"/>
              <a:t>偏移量的最低位始终为零，因此无需存储</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57</a:t>
            </a:fld>
            <a:endParaRPr lang="zh-CN" altLang="en-US" dirty="0"/>
          </a:p>
        </p:txBody>
      </p:sp>
      <p:grpSp>
        <p:nvGrpSpPr>
          <p:cNvPr id="27" name="Google Shape;450;p42"/>
          <p:cNvGrpSpPr/>
          <p:nvPr/>
        </p:nvGrpSpPr>
        <p:grpSpPr>
          <a:xfrm>
            <a:off x="538768" y="1364804"/>
            <a:ext cx="11021655" cy="918642"/>
            <a:chOff x="-608969" y="3287598"/>
            <a:chExt cx="10184189" cy="918642"/>
          </a:xfrm>
        </p:grpSpPr>
        <p:grpSp>
          <p:nvGrpSpPr>
            <p:cNvPr id="28" name="Google Shape;451;p42"/>
            <p:cNvGrpSpPr/>
            <p:nvPr/>
          </p:nvGrpSpPr>
          <p:grpSpPr>
            <a:xfrm>
              <a:off x="-332289" y="3749040"/>
              <a:ext cx="9716584" cy="457200"/>
              <a:chOff x="-496881" y="4572000"/>
              <a:chExt cx="9716584" cy="457200"/>
            </a:xfrm>
          </p:grpSpPr>
          <p:sp>
            <p:nvSpPr>
              <p:cNvPr id="31" name="Google Shape;452;p42"/>
              <p:cNvSpPr/>
              <p:nvPr/>
            </p:nvSpPr>
            <p:spPr>
              <a:xfrm>
                <a:off x="-496881" y="4572000"/>
                <a:ext cx="2284315"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[12</a:t>
                </a:r>
                <a:r>
                  <a:rPr lang="en-US" altLang="zh-CN" sz="2800" dirty="0">
                    <a:solidFill>
                      <a:schemeClr val="dk1"/>
                    </a:solidFill>
                    <a:ea typeface="Courier New" panose="02070309020205020404"/>
                    <a:cs typeface="Courier New" panose="02070309020205020404"/>
                    <a:sym typeface="Courier New" panose="02070309020205020404"/>
                  </a:rPr>
                  <a:t>|</a:t>
                </a:r>
                <a:r>
                  <a:rPr lang="en-US" sz="2800" dirty="0">
                    <a:solidFill>
                      <a:schemeClr val="dk1"/>
                    </a:solidFill>
                    <a:ea typeface="Courier New" panose="02070309020205020404"/>
                    <a:cs typeface="Courier New" panose="02070309020205020404"/>
                    <a:sym typeface="Courier New" panose="02070309020205020404"/>
                  </a:rPr>
                  <a:t>10:5]</a:t>
                </a:r>
                <a:endParaRPr sz="2800" dirty="0">
                  <a:solidFill>
                    <a:schemeClr val="dk1"/>
                  </a:solidFill>
                  <a:ea typeface="Courier New" panose="02070309020205020404"/>
                  <a:cs typeface="Courier New" panose="02070309020205020404"/>
                  <a:sym typeface="Courier New" panose="02070309020205020404"/>
                </a:endParaRPr>
              </a:p>
            </p:txBody>
          </p:sp>
          <p:sp>
            <p:nvSpPr>
              <p:cNvPr id="32" name="Google Shape;453;p42"/>
              <p:cNvSpPr/>
              <p:nvPr/>
            </p:nvSpPr>
            <p:spPr>
              <a:xfrm>
                <a:off x="7227101" y="4572000"/>
                <a:ext cx="199260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opcode</a:t>
                </a:r>
                <a:endParaRPr sz="3200" dirty="0">
                  <a:solidFill>
                    <a:schemeClr val="dk1"/>
                  </a:solidFill>
                  <a:ea typeface="Courier New" panose="02070309020205020404"/>
                  <a:cs typeface="Courier New" panose="02070309020205020404"/>
                  <a:sym typeface="Courier New" panose="02070309020205020404"/>
                </a:endParaRPr>
              </a:p>
            </p:txBody>
          </p:sp>
          <p:sp>
            <p:nvSpPr>
              <p:cNvPr id="33" name="Google Shape;454;p42"/>
              <p:cNvSpPr/>
              <p:nvPr/>
            </p:nvSpPr>
            <p:spPr>
              <a:xfrm>
                <a:off x="1786751" y="4572000"/>
                <a:ext cx="1241564"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endParaRPr sz="3200" dirty="0">
                  <a:solidFill>
                    <a:schemeClr val="dk1"/>
                  </a:solidFill>
                  <a:ea typeface="Courier New" panose="02070309020205020404"/>
                  <a:cs typeface="Courier New" panose="02070309020205020404"/>
                  <a:sym typeface="Courier New" panose="02070309020205020404"/>
                </a:endParaRPr>
              </a:p>
            </p:txBody>
          </p:sp>
          <p:sp>
            <p:nvSpPr>
              <p:cNvPr id="34" name="Google Shape;455;p42"/>
              <p:cNvSpPr/>
              <p:nvPr/>
            </p:nvSpPr>
            <p:spPr>
              <a:xfrm>
                <a:off x="3026594"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endParaRPr sz="3200" dirty="0">
                  <a:solidFill>
                    <a:schemeClr val="dk1"/>
                  </a:solidFill>
                  <a:ea typeface="Courier New" panose="02070309020205020404"/>
                  <a:cs typeface="Courier New" panose="02070309020205020404"/>
                  <a:sym typeface="Courier New" panose="02070309020205020404"/>
                </a:endParaRPr>
              </a:p>
            </p:txBody>
          </p:sp>
          <p:sp>
            <p:nvSpPr>
              <p:cNvPr id="35" name="Google Shape;456;p42"/>
              <p:cNvSpPr/>
              <p:nvPr/>
            </p:nvSpPr>
            <p:spPr>
              <a:xfrm>
                <a:off x="4267454" y="4572000"/>
                <a:ext cx="1126228"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algn="ctr"/>
                <a:r>
                  <a:rPr lang="en-US" sz="2800" dirty="0">
                    <a:solidFill>
                      <a:schemeClr val="dk1"/>
                    </a:solidFill>
                    <a:ea typeface="Courier New" panose="02070309020205020404"/>
                    <a:cs typeface="Courier New" panose="02070309020205020404"/>
                    <a:sym typeface="Courier New" panose="02070309020205020404"/>
                  </a:rPr>
                  <a:t>funct3</a:t>
                </a:r>
                <a:endParaRPr sz="2000" dirty="0">
                  <a:solidFill>
                    <a:schemeClr val="dk1"/>
                  </a:solidFill>
                  <a:ea typeface="Courier New" panose="02070309020205020404"/>
                  <a:cs typeface="Courier New" panose="02070309020205020404"/>
                  <a:sym typeface="Courier New" panose="02070309020205020404"/>
                </a:endParaRPr>
              </a:p>
            </p:txBody>
          </p:sp>
          <p:sp>
            <p:nvSpPr>
              <p:cNvPr id="36" name="Google Shape;457;p42"/>
              <p:cNvSpPr/>
              <p:nvPr/>
            </p:nvSpPr>
            <p:spPr>
              <a:xfrm>
                <a:off x="5390280" y="4572000"/>
                <a:ext cx="1836821"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algn="ctr"/>
                <a:r>
                  <a:rPr lang="en-US" altLang="zh-CN" sz="2800" dirty="0" err="1">
                    <a:solidFill>
                      <a:schemeClr val="dk1"/>
                    </a:solidFill>
                    <a:ea typeface="Courier New" panose="02070309020205020404"/>
                    <a:cs typeface="Courier New" panose="02070309020205020404"/>
                    <a:sym typeface="Courier New" panose="02070309020205020404"/>
                  </a:rPr>
                  <a:t>i</a:t>
                </a:r>
                <a:r>
                  <a:rPr lang="en-US" sz="2800" dirty="0" err="1">
                    <a:solidFill>
                      <a:schemeClr val="dk1"/>
                    </a:solidFill>
                    <a:ea typeface="Courier New" panose="02070309020205020404"/>
                    <a:cs typeface="Courier New" panose="02070309020205020404"/>
                    <a:sym typeface="Courier New" panose="02070309020205020404"/>
                  </a:rPr>
                  <a:t>mm</a:t>
                </a:r>
                <a:r>
                  <a:rPr lang="en-US" sz="2800" dirty="0">
                    <a:solidFill>
                      <a:schemeClr val="dk1"/>
                    </a:solidFill>
                    <a:ea typeface="Courier New" panose="02070309020205020404"/>
                    <a:cs typeface="Courier New" panose="02070309020205020404"/>
                    <a:sym typeface="Courier New" panose="02070309020205020404"/>
                  </a:rPr>
                  <a:t>[4:1</a:t>
                </a:r>
                <a:r>
                  <a:rPr lang="en-US" altLang="zh-CN" sz="2800" dirty="0">
                    <a:solidFill>
                      <a:schemeClr val="dk1"/>
                    </a:solidFill>
                    <a:ea typeface="Courier New" panose="02070309020205020404"/>
                    <a:cs typeface="Courier New" panose="02070309020205020404"/>
                    <a:sym typeface="Courier New" panose="02070309020205020404"/>
                  </a:rPr>
                  <a:t>|</a:t>
                </a:r>
                <a:r>
                  <a:rPr lang="en-US" altLang="zh-CN" sz="2800" b="1" dirty="0">
                    <a:solidFill>
                      <a:srgbClr val="FF0000"/>
                    </a:solidFill>
                    <a:ea typeface="Courier New" panose="02070309020205020404"/>
                    <a:cs typeface="Courier New" panose="02070309020205020404"/>
                    <a:sym typeface="Courier New" panose="02070309020205020404"/>
                  </a:rPr>
                  <a:t>11</a:t>
                </a:r>
                <a:r>
                  <a:rPr lang="en-US" sz="2800" dirty="0">
                    <a:solidFill>
                      <a:schemeClr val="dk1"/>
                    </a:solidFill>
                    <a:ea typeface="Courier New" panose="02070309020205020404"/>
                    <a:cs typeface="Courier New" panose="02070309020205020404"/>
                    <a:sym typeface="Courier New" panose="02070309020205020404"/>
                  </a:rPr>
                  <a:t>]</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29" name="Google Shape;458;p42"/>
            <p:cNvSpPr txBox="1"/>
            <p:nvPr/>
          </p:nvSpPr>
          <p:spPr>
            <a:xfrm>
              <a:off x="-608969" y="3287598"/>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endParaRPr sz="2800" dirty="0">
                <a:solidFill>
                  <a:schemeClr val="dk1"/>
                </a:solidFill>
                <a:ea typeface="Courier New" panose="02070309020205020404"/>
                <a:cs typeface="Courier New" panose="02070309020205020404"/>
                <a:sym typeface="Courier New" panose="02070309020205020404"/>
              </a:endParaRPr>
            </a:p>
          </p:txBody>
        </p:sp>
        <p:sp>
          <p:nvSpPr>
            <p:cNvPr id="30" name="Google Shape;459;p42"/>
            <p:cNvSpPr txBox="1"/>
            <p:nvPr/>
          </p:nvSpPr>
          <p:spPr>
            <a:xfrm>
              <a:off x="9206208" y="3287598"/>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a:t>
              </a:r>
              <a:endParaRPr sz="2800" dirty="0">
                <a:solidFill>
                  <a:schemeClr val="dk1"/>
                </a:solidFill>
                <a:ea typeface="Courier New" panose="02070309020205020404"/>
                <a:cs typeface="Courier New" panose="02070309020205020404"/>
                <a:sym typeface="Courier New" panose="020703090202050204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sym typeface="+mn-ea"/>
              </a:rPr>
              <a:t>B</a:t>
            </a:r>
            <a:r>
              <a:rPr lang="zh-CN" altLang="en-US">
                <a:sym typeface="+mn-ea"/>
              </a:rPr>
              <a:t>型指令的数据通路</a:t>
            </a:r>
            <a:endParaRPr lang="zh-CN" altLang="en-US"/>
          </a:p>
        </p:txBody>
      </p:sp>
      <p:sp>
        <p:nvSpPr>
          <p:cNvPr id="6" name="内容占位符 5"/>
          <p:cNvSpPr>
            <a:spLocks noGrp="1"/>
          </p:cNvSpPr>
          <p:nvPr>
            <p:ph idx="1"/>
          </p:nvPr>
        </p:nvSpPr>
        <p:spPr/>
        <p:txBody>
          <a:bodyPr/>
          <a:lstStyle/>
          <a:p>
            <a:pPr fontAlgn="auto">
              <a:lnSpc>
                <a:spcPct val="150000"/>
              </a:lnSpc>
              <a:spcBef>
                <a:spcPts val="0"/>
              </a:spcBef>
            </a:pP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型指令：</a:t>
            </a:r>
            <a:r>
              <a:rPr lang="en-US" altLang="zh-CN" dirty="0" err="1">
                <a:latin typeface="Times New Roman" panose="02020603050405020304" pitchFamily="18" charset="0"/>
                <a:cs typeface="Times New Roman" panose="02020603050405020304" pitchFamily="18" charset="0"/>
              </a:rPr>
              <a:t>beq</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bne</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blt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bge</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bltu</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bgeu</a:t>
            </a:r>
            <a:endParaRPr lang="zh-CN" altLang="en-US" dirty="0">
              <a:latin typeface="Times New Roman" panose="02020603050405020304" pitchFamily="18" charset="0"/>
              <a:cs typeface="Times New Roman" panose="02020603050405020304" pitchFamily="18" charset="0"/>
            </a:endParaRPr>
          </a:p>
          <a:p>
            <a:pPr fontAlgn="auto">
              <a:lnSpc>
                <a:spcPct val="150000"/>
              </a:lnSpc>
            </a:pPr>
            <a:r>
              <a:rPr lang="en-US" altLang="zh-CN" dirty="0">
                <a:latin typeface="Times New Roman" panose="02020603050405020304" pitchFamily="18" charset="0"/>
                <a:cs typeface="Times New Roman" panose="02020603050405020304" pitchFamily="18" charset="0"/>
              </a:rPr>
              <a:t>PC</a:t>
            </a:r>
            <a:r>
              <a:rPr lang="zh-CN" altLang="en-US" dirty="0">
                <a:latin typeface="Times New Roman" panose="02020603050405020304" pitchFamily="18" charset="0"/>
                <a:cs typeface="Times New Roman" panose="02020603050405020304" pitchFamily="18" charset="0"/>
              </a:rPr>
              <a:t>不同的状态变化：</a:t>
            </a:r>
          </a:p>
          <a:p>
            <a:pPr lvl="1" fontAlgn="auto">
              <a:lnSpc>
                <a:spcPct val="150000"/>
              </a:lnSpc>
            </a:pPr>
            <a:r>
              <a:rPr lang="zh-CN" altLang="en-US" dirty="0">
                <a:latin typeface="Times New Roman" panose="02020603050405020304" pitchFamily="18" charset="0"/>
                <a:cs typeface="Times New Roman" panose="02020603050405020304" pitchFamily="18" charset="0"/>
              </a:rPr>
              <a:t>PC+ 4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不发生分支转移</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fontAlgn="auto">
              <a:lnSpc>
                <a:spcPct val="150000"/>
              </a:lnSpc>
            </a:pPr>
            <a:r>
              <a:rPr lang="zh-CN" altLang="en-US" dirty="0">
                <a:latin typeface="Times New Roman" panose="02020603050405020304" pitchFamily="18" charset="0"/>
                <a:cs typeface="Times New Roman" panose="02020603050405020304" pitchFamily="18" charset="0"/>
              </a:rPr>
              <a:t>PC + immediate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发生分支转移</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fontAlgn="auto">
              <a:lnSpc>
                <a:spcPct val="150000"/>
              </a:lnSpc>
            </a:pPr>
            <a:r>
              <a:rPr lang="zh-CN" altLang="en-US" dirty="0">
                <a:latin typeface="Times New Roman" panose="02020603050405020304" pitchFamily="18" charset="0"/>
                <a:cs typeface="Times New Roman" panose="02020603050405020304" pitchFamily="18" charset="0"/>
              </a:rPr>
              <a:t>需要</a:t>
            </a:r>
            <a:r>
              <a:rPr lang="zh-CN" altLang="en-US" u="sng" dirty="0">
                <a:latin typeface="Times New Roman" panose="02020603050405020304" pitchFamily="18" charset="0"/>
                <a:cs typeface="Times New Roman" panose="02020603050405020304" pitchFamily="18" charset="0"/>
              </a:rPr>
              <a:t>比较</a:t>
            </a:r>
            <a:r>
              <a:rPr lang="zh-CN" altLang="en-US" dirty="0">
                <a:latin typeface="Times New Roman" panose="02020603050405020304" pitchFamily="18" charset="0"/>
                <a:cs typeface="Times New Roman" panose="02020603050405020304" pitchFamily="18" charset="0"/>
              </a:rPr>
              <a:t>rsl和rs2的数值关系，并</a:t>
            </a:r>
            <a:r>
              <a:rPr lang="zh-CN" altLang="en-US" u="sng"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PC+立即数</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的结果</a:t>
            </a:r>
          </a:p>
          <a:p>
            <a:pPr fontAlgn="auto">
              <a:lnSpc>
                <a:spcPct val="150000"/>
              </a:lnSpc>
            </a:pPr>
            <a:r>
              <a:rPr lang="zh-CN" altLang="en-US" dirty="0">
                <a:latin typeface="Times New Roman" panose="02020603050405020304" pitchFamily="18" charset="0"/>
                <a:cs typeface="Times New Roman" panose="02020603050405020304" pitchFamily="18" charset="0"/>
              </a:rPr>
              <a:t>加一个ALU</a:t>
            </a:r>
            <a:r>
              <a:rPr lang="en-US" altLang="zh-CN" dirty="0">
                <a:latin typeface="Times New Roman" panose="02020603050405020304" pitchFamily="18" charset="0"/>
                <a:cs typeface="Times New Roman" panose="02020603050405020304" pitchFamily="18" charset="0"/>
              </a:rPr>
              <a:t>  vs.   </a:t>
            </a:r>
            <a:r>
              <a:rPr lang="zh-CN" altLang="en-US" dirty="0">
                <a:latin typeface="Times New Roman" panose="02020603050405020304" pitchFamily="18" charset="0"/>
                <a:cs typeface="Times New Roman" panose="02020603050405020304" pitchFamily="18" charset="0"/>
              </a:rPr>
              <a:t>加专门的比较硬件电路</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58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矩形 16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a:t>B</a:t>
            </a:r>
            <a:r>
              <a:rPr lang="zh-CN" altLang="en-US" dirty="0"/>
              <a:t>型指令的数据通路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59</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=B</a:t>
            </a: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646659" y="5538078"/>
            <a:ext cx="11033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196" name="文本框 195"/>
          <p:cNvSpPr txBox="1"/>
          <p:nvPr/>
        </p:nvSpPr>
        <p:spPr>
          <a:xfrm>
            <a:off x="6750473" y="6008979"/>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7" y="5550255"/>
            <a:ext cx="9836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a:ln>
              <a:noFill/>
            </a:ln>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a:ln>
              <a:noFill/>
            </a:ln>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71" name="组合 170"/>
          <p:cNvGrpSpPr/>
          <p:nvPr/>
        </p:nvGrpSpPr>
        <p:grpSpPr>
          <a:xfrm>
            <a:off x="8379901" y="2969895"/>
            <a:ext cx="835486" cy="998220"/>
            <a:chOff x="7950205" y="3160441"/>
            <a:chExt cx="679988" cy="998220"/>
          </a:xfrm>
        </p:grpSpPr>
        <p:grpSp>
          <p:nvGrpSpPr>
            <p:cNvPr id="172" name="组合 171"/>
            <p:cNvGrpSpPr/>
            <p:nvPr/>
          </p:nvGrpSpPr>
          <p:grpSpPr>
            <a:xfrm>
              <a:off x="7982529" y="3160441"/>
              <a:ext cx="574962" cy="998220"/>
              <a:chOff x="7982529" y="3160441"/>
              <a:chExt cx="574962" cy="998220"/>
            </a:xfrm>
          </p:grpSpPr>
          <p:sp>
            <p:nvSpPr>
              <p:cNvPr id="185" name="梯形 18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等腰三角形 187"/>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9" name="直接连接符 188"/>
              <p:cNvCxnSpPr>
                <a:endCxn id="188"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90" name="直接连接符 189"/>
              <p:cNvCxnSpPr>
                <a:stCxn id="188" idx="2"/>
                <a:endCxn id="188"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a:stCxn id="188" idx="5"/>
                <a:endCxn id="188"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73" name="文本框 172"/>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01" name="文本框 200"/>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69" name="文本框 168"/>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04" name="文本框 203"/>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05" name="文本框 204"/>
          <p:cNvSpPr txBox="1"/>
          <p:nvPr/>
        </p:nvSpPr>
        <p:spPr>
          <a:xfrm>
            <a:off x="1926251" y="622137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24" name="组合 223"/>
          <p:cNvGrpSpPr/>
          <p:nvPr/>
        </p:nvGrpSpPr>
        <p:grpSpPr>
          <a:xfrm>
            <a:off x="4647380" y="2244349"/>
            <a:ext cx="2097287" cy="2152479"/>
            <a:chOff x="5147404" y="2415711"/>
            <a:chExt cx="1949822" cy="2152479"/>
          </a:xfrm>
        </p:grpSpPr>
        <p:grpSp>
          <p:nvGrpSpPr>
            <p:cNvPr id="225" name="组合 224"/>
            <p:cNvGrpSpPr/>
            <p:nvPr/>
          </p:nvGrpSpPr>
          <p:grpSpPr>
            <a:xfrm>
              <a:off x="5147404" y="2415711"/>
              <a:ext cx="1949822" cy="2054688"/>
              <a:chOff x="5147404" y="2415711"/>
              <a:chExt cx="1949822" cy="2054688"/>
            </a:xfrm>
          </p:grpSpPr>
          <p:grpSp>
            <p:nvGrpSpPr>
              <p:cNvPr id="229" name="组合 228"/>
              <p:cNvGrpSpPr/>
              <p:nvPr/>
            </p:nvGrpSpPr>
            <p:grpSpPr>
              <a:xfrm>
                <a:off x="5147404" y="2415711"/>
                <a:ext cx="1949822" cy="2054688"/>
                <a:chOff x="9255806" y="2351056"/>
                <a:chExt cx="1949822" cy="2054688"/>
              </a:xfrm>
            </p:grpSpPr>
            <p:sp>
              <p:nvSpPr>
                <p:cNvPr id="232" name="矩形 231"/>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5" name="文本框 234"/>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6" name="文本框 235"/>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7" name="文本框 236"/>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8" name="文本框 237"/>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9" name="文本框 238"/>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1" name="文本框 240"/>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30" name="等腰三角形 22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27" name="直接连接符 226"/>
            <p:cNvCxnSpPr>
              <a:stCxn id="23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42" name="直接箭头连接符 241"/>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3" name="肘形连接符 242"/>
          <p:cNvCxnSpPr>
            <a:stCxn id="246"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44" name="组合 243"/>
          <p:cNvGrpSpPr/>
          <p:nvPr/>
        </p:nvGrpSpPr>
        <p:grpSpPr>
          <a:xfrm>
            <a:off x="4443653" y="4415155"/>
            <a:ext cx="817853" cy="959906"/>
            <a:chOff x="4367877" y="4364678"/>
            <a:chExt cx="817853" cy="977525"/>
          </a:xfrm>
        </p:grpSpPr>
        <p:sp>
          <p:nvSpPr>
            <p:cNvPr id="245" name="文本框 244"/>
            <p:cNvSpPr txBox="1"/>
            <p:nvPr/>
          </p:nvSpPr>
          <p:spPr>
            <a:xfrm>
              <a:off x="4367877" y="4449339"/>
              <a:ext cx="817853" cy="84625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246" name="椭圆 245"/>
            <p:cNvSpPr/>
            <p:nvPr/>
          </p:nvSpPr>
          <p:spPr>
            <a:xfrm>
              <a:off x="4387637" y="4364678"/>
              <a:ext cx="766514" cy="977525"/>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98" name="文本框 197"/>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的组成部分</a:t>
            </a:r>
            <a:r>
              <a:rPr lang="en-US" altLang="zh-CN" dirty="0"/>
              <a:t>—</a:t>
            </a:r>
            <a:r>
              <a:rPr lang="zh-CN" altLang="en-US" dirty="0"/>
              <a:t>续</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6</a:t>
            </a:fld>
            <a:endParaRPr lang="zh-CN" altLang="en-US" dirty="0"/>
          </a:p>
        </p:txBody>
      </p:sp>
      <p:sp>
        <p:nvSpPr>
          <p:cNvPr id="7" name="Google Shape;342;g5ce8b99149_0_0"/>
          <p:cNvSpPr/>
          <p:nvPr/>
        </p:nvSpPr>
        <p:spPr>
          <a:xfrm>
            <a:off x="4182110" y="1092200"/>
            <a:ext cx="4253865" cy="64960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US" sz="2800" dirty="0"/>
              <a:t>0000000001100000…</a:t>
            </a:r>
            <a:r>
              <a:rPr lang="en-US" altLang="zh-CN" sz="2800" dirty="0"/>
              <a:t>11</a:t>
            </a:r>
            <a:endParaRPr lang="en-US" sz="2800" dirty="0"/>
          </a:p>
        </p:txBody>
      </p:sp>
      <p:sp>
        <p:nvSpPr>
          <p:cNvPr id="8" name="Google Shape;343;g5ce8b99149_0_0"/>
          <p:cNvSpPr txBox="1"/>
          <p:nvPr/>
        </p:nvSpPr>
        <p:spPr>
          <a:xfrm>
            <a:off x="8435975" y="946785"/>
            <a:ext cx="2855595" cy="529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3200" dirty="0" err="1">
                <a:latin typeface="Calibri" panose="020F0502020204030204"/>
                <a:ea typeface="Calibri" panose="020F0502020204030204"/>
                <a:cs typeface="Calibri" panose="020F0502020204030204"/>
                <a:sym typeface="Calibri" panose="020F0502020204030204"/>
              </a:rPr>
              <a:t>addi</a:t>
            </a:r>
            <a:r>
              <a:rPr lang="en-US" sz="3200" dirty="0">
                <a:latin typeface="Calibri" panose="020F0502020204030204"/>
                <a:ea typeface="Calibri" panose="020F0502020204030204"/>
                <a:cs typeface="Calibri" panose="020F0502020204030204"/>
                <a:sym typeface="Calibri" panose="020F0502020204030204"/>
              </a:rPr>
              <a:t> t0, x0, 6</a:t>
            </a:r>
          </a:p>
        </p:txBody>
      </p:sp>
      <p:sp>
        <p:nvSpPr>
          <p:cNvPr id="9" name="Google Shape;344;g5ce8b99149_0_0"/>
          <p:cNvSpPr/>
          <p:nvPr/>
        </p:nvSpPr>
        <p:spPr>
          <a:xfrm>
            <a:off x="838200" y="1877695"/>
            <a:ext cx="10514965" cy="18084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zh-CN" altLang="en-US" sz="2800" u="sng" dirty="0"/>
              <a:t>控制器</a:t>
            </a:r>
            <a:endParaRPr sz="2800" dirty="0"/>
          </a:p>
          <a:p>
            <a:pPr marL="0" lvl="0" indent="0" algn="l" rtl="0">
              <a:spcBef>
                <a:spcPts val="0"/>
              </a:spcBef>
              <a:spcAft>
                <a:spcPts val="0"/>
              </a:spcAft>
              <a:buNone/>
            </a:pPr>
            <a:r>
              <a:rPr lang="zh-CN" altLang="en-US" sz="2800" dirty="0"/>
              <a:t>决定：要让数据通路执行什么操作？（加减乘除</a:t>
            </a:r>
            <a:r>
              <a:rPr lang="en-US" altLang="zh-CN" sz="2800" dirty="0"/>
              <a:t>/</a:t>
            </a:r>
            <a:r>
              <a:rPr lang="zh-CN" altLang="en-US" sz="2800" dirty="0"/>
              <a:t>逻辑</a:t>
            </a:r>
            <a:r>
              <a:rPr lang="en-US" altLang="zh-CN" sz="2800" dirty="0"/>
              <a:t>/</a:t>
            </a:r>
            <a:r>
              <a:rPr lang="zh-CN" altLang="en-US" sz="2800" dirty="0"/>
              <a:t>比较</a:t>
            </a:r>
            <a:r>
              <a:rPr lang="en-US" altLang="zh-CN" sz="2800" dirty="0"/>
              <a:t>...</a:t>
            </a:r>
            <a:r>
              <a:rPr lang="zh-CN" altLang="en-US" sz="2800" dirty="0"/>
              <a:t>？）</a:t>
            </a:r>
            <a:endParaRPr lang="en-US" altLang="zh-CN" sz="2800" dirty="0"/>
          </a:p>
          <a:p>
            <a:pPr marL="0" lvl="0" indent="0" algn="l" rtl="0">
              <a:spcBef>
                <a:spcPts val="0"/>
              </a:spcBef>
              <a:spcAft>
                <a:spcPts val="0"/>
              </a:spcAft>
              <a:buNone/>
            </a:pPr>
            <a:r>
              <a:rPr lang="zh-CN" altLang="en-US" sz="2800" dirty="0"/>
              <a:t>源操作数应该如何选择？</a:t>
            </a:r>
            <a:r>
              <a:rPr lang="en-US" altLang="zh-CN" sz="2800" dirty="0"/>
              <a:t>	</a:t>
            </a:r>
            <a:r>
              <a:rPr lang="zh-CN" altLang="en-US" sz="2800" dirty="0"/>
              <a:t>（哪个寄存器？什么立即数？）</a:t>
            </a:r>
            <a:endParaRPr lang="en-US" altLang="zh-CN" sz="2800" dirty="0"/>
          </a:p>
          <a:p>
            <a:pPr marL="0" lvl="0" indent="0" algn="l" rtl="0">
              <a:spcBef>
                <a:spcPts val="0"/>
              </a:spcBef>
              <a:spcAft>
                <a:spcPts val="0"/>
              </a:spcAft>
              <a:buNone/>
            </a:pPr>
            <a:r>
              <a:rPr lang="zh-CN" altLang="en-US" sz="2800" dirty="0"/>
              <a:t>指令执行完后，</a:t>
            </a:r>
            <a:r>
              <a:rPr lang="en-US" altLang="zh-CN" sz="2800" dirty="0"/>
              <a:t>PC</a:t>
            </a:r>
            <a:r>
              <a:rPr lang="zh-CN" altLang="en-US" sz="2800" dirty="0"/>
              <a:t>如何改变？（是否是分支？）</a:t>
            </a:r>
          </a:p>
        </p:txBody>
      </p:sp>
      <p:sp>
        <p:nvSpPr>
          <p:cNvPr id="10" name="Google Shape;345;g5ce8b99149_0_0"/>
          <p:cNvSpPr/>
          <p:nvPr/>
        </p:nvSpPr>
        <p:spPr>
          <a:xfrm>
            <a:off x="838200" y="4020185"/>
            <a:ext cx="10514965" cy="267779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zh-CN" altLang="en-US" sz="2800" u="sng" dirty="0"/>
              <a:t>数据通路</a:t>
            </a:r>
            <a:endParaRPr sz="2800" dirty="0"/>
          </a:p>
          <a:p>
            <a:pPr marL="0" lvl="0" indent="0" algn="l" rtl="0">
              <a:spcBef>
                <a:spcPts val="0"/>
              </a:spcBef>
              <a:spcAft>
                <a:spcPts val="0"/>
              </a:spcAft>
              <a:buNone/>
            </a:pPr>
            <a:r>
              <a:rPr lang="zh-CN" altLang="en-US" sz="2800" dirty="0"/>
              <a:t>根据收到的控制器的信息，进行具体的操作：</a:t>
            </a:r>
            <a:endParaRPr lang="en-US" altLang="zh-CN" sz="2800" dirty="0"/>
          </a:p>
          <a:p>
            <a:pPr marL="342900" lvl="0" indent="-342900" algn="l" rtl="0">
              <a:spcBef>
                <a:spcPts val="0"/>
              </a:spcBef>
              <a:spcAft>
                <a:spcPts val="0"/>
              </a:spcAft>
              <a:buAutoNum type="arabicPeriod"/>
            </a:pPr>
            <a:r>
              <a:rPr lang="zh-CN" altLang="en-US" sz="2800" dirty="0"/>
              <a:t>操作数为</a:t>
            </a:r>
            <a:r>
              <a:rPr lang="en-US" altLang="zh-CN" sz="2800" dirty="0"/>
              <a:t>0</a:t>
            </a:r>
            <a:r>
              <a:rPr lang="zh-CN" altLang="en-US" sz="2800" dirty="0"/>
              <a:t>号寄存器的值和立即数“</a:t>
            </a:r>
            <a:r>
              <a:rPr lang="en-US" altLang="zh-CN" sz="2800" dirty="0"/>
              <a:t>6</a:t>
            </a:r>
            <a:r>
              <a:rPr lang="zh-CN" altLang="en-US" sz="2800" dirty="0"/>
              <a:t>”</a:t>
            </a:r>
            <a:endParaRPr lang="en-US" altLang="zh-CN" sz="2800" dirty="0"/>
          </a:p>
          <a:p>
            <a:pPr marL="342900" lvl="0" indent="-342900" algn="l" rtl="0">
              <a:spcBef>
                <a:spcPts val="0"/>
              </a:spcBef>
              <a:spcAft>
                <a:spcPts val="0"/>
              </a:spcAft>
              <a:buAutoNum type="arabicPeriod"/>
            </a:pPr>
            <a:r>
              <a:rPr lang="zh-CN" altLang="en-US" sz="2800" dirty="0"/>
              <a:t>执行的运算是加法</a:t>
            </a:r>
            <a:r>
              <a:rPr lang="en-US" altLang="zh-CN" sz="2800" dirty="0"/>
              <a:t>(</a:t>
            </a:r>
            <a:r>
              <a:rPr lang="zh-CN" altLang="en-US" sz="2800" dirty="0">
                <a:ea typeface="宋体" panose="02010600030101010101" pitchFamily="2" charset="-122"/>
              </a:rPr>
              <a:t>控制器给出的</a:t>
            </a:r>
            <a:r>
              <a:rPr lang="en-US" altLang="zh-CN" sz="2800" dirty="0"/>
              <a:t>)</a:t>
            </a:r>
            <a:r>
              <a:rPr lang="zh-CN" altLang="en-US" sz="2800" dirty="0">
                <a:ea typeface="宋体" panose="02010600030101010101" pitchFamily="2" charset="-122"/>
              </a:rPr>
              <a:t>，</a:t>
            </a:r>
            <a:r>
              <a:rPr lang="zh-CN" altLang="en-US" sz="2800" dirty="0">
                <a:solidFill>
                  <a:srgbClr val="FF0000"/>
                </a:solidFill>
              </a:rPr>
              <a:t>故：选择</a:t>
            </a:r>
            <a:r>
              <a:rPr lang="en-US" altLang="zh-CN" sz="2800" dirty="0">
                <a:solidFill>
                  <a:srgbClr val="FF0000"/>
                </a:solidFill>
              </a:rPr>
              <a:t>0</a:t>
            </a:r>
            <a:r>
              <a:rPr lang="zh-CN" altLang="en-US" sz="2800" dirty="0">
                <a:solidFill>
                  <a:srgbClr val="FF0000"/>
                </a:solidFill>
              </a:rPr>
              <a:t>号寄存器的值和立即数作为操作数，并选择加法器的结果作为最终结果</a:t>
            </a:r>
            <a:endParaRPr lang="en-US" sz="2800" dirty="0"/>
          </a:p>
          <a:p>
            <a:pPr marL="0" lvl="0" indent="0" algn="l" rtl="0">
              <a:spcBef>
                <a:spcPts val="0"/>
              </a:spcBef>
              <a:spcAft>
                <a:spcPts val="0"/>
              </a:spcAft>
              <a:buNone/>
            </a:pPr>
            <a:r>
              <a:rPr lang="en-US" sz="2800" dirty="0"/>
              <a:t>3. </a:t>
            </a:r>
            <a:r>
              <a:rPr lang="zh-CN" altLang="en-US" sz="2800" dirty="0"/>
              <a:t>加法器的结果保存到</a:t>
            </a:r>
            <a:r>
              <a:rPr lang="zh-CN" altLang="en-US" sz="2800" dirty="0">
                <a:sym typeface="+mn-ea"/>
              </a:rPr>
              <a:t>目的寄存器</a:t>
            </a:r>
            <a:r>
              <a:rPr lang="en-US" altLang="zh-CN" sz="2800" dirty="0">
                <a:sym typeface="+mn-ea"/>
              </a:rPr>
              <a:t>t0</a:t>
            </a:r>
          </a:p>
        </p:txBody>
      </p:sp>
      <p:cxnSp>
        <p:nvCxnSpPr>
          <p:cNvPr id="13" name="Google Shape;348;g5ce8b99149_0_0"/>
          <p:cNvCxnSpPr>
            <a:stCxn id="9" idx="2"/>
            <a:endCxn id="10" idx="0"/>
          </p:cNvCxnSpPr>
          <p:nvPr/>
        </p:nvCxnSpPr>
        <p:spPr>
          <a:xfrm>
            <a:off x="6096000" y="3686175"/>
            <a:ext cx="0" cy="33401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0" grpId="0" uiExpand="1"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1" name="肘形连接符 300"/>
          <p:cNvCxnSpPr>
            <a:stCxn id="309"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sp>
        <p:nvSpPr>
          <p:cNvPr id="24" name="标题 23"/>
          <p:cNvSpPr>
            <a:spLocks noGrp="1"/>
          </p:cNvSpPr>
          <p:nvPr>
            <p:ph type="title"/>
          </p:nvPr>
        </p:nvSpPr>
        <p:spPr/>
        <p:txBody>
          <a:bodyPr/>
          <a:lstStyle/>
          <a:p>
            <a:r>
              <a:rPr lang="en-US" altLang="zh-CN" dirty="0"/>
              <a:t>B</a:t>
            </a:r>
            <a:r>
              <a:rPr lang="zh-CN" altLang="en-US" dirty="0"/>
              <a:t>型指令的数据通路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60</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71" name="组合 170"/>
          <p:cNvGrpSpPr/>
          <p:nvPr/>
        </p:nvGrpSpPr>
        <p:grpSpPr>
          <a:xfrm>
            <a:off x="8379901" y="2969895"/>
            <a:ext cx="835486" cy="998220"/>
            <a:chOff x="7950205" y="3160441"/>
            <a:chExt cx="679988" cy="998220"/>
          </a:xfrm>
        </p:grpSpPr>
        <p:grpSp>
          <p:nvGrpSpPr>
            <p:cNvPr id="172" name="组合 171"/>
            <p:cNvGrpSpPr/>
            <p:nvPr/>
          </p:nvGrpSpPr>
          <p:grpSpPr>
            <a:xfrm>
              <a:off x="7982529" y="3160441"/>
              <a:ext cx="574962" cy="998220"/>
              <a:chOff x="7982529" y="3160441"/>
              <a:chExt cx="574962" cy="998220"/>
            </a:xfrm>
          </p:grpSpPr>
          <p:sp>
            <p:nvSpPr>
              <p:cNvPr id="185" name="梯形 18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等腰三角形 187"/>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9" name="直接连接符 188"/>
              <p:cNvCxnSpPr>
                <a:endCxn id="188"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90" name="直接连接符 189"/>
              <p:cNvCxnSpPr>
                <a:stCxn id="188" idx="2"/>
                <a:endCxn id="188"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a:stCxn id="188" idx="5"/>
                <a:endCxn id="188"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73" name="文本框 172"/>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8" name="矩形 16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9" name="文本框 168"/>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=0</a:t>
            </a:r>
          </a:p>
        </p:txBody>
      </p:sp>
      <p:sp>
        <p:nvSpPr>
          <p:cNvPr id="204" name="文本框 203"/>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5" name="文本框 204"/>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6" name="文本框 205"/>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=B</a:t>
            </a:r>
          </a:p>
        </p:txBody>
      </p:sp>
      <p:sp>
        <p:nvSpPr>
          <p:cNvPr id="209" name="文本框 20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0" name="文本框 209"/>
          <p:cNvSpPr txBox="1"/>
          <p:nvPr/>
        </p:nvSpPr>
        <p:spPr>
          <a:xfrm>
            <a:off x="10646659"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2" name="文本框 211"/>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218" name="文本框 217"/>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6750473" y="6008979"/>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220" name="文本框 219"/>
          <p:cNvSpPr txBox="1"/>
          <p:nvPr/>
        </p:nvSpPr>
        <p:spPr>
          <a:xfrm>
            <a:off x="734937" y="5550255"/>
            <a:ext cx="239491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ea typeface="宋体" panose="02010600030101010101" pitchFamily="2" charset="-122"/>
              </a:rPr>
              <a:t>PCSel</a:t>
            </a:r>
            <a:endParaRPr kumimoji="0" lang="en-US" altLang="zh-CN" sz="2400" b="1" i="0" u="none" strike="noStrike" kern="1200" cap="none" spc="0" normalizeH="0" baseline="0" noProof="0" dirty="0">
              <a:ln>
                <a:noFill/>
              </a:ln>
              <a:solidFill>
                <a:prstClr val="black"/>
              </a:solidFill>
              <a:effectLst/>
              <a:uLnTx/>
              <a:uFillTx/>
              <a:ea typeface="宋体" panose="02010600030101010101" pitchFamily="2" charset="-122"/>
            </a:endParaRPr>
          </a:p>
          <a:p>
            <a:pPr>
              <a:defRPr/>
            </a:pPr>
            <a:r>
              <a:rPr lang="en-US" altLang="zh-CN" sz="2400" b="1" dirty="0"/>
              <a:t>= +4/</a:t>
            </a:r>
            <a:r>
              <a:rPr lang="en-US" altLang="zh-CN" sz="2400" b="1" dirty="0">
                <a:solidFill>
                  <a:prstClr val="black"/>
                </a:solidFill>
                <a:ea typeface="宋体" panose="02010600030101010101" pitchFamily="2" charset="-122"/>
              </a:rPr>
              <a:t>ALU</a:t>
            </a:r>
            <a:endParaRPr lang="en-US" altLang="zh-CN" sz="2400" b="1" dirty="0"/>
          </a:p>
        </p:txBody>
      </p:sp>
      <p:sp>
        <p:nvSpPr>
          <p:cNvPr id="222" name="文本框 221"/>
          <p:cNvSpPr txBox="1"/>
          <p:nvPr/>
        </p:nvSpPr>
        <p:spPr>
          <a:xfrm>
            <a:off x="7618919" y="5539717"/>
            <a:ext cx="821055"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=imm</a:t>
            </a:r>
          </a:p>
        </p:txBody>
      </p:sp>
      <p:sp>
        <p:nvSpPr>
          <p:cNvPr id="223" name="文本框 222"/>
          <p:cNvSpPr txBox="1"/>
          <p:nvPr/>
        </p:nvSpPr>
        <p:spPr>
          <a:xfrm>
            <a:off x="7883511" y="6035645"/>
            <a:ext cx="673582"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=PC</a:t>
            </a:r>
            <a:endParaRPr kumimoji="0" lang="zh-CN" altLang="en-US"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224" name="文本框 223"/>
          <p:cNvSpPr txBox="1"/>
          <p:nvPr/>
        </p:nvSpPr>
        <p:spPr>
          <a:xfrm>
            <a:off x="1926251" y="619089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25" name="直接箭头连接符 224"/>
          <p:cNvCxnSpPr/>
          <p:nvPr/>
        </p:nvCxnSpPr>
        <p:spPr>
          <a:xfrm>
            <a:off x="1927821" y="318194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7" name="直接箭头连接符 226"/>
          <p:cNvCxnSpPr/>
          <p:nvPr/>
        </p:nvCxnSpPr>
        <p:spPr>
          <a:xfrm>
            <a:off x="3013362" y="3179400"/>
            <a:ext cx="0" cy="2366528"/>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9" name="直接箭头连接符 228"/>
          <p:cNvCxnSpPr/>
          <p:nvPr/>
        </p:nvCxnSpPr>
        <p:spPr>
          <a:xfrm>
            <a:off x="3019077" y="4844967"/>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0" name="直接箭头连接符 229"/>
          <p:cNvCxnSpPr/>
          <p:nvPr/>
        </p:nvCxnSpPr>
        <p:spPr>
          <a:xfrm>
            <a:off x="3019077" y="3434271"/>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2" name="直接箭头连接符 231"/>
          <p:cNvCxnSpPr/>
          <p:nvPr/>
        </p:nvCxnSpPr>
        <p:spPr>
          <a:xfrm>
            <a:off x="3019077" y="384374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5" name="直接箭头连接符 234"/>
          <p:cNvCxnSpPr/>
          <p:nvPr/>
        </p:nvCxnSpPr>
        <p:spPr>
          <a:xfrm>
            <a:off x="2845817" y="3197670"/>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6" name="直接箭头连接符 235"/>
          <p:cNvCxnSpPr/>
          <p:nvPr/>
        </p:nvCxnSpPr>
        <p:spPr>
          <a:xfrm>
            <a:off x="6462114" y="3269277"/>
            <a:ext cx="30107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a:off x="6462114" y="3693979"/>
            <a:ext cx="30821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8" name="直接箭头连接符 237"/>
          <p:cNvCxnSpPr/>
          <p:nvPr/>
        </p:nvCxnSpPr>
        <p:spPr>
          <a:xfrm>
            <a:off x="7136873" y="3836768"/>
            <a:ext cx="0" cy="171348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9" name="直接箭头连接符 238"/>
          <p:cNvCxnSpPr/>
          <p:nvPr/>
        </p:nvCxnSpPr>
        <p:spPr>
          <a:xfrm>
            <a:off x="7334993" y="3744883"/>
            <a:ext cx="0" cy="180537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41" name="组合 240"/>
          <p:cNvGrpSpPr/>
          <p:nvPr/>
        </p:nvGrpSpPr>
        <p:grpSpPr>
          <a:xfrm>
            <a:off x="2044187" y="2102383"/>
            <a:ext cx="5693209" cy="625172"/>
            <a:chOff x="2037061" y="2103194"/>
            <a:chExt cx="5693209" cy="625172"/>
          </a:xfrm>
        </p:grpSpPr>
        <p:cxnSp>
          <p:nvCxnSpPr>
            <p:cNvPr id="242" name="直接连接符 241"/>
            <p:cNvCxnSpPr/>
            <p:nvPr/>
          </p:nvCxnSpPr>
          <p:spPr>
            <a:xfrm>
              <a:off x="2037061" y="2728366"/>
              <a:ext cx="1311779"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3" name="直接连接符 242"/>
            <p:cNvCxnSpPr/>
            <p:nvPr/>
          </p:nvCxnSpPr>
          <p:spPr>
            <a:xfrm flipV="1">
              <a:off x="3351862" y="2103194"/>
              <a:ext cx="0" cy="62517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4" name="直接连接符 243"/>
            <p:cNvCxnSpPr/>
            <p:nvPr/>
          </p:nvCxnSpPr>
          <p:spPr>
            <a:xfrm>
              <a:off x="3348840" y="2103194"/>
              <a:ext cx="425689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5" name="直接箭头连接符 244"/>
            <p:cNvCxnSpPr/>
            <p:nvPr/>
          </p:nvCxnSpPr>
          <p:spPr>
            <a:xfrm>
              <a:off x="7603840" y="2646009"/>
              <a:ext cx="126430"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6" name="直接连接符 245"/>
            <p:cNvCxnSpPr/>
            <p:nvPr/>
          </p:nvCxnSpPr>
          <p:spPr>
            <a:xfrm>
              <a:off x="7603840" y="2103194"/>
              <a:ext cx="0" cy="542815"/>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47" name="肘形连接符 246"/>
          <p:cNvCxnSpPr>
            <a:stCxn id="309" idx="6"/>
          </p:cNvCxnSpPr>
          <p:nvPr/>
        </p:nvCxnSpPr>
        <p:spPr>
          <a:xfrm flipV="1">
            <a:off x="5229927" y="4186314"/>
            <a:ext cx="2504093" cy="708794"/>
          </a:xfrm>
          <a:prstGeom prst="bentConnector3">
            <a:avLst>
              <a:gd name="adj1" fmla="val 92907"/>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8" name="直接箭头连接符 247"/>
          <p:cNvCxnSpPr/>
          <p:nvPr/>
        </p:nvCxnSpPr>
        <p:spPr>
          <a:xfrm>
            <a:off x="8094354" y="3125185"/>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9" name="直接箭头连接符 248"/>
          <p:cNvCxnSpPr/>
          <p:nvPr/>
        </p:nvCxnSpPr>
        <p:spPr>
          <a:xfrm>
            <a:off x="8094354" y="386377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50" name="组合 249"/>
          <p:cNvGrpSpPr/>
          <p:nvPr/>
        </p:nvGrpSpPr>
        <p:grpSpPr>
          <a:xfrm>
            <a:off x="632886" y="1591703"/>
            <a:ext cx="8592878" cy="1871126"/>
            <a:chOff x="4023171" y="1813168"/>
            <a:chExt cx="5085302" cy="1658379"/>
          </a:xfrm>
        </p:grpSpPr>
        <p:cxnSp>
          <p:nvCxnSpPr>
            <p:cNvPr id="251" name="直接连接符 250"/>
            <p:cNvCxnSpPr/>
            <p:nvPr/>
          </p:nvCxnSpPr>
          <p:spPr>
            <a:xfrm flipV="1">
              <a:off x="9108473" y="1813168"/>
              <a:ext cx="0" cy="165837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2" name="直接连接符 251"/>
            <p:cNvCxnSpPr/>
            <p:nvPr/>
          </p:nvCxnSpPr>
          <p:spPr>
            <a:xfrm>
              <a:off x="4023171" y="1813539"/>
              <a:ext cx="508477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3" name="直接连接符 252"/>
            <p:cNvCxnSpPr/>
            <p:nvPr/>
          </p:nvCxnSpPr>
          <p:spPr>
            <a:xfrm flipV="1">
              <a:off x="4023171" y="1813169"/>
              <a:ext cx="0" cy="111496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4" name="直接箭头连接符 253"/>
            <p:cNvCxnSpPr/>
            <p:nvPr/>
          </p:nvCxnSpPr>
          <p:spPr>
            <a:xfrm>
              <a:off x="4023171" y="2933445"/>
              <a:ext cx="15736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67" name="组合 266"/>
          <p:cNvGrpSpPr/>
          <p:nvPr/>
        </p:nvGrpSpPr>
        <p:grpSpPr>
          <a:xfrm>
            <a:off x="2043010" y="2492397"/>
            <a:ext cx="157663" cy="687003"/>
            <a:chOff x="2139696" y="2656398"/>
            <a:chExt cx="384242" cy="687003"/>
          </a:xfrm>
        </p:grpSpPr>
        <p:cxnSp>
          <p:nvCxnSpPr>
            <p:cNvPr id="268" name="直接连接符 267"/>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9" name="直接箭头连接符 268"/>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70" name="组合 269"/>
          <p:cNvGrpSpPr/>
          <p:nvPr/>
        </p:nvGrpSpPr>
        <p:grpSpPr>
          <a:xfrm>
            <a:off x="377071" y="1374840"/>
            <a:ext cx="2809911" cy="2029403"/>
            <a:chOff x="371122" y="1492576"/>
            <a:chExt cx="2802843" cy="1818091"/>
          </a:xfrm>
        </p:grpSpPr>
        <p:cxnSp>
          <p:nvCxnSpPr>
            <p:cNvPr id="271" name="直接箭头连接符 270"/>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2" name="直接连接符 271"/>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3" name="直接连接符 272"/>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4" name="直接连接符 273"/>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5" name="直接箭头连接符 274"/>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76" name="直接箭头连接符 275"/>
          <p:cNvCxnSpPr/>
          <p:nvPr/>
        </p:nvCxnSpPr>
        <p:spPr>
          <a:xfrm flipV="1">
            <a:off x="1094210" y="3515867"/>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77" name="直接箭头连接符 276"/>
          <p:cNvCxnSpPr/>
          <p:nvPr/>
        </p:nvCxnSpPr>
        <p:spPr>
          <a:xfrm>
            <a:off x="1267439" y="3166539"/>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78" name="组合 277"/>
          <p:cNvGrpSpPr/>
          <p:nvPr/>
        </p:nvGrpSpPr>
        <p:grpSpPr>
          <a:xfrm>
            <a:off x="4647380" y="2244349"/>
            <a:ext cx="2097287" cy="2152479"/>
            <a:chOff x="5147404" y="2415711"/>
            <a:chExt cx="1949822" cy="2152479"/>
          </a:xfrm>
        </p:grpSpPr>
        <p:grpSp>
          <p:nvGrpSpPr>
            <p:cNvPr id="279" name="组合 278"/>
            <p:cNvGrpSpPr/>
            <p:nvPr/>
          </p:nvGrpSpPr>
          <p:grpSpPr>
            <a:xfrm>
              <a:off x="5147404" y="2415711"/>
              <a:ext cx="1949822" cy="2054688"/>
              <a:chOff x="5147404" y="2415711"/>
              <a:chExt cx="1949822" cy="2054688"/>
            </a:xfrm>
          </p:grpSpPr>
          <p:grpSp>
            <p:nvGrpSpPr>
              <p:cNvPr id="281" name="组合 280"/>
              <p:cNvGrpSpPr/>
              <p:nvPr/>
            </p:nvGrpSpPr>
            <p:grpSpPr>
              <a:xfrm>
                <a:off x="5147404" y="2415711"/>
                <a:ext cx="1949822" cy="2054688"/>
                <a:chOff x="9255806" y="2351056"/>
                <a:chExt cx="1949822" cy="2054688"/>
              </a:xfrm>
            </p:grpSpPr>
            <p:sp>
              <p:nvSpPr>
                <p:cNvPr id="289" name="矩形 288"/>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0" name="文本框 289"/>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1" name="文本框 290"/>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2" name="文本框 291"/>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3" name="文本框 292"/>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4" name="文本框 293"/>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8" name="文本框 297"/>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82" name="等腰三角形 281"/>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80" name="直接连接符 279"/>
            <p:cNvCxnSpPr>
              <a:stCxn id="282"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99" name="直接箭头连接符 298"/>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04" name="组合 303"/>
          <p:cNvGrpSpPr/>
          <p:nvPr/>
        </p:nvGrpSpPr>
        <p:grpSpPr>
          <a:xfrm>
            <a:off x="4431702" y="4415155"/>
            <a:ext cx="841756" cy="959906"/>
            <a:chOff x="4355926" y="4364678"/>
            <a:chExt cx="841756" cy="977525"/>
          </a:xfrm>
        </p:grpSpPr>
        <p:sp>
          <p:nvSpPr>
            <p:cNvPr id="308" name="文本框 307"/>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9" name="椭圆 308"/>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03" name="文本框 202"/>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wipe(left)">
                                      <p:cBhvr>
                                        <p:cTn id="7" dur="500"/>
                                        <p:tgtEl>
                                          <p:spTgt spid="225"/>
                                        </p:tgtEl>
                                      </p:cBhvr>
                                    </p:animEffect>
                                  </p:childTnLst>
                                </p:cTn>
                              </p:par>
                              <p:par>
                                <p:cTn id="8" presetID="22" presetClass="entr" presetSubtype="8" fill="hold" nodeType="withEffect">
                                  <p:stCondLst>
                                    <p:cond delay="0"/>
                                  </p:stCondLst>
                                  <p:childTnLst>
                                    <p:set>
                                      <p:cBhvr>
                                        <p:cTn id="9" dur="1" fill="hold">
                                          <p:stCondLst>
                                            <p:cond delay="0"/>
                                          </p:stCondLst>
                                        </p:cTn>
                                        <p:tgtEl>
                                          <p:spTgt spid="235"/>
                                        </p:tgtEl>
                                        <p:attrNameLst>
                                          <p:attrName>style.visibility</p:attrName>
                                        </p:attrNameLst>
                                      </p:cBhvr>
                                      <p:to>
                                        <p:strVal val="visible"/>
                                      </p:to>
                                    </p:set>
                                    <p:animEffect transition="in" filter="wipe(left)">
                                      <p:cBhvr>
                                        <p:cTn id="10" dur="500"/>
                                        <p:tgtEl>
                                          <p:spTgt spid="235"/>
                                        </p:tgtEl>
                                      </p:cBhvr>
                                    </p:animEffect>
                                  </p:childTnLst>
                                </p:cTn>
                              </p:par>
                              <p:par>
                                <p:cTn id="11" presetID="22" presetClass="entr" presetSubtype="8"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wipe(left)">
                                      <p:cBhvr>
                                        <p:cTn id="13" dur="500"/>
                                        <p:tgtEl>
                                          <p:spTgt spid="227"/>
                                        </p:tgtEl>
                                      </p:cBhvr>
                                    </p:animEffect>
                                  </p:childTnLst>
                                </p:cTn>
                              </p:par>
                              <p:par>
                                <p:cTn id="14" presetID="22" presetClass="entr" presetSubtype="8" fill="hold" nodeType="withEffect">
                                  <p:stCondLst>
                                    <p:cond delay="0"/>
                                  </p:stCondLst>
                                  <p:childTnLst>
                                    <p:set>
                                      <p:cBhvr>
                                        <p:cTn id="15" dur="1" fill="hold">
                                          <p:stCondLst>
                                            <p:cond delay="0"/>
                                          </p:stCondLst>
                                        </p:cTn>
                                        <p:tgtEl>
                                          <p:spTgt spid="230"/>
                                        </p:tgtEl>
                                        <p:attrNameLst>
                                          <p:attrName>style.visibility</p:attrName>
                                        </p:attrNameLst>
                                      </p:cBhvr>
                                      <p:to>
                                        <p:strVal val="visible"/>
                                      </p:to>
                                    </p:set>
                                    <p:animEffect transition="in" filter="wipe(left)">
                                      <p:cBhvr>
                                        <p:cTn id="16" dur="500"/>
                                        <p:tgtEl>
                                          <p:spTgt spid="230"/>
                                        </p:tgtEl>
                                      </p:cBhvr>
                                    </p:animEffect>
                                  </p:childTnLst>
                                </p:cTn>
                              </p:par>
                              <p:par>
                                <p:cTn id="17" presetID="22" presetClass="entr" presetSubtype="8" fill="hold" nodeType="withEffect">
                                  <p:stCondLst>
                                    <p:cond delay="0"/>
                                  </p:stCondLst>
                                  <p:childTnLst>
                                    <p:set>
                                      <p:cBhvr>
                                        <p:cTn id="18" dur="1" fill="hold">
                                          <p:stCondLst>
                                            <p:cond delay="0"/>
                                          </p:stCondLst>
                                        </p:cTn>
                                        <p:tgtEl>
                                          <p:spTgt spid="232"/>
                                        </p:tgtEl>
                                        <p:attrNameLst>
                                          <p:attrName>style.visibility</p:attrName>
                                        </p:attrNameLst>
                                      </p:cBhvr>
                                      <p:to>
                                        <p:strVal val="visible"/>
                                      </p:to>
                                    </p:set>
                                    <p:animEffect transition="in" filter="wipe(left)">
                                      <p:cBhvr>
                                        <p:cTn id="19" dur="500"/>
                                        <p:tgtEl>
                                          <p:spTgt spid="232"/>
                                        </p:tgtEl>
                                      </p:cBhvr>
                                    </p:animEffect>
                                  </p:childTnLst>
                                </p:cTn>
                              </p:par>
                              <p:par>
                                <p:cTn id="20" presetID="22" presetClass="entr" presetSubtype="8" fill="hold" nodeType="withEffect">
                                  <p:stCondLst>
                                    <p:cond delay="0"/>
                                  </p:stCondLst>
                                  <p:childTnLst>
                                    <p:set>
                                      <p:cBhvr>
                                        <p:cTn id="21" dur="1" fill="hold">
                                          <p:stCondLst>
                                            <p:cond delay="0"/>
                                          </p:stCondLst>
                                        </p:cTn>
                                        <p:tgtEl>
                                          <p:spTgt spid="229"/>
                                        </p:tgtEl>
                                        <p:attrNameLst>
                                          <p:attrName>style.visibility</p:attrName>
                                        </p:attrNameLst>
                                      </p:cBhvr>
                                      <p:to>
                                        <p:strVal val="visible"/>
                                      </p:to>
                                    </p:set>
                                    <p:animEffect transition="in" filter="wipe(left)">
                                      <p:cBhvr>
                                        <p:cTn id="22" dur="500"/>
                                        <p:tgtEl>
                                          <p:spTgt spid="2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6"/>
                                        </p:tgtEl>
                                        <p:attrNameLst>
                                          <p:attrName>style.visibility</p:attrName>
                                        </p:attrNameLst>
                                      </p:cBhvr>
                                      <p:to>
                                        <p:strVal val="visible"/>
                                      </p:to>
                                    </p:set>
                                    <p:animEffect transition="in" filter="wipe(left)">
                                      <p:cBhvr>
                                        <p:cTn id="27" dur="500"/>
                                        <p:tgtEl>
                                          <p:spTgt spid="236"/>
                                        </p:tgtEl>
                                      </p:cBhvr>
                                    </p:animEffect>
                                  </p:childTnLst>
                                </p:cTn>
                              </p:par>
                              <p:par>
                                <p:cTn id="28" presetID="22" presetClass="entr" presetSubtype="8" fill="hold" nodeType="withEffect">
                                  <p:stCondLst>
                                    <p:cond delay="0"/>
                                  </p:stCondLst>
                                  <p:childTnLst>
                                    <p:set>
                                      <p:cBhvr>
                                        <p:cTn id="29" dur="1" fill="hold">
                                          <p:stCondLst>
                                            <p:cond delay="0"/>
                                          </p:stCondLst>
                                        </p:cTn>
                                        <p:tgtEl>
                                          <p:spTgt spid="237"/>
                                        </p:tgtEl>
                                        <p:attrNameLst>
                                          <p:attrName>style.visibility</p:attrName>
                                        </p:attrNameLst>
                                      </p:cBhvr>
                                      <p:to>
                                        <p:strVal val="visible"/>
                                      </p:to>
                                    </p:set>
                                    <p:animEffect transition="in" filter="wipe(left)">
                                      <p:cBhvr>
                                        <p:cTn id="30" dur="500"/>
                                        <p:tgtEl>
                                          <p:spTgt spid="23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38"/>
                                        </p:tgtEl>
                                        <p:attrNameLst>
                                          <p:attrName>style.visibility</p:attrName>
                                        </p:attrNameLst>
                                      </p:cBhvr>
                                      <p:to>
                                        <p:strVal val="visible"/>
                                      </p:to>
                                    </p:set>
                                    <p:animEffect transition="in" filter="wipe(up)">
                                      <p:cBhvr>
                                        <p:cTn id="35" dur="500"/>
                                        <p:tgtEl>
                                          <p:spTgt spid="238"/>
                                        </p:tgtEl>
                                      </p:cBhvr>
                                    </p:animEffect>
                                  </p:childTnLst>
                                </p:cTn>
                              </p:par>
                              <p:par>
                                <p:cTn id="36" presetID="22" presetClass="entr" presetSubtype="1" fill="hold" nodeType="withEffect">
                                  <p:stCondLst>
                                    <p:cond delay="0"/>
                                  </p:stCondLst>
                                  <p:childTnLst>
                                    <p:set>
                                      <p:cBhvr>
                                        <p:cTn id="37" dur="1" fill="hold">
                                          <p:stCondLst>
                                            <p:cond delay="0"/>
                                          </p:stCondLst>
                                        </p:cTn>
                                        <p:tgtEl>
                                          <p:spTgt spid="239"/>
                                        </p:tgtEl>
                                        <p:attrNameLst>
                                          <p:attrName>style.visibility</p:attrName>
                                        </p:attrNameLst>
                                      </p:cBhvr>
                                      <p:to>
                                        <p:strVal val="visible"/>
                                      </p:to>
                                    </p:set>
                                    <p:animEffect transition="in" filter="wipe(up)">
                                      <p:cBhvr>
                                        <p:cTn id="38" dur="500"/>
                                        <p:tgtEl>
                                          <p:spTgt spid="23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41"/>
                                        </p:tgtEl>
                                        <p:attrNameLst>
                                          <p:attrName>style.visibility</p:attrName>
                                        </p:attrNameLst>
                                      </p:cBhvr>
                                      <p:to>
                                        <p:strVal val="visible"/>
                                      </p:to>
                                    </p:set>
                                    <p:animEffect transition="in" filter="wipe(left)">
                                      <p:cBhvr>
                                        <p:cTn id="43" dur="500"/>
                                        <p:tgtEl>
                                          <p:spTgt spid="241"/>
                                        </p:tgtEl>
                                      </p:cBhvr>
                                    </p:animEffect>
                                  </p:childTnLst>
                                </p:cTn>
                              </p:par>
                              <p:par>
                                <p:cTn id="44" presetID="22" presetClass="entr" presetSubtype="8" fill="hold" nodeType="withEffect">
                                  <p:stCondLst>
                                    <p:cond delay="0"/>
                                  </p:stCondLst>
                                  <p:childTnLst>
                                    <p:set>
                                      <p:cBhvr>
                                        <p:cTn id="45" dur="1" fill="hold">
                                          <p:stCondLst>
                                            <p:cond delay="0"/>
                                          </p:stCondLst>
                                        </p:cTn>
                                        <p:tgtEl>
                                          <p:spTgt spid="247"/>
                                        </p:tgtEl>
                                        <p:attrNameLst>
                                          <p:attrName>style.visibility</p:attrName>
                                        </p:attrNameLst>
                                      </p:cBhvr>
                                      <p:to>
                                        <p:strVal val="visible"/>
                                      </p:to>
                                    </p:set>
                                    <p:animEffect transition="in" filter="wipe(left)">
                                      <p:cBhvr>
                                        <p:cTn id="46" dur="500"/>
                                        <p:tgtEl>
                                          <p:spTgt spid="24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48"/>
                                        </p:tgtEl>
                                        <p:attrNameLst>
                                          <p:attrName>style.visibility</p:attrName>
                                        </p:attrNameLst>
                                      </p:cBhvr>
                                      <p:to>
                                        <p:strVal val="visible"/>
                                      </p:to>
                                    </p:set>
                                    <p:animEffect transition="in" filter="wipe(left)">
                                      <p:cBhvr>
                                        <p:cTn id="51" dur="500"/>
                                        <p:tgtEl>
                                          <p:spTgt spid="248"/>
                                        </p:tgtEl>
                                      </p:cBhvr>
                                    </p:animEffect>
                                  </p:childTnLst>
                                </p:cTn>
                              </p:par>
                              <p:par>
                                <p:cTn id="52" presetID="22" presetClass="entr" presetSubtype="8" fill="hold" nodeType="withEffect">
                                  <p:stCondLst>
                                    <p:cond delay="0"/>
                                  </p:stCondLst>
                                  <p:childTnLst>
                                    <p:set>
                                      <p:cBhvr>
                                        <p:cTn id="53" dur="1" fill="hold">
                                          <p:stCondLst>
                                            <p:cond delay="0"/>
                                          </p:stCondLst>
                                        </p:cTn>
                                        <p:tgtEl>
                                          <p:spTgt spid="249"/>
                                        </p:tgtEl>
                                        <p:attrNameLst>
                                          <p:attrName>style.visibility</p:attrName>
                                        </p:attrNameLst>
                                      </p:cBhvr>
                                      <p:to>
                                        <p:strVal val="visible"/>
                                      </p:to>
                                    </p:set>
                                    <p:animEffect transition="in" filter="wipe(left)">
                                      <p:cBhvr>
                                        <p:cTn id="54" dur="500"/>
                                        <p:tgtEl>
                                          <p:spTgt spid="24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250"/>
                                        </p:tgtEl>
                                        <p:attrNameLst>
                                          <p:attrName>style.visibility</p:attrName>
                                        </p:attrNameLst>
                                      </p:cBhvr>
                                      <p:to>
                                        <p:strVal val="visible"/>
                                      </p:to>
                                    </p:set>
                                    <p:animEffect transition="in" filter="wipe(right)">
                                      <p:cBhvr>
                                        <p:cTn id="59" dur="500"/>
                                        <p:tgtEl>
                                          <p:spTgt spid="25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267"/>
                                        </p:tgtEl>
                                        <p:attrNameLst>
                                          <p:attrName>style.visibility</p:attrName>
                                        </p:attrNameLst>
                                      </p:cBhvr>
                                      <p:to>
                                        <p:strVal val="visible"/>
                                      </p:to>
                                    </p:set>
                                    <p:animEffect transition="in" filter="wipe(right)">
                                      <p:cBhvr>
                                        <p:cTn id="64" dur="500"/>
                                        <p:tgtEl>
                                          <p:spTgt spid="267"/>
                                        </p:tgtEl>
                                      </p:cBhvr>
                                    </p:animEffect>
                                  </p:childTnLst>
                                </p:cTn>
                              </p:par>
                              <p:par>
                                <p:cTn id="65" presetID="22" presetClass="entr" presetSubtype="2" fill="hold" nodeType="withEffect">
                                  <p:stCondLst>
                                    <p:cond delay="0"/>
                                  </p:stCondLst>
                                  <p:childTnLst>
                                    <p:set>
                                      <p:cBhvr>
                                        <p:cTn id="66" dur="1" fill="hold">
                                          <p:stCondLst>
                                            <p:cond delay="0"/>
                                          </p:stCondLst>
                                        </p:cTn>
                                        <p:tgtEl>
                                          <p:spTgt spid="270"/>
                                        </p:tgtEl>
                                        <p:attrNameLst>
                                          <p:attrName>style.visibility</p:attrName>
                                        </p:attrNameLst>
                                      </p:cBhvr>
                                      <p:to>
                                        <p:strVal val="visible"/>
                                      </p:to>
                                    </p:set>
                                    <p:animEffect transition="in" filter="wipe(right)">
                                      <p:cBhvr>
                                        <p:cTn id="67" dur="500"/>
                                        <p:tgtEl>
                                          <p:spTgt spid="27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76"/>
                                        </p:tgtEl>
                                        <p:attrNameLst>
                                          <p:attrName>style.visibility</p:attrName>
                                        </p:attrNameLst>
                                      </p:cBhvr>
                                      <p:to>
                                        <p:strVal val="visible"/>
                                      </p:to>
                                    </p:set>
                                    <p:animEffect transition="in" filter="wipe(down)">
                                      <p:cBhvr>
                                        <p:cTn id="72" dur="500"/>
                                        <p:tgtEl>
                                          <p:spTgt spid="27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77"/>
                                        </p:tgtEl>
                                        <p:attrNameLst>
                                          <p:attrName>style.visibility</p:attrName>
                                        </p:attrNameLst>
                                      </p:cBhvr>
                                      <p:to>
                                        <p:strVal val="visible"/>
                                      </p:to>
                                    </p:set>
                                    <p:animEffect transition="in" filter="wipe(left)">
                                      <p:cBhvr>
                                        <p:cTn id="77"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分支跳转比较器</a:t>
            </a:r>
            <a:endParaRPr lang="zh-CN" altLang="en-US" dirty="0"/>
          </a:p>
        </p:txBody>
      </p:sp>
      <p:sp>
        <p:nvSpPr>
          <p:cNvPr id="7" name="内容占位符 6"/>
          <p:cNvSpPr>
            <a:spLocks noGrp="1"/>
          </p:cNvSpPr>
          <p:nvPr>
            <p:ph idx="1"/>
          </p:nvPr>
        </p:nvSpPr>
        <p:spPr/>
        <p:txBody>
          <a:bodyPr/>
          <a:lstStyle/>
          <a:p>
            <a:r>
              <a:rPr lang="zh-CN" altLang="en-US" dirty="0"/>
              <a:t>当</a:t>
            </a:r>
            <a:r>
              <a:rPr lang="en-US" altLang="zh-CN" dirty="0"/>
              <a:t>A = B</a:t>
            </a:r>
            <a:r>
              <a:rPr lang="zh-CN" altLang="en-US" dirty="0"/>
              <a:t>时，输出 </a:t>
            </a:r>
            <a:r>
              <a:rPr lang="en-US" altLang="zh-CN" dirty="0" err="1"/>
              <a:t>BrEq</a:t>
            </a:r>
            <a:r>
              <a:rPr lang="en-US" altLang="zh-CN" dirty="0"/>
              <a:t> = 1</a:t>
            </a:r>
            <a:r>
              <a:rPr lang="zh-CN" altLang="en-US" dirty="0"/>
              <a:t>，否则为</a:t>
            </a:r>
            <a:r>
              <a:rPr lang="en-US" altLang="zh-CN" dirty="0"/>
              <a:t>0</a:t>
            </a:r>
          </a:p>
          <a:p>
            <a:r>
              <a:rPr lang="zh-CN" altLang="en-US" dirty="0"/>
              <a:t>当</a:t>
            </a:r>
            <a:r>
              <a:rPr lang="en-US" altLang="zh-CN" dirty="0"/>
              <a:t>A &lt; B</a:t>
            </a:r>
            <a:r>
              <a:rPr lang="zh-CN" altLang="en-US" dirty="0"/>
              <a:t>时，输出 </a:t>
            </a:r>
            <a:r>
              <a:rPr lang="en-US" altLang="zh-CN" dirty="0" err="1"/>
              <a:t>BrLt</a:t>
            </a:r>
            <a:r>
              <a:rPr lang="en-US" altLang="zh-CN" dirty="0"/>
              <a:t> = 1</a:t>
            </a:r>
            <a:r>
              <a:rPr lang="zh-CN" altLang="en-US" dirty="0"/>
              <a:t>，否则为</a:t>
            </a:r>
            <a:r>
              <a:rPr lang="en-US" altLang="zh-CN" dirty="0"/>
              <a:t>0</a:t>
            </a:r>
          </a:p>
          <a:p>
            <a:r>
              <a:rPr lang="zh-CN" altLang="en-US" dirty="0"/>
              <a:t>输入 </a:t>
            </a:r>
            <a:r>
              <a:rPr lang="en-US" altLang="zh-CN" dirty="0" err="1"/>
              <a:t>BrUn</a:t>
            </a:r>
            <a:r>
              <a:rPr lang="en-US" altLang="zh-CN" dirty="0"/>
              <a:t> = 1</a:t>
            </a:r>
            <a:r>
              <a:rPr lang="zh-CN" altLang="en-US" dirty="0"/>
              <a:t>时，进行无符号比较</a:t>
            </a:r>
            <a:br>
              <a:rPr lang="en-US" altLang="zh-CN" dirty="0"/>
            </a:br>
            <a:r>
              <a:rPr lang="zh-CN" altLang="en-US" dirty="0"/>
              <a:t>输入 </a:t>
            </a:r>
            <a:r>
              <a:rPr lang="en-US" altLang="zh-CN" dirty="0" err="1"/>
              <a:t>BrUn</a:t>
            </a:r>
            <a:r>
              <a:rPr lang="en-US" altLang="zh-CN" dirty="0"/>
              <a:t> = 0</a:t>
            </a:r>
            <a:r>
              <a:rPr lang="zh-CN" altLang="en-US" dirty="0"/>
              <a:t>时，进行有符号比较</a:t>
            </a:r>
            <a:endParaRPr lang="en-US" altLang="zh-CN" dirty="0"/>
          </a:p>
          <a:p>
            <a:r>
              <a:rPr lang="zh-CN" altLang="en-US" dirty="0"/>
              <a:t>对于</a:t>
            </a:r>
            <a:r>
              <a:rPr lang="en-US" altLang="zh-CN" dirty="0" err="1"/>
              <a:t>bge</a:t>
            </a:r>
            <a:r>
              <a:rPr lang="zh-CN" altLang="en-US" dirty="0"/>
              <a:t>，可以根据</a:t>
            </a:r>
            <a:r>
              <a:rPr lang="en-US" altLang="zh-CN" dirty="0" err="1"/>
              <a:t>BrLt</a:t>
            </a:r>
            <a:r>
              <a:rPr lang="zh-CN" altLang="en-US" dirty="0"/>
              <a:t>信号取反判断</a:t>
            </a:r>
            <a:r>
              <a:rPr lang="en-US" altLang="zh-CN" dirty="0"/>
              <a:t>A </a:t>
            </a:r>
            <a:r>
              <a:rPr lang="zh-CN" altLang="en-US" dirty="0"/>
              <a:t>≥ </a:t>
            </a:r>
            <a:r>
              <a:rPr lang="en-US" altLang="zh-CN" dirty="0"/>
              <a:t>B</a:t>
            </a:r>
          </a:p>
          <a:p>
            <a:endParaRPr lang="zh-CN" altLang="en-US"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61</a:t>
            </a:fld>
            <a:endParaRPr lang="zh-CN" altLang="en-US" dirty="0"/>
          </a:p>
        </p:txBody>
      </p:sp>
      <p:grpSp>
        <p:nvGrpSpPr>
          <p:cNvPr id="31" name="组合 30"/>
          <p:cNvGrpSpPr/>
          <p:nvPr/>
        </p:nvGrpSpPr>
        <p:grpSpPr>
          <a:xfrm>
            <a:off x="8845965" y="1471574"/>
            <a:ext cx="3188335" cy="2635669"/>
            <a:chOff x="9356505" y="1303934"/>
            <a:chExt cx="3188335" cy="2635669"/>
          </a:xfrm>
        </p:grpSpPr>
        <p:grpSp>
          <p:nvGrpSpPr>
            <p:cNvPr id="16" name="组合 15"/>
            <p:cNvGrpSpPr/>
            <p:nvPr/>
          </p:nvGrpSpPr>
          <p:grpSpPr>
            <a:xfrm>
              <a:off x="10076209" y="1303934"/>
              <a:ext cx="1248348" cy="1625839"/>
              <a:chOff x="4471941" y="3898067"/>
              <a:chExt cx="588322" cy="998220"/>
            </a:xfrm>
          </p:grpSpPr>
          <p:sp>
            <p:nvSpPr>
              <p:cNvPr id="17" name="梯形 16"/>
              <p:cNvSpPr/>
              <p:nvPr/>
            </p:nvSpPr>
            <p:spPr>
              <a:xfrm rot="5400000">
                <a:off x="4273672" y="4109696"/>
                <a:ext cx="998220" cy="574962"/>
              </a:xfrm>
              <a:prstGeom prst="trapezoid">
                <a:avLst>
                  <a:gd name="adj" fmla="val 39137"/>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18" name="文本框 17"/>
              <p:cNvSpPr txBox="1"/>
              <p:nvPr/>
            </p:nvSpPr>
            <p:spPr>
              <a:xfrm>
                <a:off x="4471941" y="4100777"/>
                <a:ext cx="575060" cy="585795"/>
              </a:xfrm>
              <a:prstGeom prst="rect">
                <a:avLst/>
              </a:prstGeom>
              <a:noFill/>
            </p:spPr>
            <p:txBody>
              <a:bodyPr wrap="none" rtlCol="0">
                <a:spAutoFit/>
              </a:bodyPr>
              <a:lstStyle/>
              <a:p>
                <a:pPr algn="ctr"/>
                <a:r>
                  <a:rPr lang="en-US" altLang="zh-CN" sz="2800" dirty="0"/>
                  <a:t>Branch</a:t>
                </a:r>
              </a:p>
              <a:p>
                <a:pPr algn="ctr"/>
                <a:r>
                  <a:rPr lang="en-US" altLang="zh-CN" sz="2800" dirty="0"/>
                  <a:t>Comp</a:t>
                </a:r>
                <a:endParaRPr lang="zh-CN" altLang="en-US" sz="2800" dirty="0"/>
              </a:p>
            </p:txBody>
          </p:sp>
        </p:grpSp>
        <p:cxnSp>
          <p:nvCxnSpPr>
            <p:cNvPr id="19" name="直接箭头连接符 18"/>
            <p:cNvCxnSpPr/>
            <p:nvPr/>
          </p:nvCxnSpPr>
          <p:spPr>
            <a:xfrm flipH="1" flipV="1">
              <a:off x="10739755" y="2694305"/>
              <a:ext cx="4445" cy="72000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9833812" y="1854001"/>
              <a:ext cx="281651"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a:off x="9833812" y="2401093"/>
              <a:ext cx="281651"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a:off x="11324558" y="2231418"/>
              <a:ext cx="684000"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5" name="文本框 24"/>
            <p:cNvSpPr txBox="1"/>
            <p:nvPr/>
          </p:nvSpPr>
          <p:spPr>
            <a:xfrm>
              <a:off x="9356600" y="1572930"/>
              <a:ext cx="419765" cy="523220"/>
            </a:xfrm>
            <a:prstGeom prst="rect">
              <a:avLst/>
            </a:prstGeom>
            <a:noFill/>
          </p:spPr>
          <p:txBody>
            <a:bodyPr wrap="square" rtlCol="0">
              <a:spAutoFit/>
            </a:bodyPr>
            <a:lstStyle/>
            <a:p>
              <a:r>
                <a:rPr lang="en-US" altLang="zh-CN" sz="2800" dirty="0"/>
                <a:t>A</a:t>
              </a:r>
              <a:endParaRPr lang="zh-CN" altLang="en-US" sz="2800" dirty="0"/>
            </a:p>
          </p:txBody>
        </p:sp>
        <p:sp>
          <p:nvSpPr>
            <p:cNvPr id="26" name="文本框 25"/>
            <p:cNvSpPr txBox="1"/>
            <p:nvPr/>
          </p:nvSpPr>
          <p:spPr>
            <a:xfrm>
              <a:off x="9356505" y="2144582"/>
              <a:ext cx="405682" cy="523220"/>
            </a:xfrm>
            <a:prstGeom prst="rect">
              <a:avLst/>
            </a:prstGeom>
            <a:noFill/>
          </p:spPr>
          <p:txBody>
            <a:bodyPr wrap="square" rtlCol="0">
              <a:spAutoFit/>
            </a:bodyPr>
            <a:lstStyle/>
            <a:p>
              <a:r>
                <a:rPr lang="en-US" altLang="zh-CN" sz="2800" dirty="0"/>
                <a:t>B</a:t>
              </a:r>
              <a:endParaRPr lang="zh-CN" altLang="en-US" sz="2800" dirty="0"/>
            </a:p>
          </p:txBody>
        </p:sp>
        <p:sp>
          <p:nvSpPr>
            <p:cNvPr id="27" name="文本框 26"/>
            <p:cNvSpPr txBox="1"/>
            <p:nvPr/>
          </p:nvSpPr>
          <p:spPr>
            <a:xfrm>
              <a:off x="10458475" y="3416383"/>
              <a:ext cx="1150078" cy="523220"/>
            </a:xfrm>
            <a:prstGeom prst="rect">
              <a:avLst/>
            </a:prstGeom>
            <a:noFill/>
          </p:spPr>
          <p:txBody>
            <a:bodyPr wrap="square" rtlCol="0">
              <a:spAutoFit/>
            </a:bodyPr>
            <a:lstStyle/>
            <a:p>
              <a:r>
                <a:rPr lang="en-US" altLang="zh-CN" sz="2800" dirty="0" err="1"/>
                <a:t>BrUn</a:t>
              </a:r>
              <a:endParaRPr lang="zh-CN" altLang="en-US" sz="2800" dirty="0"/>
            </a:p>
          </p:txBody>
        </p:sp>
        <p:sp>
          <p:nvSpPr>
            <p:cNvPr id="28" name="文本框 27"/>
            <p:cNvSpPr txBox="1"/>
            <p:nvPr/>
          </p:nvSpPr>
          <p:spPr>
            <a:xfrm>
              <a:off x="11546620" y="1431569"/>
              <a:ext cx="973455" cy="521970"/>
            </a:xfrm>
            <a:prstGeom prst="rect">
              <a:avLst/>
            </a:prstGeom>
            <a:noFill/>
          </p:spPr>
          <p:txBody>
            <a:bodyPr wrap="square" rtlCol="0">
              <a:spAutoFit/>
            </a:bodyPr>
            <a:lstStyle/>
            <a:p>
              <a:r>
                <a:rPr lang="en-US" altLang="zh-CN" sz="2800" dirty="0" err="1"/>
                <a:t>BrLt</a:t>
              </a:r>
              <a:endParaRPr lang="zh-CN" altLang="en-US" sz="2800" dirty="0"/>
            </a:p>
          </p:txBody>
        </p:sp>
        <p:sp>
          <p:nvSpPr>
            <p:cNvPr id="29" name="文本框 28"/>
            <p:cNvSpPr txBox="1"/>
            <p:nvPr/>
          </p:nvSpPr>
          <p:spPr>
            <a:xfrm>
              <a:off x="11496455" y="2255164"/>
              <a:ext cx="1048385" cy="521970"/>
            </a:xfrm>
            <a:prstGeom prst="rect">
              <a:avLst/>
            </a:prstGeom>
            <a:noFill/>
          </p:spPr>
          <p:txBody>
            <a:bodyPr wrap="square" rtlCol="0">
              <a:spAutoFit/>
            </a:bodyPr>
            <a:lstStyle/>
            <a:p>
              <a:r>
                <a:rPr lang="en-US" altLang="zh-CN" sz="2800" dirty="0" err="1"/>
                <a:t>BrEq</a:t>
              </a:r>
              <a:endParaRPr lang="zh-CN" altLang="en-US" sz="2800" dirty="0"/>
            </a:p>
          </p:txBody>
        </p:sp>
      </p:grpSp>
      <p:cxnSp>
        <p:nvCxnSpPr>
          <p:cNvPr id="5" name="直接箭头连接符 4"/>
          <p:cNvCxnSpPr/>
          <p:nvPr/>
        </p:nvCxnSpPr>
        <p:spPr>
          <a:xfrm>
            <a:off x="10801318" y="2081558"/>
            <a:ext cx="684000"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t>
            </a:r>
            <a:r>
              <a:rPr lang="zh-CN" altLang="en-US"/>
              <a:t>型指令立即数生成</a:t>
            </a:r>
            <a:endParaRPr lang="zh-CN" altLang="en-US" dirty="0"/>
          </a:p>
        </p:txBody>
      </p:sp>
      <p:sp>
        <p:nvSpPr>
          <p:cNvPr id="4" name="内容占位符 3"/>
          <p:cNvSpPr>
            <a:spLocks noGrp="1"/>
          </p:cNvSpPr>
          <p:nvPr>
            <p:ph idx="1"/>
          </p:nvPr>
        </p:nvSpPr>
        <p:spPr/>
        <p:txBody>
          <a:bodyPr/>
          <a:lstStyle/>
          <a:p>
            <a:pPr>
              <a:lnSpc>
                <a:spcPct val="110000"/>
              </a:lnSpc>
              <a:spcAft>
                <a:spcPts val="0"/>
              </a:spcAft>
            </a:pPr>
            <a:r>
              <a:rPr lang="zh-CN" altLang="en-US" dirty="0"/>
              <a:t>与</a:t>
            </a:r>
            <a:r>
              <a:rPr lang="en-US" altLang="zh-CN" dirty="0"/>
              <a:t>S</a:t>
            </a:r>
            <a:r>
              <a:rPr lang="zh-CN" altLang="en-US" dirty="0"/>
              <a:t>型指令立即数生成方式类似</a:t>
            </a:r>
          </a:p>
          <a:p>
            <a:pPr>
              <a:lnSpc>
                <a:spcPct val="110000"/>
              </a:lnSpc>
              <a:spcAft>
                <a:spcPts val="0"/>
              </a:spcAft>
            </a:pPr>
            <a:r>
              <a:rPr lang="en-US" altLang="zh-CN" dirty="0"/>
              <a:t>S</a:t>
            </a:r>
            <a:r>
              <a:rPr lang="zh-CN" altLang="en-US" dirty="0"/>
              <a:t>型立即数最低位在</a:t>
            </a:r>
            <a:r>
              <a:rPr lang="en-US" altLang="zh-CN" dirty="0"/>
              <a:t>B</a:t>
            </a:r>
            <a:r>
              <a:rPr lang="zh-CN" altLang="en-US" dirty="0"/>
              <a:t>型立即数中变为第</a:t>
            </a:r>
            <a:r>
              <a:rPr lang="en-US" altLang="zh-CN" dirty="0"/>
              <a:t>12</a:t>
            </a:r>
            <a:r>
              <a:rPr lang="zh-CN" altLang="en-US" dirty="0"/>
              <a:t>位</a:t>
            </a:r>
            <a:endParaRPr lang="en-US" altLang="zh-CN" dirty="0"/>
          </a:p>
          <a:p>
            <a:pPr>
              <a:lnSpc>
                <a:spcPct val="110000"/>
              </a:lnSpc>
              <a:spcAft>
                <a:spcPts val="0"/>
              </a:spcAft>
            </a:pPr>
            <a:r>
              <a:rPr lang="zh-CN" altLang="en-US" dirty="0"/>
              <a:t>只有一位数据在编码位置上有差异</a:t>
            </a:r>
            <a:endParaRPr lang="en-US" altLang="zh-CN" dirty="0"/>
          </a:p>
          <a:p>
            <a:pPr lvl="1">
              <a:lnSpc>
                <a:spcPct val="110000"/>
              </a:lnSpc>
              <a:spcAft>
                <a:spcPts val="0"/>
              </a:spcAft>
            </a:pPr>
            <a:r>
              <a:rPr lang="zh-CN" altLang="en-US" dirty="0"/>
              <a:t>需要两个</a:t>
            </a:r>
            <a:r>
              <a:rPr lang="en-US" altLang="zh-CN" dirty="0"/>
              <a:t>1</a:t>
            </a:r>
            <a:r>
              <a:rPr lang="zh-CN" altLang="en-US" dirty="0"/>
              <a:t>位两路选择器</a:t>
            </a:r>
          </a:p>
          <a:p>
            <a:pPr marL="0" lvl="0" indent="0">
              <a:lnSpc>
                <a:spcPts val="4400"/>
              </a:lnSpc>
              <a:buNone/>
            </a:pPr>
            <a:r>
              <a:rPr lang="zh-CN" altLang="en-US" sz="2800" dirty="0">
                <a:solidFill>
                  <a:srgbClr val="0000FF"/>
                </a:solidFill>
              </a:rPr>
              <a:t>指令</a:t>
            </a:r>
            <a:endParaRPr lang="zh-CN" altLang="en-US" dirty="0">
              <a:solidFill>
                <a:srgbClr val="0000FF"/>
              </a:solidFill>
            </a:endParaRPr>
          </a:p>
          <a:p>
            <a:pPr marL="0" lvl="0" indent="0">
              <a:lnSpc>
                <a:spcPts val="4400"/>
              </a:lnSpc>
              <a:buNone/>
            </a:pPr>
            <a:endParaRPr lang="zh-CN" altLang="en-US" sz="2800" dirty="0"/>
          </a:p>
          <a:p>
            <a:pPr marL="0" lvl="0" indent="0">
              <a:lnSpc>
                <a:spcPts val="4400"/>
              </a:lnSpc>
              <a:buNone/>
            </a:pPr>
            <a:r>
              <a:rPr lang="zh-CN" altLang="en-US" sz="2800" dirty="0">
                <a:solidFill>
                  <a:srgbClr val="0000FF"/>
                </a:solidFill>
              </a:rPr>
              <a:t>立即数</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62</a:t>
            </a:fld>
            <a:endParaRPr lang="zh-CN" altLang="en-US" dirty="0"/>
          </a:p>
        </p:txBody>
      </p:sp>
      <p:grpSp>
        <p:nvGrpSpPr>
          <p:cNvPr id="174" name="组合 173"/>
          <p:cNvGrpSpPr/>
          <p:nvPr/>
        </p:nvGrpSpPr>
        <p:grpSpPr>
          <a:xfrm>
            <a:off x="1981200" y="3480435"/>
            <a:ext cx="10098405" cy="3108960"/>
            <a:chOff x="1065417" y="7231255"/>
            <a:chExt cx="10960149" cy="3487075"/>
          </a:xfrm>
        </p:grpSpPr>
        <p:sp>
          <p:nvSpPr>
            <p:cNvPr id="66" name="Google Shape;388;p41"/>
            <p:cNvSpPr txBox="1"/>
            <p:nvPr/>
          </p:nvSpPr>
          <p:spPr>
            <a:xfrm>
              <a:off x="1065417" y="7231255"/>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31</a:t>
              </a:r>
              <a:endParaRPr sz="2400" dirty="0">
                <a:solidFill>
                  <a:schemeClr val="dk1"/>
                </a:solidFill>
                <a:ea typeface="Courier New" panose="02070309020205020404"/>
                <a:cs typeface="Courier New" panose="02070309020205020404"/>
                <a:sym typeface="Courier New" panose="02070309020205020404"/>
              </a:endParaRPr>
            </a:p>
          </p:txBody>
        </p:sp>
        <p:sp>
          <p:nvSpPr>
            <p:cNvPr id="67" name="Google Shape;389;p41"/>
            <p:cNvSpPr txBox="1"/>
            <p:nvPr/>
          </p:nvSpPr>
          <p:spPr>
            <a:xfrm>
              <a:off x="11287705" y="7256040"/>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0</a:t>
              </a:r>
              <a:endParaRPr sz="2400" dirty="0">
                <a:solidFill>
                  <a:schemeClr val="dk1"/>
                </a:solidFill>
                <a:ea typeface="Courier New" panose="02070309020205020404"/>
                <a:cs typeface="Courier New" panose="02070309020205020404"/>
                <a:sym typeface="Courier New" panose="02070309020205020404"/>
              </a:endParaRPr>
            </a:p>
          </p:txBody>
        </p:sp>
        <p:sp>
          <p:nvSpPr>
            <p:cNvPr id="77" name="Google Shape;388;p41"/>
            <p:cNvSpPr txBox="1"/>
            <p:nvPr/>
          </p:nvSpPr>
          <p:spPr>
            <a:xfrm>
              <a:off x="11472209" y="7698667"/>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grpSp>
          <p:nvGrpSpPr>
            <p:cNvPr id="85" name="组合 84"/>
            <p:cNvGrpSpPr/>
            <p:nvPr/>
          </p:nvGrpSpPr>
          <p:grpSpPr>
            <a:xfrm>
              <a:off x="1326423" y="7703650"/>
              <a:ext cx="10145786" cy="457200"/>
              <a:chOff x="2109024" y="3718410"/>
              <a:chExt cx="8442133" cy="457200"/>
            </a:xfrm>
          </p:grpSpPr>
          <p:grpSp>
            <p:nvGrpSpPr>
              <p:cNvPr id="86" name="Google Shape;396;p41"/>
              <p:cNvGrpSpPr/>
              <p:nvPr/>
            </p:nvGrpSpPr>
            <p:grpSpPr>
              <a:xfrm>
                <a:off x="2109024" y="3718410"/>
                <a:ext cx="8442133" cy="457200"/>
                <a:chOff x="186475" y="4572000"/>
                <a:chExt cx="8442133" cy="457200"/>
              </a:xfrm>
            </p:grpSpPr>
            <p:sp>
              <p:nvSpPr>
                <p:cNvPr id="88" name="Google Shape;397;p41"/>
                <p:cNvSpPr/>
                <p:nvPr/>
              </p:nvSpPr>
              <p:spPr>
                <a:xfrm>
                  <a:off x="186475" y="4572000"/>
                  <a:ext cx="208901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[11:5]</a:t>
                  </a:r>
                </a:p>
              </p:txBody>
            </p:sp>
            <p:sp>
              <p:nvSpPr>
                <p:cNvPr id="89" name="Google Shape;398;p41"/>
                <p:cNvSpPr/>
                <p:nvPr/>
              </p:nvSpPr>
              <p:spPr>
                <a:xfrm>
                  <a:off x="7173944" y="4572000"/>
                  <a:ext cx="145466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90" name="Google Shape;400;p41"/>
                <p:cNvSpPr/>
                <p:nvPr/>
              </p:nvSpPr>
              <p:spPr>
                <a:xfrm>
                  <a:off x="3391361" y="4572000"/>
                  <a:ext cx="1117401"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91" name="Google Shape;401;p41"/>
                <p:cNvSpPr/>
                <p:nvPr/>
              </p:nvSpPr>
              <p:spPr>
                <a:xfrm>
                  <a:off x="4508764" y="4572000"/>
                  <a:ext cx="1011112"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funct3</a:t>
                  </a:r>
                  <a:endParaRPr sz="2800" dirty="0">
                    <a:solidFill>
                      <a:schemeClr val="dk1"/>
                    </a:solidFill>
                    <a:ea typeface="Courier New" panose="02070309020205020404"/>
                    <a:cs typeface="Courier New" panose="02070309020205020404"/>
                    <a:sym typeface="Courier New" panose="02070309020205020404"/>
                  </a:endParaRPr>
                </a:p>
              </p:txBody>
            </p:sp>
            <p:sp>
              <p:nvSpPr>
                <p:cNvPr id="92" name="Google Shape;402;p41"/>
                <p:cNvSpPr/>
                <p:nvPr/>
              </p:nvSpPr>
              <p:spPr>
                <a:xfrm>
                  <a:off x="5519876" y="4572000"/>
                  <a:ext cx="1654068"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[4:</a:t>
                  </a:r>
                  <a:r>
                    <a:rPr lang="en-US" sz="2800" b="1" dirty="0">
                      <a:solidFill>
                        <a:srgbClr val="FF0000"/>
                      </a:solidFill>
                      <a:ea typeface="Courier New" panose="02070309020205020404"/>
                      <a:cs typeface="Courier New" panose="02070309020205020404"/>
                      <a:sym typeface="Courier New" panose="02070309020205020404"/>
                    </a:rPr>
                    <a:t>0</a:t>
                  </a:r>
                  <a:r>
                    <a:rPr lang="en-US" sz="2800" dirty="0">
                      <a:solidFill>
                        <a:schemeClr val="dk1"/>
                      </a:solidFill>
                      <a:ea typeface="Courier New" panose="02070309020205020404"/>
                      <a:cs typeface="Courier New" panose="02070309020205020404"/>
                      <a:sym typeface="Courier New" panose="02070309020205020404"/>
                    </a:rPr>
                    <a:t>]</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87" name="Google Shape;399;p41"/>
              <p:cNvSpPr/>
              <p:nvPr/>
            </p:nvSpPr>
            <p:spPr>
              <a:xfrm>
                <a:off x="4198038" y="3718410"/>
                <a:ext cx="1115871"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rs2</a:t>
                </a:r>
                <a:endParaRPr sz="2800" dirty="0">
                  <a:solidFill>
                    <a:schemeClr val="dk1"/>
                  </a:solidFill>
                  <a:ea typeface="Courier New" panose="02070309020205020404"/>
                  <a:cs typeface="Courier New" panose="02070309020205020404"/>
                  <a:sym typeface="Courier New" panose="02070309020205020404"/>
                </a:endParaRPr>
              </a:p>
            </p:txBody>
          </p:sp>
        </p:grpSp>
        <p:grpSp>
          <p:nvGrpSpPr>
            <p:cNvPr id="102" name="Google Shape;451;p42"/>
            <p:cNvGrpSpPr/>
            <p:nvPr/>
          </p:nvGrpSpPr>
          <p:grpSpPr>
            <a:xfrm>
              <a:off x="1326423" y="8366499"/>
              <a:ext cx="10145788" cy="457200"/>
              <a:chOff x="-532387" y="4572000"/>
              <a:chExt cx="9374873" cy="457200"/>
            </a:xfrm>
          </p:grpSpPr>
          <p:sp>
            <p:nvSpPr>
              <p:cNvPr id="105" name="Google Shape;452;p42"/>
              <p:cNvSpPr/>
              <p:nvPr/>
            </p:nvSpPr>
            <p:spPr>
              <a:xfrm>
                <a:off x="-532387" y="4572000"/>
                <a:ext cx="2319821"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[12</a:t>
                </a:r>
                <a:r>
                  <a:rPr lang="en-US" altLang="zh-CN" sz="2800" dirty="0">
                    <a:solidFill>
                      <a:schemeClr val="dk1"/>
                    </a:solidFill>
                    <a:ea typeface="Courier New" panose="02070309020205020404"/>
                    <a:cs typeface="Courier New" panose="02070309020205020404"/>
                    <a:sym typeface="Courier New" panose="02070309020205020404"/>
                  </a:rPr>
                  <a:t>|</a:t>
                </a:r>
                <a:r>
                  <a:rPr lang="en-US" sz="2800" dirty="0">
                    <a:solidFill>
                      <a:schemeClr val="dk1"/>
                    </a:solidFill>
                    <a:ea typeface="Courier New" panose="02070309020205020404"/>
                    <a:cs typeface="Courier New" panose="02070309020205020404"/>
                    <a:sym typeface="Courier New" panose="02070309020205020404"/>
                  </a:rPr>
                  <a:t>10:5]</a:t>
                </a:r>
                <a:endParaRPr sz="2800" dirty="0">
                  <a:solidFill>
                    <a:schemeClr val="dk1"/>
                  </a:solidFill>
                  <a:ea typeface="Courier New" panose="02070309020205020404"/>
                  <a:cs typeface="Courier New" panose="02070309020205020404"/>
                  <a:sym typeface="Courier New" panose="02070309020205020404"/>
                </a:endParaRPr>
              </a:p>
            </p:txBody>
          </p:sp>
          <p:sp>
            <p:nvSpPr>
              <p:cNvPr id="106" name="Google Shape;453;p42"/>
              <p:cNvSpPr/>
              <p:nvPr/>
            </p:nvSpPr>
            <p:spPr>
              <a:xfrm>
                <a:off x="7227101" y="4572000"/>
                <a:ext cx="161538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opcode</a:t>
                </a:r>
                <a:endParaRPr sz="2800" dirty="0">
                  <a:solidFill>
                    <a:schemeClr val="dk1"/>
                  </a:solidFill>
                  <a:ea typeface="Courier New" panose="02070309020205020404"/>
                  <a:cs typeface="Courier New" panose="02070309020205020404"/>
                  <a:sym typeface="Courier New" panose="02070309020205020404"/>
                </a:endParaRPr>
              </a:p>
            </p:txBody>
          </p:sp>
          <p:sp>
            <p:nvSpPr>
              <p:cNvPr id="107" name="Google Shape;454;p42"/>
              <p:cNvSpPr/>
              <p:nvPr/>
            </p:nvSpPr>
            <p:spPr>
              <a:xfrm>
                <a:off x="1793854"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rs2</a:t>
                </a:r>
                <a:endParaRPr sz="2800" dirty="0">
                  <a:solidFill>
                    <a:schemeClr val="dk1"/>
                  </a:solidFill>
                  <a:ea typeface="Courier New" panose="02070309020205020404"/>
                  <a:cs typeface="Courier New" panose="02070309020205020404"/>
                  <a:sym typeface="Courier New" panose="02070309020205020404"/>
                </a:endParaRPr>
              </a:p>
            </p:txBody>
          </p:sp>
          <p:sp>
            <p:nvSpPr>
              <p:cNvPr id="108" name="Google Shape;455;p42"/>
              <p:cNvSpPr/>
              <p:nvPr/>
            </p:nvSpPr>
            <p:spPr>
              <a:xfrm>
                <a:off x="3026594" y="4572000"/>
                <a:ext cx="124086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109" name="Google Shape;456;p42"/>
              <p:cNvSpPr/>
              <p:nvPr/>
            </p:nvSpPr>
            <p:spPr>
              <a:xfrm>
                <a:off x="4267454" y="4572000"/>
                <a:ext cx="1122826"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algn="ctr"/>
                <a:r>
                  <a:rPr lang="en-US" sz="2800" dirty="0">
                    <a:solidFill>
                      <a:schemeClr val="dk1"/>
                    </a:solidFill>
                    <a:ea typeface="Courier New" panose="02070309020205020404"/>
                    <a:cs typeface="Courier New" panose="02070309020205020404"/>
                    <a:sym typeface="Courier New" panose="02070309020205020404"/>
                  </a:rPr>
                  <a:t>funct3</a:t>
                </a:r>
                <a:endParaRPr sz="2000" dirty="0">
                  <a:solidFill>
                    <a:schemeClr val="dk1"/>
                  </a:solidFill>
                  <a:ea typeface="Courier New" panose="02070309020205020404"/>
                  <a:cs typeface="Courier New" panose="02070309020205020404"/>
                  <a:sym typeface="Courier New" panose="02070309020205020404"/>
                </a:endParaRPr>
              </a:p>
            </p:txBody>
          </p:sp>
          <p:sp>
            <p:nvSpPr>
              <p:cNvPr id="110" name="Google Shape;457;p42"/>
              <p:cNvSpPr/>
              <p:nvPr/>
            </p:nvSpPr>
            <p:spPr>
              <a:xfrm>
                <a:off x="5390280" y="4572000"/>
                <a:ext cx="1836821"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algn="ctr"/>
                <a:r>
                  <a:rPr lang="en-US" altLang="zh-CN" sz="2800" dirty="0" err="1">
                    <a:solidFill>
                      <a:schemeClr val="dk1"/>
                    </a:solidFill>
                    <a:ea typeface="Courier New" panose="02070309020205020404"/>
                    <a:cs typeface="Courier New" panose="02070309020205020404"/>
                    <a:sym typeface="Courier New" panose="02070309020205020404"/>
                  </a:rPr>
                  <a:t>i</a:t>
                </a:r>
                <a:r>
                  <a:rPr lang="en-US" sz="2800" dirty="0" err="1">
                    <a:solidFill>
                      <a:schemeClr val="dk1"/>
                    </a:solidFill>
                    <a:ea typeface="Courier New" panose="02070309020205020404"/>
                    <a:cs typeface="Courier New" panose="02070309020205020404"/>
                    <a:sym typeface="Courier New" panose="02070309020205020404"/>
                  </a:rPr>
                  <a:t>mm</a:t>
                </a:r>
                <a:r>
                  <a:rPr lang="en-US" sz="2800" dirty="0">
                    <a:solidFill>
                      <a:schemeClr val="dk1"/>
                    </a:solidFill>
                    <a:ea typeface="Courier New" panose="02070309020205020404"/>
                    <a:cs typeface="Courier New" panose="02070309020205020404"/>
                    <a:sym typeface="Courier New" panose="02070309020205020404"/>
                  </a:rPr>
                  <a:t>[4:1</a:t>
                </a:r>
                <a:r>
                  <a:rPr lang="en-US" altLang="zh-CN" sz="2800" dirty="0">
                    <a:solidFill>
                      <a:schemeClr val="dk1"/>
                    </a:solidFill>
                    <a:ea typeface="Courier New" panose="02070309020205020404"/>
                    <a:cs typeface="Courier New" panose="02070309020205020404"/>
                    <a:sym typeface="Courier New" panose="02070309020205020404"/>
                  </a:rPr>
                  <a:t>|</a:t>
                </a:r>
                <a:r>
                  <a:rPr lang="en-US" altLang="zh-CN" sz="2800" b="1" dirty="0">
                    <a:solidFill>
                      <a:srgbClr val="FF0000"/>
                    </a:solidFill>
                    <a:ea typeface="Courier New" panose="02070309020205020404"/>
                    <a:cs typeface="Courier New" panose="02070309020205020404"/>
                    <a:sym typeface="Courier New" panose="02070309020205020404"/>
                  </a:rPr>
                  <a:t>11</a:t>
                </a:r>
                <a:r>
                  <a:rPr lang="en-US" sz="2800" dirty="0">
                    <a:solidFill>
                      <a:schemeClr val="dk1"/>
                    </a:solidFill>
                    <a:ea typeface="Courier New" panose="02070309020205020404"/>
                    <a:cs typeface="Courier New" panose="02070309020205020404"/>
                    <a:sym typeface="Courier New" panose="02070309020205020404"/>
                  </a:rPr>
                  <a:t>]</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111" name="Google Shape;388;p41"/>
            <p:cNvSpPr txBox="1"/>
            <p:nvPr/>
          </p:nvSpPr>
          <p:spPr>
            <a:xfrm>
              <a:off x="11472209" y="8366499"/>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B</a:t>
              </a:r>
              <a:endParaRPr sz="2400" dirty="0">
                <a:solidFill>
                  <a:schemeClr val="dk1"/>
                </a:solidFill>
                <a:ea typeface="Courier New" panose="02070309020205020404"/>
                <a:cs typeface="Courier New" panose="02070309020205020404"/>
                <a:sym typeface="Courier New" panose="02070309020205020404"/>
              </a:endParaRPr>
            </a:p>
          </p:txBody>
        </p:sp>
        <p:sp>
          <p:nvSpPr>
            <p:cNvPr id="131" name="Google Shape;388;p41"/>
            <p:cNvSpPr txBox="1"/>
            <p:nvPr/>
          </p:nvSpPr>
          <p:spPr>
            <a:xfrm>
              <a:off x="1065417" y="8934128"/>
              <a:ext cx="8083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n-1</a:t>
              </a:r>
              <a:endParaRPr sz="2400" dirty="0">
                <a:solidFill>
                  <a:schemeClr val="dk1"/>
                </a:solidFill>
                <a:ea typeface="Courier New" panose="02070309020205020404"/>
                <a:cs typeface="Courier New" panose="02070309020205020404"/>
                <a:sym typeface="Courier New" panose="02070309020205020404"/>
              </a:endParaRPr>
            </a:p>
          </p:txBody>
        </p:sp>
        <p:sp>
          <p:nvSpPr>
            <p:cNvPr id="132" name="Google Shape;389;p41"/>
            <p:cNvSpPr txBox="1"/>
            <p:nvPr/>
          </p:nvSpPr>
          <p:spPr>
            <a:xfrm>
              <a:off x="11287705" y="8953166"/>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0</a:t>
              </a:r>
              <a:endParaRPr sz="2400" dirty="0">
                <a:solidFill>
                  <a:schemeClr val="dk1"/>
                </a:solidFill>
                <a:ea typeface="Courier New" panose="02070309020205020404"/>
                <a:cs typeface="Courier New" panose="02070309020205020404"/>
                <a:sym typeface="Courier New" panose="02070309020205020404"/>
              </a:endParaRPr>
            </a:p>
          </p:txBody>
        </p:sp>
        <p:sp>
          <p:nvSpPr>
            <p:cNvPr id="133" name="Google Shape;388;p41"/>
            <p:cNvSpPr txBox="1"/>
            <p:nvPr/>
          </p:nvSpPr>
          <p:spPr>
            <a:xfrm>
              <a:off x="11472209" y="9395793"/>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sp>
          <p:nvSpPr>
            <p:cNvPr id="149" name="Google Shape;388;p41"/>
            <p:cNvSpPr txBox="1"/>
            <p:nvPr/>
          </p:nvSpPr>
          <p:spPr>
            <a:xfrm>
              <a:off x="11472209" y="10256665"/>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B</a:t>
              </a:r>
              <a:endParaRPr sz="2400" dirty="0">
                <a:solidFill>
                  <a:schemeClr val="dk1"/>
                </a:solidFill>
                <a:ea typeface="Courier New" panose="02070309020205020404"/>
                <a:cs typeface="Courier New" panose="02070309020205020404"/>
                <a:sym typeface="Courier New" panose="02070309020205020404"/>
              </a:endParaRPr>
            </a:p>
          </p:txBody>
        </p:sp>
        <p:sp>
          <p:nvSpPr>
            <p:cNvPr id="150" name="Google Shape;397;p41"/>
            <p:cNvSpPr/>
            <p:nvPr/>
          </p:nvSpPr>
          <p:spPr>
            <a:xfrm>
              <a:off x="1329565" y="9425062"/>
              <a:ext cx="437630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[31] ................. </a:t>
              </a: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[31]</a:t>
              </a:r>
              <a:endParaRPr lang="zh-CN" altLang="en-US" sz="2800" dirty="0">
                <a:solidFill>
                  <a:schemeClr val="dk1"/>
                </a:solidFill>
                <a:latin typeface="+mn-ea"/>
                <a:ea typeface="宋体" panose="02010600030101010101" pitchFamily="2" charset="-122"/>
                <a:cs typeface="Courier New" panose="02070309020205020404"/>
                <a:sym typeface="Courier New" panose="02070309020205020404"/>
              </a:endParaRPr>
            </a:p>
          </p:txBody>
        </p:sp>
        <p:sp>
          <p:nvSpPr>
            <p:cNvPr id="151" name="Google Shape;398;p41"/>
            <p:cNvSpPr/>
            <p:nvPr/>
          </p:nvSpPr>
          <p:spPr>
            <a:xfrm>
              <a:off x="8016239" y="9425062"/>
              <a:ext cx="19580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[11:8]</a:t>
              </a:r>
              <a:endParaRPr sz="2800" dirty="0">
                <a:solidFill>
                  <a:schemeClr val="dk1"/>
                </a:solidFill>
                <a:ea typeface="Courier New" panose="02070309020205020404"/>
                <a:cs typeface="Courier New" panose="02070309020205020404"/>
                <a:sym typeface="Courier New" panose="02070309020205020404"/>
              </a:endParaRPr>
            </a:p>
          </p:txBody>
        </p:sp>
        <p:sp>
          <p:nvSpPr>
            <p:cNvPr id="152" name="Google Shape;398;p41"/>
            <p:cNvSpPr/>
            <p:nvPr/>
          </p:nvSpPr>
          <p:spPr>
            <a:xfrm>
              <a:off x="5705866" y="9425062"/>
              <a:ext cx="231037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[30:25]</a:t>
              </a:r>
              <a:endParaRPr sz="2800" dirty="0">
                <a:solidFill>
                  <a:schemeClr val="dk1"/>
                </a:solidFill>
                <a:ea typeface="Courier New" panose="02070309020205020404"/>
                <a:cs typeface="Courier New" panose="02070309020205020404"/>
                <a:sym typeface="Courier New" panose="02070309020205020404"/>
              </a:endParaRPr>
            </a:p>
          </p:txBody>
        </p:sp>
        <p:sp>
          <p:nvSpPr>
            <p:cNvPr id="157" name="Google Shape;453;p42"/>
            <p:cNvSpPr/>
            <p:nvPr/>
          </p:nvSpPr>
          <p:spPr>
            <a:xfrm>
              <a:off x="9974257" y="9425256"/>
              <a:ext cx="14979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[7]</a:t>
              </a:r>
              <a:endParaRPr sz="2800" dirty="0">
                <a:solidFill>
                  <a:schemeClr val="dk1"/>
                </a:solidFill>
                <a:ea typeface="Courier New" panose="02070309020205020404"/>
                <a:cs typeface="Courier New" panose="02070309020205020404"/>
                <a:sym typeface="Courier New" panose="02070309020205020404"/>
              </a:endParaRPr>
            </a:p>
          </p:txBody>
        </p:sp>
        <p:sp>
          <p:nvSpPr>
            <p:cNvPr id="160" name="Google Shape;389;p41"/>
            <p:cNvSpPr txBox="1"/>
            <p:nvPr/>
          </p:nvSpPr>
          <p:spPr>
            <a:xfrm>
              <a:off x="9631655" y="8953166"/>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a:t>
              </a:r>
              <a:endParaRPr sz="2400" dirty="0">
                <a:solidFill>
                  <a:schemeClr val="dk1"/>
                </a:solidFill>
                <a:ea typeface="Courier New" panose="02070309020205020404"/>
                <a:cs typeface="Courier New" panose="02070309020205020404"/>
                <a:sym typeface="Courier New" panose="02070309020205020404"/>
              </a:endParaRPr>
            </a:p>
          </p:txBody>
        </p:sp>
        <p:sp>
          <p:nvSpPr>
            <p:cNvPr id="161" name="Google Shape;397;p41"/>
            <p:cNvSpPr/>
            <p:nvPr/>
          </p:nvSpPr>
          <p:spPr>
            <a:xfrm>
              <a:off x="1329565" y="10258942"/>
              <a:ext cx="3289662" cy="457251"/>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[31] ......</a:t>
              </a: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[31]</a:t>
              </a:r>
              <a:endParaRPr lang="en-US" altLang="zh-CN" sz="2800" dirty="0">
                <a:solidFill>
                  <a:schemeClr val="dk1"/>
                </a:solidFill>
                <a:latin typeface="+mn-ea"/>
                <a:cs typeface="Courier New" panose="02070309020205020404"/>
                <a:sym typeface="Courier New" panose="02070309020205020404"/>
              </a:endParaRPr>
            </a:p>
          </p:txBody>
        </p:sp>
        <p:sp>
          <p:nvSpPr>
            <p:cNvPr id="162" name="Google Shape;398;p41"/>
            <p:cNvSpPr/>
            <p:nvPr/>
          </p:nvSpPr>
          <p:spPr>
            <a:xfrm>
              <a:off x="8016239" y="10258905"/>
              <a:ext cx="19580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[11:8]</a:t>
              </a:r>
              <a:endParaRPr sz="2800" dirty="0">
                <a:solidFill>
                  <a:schemeClr val="dk1"/>
                </a:solidFill>
                <a:ea typeface="Courier New" panose="02070309020205020404"/>
                <a:cs typeface="Courier New" panose="02070309020205020404"/>
                <a:sym typeface="Courier New" panose="02070309020205020404"/>
              </a:endParaRPr>
            </a:p>
          </p:txBody>
        </p:sp>
        <p:sp>
          <p:nvSpPr>
            <p:cNvPr id="163" name="Google Shape;398;p41"/>
            <p:cNvSpPr/>
            <p:nvPr/>
          </p:nvSpPr>
          <p:spPr>
            <a:xfrm>
              <a:off x="5705866" y="10258905"/>
              <a:ext cx="231037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[30:25]</a:t>
              </a:r>
              <a:endParaRPr sz="2800" dirty="0">
                <a:solidFill>
                  <a:schemeClr val="dk1"/>
                </a:solidFill>
                <a:ea typeface="Courier New" panose="02070309020205020404"/>
                <a:cs typeface="Courier New" panose="02070309020205020404"/>
                <a:sym typeface="Courier New" panose="02070309020205020404"/>
              </a:endParaRPr>
            </a:p>
          </p:txBody>
        </p:sp>
        <p:sp>
          <p:nvSpPr>
            <p:cNvPr id="164" name="Google Shape;453;p42"/>
            <p:cNvSpPr/>
            <p:nvPr/>
          </p:nvSpPr>
          <p:spPr>
            <a:xfrm>
              <a:off x="9974257" y="10259099"/>
              <a:ext cx="14979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a:solidFill>
                    <a:schemeClr val="dk1"/>
                  </a:solidFill>
                  <a:ea typeface="Courier New" panose="02070309020205020404"/>
                  <a:cs typeface="Courier New" panose="02070309020205020404"/>
                  <a:sym typeface="Courier New" panose="02070309020205020404"/>
                </a:rPr>
                <a:t>0</a:t>
              </a:r>
              <a:endParaRPr sz="2800" dirty="0">
                <a:solidFill>
                  <a:schemeClr val="dk1"/>
                </a:solidFill>
                <a:ea typeface="Courier New" panose="02070309020205020404"/>
                <a:cs typeface="Courier New" panose="02070309020205020404"/>
                <a:sym typeface="Courier New" panose="02070309020205020404"/>
              </a:endParaRPr>
            </a:p>
          </p:txBody>
        </p:sp>
        <p:sp>
          <p:nvSpPr>
            <p:cNvPr id="165" name="Google Shape;453;p42"/>
            <p:cNvSpPr/>
            <p:nvPr/>
          </p:nvSpPr>
          <p:spPr>
            <a:xfrm>
              <a:off x="4619228" y="10258942"/>
              <a:ext cx="1087072" cy="457251"/>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[7]</a:t>
              </a:r>
              <a:endParaRPr sz="2800" dirty="0">
                <a:solidFill>
                  <a:schemeClr val="dk1"/>
                </a:solidFill>
                <a:ea typeface="Courier New" panose="02070309020205020404"/>
                <a:cs typeface="Courier New" panose="02070309020205020404"/>
                <a:sym typeface="Courier New" panose="02070309020205020404"/>
              </a:endParaRPr>
            </a:p>
          </p:txBody>
        </p:sp>
        <p:sp>
          <p:nvSpPr>
            <p:cNvPr id="166" name="Google Shape;389;p41"/>
            <p:cNvSpPr txBox="1"/>
            <p:nvPr/>
          </p:nvSpPr>
          <p:spPr>
            <a:xfrm>
              <a:off x="5692940" y="8953166"/>
              <a:ext cx="551348"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10</a:t>
              </a:r>
              <a:endParaRPr sz="2400" dirty="0">
                <a:solidFill>
                  <a:schemeClr val="dk1"/>
                </a:solidFill>
                <a:ea typeface="Courier New" panose="02070309020205020404"/>
                <a:cs typeface="Courier New" panose="02070309020205020404"/>
                <a:sym typeface="Courier New" panose="02070309020205020404"/>
              </a:endParaRPr>
            </a:p>
          </p:txBody>
        </p:sp>
        <p:cxnSp>
          <p:nvCxnSpPr>
            <p:cNvPr id="168" name="直接箭头连接符 167"/>
            <p:cNvCxnSpPr>
              <a:stCxn id="165" idx="0"/>
              <a:endCxn id="157" idx="2"/>
            </p:cNvCxnSpPr>
            <p:nvPr/>
          </p:nvCxnSpPr>
          <p:spPr>
            <a:xfrm flipV="1">
              <a:off x="5162788" y="9882840"/>
              <a:ext cx="5559983" cy="37605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Google Shape;389;p41"/>
            <p:cNvSpPr txBox="1"/>
            <p:nvPr/>
          </p:nvSpPr>
          <p:spPr>
            <a:xfrm>
              <a:off x="4563011" y="8952713"/>
              <a:ext cx="1214405" cy="4365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   11</a:t>
              </a:r>
              <a:endParaRPr sz="2400" dirty="0">
                <a:solidFill>
                  <a:schemeClr val="dk1"/>
                </a:solidFill>
                <a:ea typeface="Courier New" panose="02070309020205020404"/>
                <a:cs typeface="Courier New" panose="02070309020205020404"/>
                <a:sym typeface="Courier New" panose="02070309020205020404"/>
              </a:endParaRPr>
            </a:p>
          </p:txBody>
        </p:sp>
        <p:sp>
          <p:nvSpPr>
            <p:cNvPr id="171" name="Google Shape;389;p41"/>
            <p:cNvSpPr txBox="1"/>
            <p:nvPr/>
          </p:nvSpPr>
          <p:spPr>
            <a:xfrm>
              <a:off x="8016239" y="8953166"/>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4</a:t>
              </a:r>
              <a:endParaRPr sz="2400" dirty="0">
                <a:solidFill>
                  <a:schemeClr val="dk1"/>
                </a:solidFill>
                <a:ea typeface="Courier New" panose="02070309020205020404"/>
                <a:cs typeface="Courier New" panose="02070309020205020404"/>
                <a:sym typeface="Courier New" panose="02070309020205020404"/>
              </a:endParaRPr>
            </a:p>
          </p:txBody>
        </p:sp>
        <p:sp>
          <p:nvSpPr>
            <p:cNvPr id="172" name="Google Shape;389;p41"/>
            <p:cNvSpPr txBox="1"/>
            <p:nvPr/>
          </p:nvSpPr>
          <p:spPr>
            <a:xfrm>
              <a:off x="7647226" y="8953166"/>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5</a:t>
              </a:r>
              <a:endParaRPr sz="2400" dirty="0">
                <a:solidFill>
                  <a:schemeClr val="dk1"/>
                </a:solidFill>
                <a:ea typeface="Courier New" panose="02070309020205020404"/>
                <a:cs typeface="Courier New" panose="02070309020205020404"/>
                <a:sym typeface="Courier New" panose="020703090202050204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a:t>
            </a:r>
            <a:r>
              <a:rPr lang="zh-CN" altLang="en-US" dirty="0"/>
              <a:t>型指令</a:t>
            </a:r>
            <a:r>
              <a:rPr lang="en-US" altLang="zh-CN" dirty="0"/>
              <a:t>——</a:t>
            </a:r>
            <a:r>
              <a:rPr lang="en-US" altLang="zh-CN" dirty="0" err="1"/>
              <a:t>jalr</a:t>
            </a:r>
            <a:endParaRPr lang="zh-CN" altLang="en-US" dirty="0"/>
          </a:p>
        </p:txBody>
      </p:sp>
      <p:sp>
        <p:nvSpPr>
          <p:cNvPr id="5" name="内容占位符 4"/>
          <p:cNvSpPr>
            <a:spLocks noGrp="1"/>
          </p:cNvSpPr>
          <p:nvPr>
            <p:ph idx="1"/>
          </p:nvPr>
        </p:nvSpPr>
        <p:spPr/>
        <p:txBody>
          <a:bodyPr/>
          <a:lstStyle/>
          <a:p>
            <a:pPr>
              <a:lnSpc>
                <a:spcPct val="140000"/>
              </a:lnSpc>
            </a:pPr>
            <a:endParaRPr lang="en-US" altLang="zh-CN" dirty="0"/>
          </a:p>
          <a:p>
            <a:pPr>
              <a:lnSpc>
                <a:spcPct val="140000"/>
              </a:lnSpc>
            </a:pPr>
            <a:endParaRPr lang="en-US" altLang="zh-CN" dirty="0"/>
          </a:p>
          <a:p>
            <a:pPr>
              <a:lnSpc>
                <a:spcPct val="140000"/>
              </a:lnSpc>
            </a:pPr>
            <a:r>
              <a:rPr lang="en-US" dirty="0">
                <a:sym typeface="+mn-ea"/>
              </a:rPr>
              <a:t>jalr rd, offset(rs1) </a:t>
            </a:r>
            <a:r>
              <a:rPr lang="en-US" dirty="0">
                <a:solidFill>
                  <a:srgbClr val="FF0000"/>
                </a:solidFill>
                <a:sym typeface="+mn-ea"/>
              </a:rPr>
              <a:t>  </a:t>
            </a:r>
            <a:r>
              <a:rPr lang="en-US" dirty="0">
                <a:sym typeface="+mn-ea"/>
              </a:rPr>
              <a:t>#(</a:t>
            </a:r>
            <a:r>
              <a:rPr lang="en-US" dirty="0">
                <a:solidFill>
                  <a:srgbClr val="0000FF"/>
                </a:solidFill>
                <a:sym typeface="+mn-ea"/>
              </a:rPr>
              <a:t>j</a:t>
            </a:r>
            <a:r>
              <a:rPr lang="en-US" dirty="0">
                <a:sym typeface="+mn-ea"/>
              </a:rPr>
              <a:t>ump </a:t>
            </a:r>
            <a:r>
              <a:rPr lang="en-US" dirty="0">
                <a:solidFill>
                  <a:srgbClr val="0000FF"/>
                </a:solidFill>
                <a:sym typeface="+mn-ea"/>
              </a:rPr>
              <a:t>a</a:t>
            </a:r>
            <a:r>
              <a:rPr lang="en-US" dirty="0">
                <a:sym typeface="+mn-ea"/>
              </a:rPr>
              <a:t>nd </a:t>
            </a:r>
            <a:r>
              <a:rPr lang="en-US" dirty="0">
                <a:solidFill>
                  <a:srgbClr val="0000FF"/>
                </a:solidFill>
                <a:sym typeface="+mn-ea"/>
              </a:rPr>
              <a:t>l</a:t>
            </a:r>
            <a:r>
              <a:rPr lang="en-US" dirty="0">
                <a:sym typeface="+mn-ea"/>
              </a:rPr>
              <a:t>ink </a:t>
            </a:r>
            <a:r>
              <a:rPr lang="en-US" dirty="0">
                <a:solidFill>
                  <a:srgbClr val="0000FF"/>
                </a:solidFill>
                <a:sym typeface="+mn-ea"/>
              </a:rPr>
              <a:t>r</a:t>
            </a:r>
            <a:r>
              <a:rPr lang="en-US" dirty="0">
                <a:sym typeface="+mn-ea"/>
              </a:rPr>
              <a:t>egister</a:t>
            </a:r>
            <a:r>
              <a:rPr lang="zh-CN" altLang="en-US" dirty="0">
                <a:sym typeface="+mn-ea"/>
              </a:rPr>
              <a:t>）</a:t>
            </a:r>
          </a:p>
          <a:p>
            <a:pPr lvl="0">
              <a:lnSpc>
                <a:spcPct val="140000"/>
              </a:lnSpc>
            </a:pPr>
            <a:r>
              <a:rPr lang="zh-CN" altLang="en-US" dirty="0"/>
              <a:t>将 </a:t>
            </a:r>
            <a:r>
              <a:rPr lang="en-US" altLang="zh-CN" dirty="0"/>
              <a:t>PC + 4 </a:t>
            </a:r>
            <a:r>
              <a:rPr lang="zh-CN" altLang="en-US" b="1" dirty="0">
                <a:solidFill>
                  <a:srgbClr val="FF0000"/>
                </a:solidFill>
              </a:rPr>
              <a:t>写入</a:t>
            </a:r>
            <a:r>
              <a:rPr lang="en-US" altLang="zh-CN" b="1" dirty="0" err="1">
                <a:solidFill>
                  <a:srgbClr val="FF0000"/>
                </a:solidFill>
              </a:rPr>
              <a:t>rd</a:t>
            </a:r>
            <a:r>
              <a:rPr lang="zh-CN" altLang="en-US" dirty="0"/>
              <a:t>（返回地址）</a:t>
            </a:r>
          </a:p>
          <a:p>
            <a:pPr lvl="0">
              <a:lnSpc>
                <a:spcPct val="140000"/>
              </a:lnSpc>
            </a:pPr>
            <a:r>
              <a:rPr lang="zh-CN" altLang="en-US" dirty="0"/>
              <a:t>设置 </a:t>
            </a:r>
            <a:r>
              <a:rPr lang="zh-CN" altLang="en-US" b="1" dirty="0">
                <a:solidFill>
                  <a:srgbClr val="FF0000"/>
                </a:solidFill>
              </a:rPr>
              <a:t>PC = </a:t>
            </a:r>
            <a:r>
              <a:rPr lang="en-US" altLang="zh-CN" b="1" dirty="0">
                <a:solidFill>
                  <a:srgbClr val="FF0000"/>
                </a:solidFill>
              </a:rPr>
              <a:t>R[</a:t>
            </a:r>
            <a:r>
              <a:rPr lang="zh-CN" altLang="en-US" b="1" dirty="0">
                <a:solidFill>
                  <a:srgbClr val="FF0000"/>
                </a:solidFill>
              </a:rPr>
              <a:t>rs</a:t>
            </a:r>
            <a:r>
              <a:rPr lang="en-US" altLang="zh-CN" b="1" dirty="0">
                <a:solidFill>
                  <a:srgbClr val="FF0000"/>
                </a:solidFill>
              </a:rPr>
              <a:t>1]</a:t>
            </a:r>
            <a:r>
              <a:rPr lang="zh-CN" altLang="en-US" b="1" dirty="0">
                <a:solidFill>
                  <a:srgbClr val="FF0000"/>
                </a:solidFill>
              </a:rPr>
              <a:t> + </a:t>
            </a:r>
            <a:r>
              <a:rPr lang="en-US" altLang="zh-CN" b="1" dirty="0">
                <a:solidFill>
                  <a:srgbClr val="FF0000"/>
                </a:solidFill>
              </a:rPr>
              <a:t>offset</a:t>
            </a:r>
            <a:endParaRPr lang="zh-CN" altLang="en-US" dirty="0"/>
          </a:p>
          <a:p>
            <a:pPr lvl="0">
              <a:lnSpc>
                <a:spcPct val="140000"/>
              </a:lnSpc>
            </a:pPr>
            <a:r>
              <a:rPr lang="zh-CN" altLang="en-US" dirty="0"/>
              <a:t>立即数生成与</a:t>
            </a:r>
            <a:r>
              <a:rPr lang="en-US" altLang="zh-CN" dirty="0"/>
              <a:t>I</a:t>
            </a:r>
            <a:r>
              <a:rPr lang="zh-CN" altLang="en-US" dirty="0"/>
              <a:t>型算术和装载指令一样</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63</a:t>
            </a:fld>
            <a:endParaRPr lang="zh-CN" altLang="en-US" dirty="0"/>
          </a:p>
        </p:txBody>
      </p:sp>
      <p:grpSp>
        <p:nvGrpSpPr>
          <p:cNvPr id="38" name="组合 37"/>
          <p:cNvGrpSpPr/>
          <p:nvPr/>
        </p:nvGrpSpPr>
        <p:grpSpPr>
          <a:xfrm>
            <a:off x="1624132" y="1151534"/>
            <a:ext cx="8875710" cy="1478164"/>
            <a:chOff x="1634292" y="1303934"/>
            <a:chExt cx="8875710" cy="1478164"/>
          </a:xfrm>
        </p:grpSpPr>
        <p:grpSp>
          <p:nvGrpSpPr>
            <p:cNvPr id="24" name="组合 23"/>
            <p:cNvGrpSpPr/>
            <p:nvPr/>
          </p:nvGrpSpPr>
          <p:grpSpPr>
            <a:xfrm>
              <a:off x="1634292" y="1303934"/>
              <a:ext cx="8875710" cy="918866"/>
              <a:chOff x="74389" y="4753399"/>
              <a:chExt cx="8875710" cy="918866"/>
            </a:xfrm>
          </p:grpSpPr>
          <p:sp>
            <p:nvSpPr>
              <p:cNvPr id="25" name="Google Shape;388;p41"/>
              <p:cNvSpPr txBox="1"/>
              <p:nvPr/>
            </p:nvSpPr>
            <p:spPr>
              <a:xfrm>
                <a:off x="74389" y="4753400"/>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endParaRPr sz="2800" dirty="0">
                  <a:solidFill>
                    <a:schemeClr val="dk1"/>
                  </a:solidFill>
                  <a:ea typeface="Courier New" panose="02070309020205020404"/>
                  <a:cs typeface="Courier New" panose="02070309020205020404"/>
                  <a:sym typeface="Courier New" panose="02070309020205020404"/>
                </a:endParaRPr>
              </a:p>
            </p:txBody>
          </p:sp>
          <p:sp>
            <p:nvSpPr>
              <p:cNvPr id="26" name="Google Shape;389;p41"/>
              <p:cNvSpPr txBox="1"/>
              <p:nvPr/>
            </p:nvSpPr>
            <p:spPr>
              <a:xfrm>
                <a:off x="8581087" y="4753399"/>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ea typeface="Courier New" panose="02070309020205020404"/>
                    <a:cs typeface="Courier New" panose="02070309020205020404"/>
                    <a:sym typeface="Courier New" panose="02070309020205020404"/>
                  </a:rPr>
                  <a:t>0</a:t>
                </a:r>
                <a:endParaRPr sz="2800">
                  <a:solidFill>
                    <a:schemeClr val="dk1"/>
                  </a:solidFill>
                  <a:ea typeface="Courier New" panose="02070309020205020404"/>
                  <a:cs typeface="Courier New" panose="02070309020205020404"/>
                  <a:sym typeface="Courier New" panose="02070309020205020404"/>
                </a:endParaRPr>
              </a:p>
            </p:txBody>
          </p:sp>
          <p:grpSp>
            <p:nvGrpSpPr>
              <p:cNvPr id="27" name="Google Shape;396;p41"/>
              <p:cNvGrpSpPr/>
              <p:nvPr/>
            </p:nvGrpSpPr>
            <p:grpSpPr>
              <a:xfrm>
                <a:off x="351067" y="5215065"/>
                <a:ext cx="8442135" cy="457200"/>
                <a:chOff x="186475" y="4572000"/>
                <a:chExt cx="8442135" cy="457200"/>
              </a:xfrm>
            </p:grpSpPr>
            <p:sp>
              <p:nvSpPr>
                <p:cNvPr id="28" name="Google Shape;397;p41"/>
                <p:cNvSpPr/>
                <p:nvPr/>
              </p:nvSpPr>
              <p:spPr>
                <a:xfrm>
                  <a:off x="186475" y="4572000"/>
                  <a:ext cx="290031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[11:0]</a:t>
                  </a:r>
                </a:p>
              </p:txBody>
            </p:sp>
            <p:sp>
              <p:nvSpPr>
                <p:cNvPr id="29" name="Google Shape;398;p41"/>
                <p:cNvSpPr/>
                <p:nvPr/>
              </p:nvSpPr>
              <p:spPr>
                <a:xfrm>
                  <a:off x="6876288"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30" name="Google Shape;400;p41"/>
                <p:cNvSpPr/>
                <p:nvPr/>
              </p:nvSpPr>
              <p:spPr>
                <a:xfrm>
                  <a:off x="3086792" y="4572000"/>
                  <a:ext cx="13206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31"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funct3</a:t>
                  </a:r>
                  <a:endParaRPr sz="2800" dirty="0">
                    <a:solidFill>
                      <a:schemeClr val="dk1"/>
                    </a:solidFill>
                    <a:ea typeface="Courier New" panose="02070309020205020404"/>
                    <a:cs typeface="Courier New" panose="02070309020205020404"/>
                    <a:sym typeface="Courier New" panose="02070309020205020404"/>
                  </a:endParaRPr>
                </a:p>
              </p:txBody>
            </p:sp>
            <p:sp>
              <p:nvSpPr>
                <p:cNvPr id="32"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grpSp>
        </p:grpSp>
        <p:sp>
          <p:nvSpPr>
            <p:cNvPr id="33" name="文本框 32"/>
            <p:cNvSpPr txBox="1"/>
            <p:nvPr/>
          </p:nvSpPr>
          <p:spPr>
            <a:xfrm>
              <a:off x="2430713" y="2258878"/>
              <a:ext cx="1860830" cy="523220"/>
            </a:xfrm>
            <a:prstGeom prst="rect">
              <a:avLst/>
            </a:prstGeom>
            <a:noFill/>
          </p:spPr>
          <p:txBody>
            <a:bodyPr wrap="none" rtlCol="0">
              <a:spAutoFit/>
            </a:bodyPr>
            <a:lstStyle/>
            <a:p>
              <a:r>
                <a:rPr lang="en-US" altLang="zh-CN" sz="2800" dirty="0"/>
                <a:t>offset[11:0]</a:t>
              </a:r>
              <a:endParaRPr lang="zh-CN" altLang="en-US" sz="2800" dirty="0"/>
            </a:p>
          </p:txBody>
        </p:sp>
        <p:sp>
          <p:nvSpPr>
            <p:cNvPr id="34" name="文本框 33"/>
            <p:cNvSpPr txBox="1"/>
            <p:nvPr/>
          </p:nvSpPr>
          <p:spPr>
            <a:xfrm>
              <a:off x="5061065" y="2258878"/>
              <a:ext cx="821059" cy="523220"/>
            </a:xfrm>
            <a:prstGeom prst="rect">
              <a:avLst/>
            </a:prstGeom>
            <a:noFill/>
          </p:spPr>
          <p:txBody>
            <a:bodyPr wrap="none" rtlCol="0">
              <a:spAutoFit/>
            </a:bodyPr>
            <a:lstStyle/>
            <a:p>
              <a:r>
                <a:rPr lang="en-US" altLang="zh-CN" sz="2800" dirty="0"/>
                <a:t>base</a:t>
              </a:r>
              <a:endParaRPr lang="zh-CN" altLang="en-US" sz="2800" dirty="0"/>
            </a:p>
          </p:txBody>
        </p:sp>
        <p:sp>
          <p:nvSpPr>
            <p:cNvPr id="35" name="文本框 34"/>
            <p:cNvSpPr txBox="1"/>
            <p:nvPr/>
          </p:nvSpPr>
          <p:spPr>
            <a:xfrm>
              <a:off x="6567022" y="2258878"/>
              <a:ext cx="364202" cy="523220"/>
            </a:xfrm>
            <a:prstGeom prst="rect">
              <a:avLst/>
            </a:prstGeom>
            <a:noFill/>
          </p:spPr>
          <p:txBody>
            <a:bodyPr wrap="none" rtlCol="0">
              <a:spAutoFit/>
            </a:bodyPr>
            <a:lstStyle/>
            <a:p>
              <a:r>
                <a:rPr lang="en-US" altLang="zh-CN" sz="2800" dirty="0"/>
                <a:t>0</a:t>
              </a:r>
              <a:endParaRPr lang="zh-CN" altLang="en-US" sz="2800" dirty="0"/>
            </a:p>
          </p:txBody>
        </p:sp>
        <p:sp>
          <p:nvSpPr>
            <p:cNvPr id="36" name="文本框 35"/>
            <p:cNvSpPr txBox="1"/>
            <p:nvPr/>
          </p:nvSpPr>
          <p:spPr>
            <a:xfrm>
              <a:off x="7602689" y="2258878"/>
              <a:ext cx="761747" cy="523220"/>
            </a:xfrm>
            <a:prstGeom prst="rect">
              <a:avLst/>
            </a:prstGeom>
            <a:noFill/>
          </p:spPr>
          <p:txBody>
            <a:bodyPr wrap="none" rtlCol="0">
              <a:spAutoFit/>
            </a:bodyPr>
            <a:lstStyle/>
            <a:p>
              <a:r>
                <a:rPr lang="en-US" altLang="zh-CN" sz="2800" dirty="0" err="1"/>
                <a:t>dest</a:t>
              </a:r>
              <a:endParaRPr lang="zh-CN" altLang="en-US" sz="2800" dirty="0"/>
            </a:p>
          </p:txBody>
        </p:sp>
        <p:sp>
          <p:nvSpPr>
            <p:cNvPr id="37" name="文本框 36"/>
            <p:cNvSpPr txBox="1"/>
            <p:nvPr/>
          </p:nvSpPr>
          <p:spPr>
            <a:xfrm>
              <a:off x="8955807" y="2258878"/>
              <a:ext cx="657225" cy="521970"/>
            </a:xfrm>
            <a:prstGeom prst="rect">
              <a:avLst/>
            </a:prstGeom>
            <a:noFill/>
          </p:spPr>
          <p:txBody>
            <a:bodyPr wrap="none" rtlCol="0">
              <a:spAutoFit/>
            </a:bodyPr>
            <a:lstStyle/>
            <a:p>
              <a:r>
                <a:rPr lang="en-US" altLang="zh-CN" sz="2800" dirty="0"/>
                <a:t>jalr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jalr</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64</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71" name="组合 170"/>
          <p:cNvGrpSpPr/>
          <p:nvPr/>
        </p:nvGrpSpPr>
        <p:grpSpPr>
          <a:xfrm>
            <a:off x="8379901" y="2969895"/>
            <a:ext cx="835486" cy="998220"/>
            <a:chOff x="7950205" y="3160441"/>
            <a:chExt cx="679988" cy="998220"/>
          </a:xfrm>
        </p:grpSpPr>
        <p:grpSp>
          <p:nvGrpSpPr>
            <p:cNvPr id="172" name="组合 171"/>
            <p:cNvGrpSpPr/>
            <p:nvPr/>
          </p:nvGrpSpPr>
          <p:grpSpPr>
            <a:xfrm>
              <a:off x="7982529" y="3160441"/>
              <a:ext cx="574962" cy="998220"/>
              <a:chOff x="7982529" y="3160441"/>
              <a:chExt cx="574962" cy="998220"/>
            </a:xfrm>
          </p:grpSpPr>
          <p:sp>
            <p:nvSpPr>
              <p:cNvPr id="185" name="梯形 18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等腰三角形 187"/>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9" name="直接连接符 188"/>
              <p:cNvCxnSpPr>
                <a:endCxn id="188"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90" name="直接连接符 189"/>
              <p:cNvCxnSpPr>
                <a:stCxn id="188" idx="2"/>
                <a:endCxn id="188"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a:stCxn id="188" idx="5"/>
                <a:endCxn id="188"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73" name="文本框 172"/>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01" name="文本框 200"/>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204" name="矩形 203"/>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5" name="文本框 204"/>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09" name="文本框 208"/>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0" name="文本框 219"/>
          <p:cNvSpPr txBox="1"/>
          <p:nvPr/>
        </p:nvSpPr>
        <p:spPr>
          <a:xfrm>
            <a:off x="3795747" y="5552023"/>
            <a:ext cx="1208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1" name="文本框 220"/>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2" name="文本框 221"/>
          <p:cNvSpPr txBox="1"/>
          <p:nvPr/>
        </p:nvSpPr>
        <p:spPr>
          <a:xfrm>
            <a:off x="10646410" y="5537835"/>
            <a:ext cx="123380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=2</a:t>
            </a:r>
            <a:r>
              <a:rPr lang="en-US" altLang="zh-CN" sz="2000" b="1" dirty="0">
                <a:solidFill>
                  <a:srgbClr val="FF0000"/>
                </a:solidFill>
                <a:latin typeface="Times New Roman" panose="02020603050405020304"/>
                <a:ea typeface="宋体" panose="02010600030101010101" pitchFamily="2" charset="-122"/>
              </a:rPr>
              <a:t>(PC+4)</a:t>
            </a:r>
            <a:endParaRPr kumimoji="0" lang="en-US" altLang="zh-CN" sz="2000" b="1" i="0" u="none" strike="noStrike" kern="1200" cap="none" spc="0" normalizeH="0" noProof="0" dirty="0">
              <a:ln>
                <a:noFill/>
              </a:ln>
              <a:solidFill>
                <a:srgbClr val="FF0000"/>
              </a:solidFill>
              <a:effectLst/>
              <a:uLnTx/>
              <a:uFillTx/>
              <a:latin typeface="Times New Roman" panose="02020603050405020304"/>
              <a:ea typeface="宋体" panose="02010600030101010101" pitchFamily="2" charset="-122"/>
            </a:endParaRPr>
          </a:p>
        </p:txBody>
      </p:sp>
      <p:sp>
        <p:nvSpPr>
          <p:cNvPr id="223" name="文本框 222"/>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4" name="文本框 223"/>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5" name="文本框 224"/>
          <p:cNvSpPr txBox="1"/>
          <p:nvPr/>
        </p:nvSpPr>
        <p:spPr>
          <a:xfrm>
            <a:off x="6750473" y="6008979"/>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734937" y="5550255"/>
            <a:ext cx="10328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ea typeface="宋体" panose="02010600030101010101" pitchFamily="2" charset="-122"/>
              </a:rPr>
              <a:t>PCSel</a:t>
            </a:r>
            <a:endParaRPr kumimoji="0" lang="en-US" altLang="zh-CN" sz="2400" b="1" i="0" u="none" strike="noStrike" kern="1200" cap="none" spc="0" normalizeH="0" baseline="0" noProof="0" dirty="0">
              <a:ln>
                <a:noFill/>
              </a:ln>
              <a:solidFill>
                <a:prstClr val="black"/>
              </a:solidFill>
              <a:effectLst/>
              <a:uLnTx/>
              <a:uFillTx/>
              <a:ea typeface="宋体" panose="02010600030101010101" pitchFamily="2" charset="-122"/>
            </a:endParaRPr>
          </a:p>
        </p:txBody>
      </p:sp>
      <p:sp>
        <p:nvSpPr>
          <p:cNvPr id="229" name="文本框 228"/>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30" name="文本框 229"/>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32" name="文本框 231"/>
          <p:cNvSpPr txBox="1"/>
          <p:nvPr/>
        </p:nvSpPr>
        <p:spPr>
          <a:xfrm>
            <a:off x="1926251" y="606897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39" name="组合 238"/>
          <p:cNvGrpSpPr/>
          <p:nvPr/>
        </p:nvGrpSpPr>
        <p:grpSpPr>
          <a:xfrm>
            <a:off x="4647380" y="2244349"/>
            <a:ext cx="2097287" cy="2152479"/>
            <a:chOff x="5147404" y="2415711"/>
            <a:chExt cx="1949822" cy="2152479"/>
          </a:xfrm>
        </p:grpSpPr>
        <p:grpSp>
          <p:nvGrpSpPr>
            <p:cNvPr id="241" name="组合 240"/>
            <p:cNvGrpSpPr/>
            <p:nvPr/>
          </p:nvGrpSpPr>
          <p:grpSpPr>
            <a:xfrm>
              <a:off x="5147404" y="2415711"/>
              <a:ext cx="1949822" cy="2054688"/>
              <a:chOff x="5147404" y="2415711"/>
              <a:chExt cx="1949822" cy="2054688"/>
            </a:xfrm>
          </p:grpSpPr>
          <p:grpSp>
            <p:nvGrpSpPr>
              <p:cNvPr id="243" name="组合 242"/>
              <p:cNvGrpSpPr/>
              <p:nvPr/>
            </p:nvGrpSpPr>
            <p:grpSpPr>
              <a:xfrm>
                <a:off x="5147404" y="2415711"/>
                <a:ext cx="1949822" cy="2054688"/>
                <a:chOff x="9255806" y="2351056"/>
                <a:chExt cx="1949822" cy="2054688"/>
              </a:xfrm>
            </p:grpSpPr>
            <p:sp>
              <p:nvSpPr>
                <p:cNvPr id="245" name="矩形 24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6" name="文本框 24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7" name="文本框 24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8" name="文本框 24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9" name="文本框 24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0" name="文本框 249"/>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1" name="文本框 250"/>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44" name="等腰三角形 243"/>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42" name="直接连接符 241"/>
            <p:cNvCxnSpPr>
              <a:stCxn id="244"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52" name="直接箭头连接符 251"/>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3" name="肘形连接符 252"/>
          <p:cNvCxnSpPr>
            <a:stCxn id="257"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54" name="组合 253"/>
          <p:cNvGrpSpPr/>
          <p:nvPr/>
        </p:nvGrpSpPr>
        <p:grpSpPr>
          <a:xfrm>
            <a:off x="4431702" y="4415155"/>
            <a:ext cx="841756" cy="959906"/>
            <a:chOff x="4355926" y="4364678"/>
            <a:chExt cx="841756" cy="977525"/>
          </a:xfrm>
        </p:grpSpPr>
        <p:sp>
          <p:nvSpPr>
            <p:cNvPr id="255" name="文本框 254"/>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7" name="椭圆 256"/>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74" name="文本框 17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9" name="肘形连接符 308"/>
          <p:cNvCxnSpPr>
            <a:stCxn id="313"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sp>
        <p:nvSpPr>
          <p:cNvPr id="24" name="标题 23"/>
          <p:cNvSpPr>
            <a:spLocks noGrp="1"/>
          </p:cNvSpPr>
          <p:nvPr>
            <p:ph type="title"/>
          </p:nvPr>
        </p:nvSpPr>
        <p:spPr/>
        <p:txBody>
          <a:bodyPr/>
          <a:lstStyle/>
          <a:p>
            <a:r>
              <a:rPr lang="en-US" altLang="zh-CN" dirty="0" err="1"/>
              <a:t>jalr</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65</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71" name="组合 170"/>
          <p:cNvGrpSpPr/>
          <p:nvPr/>
        </p:nvGrpSpPr>
        <p:grpSpPr>
          <a:xfrm>
            <a:off x="8379901" y="2969895"/>
            <a:ext cx="835486" cy="998220"/>
            <a:chOff x="7950205" y="3160441"/>
            <a:chExt cx="679988" cy="998220"/>
          </a:xfrm>
        </p:grpSpPr>
        <p:grpSp>
          <p:nvGrpSpPr>
            <p:cNvPr id="172" name="组合 171"/>
            <p:cNvGrpSpPr/>
            <p:nvPr/>
          </p:nvGrpSpPr>
          <p:grpSpPr>
            <a:xfrm>
              <a:off x="7982529" y="3160441"/>
              <a:ext cx="574962" cy="998220"/>
              <a:chOff x="7982529" y="3160441"/>
              <a:chExt cx="574962" cy="998220"/>
            </a:xfrm>
          </p:grpSpPr>
          <p:sp>
            <p:nvSpPr>
              <p:cNvPr id="185" name="梯形 18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等腰三角形 187"/>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9" name="直接连接符 188"/>
              <p:cNvCxnSpPr>
                <a:endCxn id="188"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90" name="直接连接符 189"/>
              <p:cNvCxnSpPr>
                <a:stCxn id="188" idx="2"/>
                <a:endCxn id="188"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a:stCxn id="188" idx="5"/>
                <a:endCxn id="188"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73" name="文本框 172"/>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01" name="文本框 200"/>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204" name="矩形 203"/>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5" name="文本框 204"/>
          <p:cNvSpPr txBox="1"/>
          <p:nvPr/>
        </p:nvSpPr>
        <p:spPr>
          <a:xfrm>
            <a:off x="5008245" y="5918200"/>
            <a:ext cx="1287145" cy="333375"/>
          </a:xfrm>
          <a:prstGeom prst="rect">
            <a:avLst/>
          </a:prstGeom>
          <a:noFill/>
        </p:spPr>
        <p:txBody>
          <a:bodyPr wrap="none" lIns="0" rIns="0"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RegWEn</a:t>
            </a:r>
            <a:r>
              <a:rPr lang="en-US" altLang="zh-CN" sz="2000" b="1" dirty="0">
                <a:latin typeface="Times New Roman" panose="02020603050405020304"/>
                <a:ea typeface="宋体" panose="02010600030101010101" pitchFamily="2" charset="-122"/>
              </a:rPr>
              <a:t>=1</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09" name="文本框 208"/>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p>
        </p:txBody>
      </p:sp>
      <p:sp>
        <p:nvSpPr>
          <p:cNvPr id="220" name="文本框 219"/>
          <p:cNvSpPr txBox="1"/>
          <p:nvPr/>
        </p:nvSpPr>
        <p:spPr>
          <a:xfrm>
            <a:off x="3796030" y="5551805"/>
            <a:ext cx="1433195" cy="829945"/>
          </a:xfrm>
          <a:prstGeom prst="rect">
            <a:avLst/>
          </a:prstGeom>
          <a:noFill/>
        </p:spPr>
        <p:txBody>
          <a:bodyPr wrap="square" lIns="0" rIns="0"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r>
              <a:rPr lang="en-US" altLang="zh-CN" sz="2400" b="1" dirty="0">
                <a:solidFill>
                  <a:srgbClr val="FF0000"/>
                </a:solidFill>
                <a:latin typeface="Times New Roman" panose="02020603050405020304"/>
                <a:ea typeface="宋体" panose="02010600030101010101" pitchFamily="2" charset="-122"/>
              </a:rPr>
              <a:t>=I</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221" name="文本框 220"/>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2" name="文本框 221"/>
          <p:cNvSpPr txBox="1"/>
          <p:nvPr/>
        </p:nvSpPr>
        <p:spPr>
          <a:xfrm>
            <a:off x="10646659" y="5538078"/>
            <a:ext cx="1103361"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Times New Roman" panose="02020603050405020304"/>
                <a:ea typeface="宋体" panose="02010600030101010101" pitchFamily="2" charset="-122"/>
              </a:rPr>
              <a:t>=</a:t>
            </a:r>
            <a:r>
              <a:rPr lang="en-US" altLang="zh-CN" sz="2400" b="1" dirty="0">
                <a:solidFill>
                  <a:srgbClr val="FF0000"/>
                </a:solidFill>
                <a:latin typeface="Times New Roman" panose="02020603050405020304"/>
                <a:ea typeface="宋体" panose="02010600030101010101" pitchFamily="2" charset="-122"/>
              </a:rPr>
              <a:t>PC+4</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223" name="文本框 222"/>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4" name="文本框 223"/>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5" name="文本框 224"/>
          <p:cNvSpPr txBox="1"/>
          <p:nvPr/>
        </p:nvSpPr>
        <p:spPr>
          <a:xfrm>
            <a:off x="6750473" y="6008979"/>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734695" y="5550535"/>
            <a:ext cx="1286510"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ea typeface="宋体" panose="02010600030101010101" pitchFamily="2" charset="-122"/>
              </a:rPr>
              <a:t>PCSel</a:t>
            </a:r>
            <a:endParaRPr kumimoji="0" lang="en-US" altLang="zh-CN" sz="2400" b="1" i="0" u="none" strike="noStrike" kern="1200" cap="none" spc="0" normalizeH="0" baseline="0" noProof="0" dirty="0">
              <a:ln>
                <a:noFill/>
              </a:ln>
              <a:solidFill>
                <a:srgbClr val="FF0000"/>
              </a:solidFill>
              <a:effectLst/>
              <a:uLnTx/>
              <a:uFillTx/>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ea typeface="宋体" panose="02010600030101010101" pitchFamily="2" charset="-122"/>
              </a:rPr>
              <a:t>=</a:t>
            </a:r>
            <a:r>
              <a:rPr lang="en-US" altLang="zh-CN" sz="2400" b="1" dirty="0">
                <a:solidFill>
                  <a:srgbClr val="FF0000"/>
                </a:solidFill>
                <a:ea typeface="宋体" panose="02010600030101010101" pitchFamily="2" charset="-122"/>
              </a:rPr>
              <a:t>ALU</a:t>
            </a:r>
            <a:endParaRPr kumimoji="0" lang="en-US" altLang="zh-CN" sz="2400" b="1" i="0" u="none" strike="noStrike" kern="1200" cap="none" spc="0" normalizeH="0" baseline="0" noProof="0" dirty="0">
              <a:ln>
                <a:noFill/>
              </a:ln>
              <a:solidFill>
                <a:srgbClr val="FF0000"/>
              </a:solidFill>
              <a:effectLst/>
              <a:uLnTx/>
              <a:uFillTx/>
              <a:ea typeface="宋体" panose="02010600030101010101" pitchFamily="2" charset="-122"/>
            </a:endParaRPr>
          </a:p>
        </p:txBody>
      </p:sp>
      <p:sp>
        <p:nvSpPr>
          <p:cNvPr id="229" name="文本框 228"/>
          <p:cNvSpPr txBox="1"/>
          <p:nvPr/>
        </p:nvSpPr>
        <p:spPr>
          <a:xfrm>
            <a:off x="7670678" y="5539717"/>
            <a:ext cx="821055"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=imm</a:t>
            </a:r>
          </a:p>
        </p:txBody>
      </p:sp>
      <p:sp>
        <p:nvSpPr>
          <p:cNvPr id="230" name="文本框 229"/>
          <p:cNvSpPr txBox="1"/>
          <p:nvPr/>
        </p:nvSpPr>
        <p:spPr>
          <a:xfrm>
            <a:off x="7731988" y="6035645"/>
            <a:ext cx="976630"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=Data1</a:t>
            </a:r>
          </a:p>
        </p:txBody>
      </p:sp>
      <p:sp>
        <p:nvSpPr>
          <p:cNvPr id="232" name="文本框 231"/>
          <p:cNvSpPr txBox="1"/>
          <p:nvPr/>
        </p:nvSpPr>
        <p:spPr>
          <a:xfrm>
            <a:off x="2153581" y="6195339"/>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p>
        </p:txBody>
      </p:sp>
      <p:cxnSp>
        <p:nvCxnSpPr>
          <p:cNvPr id="174" name="直接箭头连接符 173"/>
          <p:cNvCxnSpPr/>
          <p:nvPr/>
        </p:nvCxnSpPr>
        <p:spPr>
          <a:xfrm>
            <a:off x="1919073" y="3179038"/>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7" name="直接箭头连接符 176"/>
          <p:cNvCxnSpPr/>
          <p:nvPr/>
        </p:nvCxnSpPr>
        <p:spPr>
          <a:xfrm>
            <a:off x="3012869" y="3002912"/>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4" name="直接箭头连接符 193"/>
          <p:cNvCxnSpPr/>
          <p:nvPr/>
        </p:nvCxnSpPr>
        <p:spPr>
          <a:xfrm>
            <a:off x="3017949" y="4839525"/>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5" name="直接箭头连接符 194"/>
          <p:cNvCxnSpPr/>
          <p:nvPr/>
        </p:nvCxnSpPr>
        <p:spPr>
          <a:xfrm>
            <a:off x="3012869" y="300291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6" name="直接箭头连接符 195"/>
          <p:cNvCxnSpPr/>
          <p:nvPr/>
        </p:nvCxnSpPr>
        <p:spPr>
          <a:xfrm>
            <a:off x="3017949" y="3428829"/>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8" name="直接箭头连接符 197"/>
          <p:cNvCxnSpPr/>
          <p:nvPr/>
        </p:nvCxnSpPr>
        <p:spPr>
          <a:xfrm>
            <a:off x="2854849" y="3202388"/>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37" name="组合 236"/>
          <p:cNvGrpSpPr/>
          <p:nvPr/>
        </p:nvGrpSpPr>
        <p:grpSpPr>
          <a:xfrm>
            <a:off x="2041000" y="2485126"/>
            <a:ext cx="157663" cy="687003"/>
            <a:chOff x="2139696" y="2656398"/>
            <a:chExt cx="384242" cy="687003"/>
          </a:xfrm>
        </p:grpSpPr>
        <p:cxnSp>
          <p:nvCxnSpPr>
            <p:cNvPr id="238" name="直接连接符 237"/>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9" name="直接箭头连接符 238"/>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41" name="组合 240"/>
          <p:cNvGrpSpPr/>
          <p:nvPr/>
        </p:nvGrpSpPr>
        <p:grpSpPr>
          <a:xfrm>
            <a:off x="3000326" y="1364266"/>
            <a:ext cx="7675619" cy="796912"/>
            <a:chOff x="6552581" y="2760226"/>
            <a:chExt cx="1224387" cy="668173"/>
          </a:xfrm>
        </p:grpSpPr>
        <p:cxnSp>
          <p:nvCxnSpPr>
            <p:cNvPr id="242" name="直接连接符 241"/>
            <p:cNvCxnSpPr/>
            <p:nvPr/>
          </p:nvCxnSpPr>
          <p:spPr>
            <a:xfrm>
              <a:off x="6580657" y="2765756"/>
              <a:ext cx="1011100"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3" name="直接箭头连接符 242"/>
            <p:cNvCxnSpPr/>
            <p:nvPr/>
          </p:nvCxnSpPr>
          <p:spPr>
            <a:xfrm>
              <a:off x="7592593" y="3361697"/>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4" name="直接连接符 243"/>
            <p:cNvCxnSpPr/>
            <p:nvPr/>
          </p:nvCxnSpPr>
          <p:spPr>
            <a:xfrm flipV="1">
              <a:off x="7591757" y="2760226"/>
              <a:ext cx="0" cy="60147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5" name="直接连接符 244"/>
            <p:cNvCxnSpPr/>
            <p:nvPr/>
          </p:nvCxnSpPr>
          <p:spPr>
            <a:xfrm flipV="1">
              <a:off x="6580661" y="2760226"/>
              <a:ext cx="0" cy="66817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6" name="直接连接符 245"/>
            <p:cNvCxnSpPr/>
            <p:nvPr/>
          </p:nvCxnSpPr>
          <p:spPr>
            <a:xfrm>
              <a:off x="6552581" y="3425650"/>
              <a:ext cx="2807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grpSp>
        <p:nvGrpSpPr>
          <p:cNvPr id="247" name="组合 246"/>
          <p:cNvGrpSpPr/>
          <p:nvPr/>
        </p:nvGrpSpPr>
        <p:grpSpPr>
          <a:xfrm>
            <a:off x="6585115" y="2756223"/>
            <a:ext cx="1146237" cy="507740"/>
            <a:chOff x="6580657" y="2757684"/>
            <a:chExt cx="1146237" cy="507740"/>
          </a:xfrm>
        </p:grpSpPr>
        <p:cxnSp>
          <p:nvCxnSpPr>
            <p:cNvPr id="248" name="直接连接符 247"/>
            <p:cNvCxnSpPr/>
            <p:nvPr/>
          </p:nvCxnSpPr>
          <p:spPr>
            <a:xfrm flipV="1">
              <a:off x="6580657" y="2757684"/>
              <a:ext cx="0" cy="50774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9" name="直接连接符 248"/>
            <p:cNvCxnSpPr/>
            <p:nvPr/>
          </p:nvCxnSpPr>
          <p:spPr>
            <a:xfrm>
              <a:off x="6580657" y="2765756"/>
              <a:ext cx="961862"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0" name="直接箭头连接符 249"/>
            <p:cNvCxnSpPr/>
            <p:nvPr/>
          </p:nvCxnSpPr>
          <p:spPr>
            <a:xfrm>
              <a:off x="7542519" y="3110165"/>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1" name="直接连接符 250"/>
            <p:cNvCxnSpPr/>
            <p:nvPr/>
          </p:nvCxnSpPr>
          <p:spPr>
            <a:xfrm flipV="1">
              <a:off x="7542519" y="2757684"/>
              <a:ext cx="0" cy="35749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52" name="肘形连接符 251"/>
          <p:cNvCxnSpPr>
            <a:stCxn id="313" idx="6"/>
          </p:cNvCxnSpPr>
          <p:nvPr/>
        </p:nvCxnSpPr>
        <p:spPr>
          <a:xfrm flipV="1">
            <a:off x="5229927" y="4185664"/>
            <a:ext cx="2501425" cy="709444"/>
          </a:xfrm>
          <a:prstGeom prst="bentConnector3">
            <a:avLst>
              <a:gd name="adj1" fmla="val 9295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3" name="直接箭头连接符 252"/>
          <p:cNvCxnSpPr/>
          <p:nvPr/>
        </p:nvCxnSpPr>
        <p:spPr>
          <a:xfrm>
            <a:off x="8095779" y="3128655"/>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4" name="直接箭头连接符 253"/>
          <p:cNvCxnSpPr/>
          <p:nvPr/>
        </p:nvCxnSpPr>
        <p:spPr>
          <a:xfrm>
            <a:off x="8095779" y="386724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55" name="组合 254"/>
          <p:cNvGrpSpPr/>
          <p:nvPr/>
        </p:nvGrpSpPr>
        <p:grpSpPr>
          <a:xfrm>
            <a:off x="639327" y="1593699"/>
            <a:ext cx="8592878" cy="1869130"/>
            <a:chOff x="4023171" y="1813168"/>
            <a:chExt cx="5085302" cy="1656610"/>
          </a:xfrm>
        </p:grpSpPr>
        <p:cxnSp>
          <p:nvCxnSpPr>
            <p:cNvPr id="257" name="直接连接符 256"/>
            <p:cNvCxnSpPr/>
            <p:nvPr/>
          </p:nvCxnSpPr>
          <p:spPr>
            <a:xfrm flipV="1">
              <a:off x="9108473" y="1813168"/>
              <a:ext cx="0" cy="165661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4023171" y="1813539"/>
              <a:ext cx="508477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0" name="直接连接符 259"/>
            <p:cNvCxnSpPr/>
            <p:nvPr/>
          </p:nvCxnSpPr>
          <p:spPr>
            <a:xfrm flipV="1">
              <a:off x="4023171" y="1813169"/>
              <a:ext cx="0" cy="111496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a:off x="4023171" y="2933445"/>
              <a:ext cx="15736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62" name="直接箭头连接符 261"/>
          <p:cNvCxnSpPr/>
          <p:nvPr/>
        </p:nvCxnSpPr>
        <p:spPr>
          <a:xfrm flipV="1">
            <a:off x="1094210" y="3523865"/>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3" name="直接箭头连接符 262"/>
          <p:cNvCxnSpPr/>
          <p:nvPr/>
        </p:nvCxnSpPr>
        <p:spPr>
          <a:xfrm>
            <a:off x="1267439" y="3166539"/>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flipV="1">
            <a:off x="10903064" y="2794541"/>
            <a:ext cx="0" cy="2740583"/>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5" name="组合 264"/>
          <p:cNvGrpSpPr/>
          <p:nvPr/>
        </p:nvGrpSpPr>
        <p:grpSpPr>
          <a:xfrm>
            <a:off x="4469303" y="1737574"/>
            <a:ext cx="6745271" cy="683397"/>
            <a:chOff x="5118435" y="1810320"/>
            <a:chExt cx="3915664" cy="608430"/>
          </a:xfrm>
        </p:grpSpPr>
        <p:cxnSp>
          <p:nvCxnSpPr>
            <p:cNvPr id="267" name="直接箭头连接符 266"/>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8" name="直接连接符 267"/>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9" name="直接连接符 268"/>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0" name="直接连接符 269"/>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1" name="直接箭头连接符 270"/>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81" name="组合 280"/>
          <p:cNvGrpSpPr/>
          <p:nvPr/>
        </p:nvGrpSpPr>
        <p:grpSpPr>
          <a:xfrm>
            <a:off x="4647380" y="2244349"/>
            <a:ext cx="2097287" cy="2152479"/>
            <a:chOff x="5147404" y="2415711"/>
            <a:chExt cx="1949822" cy="2152479"/>
          </a:xfrm>
        </p:grpSpPr>
        <p:grpSp>
          <p:nvGrpSpPr>
            <p:cNvPr id="282" name="组合 281"/>
            <p:cNvGrpSpPr/>
            <p:nvPr/>
          </p:nvGrpSpPr>
          <p:grpSpPr>
            <a:xfrm>
              <a:off x="5147404" y="2415711"/>
              <a:ext cx="1949822" cy="2054688"/>
              <a:chOff x="5147404" y="2415711"/>
              <a:chExt cx="1949822" cy="2054688"/>
            </a:xfrm>
          </p:grpSpPr>
          <p:grpSp>
            <p:nvGrpSpPr>
              <p:cNvPr id="290" name="组合 289"/>
              <p:cNvGrpSpPr/>
              <p:nvPr/>
            </p:nvGrpSpPr>
            <p:grpSpPr>
              <a:xfrm>
                <a:off x="5147404" y="2415711"/>
                <a:ext cx="1949822" cy="2054688"/>
                <a:chOff x="9255806" y="2351056"/>
                <a:chExt cx="1949822" cy="2054688"/>
              </a:xfrm>
            </p:grpSpPr>
            <p:sp>
              <p:nvSpPr>
                <p:cNvPr id="292" name="矩形 291"/>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3" name="文本框 292"/>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4" name="文本框 293"/>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8" name="文本框 29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9" name="文本框 29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1" name="文本框 30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4" name="文本框 303"/>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91" name="等腰三角形 290"/>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89" name="直接连接符 288"/>
            <p:cNvCxnSpPr>
              <a:stCxn id="291"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308" name="直接箭头连接符 307"/>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0" name="组合 309"/>
          <p:cNvGrpSpPr/>
          <p:nvPr/>
        </p:nvGrpSpPr>
        <p:grpSpPr>
          <a:xfrm>
            <a:off x="4431702" y="4415155"/>
            <a:ext cx="841756" cy="959906"/>
            <a:chOff x="4355926" y="4364678"/>
            <a:chExt cx="841756" cy="977525"/>
          </a:xfrm>
        </p:grpSpPr>
        <p:sp>
          <p:nvSpPr>
            <p:cNvPr id="311" name="文本框 310"/>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3" name="椭圆 312"/>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07" name="文本框 206"/>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wipe(left)">
                                      <p:cBhvr>
                                        <p:cTn id="7" dur="500"/>
                                        <p:tgtEl>
                                          <p:spTgt spid="174"/>
                                        </p:tgtEl>
                                      </p:cBhvr>
                                    </p:animEffect>
                                  </p:childTnLst>
                                </p:cTn>
                              </p:par>
                              <p:par>
                                <p:cTn id="8" presetID="22" presetClass="entr" presetSubtype="8" fill="hold" nodeType="withEffect">
                                  <p:stCondLst>
                                    <p:cond delay="0"/>
                                  </p:stCondLst>
                                  <p:childTnLst>
                                    <p:set>
                                      <p:cBhvr>
                                        <p:cTn id="9" dur="1" fill="hold">
                                          <p:stCondLst>
                                            <p:cond delay="0"/>
                                          </p:stCondLst>
                                        </p:cTn>
                                        <p:tgtEl>
                                          <p:spTgt spid="198"/>
                                        </p:tgtEl>
                                        <p:attrNameLst>
                                          <p:attrName>style.visibility</p:attrName>
                                        </p:attrNameLst>
                                      </p:cBhvr>
                                      <p:to>
                                        <p:strVal val="visible"/>
                                      </p:to>
                                    </p:set>
                                    <p:animEffect transition="in" filter="wipe(left)">
                                      <p:cBhvr>
                                        <p:cTn id="10" dur="500"/>
                                        <p:tgtEl>
                                          <p:spTgt spid="198"/>
                                        </p:tgtEl>
                                      </p:cBhvr>
                                    </p:animEffect>
                                  </p:childTnLst>
                                </p:cTn>
                              </p:par>
                              <p:par>
                                <p:cTn id="11" presetID="22" presetClass="entr" presetSubtype="8" fill="hold" nodeType="withEffect">
                                  <p:stCondLst>
                                    <p:cond delay="0"/>
                                  </p:stCondLst>
                                  <p:childTnLst>
                                    <p:set>
                                      <p:cBhvr>
                                        <p:cTn id="12" dur="1" fill="hold">
                                          <p:stCondLst>
                                            <p:cond delay="0"/>
                                          </p:stCondLst>
                                        </p:cTn>
                                        <p:tgtEl>
                                          <p:spTgt spid="195"/>
                                        </p:tgtEl>
                                        <p:attrNameLst>
                                          <p:attrName>style.visibility</p:attrName>
                                        </p:attrNameLst>
                                      </p:cBhvr>
                                      <p:to>
                                        <p:strVal val="visible"/>
                                      </p:to>
                                    </p:set>
                                    <p:animEffect transition="in" filter="wipe(left)">
                                      <p:cBhvr>
                                        <p:cTn id="13" dur="500"/>
                                        <p:tgtEl>
                                          <p:spTgt spid="195"/>
                                        </p:tgtEl>
                                      </p:cBhvr>
                                    </p:animEffect>
                                  </p:childTnLst>
                                </p:cTn>
                              </p:par>
                              <p:par>
                                <p:cTn id="14" presetID="22" presetClass="entr" presetSubtype="8" fill="hold" nodeType="withEffect">
                                  <p:stCondLst>
                                    <p:cond delay="0"/>
                                  </p:stCondLst>
                                  <p:childTnLst>
                                    <p:set>
                                      <p:cBhvr>
                                        <p:cTn id="15" dur="1" fill="hold">
                                          <p:stCondLst>
                                            <p:cond delay="0"/>
                                          </p:stCondLst>
                                        </p:cTn>
                                        <p:tgtEl>
                                          <p:spTgt spid="177"/>
                                        </p:tgtEl>
                                        <p:attrNameLst>
                                          <p:attrName>style.visibility</p:attrName>
                                        </p:attrNameLst>
                                      </p:cBhvr>
                                      <p:to>
                                        <p:strVal val="visible"/>
                                      </p:to>
                                    </p:set>
                                    <p:animEffect transition="in" filter="wipe(left)">
                                      <p:cBhvr>
                                        <p:cTn id="16" dur="500"/>
                                        <p:tgtEl>
                                          <p:spTgt spid="177"/>
                                        </p:tgtEl>
                                      </p:cBhvr>
                                    </p:animEffect>
                                  </p:childTnLst>
                                </p:cTn>
                              </p:par>
                              <p:par>
                                <p:cTn id="17" presetID="22" presetClass="entr" presetSubtype="8" fill="hold" nodeType="withEffect">
                                  <p:stCondLst>
                                    <p:cond delay="0"/>
                                  </p:stCondLst>
                                  <p:childTnLst>
                                    <p:set>
                                      <p:cBhvr>
                                        <p:cTn id="18" dur="1" fill="hold">
                                          <p:stCondLst>
                                            <p:cond delay="0"/>
                                          </p:stCondLst>
                                        </p:cTn>
                                        <p:tgtEl>
                                          <p:spTgt spid="196"/>
                                        </p:tgtEl>
                                        <p:attrNameLst>
                                          <p:attrName>style.visibility</p:attrName>
                                        </p:attrNameLst>
                                      </p:cBhvr>
                                      <p:to>
                                        <p:strVal val="visible"/>
                                      </p:to>
                                    </p:set>
                                    <p:animEffect transition="in" filter="wipe(left)">
                                      <p:cBhvr>
                                        <p:cTn id="19" dur="500"/>
                                        <p:tgtEl>
                                          <p:spTgt spid="196"/>
                                        </p:tgtEl>
                                      </p:cBhvr>
                                    </p:animEffect>
                                  </p:childTnLst>
                                </p:cTn>
                              </p:par>
                              <p:par>
                                <p:cTn id="20" presetID="22" presetClass="entr" presetSubtype="8" fill="hold" nodeType="withEffect">
                                  <p:stCondLst>
                                    <p:cond delay="0"/>
                                  </p:stCondLst>
                                  <p:childTnLst>
                                    <p:set>
                                      <p:cBhvr>
                                        <p:cTn id="21" dur="1" fill="hold">
                                          <p:stCondLst>
                                            <p:cond delay="0"/>
                                          </p:stCondLst>
                                        </p:cTn>
                                        <p:tgtEl>
                                          <p:spTgt spid="194"/>
                                        </p:tgtEl>
                                        <p:attrNameLst>
                                          <p:attrName>style.visibility</p:attrName>
                                        </p:attrNameLst>
                                      </p:cBhvr>
                                      <p:to>
                                        <p:strVal val="visible"/>
                                      </p:to>
                                    </p:set>
                                    <p:animEffect transition="in" filter="wipe(left)">
                                      <p:cBhvr>
                                        <p:cTn id="22" dur="500"/>
                                        <p:tgtEl>
                                          <p:spTgt spid="1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wipe(left)">
                                      <p:cBhvr>
                                        <p:cTn id="27" dur="500"/>
                                        <p:tgtEl>
                                          <p:spTgt spid="237"/>
                                        </p:tgtEl>
                                      </p:cBhvr>
                                    </p:animEffect>
                                  </p:childTnLst>
                                </p:cTn>
                              </p:par>
                              <p:par>
                                <p:cTn id="28" presetID="22" presetClass="entr" presetSubtype="8" fill="hold" nodeType="withEffect">
                                  <p:stCondLst>
                                    <p:cond delay="0"/>
                                  </p:stCondLst>
                                  <p:childTnLst>
                                    <p:set>
                                      <p:cBhvr>
                                        <p:cTn id="29" dur="1" fill="hold">
                                          <p:stCondLst>
                                            <p:cond delay="0"/>
                                          </p:stCondLst>
                                        </p:cTn>
                                        <p:tgtEl>
                                          <p:spTgt spid="241"/>
                                        </p:tgtEl>
                                        <p:attrNameLst>
                                          <p:attrName>style.visibility</p:attrName>
                                        </p:attrNameLst>
                                      </p:cBhvr>
                                      <p:to>
                                        <p:strVal val="visible"/>
                                      </p:to>
                                    </p:set>
                                    <p:animEffect transition="in" filter="wipe(left)">
                                      <p:cBhvr>
                                        <p:cTn id="30" dur="500"/>
                                        <p:tgtEl>
                                          <p:spTgt spid="24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47"/>
                                        </p:tgtEl>
                                        <p:attrNameLst>
                                          <p:attrName>style.visibility</p:attrName>
                                        </p:attrNameLst>
                                      </p:cBhvr>
                                      <p:to>
                                        <p:strVal val="visible"/>
                                      </p:to>
                                    </p:set>
                                    <p:animEffect transition="in" filter="wipe(left)">
                                      <p:cBhvr>
                                        <p:cTn id="35" dur="500"/>
                                        <p:tgtEl>
                                          <p:spTgt spid="247"/>
                                        </p:tgtEl>
                                      </p:cBhvr>
                                    </p:animEffect>
                                  </p:childTnLst>
                                </p:cTn>
                              </p:par>
                              <p:par>
                                <p:cTn id="36" presetID="22" presetClass="entr" presetSubtype="8" fill="hold" nodeType="withEffect">
                                  <p:stCondLst>
                                    <p:cond delay="0"/>
                                  </p:stCondLst>
                                  <p:childTnLst>
                                    <p:set>
                                      <p:cBhvr>
                                        <p:cTn id="37" dur="1" fill="hold">
                                          <p:stCondLst>
                                            <p:cond delay="0"/>
                                          </p:stCondLst>
                                        </p:cTn>
                                        <p:tgtEl>
                                          <p:spTgt spid="252"/>
                                        </p:tgtEl>
                                        <p:attrNameLst>
                                          <p:attrName>style.visibility</p:attrName>
                                        </p:attrNameLst>
                                      </p:cBhvr>
                                      <p:to>
                                        <p:strVal val="visible"/>
                                      </p:to>
                                    </p:set>
                                    <p:animEffect transition="in" filter="wipe(left)">
                                      <p:cBhvr>
                                        <p:cTn id="38" dur="500"/>
                                        <p:tgtEl>
                                          <p:spTgt spid="2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53"/>
                                        </p:tgtEl>
                                        <p:attrNameLst>
                                          <p:attrName>style.visibility</p:attrName>
                                        </p:attrNameLst>
                                      </p:cBhvr>
                                      <p:to>
                                        <p:strVal val="visible"/>
                                      </p:to>
                                    </p:set>
                                    <p:animEffect transition="in" filter="wipe(left)">
                                      <p:cBhvr>
                                        <p:cTn id="43" dur="500"/>
                                        <p:tgtEl>
                                          <p:spTgt spid="253"/>
                                        </p:tgtEl>
                                      </p:cBhvr>
                                    </p:animEffect>
                                  </p:childTnLst>
                                </p:cTn>
                              </p:par>
                              <p:par>
                                <p:cTn id="44" presetID="22" presetClass="entr" presetSubtype="8" fill="hold" nodeType="withEffect">
                                  <p:stCondLst>
                                    <p:cond delay="0"/>
                                  </p:stCondLst>
                                  <p:childTnLst>
                                    <p:set>
                                      <p:cBhvr>
                                        <p:cTn id="45" dur="1" fill="hold">
                                          <p:stCondLst>
                                            <p:cond delay="0"/>
                                          </p:stCondLst>
                                        </p:cTn>
                                        <p:tgtEl>
                                          <p:spTgt spid="254"/>
                                        </p:tgtEl>
                                        <p:attrNameLst>
                                          <p:attrName>style.visibility</p:attrName>
                                        </p:attrNameLst>
                                      </p:cBhvr>
                                      <p:to>
                                        <p:strVal val="visible"/>
                                      </p:to>
                                    </p:set>
                                    <p:animEffect transition="in" filter="wipe(left)">
                                      <p:cBhvr>
                                        <p:cTn id="46" dur="500"/>
                                        <p:tgtEl>
                                          <p:spTgt spid="2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55"/>
                                        </p:tgtEl>
                                        <p:attrNameLst>
                                          <p:attrName>style.visibility</p:attrName>
                                        </p:attrNameLst>
                                      </p:cBhvr>
                                      <p:to>
                                        <p:strVal val="visible"/>
                                      </p:to>
                                    </p:set>
                                    <p:animEffect transition="in" filter="wipe(right)">
                                      <p:cBhvr>
                                        <p:cTn id="51" dur="500"/>
                                        <p:tgtEl>
                                          <p:spTgt spid="25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62"/>
                                        </p:tgtEl>
                                        <p:attrNameLst>
                                          <p:attrName>style.visibility</p:attrName>
                                        </p:attrNameLst>
                                      </p:cBhvr>
                                      <p:to>
                                        <p:strVal val="visible"/>
                                      </p:to>
                                    </p:set>
                                    <p:animEffect transition="in" filter="wipe(down)">
                                      <p:cBhvr>
                                        <p:cTn id="56" dur="500"/>
                                        <p:tgtEl>
                                          <p:spTgt spid="2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3"/>
                                        </p:tgtEl>
                                        <p:attrNameLst>
                                          <p:attrName>style.visibility</p:attrName>
                                        </p:attrNameLst>
                                      </p:cBhvr>
                                      <p:to>
                                        <p:strVal val="visible"/>
                                      </p:to>
                                    </p:set>
                                    <p:animEffect transition="in" filter="wipe(left)">
                                      <p:cBhvr>
                                        <p:cTn id="61" dur="500"/>
                                        <p:tgtEl>
                                          <p:spTgt spid="2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64"/>
                                        </p:tgtEl>
                                        <p:attrNameLst>
                                          <p:attrName>style.visibility</p:attrName>
                                        </p:attrNameLst>
                                      </p:cBhvr>
                                      <p:to>
                                        <p:strVal val="visible"/>
                                      </p:to>
                                    </p:set>
                                    <p:animEffect transition="in" filter="wipe(down)">
                                      <p:cBhvr>
                                        <p:cTn id="66" dur="500"/>
                                        <p:tgtEl>
                                          <p:spTgt spid="26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65"/>
                                        </p:tgtEl>
                                        <p:attrNameLst>
                                          <p:attrName>style.visibility</p:attrName>
                                        </p:attrNameLst>
                                      </p:cBhvr>
                                      <p:to>
                                        <p:strVal val="visible"/>
                                      </p:to>
                                    </p:set>
                                    <p:animEffect transition="in" filter="wipe(right)">
                                      <p:cBhvr>
                                        <p:cTn id="71"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t>
            </a:r>
            <a:r>
              <a:rPr lang="zh-CN" altLang="en-US"/>
              <a:t>型指令</a:t>
            </a:r>
            <a:r>
              <a:rPr lang="en-US" altLang="zh-CN"/>
              <a:t>——jal</a:t>
            </a:r>
            <a:endParaRPr lang="zh-CN" altLang="en-US" dirty="0"/>
          </a:p>
        </p:txBody>
      </p:sp>
      <p:sp>
        <p:nvSpPr>
          <p:cNvPr id="10" name="内容占位符 9"/>
          <p:cNvSpPr>
            <a:spLocks noGrp="1"/>
          </p:cNvSpPr>
          <p:nvPr>
            <p:ph idx="1"/>
          </p:nvPr>
        </p:nvSpPr>
        <p:spPr/>
        <p:txBody>
          <a:bodyPr/>
          <a:lstStyle/>
          <a:p>
            <a:endParaRPr lang="en-US" altLang="zh-CN" dirty="0"/>
          </a:p>
          <a:p>
            <a:endParaRPr lang="en-US" altLang="zh-CN" dirty="0"/>
          </a:p>
          <a:p>
            <a:endParaRPr lang="en-US" altLang="zh-CN" dirty="0"/>
          </a:p>
          <a:p>
            <a:r>
              <a:rPr lang="en-US" altLang="zh-CN" dirty="0" err="1"/>
              <a:t>jal</a:t>
            </a:r>
            <a:r>
              <a:rPr lang="zh-CN" altLang="en-US" dirty="0"/>
              <a:t>将 </a:t>
            </a:r>
            <a:r>
              <a:rPr lang="en-US" altLang="zh-CN" dirty="0"/>
              <a:t>PC + 4 </a:t>
            </a:r>
            <a:r>
              <a:rPr lang="zh-CN" altLang="en-US" dirty="0"/>
              <a:t>写入目的寄存器</a:t>
            </a:r>
            <a:r>
              <a:rPr lang="en-US" altLang="zh-CN" dirty="0" err="1"/>
              <a:t>rd</a:t>
            </a:r>
            <a:r>
              <a:rPr lang="zh-CN" altLang="en-US" dirty="0"/>
              <a:t>中</a:t>
            </a:r>
            <a:endParaRPr lang="en-US" altLang="zh-CN" dirty="0"/>
          </a:p>
          <a:p>
            <a:r>
              <a:rPr lang="zh-CN" altLang="en-US" dirty="0"/>
              <a:t>设置 </a:t>
            </a:r>
            <a:r>
              <a:rPr lang="en-US" altLang="zh-CN" dirty="0"/>
              <a:t>PC = PC + offset</a:t>
            </a:r>
          </a:p>
          <a:p>
            <a:r>
              <a:rPr lang="zh-CN" altLang="en-US" dirty="0"/>
              <a:t>立即数字段</a:t>
            </a:r>
            <a:r>
              <a:rPr lang="en-US" altLang="zh-CN" dirty="0"/>
              <a:t>20</a:t>
            </a:r>
            <a:r>
              <a:rPr lang="zh-CN" altLang="en-US" dirty="0"/>
              <a:t>位，对应一个</a:t>
            </a:r>
            <a:r>
              <a:rPr lang="en-US" altLang="zh-CN" u="sng" dirty="0"/>
              <a:t>+</a:t>
            </a:r>
            <a:r>
              <a:rPr lang="en-US" altLang="zh-CN" dirty="0"/>
              <a:t>2</a:t>
            </a:r>
            <a:r>
              <a:rPr lang="en-US" altLang="zh-CN" baseline="30000" dirty="0"/>
              <a:t>19</a:t>
            </a:r>
            <a:r>
              <a:rPr lang="zh-CN" altLang="en-US" dirty="0"/>
              <a:t>的偏移量</a:t>
            </a:r>
            <a:r>
              <a:rPr lang="en-US" altLang="zh-CN" dirty="0"/>
              <a:t>(</a:t>
            </a:r>
            <a:r>
              <a:rPr lang="zh-CN" altLang="en-US" dirty="0"/>
              <a:t>以</a:t>
            </a:r>
            <a:r>
              <a:rPr lang="en-US" altLang="zh-CN" b="1" dirty="0">
                <a:solidFill>
                  <a:srgbClr val="0000FF"/>
                </a:solidFill>
              </a:rPr>
              <a:t>2</a:t>
            </a:r>
            <a:r>
              <a:rPr lang="zh-CN" altLang="en-US" b="1" dirty="0">
                <a:solidFill>
                  <a:srgbClr val="0000FF"/>
                </a:solidFill>
              </a:rPr>
              <a:t>字节</a:t>
            </a:r>
            <a:r>
              <a:rPr lang="zh-CN" altLang="en-US" dirty="0"/>
              <a:t>为单位</a:t>
            </a:r>
            <a:r>
              <a:rPr lang="en-US" altLang="zh-CN" dirty="0"/>
              <a:t>)</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66</a:t>
            </a:fld>
            <a:endParaRPr lang="zh-CN" altLang="en-US" dirty="0"/>
          </a:p>
        </p:txBody>
      </p:sp>
      <p:grpSp>
        <p:nvGrpSpPr>
          <p:cNvPr id="6" name="组合 5"/>
          <p:cNvGrpSpPr/>
          <p:nvPr/>
        </p:nvGrpSpPr>
        <p:grpSpPr>
          <a:xfrm>
            <a:off x="1293248" y="1303934"/>
            <a:ext cx="9790010" cy="1478164"/>
            <a:chOff x="1634292" y="1303934"/>
            <a:chExt cx="9790010" cy="1478164"/>
          </a:xfrm>
        </p:grpSpPr>
        <p:grpSp>
          <p:nvGrpSpPr>
            <p:cNvPr id="7" name="组合 6"/>
            <p:cNvGrpSpPr/>
            <p:nvPr/>
          </p:nvGrpSpPr>
          <p:grpSpPr>
            <a:xfrm>
              <a:off x="1634292" y="1303934"/>
              <a:ext cx="9790010" cy="918866"/>
              <a:chOff x="74389" y="4753399"/>
              <a:chExt cx="9790010" cy="918866"/>
            </a:xfrm>
          </p:grpSpPr>
          <p:sp>
            <p:nvSpPr>
              <p:cNvPr id="14" name="Google Shape;388;p41"/>
              <p:cNvSpPr txBox="1"/>
              <p:nvPr/>
            </p:nvSpPr>
            <p:spPr>
              <a:xfrm>
                <a:off x="74389" y="4753400"/>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endParaRPr sz="2800" dirty="0">
                  <a:solidFill>
                    <a:schemeClr val="dk1"/>
                  </a:solidFill>
                  <a:ea typeface="Courier New" panose="02070309020205020404"/>
                  <a:cs typeface="Courier New" panose="02070309020205020404"/>
                  <a:sym typeface="Courier New" panose="02070309020205020404"/>
                </a:endParaRPr>
              </a:p>
            </p:txBody>
          </p:sp>
          <p:sp>
            <p:nvSpPr>
              <p:cNvPr id="15" name="Google Shape;389;p41"/>
              <p:cNvSpPr txBox="1"/>
              <p:nvPr/>
            </p:nvSpPr>
            <p:spPr>
              <a:xfrm>
                <a:off x="9495387" y="4753399"/>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a:t>
                </a:r>
                <a:endParaRPr sz="2800" dirty="0">
                  <a:solidFill>
                    <a:schemeClr val="dk1"/>
                  </a:solidFill>
                  <a:ea typeface="Courier New" panose="02070309020205020404"/>
                  <a:cs typeface="Courier New" panose="02070309020205020404"/>
                  <a:sym typeface="Courier New" panose="02070309020205020404"/>
                </a:endParaRPr>
              </a:p>
            </p:txBody>
          </p:sp>
          <p:grpSp>
            <p:nvGrpSpPr>
              <p:cNvPr id="16" name="Google Shape;396;p41"/>
              <p:cNvGrpSpPr/>
              <p:nvPr/>
            </p:nvGrpSpPr>
            <p:grpSpPr>
              <a:xfrm>
                <a:off x="351068" y="5215065"/>
                <a:ext cx="9328825" cy="457200"/>
                <a:chOff x="186476" y="4572000"/>
                <a:chExt cx="9328825" cy="457200"/>
              </a:xfrm>
            </p:grpSpPr>
            <p:sp>
              <p:nvSpPr>
                <p:cNvPr id="17" name="Google Shape;397;p41"/>
                <p:cNvSpPr/>
                <p:nvPr/>
              </p:nvSpPr>
              <p:spPr>
                <a:xfrm>
                  <a:off x="186476" y="4572000"/>
                  <a:ext cx="140137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[20]</a:t>
                  </a:r>
                </a:p>
              </p:txBody>
            </p:sp>
            <p:sp>
              <p:nvSpPr>
                <p:cNvPr id="18" name="Google Shape;398;p41"/>
                <p:cNvSpPr/>
                <p:nvPr/>
              </p:nvSpPr>
              <p:spPr>
                <a:xfrm>
                  <a:off x="7762979"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19" name="Google Shape;400;p41"/>
                <p:cNvSpPr/>
                <p:nvPr/>
              </p:nvSpPr>
              <p:spPr>
                <a:xfrm>
                  <a:off x="3237799" y="4572000"/>
                  <a:ext cx="1429269"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a:t>
                  </a:r>
                  <a:endParaRPr sz="2800" dirty="0">
                    <a:solidFill>
                      <a:schemeClr val="dk1"/>
                    </a:solidFill>
                    <a:ea typeface="Courier New" panose="02070309020205020404"/>
                    <a:cs typeface="Courier New" panose="02070309020205020404"/>
                    <a:sym typeface="Courier New" panose="02070309020205020404"/>
                  </a:endParaRPr>
                </a:p>
              </p:txBody>
            </p:sp>
            <p:sp>
              <p:nvSpPr>
                <p:cNvPr id="20" name="Google Shape;401;p41"/>
                <p:cNvSpPr/>
                <p:nvPr/>
              </p:nvSpPr>
              <p:spPr>
                <a:xfrm>
                  <a:off x="4667067" y="4572000"/>
                  <a:ext cx="1861471"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[19:12]</a:t>
                  </a:r>
                  <a:endParaRPr sz="2800" dirty="0">
                    <a:solidFill>
                      <a:schemeClr val="dk1"/>
                    </a:solidFill>
                    <a:ea typeface="Courier New" panose="02070309020205020404"/>
                    <a:cs typeface="Courier New" panose="02070309020205020404"/>
                    <a:sym typeface="Courier New" panose="02070309020205020404"/>
                  </a:endParaRPr>
                </a:p>
              </p:txBody>
            </p:sp>
            <p:sp>
              <p:nvSpPr>
                <p:cNvPr id="21" name="Google Shape;402;p41"/>
                <p:cNvSpPr/>
                <p:nvPr/>
              </p:nvSpPr>
              <p:spPr>
                <a:xfrm>
                  <a:off x="6528539"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sp>
              <p:nvSpPr>
                <p:cNvPr id="22" name="Google Shape;397;p41"/>
                <p:cNvSpPr/>
                <p:nvPr/>
              </p:nvSpPr>
              <p:spPr>
                <a:xfrm>
                  <a:off x="1594721" y="4572000"/>
                  <a:ext cx="1643079"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[10:1]</a:t>
                  </a:r>
                </a:p>
              </p:txBody>
            </p:sp>
          </p:grpSp>
        </p:grpSp>
        <p:sp>
          <p:nvSpPr>
            <p:cNvPr id="8" name="文本框 7"/>
            <p:cNvSpPr txBox="1"/>
            <p:nvPr/>
          </p:nvSpPr>
          <p:spPr>
            <a:xfrm>
              <a:off x="4025210" y="2258878"/>
              <a:ext cx="1874167" cy="523220"/>
            </a:xfrm>
            <a:prstGeom prst="rect">
              <a:avLst/>
            </a:prstGeom>
            <a:noFill/>
          </p:spPr>
          <p:txBody>
            <a:bodyPr wrap="none" rtlCol="0">
              <a:spAutoFit/>
            </a:bodyPr>
            <a:lstStyle/>
            <a:p>
              <a:r>
                <a:rPr lang="en-US" altLang="zh-CN" sz="2800" dirty="0"/>
                <a:t>offset[20:1]</a:t>
              </a:r>
              <a:endParaRPr lang="zh-CN" altLang="en-US" sz="2800" dirty="0"/>
            </a:p>
          </p:txBody>
        </p:sp>
        <p:sp>
          <p:nvSpPr>
            <p:cNvPr id="12" name="文本框 11"/>
            <p:cNvSpPr txBox="1"/>
            <p:nvPr/>
          </p:nvSpPr>
          <p:spPr>
            <a:xfrm>
              <a:off x="8489380" y="2258878"/>
              <a:ext cx="761747" cy="523220"/>
            </a:xfrm>
            <a:prstGeom prst="rect">
              <a:avLst/>
            </a:prstGeom>
            <a:noFill/>
          </p:spPr>
          <p:txBody>
            <a:bodyPr wrap="none" rtlCol="0">
              <a:spAutoFit/>
            </a:bodyPr>
            <a:lstStyle/>
            <a:p>
              <a:r>
                <a:rPr lang="en-US" altLang="zh-CN" sz="2800" dirty="0" err="1"/>
                <a:t>dest</a:t>
              </a:r>
              <a:endParaRPr lang="zh-CN" altLang="en-US" sz="2800" dirty="0"/>
            </a:p>
          </p:txBody>
        </p:sp>
        <p:sp>
          <p:nvSpPr>
            <p:cNvPr id="13" name="文本框 12"/>
            <p:cNvSpPr txBox="1"/>
            <p:nvPr/>
          </p:nvSpPr>
          <p:spPr>
            <a:xfrm>
              <a:off x="9961922" y="2258878"/>
              <a:ext cx="539115" cy="521970"/>
            </a:xfrm>
            <a:prstGeom prst="rect">
              <a:avLst/>
            </a:prstGeom>
            <a:noFill/>
          </p:spPr>
          <p:txBody>
            <a:bodyPr wrap="none" rtlCol="0">
              <a:spAutoFit/>
            </a:bodyPr>
            <a:lstStyle/>
            <a:p>
              <a:r>
                <a:rPr lang="en-US" altLang="zh-CN" sz="2800" dirty="0"/>
                <a:t>jal</a:t>
              </a:r>
              <a:endParaRPr lang="zh-CN" alt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jal</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67</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97" name="直接连接符 196"/>
          <p:cNvCxnSpPr/>
          <p:nvPr/>
        </p:nvCxnSpPr>
        <p:spPr>
          <a:xfrm>
            <a:off x="8420901" y="3405987"/>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grpSp>
        <p:nvGrpSpPr>
          <p:cNvPr id="201" name="组合 200"/>
          <p:cNvGrpSpPr/>
          <p:nvPr/>
        </p:nvGrpSpPr>
        <p:grpSpPr>
          <a:xfrm>
            <a:off x="8379901" y="2969895"/>
            <a:ext cx="835486" cy="998220"/>
            <a:chOff x="7950205" y="3160441"/>
            <a:chExt cx="679988" cy="998220"/>
          </a:xfrm>
        </p:grpSpPr>
        <p:grpSp>
          <p:nvGrpSpPr>
            <p:cNvPr id="203" name="组合 202"/>
            <p:cNvGrpSpPr/>
            <p:nvPr/>
          </p:nvGrpSpPr>
          <p:grpSpPr>
            <a:xfrm>
              <a:off x="7982529" y="3160441"/>
              <a:ext cx="574962" cy="998220"/>
              <a:chOff x="7982529" y="3160441"/>
              <a:chExt cx="574962" cy="998220"/>
            </a:xfrm>
          </p:grpSpPr>
          <p:sp>
            <p:nvSpPr>
              <p:cNvPr id="205" name="梯形 20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9" name="等腰三角形 208"/>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19" name="直接连接符 218"/>
              <p:cNvCxnSpPr>
                <a:endCxn id="209"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20" name="直接连接符 219"/>
              <p:cNvCxnSpPr>
                <a:stCxn id="209" idx="2"/>
                <a:endCxn id="209"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221" name="直接连接符 220"/>
              <p:cNvCxnSpPr>
                <a:stCxn id="209" idx="5"/>
                <a:endCxn id="209"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204" name="文本框 203"/>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22" name="文本框 221"/>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71" name="矩形 170"/>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2" name="文本框 171"/>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3" name="文本框 172"/>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5" name="文本框 184"/>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文本框 187"/>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189" name="文本框 188"/>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=J</a:t>
            </a:r>
          </a:p>
        </p:txBody>
      </p:sp>
      <p:sp>
        <p:nvSpPr>
          <p:cNvPr id="190" name="文本框 189"/>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4" name="文本框 223"/>
          <p:cNvSpPr txBox="1"/>
          <p:nvPr/>
        </p:nvSpPr>
        <p:spPr>
          <a:xfrm>
            <a:off x="10643897" y="5538078"/>
            <a:ext cx="11033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5" name="文本框 224"/>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9" name="文本框 228"/>
          <p:cNvSpPr txBox="1"/>
          <p:nvPr/>
        </p:nvSpPr>
        <p:spPr>
          <a:xfrm>
            <a:off x="6750473" y="6026744"/>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0" name="文本框 229"/>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32" name="文本框 231"/>
          <p:cNvSpPr txBox="1"/>
          <p:nvPr/>
        </p:nvSpPr>
        <p:spPr>
          <a:xfrm>
            <a:off x="734936" y="5550255"/>
            <a:ext cx="11327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5" name="文本框 234"/>
          <p:cNvSpPr txBox="1"/>
          <p:nvPr/>
        </p:nvSpPr>
        <p:spPr>
          <a:xfrm>
            <a:off x="1926251" y="620613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41" name="组合 240"/>
          <p:cNvGrpSpPr/>
          <p:nvPr/>
        </p:nvGrpSpPr>
        <p:grpSpPr>
          <a:xfrm>
            <a:off x="4647380" y="2244349"/>
            <a:ext cx="2097287" cy="2152479"/>
            <a:chOff x="5147404" y="2415711"/>
            <a:chExt cx="1949822" cy="2152479"/>
          </a:xfrm>
        </p:grpSpPr>
        <p:grpSp>
          <p:nvGrpSpPr>
            <p:cNvPr id="242" name="组合 241"/>
            <p:cNvGrpSpPr/>
            <p:nvPr/>
          </p:nvGrpSpPr>
          <p:grpSpPr>
            <a:xfrm>
              <a:off x="5147404" y="2415711"/>
              <a:ext cx="1949822" cy="2054688"/>
              <a:chOff x="5147404" y="2415711"/>
              <a:chExt cx="1949822" cy="2054688"/>
            </a:xfrm>
          </p:grpSpPr>
          <p:grpSp>
            <p:nvGrpSpPr>
              <p:cNvPr id="244" name="组合 243"/>
              <p:cNvGrpSpPr/>
              <p:nvPr/>
            </p:nvGrpSpPr>
            <p:grpSpPr>
              <a:xfrm>
                <a:off x="5147404" y="2415711"/>
                <a:ext cx="1949822" cy="2054688"/>
                <a:chOff x="9255806" y="2351056"/>
                <a:chExt cx="1949822" cy="2054688"/>
              </a:xfrm>
            </p:grpSpPr>
            <p:sp>
              <p:nvSpPr>
                <p:cNvPr id="246" name="矩形 245"/>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7" name="文本框 246"/>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8" name="文本框 247"/>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9" name="文本框 248"/>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0" name="文本框 249"/>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1" name="文本框 25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2" name="文本框 25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45" name="等腰三角形 244"/>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43" name="直接连接符 242"/>
            <p:cNvCxnSpPr>
              <a:stCxn id="245"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53" name="直接箭头连接符 252"/>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4" name="肘形连接符 253"/>
          <p:cNvCxnSpPr>
            <a:stCxn id="259"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55" name="组合 254"/>
          <p:cNvGrpSpPr/>
          <p:nvPr/>
        </p:nvGrpSpPr>
        <p:grpSpPr>
          <a:xfrm>
            <a:off x="4431702" y="4415155"/>
            <a:ext cx="841756" cy="959906"/>
            <a:chOff x="4355926" y="4364678"/>
            <a:chExt cx="841756" cy="977525"/>
          </a:xfrm>
        </p:grpSpPr>
        <p:sp>
          <p:nvSpPr>
            <p:cNvPr id="257" name="文本框 256"/>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9" name="椭圆 258"/>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74" name="文本框 17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jal</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68</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97" name="直接连接符 196"/>
          <p:cNvCxnSpPr/>
          <p:nvPr/>
        </p:nvCxnSpPr>
        <p:spPr>
          <a:xfrm>
            <a:off x="8420901" y="3405987"/>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grpSp>
        <p:nvGrpSpPr>
          <p:cNvPr id="201" name="组合 200"/>
          <p:cNvGrpSpPr/>
          <p:nvPr/>
        </p:nvGrpSpPr>
        <p:grpSpPr>
          <a:xfrm>
            <a:off x="8379901" y="2969895"/>
            <a:ext cx="835486" cy="998220"/>
            <a:chOff x="7950205" y="3160441"/>
            <a:chExt cx="679988" cy="998220"/>
          </a:xfrm>
        </p:grpSpPr>
        <p:grpSp>
          <p:nvGrpSpPr>
            <p:cNvPr id="203" name="组合 202"/>
            <p:cNvGrpSpPr/>
            <p:nvPr/>
          </p:nvGrpSpPr>
          <p:grpSpPr>
            <a:xfrm>
              <a:off x="7982529" y="3160441"/>
              <a:ext cx="574962" cy="998220"/>
              <a:chOff x="7982529" y="3160441"/>
              <a:chExt cx="574962" cy="998220"/>
            </a:xfrm>
          </p:grpSpPr>
          <p:sp>
            <p:nvSpPr>
              <p:cNvPr id="205" name="梯形 20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9" name="等腰三角形 208"/>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19" name="直接连接符 218"/>
              <p:cNvCxnSpPr>
                <a:endCxn id="209"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20" name="直接连接符 219"/>
              <p:cNvCxnSpPr>
                <a:stCxn id="209" idx="2"/>
                <a:endCxn id="209"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221" name="直接连接符 220"/>
              <p:cNvCxnSpPr>
                <a:stCxn id="209" idx="5"/>
                <a:endCxn id="209"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204" name="文本框 203"/>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22" name="文本框 221"/>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74" name="矩形 173"/>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7" name="文本框 176"/>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194" name="文本框 193"/>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p>
        </p:txBody>
      </p:sp>
      <p:sp>
        <p:nvSpPr>
          <p:cNvPr id="196" name="文本框 195"/>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=J</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8" name="文本框 197"/>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7" name="文本框 206"/>
          <p:cNvSpPr txBox="1"/>
          <p:nvPr/>
        </p:nvSpPr>
        <p:spPr>
          <a:xfrm>
            <a:off x="10646659" y="5538078"/>
            <a:ext cx="1103361"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Times New Roman" panose="02020603050405020304"/>
                <a:ea typeface="宋体" panose="02010600030101010101" pitchFamily="2" charset="-122"/>
              </a:rPr>
              <a:t>=PC+4</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endParaRPr>
          </a:p>
        </p:txBody>
      </p:sp>
      <p:sp>
        <p:nvSpPr>
          <p:cNvPr id="223" name="文本框 222"/>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36" name="文本框 235"/>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37" name="文本框 236"/>
          <p:cNvSpPr txBox="1"/>
          <p:nvPr/>
        </p:nvSpPr>
        <p:spPr>
          <a:xfrm>
            <a:off x="6750473" y="6008979"/>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38" name="文本框 237"/>
          <p:cNvSpPr txBox="1"/>
          <p:nvPr/>
        </p:nvSpPr>
        <p:spPr>
          <a:xfrm>
            <a:off x="734695" y="5550535"/>
            <a:ext cx="128587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ea typeface="宋体" panose="02010600030101010101" pitchFamily="2" charset="-122"/>
              </a:rPr>
              <a:t>PCSel</a:t>
            </a:r>
            <a:endParaRPr kumimoji="0" lang="en-US" altLang="zh-CN" sz="2400" b="1" i="0" u="none" strike="noStrike" kern="1200" cap="none" spc="0" normalizeH="0" baseline="0" noProof="0" dirty="0">
              <a:ln>
                <a:noFill/>
              </a:ln>
              <a:effectLst/>
              <a:uLnTx/>
              <a:uFillTx/>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ea typeface="宋体" panose="02010600030101010101" pitchFamily="2" charset="-122"/>
              </a:rPr>
              <a:t>=</a:t>
            </a:r>
            <a:r>
              <a:rPr lang="en-US" altLang="zh-CN" sz="2400" b="1" dirty="0">
                <a:ea typeface="宋体" panose="02010600030101010101" pitchFamily="2" charset="-122"/>
              </a:rPr>
              <a:t>ALU</a:t>
            </a:r>
            <a:endParaRPr kumimoji="0" lang="zh-CN" altLang="en-US" sz="2400" b="1" i="0" u="none" strike="noStrike" kern="1200" cap="none" spc="0" normalizeH="0" baseline="0" noProof="0" dirty="0">
              <a:ln>
                <a:noFill/>
              </a:ln>
              <a:effectLst/>
              <a:uLnTx/>
              <a:uFillTx/>
              <a:ea typeface="宋体" panose="02010600030101010101" pitchFamily="2" charset="-122"/>
            </a:endParaRPr>
          </a:p>
        </p:txBody>
      </p:sp>
      <p:sp>
        <p:nvSpPr>
          <p:cNvPr id="239" name="文本框 238"/>
          <p:cNvSpPr txBox="1"/>
          <p:nvPr/>
        </p:nvSpPr>
        <p:spPr>
          <a:xfrm>
            <a:off x="7670678" y="5539717"/>
            <a:ext cx="821055"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=imm</a:t>
            </a:r>
          </a:p>
        </p:txBody>
      </p:sp>
      <p:sp>
        <p:nvSpPr>
          <p:cNvPr id="241" name="文本框 240"/>
          <p:cNvSpPr txBox="1"/>
          <p:nvPr/>
        </p:nvSpPr>
        <p:spPr>
          <a:xfrm>
            <a:off x="7883512" y="6035645"/>
            <a:ext cx="673582"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a:t>
            </a:r>
            <a:r>
              <a:rPr lang="en-US" altLang="zh-CN" sz="2000" b="1" dirty="0">
                <a:solidFill>
                  <a:prstClr val="black"/>
                </a:solidFill>
                <a:latin typeface="Times New Roman" panose="02020603050405020304"/>
                <a:ea typeface="宋体" panose="02010600030101010101" pitchFamily="2" charset="-122"/>
              </a:rPr>
              <a:t>PC</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42" name="文本框 241"/>
          <p:cNvSpPr txBox="1"/>
          <p:nvPr/>
        </p:nvSpPr>
        <p:spPr>
          <a:xfrm>
            <a:off x="1926251" y="623661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43" name="直接箭头连接符 242"/>
          <p:cNvCxnSpPr/>
          <p:nvPr/>
        </p:nvCxnSpPr>
        <p:spPr>
          <a:xfrm>
            <a:off x="1919073" y="3179038"/>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4" name="直接箭头连接符 243"/>
          <p:cNvCxnSpPr/>
          <p:nvPr/>
        </p:nvCxnSpPr>
        <p:spPr>
          <a:xfrm>
            <a:off x="3012869" y="3002912"/>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5" name="直接箭头连接符 244"/>
          <p:cNvCxnSpPr/>
          <p:nvPr/>
        </p:nvCxnSpPr>
        <p:spPr>
          <a:xfrm>
            <a:off x="3017949" y="4839525"/>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6" name="直接箭头连接符 245"/>
          <p:cNvCxnSpPr/>
          <p:nvPr/>
        </p:nvCxnSpPr>
        <p:spPr>
          <a:xfrm>
            <a:off x="3012869" y="300291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7" name="直接箭头连接符 246"/>
          <p:cNvCxnSpPr/>
          <p:nvPr/>
        </p:nvCxnSpPr>
        <p:spPr>
          <a:xfrm>
            <a:off x="2854849" y="3202388"/>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48" name="组合 247"/>
          <p:cNvGrpSpPr/>
          <p:nvPr/>
        </p:nvGrpSpPr>
        <p:grpSpPr>
          <a:xfrm>
            <a:off x="2041000" y="2485126"/>
            <a:ext cx="157663" cy="687003"/>
            <a:chOff x="2139696" y="2656398"/>
            <a:chExt cx="384242" cy="687003"/>
          </a:xfrm>
        </p:grpSpPr>
        <p:cxnSp>
          <p:nvCxnSpPr>
            <p:cNvPr id="249" name="直接连接符 248"/>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0" name="直接箭头连接符 249"/>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1" name="组合 250"/>
          <p:cNvGrpSpPr/>
          <p:nvPr/>
        </p:nvGrpSpPr>
        <p:grpSpPr>
          <a:xfrm>
            <a:off x="3000326" y="1364266"/>
            <a:ext cx="7675619" cy="796912"/>
            <a:chOff x="6552581" y="2760226"/>
            <a:chExt cx="1224387" cy="668173"/>
          </a:xfrm>
        </p:grpSpPr>
        <p:cxnSp>
          <p:nvCxnSpPr>
            <p:cNvPr id="252" name="直接连接符 251"/>
            <p:cNvCxnSpPr/>
            <p:nvPr/>
          </p:nvCxnSpPr>
          <p:spPr>
            <a:xfrm>
              <a:off x="6580657" y="2765756"/>
              <a:ext cx="1011100"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3" name="直接箭头连接符 252"/>
            <p:cNvCxnSpPr/>
            <p:nvPr/>
          </p:nvCxnSpPr>
          <p:spPr>
            <a:xfrm>
              <a:off x="7592593" y="3361697"/>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4" name="直接连接符 253"/>
            <p:cNvCxnSpPr/>
            <p:nvPr/>
          </p:nvCxnSpPr>
          <p:spPr>
            <a:xfrm flipV="1">
              <a:off x="7591757" y="2760226"/>
              <a:ext cx="0" cy="60147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5" name="直接连接符 254"/>
            <p:cNvCxnSpPr/>
            <p:nvPr/>
          </p:nvCxnSpPr>
          <p:spPr>
            <a:xfrm flipV="1">
              <a:off x="6580661" y="2760226"/>
              <a:ext cx="0" cy="66817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7" name="直接连接符 256"/>
            <p:cNvCxnSpPr/>
            <p:nvPr/>
          </p:nvCxnSpPr>
          <p:spPr>
            <a:xfrm>
              <a:off x="6552581" y="3425650"/>
              <a:ext cx="2807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grpSp>
        <p:nvGrpSpPr>
          <p:cNvPr id="260" name="组合 259"/>
          <p:cNvGrpSpPr/>
          <p:nvPr/>
        </p:nvGrpSpPr>
        <p:grpSpPr>
          <a:xfrm>
            <a:off x="2043364" y="2108868"/>
            <a:ext cx="5693209" cy="625172"/>
            <a:chOff x="2037061" y="2103194"/>
            <a:chExt cx="5693209" cy="625172"/>
          </a:xfrm>
        </p:grpSpPr>
        <p:cxnSp>
          <p:nvCxnSpPr>
            <p:cNvPr id="261" name="直接连接符 260"/>
            <p:cNvCxnSpPr/>
            <p:nvPr/>
          </p:nvCxnSpPr>
          <p:spPr>
            <a:xfrm>
              <a:off x="2037061" y="2728366"/>
              <a:ext cx="1311779"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2" name="直接连接符 261"/>
            <p:cNvCxnSpPr/>
            <p:nvPr/>
          </p:nvCxnSpPr>
          <p:spPr>
            <a:xfrm flipV="1">
              <a:off x="3351862" y="2103194"/>
              <a:ext cx="0" cy="62517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3" name="直接连接符 262"/>
            <p:cNvCxnSpPr/>
            <p:nvPr/>
          </p:nvCxnSpPr>
          <p:spPr>
            <a:xfrm>
              <a:off x="3348840" y="2103194"/>
              <a:ext cx="425689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a:off x="7603840" y="2646009"/>
              <a:ext cx="126430"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5" name="直接连接符 264"/>
            <p:cNvCxnSpPr/>
            <p:nvPr/>
          </p:nvCxnSpPr>
          <p:spPr>
            <a:xfrm>
              <a:off x="7603840" y="2103194"/>
              <a:ext cx="0" cy="542815"/>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67" name="直接箭头连接符 266"/>
          <p:cNvCxnSpPr/>
          <p:nvPr/>
        </p:nvCxnSpPr>
        <p:spPr>
          <a:xfrm>
            <a:off x="8095779" y="3128655"/>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8" name="直接箭头连接符 267"/>
          <p:cNvCxnSpPr/>
          <p:nvPr/>
        </p:nvCxnSpPr>
        <p:spPr>
          <a:xfrm>
            <a:off x="8095779" y="386724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9" name="组合 268"/>
          <p:cNvGrpSpPr/>
          <p:nvPr/>
        </p:nvGrpSpPr>
        <p:grpSpPr>
          <a:xfrm>
            <a:off x="639327" y="1593699"/>
            <a:ext cx="8592878" cy="1869130"/>
            <a:chOff x="4023171" y="1813168"/>
            <a:chExt cx="5085302" cy="1656610"/>
          </a:xfrm>
        </p:grpSpPr>
        <p:cxnSp>
          <p:nvCxnSpPr>
            <p:cNvPr id="270" name="直接连接符 269"/>
            <p:cNvCxnSpPr/>
            <p:nvPr/>
          </p:nvCxnSpPr>
          <p:spPr>
            <a:xfrm flipV="1">
              <a:off x="9108473" y="1813168"/>
              <a:ext cx="0" cy="165661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1" name="直接连接符 270"/>
            <p:cNvCxnSpPr/>
            <p:nvPr/>
          </p:nvCxnSpPr>
          <p:spPr>
            <a:xfrm>
              <a:off x="4023171" y="1813539"/>
              <a:ext cx="508477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2" name="直接连接符 271"/>
            <p:cNvCxnSpPr/>
            <p:nvPr/>
          </p:nvCxnSpPr>
          <p:spPr>
            <a:xfrm flipV="1">
              <a:off x="4023171" y="1813169"/>
              <a:ext cx="0" cy="111496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3" name="直接箭头连接符 272"/>
            <p:cNvCxnSpPr/>
            <p:nvPr/>
          </p:nvCxnSpPr>
          <p:spPr>
            <a:xfrm>
              <a:off x="4023171" y="2933445"/>
              <a:ext cx="15736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74" name="直接箭头连接符 273"/>
          <p:cNvCxnSpPr/>
          <p:nvPr/>
        </p:nvCxnSpPr>
        <p:spPr>
          <a:xfrm>
            <a:off x="1267439" y="3166539"/>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75" name="组合 274"/>
          <p:cNvGrpSpPr/>
          <p:nvPr/>
        </p:nvGrpSpPr>
        <p:grpSpPr>
          <a:xfrm>
            <a:off x="4469303" y="1737574"/>
            <a:ext cx="6745271" cy="683397"/>
            <a:chOff x="5118435" y="1810320"/>
            <a:chExt cx="3915664" cy="608430"/>
          </a:xfrm>
        </p:grpSpPr>
        <p:cxnSp>
          <p:nvCxnSpPr>
            <p:cNvPr id="276" name="直接箭头连接符 275"/>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7" name="直接连接符 276"/>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8" name="直接连接符 277"/>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9" name="直接连接符 278"/>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80" name="直接箭头连接符 279"/>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92" name="组合 291"/>
          <p:cNvGrpSpPr/>
          <p:nvPr/>
        </p:nvGrpSpPr>
        <p:grpSpPr>
          <a:xfrm>
            <a:off x="4647380" y="2244349"/>
            <a:ext cx="2097287" cy="2152479"/>
            <a:chOff x="5147404" y="2415711"/>
            <a:chExt cx="1949822" cy="2152479"/>
          </a:xfrm>
        </p:grpSpPr>
        <p:grpSp>
          <p:nvGrpSpPr>
            <p:cNvPr id="293" name="组合 292"/>
            <p:cNvGrpSpPr/>
            <p:nvPr/>
          </p:nvGrpSpPr>
          <p:grpSpPr>
            <a:xfrm>
              <a:off x="5147404" y="2415711"/>
              <a:ext cx="1949822" cy="2054688"/>
              <a:chOff x="5147404" y="2415711"/>
              <a:chExt cx="1949822" cy="2054688"/>
            </a:xfrm>
          </p:grpSpPr>
          <p:grpSp>
            <p:nvGrpSpPr>
              <p:cNvPr id="298" name="组合 297"/>
              <p:cNvGrpSpPr/>
              <p:nvPr/>
            </p:nvGrpSpPr>
            <p:grpSpPr>
              <a:xfrm>
                <a:off x="5147404" y="2415711"/>
                <a:ext cx="1949822" cy="2054688"/>
                <a:chOff x="9255806" y="2351056"/>
                <a:chExt cx="1949822" cy="2054688"/>
              </a:xfrm>
            </p:grpSpPr>
            <p:sp>
              <p:nvSpPr>
                <p:cNvPr id="301" name="矩形 300"/>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4" name="文本框 303"/>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8" name="文本框 307"/>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9" name="文本框 308"/>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0" name="文本框 309"/>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1" name="文本框 31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3" name="文本框 312"/>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99" name="等腰三角形 298"/>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94" name="直接连接符 293"/>
            <p:cNvCxnSpPr>
              <a:stCxn id="299"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314" name="直接箭头连接符 313"/>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8" name="肘形连接符 317"/>
          <p:cNvCxnSpPr>
            <a:stCxn id="330"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319" name="组合 318"/>
          <p:cNvGrpSpPr/>
          <p:nvPr/>
        </p:nvGrpSpPr>
        <p:grpSpPr>
          <a:xfrm>
            <a:off x="4431702" y="4415155"/>
            <a:ext cx="841756" cy="959906"/>
            <a:chOff x="4355926" y="4364678"/>
            <a:chExt cx="841756" cy="977525"/>
          </a:xfrm>
        </p:grpSpPr>
        <p:sp>
          <p:nvSpPr>
            <p:cNvPr id="320" name="文本框 319"/>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0" name="椭圆 329"/>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59" name="肘形连接符 258"/>
          <p:cNvCxnSpPr>
            <a:stCxn id="330" idx="6"/>
          </p:cNvCxnSpPr>
          <p:nvPr/>
        </p:nvCxnSpPr>
        <p:spPr>
          <a:xfrm flipV="1">
            <a:off x="5229927" y="4185664"/>
            <a:ext cx="2501425" cy="709444"/>
          </a:xfrm>
          <a:prstGeom prst="bentConnector3">
            <a:avLst>
              <a:gd name="adj1" fmla="val 9295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wipe(left)">
                                      <p:cBhvr>
                                        <p:cTn id="7" dur="500"/>
                                        <p:tgtEl>
                                          <p:spTgt spid="243"/>
                                        </p:tgtEl>
                                      </p:cBhvr>
                                    </p:animEffect>
                                  </p:childTnLst>
                                </p:cTn>
                              </p:par>
                              <p:par>
                                <p:cTn id="8" presetID="22" presetClass="entr" presetSubtype="8"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left)">
                                      <p:cBhvr>
                                        <p:cTn id="10" dur="500"/>
                                        <p:tgtEl>
                                          <p:spTgt spid="247"/>
                                        </p:tgtEl>
                                      </p:cBhvr>
                                    </p:animEffect>
                                  </p:childTnLst>
                                </p:cTn>
                              </p:par>
                              <p:par>
                                <p:cTn id="11" presetID="22" presetClass="entr" presetSubtype="8" fill="hold" nodeType="withEffect">
                                  <p:stCondLst>
                                    <p:cond delay="0"/>
                                  </p:stCondLst>
                                  <p:childTnLst>
                                    <p:set>
                                      <p:cBhvr>
                                        <p:cTn id="12" dur="1" fill="hold">
                                          <p:stCondLst>
                                            <p:cond delay="0"/>
                                          </p:stCondLst>
                                        </p:cTn>
                                        <p:tgtEl>
                                          <p:spTgt spid="246"/>
                                        </p:tgtEl>
                                        <p:attrNameLst>
                                          <p:attrName>style.visibility</p:attrName>
                                        </p:attrNameLst>
                                      </p:cBhvr>
                                      <p:to>
                                        <p:strVal val="visible"/>
                                      </p:to>
                                    </p:set>
                                    <p:animEffect transition="in" filter="wipe(left)">
                                      <p:cBhvr>
                                        <p:cTn id="13" dur="500"/>
                                        <p:tgtEl>
                                          <p:spTgt spid="246"/>
                                        </p:tgtEl>
                                      </p:cBhvr>
                                    </p:animEffect>
                                  </p:childTnLst>
                                </p:cTn>
                              </p:par>
                              <p:par>
                                <p:cTn id="14" presetID="22" presetClass="entr" presetSubtype="8" fill="hold" nodeType="withEffect">
                                  <p:stCondLst>
                                    <p:cond delay="0"/>
                                  </p:stCondLst>
                                  <p:childTnLst>
                                    <p:set>
                                      <p:cBhvr>
                                        <p:cTn id="15" dur="1" fill="hold">
                                          <p:stCondLst>
                                            <p:cond delay="0"/>
                                          </p:stCondLst>
                                        </p:cTn>
                                        <p:tgtEl>
                                          <p:spTgt spid="244"/>
                                        </p:tgtEl>
                                        <p:attrNameLst>
                                          <p:attrName>style.visibility</p:attrName>
                                        </p:attrNameLst>
                                      </p:cBhvr>
                                      <p:to>
                                        <p:strVal val="visible"/>
                                      </p:to>
                                    </p:set>
                                    <p:animEffect transition="in" filter="wipe(left)">
                                      <p:cBhvr>
                                        <p:cTn id="16" dur="500"/>
                                        <p:tgtEl>
                                          <p:spTgt spid="244"/>
                                        </p:tgtEl>
                                      </p:cBhvr>
                                    </p:animEffect>
                                  </p:childTnLst>
                                </p:cTn>
                              </p:par>
                              <p:par>
                                <p:cTn id="17" presetID="22" presetClass="entr" presetSubtype="8" fill="hold" nodeType="withEffect">
                                  <p:stCondLst>
                                    <p:cond delay="0"/>
                                  </p:stCondLst>
                                  <p:childTnLst>
                                    <p:set>
                                      <p:cBhvr>
                                        <p:cTn id="18" dur="1" fill="hold">
                                          <p:stCondLst>
                                            <p:cond delay="0"/>
                                          </p:stCondLst>
                                        </p:cTn>
                                        <p:tgtEl>
                                          <p:spTgt spid="245"/>
                                        </p:tgtEl>
                                        <p:attrNameLst>
                                          <p:attrName>style.visibility</p:attrName>
                                        </p:attrNameLst>
                                      </p:cBhvr>
                                      <p:to>
                                        <p:strVal val="visible"/>
                                      </p:to>
                                    </p:set>
                                    <p:animEffect transition="in" filter="wipe(left)">
                                      <p:cBhvr>
                                        <p:cTn id="19" dur="500"/>
                                        <p:tgtEl>
                                          <p:spTgt spid="24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48"/>
                                        </p:tgtEl>
                                        <p:attrNameLst>
                                          <p:attrName>style.visibility</p:attrName>
                                        </p:attrNameLst>
                                      </p:cBhvr>
                                      <p:to>
                                        <p:strVal val="visible"/>
                                      </p:to>
                                    </p:set>
                                    <p:animEffect transition="in" filter="wipe(left)">
                                      <p:cBhvr>
                                        <p:cTn id="24" dur="500"/>
                                        <p:tgtEl>
                                          <p:spTgt spid="248"/>
                                        </p:tgtEl>
                                      </p:cBhvr>
                                    </p:animEffect>
                                  </p:childTnLst>
                                </p:cTn>
                              </p:par>
                              <p:par>
                                <p:cTn id="25" presetID="22" presetClass="entr" presetSubtype="8" fill="hold" nodeType="withEffect">
                                  <p:stCondLst>
                                    <p:cond delay="0"/>
                                  </p:stCondLst>
                                  <p:childTnLst>
                                    <p:set>
                                      <p:cBhvr>
                                        <p:cTn id="26" dur="1" fill="hold">
                                          <p:stCondLst>
                                            <p:cond delay="0"/>
                                          </p:stCondLst>
                                        </p:cTn>
                                        <p:tgtEl>
                                          <p:spTgt spid="251"/>
                                        </p:tgtEl>
                                        <p:attrNameLst>
                                          <p:attrName>style.visibility</p:attrName>
                                        </p:attrNameLst>
                                      </p:cBhvr>
                                      <p:to>
                                        <p:strVal val="visible"/>
                                      </p:to>
                                    </p:set>
                                    <p:animEffect transition="in" filter="wipe(left)">
                                      <p:cBhvr>
                                        <p:cTn id="27" dur="500"/>
                                        <p:tgtEl>
                                          <p:spTgt spid="2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9"/>
                                        </p:tgtEl>
                                        <p:attrNameLst>
                                          <p:attrName>style.visibility</p:attrName>
                                        </p:attrNameLst>
                                      </p:cBhvr>
                                      <p:to>
                                        <p:strVal val="visible"/>
                                      </p:to>
                                    </p:set>
                                    <p:animEffect transition="in" filter="wipe(left)">
                                      <p:cBhvr>
                                        <p:cTn id="32" dur="500"/>
                                        <p:tgtEl>
                                          <p:spTgt spid="259"/>
                                        </p:tgtEl>
                                      </p:cBhvr>
                                    </p:animEffect>
                                  </p:childTnLst>
                                </p:cTn>
                              </p:par>
                              <p:par>
                                <p:cTn id="33" presetID="22" presetClass="entr" presetSubtype="8" fill="hold" nodeType="withEffect">
                                  <p:stCondLst>
                                    <p:cond delay="0"/>
                                  </p:stCondLst>
                                  <p:childTnLst>
                                    <p:set>
                                      <p:cBhvr>
                                        <p:cTn id="34" dur="1" fill="hold">
                                          <p:stCondLst>
                                            <p:cond delay="0"/>
                                          </p:stCondLst>
                                        </p:cTn>
                                        <p:tgtEl>
                                          <p:spTgt spid="260"/>
                                        </p:tgtEl>
                                        <p:attrNameLst>
                                          <p:attrName>style.visibility</p:attrName>
                                        </p:attrNameLst>
                                      </p:cBhvr>
                                      <p:to>
                                        <p:strVal val="visible"/>
                                      </p:to>
                                    </p:set>
                                    <p:animEffect transition="in" filter="wipe(left)">
                                      <p:cBhvr>
                                        <p:cTn id="35" dur="500"/>
                                        <p:tgtEl>
                                          <p:spTgt spid="26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67"/>
                                        </p:tgtEl>
                                        <p:attrNameLst>
                                          <p:attrName>style.visibility</p:attrName>
                                        </p:attrNameLst>
                                      </p:cBhvr>
                                      <p:to>
                                        <p:strVal val="visible"/>
                                      </p:to>
                                    </p:set>
                                    <p:animEffect transition="in" filter="wipe(left)">
                                      <p:cBhvr>
                                        <p:cTn id="40" dur="500"/>
                                        <p:tgtEl>
                                          <p:spTgt spid="267"/>
                                        </p:tgtEl>
                                      </p:cBhvr>
                                    </p:animEffect>
                                  </p:childTnLst>
                                </p:cTn>
                              </p:par>
                              <p:par>
                                <p:cTn id="41" presetID="22" presetClass="entr" presetSubtype="8" fill="hold" nodeType="withEffect">
                                  <p:stCondLst>
                                    <p:cond delay="0"/>
                                  </p:stCondLst>
                                  <p:childTnLst>
                                    <p:set>
                                      <p:cBhvr>
                                        <p:cTn id="42" dur="1" fill="hold">
                                          <p:stCondLst>
                                            <p:cond delay="0"/>
                                          </p:stCondLst>
                                        </p:cTn>
                                        <p:tgtEl>
                                          <p:spTgt spid="268"/>
                                        </p:tgtEl>
                                        <p:attrNameLst>
                                          <p:attrName>style.visibility</p:attrName>
                                        </p:attrNameLst>
                                      </p:cBhvr>
                                      <p:to>
                                        <p:strVal val="visible"/>
                                      </p:to>
                                    </p:set>
                                    <p:animEffect transition="in" filter="wipe(left)">
                                      <p:cBhvr>
                                        <p:cTn id="43" dur="500"/>
                                        <p:tgtEl>
                                          <p:spTgt spid="2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wipe(right)">
                                      <p:cBhvr>
                                        <p:cTn id="48" dur="500"/>
                                        <p:tgtEl>
                                          <p:spTgt spid="2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74"/>
                                        </p:tgtEl>
                                        <p:attrNameLst>
                                          <p:attrName>style.visibility</p:attrName>
                                        </p:attrNameLst>
                                      </p:cBhvr>
                                      <p:to>
                                        <p:strVal val="visible"/>
                                      </p:to>
                                    </p:set>
                                    <p:animEffect transition="in" filter="wipe(left)">
                                      <p:cBhvr>
                                        <p:cTn id="53" dur="500"/>
                                        <p:tgtEl>
                                          <p:spTgt spid="27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275"/>
                                        </p:tgtEl>
                                        <p:attrNameLst>
                                          <p:attrName>style.visibility</p:attrName>
                                        </p:attrNameLst>
                                      </p:cBhvr>
                                      <p:to>
                                        <p:strVal val="visible"/>
                                      </p:to>
                                    </p:set>
                                    <p:animEffect transition="in" filter="wipe(right)">
                                      <p:cBhvr>
                                        <p:cTn id="58"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a:t>
            </a:r>
            <a:r>
              <a:rPr lang="zh-CN" altLang="en-US"/>
              <a:t>型指令</a:t>
            </a:r>
            <a:endParaRPr lang="zh-CN" altLang="en-US" dirty="0"/>
          </a:p>
        </p:txBody>
      </p:sp>
      <p:sp>
        <p:nvSpPr>
          <p:cNvPr id="3" name="内容占位符 2"/>
          <p:cNvSpPr>
            <a:spLocks noGrp="1"/>
          </p:cNvSpPr>
          <p:nvPr>
            <p:ph idx="1"/>
          </p:nvPr>
        </p:nvSpPr>
        <p:spPr/>
        <p:txBody>
          <a:bodyPr/>
          <a:lstStyle/>
          <a:p>
            <a:pPr>
              <a:lnSpc>
                <a:spcPts val="4200"/>
              </a:lnSpc>
            </a:pPr>
            <a:endParaRPr lang="en-US" altLang="zh-CN" dirty="0"/>
          </a:p>
          <a:p>
            <a:pPr>
              <a:lnSpc>
                <a:spcPts val="4200"/>
              </a:lnSpc>
            </a:pPr>
            <a:endParaRPr lang="en-US" altLang="zh-CN" dirty="0"/>
          </a:p>
          <a:p>
            <a:pPr>
              <a:lnSpc>
                <a:spcPts val="4200"/>
              </a:lnSpc>
            </a:pPr>
            <a:r>
              <a:rPr lang="en-US" altLang="zh-CN" dirty="0"/>
              <a:t>U</a:t>
            </a:r>
            <a:r>
              <a:rPr lang="zh-CN" altLang="en-US" dirty="0"/>
              <a:t>型指令进行长立即数操作</a:t>
            </a:r>
            <a:endParaRPr lang="en-US" altLang="zh-CN" dirty="0"/>
          </a:p>
          <a:p>
            <a:pPr lvl="1">
              <a:lnSpc>
                <a:spcPts val="4200"/>
              </a:lnSpc>
            </a:pPr>
            <a:r>
              <a:rPr lang="zh-CN" altLang="en-US" dirty="0"/>
              <a:t>高</a:t>
            </a:r>
            <a:r>
              <a:rPr lang="en-US" altLang="zh-CN" dirty="0"/>
              <a:t>20</a:t>
            </a:r>
            <a:r>
              <a:rPr lang="zh-CN" altLang="en-US" dirty="0"/>
              <a:t>位为立即数字段</a:t>
            </a:r>
          </a:p>
          <a:p>
            <a:pPr lvl="1">
              <a:lnSpc>
                <a:spcPts val="4200"/>
              </a:lnSpc>
            </a:pPr>
            <a:r>
              <a:rPr lang="en-US" altLang="zh-CN" dirty="0"/>
              <a:t>5</a:t>
            </a:r>
            <a:r>
              <a:rPr lang="zh-CN" altLang="en-US" dirty="0"/>
              <a:t>位目的寄存器字段</a:t>
            </a:r>
            <a:endParaRPr lang="en-US" altLang="zh-CN" dirty="0"/>
          </a:p>
          <a:p>
            <a:pPr>
              <a:lnSpc>
                <a:spcPts val="4200"/>
              </a:lnSpc>
            </a:pPr>
            <a:r>
              <a:rPr lang="zh-CN" altLang="en-US" dirty="0"/>
              <a:t>用于两个指令</a:t>
            </a:r>
          </a:p>
          <a:p>
            <a:pPr lvl="1">
              <a:lnSpc>
                <a:spcPts val="4200"/>
              </a:lnSpc>
            </a:pPr>
            <a:r>
              <a:rPr lang="en-US" altLang="zh-CN" dirty="0" err="1"/>
              <a:t>lui</a:t>
            </a:r>
            <a:r>
              <a:rPr lang="en-US" altLang="zh-CN" dirty="0"/>
              <a:t>——</a:t>
            </a:r>
            <a:r>
              <a:rPr lang="zh-CN" altLang="en-US" dirty="0"/>
              <a:t>将长立即数写入目的寄存器</a:t>
            </a:r>
          </a:p>
          <a:p>
            <a:pPr lvl="1">
              <a:lnSpc>
                <a:spcPts val="4200"/>
              </a:lnSpc>
            </a:pPr>
            <a:r>
              <a:rPr lang="en-US" altLang="zh-CN" dirty="0" err="1"/>
              <a:t>auipc</a:t>
            </a:r>
            <a:r>
              <a:rPr lang="en-US" altLang="zh-CN" dirty="0"/>
              <a:t>——</a:t>
            </a:r>
            <a:r>
              <a:rPr lang="zh-CN" altLang="en-US" dirty="0"/>
              <a:t>将</a:t>
            </a:r>
            <a:r>
              <a:rPr lang="en-US" altLang="zh-CN" dirty="0"/>
              <a:t>PC</a:t>
            </a:r>
            <a:r>
              <a:rPr lang="zh-CN" altLang="en-US" dirty="0"/>
              <a:t>与长立即数相加结果写入目的寄存器</a:t>
            </a:r>
            <a:endParaRPr lang="en-US" altLang="zh-CN"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69</a:t>
            </a:fld>
            <a:endParaRPr lang="zh-CN" altLang="en-US" dirty="0"/>
          </a:p>
        </p:txBody>
      </p:sp>
      <p:grpSp>
        <p:nvGrpSpPr>
          <p:cNvPr id="7" name="组合 6"/>
          <p:cNvGrpSpPr/>
          <p:nvPr/>
        </p:nvGrpSpPr>
        <p:grpSpPr>
          <a:xfrm>
            <a:off x="1200995" y="1086438"/>
            <a:ext cx="9790010" cy="1908079"/>
            <a:chOff x="1634292" y="1303934"/>
            <a:chExt cx="9790010" cy="1908079"/>
          </a:xfrm>
        </p:grpSpPr>
        <p:grpSp>
          <p:nvGrpSpPr>
            <p:cNvPr id="8" name="组合 7"/>
            <p:cNvGrpSpPr/>
            <p:nvPr/>
          </p:nvGrpSpPr>
          <p:grpSpPr>
            <a:xfrm>
              <a:off x="1634292" y="1303934"/>
              <a:ext cx="9790010" cy="918866"/>
              <a:chOff x="74389" y="4753399"/>
              <a:chExt cx="9790010" cy="918866"/>
            </a:xfrm>
          </p:grpSpPr>
          <p:sp>
            <p:nvSpPr>
              <p:cNvPr id="12" name="Google Shape;388;p41"/>
              <p:cNvSpPr txBox="1"/>
              <p:nvPr/>
            </p:nvSpPr>
            <p:spPr>
              <a:xfrm>
                <a:off x="74389" y="4753400"/>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endParaRPr sz="2800" dirty="0">
                  <a:solidFill>
                    <a:schemeClr val="dk1"/>
                  </a:solidFill>
                  <a:ea typeface="Courier New" panose="02070309020205020404"/>
                  <a:cs typeface="Courier New" panose="02070309020205020404"/>
                  <a:sym typeface="Courier New" panose="02070309020205020404"/>
                </a:endParaRPr>
              </a:p>
            </p:txBody>
          </p:sp>
          <p:sp>
            <p:nvSpPr>
              <p:cNvPr id="13" name="Google Shape;389;p41"/>
              <p:cNvSpPr txBox="1"/>
              <p:nvPr/>
            </p:nvSpPr>
            <p:spPr>
              <a:xfrm>
                <a:off x="9495387" y="4753399"/>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a:t>
                </a:r>
                <a:endParaRPr sz="2800" dirty="0">
                  <a:solidFill>
                    <a:schemeClr val="dk1"/>
                  </a:solidFill>
                  <a:ea typeface="Courier New" panose="02070309020205020404"/>
                  <a:cs typeface="Courier New" panose="02070309020205020404"/>
                  <a:sym typeface="Courier New" panose="02070309020205020404"/>
                </a:endParaRPr>
              </a:p>
            </p:txBody>
          </p:sp>
          <p:grpSp>
            <p:nvGrpSpPr>
              <p:cNvPr id="14" name="Google Shape;396;p41"/>
              <p:cNvGrpSpPr/>
              <p:nvPr/>
            </p:nvGrpSpPr>
            <p:grpSpPr>
              <a:xfrm>
                <a:off x="351067" y="5215065"/>
                <a:ext cx="9328826" cy="457200"/>
                <a:chOff x="186475" y="4572000"/>
                <a:chExt cx="9328826" cy="457200"/>
              </a:xfrm>
            </p:grpSpPr>
            <p:sp>
              <p:nvSpPr>
                <p:cNvPr id="15" name="Google Shape;397;p41"/>
                <p:cNvSpPr/>
                <p:nvPr/>
              </p:nvSpPr>
              <p:spPr>
                <a:xfrm>
                  <a:off x="186475" y="4572000"/>
                  <a:ext cx="634206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[31:12]</a:t>
                  </a:r>
                </a:p>
              </p:txBody>
            </p:sp>
            <p:sp>
              <p:nvSpPr>
                <p:cNvPr id="16" name="Google Shape;398;p41"/>
                <p:cNvSpPr/>
                <p:nvPr/>
              </p:nvSpPr>
              <p:spPr>
                <a:xfrm>
                  <a:off x="7762979"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19" name="Google Shape;402;p41"/>
                <p:cNvSpPr/>
                <p:nvPr/>
              </p:nvSpPr>
              <p:spPr>
                <a:xfrm>
                  <a:off x="6528539"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grpSp>
        </p:grpSp>
        <p:sp>
          <p:nvSpPr>
            <p:cNvPr id="9" name="文本框 8"/>
            <p:cNvSpPr txBox="1"/>
            <p:nvPr/>
          </p:nvSpPr>
          <p:spPr>
            <a:xfrm>
              <a:off x="3514905" y="2258878"/>
              <a:ext cx="3134191" cy="523220"/>
            </a:xfrm>
            <a:prstGeom prst="rect">
              <a:avLst/>
            </a:prstGeom>
            <a:noFill/>
          </p:spPr>
          <p:txBody>
            <a:bodyPr wrap="none" rtlCol="0">
              <a:spAutoFit/>
            </a:bodyPr>
            <a:lstStyle/>
            <a:p>
              <a:r>
                <a:rPr lang="en-US" altLang="zh-CN" sz="2800" dirty="0"/>
                <a:t>U-immediate[31:12]</a:t>
              </a:r>
              <a:endParaRPr lang="zh-CN" altLang="en-US" sz="2800" dirty="0"/>
            </a:p>
          </p:txBody>
        </p:sp>
        <p:sp>
          <p:nvSpPr>
            <p:cNvPr id="10" name="文本框 9"/>
            <p:cNvSpPr txBox="1"/>
            <p:nvPr/>
          </p:nvSpPr>
          <p:spPr>
            <a:xfrm>
              <a:off x="8489380" y="2258878"/>
              <a:ext cx="761747" cy="523220"/>
            </a:xfrm>
            <a:prstGeom prst="rect">
              <a:avLst/>
            </a:prstGeom>
            <a:noFill/>
          </p:spPr>
          <p:txBody>
            <a:bodyPr wrap="none" rtlCol="0">
              <a:spAutoFit/>
            </a:bodyPr>
            <a:lstStyle/>
            <a:p>
              <a:r>
                <a:rPr lang="en-US" altLang="zh-CN" sz="2800" dirty="0" err="1"/>
                <a:t>dest</a:t>
              </a:r>
              <a:endParaRPr lang="zh-CN" altLang="en-US" sz="2800" dirty="0"/>
            </a:p>
          </p:txBody>
        </p:sp>
        <p:sp>
          <p:nvSpPr>
            <p:cNvPr id="11" name="文本框 10"/>
            <p:cNvSpPr txBox="1"/>
            <p:nvPr/>
          </p:nvSpPr>
          <p:spPr>
            <a:xfrm>
              <a:off x="9886751" y="2258878"/>
              <a:ext cx="953770" cy="953135"/>
            </a:xfrm>
            <a:prstGeom prst="rect">
              <a:avLst/>
            </a:prstGeom>
            <a:noFill/>
          </p:spPr>
          <p:txBody>
            <a:bodyPr wrap="none" rtlCol="0">
              <a:spAutoFit/>
            </a:bodyPr>
            <a:lstStyle/>
            <a:p>
              <a:pPr algn="ctr"/>
              <a:r>
                <a:rPr lang="en-US" altLang="zh-CN" sz="2800" dirty="0"/>
                <a:t>lui</a:t>
              </a:r>
            </a:p>
            <a:p>
              <a:pPr algn="ctr"/>
              <a:r>
                <a:rPr lang="en-US" altLang="zh-CN" sz="2800" dirty="0"/>
                <a:t>auipc</a:t>
              </a:r>
              <a:endParaRPr lang="zh-CN" altLang="en-US"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dirty="0">
                <a:sym typeface="+mn-ea"/>
              </a:rPr>
              <a:t>处理器设计步骤</a:t>
            </a:r>
            <a:endParaRPr lang="zh-CN" altLang="en-US"/>
          </a:p>
        </p:txBody>
      </p:sp>
      <p:sp>
        <p:nvSpPr>
          <p:cNvPr id="6" name="内容占位符 5"/>
          <p:cNvSpPr>
            <a:spLocks noGrp="1"/>
          </p:cNvSpPr>
          <p:nvPr>
            <p:ph idx="1"/>
          </p:nvPr>
        </p:nvSpPr>
        <p:spPr/>
        <p:txBody>
          <a:bodyPr/>
          <a:lstStyle/>
          <a:p>
            <a:pPr marL="514350" indent="-514350">
              <a:lnSpc>
                <a:spcPct val="150000"/>
              </a:lnSpc>
              <a:spcBef>
                <a:spcPts val="2020"/>
              </a:spcBef>
              <a:buFont typeface="+mj-ea"/>
              <a:buAutoNum type="circleNumDbPlain"/>
            </a:pPr>
            <a:r>
              <a:rPr dirty="0">
                <a:latin typeface="微软雅黑" panose="020B0503020204020204" charset="-122"/>
                <a:cs typeface="微软雅黑" panose="020B0503020204020204" charset="-122"/>
                <a:sym typeface="+mn-ea"/>
              </a:rPr>
              <a:t>分析指令系统，得出对</a:t>
            </a:r>
            <a:r>
              <a:rPr spc="-15" dirty="0">
                <a:latin typeface="微软雅黑" panose="020B0503020204020204" charset="-122"/>
                <a:cs typeface="微软雅黑" panose="020B0503020204020204" charset="-122"/>
                <a:sym typeface="+mn-ea"/>
              </a:rPr>
              <a:t>数</a:t>
            </a:r>
            <a:r>
              <a:rPr dirty="0">
                <a:latin typeface="微软雅黑" panose="020B0503020204020204" charset="-122"/>
                <a:cs typeface="微软雅黑" panose="020B0503020204020204" charset="-122"/>
                <a:sym typeface="+mn-ea"/>
              </a:rPr>
              <a:t>据通</a:t>
            </a:r>
            <a:r>
              <a:rPr spc="-15" dirty="0">
                <a:latin typeface="微软雅黑" panose="020B0503020204020204" charset="-122"/>
                <a:cs typeface="微软雅黑" panose="020B0503020204020204" charset="-122"/>
                <a:sym typeface="+mn-ea"/>
              </a:rPr>
              <a:t>路</a:t>
            </a:r>
            <a:r>
              <a:rPr dirty="0">
                <a:latin typeface="微软雅黑" panose="020B0503020204020204" charset="-122"/>
                <a:cs typeface="微软雅黑" panose="020B0503020204020204" charset="-122"/>
                <a:sym typeface="+mn-ea"/>
              </a:rPr>
              <a:t>的需求</a:t>
            </a:r>
            <a:endParaRPr dirty="0">
              <a:latin typeface="微软雅黑" panose="020B0503020204020204" charset="-122"/>
              <a:cs typeface="微软雅黑" panose="020B0503020204020204" charset="-122"/>
            </a:endParaRPr>
          </a:p>
          <a:p>
            <a:pPr marL="514350" indent="-514350">
              <a:lnSpc>
                <a:spcPct val="150000"/>
              </a:lnSpc>
              <a:spcBef>
                <a:spcPts val="1920"/>
              </a:spcBef>
              <a:buFont typeface="+mj-ea"/>
              <a:buAutoNum type="circleNumDbPlain"/>
            </a:pPr>
            <a:r>
              <a:rPr dirty="0">
                <a:latin typeface="微软雅黑" panose="020B0503020204020204" charset="-122"/>
                <a:cs typeface="微软雅黑" panose="020B0503020204020204" charset="-122"/>
                <a:sym typeface="+mn-ea"/>
              </a:rPr>
              <a:t>为数据通路选择合适的</a:t>
            </a:r>
            <a:r>
              <a:rPr spc="-15" dirty="0">
                <a:latin typeface="微软雅黑" panose="020B0503020204020204" charset="-122"/>
                <a:cs typeface="微软雅黑" panose="020B0503020204020204" charset="-122"/>
                <a:sym typeface="+mn-ea"/>
              </a:rPr>
              <a:t>组</a:t>
            </a:r>
            <a:r>
              <a:rPr dirty="0">
                <a:latin typeface="微软雅黑" panose="020B0503020204020204" charset="-122"/>
                <a:cs typeface="微软雅黑" panose="020B0503020204020204" charset="-122"/>
                <a:sym typeface="+mn-ea"/>
              </a:rPr>
              <a:t>件</a:t>
            </a:r>
            <a:endParaRPr dirty="0">
              <a:latin typeface="微软雅黑" panose="020B0503020204020204" charset="-122"/>
              <a:cs typeface="微软雅黑" panose="020B0503020204020204" charset="-122"/>
            </a:endParaRPr>
          </a:p>
          <a:p>
            <a:pPr marL="514350" indent="-514350">
              <a:lnSpc>
                <a:spcPct val="150000"/>
              </a:lnSpc>
              <a:spcBef>
                <a:spcPts val="1920"/>
              </a:spcBef>
              <a:buFont typeface="+mj-ea"/>
              <a:buAutoNum type="circleNumDbPlain"/>
            </a:pPr>
            <a:r>
              <a:rPr dirty="0">
                <a:latin typeface="微软雅黑" panose="020B0503020204020204" charset="-122"/>
                <a:cs typeface="微软雅黑" panose="020B0503020204020204" charset="-122"/>
                <a:sym typeface="+mn-ea"/>
              </a:rPr>
              <a:t>根据指令需求连接组件建立数据通路</a:t>
            </a:r>
            <a:endParaRPr dirty="0">
              <a:latin typeface="微软雅黑" panose="020B0503020204020204" charset="-122"/>
              <a:cs typeface="微软雅黑" panose="020B0503020204020204" charset="-122"/>
            </a:endParaRPr>
          </a:p>
          <a:p>
            <a:pPr marL="514350" indent="-514350">
              <a:lnSpc>
                <a:spcPct val="150000"/>
              </a:lnSpc>
              <a:spcBef>
                <a:spcPts val="1920"/>
              </a:spcBef>
              <a:buFont typeface="+mj-ea"/>
              <a:buAutoNum type="circleNumDbPlain"/>
            </a:pPr>
            <a:r>
              <a:rPr dirty="0">
                <a:latin typeface="微软雅黑" panose="020B0503020204020204" charset="-122"/>
                <a:cs typeface="微软雅黑" panose="020B0503020204020204" charset="-122"/>
                <a:sym typeface="+mn-ea"/>
              </a:rPr>
              <a:t>分析每条指令的实</a:t>
            </a:r>
            <a:r>
              <a:rPr spc="5" dirty="0">
                <a:latin typeface="微软雅黑" panose="020B0503020204020204" charset="-122"/>
                <a:cs typeface="微软雅黑" panose="020B0503020204020204" charset="-122"/>
                <a:sym typeface="+mn-ea"/>
              </a:rPr>
              <a:t>现</a:t>
            </a:r>
            <a:r>
              <a:rPr dirty="0">
                <a:latin typeface="微软雅黑" panose="020B0503020204020204" charset="-122"/>
                <a:cs typeface="微软雅黑" panose="020B0503020204020204" charset="-122"/>
                <a:sym typeface="+mn-ea"/>
              </a:rPr>
              <a:t>，</a:t>
            </a:r>
            <a:r>
              <a:rPr spc="-10" dirty="0">
                <a:latin typeface="微软雅黑" panose="020B0503020204020204" charset="-122"/>
                <a:cs typeface="微软雅黑" panose="020B0503020204020204" charset="-122"/>
                <a:sym typeface="+mn-ea"/>
              </a:rPr>
              <a:t>以</a:t>
            </a:r>
            <a:r>
              <a:rPr spc="5" dirty="0">
                <a:latin typeface="微软雅黑" panose="020B0503020204020204" charset="-122"/>
                <a:cs typeface="微软雅黑" panose="020B0503020204020204" charset="-122"/>
                <a:sym typeface="+mn-ea"/>
              </a:rPr>
              <a:t>确定</a:t>
            </a:r>
            <a:r>
              <a:rPr spc="-15" dirty="0">
                <a:latin typeface="微软雅黑" panose="020B0503020204020204" charset="-122"/>
                <a:cs typeface="微软雅黑" panose="020B0503020204020204" charset="-122"/>
                <a:sym typeface="+mn-ea"/>
              </a:rPr>
              <a:t>控</a:t>
            </a:r>
            <a:r>
              <a:rPr spc="5" dirty="0">
                <a:latin typeface="微软雅黑" panose="020B0503020204020204" charset="-122"/>
                <a:cs typeface="微软雅黑" panose="020B0503020204020204" charset="-122"/>
                <a:sym typeface="+mn-ea"/>
              </a:rPr>
              <a:t>制信号</a:t>
            </a:r>
            <a:endParaRPr dirty="0">
              <a:latin typeface="微软雅黑" panose="020B0503020204020204" charset="-122"/>
              <a:cs typeface="微软雅黑" panose="020B0503020204020204" charset="-122"/>
            </a:endParaRPr>
          </a:p>
          <a:p>
            <a:pPr marL="514350" indent="-514350">
              <a:lnSpc>
                <a:spcPct val="150000"/>
              </a:lnSpc>
              <a:spcBef>
                <a:spcPts val="1925"/>
              </a:spcBef>
              <a:buFont typeface="+mj-ea"/>
              <a:buAutoNum type="circleNumDbPlain"/>
            </a:pPr>
            <a:r>
              <a:rPr dirty="0">
                <a:latin typeface="微软雅黑" panose="020B0503020204020204" charset="-122"/>
                <a:cs typeface="微软雅黑" panose="020B0503020204020204" charset="-122"/>
                <a:sym typeface="+mn-ea"/>
              </a:rPr>
              <a:t>集成控制信号，形成完</a:t>
            </a:r>
            <a:r>
              <a:rPr spc="-15" dirty="0">
                <a:latin typeface="微软雅黑" panose="020B0503020204020204" charset="-122"/>
                <a:cs typeface="微软雅黑" panose="020B0503020204020204" charset="-122"/>
                <a:sym typeface="+mn-ea"/>
              </a:rPr>
              <a:t>整</a:t>
            </a:r>
            <a:r>
              <a:rPr dirty="0">
                <a:latin typeface="微软雅黑" panose="020B0503020204020204" charset="-122"/>
                <a:cs typeface="微软雅黑" panose="020B0503020204020204" charset="-122"/>
                <a:sym typeface="+mn-ea"/>
              </a:rPr>
              <a:t>的控</a:t>
            </a:r>
            <a:r>
              <a:rPr spc="-15" dirty="0">
                <a:latin typeface="微软雅黑" panose="020B0503020204020204" charset="-122"/>
                <a:cs typeface="微软雅黑" panose="020B0503020204020204" charset="-122"/>
                <a:sym typeface="+mn-ea"/>
              </a:rPr>
              <a:t>制</a:t>
            </a:r>
            <a:r>
              <a:rPr dirty="0">
                <a:latin typeface="微软雅黑" panose="020B0503020204020204" charset="-122"/>
                <a:cs typeface="微软雅黑" panose="020B0503020204020204" charset="-122"/>
                <a:sym typeface="+mn-ea"/>
              </a:rPr>
              <a:t>逻辑</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nodeType="clickEffect">
                                  <p:stCondLst>
                                    <p:cond delay="0"/>
                                  </p:stCondLst>
                                  <p:childTnLst>
                                    <p:set>
                                      <p:cBhvr additive="base" override="childStyle">
                                        <p:cTn id="26" dur="indefinite"/>
                                        <p:tgtEl>
                                          <p:spTgt spid="6">
                                            <p:txEl>
                                              <p:pRg st="0" end="0"/>
                                            </p:txEl>
                                          </p:spTgt>
                                        </p:tgtEl>
                                        <p:attrNameLst>
                                          <p:attrName>style.color</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err="1"/>
              <a:t>U</a:t>
            </a:r>
            <a:r>
              <a:rPr lang="zh-CN" altLang="en-US" dirty="0" err="1"/>
              <a:t>型指令</a:t>
            </a:r>
            <a:r>
              <a:rPr lang="en-US" altLang="zh-CN" dirty="0" err="1"/>
              <a:t>lui</a:t>
            </a:r>
            <a:r>
              <a:rPr lang="zh-CN" altLang="en-US" dirty="0"/>
              <a:t>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70</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=B</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670678" y="5539717"/>
            <a:ext cx="821055"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=imm</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643870" y="5537835"/>
            <a:ext cx="131000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r>
              <a:rPr lang="en-US" altLang="zh-CN" sz="2000" b="1" dirty="0">
                <a:solidFill>
                  <a:prstClr val="black"/>
                </a:solidFill>
                <a:latin typeface="Times New Roman" panose="02020603050405020304"/>
                <a:ea typeface="宋体" panose="02010600030101010101" pitchFamily="2" charset="-122"/>
              </a:rPr>
              <a:t>(ALU)</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6" name="文本框 195"/>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8" name="文本框 197"/>
          <p:cNvSpPr txBox="1"/>
          <p:nvPr/>
        </p:nvSpPr>
        <p:spPr>
          <a:xfrm>
            <a:off x="7893130" y="6035645"/>
            <a:ext cx="65434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695" y="5550535"/>
            <a:ext cx="128587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t>
            </a:r>
            <a:r>
              <a:rPr lang="zh-CN" altLang="en-US" sz="2400" b="1" dirty="0">
                <a:solidFill>
                  <a:prstClr val="black"/>
                </a:solidFill>
                <a:latin typeface="Times New Roman" panose="02020603050405020304"/>
                <a:ea typeface="宋体" panose="02010600030101010101" pitchFamily="2" charset="-122"/>
              </a:rPr>
              <a:t> </a:t>
            </a:r>
            <a:r>
              <a:rPr lang="en-US" altLang="zh-CN" sz="2400" b="1" dirty="0">
                <a:solidFill>
                  <a:prstClr val="black"/>
                </a:solidFill>
                <a:latin typeface="Times New Roman" panose="02020603050405020304"/>
                <a:ea typeface="宋体" panose="02010600030101010101" pitchFamily="2" charset="-122"/>
              </a:rPr>
              <a:t>+4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89" name="文本框 188"/>
          <p:cNvSpPr txBox="1"/>
          <p:nvPr/>
        </p:nvSpPr>
        <p:spPr>
          <a:xfrm>
            <a:off x="1926251" y="6187719"/>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箭头连接符 170"/>
          <p:cNvCxnSpPr/>
          <p:nvPr/>
        </p:nvCxnSpPr>
        <p:spPr>
          <a:xfrm>
            <a:off x="1919073" y="3179038"/>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3012869" y="3002912"/>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3" name="直接箭头连接符 172"/>
          <p:cNvCxnSpPr/>
          <p:nvPr/>
        </p:nvCxnSpPr>
        <p:spPr>
          <a:xfrm>
            <a:off x="3017949" y="4839525"/>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5" name="直接箭头连接符 184"/>
          <p:cNvCxnSpPr/>
          <p:nvPr/>
        </p:nvCxnSpPr>
        <p:spPr>
          <a:xfrm>
            <a:off x="3012869" y="300291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2854849" y="3202388"/>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97" name="组合 196"/>
          <p:cNvGrpSpPr/>
          <p:nvPr/>
        </p:nvGrpSpPr>
        <p:grpSpPr>
          <a:xfrm>
            <a:off x="2037061" y="2485036"/>
            <a:ext cx="157663" cy="687003"/>
            <a:chOff x="2139696" y="2656398"/>
            <a:chExt cx="384242" cy="687003"/>
          </a:xfrm>
        </p:grpSpPr>
        <p:cxnSp>
          <p:nvCxnSpPr>
            <p:cNvPr id="201" name="直接连接符 200"/>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3" name="直接箭头连接符 202"/>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04" name="组合 203"/>
          <p:cNvGrpSpPr/>
          <p:nvPr/>
        </p:nvGrpSpPr>
        <p:grpSpPr>
          <a:xfrm>
            <a:off x="371122" y="1367479"/>
            <a:ext cx="2809911" cy="2029403"/>
            <a:chOff x="371122" y="1492576"/>
            <a:chExt cx="2802843" cy="1818091"/>
          </a:xfrm>
        </p:grpSpPr>
        <p:cxnSp>
          <p:nvCxnSpPr>
            <p:cNvPr id="205" name="直接箭头连接符 204"/>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0" name="直接连接符 219"/>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1" name="直接箭头连接符 220"/>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23" name="直接箭头连接符 222"/>
          <p:cNvCxnSpPr/>
          <p:nvPr/>
        </p:nvCxnSpPr>
        <p:spPr>
          <a:xfrm>
            <a:off x="8095779" y="386724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25" name="组合 224"/>
          <p:cNvGrpSpPr/>
          <p:nvPr/>
        </p:nvGrpSpPr>
        <p:grpSpPr>
          <a:xfrm>
            <a:off x="9231164" y="2386237"/>
            <a:ext cx="1443615" cy="1076173"/>
            <a:chOff x="2130666" y="2665261"/>
            <a:chExt cx="346451" cy="678139"/>
          </a:xfrm>
        </p:grpSpPr>
        <p:cxnSp>
          <p:nvCxnSpPr>
            <p:cNvPr id="227" name="直接连接符 226"/>
            <p:cNvCxnSpPr/>
            <p:nvPr/>
          </p:nvCxnSpPr>
          <p:spPr>
            <a:xfrm flipV="1">
              <a:off x="2130666" y="2665261"/>
              <a:ext cx="0" cy="67813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9" name="直接箭头连接符 228"/>
            <p:cNvCxnSpPr/>
            <p:nvPr/>
          </p:nvCxnSpPr>
          <p:spPr>
            <a:xfrm>
              <a:off x="2130666" y="2668038"/>
              <a:ext cx="34645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39" name="组合 238"/>
          <p:cNvGrpSpPr/>
          <p:nvPr/>
        </p:nvGrpSpPr>
        <p:grpSpPr>
          <a:xfrm>
            <a:off x="4469303" y="1737574"/>
            <a:ext cx="6745271" cy="683397"/>
            <a:chOff x="5118435" y="1810320"/>
            <a:chExt cx="3915664" cy="608430"/>
          </a:xfrm>
        </p:grpSpPr>
        <p:cxnSp>
          <p:nvCxnSpPr>
            <p:cNvPr id="241" name="直接箭头连接符 240"/>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2" name="直接连接符 241"/>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3" name="直接连接符 242"/>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4" name="直接连接符 243"/>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5" name="直接箭头连接符 244"/>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1" name="组合 250"/>
          <p:cNvGrpSpPr/>
          <p:nvPr/>
        </p:nvGrpSpPr>
        <p:grpSpPr>
          <a:xfrm>
            <a:off x="4647380" y="2244349"/>
            <a:ext cx="2097287" cy="2152479"/>
            <a:chOff x="5147404" y="2415711"/>
            <a:chExt cx="1949822" cy="2152479"/>
          </a:xfrm>
        </p:grpSpPr>
        <p:grpSp>
          <p:nvGrpSpPr>
            <p:cNvPr id="252" name="组合 251"/>
            <p:cNvGrpSpPr/>
            <p:nvPr/>
          </p:nvGrpSpPr>
          <p:grpSpPr>
            <a:xfrm>
              <a:off x="5147404" y="2415711"/>
              <a:ext cx="1949822" cy="2054688"/>
              <a:chOff x="5147404" y="2415711"/>
              <a:chExt cx="1949822" cy="2054688"/>
            </a:xfrm>
          </p:grpSpPr>
          <p:grpSp>
            <p:nvGrpSpPr>
              <p:cNvPr id="254" name="组合 253"/>
              <p:cNvGrpSpPr/>
              <p:nvPr/>
            </p:nvGrpSpPr>
            <p:grpSpPr>
              <a:xfrm>
                <a:off x="5147404" y="2415711"/>
                <a:ext cx="1949822" cy="2054688"/>
                <a:chOff x="9255806" y="2351056"/>
                <a:chExt cx="1949822" cy="2054688"/>
              </a:xfrm>
            </p:grpSpPr>
            <p:sp>
              <p:nvSpPr>
                <p:cNvPr id="257" name="矩形 256"/>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9" name="文本框 258"/>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0" name="文本框 259"/>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1" name="文本框 260"/>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2" name="文本框 261"/>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3" name="文本框 262"/>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4" name="文本框 263"/>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55" name="等腰三角形 254"/>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53" name="直接连接符 252"/>
            <p:cNvCxnSpPr>
              <a:stCxn id="255"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65" name="直接箭头连接符 264"/>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7" name="肘形连接符 266"/>
          <p:cNvCxnSpPr>
            <a:stCxn id="270"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68" name="组合 267"/>
          <p:cNvGrpSpPr/>
          <p:nvPr/>
        </p:nvGrpSpPr>
        <p:grpSpPr>
          <a:xfrm>
            <a:off x="4431702" y="4415155"/>
            <a:ext cx="841756" cy="959906"/>
            <a:chOff x="4355926" y="4364678"/>
            <a:chExt cx="841756" cy="977525"/>
          </a:xfrm>
        </p:grpSpPr>
        <p:sp>
          <p:nvSpPr>
            <p:cNvPr id="269" name="文本框 268"/>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0" name="椭圆 269"/>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22" name="肘形连接符 221"/>
          <p:cNvCxnSpPr>
            <a:stCxn id="270" idx="6"/>
          </p:cNvCxnSpPr>
          <p:nvPr/>
        </p:nvCxnSpPr>
        <p:spPr>
          <a:xfrm flipV="1">
            <a:off x="5229927" y="4185664"/>
            <a:ext cx="2501425" cy="709444"/>
          </a:xfrm>
          <a:prstGeom prst="bentConnector3">
            <a:avLst>
              <a:gd name="adj1" fmla="val 9295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left)">
                                      <p:cBhvr>
                                        <p:cTn id="7" dur="500"/>
                                        <p:tgtEl>
                                          <p:spTgt spid="171"/>
                                        </p:tgtEl>
                                      </p:cBhvr>
                                    </p:animEffect>
                                  </p:childTnLst>
                                </p:cTn>
                              </p:par>
                              <p:par>
                                <p:cTn id="8" presetID="22" presetClass="entr" presetSubtype="8" fill="hold" nodeType="withEffect">
                                  <p:stCondLst>
                                    <p:cond delay="0"/>
                                  </p:stCondLst>
                                  <p:childTnLst>
                                    <p:set>
                                      <p:cBhvr>
                                        <p:cTn id="9" dur="1" fill="hold">
                                          <p:stCondLst>
                                            <p:cond delay="0"/>
                                          </p:stCondLst>
                                        </p:cTn>
                                        <p:tgtEl>
                                          <p:spTgt spid="190"/>
                                        </p:tgtEl>
                                        <p:attrNameLst>
                                          <p:attrName>style.visibility</p:attrName>
                                        </p:attrNameLst>
                                      </p:cBhvr>
                                      <p:to>
                                        <p:strVal val="visible"/>
                                      </p:to>
                                    </p:set>
                                    <p:animEffect transition="in" filter="wipe(left)">
                                      <p:cBhvr>
                                        <p:cTn id="10" dur="500"/>
                                        <p:tgtEl>
                                          <p:spTgt spid="190"/>
                                        </p:tgtEl>
                                      </p:cBhvr>
                                    </p:animEffect>
                                  </p:childTnLst>
                                </p:cTn>
                              </p:par>
                              <p:par>
                                <p:cTn id="11" presetID="22" presetClass="entr" presetSubtype="8" fill="hold" nodeType="withEffect">
                                  <p:stCondLst>
                                    <p:cond delay="0"/>
                                  </p:stCondLst>
                                  <p:childTnLst>
                                    <p:set>
                                      <p:cBhvr>
                                        <p:cTn id="12" dur="1" fill="hold">
                                          <p:stCondLst>
                                            <p:cond delay="0"/>
                                          </p:stCondLst>
                                        </p:cTn>
                                        <p:tgtEl>
                                          <p:spTgt spid="185"/>
                                        </p:tgtEl>
                                        <p:attrNameLst>
                                          <p:attrName>style.visibility</p:attrName>
                                        </p:attrNameLst>
                                      </p:cBhvr>
                                      <p:to>
                                        <p:strVal val="visible"/>
                                      </p:to>
                                    </p:set>
                                    <p:animEffect transition="in" filter="wipe(left)">
                                      <p:cBhvr>
                                        <p:cTn id="13" dur="500"/>
                                        <p:tgtEl>
                                          <p:spTgt spid="185"/>
                                        </p:tgtEl>
                                      </p:cBhvr>
                                    </p:animEffect>
                                  </p:childTnLst>
                                </p:cTn>
                              </p:par>
                              <p:par>
                                <p:cTn id="14" presetID="22" presetClass="entr" presetSubtype="8" fill="hold" nodeType="withEffect">
                                  <p:stCondLst>
                                    <p:cond delay="0"/>
                                  </p:stCondLst>
                                  <p:childTnLst>
                                    <p:set>
                                      <p:cBhvr>
                                        <p:cTn id="15" dur="1" fill="hold">
                                          <p:stCondLst>
                                            <p:cond delay="0"/>
                                          </p:stCondLst>
                                        </p:cTn>
                                        <p:tgtEl>
                                          <p:spTgt spid="172"/>
                                        </p:tgtEl>
                                        <p:attrNameLst>
                                          <p:attrName>style.visibility</p:attrName>
                                        </p:attrNameLst>
                                      </p:cBhvr>
                                      <p:to>
                                        <p:strVal val="visible"/>
                                      </p:to>
                                    </p:set>
                                    <p:animEffect transition="in" filter="wipe(left)">
                                      <p:cBhvr>
                                        <p:cTn id="16" dur="500"/>
                                        <p:tgtEl>
                                          <p:spTgt spid="172"/>
                                        </p:tgtEl>
                                      </p:cBhvr>
                                    </p:animEffect>
                                  </p:childTnLst>
                                </p:cTn>
                              </p:par>
                              <p:par>
                                <p:cTn id="17" presetID="22" presetClass="entr" presetSubtype="8"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wipe(left)">
                                      <p:cBhvr>
                                        <p:cTn id="19" dur="500"/>
                                        <p:tgtEl>
                                          <p:spTgt spid="1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97"/>
                                        </p:tgtEl>
                                        <p:attrNameLst>
                                          <p:attrName>style.visibility</p:attrName>
                                        </p:attrNameLst>
                                      </p:cBhvr>
                                      <p:to>
                                        <p:strVal val="visible"/>
                                      </p:to>
                                    </p:set>
                                    <p:animEffect transition="in" filter="wipe(right)">
                                      <p:cBhvr>
                                        <p:cTn id="24" dur="500"/>
                                        <p:tgtEl>
                                          <p:spTgt spid="197"/>
                                        </p:tgtEl>
                                      </p:cBhvr>
                                    </p:animEffect>
                                  </p:childTnLst>
                                </p:cTn>
                              </p:par>
                              <p:par>
                                <p:cTn id="25" presetID="22" presetClass="entr" presetSubtype="2" fill="hold" nodeType="withEffect">
                                  <p:stCondLst>
                                    <p:cond delay="0"/>
                                  </p:stCondLst>
                                  <p:childTnLst>
                                    <p:set>
                                      <p:cBhvr>
                                        <p:cTn id="26" dur="1" fill="hold">
                                          <p:stCondLst>
                                            <p:cond delay="0"/>
                                          </p:stCondLst>
                                        </p:cTn>
                                        <p:tgtEl>
                                          <p:spTgt spid="204"/>
                                        </p:tgtEl>
                                        <p:attrNameLst>
                                          <p:attrName>style.visibility</p:attrName>
                                        </p:attrNameLst>
                                      </p:cBhvr>
                                      <p:to>
                                        <p:strVal val="visible"/>
                                      </p:to>
                                    </p:set>
                                    <p:animEffect transition="in" filter="wipe(right)">
                                      <p:cBhvr>
                                        <p:cTn id="27" dur="500"/>
                                        <p:tgtEl>
                                          <p:spTgt spid="2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2"/>
                                        </p:tgtEl>
                                        <p:attrNameLst>
                                          <p:attrName>style.visibility</p:attrName>
                                        </p:attrNameLst>
                                      </p:cBhvr>
                                      <p:to>
                                        <p:strVal val="visible"/>
                                      </p:to>
                                    </p:set>
                                    <p:animEffect transition="in" filter="wipe(left)">
                                      <p:cBhvr>
                                        <p:cTn id="32" dur="500"/>
                                        <p:tgtEl>
                                          <p:spTgt spid="2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3"/>
                                        </p:tgtEl>
                                        <p:attrNameLst>
                                          <p:attrName>style.visibility</p:attrName>
                                        </p:attrNameLst>
                                      </p:cBhvr>
                                      <p:to>
                                        <p:strVal val="visible"/>
                                      </p:to>
                                    </p:set>
                                    <p:animEffect transition="in" filter="wipe(left)">
                                      <p:cBhvr>
                                        <p:cTn id="37" dur="500"/>
                                        <p:tgtEl>
                                          <p:spTgt spid="2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
                                        </p:tgtEl>
                                        <p:attrNameLst>
                                          <p:attrName>style.visibility</p:attrName>
                                        </p:attrNameLst>
                                      </p:cBhvr>
                                      <p:to>
                                        <p:strVal val="visible"/>
                                      </p:to>
                                    </p:set>
                                    <p:animEffect transition="in" filter="wipe(left)">
                                      <p:cBhvr>
                                        <p:cTn id="42" dur="500"/>
                                        <p:tgtEl>
                                          <p:spTgt spid="2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39"/>
                                        </p:tgtEl>
                                        <p:attrNameLst>
                                          <p:attrName>style.visibility</p:attrName>
                                        </p:attrNameLst>
                                      </p:cBhvr>
                                      <p:to>
                                        <p:strVal val="visible"/>
                                      </p:to>
                                    </p:set>
                                    <p:animEffect transition="in" filter="wipe(right)">
                                      <p:cBhvr>
                                        <p:cTn id="4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U</a:t>
            </a:r>
            <a:r>
              <a:rPr lang="zh-CN" altLang="en-US" dirty="0" err="1"/>
              <a:t>型指令</a:t>
            </a:r>
            <a:r>
              <a:rPr lang="en-US" altLang="zh-CN" dirty="0" err="1"/>
              <a:t>auipc</a:t>
            </a:r>
            <a:r>
              <a:rPr lang="zh-CN" altLang="en-US" dirty="0"/>
              <a:t>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71</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1" name="矩形 170"/>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2" name="文本框 171"/>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3" name="文本框 172"/>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5" name="文本框 184"/>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=Add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0" name="文本框 189"/>
          <p:cNvSpPr txBox="1"/>
          <p:nvPr/>
        </p:nvSpPr>
        <p:spPr>
          <a:xfrm>
            <a:off x="7670678" y="5539717"/>
            <a:ext cx="821055"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=imm</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197" name="文本框 196"/>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p:txBody>
      </p:sp>
      <p:sp>
        <p:nvSpPr>
          <p:cNvPr id="201" name="文本框 200"/>
          <p:cNvSpPr txBox="1"/>
          <p:nvPr/>
        </p:nvSpPr>
        <p:spPr>
          <a:xfrm>
            <a:off x="9337402" y="5887947"/>
            <a:ext cx="1398808"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    =0</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3" name="文本框 202"/>
          <p:cNvSpPr txBox="1"/>
          <p:nvPr/>
        </p:nvSpPr>
        <p:spPr>
          <a:xfrm>
            <a:off x="10643897" y="5538078"/>
            <a:ext cx="1103361"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      =1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4" name="文本框 20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5" name="文本框 20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9" name="文本框 208"/>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7883512" y="6035645"/>
            <a:ext cx="673582"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=PC</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20" name="文本框 219"/>
          <p:cNvSpPr txBox="1"/>
          <p:nvPr/>
        </p:nvSpPr>
        <p:spPr>
          <a:xfrm>
            <a:off x="734695" y="5550535"/>
            <a:ext cx="128714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t>
            </a:r>
            <a:r>
              <a:rPr lang="zh-CN" altLang="en-US" sz="2400" b="1" dirty="0">
                <a:solidFill>
                  <a:prstClr val="black"/>
                </a:solidFill>
                <a:latin typeface="Times New Roman" panose="02020603050405020304"/>
                <a:ea typeface="宋体" panose="02010600030101010101" pitchFamily="2" charset="-122"/>
              </a:rPr>
              <a:t> </a:t>
            </a:r>
            <a:r>
              <a:rPr lang="en-US" altLang="zh-CN" sz="2400" b="1" dirty="0">
                <a:solidFill>
                  <a:prstClr val="black"/>
                </a:solidFill>
                <a:latin typeface="Times New Roman" panose="02020603050405020304"/>
                <a:ea typeface="宋体" panose="02010600030101010101" pitchFamily="2" charset="-122"/>
              </a:rPr>
              <a:t>+4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1" name="文本框 220"/>
          <p:cNvSpPr txBox="1"/>
          <p:nvPr/>
        </p:nvSpPr>
        <p:spPr>
          <a:xfrm>
            <a:off x="1735751" y="6233439"/>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22" name="直接箭头连接符 221"/>
          <p:cNvCxnSpPr/>
          <p:nvPr/>
        </p:nvCxnSpPr>
        <p:spPr>
          <a:xfrm>
            <a:off x="1919073" y="3179038"/>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3" name="直接箭头连接符 222"/>
          <p:cNvCxnSpPr/>
          <p:nvPr/>
        </p:nvCxnSpPr>
        <p:spPr>
          <a:xfrm>
            <a:off x="3012869" y="3002912"/>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4" name="直接箭头连接符 223"/>
          <p:cNvCxnSpPr/>
          <p:nvPr/>
        </p:nvCxnSpPr>
        <p:spPr>
          <a:xfrm>
            <a:off x="3017949" y="4839525"/>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5" name="直接箭头连接符 224"/>
          <p:cNvCxnSpPr/>
          <p:nvPr/>
        </p:nvCxnSpPr>
        <p:spPr>
          <a:xfrm>
            <a:off x="3012869" y="300291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7" name="直接箭头连接符 226"/>
          <p:cNvCxnSpPr/>
          <p:nvPr/>
        </p:nvCxnSpPr>
        <p:spPr>
          <a:xfrm>
            <a:off x="2854849" y="3202388"/>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42" name="组合 241"/>
          <p:cNvGrpSpPr/>
          <p:nvPr/>
        </p:nvGrpSpPr>
        <p:grpSpPr>
          <a:xfrm>
            <a:off x="2035844" y="2484749"/>
            <a:ext cx="157663" cy="687003"/>
            <a:chOff x="2139696" y="2656398"/>
            <a:chExt cx="384242" cy="687003"/>
          </a:xfrm>
        </p:grpSpPr>
        <p:cxnSp>
          <p:nvCxnSpPr>
            <p:cNvPr id="243" name="直接连接符 242"/>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4" name="直接箭头连接符 243"/>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45" name="组合 244"/>
          <p:cNvGrpSpPr/>
          <p:nvPr/>
        </p:nvGrpSpPr>
        <p:grpSpPr>
          <a:xfrm>
            <a:off x="369905" y="1367192"/>
            <a:ext cx="2809911" cy="2029403"/>
            <a:chOff x="371122" y="1492576"/>
            <a:chExt cx="2802843" cy="1818091"/>
          </a:xfrm>
        </p:grpSpPr>
        <p:cxnSp>
          <p:nvCxnSpPr>
            <p:cNvPr id="246" name="直接箭头连接符 245"/>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7" name="直接连接符 246"/>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8" name="直接连接符 247"/>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9" name="直接连接符 248"/>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0" name="直接箭头连接符 249"/>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2" name="组合 251"/>
          <p:cNvGrpSpPr/>
          <p:nvPr/>
        </p:nvGrpSpPr>
        <p:grpSpPr>
          <a:xfrm>
            <a:off x="2043364" y="2108868"/>
            <a:ext cx="5693209" cy="625172"/>
            <a:chOff x="2037061" y="2103194"/>
            <a:chExt cx="5693209" cy="625172"/>
          </a:xfrm>
        </p:grpSpPr>
        <p:cxnSp>
          <p:nvCxnSpPr>
            <p:cNvPr id="253" name="直接连接符 252"/>
            <p:cNvCxnSpPr/>
            <p:nvPr/>
          </p:nvCxnSpPr>
          <p:spPr>
            <a:xfrm>
              <a:off x="2037061" y="2728366"/>
              <a:ext cx="1311779"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4" name="直接连接符 253"/>
            <p:cNvCxnSpPr/>
            <p:nvPr/>
          </p:nvCxnSpPr>
          <p:spPr>
            <a:xfrm flipV="1">
              <a:off x="3351862" y="2103194"/>
              <a:ext cx="0" cy="62517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5" name="直接连接符 254"/>
            <p:cNvCxnSpPr/>
            <p:nvPr/>
          </p:nvCxnSpPr>
          <p:spPr>
            <a:xfrm>
              <a:off x="3348840" y="2103194"/>
              <a:ext cx="425689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7" name="直接箭头连接符 256"/>
            <p:cNvCxnSpPr/>
            <p:nvPr/>
          </p:nvCxnSpPr>
          <p:spPr>
            <a:xfrm>
              <a:off x="7603840" y="2646009"/>
              <a:ext cx="126430"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7603840" y="2103194"/>
              <a:ext cx="0" cy="542815"/>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60" name="直接箭头连接符 259"/>
          <p:cNvCxnSpPr/>
          <p:nvPr/>
        </p:nvCxnSpPr>
        <p:spPr>
          <a:xfrm>
            <a:off x="8095779" y="3128655"/>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a:off x="8095779" y="386724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2" name="组合 261"/>
          <p:cNvGrpSpPr/>
          <p:nvPr/>
        </p:nvGrpSpPr>
        <p:grpSpPr>
          <a:xfrm>
            <a:off x="9231164" y="2386237"/>
            <a:ext cx="1443615" cy="1076173"/>
            <a:chOff x="2130666" y="2665261"/>
            <a:chExt cx="346451" cy="678139"/>
          </a:xfrm>
        </p:grpSpPr>
        <p:cxnSp>
          <p:nvCxnSpPr>
            <p:cNvPr id="263" name="直接连接符 262"/>
            <p:cNvCxnSpPr/>
            <p:nvPr/>
          </p:nvCxnSpPr>
          <p:spPr>
            <a:xfrm flipV="1">
              <a:off x="2130666" y="2665261"/>
              <a:ext cx="0" cy="67813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a:off x="2130666" y="2668038"/>
              <a:ext cx="34645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65" name="组合 264"/>
          <p:cNvGrpSpPr/>
          <p:nvPr/>
        </p:nvGrpSpPr>
        <p:grpSpPr>
          <a:xfrm>
            <a:off x="4469303" y="1737574"/>
            <a:ext cx="6745271" cy="683397"/>
            <a:chOff x="5118435" y="1810320"/>
            <a:chExt cx="3915664" cy="608430"/>
          </a:xfrm>
        </p:grpSpPr>
        <p:cxnSp>
          <p:nvCxnSpPr>
            <p:cNvPr id="267" name="直接箭头连接符 266"/>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8" name="直接连接符 267"/>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9" name="直接连接符 268"/>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0" name="直接连接符 269"/>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1" name="直接箭头连接符 270"/>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74" name="组合 273"/>
          <p:cNvGrpSpPr/>
          <p:nvPr/>
        </p:nvGrpSpPr>
        <p:grpSpPr>
          <a:xfrm>
            <a:off x="4647380" y="2244349"/>
            <a:ext cx="2097287" cy="2152479"/>
            <a:chOff x="5147404" y="2415711"/>
            <a:chExt cx="1949822" cy="2152479"/>
          </a:xfrm>
        </p:grpSpPr>
        <p:grpSp>
          <p:nvGrpSpPr>
            <p:cNvPr id="275" name="组合 274"/>
            <p:cNvGrpSpPr/>
            <p:nvPr/>
          </p:nvGrpSpPr>
          <p:grpSpPr>
            <a:xfrm>
              <a:off x="5147404" y="2415711"/>
              <a:ext cx="1949822" cy="2054688"/>
              <a:chOff x="5147404" y="2415711"/>
              <a:chExt cx="1949822" cy="2054688"/>
            </a:xfrm>
          </p:grpSpPr>
          <p:grpSp>
            <p:nvGrpSpPr>
              <p:cNvPr id="277" name="组合 276"/>
              <p:cNvGrpSpPr/>
              <p:nvPr/>
            </p:nvGrpSpPr>
            <p:grpSpPr>
              <a:xfrm>
                <a:off x="5147404" y="2415711"/>
                <a:ext cx="1949822" cy="2054688"/>
                <a:chOff x="9255806" y="2351056"/>
                <a:chExt cx="1949822" cy="2054688"/>
              </a:xfrm>
            </p:grpSpPr>
            <p:sp>
              <p:nvSpPr>
                <p:cNvPr id="279" name="矩形 278"/>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0" name="文本框 279"/>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1" name="文本框 280"/>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2" name="文本框 281"/>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9" name="文本框 28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0" name="文本框 289"/>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1" name="文本框 290"/>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78" name="等腰三角形 277"/>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76" name="直接连接符 275"/>
            <p:cNvCxnSpPr>
              <a:stCxn id="278"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92" name="直接箭头连接符 291"/>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3" name="肘形连接符 292"/>
          <p:cNvCxnSpPr>
            <a:stCxn id="299"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94" name="组合 293"/>
          <p:cNvGrpSpPr/>
          <p:nvPr/>
        </p:nvGrpSpPr>
        <p:grpSpPr>
          <a:xfrm>
            <a:off x="4431702" y="4415155"/>
            <a:ext cx="841756" cy="959906"/>
            <a:chOff x="4355926" y="4364678"/>
            <a:chExt cx="841756" cy="977525"/>
          </a:xfrm>
        </p:grpSpPr>
        <p:sp>
          <p:nvSpPr>
            <p:cNvPr id="298" name="文本框 297"/>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9" name="椭圆 298"/>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51" name="肘形连接符 250"/>
          <p:cNvCxnSpPr>
            <a:stCxn id="299" idx="6"/>
          </p:cNvCxnSpPr>
          <p:nvPr/>
        </p:nvCxnSpPr>
        <p:spPr>
          <a:xfrm flipV="1">
            <a:off x="5229927" y="4185664"/>
            <a:ext cx="2501425" cy="709444"/>
          </a:xfrm>
          <a:prstGeom prst="bentConnector3">
            <a:avLst>
              <a:gd name="adj1" fmla="val 9295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07" name="文本框 206"/>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wipe(left)">
                                      <p:cBhvr>
                                        <p:cTn id="7" dur="500"/>
                                        <p:tgtEl>
                                          <p:spTgt spid="222"/>
                                        </p:tgtEl>
                                      </p:cBhvr>
                                    </p:animEffect>
                                  </p:childTnLst>
                                </p:cTn>
                              </p:par>
                              <p:par>
                                <p:cTn id="8" presetID="22" presetClass="entr" presetSubtype="8" fill="hold"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wipe(left)">
                                      <p:cBhvr>
                                        <p:cTn id="10" dur="500"/>
                                        <p:tgtEl>
                                          <p:spTgt spid="227"/>
                                        </p:tgtEl>
                                      </p:cBhvr>
                                    </p:animEffect>
                                  </p:childTnLst>
                                </p:cTn>
                              </p:par>
                              <p:par>
                                <p:cTn id="11" presetID="22" presetClass="entr" presetSubtype="8"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wipe(left)">
                                      <p:cBhvr>
                                        <p:cTn id="13" dur="500"/>
                                        <p:tgtEl>
                                          <p:spTgt spid="225"/>
                                        </p:tgtEl>
                                      </p:cBhvr>
                                    </p:animEffect>
                                  </p:childTnLst>
                                </p:cTn>
                              </p:par>
                              <p:par>
                                <p:cTn id="14" presetID="22" presetClass="entr" presetSubtype="8" fill="hold" nodeType="withEffect">
                                  <p:stCondLst>
                                    <p:cond delay="0"/>
                                  </p:stCondLst>
                                  <p:childTnLst>
                                    <p:set>
                                      <p:cBhvr>
                                        <p:cTn id="15" dur="1" fill="hold">
                                          <p:stCondLst>
                                            <p:cond delay="0"/>
                                          </p:stCondLst>
                                        </p:cTn>
                                        <p:tgtEl>
                                          <p:spTgt spid="223"/>
                                        </p:tgtEl>
                                        <p:attrNameLst>
                                          <p:attrName>style.visibility</p:attrName>
                                        </p:attrNameLst>
                                      </p:cBhvr>
                                      <p:to>
                                        <p:strVal val="visible"/>
                                      </p:to>
                                    </p:set>
                                    <p:animEffect transition="in" filter="wipe(left)">
                                      <p:cBhvr>
                                        <p:cTn id="16" dur="500"/>
                                        <p:tgtEl>
                                          <p:spTgt spid="223"/>
                                        </p:tgtEl>
                                      </p:cBhvr>
                                    </p:animEffect>
                                  </p:childTnLst>
                                </p:cTn>
                              </p:par>
                              <p:par>
                                <p:cTn id="17" presetID="22" presetClass="entr" presetSubtype="8" fill="hold" nodeType="withEffect">
                                  <p:stCondLst>
                                    <p:cond delay="0"/>
                                  </p:stCondLst>
                                  <p:childTnLst>
                                    <p:set>
                                      <p:cBhvr>
                                        <p:cTn id="18" dur="1" fill="hold">
                                          <p:stCondLst>
                                            <p:cond delay="0"/>
                                          </p:stCondLst>
                                        </p:cTn>
                                        <p:tgtEl>
                                          <p:spTgt spid="224"/>
                                        </p:tgtEl>
                                        <p:attrNameLst>
                                          <p:attrName>style.visibility</p:attrName>
                                        </p:attrNameLst>
                                      </p:cBhvr>
                                      <p:to>
                                        <p:strVal val="visible"/>
                                      </p:to>
                                    </p:set>
                                    <p:animEffect transition="in" filter="wipe(left)">
                                      <p:cBhvr>
                                        <p:cTn id="19" dur="500"/>
                                        <p:tgtEl>
                                          <p:spTgt spid="22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42"/>
                                        </p:tgtEl>
                                        <p:attrNameLst>
                                          <p:attrName>style.visibility</p:attrName>
                                        </p:attrNameLst>
                                      </p:cBhvr>
                                      <p:to>
                                        <p:strVal val="visible"/>
                                      </p:to>
                                    </p:set>
                                    <p:animEffect transition="in" filter="wipe(right)">
                                      <p:cBhvr>
                                        <p:cTn id="24" dur="500"/>
                                        <p:tgtEl>
                                          <p:spTgt spid="242"/>
                                        </p:tgtEl>
                                      </p:cBhvr>
                                    </p:animEffect>
                                  </p:childTnLst>
                                </p:cTn>
                              </p:par>
                              <p:par>
                                <p:cTn id="25" presetID="22" presetClass="entr" presetSubtype="2" fill="hold" nodeType="with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wipe(right)">
                                      <p:cBhvr>
                                        <p:cTn id="27" dur="500"/>
                                        <p:tgtEl>
                                          <p:spTgt spid="2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1"/>
                                        </p:tgtEl>
                                        <p:attrNameLst>
                                          <p:attrName>style.visibility</p:attrName>
                                        </p:attrNameLst>
                                      </p:cBhvr>
                                      <p:to>
                                        <p:strVal val="visible"/>
                                      </p:to>
                                    </p:set>
                                    <p:animEffect transition="in" filter="wipe(left)">
                                      <p:cBhvr>
                                        <p:cTn id="32" dur="500"/>
                                        <p:tgtEl>
                                          <p:spTgt spid="251"/>
                                        </p:tgtEl>
                                      </p:cBhvr>
                                    </p:animEffect>
                                  </p:childTnLst>
                                </p:cTn>
                              </p:par>
                              <p:par>
                                <p:cTn id="33" presetID="22" presetClass="entr" presetSubtype="8" fill="hold" nodeType="withEffect">
                                  <p:stCondLst>
                                    <p:cond delay="0"/>
                                  </p:stCondLst>
                                  <p:childTnLst>
                                    <p:set>
                                      <p:cBhvr>
                                        <p:cTn id="34" dur="1" fill="hold">
                                          <p:stCondLst>
                                            <p:cond delay="0"/>
                                          </p:stCondLst>
                                        </p:cTn>
                                        <p:tgtEl>
                                          <p:spTgt spid="252"/>
                                        </p:tgtEl>
                                        <p:attrNameLst>
                                          <p:attrName>style.visibility</p:attrName>
                                        </p:attrNameLst>
                                      </p:cBhvr>
                                      <p:to>
                                        <p:strVal val="visible"/>
                                      </p:to>
                                    </p:set>
                                    <p:animEffect transition="in" filter="wipe(left)">
                                      <p:cBhvr>
                                        <p:cTn id="35" dur="500"/>
                                        <p:tgtEl>
                                          <p:spTgt spid="25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60"/>
                                        </p:tgtEl>
                                        <p:attrNameLst>
                                          <p:attrName>style.visibility</p:attrName>
                                        </p:attrNameLst>
                                      </p:cBhvr>
                                      <p:to>
                                        <p:strVal val="visible"/>
                                      </p:to>
                                    </p:set>
                                    <p:animEffect transition="in" filter="wipe(left)">
                                      <p:cBhvr>
                                        <p:cTn id="40" dur="500"/>
                                        <p:tgtEl>
                                          <p:spTgt spid="260"/>
                                        </p:tgtEl>
                                      </p:cBhvr>
                                    </p:animEffect>
                                  </p:childTnLst>
                                </p:cTn>
                              </p:par>
                              <p:par>
                                <p:cTn id="41" presetID="22" presetClass="entr" presetSubtype="8" fill="hold" nodeType="withEffect">
                                  <p:stCondLst>
                                    <p:cond delay="0"/>
                                  </p:stCondLst>
                                  <p:childTnLst>
                                    <p:set>
                                      <p:cBhvr>
                                        <p:cTn id="42" dur="1" fill="hold">
                                          <p:stCondLst>
                                            <p:cond delay="0"/>
                                          </p:stCondLst>
                                        </p:cTn>
                                        <p:tgtEl>
                                          <p:spTgt spid="261"/>
                                        </p:tgtEl>
                                        <p:attrNameLst>
                                          <p:attrName>style.visibility</p:attrName>
                                        </p:attrNameLst>
                                      </p:cBhvr>
                                      <p:to>
                                        <p:strVal val="visible"/>
                                      </p:to>
                                    </p:set>
                                    <p:animEffect transition="in" filter="wipe(left)">
                                      <p:cBhvr>
                                        <p:cTn id="43" dur="500"/>
                                        <p:tgtEl>
                                          <p:spTgt spid="26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62"/>
                                        </p:tgtEl>
                                        <p:attrNameLst>
                                          <p:attrName>style.visibility</p:attrName>
                                        </p:attrNameLst>
                                      </p:cBhvr>
                                      <p:to>
                                        <p:strVal val="visible"/>
                                      </p:to>
                                    </p:set>
                                    <p:animEffect transition="in" filter="wipe(left)">
                                      <p:cBhvr>
                                        <p:cTn id="48" dur="500"/>
                                        <p:tgtEl>
                                          <p:spTgt spid="2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65"/>
                                        </p:tgtEl>
                                        <p:attrNameLst>
                                          <p:attrName>style.visibility</p:attrName>
                                        </p:attrNameLst>
                                      </p:cBhvr>
                                      <p:to>
                                        <p:strVal val="visible"/>
                                      </p:to>
                                    </p:set>
                                    <p:animEffect transition="in" filter="wipe(right)">
                                      <p:cBhvr>
                                        <p:cTn id="53"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a:t>RISC-V </a:t>
            </a:r>
            <a:r>
              <a:rPr lang="zh-CN" altLang="en-US" dirty="0"/>
              <a:t>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72</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643897" y="5538078"/>
            <a:ext cx="11033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6" name="文本框 195"/>
          <p:cNvSpPr txBox="1"/>
          <p:nvPr/>
        </p:nvSpPr>
        <p:spPr>
          <a:xfrm>
            <a:off x="6750473" y="6026744"/>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8" name="文本框 197"/>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1327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89" name="文本框 188"/>
          <p:cNvSpPr txBox="1"/>
          <p:nvPr/>
        </p:nvSpPr>
        <p:spPr>
          <a:xfrm>
            <a:off x="1926251" y="606897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20" name="组合 219"/>
          <p:cNvGrpSpPr/>
          <p:nvPr/>
        </p:nvGrpSpPr>
        <p:grpSpPr>
          <a:xfrm>
            <a:off x="4647380" y="2244349"/>
            <a:ext cx="2097287" cy="2152479"/>
            <a:chOff x="5147404" y="2415711"/>
            <a:chExt cx="1949822" cy="2152479"/>
          </a:xfrm>
        </p:grpSpPr>
        <p:grpSp>
          <p:nvGrpSpPr>
            <p:cNvPr id="221" name="组合 220"/>
            <p:cNvGrpSpPr/>
            <p:nvPr/>
          </p:nvGrpSpPr>
          <p:grpSpPr>
            <a:xfrm>
              <a:off x="5147404" y="2415711"/>
              <a:ext cx="1949822" cy="2054688"/>
              <a:chOff x="5147404" y="2415711"/>
              <a:chExt cx="1949822" cy="2054688"/>
            </a:xfrm>
          </p:grpSpPr>
          <p:grpSp>
            <p:nvGrpSpPr>
              <p:cNvPr id="223" name="组合 222"/>
              <p:cNvGrpSpPr/>
              <p:nvPr/>
            </p:nvGrpSpPr>
            <p:grpSpPr>
              <a:xfrm>
                <a:off x="5147404" y="2415711"/>
                <a:ext cx="1949822" cy="2054688"/>
                <a:chOff x="9255806" y="2351056"/>
                <a:chExt cx="1949822" cy="2054688"/>
              </a:xfrm>
            </p:grpSpPr>
            <p:sp>
              <p:nvSpPr>
                <p:cNvPr id="225" name="矩形 22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9" name="文本框 22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0" name="文本框 229"/>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2" name="文本框 231"/>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5" name="文本框 234"/>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6" name="文本框 235"/>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24" name="等腰三角形 223"/>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22" name="直接连接符 221"/>
            <p:cNvCxnSpPr>
              <a:stCxn id="224"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37" name="直接箭头连接符 236"/>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8" name="肘形连接符 237"/>
          <p:cNvCxnSpPr>
            <a:stCxn id="242"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39" name="组合 238"/>
          <p:cNvGrpSpPr/>
          <p:nvPr/>
        </p:nvGrpSpPr>
        <p:grpSpPr>
          <a:xfrm>
            <a:off x="4431702" y="4415155"/>
            <a:ext cx="841756" cy="959906"/>
            <a:chOff x="4355926" y="4364678"/>
            <a:chExt cx="841756" cy="977525"/>
          </a:xfrm>
        </p:grpSpPr>
        <p:sp>
          <p:nvSpPr>
            <p:cNvPr id="241" name="文本框 240"/>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2" name="椭圆 241"/>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71" name="文本框 170"/>
          <p:cNvSpPr txBox="1"/>
          <p:nvPr/>
        </p:nvSpPr>
        <p:spPr>
          <a:xfrm>
            <a:off x="3021404" y="4323885"/>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指令执行示意图</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73</a:t>
            </a:fld>
            <a:endParaRPr lang="zh-CN" altLang="en-US" dirty="0"/>
          </a:p>
        </p:txBody>
      </p:sp>
      <p:grpSp>
        <p:nvGrpSpPr>
          <p:cNvPr id="7" name="组合 6"/>
          <p:cNvGrpSpPr/>
          <p:nvPr/>
        </p:nvGrpSpPr>
        <p:grpSpPr>
          <a:xfrm>
            <a:off x="320649" y="1031875"/>
            <a:ext cx="10004425" cy="5689600"/>
            <a:chOff x="320649" y="1066165"/>
            <a:chExt cx="10004425" cy="5689600"/>
          </a:xfrm>
        </p:grpSpPr>
        <p:pic>
          <p:nvPicPr>
            <p:cNvPr id="5" name="图片 4"/>
            <p:cNvPicPr>
              <a:picLocks noChangeAspect="1"/>
            </p:cNvPicPr>
            <p:nvPr/>
          </p:nvPicPr>
          <p:blipFill>
            <a:blip r:embed="rId3"/>
            <a:stretch>
              <a:fillRect/>
            </a:stretch>
          </p:blipFill>
          <p:spPr>
            <a:xfrm>
              <a:off x="320649" y="1066165"/>
              <a:ext cx="10004425" cy="5689600"/>
            </a:xfrm>
            <a:prstGeom prst="rect">
              <a:avLst/>
            </a:prstGeom>
          </p:spPr>
        </p:pic>
        <p:sp>
          <p:nvSpPr>
            <p:cNvPr id="3" name="文本框 2"/>
            <p:cNvSpPr txBox="1"/>
            <p:nvPr/>
          </p:nvSpPr>
          <p:spPr>
            <a:xfrm>
              <a:off x="4830418" y="2177650"/>
              <a:ext cx="492443" cy="820738"/>
            </a:xfrm>
            <a:prstGeom prst="rect">
              <a:avLst/>
            </a:prstGeom>
            <a:solidFill>
              <a:schemeClr val="bg1"/>
            </a:solidFill>
            <a:ln>
              <a:solidFill>
                <a:schemeClr val="bg1"/>
              </a:solidFill>
            </a:ln>
          </p:spPr>
          <p:txBody>
            <a:bodyPr vert="vert270" wrap="none" lIns="0" tIns="0" rIns="0" bIns="0" rtlCol="0" anchor="ctr" anchorCtr="1">
              <a:spAutoFit/>
            </a:bodyPr>
            <a:lstStyle/>
            <a:p>
              <a:r>
                <a:rPr lang="en-US" altLang="zh-CN" sz="3200" dirty="0">
                  <a:latin typeface="黑体" panose="02010609060101010101" pitchFamily="49" charset="-122"/>
                  <a:ea typeface="黑体" panose="02010609060101010101" pitchFamily="49" charset="-122"/>
                </a:rPr>
                <a:t>RegF</a:t>
              </a:r>
              <a:endParaRPr lang="zh-CN" altLang="en-US" sz="3200" dirty="0">
                <a:latin typeface="黑体" panose="02010609060101010101" pitchFamily="49" charset="-122"/>
                <a:ea typeface="黑体" panose="02010609060101010101" pitchFamily="49" charset="-122"/>
              </a:endParaRPr>
            </a:p>
          </p:txBody>
        </p:sp>
      </p:grpSp>
      <p:sp>
        <p:nvSpPr>
          <p:cNvPr id="6" name="文本框 5"/>
          <p:cNvSpPr txBox="1"/>
          <p:nvPr/>
        </p:nvSpPr>
        <p:spPr>
          <a:xfrm>
            <a:off x="9577705" y="3002598"/>
            <a:ext cx="2477770" cy="18465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r>
              <a:rPr lang="zh-CN" altLang="en-US" sz="2400" dirty="0">
                <a:solidFill>
                  <a:schemeClr val="tx1"/>
                </a:solidFill>
              </a:rPr>
              <a:t>程序计数器</a:t>
            </a:r>
            <a:r>
              <a:rPr lang="en-US" altLang="zh-CN" sz="2400" dirty="0">
                <a:solidFill>
                  <a:schemeClr val="tx1"/>
                </a:solidFill>
              </a:rPr>
              <a:t>PC</a:t>
            </a:r>
          </a:p>
          <a:p>
            <a:r>
              <a:rPr lang="zh-CN" altLang="en-US" sz="2400" dirty="0">
                <a:solidFill>
                  <a:schemeClr val="tx1"/>
                </a:solidFill>
              </a:rPr>
              <a:t>指令储存器</a:t>
            </a:r>
            <a:r>
              <a:rPr lang="en-US" altLang="zh-CN" sz="2400" dirty="0">
                <a:solidFill>
                  <a:schemeClr val="tx1"/>
                </a:solidFill>
              </a:rPr>
              <a:t>IMEM</a:t>
            </a:r>
          </a:p>
          <a:p>
            <a:r>
              <a:rPr lang="zh-CN" altLang="en-US" sz="2400" dirty="0">
                <a:solidFill>
                  <a:schemeClr val="tx1"/>
                </a:solidFill>
              </a:rPr>
              <a:t>寄存器堆</a:t>
            </a:r>
            <a:r>
              <a:rPr lang="en-US" altLang="zh-CN" sz="2400" dirty="0">
                <a:solidFill>
                  <a:schemeClr val="tx1"/>
                </a:solidFill>
              </a:rPr>
              <a:t>RegF</a:t>
            </a:r>
          </a:p>
          <a:p>
            <a:r>
              <a:rPr lang="zh-CN" altLang="en-US" sz="2400" dirty="0">
                <a:solidFill>
                  <a:schemeClr val="tx1"/>
                </a:solidFill>
              </a:rPr>
              <a:t>算术逻辑单元</a:t>
            </a:r>
            <a:r>
              <a:rPr lang="en-US" altLang="zh-CN" sz="2400" dirty="0">
                <a:solidFill>
                  <a:schemeClr val="tx1"/>
                </a:solidFill>
              </a:rPr>
              <a:t>ALU</a:t>
            </a:r>
          </a:p>
          <a:p>
            <a:r>
              <a:rPr lang="zh-CN" altLang="en-US" sz="2400" dirty="0">
                <a:solidFill>
                  <a:schemeClr val="tx1"/>
                </a:solidFill>
              </a:rPr>
              <a:t>数据存储器</a:t>
            </a:r>
            <a:r>
              <a:rPr lang="en-US" altLang="zh-CN" sz="2400" dirty="0">
                <a:solidFill>
                  <a:schemeClr val="tx1"/>
                </a:solidFill>
              </a:rPr>
              <a:t>DMEM</a:t>
            </a:r>
          </a:p>
        </p:txBody>
      </p:sp>
      <p:sp>
        <p:nvSpPr>
          <p:cNvPr id="16" name="矩形 15"/>
          <p:cNvSpPr/>
          <p:nvPr/>
        </p:nvSpPr>
        <p:spPr>
          <a:xfrm>
            <a:off x="3898900" y="3420745"/>
            <a:ext cx="1827530" cy="38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888865" y="3364230"/>
            <a:ext cx="777112" cy="858520"/>
            <a:chOff x="4406534" y="4364678"/>
            <a:chExt cx="722695" cy="1077110"/>
          </a:xfrm>
          <a:solidFill>
            <a:schemeClr val="bg1"/>
          </a:solidFill>
        </p:grpSpPr>
        <p:sp>
          <p:nvSpPr>
            <p:cNvPr id="18" name="文本框 17"/>
            <p:cNvSpPr txBox="1"/>
            <p:nvPr/>
          </p:nvSpPr>
          <p:spPr>
            <a:xfrm>
              <a:off x="4424379" y="4449339"/>
              <a:ext cx="704850" cy="886704"/>
            </a:xfrm>
            <a:prstGeom prst="rect">
              <a:avLst/>
            </a:prstGeom>
            <a:grp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a:ea typeface="宋体" panose="02010600030101010101" pitchFamily="2" charset="-122"/>
                  <a:cs typeface="+mn-cs"/>
                </a:rPr>
                <a:t>Imm</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rPr>
                <a:t>Gen</a:t>
              </a:r>
            </a:p>
          </p:txBody>
        </p:sp>
        <p:sp>
          <p:nvSpPr>
            <p:cNvPr id="19" name="椭圆 18"/>
            <p:cNvSpPr/>
            <p:nvPr/>
          </p:nvSpPr>
          <p:spPr>
            <a:xfrm>
              <a:off x="4406534" y="4364678"/>
              <a:ext cx="717500" cy="1077110"/>
            </a:xfrm>
            <a:prstGeom prst="ellipse">
              <a:avLst/>
            </a:prstGeom>
            <a:noFill/>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zh-CN" altLang="en-US">
                <a:ln>
                  <a:noFill/>
                </a:ln>
                <a:solidFill>
                  <a:schemeClr val="tx1"/>
                </a:solidFill>
              </a:endParaRPr>
            </a:p>
          </p:txBody>
        </p:sp>
      </p:grpSp>
      <p:cxnSp>
        <p:nvCxnSpPr>
          <p:cNvPr id="20" name="直接箭头连接符 19"/>
          <p:cNvCxnSpPr/>
          <p:nvPr/>
        </p:nvCxnSpPr>
        <p:spPr>
          <a:xfrm>
            <a:off x="3866731" y="3537871"/>
            <a:ext cx="1116000" cy="0"/>
          </a:xfrm>
          <a:prstGeom prst="straightConnector1">
            <a:avLst/>
          </a:prstGeom>
          <a:ln w="41275">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a:off x="5585041" y="3505486"/>
            <a:ext cx="864000" cy="0"/>
          </a:xfrm>
          <a:prstGeom prst="straightConnector1">
            <a:avLst/>
          </a:prstGeom>
          <a:ln w="41275">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数据通路的五个阶段</a:t>
            </a:r>
          </a:p>
        </p:txBody>
      </p:sp>
      <p:sp>
        <p:nvSpPr>
          <p:cNvPr id="3" name="内容占位符 2"/>
          <p:cNvSpPr>
            <a:spLocks noGrp="1"/>
          </p:cNvSpPr>
          <p:nvPr>
            <p:ph idx="1"/>
          </p:nvPr>
        </p:nvSpPr>
        <p:spPr/>
        <p:txBody>
          <a:bodyPr/>
          <a:lstStyle/>
          <a:p>
            <a:pPr>
              <a:lnSpc>
                <a:spcPct val="160000"/>
              </a:lnSpc>
            </a:pPr>
            <a:r>
              <a:rPr lang="zh-CN" altLang="en-US" dirty="0"/>
              <a:t>取指：</a:t>
            </a:r>
            <a:r>
              <a:rPr lang="en-US" altLang="zh-CN" dirty="0"/>
              <a:t>Instruction Fetch (IF)</a:t>
            </a:r>
          </a:p>
          <a:p>
            <a:pPr>
              <a:lnSpc>
                <a:spcPct val="160000"/>
              </a:lnSpc>
            </a:pPr>
            <a:r>
              <a:rPr lang="zh-CN" altLang="en-US" dirty="0"/>
              <a:t>译码：</a:t>
            </a:r>
            <a:r>
              <a:rPr lang="en-US" altLang="zh-CN" dirty="0"/>
              <a:t>Instruction Decode (ID)</a:t>
            </a:r>
          </a:p>
          <a:p>
            <a:pPr>
              <a:lnSpc>
                <a:spcPct val="160000"/>
              </a:lnSpc>
            </a:pPr>
            <a:r>
              <a:rPr lang="zh-CN" altLang="en-US" dirty="0"/>
              <a:t>执行：</a:t>
            </a:r>
            <a:r>
              <a:rPr lang="en-US" altLang="zh-CN" dirty="0"/>
              <a:t>EXecute (EX) -   ALU (Arithmetic-Logic Unit)</a:t>
            </a:r>
          </a:p>
          <a:p>
            <a:pPr>
              <a:lnSpc>
                <a:spcPct val="160000"/>
              </a:lnSpc>
            </a:pPr>
            <a:r>
              <a:rPr lang="zh-CN" altLang="en-US" dirty="0"/>
              <a:t>访存：</a:t>
            </a:r>
            <a:r>
              <a:rPr lang="en-US" altLang="zh-CN" dirty="0"/>
              <a:t>MEMory access (MEM)</a:t>
            </a:r>
          </a:p>
          <a:p>
            <a:pPr>
              <a:lnSpc>
                <a:spcPct val="160000"/>
              </a:lnSpc>
            </a:pPr>
            <a:r>
              <a:rPr lang="zh-CN" altLang="en-US" dirty="0"/>
              <a:t>写回：</a:t>
            </a:r>
            <a:r>
              <a:rPr lang="en-US" altLang="zh-CN" dirty="0"/>
              <a:t>Write Back to register (WB)</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74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第4章 </a:t>
            </a:r>
            <a:r>
              <a:rPr lang="zh-CN" altLang="zh-CN" dirty="0"/>
              <a:t>处理器设计</a:t>
            </a:r>
            <a:r>
              <a:rPr lang="zh-CN" altLang="en-US" dirty="0"/>
              <a:t> </a:t>
            </a:r>
          </a:p>
        </p:txBody>
      </p:sp>
      <p:sp>
        <p:nvSpPr>
          <p:cNvPr id="4" name="内容占位符 3"/>
          <p:cNvSpPr>
            <a:spLocks noGrp="1"/>
          </p:cNvSpPr>
          <p:nvPr>
            <p:ph idx="1"/>
          </p:nvPr>
        </p:nvSpPr>
        <p:spPr/>
        <p:txBody>
          <a:bodyPr/>
          <a:lstStyle/>
          <a:p>
            <a:r>
              <a:rPr lang="zh-CN" altLang="en-US" sz="3600" dirty="0">
                <a:solidFill>
                  <a:schemeClr val="tx1"/>
                </a:solidFill>
              </a:rPr>
              <a:t>处理器设计的需求分析</a:t>
            </a:r>
            <a:endParaRPr lang="en-US" altLang="zh-CN" sz="3600" dirty="0">
              <a:solidFill>
                <a:schemeClr val="tx1"/>
              </a:solidFill>
            </a:endParaRPr>
          </a:p>
          <a:p>
            <a:r>
              <a:rPr lang="en-US" altLang="zh-CN" sz="3600" dirty="0">
                <a:solidFill>
                  <a:schemeClr val="tx1"/>
                </a:solidFill>
              </a:rPr>
              <a:t>RISC-V</a:t>
            </a:r>
            <a:r>
              <a:rPr lang="zh-CN" altLang="en-US" sz="3600" dirty="0">
                <a:solidFill>
                  <a:schemeClr val="tx1"/>
                </a:solidFill>
              </a:rPr>
              <a:t>数据通路的组件选择</a:t>
            </a:r>
            <a:endParaRPr lang="zh-CN" altLang="zh-CN" sz="3600" dirty="0">
              <a:solidFill>
                <a:schemeClr val="tx1"/>
              </a:solidFill>
            </a:endParaRPr>
          </a:p>
          <a:p>
            <a:pPr lvl="0"/>
            <a:r>
              <a:rPr lang="en-US" altLang="zh-CN" sz="3600" dirty="0">
                <a:sym typeface="+mn-ea"/>
              </a:rPr>
              <a:t>RISC-V</a:t>
            </a:r>
            <a:r>
              <a:rPr lang="zh-CN" altLang="en-US" sz="3600" dirty="0">
                <a:sym typeface="+mn-ea"/>
              </a:rPr>
              <a:t>部分指令的数据通路设计</a:t>
            </a:r>
            <a:endParaRPr lang="en-US" altLang="zh-CN" sz="3600" dirty="0">
              <a:solidFill>
                <a:srgbClr val="FF0000"/>
              </a:solidFill>
            </a:endParaRPr>
          </a:p>
          <a:p>
            <a:r>
              <a:rPr lang="en-US" altLang="zh-CN" sz="3600" b="1" dirty="0">
                <a:solidFill>
                  <a:srgbClr val="FF0000"/>
                </a:solidFill>
              </a:rPr>
              <a:t>RISC-V</a:t>
            </a:r>
            <a:r>
              <a:rPr lang="zh-CN" altLang="zh-CN" sz="3600" b="1" dirty="0">
                <a:solidFill>
                  <a:srgbClr val="FF0000"/>
                </a:solidFill>
              </a:rPr>
              <a:t>控制器</a:t>
            </a:r>
          </a:p>
          <a:p>
            <a:endParaRPr lang="zh-CN" altLang="zh-CN" sz="3600" b="1" dirty="0">
              <a:solidFill>
                <a:srgbClr val="FF0000"/>
              </a:solidFill>
            </a:endParaRPr>
          </a:p>
        </p:txBody>
      </p:sp>
      <p:sp>
        <p:nvSpPr>
          <p:cNvPr id="2" name="灯片编号占位符 1"/>
          <p:cNvSpPr>
            <a:spLocks noGrp="1"/>
          </p:cNvSpPr>
          <p:nvPr>
            <p:ph type="sldNum" sz="quarter" idx="12"/>
          </p:nvPr>
        </p:nvSpPr>
        <p:spPr/>
        <p:txBody>
          <a:bodyPr/>
          <a:lstStyle>
            <a:defPPr>
              <a:defRPr lang="zh-CN"/>
            </a:defPPr>
            <a:lvl1pPr marL="0" lvl="0" indent="0" algn="r" defTabSz="914400" rtl="0" eaLnBrk="0" fontAlgn="base" latinLnBrk="0" hangingPunct="0">
              <a:lnSpc>
                <a:spcPct val="100000"/>
              </a:lnSpc>
              <a:spcBef>
                <a:spcPct val="0"/>
              </a:spcBef>
              <a:spcAft>
                <a:spcPct val="0"/>
              </a:spcAft>
              <a:buNone/>
              <a:defRPr sz="1400" b="0"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9pPr>
          </a:lstStyle>
          <a:p>
            <a:pPr lvl="0"/>
            <a:fld id="{9A0DB2DC-4C9A-4742-B13C-FB6460FD3503}" type="slidenum">
              <a:rPr lang="en-US" altLang="zh-CN" smtClean="0"/>
              <a:t>75</a:t>
            </a:fld>
            <a:endParaRPr lang="en-US" altLang="zh-CN" dirty="0"/>
          </a:p>
        </p:txBody>
      </p:sp>
    </p:spTree>
    <p:extLst>
      <p:ext uri="{BB962C8B-B14F-4D97-AF65-F5344CB8AC3E}">
        <p14:creationId xmlns:p14="http://schemas.microsoft.com/office/powerpoint/2010/main" val="3492614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a:t>add</a:t>
            </a:r>
            <a:r>
              <a:rPr lang="zh-CN" altLang="en-US" dirty="0"/>
              <a:t>指令的执行</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76</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=Add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0" name="文本框 89"/>
          <p:cNvSpPr txBox="1"/>
          <p:nvPr/>
        </p:nvSpPr>
        <p:spPr>
          <a:xfrm>
            <a:off x="7592890" y="5539717"/>
            <a:ext cx="976630"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=Data2</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noProof="0" dirty="0">
                <a:solidFill>
                  <a:srgbClr val="FF0000"/>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74" name="文本框 173"/>
          <p:cNvSpPr txBox="1"/>
          <p:nvPr/>
        </p:nvSpPr>
        <p:spPr>
          <a:xfrm>
            <a:off x="10643897" y="5538078"/>
            <a:ext cx="1103361"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=ALU</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5" name="文本框 19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6" name="文本框 195"/>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8" name="文本框 197"/>
          <p:cNvSpPr txBox="1"/>
          <p:nvPr/>
        </p:nvSpPr>
        <p:spPr>
          <a:xfrm>
            <a:off x="7731988" y="6035645"/>
            <a:ext cx="976630"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=Data1</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695" y="5550535"/>
            <a:ext cx="134048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t>
            </a:r>
            <a:r>
              <a:rPr lang="zh-CN" altLang="en-US" sz="2400" b="1" dirty="0">
                <a:solidFill>
                  <a:srgbClr val="FF0000"/>
                </a:solidFill>
                <a:latin typeface="Times New Roman" panose="02020603050405020304"/>
                <a:ea typeface="宋体" panose="02010600030101010101" pitchFamily="2" charset="-122"/>
              </a:rPr>
              <a:t> </a:t>
            </a:r>
            <a:r>
              <a:rPr lang="en-US" altLang="zh-CN" sz="2400" b="1" dirty="0">
                <a:solidFill>
                  <a:srgbClr val="FF0000"/>
                </a:solidFill>
                <a:latin typeface="Times New Roman" panose="02020603050405020304"/>
                <a:ea typeface="宋体" panose="02010600030101010101" pitchFamily="2" charset="-122"/>
              </a:rPr>
              <a:t>+4</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775335" cy="46037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89" name="文本框 188"/>
          <p:cNvSpPr txBox="1"/>
          <p:nvPr/>
        </p:nvSpPr>
        <p:spPr>
          <a:xfrm>
            <a:off x="1923711" y="615914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连接符 170"/>
          <p:cNvCxnSpPr/>
          <p:nvPr/>
        </p:nvCxnSpPr>
        <p:spPr>
          <a:xfrm>
            <a:off x="1674886" y="3826516"/>
            <a:ext cx="0" cy="977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1923560" y="317917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73" name="组合 172"/>
          <p:cNvGrpSpPr/>
          <p:nvPr/>
        </p:nvGrpSpPr>
        <p:grpSpPr>
          <a:xfrm>
            <a:off x="2043031" y="2483802"/>
            <a:ext cx="157663" cy="687003"/>
            <a:chOff x="2139696" y="2656398"/>
            <a:chExt cx="384242" cy="687003"/>
          </a:xfrm>
        </p:grpSpPr>
        <p:cxnSp>
          <p:nvCxnSpPr>
            <p:cNvPr id="185" name="直接连接符 184"/>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97" name="直接箭头连接符 196"/>
          <p:cNvCxnSpPr/>
          <p:nvPr/>
        </p:nvCxnSpPr>
        <p:spPr>
          <a:xfrm>
            <a:off x="3012021" y="2999833"/>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1" name="直接箭头连接符 200"/>
          <p:cNvCxnSpPr/>
          <p:nvPr/>
        </p:nvCxnSpPr>
        <p:spPr>
          <a:xfrm>
            <a:off x="3013926" y="4839621"/>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03" name="组合 202"/>
          <p:cNvGrpSpPr/>
          <p:nvPr/>
        </p:nvGrpSpPr>
        <p:grpSpPr>
          <a:xfrm>
            <a:off x="373662" y="1366844"/>
            <a:ext cx="2809911" cy="2029403"/>
            <a:chOff x="371122" y="1492576"/>
            <a:chExt cx="2802843" cy="1818091"/>
          </a:xfrm>
        </p:grpSpPr>
        <p:cxnSp>
          <p:nvCxnSpPr>
            <p:cNvPr id="204" name="直接箭头连接符 203"/>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5" name="直接连接符 204"/>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0" name="直接箭头连接符 219"/>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21" name="直接箭头连接符 220"/>
          <p:cNvCxnSpPr/>
          <p:nvPr/>
        </p:nvCxnSpPr>
        <p:spPr>
          <a:xfrm>
            <a:off x="3013926" y="2997928"/>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2" name="直接箭头连接符 221"/>
          <p:cNvCxnSpPr/>
          <p:nvPr/>
        </p:nvCxnSpPr>
        <p:spPr>
          <a:xfrm>
            <a:off x="3013926" y="342892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3" name="直接箭头连接符 222"/>
          <p:cNvCxnSpPr/>
          <p:nvPr/>
        </p:nvCxnSpPr>
        <p:spPr>
          <a:xfrm>
            <a:off x="3013926" y="383839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4" name="直接箭头连接符 223"/>
          <p:cNvCxnSpPr/>
          <p:nvPr/>
        </p:nvCxnSpPr>
        <p:spPr>
          <a:xfrm>
            <a:off x="2840666" y="319232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9" name="左右箭头 228"/>
          <p:cNvSpPr/>
          <p:nvPr/>
        </p:nvSpPr>
        <p:spPr>
          <a:xfrm>
            <a:off x="2283414" y="5986929"/>
            <a:ext cx="1322534" cy="164088"/>
          </a:xfrm>
          <a:prstGeom prst="leftRightArrow">
            <a:avLst/>
          </a:prstGeom>
          <a:solidFill>
            <a:srgbClr val="FF0000"/>
          </a:solid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30" name="直接箭头连接符 229"/>
          <p:cNvCxnSpPr/>
          <p:nvPr/>
        </p:nvCxnSpPr>
        <p:spPr>
          <a:xfrm>
            <a:off x="3011060" y="5517209"/>
            <a:ext cx="0" cy="528825"/>
          </a:xfrm>
          <a:prstGeom prst="straightConnector1">
            <a:avLst/>
          </a:prstGeom>
          <a:ln w="38100">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2" name="直接箭头连接符 231"/>
          <p:cNvCxnSpPr/>
          <p:nvPr/>
        </p:nvCxnSpPr>
        <p:spPr>
          <a:xfrm>
            <a:off x="1266142" y="3173688"/>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5" name="直接箭头连接符 234"/>
          <p:cNvCxnSpPr/>
          <p:nvPr/>
        </p:nvCxnSpPr>
        <p:spPr>
          <a:xfrm flipV="1">
            <a:off x="1094210" y="3515610"/>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6" name="直接连接符 235"/>
          <p:cNvCxnSpPr/>
          <p:nvPr/>
        </p:nvCxnSpPr>
        <p:spPr>
          <a:xfrm flipV="1">
            <a:off x="5354324" y="4293957"/>
            <a:ext cx="0" cy="1244086"/>
          </a:xfrm>
          <a:prstGeom prst="line">
            <a:avLst/>
          </a:prstGeom>
          <a:ln w="38100">
            <a:solidFill>
              <a:srgbClr val="FF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flipV="1">
            <a:off x="7917591" y="4475313"/>
            <a:ext cx="0" cy="106637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38" name="组合 237"/>
          <p:cNvGrpSpPr/>
          <p:nvPr/>
        </p:nvGrpSpPr>
        <p:grpSpPr>
          <a:xfrm>
            <a:off x="6454491" y="3686359"/>
            <a:ext cx="1278148" cy="1005098"/>
            <a:chOff x="392594" y="2471438"/>
            <a:chExt cx="2229339" cy="1299010"/>
          </a:xfrm>
        </p:grpSpPr>
        <p:cxnSp>
          <p:nvCxnSpPr>
            <p:cNvPr id="239" name="直接连接符 238"/>
            <p:cNvCxnSpPr/>
            <p:nvPr/>
          </p:nvCxnSpPr>
          <p:spPr>
            <a:xfrm flipV="1">
              <a:off x="618350" y="2471438"/>
              <a:ext cx="0" cy="129901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1" name="直接箭头连接符 240"/>
            <p:cNvCxnSpPr/>
            <p:nvPr/>
          </p:nvCxnSpPr>
          <p:spPr>
            <a:xfrm>
              <a:off x="2128802" y="2656398"/>
              <a:ext cx="49313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2" name="直接箭头连接符 241"/>
            <p:cNvCxnSpPr/>
            <p:nvPr/>
          </p:nvCxnSpPr>
          <p:spPr>
            <a:xfrm>
              <a:off x="612652" y="3763884"/>
              <a:ext cx="1529388"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3" name="直接箭头连接符 242"/>
            <p:cNvCxnSpPr/>
            <p:nvPr/>
          </p:nvCxnSpPr>
          <p:spPr>
            <a:xfrm>
              <a:off x="392594" y="2473900"/>
              <a:ext cx="220058"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6" name="直接连接符 245"/>
            <p:cNvCxnSpPr/>
            <p:nvPr/>
          </p:nvCxnSpPr>
          <p:spPr>
            <a:xfrm flipV="1">
              <a:off x="2124914" y="2652580"/>
              <a:ext cx="0" cy="1117868"/>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47" name="直接箭头连接符 246"/>
          <p:cNvCxnSpPr/>
          <p:nvPr/>
        </p:nvCxnSpPr>
        <p:spPr>
          <a:xfrm>
            <a:off x="8090883" y="3865896"/>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1" name="组合 10"/>
          <p:cNvGrpSpPr/>
          <p:nvPr/>
        </p:nvGrpSpPr>
        <p:grpSpPr>
          <a:xfrm>
            <a:off x="7924481" y="3322358"/>
            <a:ext cx="280125" cy="2220767"/>
            <a:chOff x="7924481" y="3322358"/>
            <a:chExt cx="280125" cy="2220767"/>
          </a:xfrm>
        </p:grpSpPr>
        <p:cxnSp>
          <p:nvCxnSpPr>
            <p:cNvPr id="249" name="直接箭头连接符 248"/>
            <p:cNvCxnSpPr/>
            <p:nvPr/>
          </p:nvCxnSpPr>
          <p:spPr>
            <a:xfrm flipV="1">
              <a:off x="8204606" y="3491165"/>
              <a:ext cx="0" cy="205196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0" name="直接连接符 249"/>
            <p:cNvCxnSpPr/>
            <p:nvPr/>
          </p:nvCxnSpPr>
          <p:spPr>
            <a:xfrm flipH="1">
              <a:off x="7924481" y="3491165"/>
              <a:ext cx="280125"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1" name="直接箭头连接符 250"/>
            <p:cNvCxnSpPr/>
            <p:nvPr/>
          </p:nvCxnSpPr>
          <p:spPr>
            <a:xfrm flipV="1">
              <a:off x="7924481" y="3322358"/>
              <a:ext cx="0" cy="16880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2" name="组合 251"/>
          <p:cNvGrpSpPr/>
          <p:nvPr/>
        </p:nvGrpSpPr>
        <p:grpSpPr>
          <a:xfrm>
            <a:off x="6458301" y="2757555"/>
            <a:ext cx="1268593" cy="507740"/>
            <a:chOff x="6458301" y="2757684"/>
            <a:chExt cx="1268593" cy="507740"/>
          </a:xfrm>
        </p:grpSpPr>
        <p:cxnSp>
          <p:nvCxnSpPr>
            <p:cNvPr id="253" name="直接连接符 252"/>
            <p:cNvCxnSpPr/>
            <p:nvPr/>
          </p:nvCxnSpPr>
          <p:spPr>
            <a:xfrm flipV="1">
              <a:off x="6580657" y="2757684"/>
              <a:ext cx="0" cy="50774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4" name="直接连接符 253"/>
            <p:cNvCxnSpPr/>
            <p:nvPr/>
          </p:nvCxnSpPr>
          <p:spPr>
            <a:xfrm>
              <a:off x="6580657" y="2765756"/>
              <a:ext cx="961862"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5" name="直接箭头连接符 254"/>
            <p:cNvCxnSpPr/>
            <p:nvPr/>
          </p:nvCxnSpPr>
          <p:spPr>
            <a:xfrm>
              <a:off x="7542519" y="3110165"/>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7" name="直接连接符 256"/>
            <p:cNvCxnSpPr/>
            <p:nvPr/>
          </p:nvCxnSpPr>
          <p:spPr>
            <a:xfrm flipV="1">
              <a:off x="7542519" y="2757684"/>
              <a:ext cx="0" cy="35749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6458301" y="3265424"/>
              <a:ext cx="12616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60" name="直接箭头连接符 259"/>
          <p:cNvCxnSpPr/>
          <p:nvPr/>
        </p:nvCxnSpPr>
        <p:spPr>
          <a:xfrm>
            <a:off x="8090699" y="3127310"/>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flipV="1">
            <a:off x="8786550" y="3831760"/>
            <a:ext cx="0" cy="170923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2" name="组合 261"/>
          <p:cNvGrpSpPr/>
          <p:nvPr/>
        </p:nvGrpSpPr>
        <p:grpSpPr>
          <a:xfrm>
            <a:off x="9134476" y="2386625"/>
            <a:ext cx="1534999" cy="1076173"/>
            <a:chOff x="2108735" y="2665261"/>
            <a:chExt cx="368382" cy="678139"/>
          </a:xfrm>
        </p:grpSpPr>
        <p:cxnSp>
          <p:nvCxnSpPr>
            <p:cNvPr id="263" name="直接连接符 262"/>
            <p:cNvCxnSpPr/>
            <p:nvPr/>
          </p:nvCxnSpPr>
          <p:spPr>
            <a:xfrm flipV="1">
              <a:off x="2130666" y="2665261"/>
              <a:ext cx="0" cy="67813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a:off x="2130666" y="2668038"/>
              <a:ext cx="34645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5" name="直接箭头连接符 264"/>
            <p:cNvCxnSpPr/>
            <p:nvPr/>
          </p:nvCxnSpPr>
          <p:spPr>
            <a:xfrm>
              <a:off x="2108735" y="3343400"/>
              <a:ext cx="25258"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cxnSp>
        <p:nvCxnSpPr>
          <p:cNvPr id="267" name="直接箭头连接符 266"/>
          <p:cNvCxnSpPr/>
          <p:nvPr/>
        </p:nvCxnSpPr>
        <p:spPr>
          <a:xfrm flipV="1">
            <a:off x="10903064" y="2794284"/>
            <a:ext cx="0" cy="2740583"/>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8" name="组合 267"/>
          <p:cNvGrpSpPr/>
          <p:nvPr/>
        </p:nvGrpSpPr>
        <p:grpSpPr>
          <a:xfrm>
            <a:off x="4463928" y="1734280"/>
            <a:ext cx="6745271" cy="683397"/>
            <a:chOff x="5118435" y="1810320"/>
            <a:chExt cx="3915664" cy="608430"/>
          </a:xfrm>
        </p:grpSpPr>
        <p:cxnSp>
          <p:nvCxnSpPr>
            <p:cNvPr id="269" name="直接箭头连接符 268"/>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0" name="直接连接符 269"/>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1" name="直接连接符 270"/>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2" name="直接连接符 271"/>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3" name="直接箭头连接符 272"/>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74" name="直接连接符 273"/>
          <p:cNvCxnSpPr/>
          <p:nvPr/>
        </p:nvCxnSpPr>
        <p:spPr>
          <a:xfrm>
            <a:off x="1675277" y="3826516"/>
            <a:ext cx="0" cy="18160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75" name="直接连接符 274"/>
          <p:cNvCxnSpPr/>
          <p:nvPr/>
        </p:nvCxnSpPr>
        <p:spPr>
          <a:xfrm>
            <a:off x="5948693" y="4306534"/>
            <a:ext cx="0" cy="168779"/>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grpSp>
        <p:nvGrpSpPr>
          <p:cNvPr id="289" name="组合 288"/>
          <p:cNvGrpSpPr/>
          <p:nvPr/>
        </p:nvGrpSpPr>
        <p:grpSpPr>
          <a:xfrm>
            <a:off x="4647380" y="2244349"/>
            <a:ext cx="2097287" cy="2152479"/>
            <a:chOff x="5147404" y="2415711"/>
            <a:chExt cx="1949822" cy="2152479"/>
          </a:xfrm>
        </p:grpSpPr>
        <p:grpSp>
          <p:nvGrpSpPr>
            <p:cNvPr id="290" name="组合 289"/>
            <p:cNvGrpSpPr/>
            <p:nvPr/>
          </p:nvGrpSpPr>
          <p:grpSpPr>
            <a:xfrm>
              <a:off x="5147404" y="2415711"/>
              <a:ext cx="1949822" cy="2054688"/>
              <a:chOff x="5147404" y="2415711"/>
              <a:chExt cx="1949822" cy="2054688"/>
            </a:xfrm>
          </p:grpSpPr>
          <p:grpSp>
            <p:nvGrpSpPr>
              <p:cNvPr id="292" name="组合 291"/>
              <p:cNvGrpSpPr/>
              <p:nvPr/>
            </p:nvGrpSpPr>
            <p:grpSpPr>
              <a:xfrm>
                <a:off x="5147404" y="2415711"/>
                <a:ext cx="1949822" cy="2054688"/>
                <a:chOff x="9255806" y="2351056"/>
                <a:chExt cx="1949822" cy="2054688"/>
              </a:xfrm>
            </p:grpSpPr>
            <p:sp>
              <p:nvSpPr>
                <p:cNvPr id="294" name="矩形 293"/>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8" name="文本框 297"/>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9" name="文本框 29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1" name="文本框 300"/>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4" name="文本框 303"/>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8" name="文本框 307"/>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9" name="文本框 308"/>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93" name="等腰三角形 292"/>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91" name="直接连接符 290"/>
            <p:cNvCxnSpPr>
              <a:stCxn id="293"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310" name="直接箭头连接符 309"/>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1" name="肘形连接符 310"/>
          <p:cNvCxnSpPr>
            <a:stCxn id="318"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313" name="组合 312"/>
          <p:cNvGrpSpPr/>
          <p:nvPr/>
        </p:nvGrpSpPr>
        <p:grpSpPr>
          <a:xfrm>
            <a:off x="4431702" y="4415155"/>
            <a:ext cx="841756" cy="959906"/>
            <a:chOff x="4355926" y="4364678"/>
            <a:chExt cx="841756" cy="977525"/>
          </a:xfrm>
        </p:grpSpPr>
        <p:sp>
          <p:nvSpPr>
            <p:cNvPr id="314" name="文本框 313"/>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8" name="椭圆 317"/>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25" name="文本框 224"/>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down)">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wipe(left)">
                                      <p:cBhvr>
                                        <p:cTn id="12" dur="500"/>
                                        <p:tgtEl>
                                          <p:spTgt spid="172"/>
                                        </p:tgtEl>
                                      </p:cBhvr>
                                    </p:animEffect>
                                  </p:childTnLst>
                                </p:cTn>
                              </p:par>
                              <p:par>
                                <p:cTn id="13" presetID="22" presetClass="entr" presetSubtype="8"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wipe(left)">
                                      <p:cBhvr>
                                        <p:cTn id="15" dur="500"/>
                                        <p:tgtEl>
                                          <p:spTgt spid="1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4"/>
                                        </p:tgtEl>
                                        <p:attrNameLst>
                                          <p:attrName>style.visibility</p:attrName>
                                        </p:attrNameLst>
                                      </p:cBhvr>
                                      <p:to>
                                        <p:strVal val="visible"/>
                                      </p:to>
                                    </p:set>
                                    <p:animEffect transition="in" filter="wipe(left)">
                                      <p:cBhvr>
                                        <p:cTn id="20" dur="500"/>
                                        <p:tgtEl>
                                          <p:spTgt spid="224"/>
                                        </p:tgtEl>
                                      </p:cBhvr>
                                    </p:animEffect>
                                  </p:childTnLst>
                                </p:cTn>
                              </p:par>
                              <p:par>
                                <p:cTn id="21" presetID="22" presetClass="entr" presetSubtype="8" fill="hold" nodeType="withEffect">
                                  <p:stCondLst>
                                    <p:cond delay="0"/>
                                  </p:stCondLst>
                                  <p:childTnLst>
                                    <p:set>
                                      <p:cBhvr>
                                        <p:cTn id="22" dur="1" fill="hold">
                                          <p:stCondLst>
                                            <p:cond delay="0"/>
                                          </p:stCondLst>
                                        </p:cTn>
                                        <p:tgtEl>
                                          <p:spTgt spid="221"/>
                                        </p:tgtEl>
                                        <p:attrNameLst>
                                          <p:attrName>style.visibility</p:attrName>
                                        </p:attrNameLst>
                                      </p:cBhvr>
                                      <p:to>
                                        <p:strVal val="visible"/>
                                      </p:to>
                                    </p:set>
                                    <p:animEffect transition="in" filter="wipe(left)">
                                      <p:cBhvr>
                                        <p:cTn id="23" dur="500"/>
                                        <p:tgtEl>
                                          <p:spTgt spid="221"/>
                                        </p:tgtEl>
                                      </p:cBhvr>
                                    </p:animEffect>
                                  </p:childTnLst>
                                </p:cTn>
                              </p:par>
                              <p:par>
                                <p:cTn id="24" presetID="22" presetClass="entr" presetSubtype="8" fill="hold" nodeType="withEffect">
                                  <p:stCondLst>
                                    <p:cond delay="0"/>
                                  </p:stCondLst>
                                  <p:childTnLst>
                                    <p:set>
                                      <p:cBhvr>
                                        <p:cTn id="25" dur="1" fill="hold">
                                          <p:stCondLst>
                                            <p:cond delay="0"/>
                                          </p:stCondLst>
                                        </p:cTn>
                                        <p:tgtEl>
                                          <p:spTgt spid="197"/>
                                        </p:tgtEl>
                                        <p:attrNameLst>
                                          <p:attrName>style.visibility</p:attrName>
                                        </p:attrNameLst>
                                      </p:cBhvr>
                                      <p:to>
                                        <p:strVal val="visible"/>
                                      </p:to>
                                    </p:set>
                                    <p:animEffect transition="in" filter="wipe(left)">
                                      <p:cBhvr>
                                        <p:cTn id="26" dur="500"/>
                                        <p:tgtEl>
                                          <p:spTgt spid="197"/>
                                        </p:tgtEl>
                                      </p:cBhvr>
                                    </p:animEffect>
                                  </p:childTnLst>
                                </p:cTn>
                              </p:par>
                              <p:par>
                                <p:cTn id="27" presetID="22" presetClass="entr" presetSubtype="8" fill="hold" nodeType="withEffect">
                                  <p:stCondLst>
                                    <p:cond delay="0"/>
                                  </p:stCondLst>
                                  <p:childTnLst>
                                    <p:set>
                                      <p:cBhvr>
                                        <p:cTn id="28" dur="1" fill="hold">
                                          <p:stCondLst>
                                            <p:cond delay="0"/>
                                          </p:stCondLst>
                                        </p:cTn>
                                        <p:tgtEl>
                                          <p:spTgt spid="222"/>
                                        </p:tgtEl>
                                        <p:attrNameLst>
                                          <p:attrName>style.visibility</p:attrName>
                                        </p:attrNameLst>
                                      </p:cBhvr>
                                      <p:to>
                                        <p:strVal val="visible"/>
                                      </p:to>
                                    </p:set>
                                    <p:animEffect transition="in" filter="wipe(left)">
                                      <p:cBhvr>
                                        <p:cTn id="29" dur="500"/>
                                        <p:tgtEl>
                                          <p:spTgt spid="222"/>
                                        </p:tgtEl>
                                      </p:cBhvr>
                                    </p:animEffect>
                                  </p:childTnLst>
                                </p:cTn>
                              </p:par>
                              <p:par>
                                <p:cTn id="30" presetID="22" presetClass="entr" presetSubtype="8" fill="hold" nodeType="with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par>
                                <p:cTn id="33" presetID="22" presetClass="entr" presetSubtype="8" fill="hold" nodeType="withEffect">
                                  <p:stCondLst>
                                    <p:cond delay="0"/>
                                  </p:stCondLst>
                                  <p:childTnLst>
                                    <p:set>
                                      <p:cBhvr>
                                        <p:cTn id="34" dur="1" fill="hold">
                                          <p:stCondLst>
                                            <p:cond delay="0"/>
                                          </p:stCondLst>
                                        </p:cTn>
                                        <p:tgtEl>
                                          <p:spTgt spid="201"/>
                                        </p:tgtEl>
                                        <p:attrNameLst>
                                          <p:attrName>style.visibility</p:attrName>
                                        </p:attrNameLst>
                                      </p:cBhvr>
                                      <p:to>
                                        <p:strVal val="visible"/>
                                      </p:to>
                                    </p:set>
                                    <p:animEffect transition="in" filter="wipe(left)">
                                      <p:cBhvr>
                                        <p:cTn id="35" dur="500"/>
                                        <p:tgtEl>
                                          <p:spTgt spid="20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203"/>
                                        </p:tgtEl>
                                        <p:attrNameLst>
                                          <p:attrName>style.visibility</p:attrName>
                                        </p:attrNameLst>
                                      </p:cBhvr>
                                      <p:to>
                                        <p:strVal val="visible"/>
                                      </p:to>
                                    </p:set>
                                    <p:animEffect transition="in" filter="wipe(right)">
                                      <p:cBhvr>
                                        <p:cTn id="40" dur="500"/>
                                        <p:tgtEl>
                                          <p:spTgt spid="2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30"/>
                                        </p:tgtEl>
                                        <p:attrNameLst>
                                          <p:attrName>style.visibility</p:attrName>
                                        </p:attrNameLst>
                                      </p:cBhvr>
                                      <p:to>
                                        <p:strVal val="visible"/>
                                      </p:to>
                                    </p:set>
                                    <p:animEffect transition="in" filter="wipe(up)">
                                      <p:cBhvr>
                                        <p:cTn id="45" dur="500"/>
                                        <p:tgtEl>
                                          <p:spTgt spid="230"/>
                                        </p:tgtEl>
                                      </p:cBhvr>
                                    </p:animEffect>
                                  </p:childTnLst>
                                </p:cTn>
                              </p:par>
                            </p:childTnLst>
                          </p:cTn>
                        </p:par>
                        <p:par>
                          <p:cTn id="46" fill="hold">
                            <p:stCondLst>
                              <p:cond delay="500"/>
                            </p:stCondLst>
                            <p:childTnLst>
                              <p:par>
                                <p:cTn id="47" presetID="16" presetClass="entr" presetSubtype="37" fill="hold" grpId="0" nodeType="afterEffect">
                                  <p:stCondLst>
                                    <p:cond delay="0"/>
                                  </p:stCondLst>
                                  <p:childTnLst>
                                    <p:set>
                                      <p:cBhvr>
                                        <p:cTn id="48" dur="1" fill="hold">
                                          <p:stCondLst>
                                            <p:cond delay="0"/>
                                          </p:stCondLst>
                                        </p:cTn>
                                        <p:tgtEl>
                                          <p:spTgt spid="229"/>
                                        </p:tgtEl>
                                        <p:attrNameLst>
                                          <p:attrName>style.visibility</p:attrName>
                                        </p:attrNameLst>
                                      </p:cBhvr>
                                      <p:to>
                                        <p:strVal val="visible"/>
                                      </p:to>
                                    </p:set>
                                    <p:animEffect transition="in" filter="barn(outVertical)">
                                      <p:cBhvr>
                                        <p:cTn id="49" dur="500"/>
                                        <p:tgtEl>
                                          <p:spTgt spid="22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07">
                                            <p:txEl>
                                              <p:pRg st="1" end="1"/>
                                            </p:txEl>
                                          </p:spTgt>
                                        </p:tgtEl>
                                        <p:attrNameLst>
                                          <p:attrName>style.visibility</p:attrName>
                                        </p:attrNameLst>
                                      </p:cBhvr>
                                      <p:to>
                                        <p:strVal val="visible"/>
                                      </p:to>
                                    </p:set>
                                    <p:anim calcmode="lin" valueType="num">
                                      <p:cBhvr additive="base">
                                        <p:cTn id="54" dur="500" fill="hold"/>
                                        <p:tgtEl>
                                          <p:spTgt spid="207">
                                            <p:txEl>
                                              <p:pRg st="1" end="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35"/>
                                        </p:tgtEl>
                                        <p:attrNameLst>
                                          <p:attrName>style.visibility</p:attrName>
                                        </p:attrNameLst>
                                      </p:cBhvr>
                                      <p:to>
                                        <p:strVal val="visible"/>
                                      </p:to>
                                    </p:set>
                                    <p:animEffect transition="in" filter="wipe(down)">
                                      <p:cBhvr>
                                        <p:cTn id="60" dur="500"/>
                                        <p:tgtEl>
                                          <p:spTgt spid="2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32"/>
                                        </p:tgtEl>
                                        <p:attrNameLst>
                                          <p:attrName>style.visibility</p:attrName>
                                        </p:attrNameLst>
                                      </p:cBhvr>
                                      <p:to>
                                        <p:strVal val="visible"/>
                                      </p:to>
                                    </p:set>
                                    <p:animEffect transition="in" filter="wipe(left)">
                                      <p:cBhvr>
                                        <p:cTn id="65" dur="500"/>
                                        <p:tgtEl>
                                          <p:spTgt spid="232"/>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8">
                                            <p:txEl>
                                              <p:pRg st="1" end="1"/>
                                            </p:txEl>
                                          </p:spTgt>
                                        </p:tgtEl>
                                        <p:attrNameLst>
                                          <p:attrName>style.visibility</p:attrName>
                                        </p:attrNameLst>
                                      </p:cBhvr>
                                      <p:to>
                                        <p:strVal val="visible"/>
                                      </p:to>
                                    </p:set>
                                    <p:anim calcmode="lin" valueType="num">
                                      <p:cBhvr additive="base">
                                        <p:cTn id="70" dur="500" fill="hold"/>
                                        <p:tgtEl>
                                          <p:spTgt spid="98">
                                            <p:txEl>
                                              <p:pRg st="1" end="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76">
                                            <p:txEl>
                                              <p:pRg st="1" end="1"/>
                                            </p:txEl>
                                          </p:spTgt>
                                        </p:tgtEl>
                                        <p:attrNameLst>
                                          <p:attrName>style.visibility</p:attrName>
                                        </p:attrNameLst>
                                      </p:cBhvr>
                                      <p:to>
                                        <p:strVal val="visible"/>
                                      </p:to>
                                    </p:set>
                                    <p:anim calcmode="lin" valueType="num">
                                      <p:cBhvr additive="base">
                                        <p:cTn id="76" dur="500" fill="hold"/>
                                        <p:tgtEl>
                                          <p:spTgt spid="76">
                                            <p:txEl>
                                              <p:pRg st="1" end="1"/>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36"/>
                                        </p:tgtEl>
                                        <p:attrNameLst>
                                          <p:attrName>style.visibility</p:attrName>
                                        </p:attrNameLst>
                                      </p:cBhvr>
                                      <p:to>
                                        <p:strVal val="visible"/>
                                      </p:to>
                                    </p:set>
                                    <p:animEffect transition="in" filter="wipe(down)">
                                      <p:cBhvr>
                                        <p:cTn id="82" dur="500"/>
                                        <p:tgtEl>
                                          <p:spTgt spid="236"/>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94">
                                            <p:txEl>
                                              <p:pRg st="1" end="1"/>
                                            </p:txEl>
                                          </p:spTgt>
                                        </p:tgtEl>
                                        <p:attrNameLst>
                                          <p:attrName>style.visibility</p:attrName>
                                        </p:attrNameLst>
                                      </p:cBhvr>
                                      <p:to>
                                        <p:strVal val="visible"/>
                                      </p:to>
                                    </p:set>
                                    <p:anim calcmode="lin" valueType="num">
                                      <p:cBhvr additive="base">
                                        <p:cTn id="87" dur="500" fill="hold"/>
                                        <p:tgtEl>
                                          <p:spTgt spid="194">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94">
                                            <p:txEl>
                                              <p:pRg st="1" end="1"/>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95">
                                            <p:txEl>
                                              <p:pRg st="1" end="1"/>
                                            </p:txEl>
                                          </p:spTgt>
                                        </p:tgtEl>
                                        <p:attrNameLst>
                                          <p:attrName>style.visibility</p:attrName>
                                        </p:attrNameLst>
                                      </p:cBhvr>
                                      <p:to>
                                        <p:strVal val="visible"/>
                                      </p:to>
                                    </p:set>
                                    <p:anim calcmode="lin" valueType="num">
                                      <p:cBhvr additive="base">
                                        <p:cTn id="91" dur="500" fill="hold"/>
                                        <p:tgtEl>
                                          <p:spTgt spid="195">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95">
                                            <p:txEl>
                                              <p:pRg st="1" end="1"/>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96">
                                            <p:txEl>
                                              <p:pRg st="1" end="1"/>
                                            </p:txEl>
                                          </p:spTgt>
                                        </p:tgtEl>
                                        <p:attrNameLst>
                                          <p:attrName>style.visibility</p:attrName>
                                        </p:attrNameLst>
                                      </p:cBhvr>
                                      <p:to>
                                        <p:strVal val="visible"/>
                                      </p:to>
                                    </p:set>
                                    <p:anim calcmode="lin" valueType="num">
                                      <p:cBhvr additive="base">
                                        <p:cTn id="95" dur="500" fill="hold"/>
                                        <p:tgtEl>
                                          <p:spTgt spid="196">
                                            <p:txEl>
                                              <p:pRg st="1" end="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90">
                                            <p:txEl>
                                              <p:pRg st="1" end="1"/>
                                            </p:txEl>
                                          </p:spTgt>
                                        </p:tgtEl>
                                        <p:attrNameLst>
                                          <p:attrName>style.visibility</p:attrName>
                                        </p:attrNameLst>
                                      </p:cBhvr>
                                      <p:to>
                                        <p:strVal val="visible"/>
                                      </p:to>
                                    </p:set>
                                    <p:anim calcmode="lin" valueType="num">
                                      <p:cBhvr additive="base">
                                        <p:cTn id="101" dur="500" fill="hold"/>
                                        <p:tgtEl>
                                          <p:spTgt spid="90">
                                            <p:txEl>
                                              <p:pRg st="1" end="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237"/>
                                        </p:tgtEl>
                                        <p:attrNameLst>
                                          <p:attrName>style.visibility</p:attrName>
                                        </p:attrNameLst>
                                      </p:cBhvr>
                                      <p:to>
                                        <p:strVal val="visible"/>
                                      </p:to>
                                    </p:set>
                                    <p:animEffect transition="in" filter="wipe(down)">
                                      <p:cBhvr>
                                        <p:cTn id="107" dur="500"/>
                                        <p:tgtEl>
                                          <p:spTgt spid="23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38"/>
                                        </p:tgtEl>
                                        <p:attrNameLst>
                                          <p:attrName>style.visibility</p:attrName>
                                        </p:attrNameLst>
                                      </p:cBhvr>
                                      <p:to>
                                        <p:strVal val="visible"/>
                                      </p:to>
                                    </p:set>
                                    <p:animEffect transition="in" filter="wipe(left)">
                                      <p:cBhvr>
                                        <p:cTn id="112" dur="500"/>
                                        <p:tgtEl>
                                          <p:spTgt spid="23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247"/>
                                        </p:tgtEl>
                                        <p:attrNameLst>
                                          <p:attrName>style.visibility</p:attrName>
                                        </p:attrNameLst>
                                      </p:cBhvr>
                                      <p:to>
                                        <p:strVal val="visible"/>
                                      </p:to>
                                    </p:set>
                                    <p:animEffect transition="in" filter="wipe(left)">
                                      <p:cBhvr>
                                        <p:cTn id="117" dur="500"/>
                                        <p:tgtEl>
                                          <p:spTgt spid="247"/>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198">
                                            <p:txEl>
                                              <p:pRg st="1" end="1"/>
                                            </p:txEl>
                                          </p:spTgt>
                                        </p:tgtEl>
                                        <p:attrNameLst>
                                          <p:attrName>style.visibility</p:attrName>
                                        </p:attrNameLst>
                                      </p:cBhvr>
                                      <p:to>
                                        <p:strVal val="visible"/>
                                      </p:to>
                                    </p:set>
                                    <p:anim calcmode="lin" valueType="num">
                                      <p:cBhvr additive="base">
                                        <p:cTn id="122" dur="500" fill="hold"/>
                                        <p:tgtEl>
                                          <p:spTgt spid="198">
                                            <p:txEl>
                                              <p:pRg st="1" end="1"/>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1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wipe(down)">
                                      <p:cBhvr>
                                        <p:cTn id="128" dur="500"/>
                                        <p:tgtEl>
                                          <p:spTgt spid="11"/>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252"/>
                                        </p:tgtEl>
                                        <p:attrNameLst>
                                          <p:attrName>style.visibility</p:attrName>
                                        </p:attrNameLst>
                                      </p:cBhvr>
                                      <p:to>
                                        <p:strVal val="visible"/>
                                      </p:to>
                                    </p:set>
                                    <p:animEffect transition="in" filter="wipe(left)">
                                      <p:cBhvr>
                                        <p:cTn id="133" dur="500"/>
                                        <p:tgtEl>
                                          <p:spTgt spid="25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260"/>
                                        </p:tgtEl>
                                        <p:attrNameLst>
                                          <p:attrName>style.visibility</p:attrName>
                                        </p:attrNameLst>
                                      </p:cBhvr>
                                      <p:to>
                                        <p:strVal val="visible"/>
                                      </p:to>
                                    </p:set>
                                    <p:animEffect transition="in" filter="wipe(left)">
                                      <p:cBhvr>
                                        <p:cTn id="138" dur="500"/>
                                        <p:tgtEl>
                                          <p:spTgt spid="260"/>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86">
                                            <p:txEl>
                                              <p:pRg st="1" end="1"/>
                                            </p:txEl>
                                          </p:spTgt>
                                        </p:tgtEl>
                                        <p:attrNameLst>
                                          <p:attrName>style.visibility</p:attrName>
                                        </p:attrNameLst>
                                      </p:cBhvr>
                                      <p:to>
                                        <p:strVal val="visible"/>
                                      </p:to>
                                    </p:set>
                                    <p:anim calcmode="lin" valueType="num">
                                      <p:cBhvr additive="base">
                                        <p:cTn id="143"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261"/>
                                        </p:tgtEl>
                                        <p:attrNameLst>
                                          <p:attrName>style.visibility</p:attrName>
                                        </p:attrNameLst>
                                      </p:cBhvr>
                                      <p:to>
                                        <p:strVal val="visible"/>
                                      </p:to>
                                    </p:set>
                                    <p:animEffect transition="in" filter="wipe(down)">
                                      <p:cBhvr>
                                        <p:cTn id="149" dur="500"/>
                                        <p:tgtEl>
                                          <p:spTgt spid="26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262"/>
                                        </p:tgtEl>
                                        <p:attrNameLst>
                                          <p:attrName>style.visibility</p:attrName>
                                        </p:attrNameLst>
                                      </p:cBhvr>
                                      <p:to>
                                        <p:strVal val="visible"/>
                                      </p:to>
                                    </p:set>
                                    <p:animEffect transition="in" filter="wipe(left)">
                                      <p:cBhvr>
                                        <p:cTn id="154" dur="500"/>
                                        <p:tgtEl>
                                          <p:spTgt spid="262"/>
                                        </p:tgtEl>
                                      </p:cBhvr>
                                    </p:animEffect>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159">
                                            <p:txEl>
                                              <p:pRg st="1" end="1"/>
                                            </p:txEl>
                                          </p:spTgt>
                                        </p:tgtEl>
                                        <p:attrNameLst>
                                          <p:attrName>style.visibility</p:attrName>
                                        </p:attrNameLst>
                                      </p:cBhvr>
                                      <p:to>
                                        <p:strVal val="visible"/>
                                      </p:to>
                                    </p:set>
                                    <p:anim calcmode="lin" valueType="num">
                                      <p:cBhvr additive="base">
                                        <p:cTn id="159" dur="500" fill="hold"/>
                                        <p:tgtEl>
                                          <p:spTgt spid="159">
                                            <p:txEl>
                                              <p:pRg st="1" end="1"/>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1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174">
                                            <p:txEl>
                                              <p:pRg st="1" end="1"/>
                                            </p:txEl>
                                          </p:spTgt>
                                        </p:tgtEl>
                                        <p:attrNameLst>
                                          <p:attrName>style.visibility</p:attrName>
                                        </p:attrNameLst>
                                      </p:cBhvr>
                                      <p:to>
                                        <p:strVal val="visible"/>
                                      </p:to>
                                    </p:set>
                                    <p:anim calcmode="lin" valueType="num">
                                      <p:cBhvr additive="base">
                                        <p:cTn id="165" dur="500" fill="hold"/>
                                        <p:tgtEl>
                                          <p:spTgt spid="174">
                                            <p:txEl>
                                              <p:pRg st="1" end="1"/>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1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nodeType="clickEffect">
                                  <p:stCondLst>
                                    <p:cond delay="0"/>
                                  </p:stCondLst>
                                  <p:childTnLst>
                                    <p:set>
                                      <p:cBhvr>
                                        <p:cTn id="170" dur="1" fill="hold">
                                          <p:stCondLst>
                                            <p:cond delay="0"/>
                                          </p:stCondLst>
                                        </p:cTn>
                                        <p:tgtEl>
                                          <p:spTgt spid="267"/>
                                        </p:tgtEl>
                                        <p:attrNameLst>
                                          <p:attrName>style.visibility</p:attrName>
                                        </p:attrNameLst>
                                      </p:cBhvr>
                                      <p:to>
                                        <p:strVal val="visible"/>
                                      </p:to>
                                    </p:set>
                                    <p:animEffect transition="in" filter="wipe(down)">
                                      <p:cBhvr>
                                        <p:cTn id="171" dur="500"/>
                                        <p:tgtEl>
                                          <p:spTgt spid="267"/>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2" fill="hold" nodeType="clickEffect">
                                  <p:stCondLst>
                                    <p:cond delay="0"/>
                                  </p:stCondLst>
                                  <p:childTnLst>
                                    <p:set>
                                      <p:cBhvr>
                                        <p:cTn id="175" dur="1" fill="hold">
                                          <p:stCondLst>
                                            <p:cond delay="0"/>
                                          </p:stCondLst>
                                        </p:cTn>
                                        <p:tgtEl>
                                          <p:spTgt spid="268"/>
                                        </p:tgtEl>
                                        <p:attrNameLst>
                                          <p:attrName>style.visibility</p:attrName>
                                        </p:attrNameLst>
                                      </p:cBhvr>
                                      <p:to>
                                        <p:strVal val="visible"/>
                                      </p:to>
                                    </p:set>
                                    <p:animEffect transition="in" filter="wipe(right)">
                                      <p:cBhvr>
                                        <p:cTn id="176" dur="500"/>
                                        <p:tgtEl>
                                          <p:spTgt spid="268"/>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274"/>
                                        </p:tgtEl>
                                        <p:attrNameLst>
                                          <p:attrName>style.visibility</p:attrName>
                                        </p:attrNameLst>
                                      </p:cBhvr>
                                      <p:to>
                                        <p:strVal val="visible"/>
                                      </p:to>
                                    </p:set>
                                    <p:animEffect transition="in" filter="wipe(down)">
                                      <p:cBhvr>
                                        <p:cTn id="181" dur="500"/>
                                        <p:tgtEl>
                                          <p:spTgt spid="274"/>
                                        </p:tgtEl>
                                      </p:cBhvr>
                                    </p:animEffect>
                                  </p:childTnLst>
                                </p:cTn>
                              </p:par>
                              <p:par>
                                <p:cTn id="182" presetID="22" presetClass="entr" presetSubtype="4" fill="hold" nodeType="withEffect">
                                  <p:stCondLst>
                                    <p:cond delay="0"/>
                                  </p:stCondLst>
                                  <p:childTnLst>
                                    <p:set>
                                      <p:cBhvr>
                                        <p:cTn id="183" dur="1" fill="hold">
                                          <p:stCondLst>
                                            <p:cond delay="0"/>
                                          </p:stCondLst>
                                        </p:cTn>
                                        <p:tgtEl>
                                          <p:spTgt spid="275"/>
                                        </p:tgtEl>
                                        <p:attrNameLst>
                                          <p:attrName>style.visibility</p:attrName>
                                        </p:attrNameLst>
                                      </p:cBhvr>
                                      <p:to>
                                        <p:strVal val="visible"/>
                                      </p:to>
                                    </p:set>
                                    <p:animEffect transition="in" filter="wipe(down)">
                                      <p:cBhvr>
                                        <p:cTn id="184"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err="1"/>
              <a:t>sd</a:t>
            </a:r>
            <a:r>
              <a:rPr lang="zh-CN" altLang="en-US" dirty="0"/>
              <a:t>指令的执行</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77</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=Add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0" name="文本框 89"/>
          <p:cNvSpPr txBox="1"/>
          <p:nvPr/>
        </p:nvSpPr>
        <p:spPr>
          <a:xfrm>
            <a:off x="7670678" y="5539717"/>
            <a:ext cx="821055"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=imm</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=S</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48" name="直接箭头连接符 47"/>
          <p:cNvCxnSpPr>
            <a:endCxn id="291" idx="4"/>
          </p:cNvCxnSpPr>
          <p:nvPr/>
        </p:nvCxnSpPr>
        <p:spPr>
          <a:xfrm flipV="1">
            <a:off x="4846670" y="5375061"/>
            <a:ext cx="0" cy="1595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noProof="0" dirty="0">
                <a:solidFill>
                  <a:srgbClr val="FF0000"/>
                </a:solidFill>
                <a:latin typeface="Times New Roman" panose="02020603050405020304"/>
                <a:ea typeface="宋体" panose="02010600030101010101" pitchFamily="2" charset="-122"/>
              </a:rPr>
              <a:t>=Write</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74" name="文本框 173"/>
          <p:cNvSpPr txBox="1"/>
          <p:nvPr/>
        </p:nvSpPr>
        <p:spPr>
          <a:xfrm>
            <a:off x="10643897"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5" name="文本框 19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6" name="文本框 195"/>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8" name="文本框 197"/>
          <p:cNvSpPr txBox="1"/>
          <p:nvPr/>
        </p:nvSpPr>
        <p:spPr>
          <a:xfrm>
            <a:off x="7731988" y="6035645"/>
            <a:ext cx="976630"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=Data1</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695" y="5550535"/>
            <a:ext cx="128587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t>
            </a:r>
            <a:r>
              <a:rPr lang="zh-CN" altLang="en-US" sz="2400" b="1" dirty="0">
                <a:solidFill>
                  <a:srgbClr val="FF0000"/>
                </a:solidFill>
                <a:latin typeface="Times New Roman" panose="02020603050405020304"/>
                <a:ea typeface="宋体" panose="02010600030101010101" pitchFamily="2" charset="-122"/>
              </a:rPr>
              <a:t> </a:t>
            </a:r>
            <a:r>
              <a:rPr lang="en-US" altLang="zh-CN" sz="2400" b="1" dirty="0">
                <a:solidFill>
                  <a:srgbClr val="FF0000"/>
                </a:solidFill>
                <a:latin typeface="Times New Roman" panose="02020603050405020304"/>
                <a:ea typeface="宋体" panose="02010600030101010101" pitchFamily="2" charset="-122"/>
              </a:rPr>
              <a:t>+4</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89" name="文本框 188"/>
          <p:cNvSpPr txBox="1"/>
          <p:nvPr/>
        </p:nvSpPr>
        <p:spPr>
          <a:xfrm>
            <a:off x="1923711" y="615025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连接符 170"/>
          <p:cNvCxnSpPr/>
          <p:nvPr/>
        </p:nvCxnSpPr>
        <p:spPr>
          <a:xfrm>
            <a:off x="1674886" y="3826516"/>
            <a:ext cx="0" cy="977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1923560" y="317917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73" name="组合 172"/>
          <p:cNvGrpSpPr/>
          <p:nvPr/>
        </p:nvGrpSpPr>
        <p:grpSpPr>
          <a:xfrm>
            <a:off x="2043031" y="2483802"/>
            <a:ext cx="157663" cy="687003"/>
            <a:chOff x="2139696" y="2656398"/>
            <a:chExt cx="384242" cy="687003"/>
          </a:xfrm>
        </p:grpSpPr>
        <p:cxnSp>
          <p:nvCxnSpPr>
            <p:cNvPr id="185" name="直接连接符 184"/>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97" name="直接箭头连接符 196"/>
          <p:cNvCxnSpPr/>
          <p:nvPr/>
        </p:nvCxnSpPr>
        <p:spPr>
          <a:xfrm>
            <a:off x="3012021" y="3179170"/>
            <a:ext cx="0" cy="236331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1" name="直接箭头连接符 200"/>
          <p:cNvCxnSpPr/>
          <p:nvPr/>
        </p:nvCxnSpPr>
        <p:spPr>
          <a:xfrm>
            <a:off x="3013926" y="4839621"/>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03" name="组合 202"/>
          <p:cNvGrpSpPr/>
          <p:nvPr/>
        </p:nvGrpSpPr>
        <p:grpSpPr>
          <a:xfrm>
            <a:off x="373662" y="1366844"/>
            <a:ext cx="2809911" cy="2029403"/>
            <a:chOff x="371122" y="1492576"/>
            <a:chExt cx="2802843" cy="1818091"/>
          </a:xfrm>
        </p:grpSpPr>
        <p:cxnSp>
          <p:nvCxnSpPr>
            <p:cNvPr id="204" name="直接箭头连接符 203"/>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5" name="直接连接符 204"/>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0" name="直接箭头连接符 219"/>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22" name="直接箭头连接符 221"/>
          <p:cNvCxnSpPr/>
          <p:nvPr/>
        </p:nvCxnSpPr>
        <p:spPr>
          <a:xfrm>
            <a:off x="3013926" y="342892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3" name="直接箭头连接符 222"/>
          <p:cNvCxnSpPr/>
          <p:nvPr/>
        </p:nvCxnSpPr>
        <p:spPr>
          <a:xfrm>
            <a:off x="3013926" y="383839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4" name="直接箭头连接符 223"/>
          <p:cNvCxnSpPr/>
          <p:nvPr/>
        </p:nvCxnSpPr>
        <p:spPr>
          <a:xfrm>
            <a:off x="2840666" y="319232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9" name="左右箭头 228"/>
          <p:cNvSpPr/>
          <p:nvPr/>
        </p:nvSpPr>
        <p:spPr>
          <a:xfrm>
            <a:off x="2283414" y="5986929"/>
            <a:ext cx="1322534" cy="164088"/>
          </a:xfrm>
          <a:prstGeom prst="leftRightArrow">
            <a:avLst/>
          </a:prstGeom>
          <a:solidFill>
            <a:srgbClr val="FF0000"/>
          </a:solid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30" name="直接箭头连接符 229"/>
          <p:cNvCxnSpPr/>
          <p:nvPr/>
        </p:nvCxnSpPr>
        <p:spPr>
          <a:xfrm>
            <a:off x="3011060" y="5517209"/>
            <a:ext cx="0" cy="528825"/>
          </a:xfrm>
          <a:prstGeom prst="straightConnector1">
            <a:avLst/>
          </a:prstGeom>
          <a:ln w="38100">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2" name="直接箭头连接符 231"/>
          <p:cNvCxnSpPr/>
          <p:nvPr/>
        </p:nvCxnSpPr>
        <p:spPr>
          <a:xfrm>
            <a:off x="1266142" y="3173688"/>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5" name="直接箭头连接符 234"/>
          <p:cNvCxnSpPr/>
          <p:nvPr/>
        </p:nvCxnSpPr>
        <p:spPr>
          <a:xfrm flipV="1">
            <a:off x="1094210" y="3515610"/>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6" name="直接连接符 235"/>
          <p:cNvCxnSpPr/>
          <p:nvPr/>
        </p:nvCxnSpPr>
        <p:spPr>
          <a:xfrm flipV="1">
            <a:off x="5354324" y="4293957"/>
            <a:ext cx="0" cy="1244086"/>
          </a:xfrm>
          <a:prstGeom prst="line">
            <a:avLst/>
          </a:prstGeom>
          <a:ln w="38100">
            <a:solidFill>
              <a:srgbClr val="FF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flipV="1">
            <a:off x="7917591" y="4475313"/>
            <a:ext cx="0" cy="106637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7" name="直接箭头连接符 246"/>
          <p:cNvCxnSpPr/>
          <p:nvPr/>
        </p:nvCxnSpPr>
        <p:spPr>
          <a:xfrm>
            <a:off x="8090883" y="3865896"/>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1" name="组合 10"/>
          <p:cNvGrpSpPr/>
          <p:nvPr/>
        </p:nvGrpSpPr>
        <p:grpSpPr>
          <a:xfrm>
            <a:off x="7924481" y="3322358"/>
            <a:ext cx="280125" cy="2220767"/>
            <a:chOff x="7924481" y="3322358"/>
            <a:chExt cx="280125" cy="2220767"/>
          </a:xfrm>
        </p:grpSpPr>
        <p:cxnSp>
          <p:nvCxnSpPr>
            <p:cNvPr id="249" name="直接箭头连接符 248"/>
            <p:cNvCxnSpPr/>
            <p:nvPr/>
          </p:nvCxnSpPr>
          <p:spPr>
            <a:xfrm flipV="1">
              <a:off x="8204606" y="3491165"/>
              <a:ext cx="0" cy="205196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0" name="直接连接符 249"/>
            <p:cNvCxnSpPr/>
            <p:nvPr/>
          </p:nvCxnSpPr>
          <p:spPr>
            <a:xfrm flipH="1">
              <a:off x="7924481" y="3491165"/>
              <a:ext cx="280125"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1" name="直接箭头连接符 250"/>
            <p:cNvCxnSpPr/>
            <p:nvPr/>
          </p:nvCxnSpPr>
          <p:spPr>
            <a:xfrm flipV="1">
              <a:off x="7924481" y="3322358"/>
              <a:ext cx="0" cy="16880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2" name="组合 251"/>
          <p:cNvGrpSpPr/>
          <p:nvPr/>
        </p:nvGrpSpPr>
        <p:grpSpPr>
          <a:xfrm>
            <a:off x="6458301" y="2757555"/>
            <a:ext cx="1268593" cy="507740"/>
            <a:chOff x="6458301" y="2757684"/>
            <a:chExt cx="1268593" cy="507740"/>
          </a:xfrm>
        </p:grpSpPr>
        <p:cxnSp>
          <p:nvCxnSpPr>
            <p:cNvPr id="253" name="直接连接符 252"/>
            <p:cNvCxnSpPr/>
            <p:nvPr/>
          </p:nvCxnSpPr>
          <p:spPr>
            <a:xfrm flipV="1">
              <a:off x="6580657" y="2757684"/>
              <a:ext cx="0" cy="50774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4" name="直接连接符 253"/>
            <p:cNvCxnSpPr/>
            <p:nvPr/>
          </p:nvCxnSpPr>
          <p:spPr>
            <a:xfrm>
              <a:off x="6580657" y="2765756"/>
              <a:ext cx="961862"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5" name="直接箭头连接符 254"/>
            <p:cNvCxnSpPr/>
            <p:nvPr/>
          </p:nvCxnSpPr>
          <p:spPr>
            <a:xfrm>
              <a:off x="7542519" y="3110165"/>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7" name="直接连接符 256"/>
            <p:cNvCxnSpPr/>
            <p:nvPr/>
          </p:nvCxnSpPr>
          <p:spPr>
            <a:xfrm flipV="1">
              <a:off x="7542519" y="2757684"/>
              <a:ext cx="0" cy="35749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6458301" y="3265424"/>
              <a:ext cx="12616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60" name="直接箭头连接符 259"/>
          <p:cNvCxnSpPr/>
          <p:nvPr/>
        </p:nvCxnSpPr>
        <p:spPr>
          <a:xfrm>
            <a:off x="8090699" y="3127310"/>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flipV="1">
            <a:off x="8786550" y="3831760"/>
            <a:ext cx="0" cy="170923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74" name="直接连接符 273"/>
          <p:cNvCxnSpPr/>
          <p:nvPr/>
        </p:nvCxnSpPr>
        <p:spPr>
          <a:xfrm>
            <a:off x="1675277" y="3826516"/>
            <a:ext cx="0" cy="18160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75" name="直接连接符 274"/>
          <p:cNvCxnSpPr/>
          <p:nvPr/>
        </p:nvCxnSpPr>
        <p:spPr>
          <a:xfrm>
            <a:off x="10007334" y="3898532"/>
            <a:ext cx="0" cy="168779"/>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25" name="直接箭头连接符 224"/>
          <p:cNvCxnSpPr/>
          <p:nvPr/>
        </p:nvCxnSpPr>
        <p:spPr>
          <a:xfrm flipV="1">
            <a:off x="4846670" y="5375061"/>
            <a:ext cx="0" cy="16662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4" name="直接箭头连接符 243"/>
          <p:cNvCxnSpPr/>
          <p:nvPr/>
        </p:nvCxnSpPr>
        <p:spPr>
          <a:xfrm>
            <a:off x="9129035" y="3462368"/>
            <a:ext cx="23243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5" name="直接箭头连接符 244"/>
          <p:cNvCxnSpPr/>
          <p:nvPr/>
        </p:nvCxnSpPr>
        <p:spPr>
          <a:xfrm flipV="1">
            <a:off x="9655664" y="3890465"/>
            <a:ext cx="0" cy="1644183"/>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7" name="组合 266"/>
          <p:cNvGrpSpPr/>
          <p:nvPr/>
        </p:nvGrpSpPr>
        <p:grpSpPr>
          <a:xfrm>
            <a:off x="4647380" y="2244349"/>
            <a:ext cx="2097287" cy="2152479"/>
            <a:chOff x="5147404" y="2415711"/>
            <a:chExt cx="1949822" cy="2152479"/>
          </a:xfrm>
        </p:grpSpPr>
        <p:grpSp>
          <p:nvGrpSpPr>
            <p:cNvPr id="268" name="组合 267"/>
            <p:cNvGrpSpPr/>
            <p:nvPr/>
          </p:nvGrpSpPr>
          <p:grpSpPr>
            <a:xfrm>
              <a:off x="5147404" y="2415711"/>
              <a:ext cx="1949822" cy="2054688"/>
              <a:chOff x="5147404" y="2415711"/>
              <a:chExt cx="1949822" cy="2054688"/>
            </a:xfrm>
          </p:grpSpPr>
          <p:grpSp>
            <p:nvGrpSpPr>
              <p:cNvPr id="270" name="组合 269"/>
              <p:cNvGrpSpPr/>
              <p:nvPr/>
            </p:nvGrpSpPr>
            <p:grpSpPr>
              <a:xfrm>
                <a:off x="5147404" y="2415711"/>
                <a:ext cx="1949822" cy="2054688"/>
                <a:chOff x="9255806" y="2351056"/>
                <a:chExt cx="1949822" cy="2054688"/>
              </a:xfrm>
            </p:grpSpPr>
            <p:sp>
              <p:nvSpPr>
                <p:cNvPr id="272" name="矩形 271"/>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3" name="文本框 272"/>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6" name="文本框 275"/>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7" name="文本框 276"/>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8" name="文本框 277"/>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9" name="文本框 278"/>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0" name="文本框 279"/>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71" name="等腰三角形 270"/>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69" name="直接连接符 268"/>
            <p:cNvCxnSpPr>
              <a:stCxn id="271"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82" name="肘形连接符 281"/>
          <p:cNvCxnSpPr>
            <a:stCxn id="291"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89" name="组合 288"/>
          <p:cNvGrpSpPr/>
          <p:nvPr/>
        </p:nvGrpSpPr>
        <p:grpSpPr>
          <a:xfrm>
            <a:off x="4431702" y="4415155"/>
            <a:ext cx="841756" cy="959906"/>
            <a:chOff x="4355926" y="4364678"/>
            <a:chExt cx="841756" cy="977525"/>
          </a:xfrm>
        </p:grpSpPr>
        <p:sp>
          <p:nvSpPr>
            <p:cNvPr id="290" name="文本框 289"/>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1" name="椭圆 290"/>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27" name="肘形连接符 226"/>
          <p:cNvCxnSpPr>
            <a:stCxn id="291" idx="6"/>
          </p:cNvCxnSpPr>
          <p:nvPr/>
        </p:nvCxnSpPr>
        <p:spPr>
          <a:xfrm flipV="1">
            <a:off x="5229927" y="4186496"/>
            <a:ext cx="2498366" cy="708612"/>
          </a:xfrm>
          <a:prstGeom prst="bentConnector3">
            <a:avLst>
              <a:gd name="adj1" fmla="val 93005"/>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21" name="文本框 220"/>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43" name="组合 242">
            <a:extLst>
              <a:ext uri="{FF2B5EF4-FFF2-40B4-BE49-F238E27FC236}">
                <a16:creationId xmlns:a16="http://schemas.microsoft.com/office/drawing/2014/main" id="{EA474FA0-3640-4DFA-A7D9-2CC56F8A3C4A}"/>
              </a:ext>
            </a:extLst>
          </p:cNvPr>
          <p:cNvGrpSpPr/>
          <p:nvPr/>
        </p:nvGrpSpPr>
        <p:grpSpPr>
          <a:xfrm>
            <a:off x="6454491" y="3690090"/>
            <a:ext cx="2909193" cy="998379"/>
            <a:chOff x="6454491" y="3687550"/>
            <a:chExt cx="2909193" cy="998379"/>
          </a:xfrm>
        </p:grpSpPr>
        <p:grpSp>
          <p:nvGrpSpPr>
            <p:cNvPr id="246" name="组合 245">
              <a:extLst>
                <a:ext uri="{FF2B5EF4-FFF2-40B4-BE49-F238E27FC236}">
                  <a16:creationId xmlns:a16="http://schemas.microsoft.com/office/drawing/2014/main" id="{BBCE2038-CEE4-4524-BD3A-55CB9FDE7073}"/>
                </a:ext>
              </a:extLst>
            </p:cNvPr>
            <p:cNvGrpSpPr/>
            <p:nvPr/>
          </p:nvGrpSpPr>
          <p:grpSpPr>
            <a:xfrm>
              <a:off x="6585858" y="3687550"/>
              <a:ext cx="2777826" cy="998379"/>
              <a:chOff x="6676649" y="3690125"/>
              <a:chExt cx="2681142" cy="998379"/>
            </a:xfrm>
          </p:grpSpPr>
          <p:cxnSp>
            <p:nvCxnSpPr>
              <p:cNvPr id="262" name="直接连接符 261">
                <a:extLst>
                  <a:ext uri="{FF2B5EF4-FFF2-40B4-BE49-F238E27FC236}">
                    <a16:creationId xmlns:a16="http://schemas.microsoft.com/office/drawing/2014/main" id="{AA4D3F14-52CD-4B03-B548-5DCE9D8A90E0}"/>
                  </a:ext>
                </a:extLst>
              </p:cNvPr>
              <p:cNvCxnSpPr/>
              <p:nvPr/>
            </p:nvCxnSpPr>
            <p:spPr>
              <a:xfrm>
                <a:off x="6676649" y="3690125"/>
                <a:ext cx="0" cy="998379"/>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63" name="直接连接符 262">
                <a:extLst>
                  <a:ext uri="{FF2B5EF4-FFF2-40B4-BE49-F238E27FC236}">
                    <a16:creationId xmlns:a16="http://schemas.microsoft.com/office/drawing/2014/main" id="{2D323D1B-469C-4D48-B82A-7032C1B92969}"/>
                  </a:ext>
                </a:extLst>
              </p:cNvPr>
              <p:cNvCxnSpPr/>
              <p:nvPr/>
            </p:nvCxnSpPr>
            <p:spPr>
              <a:xfrm>
                <a:off x="6676649" y="4688504"/>
                <a:ext cx="2451890"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64" name="直接连接符 263">
                <a:extLst>
                  <a:ext uri="{FF2B5EF4-FFF2-40B4-BE49-F238E27FC236}">
                    <a16:creationId xmlns:a16="http://schemas.microsoft.com/office/drawing/2014/main" id="{92146B30-49C7-4DA6-A3E9-E6AD7B980A32}"/>
                  </a:ext>
                </a:extLst>
              </p:cNvPr>
              <p:cNvCxnSpPr/>
              <p:nvPr/>
            </p:nvCxnSpPr>
            <p:spPr>
              <a:xfrm>
                <a:off x="9128539" y="3768977"/>
                <a:ext cx="0" cy="919527"/>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65" name="直接箭头连接符 264">
                <a:extLst>
                  <a:ext uri="{FF2B5EF4-FFF2-40B4-BE49-F238E27FC236}">
                    <a16:creationId xmlns:a16="http://schemas.microsoft.com/office/drawing/2014/main" id="{8923614D-5BA1-4979-B973-537C77A21205}"/>
                  </a:ext>
                </a:extLst>
              </p:cNvPr>
              <p:cNvCxnSpPr/>
              <p:nvPr/>
            </p:nvCxnSpPr>
            <p:spPr>
              <a:xfrm>
                <a:off x="9128539" y="3768977"/>
                <a:ext cx="229252" cy="0"/>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cxnSp>
          <p:nvCxnSpPr>
            <p:cNvPr id="248" name="直接箭头连接符 247">
              <a:extLst>
                <a:ext uri="{FF2B5EF4-FFF2-40B4-BE49-F238E27FC236}">
                  <a16:creationId xmlns:a16="http://schemas.microsoft.com/office/drawing/2014/main" id="{503C1466-132F-48D9-90BD-68C5B1F8ED4B}"/>
                </a:ext>
              </a:extLst>
            </p:cNvPr>
            <p:cNvCxnSpPr/>
            <p:nvPr/>
          </p:nvCxnSpPr>
          <p:spPr>
            <a:xfrm>
              <a:off x="6454491" y="3687550"/>
              <a:ext cx="146969"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down)">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wipe(left)">
                                      <p:cBhvr>
                                        <p:cTn id="12" dur="500"/>
                                        <p:tgtEl>
                                          <p:spTgt spid="172"/>
                                        </p:tgtEl>
                                      </p:cBhvr>
                                    </p:animEffect>
                                  </p:childTnLst>
                                </p:cTn>
                              </p:par>
                              <p:par>
                                <p:cTn id="13" presetID="22" presetClass="entr" presetSubtype="8"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wipe(left)">
                                      <p:cBhvr>
                                        <p:cTn id="15" dur="500"/>
                                        <p:tgtEl>
                                          <p:spTgt spid="1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4"/>
                                        </p:tgtEl>
                                        <p:attrNameLst>
                                          <p:attrName>style.visibility</p:attrName>
                                        </p:attrNameLst>
                                      </p:cBhvr>
                                      <p:to>
                                        <p:strVal val="visible"/>
                                      </p:to>
                                    </p:set>
                                    <p:animEffect transition="in" filter="wipe(left)">
                                      <p:cBhvr>
                                        <p:cTn id="20" dur="500"/>
                                        <p:tgtEl>
                                          <p:spTgt spid="224"/>
                                        </p:tgtEl>
                                      </p:cBhvr>
                                    </p:animEffect>
                                  </p:childTnLst>
                                </p:cTn>
                              </p:par>
                              <p:par>
                                <p:cTn id="21" presetID="22" presetClass="entr" presetSubtype="8" fill="hold" nodeType="withEffect">
                                  <p:stCondLst>
                                    <p:cond delay="0"/>
                                  </p:stCondLst>
                                  <p:childTnLst>
                                    <p:set>
                                      <p:cBhvr>
                                        <p:cTn id="22" dur="1" fill="hold">
                                          <p:stCondLst>
                                            <p:cond delay="0"/>
                                          </p:stCondLst>
                                        </p:cTn>
                                        <p:tgtEl>
                                          <p:spTgt spid="197"/>
                                        </p:tgtEl>
                                        <p:attrNameLst>
                                          <p:attrName>style.visibility</p:attrName>
                                        </p:attrNameLst>
                                      </p:cBhvr>
                                      <p:to>
                                        <p:strVal val="visible"/>
                                      </p:to>
                                    </p:set>
                                    <p:animEffect transition="in" filter="wipe(left)">
                                      <p:cBhvr>
                                        <p:cTn id="23" dur="500"/>
                                        <p:tgtEl>
                                          <p:spTgt spid="197"/>
                                        </p:tgtEl>
                                      </p:cBhvr>
                                    </p:animEffect>
                                  </p:childTnLst>
                                </p:cTn>
                              </p:par>
                              <p:par>
                                <p:cTn id="24" presetID="22" presetClass="entr" presetSubtype="8" fill="hold" nodeType="withEffect">
                                  <p:stCondLst>
                                    <p:cond delay="0"/>
                                  </p:stCondLst>
                                  <p:childTnLst>
                                    <p:set>
                                      <p:cBhvr>
                                        <p:cTn id="25" dur="1" fill="hold">
                                          <p:stCondLst>
                                            <p:cond delay="0"/>
                                          </p:stCondLst>
                                        </p:cTn>
                                        <p:tgtEl>
                                          <p:spTgt spid="222"/>
                                        </p:tgtEl>
                                        <p:attrNameLst>
                                          <p:attrName>style.visibility</p:attrName>
                                        </p:attrNameLst>
                                      </p:cBhvr>
                                      <p:to>
                                        <p:strVal val="visible"/>
                                      </p:to>
                                    </p:set>
                                    <p:animEffect transition="in" filter="wipe(left)">
                                      <p:cBhvr>
                                        <p:cTn id="26" dur="500"/>
                                        <p:tgtEl>
                                          <p:spTgt spid="222"/>
                                        </p:tgtEl>
                                      </p:cBhvr>
                                    </p:animEffect>
                                  </p:childTnLst>
                                </p:cTn>
                              </p:par>
                              <p:par>
                                <p:cTn id="27" presetID="22" presetClass="entr" presetSubtype="8" fill="hold" nodeType="withEffect">
                                  <p:stCondLst>
                                    <p:cond delay="0"/>
                                  </p:stCondLst>
                                  <p:childTnLst>
                                    <p:set>
                                      <p:cBhvr>
                                        <p:cTn id="28" dur="1" fill="hold">
                                          <p:stCondLst>
                                            <p:cond delay="0"/>
                                          </p:stCondLst>
                                        </p:cTn>
                                        <p:tgtEl>
                                          <p:spTgt spid="223"/>
                                        </p:tgtEl>
                                        <p:attrNameLst>
                                          <p:attrName>style.visibility</p:attrName>
                                        </p:attrNameLst>
                                      </p:cBhvr>
                                      <p:to>
                                        <p:strVal val="visible"/>
                                      </p:to>
                                    </p:set>
                                    <p:animEffect transition="in" filter="wipe(left)">
                                      <p:cBhvr>
                                        <p:cTn id="29" dur="500"/>
                                        <p:tgtEl>
                                          <p:spTgt spid="223"/>
                                        </p:tgtEl>
                                      </p:cBhvr>
                                    </p:animEffect>
                                  </p:childTnLst>
                                </p:cTn>
                              </p:par>
                              <p:par>
                                <p:cTn id="30" presetID="22" presetClass="entr" presetSubtype="8" fill="hold" nodeType="withEffect">
                                  <p:stCondLst>
                                    <p:cond delay="0"/>
                                  </p:stCondLst>
                                  <p:childTnLst>
                                    <p:set>
                                      <p:cBhvr>
                                        <p:cTn id="31" dur="1" fill="hold">
                                          <p:stCondLst>
                                            <p:cond delay="0"/>
                                          </p:stCondLst>
                                        </p:cTn>
                                        <p:tgtEl>
                                          <p:spTgt spid="201"/>
                                        </p:tgtEl>
                                        <p:attrNameLst>
                                          <p:attrName>style.visibility</p:attrName>
                                        </p:attrNameLst>
                                      </p:cBhvr>
                                      <p:to>
                                        <p:strVal val="visible"/>
                                      </p:to>
                                    </p:set>
                                    <p:animEffect transition="in" filter="wipe(left)">
                                      <p:cBhvr>
                                        <p:cTn id="32" dur="500"/>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03"/>
                                        </p:tgtEl>
                                        <p:attrNameLst>
                                          <p:attrName>style.visibility</p:attrName>
                                        </p:attrNameLst>
                                      </p:cBhvr>
                                      <p:to>
                                        <p:strVal val="visible"/>
                                      </p:to>
                                    </p:set>
                                    <p:animEffect transition="in" filter="wipe(right)">
                                      <p:cBhvr>
                                        <p:cTn id="37" dur="500"/>
                                        <p:tgtEl>
                                          <p:spTgt spid="2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0"/>
                                        </p:tgtEl>
                                        <p:attrNameLst>
                                          <p:attrName>style.visibility</p:attrName>
                                        </p:attrNameLst>
                                      </p:cBhvr>
                                      <p:to>
                                        <p:strVal val="visible"/>
                                      </p:to>
                                    </p:set>
                                    <p:animEffect transition="in" filter="wipe(up)">
                                      <p:cBhvr>
                                        <p:cTn id="42" dur="500"/>
                                        <p:tgtEl>
                                          <p:spTgt spid="230"/>
                                        </p:tgtEl>
                                      </p:cBhvr>
                                    </p:animEffect>
                                  </p:childTnLst>
                                </p:cTn>
                              </p:par>
                            </p:childTnLst>
                          </p:cTn>
                        </p:par>
                        <p:par>
                          <p:cTn id="43" fill="hold">
                            <p:stCondLst>
                              <p:cond delay="500"/>
                            </p:stCondLst>
                            <p:childTnLst>
                              <p:par>
                                <p:cTn id="44" presetID="16" presetClass="entr" presetSubtype="37" fill="hold" grpId="0" nodeType="afterEffect">
                                  <p:stCondLst>
                                    <p:cond delay="0"/>
                                  </p:stCondLst>
                                  <p:childTnLst>
                                    <p:set>
                                      <p:cBhvr>
                                        <p:cTn id="45" dur="1" fill="hold">
                                          <p:stCondLst>
                                            <p:cond delay="0"/>
                                          </p:stCondLst>
                                        </p:cTn>
                                        <p:tgtEl>
                                          <p:spTgt spid="229"/>
                                        </p:tgtEl>
                                        <p:attrNameLst>
                                          <p:attrName>style.visibility</p:attrName>
                                        </p:attrNameLst>
                                      </p:cBhvr>
                                      <p:to>
                                        <p:strVal val="visible"/>
                                      </p:to>
                                    </p:set>
                                    <p:animEffect transition="in" filter="barn(outVertical)">
                                      <p:cBhvr>
                                        <p:cTn id="46" dur="500"/>
                                        <p:tgtEl>
                                          <p:spTgt spid="22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7">
                                            <p:txEl>
                                              <p:pRg st="1" end="1"/>
                                            </p:txEl>
                                          </p:spTgt>
                                        </p:tgtEl>
                                        <p:attrNameLst>
                                          <p:attrName>style.visibility</p:attrName>
                                        </p:attrNameLst>
                                      </p:cBhvr>
                                      <p:to>
                                        <p:strVal val="visible"/>
                                      </p:to>
                                    </p:set>
                                    <p:anim calcmode="lin" valueType="num">
                                      <p:cBhvr additive="base">
                                        <p:cTn id="51" dur="500" fill="hold"/>
                                        <p:tgtEl>
                                          <p:spTgt spid="207">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35"/>
                                        </p:tgtEl>
                                        <p:attrNameLst>
                                          <p:attrName>style.visibility</p:attrName>
                                        </p:attrNameLst>
                                      </p:cBhvr>
                                      <p:to>
                                        <p:strVal val="visible"/>
                                      </p:to>
                                    </p:set>
                                    <p:animEffect transition="in" filter="wipe(down)">
                                      <p:cBhvr>
                                        <p:cTn id="57" dur="500"/>
                                        <p:tgtEl>
                                          <p:spTgt spid="23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32"/>
                                        </p:tgtEl>
                                        <p:attrNameLst>
                                          <p:attrName>style.visibility</p:attrName>
                                        </p:attrNameLst>
                                      </p:cBhvr>
                                      <p:to>
                                        <p:strVal val="visible"/>
                                      </p:to>
                                    </p:set>
                                    <p:animEffect transition="in" filter="wipe(left)">
                                      <p:cBhvr>
                                        <p:cTn id="62" dur="500"/>
                                        <p:tgtEl>
                                          <p:spTgt spid="23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8">
                                            <p:txEl>
                                              <p:pRg st="1" end="1"/>
                                            </p:txEl>
                                          </p:spTgt>
                                        </p:tgtEl>
                                        <p:attrNameLst>
                                          <p:attrName>style.visibility</p:attrName>
                                        </p:attrNameLst>
                                      </p:cBhvr>
                                      <p:to>
                                        <p:strVal val="visible"/>
                                      </p:to>
                                    </p:set>
                                    <p:anim calcmode="lin" valueType="num">
                                      <p:cBhvr additive="base">
                                        <p:cTn id="67" dur="500" fill="hold"/>
                                        <p:tgtEl>
                                          <p:spTgt spid="98">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25"/>
                                        </p:tgtEl>
                                        <p:attrNameLst>
                                          <p:attrName>style.visibility</p:attrName>
                                        </p:attrNameLst>
                                      </p:cBhvr>
                                      <p:to>
                                        <p:strVal val="visible"/>
                                      </p:to>
                                    </p:set>
                                    <p:animEffect transition="in" filter="wipe(down)">
                                      <p:cBhvr>
                                        <p:cTn id="73" dur="500"/>
                                        <p:tgtEl>
                                          <p:spTgt spid="22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27"/>
                                        </p:tgtEl>
                                        <p:attrNameLst>
                                          <p:attrName>style.visibility</p:attrName>
                                        </p:attrNameLst>
                                      </p:cBhvr>
                                      <p:to>
                                        <p:strVal val="visible"/>
                                      </p:to>
                                    </p:set>
                                    <p:animEffect transition="in" filter="wipe(left)">
                                      <p:cBhvr>
                                        <p:cTn id="78" dur="500"/>
                                        <p:tgtEl>
                                          <p:spTgt spid="227"/>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76">
                                            <p:txEl>
                                              <p:pRg st="1" end="1"/>
                                            </p:txEl>
                                          </p:spTgt>
                                        </p:tgtEl>
                                        <p:attrNameLst>
                                          <p:attrName>style.visibility</p:attrName>
                                        </p:attrNameLst>
                                      </p:cBhvr>
                                      <p:to>
                                        <p:strVal val="visible"/>
                                      </p:to>
                                    </p:set>
                                    <p:anim calcmode="lin" valueType="num">
                                      <p:cBhvr additive="base">
                                        <p:cTn id="83" dur="500" fill="hold"/>
                                        <p:tgtEl>
                                          <p:spTgt spid="76">
                                            <p:txEl>
                                              <p:pRg st="1" end="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36"/>
                                        </p:tgtEl>
                                        <p:attrNameLst>
                                          <p:attrName>style.visibility</p:attrName>
                                        </p:attrNameLst>
                                      </p:cBhvr>
                                      <p:to>
                                        <p:strVal val="visible"/>
                                      </p:to>
                                    </p:set>
                                    <p:animEffect transition="in" filter="wipe(down)">
                                      <p:cBhvr>
                                        <p:cTn id="89" dur="500"/>
                                        <p:tgtEl>
                                          <p:spTgt spid="236"/>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194">
                                            <p:txEl>
                                              <p:pRg st="1" end="1"/>
                                            </p:txEl>
                                          </p:spTgt>
                                        </p:tgtEl>
                                        <p:attrNameLst>
                                          <p:attrName>style.visibility</p:attrName>
                                        </p:attrNameLst>
                                      </p:cBhvr>
                                      <p:to>
                                        <p:strVal val="visible"/>
                                      </p:to>
                                    </p:set>
                                    <p:anim calcmode="lin" valueType="num">
                                      <p:cBhvr additive="base">
                                        <p:cTn id="94" dur="500" fill="hold"/>
                                        <p:tgtEl>
                                          <p:spTgt spid="194">
                                            <p:txEl>
                                              <p:pRg st="1" end="1"/>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94">
                                            <p:txEl>
                                              <p:pRg st="1" end="1"/>
                                            </p:txEl>
                                          </p:spTgt>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195">
                                            <p:txEl>
                                              <p:pRg st="1" end="1"/>
                                            </p:txEl>
                                          </p:spTgt>
                                        </p:tgtEl>
                                        <p:attrNameLst>
                                          <p:attrName>style.visibility</p:attrName>
                                        </p:attrNameLst>
                                      </p:cBhvr>
                                      <p:to>
                                        <p:strVal val="visible"/>
                                      </p:to>
                                    </p:set>
                                    <p:anim calcmode="lin" valueType="num">
                                      <p:cBhvr additive="base">
                                        <p:cTn id="98" dur="500" fill="hold"/>
                                        <p:tgtEl>
                                          <p:spTgt spid="195">
                                            <p:txEl>
                                              <p:pRg st="1" end="1"/>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95">
                                            <p:txEl>
                                              <p:pRg st="1" end="1"/>
                                            </p:txEl>
                                          </p:spTgt>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196">
                                            <p:txEl>
                                              <p:pRg st="1" end="1"/>
                                            </p:txEl>
                                          </p:spTgt>
                                        </p:tgtEl>
                                        <p:attrNameLst>
                                          <p:attrName>style.visibility</p:attrName>
                                        </p:attrNameLst>
                                      </p:cBhvr>
                                      <p:to>
                                        <p:strVal val="visible"/>
                                      </p:to>
                                    </p:set>
                                    <p:anim calcmode="lin" valueType="num">
                                      <p:cBhvr additive="base">
                                        <p:cTn id="102" dur="500" fill="hold"/>
                                        <p:tgtEl>
                                          <p:spTgt spid="196">
                                            <p:txEl>
                                              <p:pRg st="1" end="1"/>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90">
                                            <p:txEl>
                                              <p:pRg st="1" end="1"/>
                                            </p:txEl>
                                          </p:spTgt>
                                        </p:tgtEl>
                                        <p:attrNameLst>
                                          <p:attrName>style.visibility</p:attrName>
                                        </p:attrNameLst>
                                      </p:cBhvr>
                                      <p:to>
                                        <p:strVal val="visible"/>
                                      </p:to>
                                    </p:set>
                                    <p:anim calcmode="lin" valueType="num">
                                      <p:cBhvr additive="base">
                                        <p:cTn id="108" dur="500" fill="hold"/>
                                        <p:tgtEl>
                                          <p:spTgt spid="90">
                                            <p:txEl>
                                              <p:pRg st="1" end="1"/>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237"/>
                                        </p:tgtEl>
                                        <p:attrNameLst>
                                          <p:attrName>style.visibility</p:attrName>
                                        </p:attrNameLst>
                                      </p:cBhvr>
                                      <p:to>
                                        <p:strVal val="visible"/>
                                      </p:to>
                                    </p:set>
                                    <p:animEffect transition="in" filter="wipe(down)">
                                      <p:cBhvr>
                                        <p:cTn id="114" dur="500"/>
                                        <p:tgtEl>
                                          <p:spTgt spid="23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47"/>
                                        </p:tgtEl>
                                        <p:attrNameLst>
                                          <p:attrName>style.visibility</p:attrName>
                                        </p:attrNameLst>
                                      </p:cBhvr>
                                      <p:to>
                                        <p:strVal val="visible"/>
                                      </p:to>
                                    </p:set>
                                    <p:animEffect transition="in" filter="wipe(left)">
                                      <p:cBhvr>
                                        <p:cTn id="119" dur="500"/>
                                        <p:tgtEl>
                                          <p:spTgt spid="247"/>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nodeType="clickEffect">
                                  <p:stCondLst>
                                    <p:cond delay="0"/>
                                  </p:stCondLst>
                                  <p:childTnLst>
                                    <p:set>
                                      <p:cBhvr>
                                        <p:cTn id="123" dur="1" fill="hold">
                                          <p:stCondLst>
                                            <p:cond delay="0"/>
                                          </p:stCondLst>
                                        </p:cTn>
                                        <p:tgtEl>
                                          <p:spTgt spid="198">
                                            <p:txEl>
                                              <p:pRg st="1" end="1"/>
                                            </p:txEl>
                                          </p:spTgt>
                                        </p:tgtEl>
                                        <p:attrNameLst>
                                          <p:attrName>style.visibility</p:attrName>
                                        </p:attrNameLst>
                                      </p:cBhvr>
                                      <p:to>
                                        <p:strVal val="visible"/>
                                      </p:to>
                                    </p:set>
                                    <p:anim calcmode="lin" valueType="num">
                                      <p:cBhvr additive="base">
                                        <p:cTn id="124" dur="500" fill="hold"/>
                                        <p:tgtEl>
                                          <p:spTgt spid="198">
                                            <p:txEl>
                                              <p:pRg st="1" end="1"/>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11"/>
                                        </p:tgtEl>
                                        <p:attrNameLst>
                                          <p:attrName>style.visibility</p:attrName>
                                        </p:attrNameLst>
                                      </p:cBhvr>
                                      <p:to>
                                        <p:strVal val="visible"/>
                                      </p:to>
                                    </p:set>
                                    <p:animEffect transition="in" filter="wipe(down)">
                                      <p:cBhvr>
                                        <p:cTn id="130" dur="500"/>
                                        <p:tgtEl>
                                          <p:spTgt spid="11"/>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52"/>
                                        </p:tgtEl>
                                        <p:attrNameLst>
                                          <p:attrName>style.visibility</p:attrName>
                                        </p:attrNameLst>
                                      </p:cBhvr>
                                      <p:to>
                                        <p:strVal val="visible"/>
                                      </p:to>
                                    </p:set>
                                    <p:animEffect transition="in" filter="wipe(left)">
                                      <p:cBhvr>
                                        <p:cTn id="135" dur="500"/>
                                        <p:tgtEl>
                                          <p:spTgt spid="25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60"/>
                                        </p:tgtEl>
                                        <p:attrNameLst>
                                          <p:attrName>style.visibility</p:attrName>
                                        </p:attrNameLst>
                                      </p:cBhvr>
                                      <p:to>
                                        <p:strVal val="visible"/>
                                      </p:to>
                                    </p:set>
                                    <p:animEffect transition="in" filter="wipe(left)">
                                      <p:cBhvr>
                                        <p:cTn id="140" dur="500"/>
                                        <p:tgtEl>
                                          <p:spTgt spid="260"/>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86">
                                            <p:txEl>
                                              <p:pRg st="1" end="1"/>
                                            </p:txEl>
                                          </p:spTgt>
                                        </p:tgtEl>
                                        <p:attrNameLst>
                                          <p:attrName>style.visibility</p:attrName>
                                        </p:attrNameLst>
                                      </p:cBhvr>
                                      <p:to>
                                        <p:strVal val="visible"/>
                                      </p:to>
                                    </p:set>
                                    <p:anim calcmode="lin" valueType="num">
                                      <p:cBhvr additive="base">
                                        <p:cTn id="145"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261"/>
                                        </p:tgtEl>
                                        <p:attrNameLst>
                                          <p:attrName>style.visibility</p:attrName>
                                        </p:attrNameLst>
                                      </p:cBhvr>
                                      <p:to>
                                        <p:strVal val="visible"/>
                                      </p:to>
                                    </p:set>
                                    <p:animEffect transition="in" filter="wipe(down)">
                                      <p:cBhvr>
                                        <p:cTn id="151" dur="500"/>
                                        <p:tgtEl>
                                          <p:spTgt spid="261"/>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244"/>
                                        </p:tgtEl>
                                        <p:attrNameLst>
                                          <p:attrName>style.visibility</p:attrName>
                                        </p:attrNameLst>
                                      </p:cBhvr>
                                      <p:to>
                                        <p:strVal val="visible"/>
                                      </p:to>
                                    </p:set>
                                    <p:animEffect transition="in" filter="wipe(left)">
                                      <p:cBhvr>
                                        <p:cTn id="156" dur="500"/>
                                        <p:tgtEl>
                                          <p:spTgt spid="244"/>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243"/>
                                        </p:tgtEl>
                                        <p:attrNameLst>
                                          <p:attrName>style.visibility</p:attrName>
                                        </p:attrNameLst>
                                      </p:cBhvr>
                                      <p:to>
                                        <p:strVal val="visible"/>
                                      </p:to>
                                    </p:set>
                                    <p:animEffect transition="in" filter="wipe(left)">
                                      <p:cBhvr>
                                        <p:cTn id="161" dur="500"/>
                                        <p:tgtEl>
                                          <p:spTgt spid="243"/>
                                        </p:tgtEl>
                                      </p:cBhvr>
                                    </p:animEffect>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nodeType="clickEffect">
                                  <p:stCondLst>
                                    <p:cond delay="0"/>
                                  </p:stCondLst>
                                  <p:childTnLst>
                                    <p:set>
                                      <p:cBhvr>
                                        <p:cTn id="165" dur="1" fill="hold">
                                          <p:stCondLst>
                                            <p:cond delay="0"/>
                                          </p:stCondLst>
                                        </p:cTn>
                                        <p:tgtEl>
                                          <p:spTgt spid="159">
                                            <p:txEl>
                                              <p:pRg st="1" end="1"/>
                                            </p:txEl>
                                          </p:spTgt>
                                        </p:tgtEl>
                                        <p:attrNameLst>
                                          <p:attrName>style.visibility</p:attrName>
                                        </p:attrNameLst>
                                      </p:cBhvr>
                                      <p:to>
                                        <p:strVal val="visible"/>
                                      </p:to>
                                    </p:set>
                                    <p:anim calcmode="lin" valueType="num">
                                      <p:cBhvr additive="base">
                                        <p:cTn id="166" dur="500" fill="hold"/>
                                        <p:tgtEl>
                                          <p:spTgt spid="159">
                                            <p:txEl>
                                              <p:pRg st="1" end="1"/>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1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45"/>
                                        </p:tgtEl>
                                        <p:attrNameLst>
                                          <p:attrName>style.visibility</p:attrName>
                                        </p:attrNameLst>
                                      </p:cBhvr>
                                      <p:to>
                                        <p:strVal val="visible"/>
                                      </p:to>
                                    </p:set>
                                    <p:animEffect transition="in" filter="wipe(down)">
                                      <p:cBhvr>
                                        <p:cTn id="172" dur="500"/>
                                        <p:tgtEl>
                                          <p:spTgt spid="245"/>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nodeType="clickEffect">
                                  <p:stCondLst>
                                    <p:cond delay="0"/>
                                  </p:stCondLst>
                                  <p:childTnLst>
                                    <p:set>
                                      <p:cBhvr>
                                        <p:cTn id="176" dur="1" fill="hold">
                                          <p:stCondLst>
                                            <p:cond delay="0"/>
                                          </p:stCondLst>
                                        </p:cTn>
                                        <p:tgtEl>
                                          <p:spTgt spid="174">
                                            <p:txEl>
                                              <p:pRg st="1" end="1"/>
                                            </p:txEl>
                                          </p:spTgt>
                                        </p:tgtEl>
                                        <p:attrNameLst>
                                          <p:attrName>style.visibility</p:attrName>
                                        </p:attrNameLst>
                                      </p:cBhvr>
                                      <p:to>
                                        <p:strVal val="visible"/>
                                      </p:to>
                                    </p:set>
                                    <p:anim calcmode="lin" valueType="num">
                                      <p:cBhvr additive="base">
                                        <p:cTn id="177" dur="500" fill="hold"/>
                                        <p:tgtEl>
                                          <p:spTgt spid="174">
                                            <p:txEl>
                                              <p:pRg st="1" end="1"/>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1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nodeType="clickEffect">
                                  <p:stCondLst>
                                    <p:cond delay="0"/>
                                  </p:stCondLst>
                                  <p:childTnLst>
                                    <p:set>
                                      <p:cBhvr>
                                        <p:cTn id="182" dur="1" fill="hold">
                                          <p:stCondLst>
                                            <p:cond delay="0"/>
                                          </p:stCondLst>
                                        </p:cTn>
                                        <p:tgtEl>
                                          <p:spTgt spid="274"/>
                                        </p:tgtEl>
                                        <p:attrNameLst>
                                          <p:attrName>style.visibility</p:attrName>
                                        </p:attrNameLst>
                                      </p:cBhvr>
                                      <p:to>
                                        <p:strVal val="visible"/>
                                      </p:to>
                                    </p:set>
                                    <p:animEffect transition="in" filter="wipe(down)">
                                      <p:cBhvr>
                                        <p:cTn id="183" dur="500"/>
                                        <p:tgtEl>
                                          <p:spTgt spid="274"/>
                                        </p:tgtEl>
                                      </p:cBhvr>
                                    </p:animEffect>
                                  </p:childTnLst>
                                </p:cTn>
                              </p:par>
                              <p:par>
                                <p:cTn id="184" presetID="22" presetClass="entr" presetSubtype="4" fill="hold" nodeType="withEffect">
                                  <p:stCondLst>
                                    <p:cond delay="0"/>
                                  </p:stCondLst>
                                  <p:childTnLst>
                                    <p:set>
                                      <p:cBhvr>
                                        <p:cTn id="185" dur="1" fill="hold">
                                          <p:stCondLst>
                                            <p:cond delay="0"/>
                                          </p:stCondLst>
                                        </p:cTn>
                                        <p:tgtEl>
                                          <p:spTgt spid="275"/>
                                        </p:tgtEl>
                                        <p:attrNameLst>
                                          <p:attrName>style.visibility</p:attrName>
                                        </p:attrNameLst>
                                      </p:cBhvr>
                                      <p:to>
                                        <p:strVal val="visible"/>
                                      </p:to>
                                    </p:set>
                                    <p:animEffect transition="in" filter="wipe(down)">
                                      <p:cBhvr>
                                        <p:cTn id="186"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err="1"/>
              <a:t>beq</a:t>
            </a:r>
            <a:r>
              <a:rPr lang="zh-CN" altLang="en-US" dirty="0"/>
              <a:t>指令的执行</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78</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=Add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0" name="文本框 89"/>
          <p:cNvSpPr txBox="1"/>
          <p:nvPr/>
        </p:nvSpPr>
        <p:spPr>
          <a:xfrm>
            <a:off x="7670678" y="5539717"/>
            <a:ext cx="821055"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=imm</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=B</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48" name="直接箭头连接符 47"/>
          <p:cNvCxnSpPr>
            <a:endCxn id="304" idx="4"/>
          </p:cNvCxnSpPr>
          <p:nvPr/>
        </p:nvCxnSpPr>
        <p:spPr>
          <a:xfrm flipV="1">
            <a:off x="4846670" y="5375061"/>
            <a:ext cx="0" cy="1598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noProof="0" dirty="0">
                <a:solidFill>
                  <a:srgbClr val="FF0000"/>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74" name="文本框 173"/>
          <p:cNvSpPr txBox="1"/>
          <p:nvPr/>
        </p:nvSpPr>
        <p:spPr>
          <a:xfrm>
            <a:off x="10643897"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=0</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5" name="文本框 19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6" name="文本框 195"/>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=0/1</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8" name="文本框 197"/>
          <p:cNvSpPr txBox="1"/>
          <p:nvPr/>
        </p:nvSpPr>
        <p:spPr>
          <a:xfrm>
            <a:off x="7887246" y="6035645"/>
            <a:ext cx="666115"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=PC</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53655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srgbClr val="FF0000"/>
                </a:solidFill>
              </a:rPr>
              <a:t>=</a:t>
            </a:r>
            <a:r>
              <a:rPr lang="zh-CN" altLang="en-US" sz="2400" b="1" dirty="0">
                <a:solidFill>
                  <a:srgbClr val="FF0000"/>
                </a:solidFill>
              </a:rPr>
              <a:t> </a:t>
            </a:r>
            <a:r>
              <a:rPr lang="en-US" altLang="zh-CN" sz="2400" b="1" dirty="0">
                <a:solidFill>
                  <a:srgbClr val="FF0000"/>
                </a:solidFill>
              </a:rPr>
              <a:t>+4/ALU</a:t>
            </a: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89" name="文本框 188"/>
          <p:cNvSpPr txBox="1"/>
          <p:nvPr/>
        </p:nvSpPr>
        <p:spPr>
          <a:xfrm>
            <a:off x="2037376" y="615914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连接符 170"/>
          <p:cNvCxnSpPr/>
          <p:nvPr/>
        </p:nvCxnSpPr>
        <p:spPr>
          <a:xfrm>
            <a:off x="1674886" y="3826516"/>
            <a:ext cx="0" cy="977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1923560" y="317917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73" name="组合 172"/>
          <p:cNvGrpSpPr/>
          <p:nvPr/>
        </p:nvGrpSpPr>
        <p:grpSpPr>
          <a:xfrm>
            <a:off x="2043031" y="2483802"/>
            <a:ext cx="157663" cy="687003"/>
            <a:chOff x="2139696" y="2656398"/>
            <a:chExt cx="384242" cy="687003"/>
          </a:xfrm>
        </p:grpSpPr>
        <p:cxnSp>
          <p:nvCxnSpPr>
            <p:cNvPr id="185" name="直接连接符 184"/>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97" name="直接箭头连接符 196"/>
          <p:cNvCxnSpPr/>
          <p:nvPr/>
        </p:nvCxnSpPr>
        <p:spPr>
          <a:xfrm>
            <a:off x="3012021" y="3179170"/>
            <a:ext cx="0" cy="236331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1" name="直接箭头连接符 200"/>
          <p:cNvCxnSpPr/>
          <p:nvPr/>
        </p:nvCxnSpPr>
        <p:spPr>
          <a:xfrm>
            <a:off x="3013926" y="4839621"/>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03" name="组合 202"/>
          <p:cNvGrpSpPr/>
          <p:nvPr/>
        </p:nvGrpSpPr>
        <p:grpSpPr>
          <a:xfrm>
            <a:off x="373662" y="1366844"/>
            <a:ext cx="2809911" cy="2029403"/>
            <a:chOff x="371122" y="1492576"/>
            <a:chExt cx="2802843" cy="1818091"/>
          </a:xfrm>
        </p:grpSpPr>
        <p:cxnSp>
          <p:nvCxnSpPr>
            <p:cNvPr id="204" name="直接箭头连接符 203"/>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5" name="直接连接符 204"/>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0" name="直接箭头连接符 219"/>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22" name="直接箭头连接符 221"/>
          <p:cNvCxnSpPr/>
          <p:nvPr/>
        </p:nvCxnSpPr>
        <p:spPr>
          <a:xfrm>
            <a:off x="3013926" y="342892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3" name="直接箭头连接符 222"/>
          <p:cNvCxnSpPr/>
          <p:nvPr/>
        </p:nvCxnSpPr>
        <p:spPr>
          <a:xfrm>
            <a:off x="3013926" y="383839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4" name="直接箭头连接符 223"/>
          <p:cNvCxnSpPr/>
          <p:nvPr/>
        </p:nvCxnSpPr>
        <p:spPr>
          <a:xfrm>
            <a:off x="2840666" y="319232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9" name="左右箭头 228"/>
          <p:cNvSpPr/>
          <p:nvPr/>
        </p:nvSpPr>
        <p:spPr>
          <a:xfrm>
            <a:off x="2283414" y="5986929"/>
            <a:ext cx="1322534" cy="164088"/>
          </a:xfrm>
          <a:prstGeom prst="leftRightArrow">
            <a:avLst/>
          </a:prstGeom>
          <a:solidFill>
            <a:srgbClr val="FF0000"/>
          </a:solid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30" name="直接箭头连接符 229"/>
          <p:cNvCxnSpPr/>
          <p:nvPr/>
        </p:nvCxnSpPr>
        <p:spPr>
          <a:xfrm>
            <a:off x="3011060" y="5517209"/>
            <a:ext cx="0" cy="528825"/>
          </a:xfrm>
          <a:prstGeom prst="straightConnector1">
            <a:avLst/>
          </a:prstGeom>
          <a:ln w="38100">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2" name="直接箭头连接符 231"/>
          <p:cNvCxnSpPr/>
          <p:nvPr/>
        </p:nvCxnSpPr>
        <p:spPr>
          <a:xfrm>
            <a:off x="1266142" y="3173688"/>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5" name="直接箭头连接符 234"/>
          <p:cNvCxnSpPr/>
          <p:nvPr/>
        </p:nvCxnSpPr>
        <p:spPr>
          <a:xfrm flipV="1">
            <a:off x="1094210" y="3515610"/>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6" name="直接连接符 235"/>
          <p:cNvCxnSpPr/>
          <p:nvPr/>
        </p:nvCxnSpPr>
        <p:spPr>
          <a:xfrm flipV="1">
            <a:off x="5354324" y="4293957"/>
            <a:ext cx="0" cy="1244086"/>
          </a:xfrm>
          <a:prstGeom prst="line">
            <a:avLst/>
          </a:prstGeom>
          <a:ln w="38100">
            <a:solidFill>
              <a:srgbClr val="FF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flipV="1">
            <a:off x="7917591" y="4475313"/>
            <a:ext cx="0" cy="106637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7" name="直接箭头连接符 246"/>
          <p:cNvCxnSpPr/>
          <p:nvPr/>
        </p:nvCxnSpPr>
        <p:spPr>
          <a:xfrm>
            <a:off x="8090883" y="3865896"/>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1" name="组合 10"/>
          <p:cNvGrpSpPr/>
          <p:nvPr/>
        </p:nvGrpSpPr>
        <p:grpSpPr>
          <a:xfrm>
            <a:off x="7924481" y="3322358"/>
            <a:ext cx="280125" cy="2220767"/>
            <a:chOff x="7924481" y="3322358"/>
            <a:chExt cx="280125" cy="2220767"/>
          </a:xfrm>
        </p:grpSpPr>
        <p:cxnSp>
          <p:nvCxnSpPr>
            <p:cNvPr id="249" name="直接箭头连接符 248"/>
            <p:cNvCxnSpPr/>
            <p:nvPr/>
          </p:nvCxnSpPr>
          <p:spPr>
            <a:xfrm flipV="1">
              <a:off x="8204606" y="3491165"/>
              <a:ext cx="0" cy="205196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0" name="直接连接符 249"/>
            <p:cNvCxnSpPr/>
            <p:nvPr/>
          </p:nvCxnSpPr>
          <p:spPr>
            <a:xfrm flipH="1">
              <a:off x="7924481" y="3491165"/>
              <a:ext cx="280125"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1" name="直接箭头连接符 250"/>
            <p:cNvCxnSpPr/>
            <p:nvPr/>
          </p:nvCxnSpPr>
          <p:spPr>
            <a:xfrm flipV="1">
              <a:off x="7924481" y="3322358"/>
              <a:ext cx="0" cy="16880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60" name="直接箭头连接符 259"/>
          <p:cNvCxnSpPr/>
          <p:nvPr/>
        </p:nvCxnSpPr>
        <p:spPr>
          <a:xfrm>
            <a:off x="8090699" y="3127310"/>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flipV="1">
            <a:off x="8786550" y="3831760"/>
            <a:ext cx="0" cy="170923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74" name="直接连接符 273"/>
          <p:cNvCxnSpPr/>
          <p:nvPr/>
        </p:nvCxnSpPr>
        <p:spPr>
          <a:xfrm>
            <a:off x="1675277" y="3826516"/>
            <a:ext cx="0" cy="18160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25" name="直接箭头连接符 224"/>
          <p:cNvCxnSpPr>
            <a:endCxn id="304" idx="4"/>
          </p:cNvCxnSpPr>
          <p:nvPr/>
        </p:nvCxnSpPr>
        <p:spPr>
          <a:xfrm flipV="1">
            <a:off x="4846670" y="5375061"/>
            <a:ext cx="0" cy="16662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21" name="组合 220"/>
          <p:cNvGrpSpPr/>
          <p:nvPr/>
        </p:nvGrpSpPr>
        <p:grpSpPr>
          <a:xfrm>
            <a:off x="2040469" y="2105952"/>
            <a:ext cx="5693209" cy="625172"/>
            <a:chOff x="2037061" y="2103194"/>
            <a:chExt cx="5693209" cy="625172"/>
          </a:xfrm>
        </p:grpSpPr>
        <p:cxnSp>
          <p:nvCxnSpPr>
            <p:cNvPr id="238" name="直接连接符 237"/>
            <p:cNvCxnSpPr/>
            <p:nvPr/>
          </p:nvCxnSpPr>
          <p:spPr>
            <a:xfrm>
              <a:off x="2037061" y="2728366"/>
              <a:ext cx="1311779"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9" name="直接连接符 238"/>
            <p:cNvCxnSpPr/>
            <p:nvPr/>
          </p:nvCxnSpPr>
          <p:spPr>
            <a:xfrm flipV="1">
              <a:off x="3351862" y="2103194"/>
              <a:ext cx="0" cy="62517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1" name="直接连接符 240"/>
            <p:cNvCxnSpPr/>
            <p:nvPr/>
          </p:nvCxnSpPr>
          <p:spPr>
            <a:xfrm>
              <a:off x="3348840" y="2103194"/>
              <a:ext cx="425689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2" name="直接箭头连接符 241"/>
            <p:cNvCxnSpPr/>
            <p:nvPr/>
          </p:nvCxnSpPr>
          <p:spPr>
            <a:xfrm>
              <a:off x="7603840" y="2646009"/>
              <a:ext cx="126430"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3" name="直接连接符 242"/>
            <p:cNvCxnSpPr/>
            <p:nvPr/>
          </p:nvCxnSpPr>
          <p:spPr>
            <a:xfrm>
              <a:off x="7603840" y="2103194"/>
              <a:ext cx="0" cy="542815"/>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grpSp>
        <p:nvGrpSpPr>
          <p:cNvPr id="246" name="组合 245"/>
          <p:cNvGrpSpPr/>
          <p:nvPr/>
        </p:nvGrpSpPr>
        <p:grpSpPr>
          <a:xfrm>
            <a:off x="639968" y="1592543"/>
            <a:ext cx="8592878" cy="1870285"/>
            <a:chOff x="4023171" y="1813168"/>
            <a:chExt cx="5085302" cy="1657634"/>
          </a:xfrm>
        </p:grpSpPr>
        <p:cxnSp>
          <p:nvCxnSpPr>
            <p:cNvPr id="248" name="直接连接符 247"/>
            <p:cNvCxnSpPr/>
            <p:nvPr/>
          </p:nvCxnSpPr>
          <p:spPr>
            <a:xfrm flipV="1">
              <a:off x="9108473" y="1813168"/>
              <a:ext cx="0" cy="1657634"/>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2" name="直接连接符 261"/>
            <p:cNvCxnSpPr/>
            <p:nvPr/>
          </p:nvCxnSpPr>
          <p:spPr>
            <a:xfrm>
              <a:off x="4023171" y="1813539"/>
              <a:ext cx="508477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3" name="直接连接符 262"/>
            <p:cNvCxnSpPr/>
            <p:nvPr/>
          </p:nvCxnSpPr>
          <p:spPr>
            <a:xfrm flipV="1">
              <a:off x="4023171" y="1813169"/>
              <a:ext cx="0" cy="111496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a:off x="4023171" y="2933445"/>
              <a:ext cx="15736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65" name="直接箭头连接符 264"/>
          <p:cNvCxnSpPr/>
          <p:nvPr/>
        </p:nvCxnSpPr>
        <p:spPr>
          <a:xfrm>
            <a:off x="9123504" y="3462828"/>
            <a:ext cx="111882"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7" name="直接箭头连接符 266"/>
          <p:cNvCxnSpPr/>
          <p:nvPr/>
        </p:nvCxnSpPr>
        <p:spPr>
          <a:xfrm flipV="1">
            <a:off x="6924730" y="3918499"/>
            <a:ext cx="0" cy="1625091"/>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8" name="直接箭头连接符 267"/>
          <p:cNvCxnSpPr/>
          <p:nvPr/>
        </p:nvCxnSpPr>
        <p:spPr>
          <a:xfrm>
            <a:off x="6461631" y="3269486"/>
            <a:ext cx="30107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9" name="直接箭头连接符 268"/>
          <p:cNvCxnSpPr/>
          <p:nvPr/>
        </p:nvCxnSpPr>
        <p:spPr>
          <a:xfrm>
            <a:off x="6461631" y="3694188"/>
            <a:ext cx="30821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70" name="直接箭头连接符 269"/>
          <p:cNvCxnSpPr/>
          <p:nvPr/>
        </p:nvCxnSpPr>
        <p:spPr>
          <a:xfrm>
            <a:off x="7136873" y="3830103"/>
            <a:ext cx="0" cy="171348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76" name="组合 275"/>
          <p:cNvGrpSpPr/>
          <p:nvPr/>
        </p:nvGrpSpPr>
        <p:grpSpPr>
          <a:xfrm>
            <a:off x="4647380" y="2244349"/>
            <a:ext cx="2097287" cy="2152479"/>
            <a:chOff x="5147404" y="2415711"/>
            <a:chExt cx="1949822" cy="2152479"/>
          </a:xfrm>
        </p:grpSpPr>
        <p:grpSp>
          <p:nvGrpSpPr>
            <p:cNvPr id="277" name="组合 276"/>
            <p:cNvGrpSpPr/>
            <p:nvPr/>
          </p:nvGrpSpPr>
          <p:grpSpPr>
            <a:xfrm>
              <a:off x="5147404" y="2415711"/>
              <a:ext cx="1949822" cy="2054688"/>
              <a:chOff x="5147404" y="2415711"/>
              <a:chExt cx="1949822" cy="2054688"/>
            </a:xfrm>
          </p:grpSpPr>
          <p:grpSp>
            <p:nvGrpSpPr>
              <p:cNvPr id="279" name="组合 278"/>
              <p:cNvGrpSpPr/>
              <p:nvPr/>
            </p:nvGrpSpPr>
            <p:grpSpPr>
              <a:xfrm>
                <a:off x="5147404" y="2415711"/>
                <a:ext cx="1949822" cy="2054688"/>
                <a:chOff x="9255806" y="2351056"/>
                <a:chExt cx="1949822" cy="2054688"/>
              </a:xfrm>
            </p:grpSpPr>
            <p:sp>
              <p:nvSpPr>
                <p:cNvPr id="281" name="矩形 280"/>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2" name="文本框 281"/>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9" name="文本框 28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0" name="文本框 289"/>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1" name="文本框 290"/>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2" name="文本框 291"/>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3" name="文本框 292"/>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80" name="等腰三角形 27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78" name="直接连接符 277"/>
            <p:cNvCxnSpPr>
              <a:stCxn id="28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98" name="肘形连接符 297"/>
          <p:cNvCxnSpPr>
            <a:stCxn id="304"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99" name="组合 298"/>
          <p:cNvGrpSpPr/>
          <p:nvPr/>
        </p:nvGrpSpPr>
        <p:grpSpPr>
          <a:xfrm>
            <a:off x="4431702" y="4415155"/>
            <a:ext cx="841756" cy="959906"/>
            <a:chOff x="4355926" y="4364678"/>
            <a:chExt cx="841756" cy="977525"/>
          </a:xfrm>
        </p:grpSpPr>
        <p:sp>
          <p:nvSpPr>
            <p:cNvPr id="301" name="文本框 300"/>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4" name="椭圆 303"/>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27" name="肘形连接符 226"/>
          <p:cNvCxnSpPr>
            <a:stCxn id="304" idx="6"/>
          </p:cNvCxnSpPr>
          <p:nvPr/>
        </p:nvCxnSpPr>
        <p:spPr>
          <a:xfrm flipV="1">
            <a:off x="5229927" y="4186496"/>
            <a:ext cx="2498366" cy="708612"/>
          </a:xfrm>
          <a:prstGeom prst="bentConnector3">
            <a:avLst>
              <a:gd name="adj1" fmla="val 9280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44" name="文本框 24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down)">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wipe(left)">
                                      <p:cBhvr>
                                        <p:cTn id="12" dur="500"/>
                                        <p:tgtEl>
                                          <p:spTgt spid="172"/>
                                        </p:tgtEl>
                                      </p:cBhvr>
                                    </p:animEffect>
                                  </p:childTnLst>
                                </p:cTn>
                              </p:par>
                              <p:par>
                                <p:cTn id="13" presetID="22" presetClass="entr" presetSubtype="8"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wipe(left)">
                                      <p:cBhvr>
                                        <p:cTn id="15" dur="500"/>
                                        <p:tgtEl>
                                          <p:spTgt spid="1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4"/>
                                        </p:tgtEl>
                                        <p:attrNameLst>
                                          <p:attrName>style.visibility</p:attrName>
                                        </p:attrNameLst>
                                      </p:cBhvr>
                                      <p:to>
                                        <p:strVal val="visible"/>
                                      </p:to>
                                    </p:set>
                                    <p:animEffect transition="in" filter="wipe(left)">
                                      <p:cBhvr>
                                        <p:cTn id="20" dur="500"/>
                                        <p:tgtEl>
                                          <p:spTgt spid="224"/>
                                        </p:tgtEl>
                                      </p:cBhvr>
                                    </p:animEffect>
                                  </p:childTnLst>
                                </p:cTn>
                              </p:par>
                              <p:par>
                                <p:cTn id="21" presetID="22" presetClass="entr" presetSubtype="8" fill="hold" nodeType="withEffect">
                                  <p:stCondLst>
                                    <p:cond delay="0"/>
                                  </p:stCondLst>
                                  <p:childTnLst>
                                    <p:set>
                                      <p:cBhvr>
                                        <p:cTn id="22" dur="1" fill="hold">
                                          <p:stCondLst>
                                            <p:cond delay="0"/>
                                          </p:stCondLst>
                                        </p:cTn>
                                        <p:tgtEl>
                                          <p:spTgt spid="197"/>
                                        </p:tgtEl>
                                        <p:attrNameLst>
                                          <p:attrName>style.visibility</p:attrName>
                                        </p:attrNameLst>
                                      </p:cBhvr>
                                      <p:to>
                                        <p:strVal val="visible"/>
                                      </p:to>
                                    </p:set>
                                    <p:animEffect transition="in" filter="wipe(left)">
                                      <p:cBhvr>
                                        <p:cTn id="23" dur="500"/>
                                        <p:tgtEl>
                                          <p:spTgt spid="197"/>
                                        </p:tgtEl>
                                      </p:cBhvr>
                                    </p:animEffect>
                                  </p:childTnLst>
                                </p:cTn>
                              </p:par>
                              <p:par>
                                <p:cTn id="24" presetID="22" presetClass="entr" presetSubtype="8" fill="hold" nodeType="withEffect">
                                  <p:stCondLst>
                                    <p:cond delay="0"/>
                                  </p:stCondLst>
                                  <p:childTnLst>
                                    <p:set>
                                      <p:cBhvr>
                                        <p:cTn id="25" dur="1" fill="hold">
                                          <p:stCondLst>
                                            <p:cond delay="0"/>
                                          </p:stCondLst>
                                        </p:cTn>
                                        <p:tgtEl>
                                          <p:spTgt spid="222"/>
                                        </p:tgtEl>
                                        <p:attrNameLst>
                                          <p:attrName>style.visibility</p:attrName>
                                        </p:attrNameLst>
                                      </p:cBhvr>
                                      <p:to>
                                        <p:strVal val="visible"/>
                                      </p:to>
                                    </p:set>
                                    <p:animEffect transition="in" filter="wipe(left)">
                                      <p:cBhvr>
                                        <p:cTn id="26" dur="500"/>
                                        <p:tgtEl>
                                          <p:spTgt spid="222"/>
                                        </p:tgtEl>
                                      </p:cBhvr>
                                    </p:animEffect>
                                  </p:childTnLst>
                                </p:cTn>
                              </p:par>
                              <p:par>
                                <p:cTn id="27" presetID="22" presetClass="entr" presetSubtype="8" fill="hold" nodeType="withEffect">
                                  <p:stCondLst>
                                    <p:cond delay="0"/>
                                  </p:stCondLst>
                                  <p:childTnLst>
                                    <p:set>
                                      <p:cBhvr>
                                        <p:cTn id="28" dur="1" fill="hold">
                                          <p:stCondLst>
                                            <p:cond delay="0"/>
                                          </p:stCondLst>
                                        </p:cTn>
                                        <p:tgtEl>
                                          <p:spTgt spid="223"/>
                                        </p:tgtEl>
                                        <p:attrNameLst>
                                          <p:attrName>style.visibility</p:attrName>
                                        </p:attrNameLst>
                                      </p:cBhvr>
                                      <p:to>
                                        <p:strVal val="visible"/>
                                      </p:to>
                                    </p:set>
                                    <p:animEffect transition="in" filter="wipe(left)">
                                      <p:cBhvr>
                                        <p:cTn id="29" dur="500"/>
                                        <p:tgtEl>
                                          <p:spTgt spid="223"/>
                                        </p:tgtEl>
                                      </p:cBhvr>
                                    </p:animEffect>
                                  </p:childTnLst>
                                </p:cTn>
                              </p:par>
                              <p:par>
                                <p:cTn id="30" presetID="22" presetClass="entr" presetSubtype="8" fill="hold" nodeType="withEffect">
                                  <p:stCondLst>
                                    <p:cond delay="0"/>
                                  </p:stCondLst>
                                  <p:childTnLst>
                                    <p:set>
                                      <p:cBhvr>
                                        <p:cTn id="31" dur="1" fill="hold">
                                          <p:stCondLst>
                                            <p:cond delay="0"/>
                                          </p:stCondLst>
                                        </p:cTn>
                                        <p:tgtEl>
                                          <p:spTgt spid="201"/>
                                        </p:tgtEl>
                                        <p:attrNameLst>
                                          <p:attrName>style.visibility</p:attrName>
                                        </p:attrNameLst>
                                      </p:cBhvr>
                                      <p:to>
                                        <p:strVal val="visible"/>
                                      </p:to>
                                    </p:set>
                                    <p:animEffect transition="in" filter="wipe(left)">
                                      <p:cBhvr>
                                        <p:cTn id="32" dur="500"/>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03"/>
                                        </p:tgtEl>
                                        <p:attrNameLst>
                                          <p:attrName>style.visibility</p:attrName>
                                        </p:attrNameLst>
                                      </p:cBhvr>
                                      <p:to>
                                        <p:strVal val="visible"/>
                                      </p:to>
                                    </p:set>
                                    <p:animEffect transition="in" filter="wipe(right)">
                                      <p:cBhvr>
                                        <p:cTn id="37" dur="500"/>
                                        <p:tgtEl>
                                          <p:spTgt spid="2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0"/>
                                        </p:tgtEl>
                                        <p:attrNameLst>
                                          <p:attrName>style.visibility</p:attrName>
                                        </p:attrNameLst>
                                      </p:cBhvr>
                                      <p:to>
                                        <p:strVal val="visible"/>
                                      </p:to>
                                    </p:set>
                                    <p:animEffect transition="in" filter="wipe(up)">
                                      <p:cBhvr>
                                        <p:cTn id="42" dur="500"/>
                                        <p:tgtEl>
                                          <p:spTgt spid="230"/>
                                        </p:tgtEl>
                                      </p:cBhvr>
                                    </p:animEffect>
                                  </p:childTnLst>
                                </p:cTn>
                              </p:par>
                            </p:childTnLst>
                          </p:cTn>
                        </p:par>
                        <p:par>
                          <p:cTn id="43" fill="hold">
                            <p:stCondLst>
                              <p:cond delay="500"/>
                            </p:stCondLst>
                            <p:childTnLst>
                              <p:par>
                                <p:cTn id="44" presetID="16" presetClass="entr" presetSubtype="37" fill="hold" grpId="0" nodeType="afterEffect">
                                  <p:stCondLst>
                                    <p:cond delay="0"/>
                                  </p:stCondLst>
                                  <p:childTnLst>
                                    <p:set>
                                      <p:cBhvr>
                                        <p:cTn id="45" dur="1" fill="hold">
                                          <p:stCondLst>
                                            <p:cond delay="0"/>
                                          </p:stCondLst>
                                        </p:cTn>
                                        <p:tgtEl>
                                          <p:spTgt spid="229"/>
                                        </p:tgtEl>
                                        <p:attrNameLst>
                                          <p:attrName>style.visibility</p:attrName>
                                        </p:attrNameLst>
                                      </p:cBhvr>
                                      <p:to>
                                        <p:strVal val="visible"/>
                                      </p:to>
                                    </p:set>
                                    <p:animEffect transition="in" filter="barn(outVertical)">
                                      <p:cBhvr>
                                        <p:cTn id="46" dur="500"/>
                                        <p:tgtEl>
                                          <p:spTgt spid="22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8">
                                            <p:txEl>
                                              <p:pRg st="1" end="1"/>
                                            </p:txEl>
                                          </p:spTgt>
                                        </p:tgtEl>
                                        <p:attrNameLst>
                                          <p:attrName>style.visibility</p:attrName>
                                        </p:attrNameLst>
                                      </p:cBhvr>
                                      <p:to>
                                        <p:strVal val="visible"/>
                                      </p:to>
                                    </p:set>
                                    <p:anim calcmode="lin" valueType="num">
                                      <p:cBhvr additive="base">
                                        <p:cTn id="51" dur="500" fill="hold"/>
                                        <p:tgtEl>
                                          <p:spTgt spid="98">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25"/>
                                        </p:tgtEl>
                                        <p:attrNameLst>
                                          <p:attrName>style.visibility</p:attrName>
                                        </p:attrNameLst>
                                      </p:cBhvr>
                                      <p:to>
                                        <p:strVal val="visible"/>
                                      </p:to>
                                    </p:set>
                                    <p:animEffect transition="in" filter="wipe(down)">
                                      <p:cBhvr>
                                        <p:cTn id="57" dur="500"/>
                                        <p:tgtEl>
                                          <p:spTgt spid="2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7"/>
                                        </p:tgtEl>
                                        <p:attrNameLst>
                                          <p:attrName>style.visibility</p:attrName>
                                        </p:attrNameLst>
                                      </p:cBhvr>
                                      <p:to>
                                        <p:strVal val="visible"/>
                                      </p:to>
                                    </p:set>
                                    <p:animEffect transition="in" filter="wipe(left)">
                                      <p:cBhvr>
                                        <p:cTn id="62" dur="500"/>
                                        <p:tgtEl>
                                          <p:spTgt spid="227"/>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6">
                                            <p:txEl>
                                              <p:pRg st="1" end="1"/>
                                            </p:txEl>
                                          </p:spTgt>
                                        </p:tgtEl>
                                        <p:attrNameLst>
                                          <p:attrName>style.visibility</p:attrName>
                                        </p:attrNameLst>
                                      </p:cBhvr>
                                      <p:to>
                                        <p:strVal val="visible"/>
                                      </p:to>
                                    </p:set>
                                    <p:anim calcmode="lin" valueType="num">
                                      <p:cBhvr additive="base">
                                        <p:cTn id="67" dur="500" fill="hold"/>
                                        <p:tgtEl>
                                          <p:spTgt spid="76">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36"/>
                                        </p:tgtEl>
                                        <p:attrNameLst>
                                          <p:attrName>style.visibility</p:attrName>
                                        </p:attrNameLst>
                                      </p:cBhvr>
                                      <p:to>
                                        <p:strVal val="visible"/>
                                      </p:to>
                                    </p:set>
                                    <p:animEffect transition="in" filter="wipe(down)">
                                      <p:cBhvr>
                                        <p:cTn id="73" dur="500"/>
                                        <p:tgtEl>
                                          <p:spTgt spid="236"/>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90">
                                            <p:txEl>
                                              <p:pRg st="1" end="1"/>
                                            </p:txEl>
                                          </p:spTgt>
                                        </p:tgtEl>
                                        <p:attrNameLst>
                                          <p:attrName>style.visibility</p:attrName>
                                        </p:attrNameLst>
                                      </p:cBhvr>
                                      <p:to>
                                        <p:strVal val="visible"/>
                                      </p:to>
                                    </p:set>
                                    <p:anim calcmode="lin" valueType="num">
                                      <p:cBhvr additive="base">
                                        <p:cTn id="78" dur="500" fill="hold"/>
                                        <p:tgtEl>
                                          <p:spTgt spid="90">
                                            <p:txEl>
                                              <p:pRg st="1" end="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37"/>
                                        </p:tgtEl>
                                        <p:attrNameLst>
                                          <p:attrName>style.visibility</p:attrName>
                                        </p:attrNameLst>
                                      </p:cBhvr>
                                      <p:to>
                                        <p:strVal val="visible"/>
                                      </p:to>
                                    </p:set>
                                    <p:animEffect transition="in" filter="wipe(down)">
                                      <p:cBhvr>
                                        <p:cTn id="84" dur="500"/>
                                        <p:tgtEl>
                                          <p:spTgt spid="23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47"/>
                                        </p:tgtEl>
                                        <p:attrNameLst>
                                          <p:attrName>style.visibility</p:attrName>
                                        </p:attrNameLst>
                                      </p:cBhvr>
                                      <p:to>
                                        <p:strVal val="visible"/>
                                      </p:to>
                                    </p:set>
                                    <p:animEffect transition="in" filter="wipe(left)">
                                      <p:cBhvr>
                                        <p:cTn id="89" dur="500"/>
                                        <p:tgtEl>
                                          <p:spTgt spid="247"/>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198">
                                            <p:txEl>
                                              <p:pRg st="1" end="1"/>
                                            </p:txEl>
                                          </p:spTgt>
                                        </p:tgtEl>
                                        <p:attrNameLst>
                                          <p:attrName>style.visibility</p:attrName>
                                        </p:attrNameLst>
                                      </p:cBhvr>
                                      <p:to>
                                        <p:strVal val="visible"/>
                                      </p:to>
                                    </p:set>
                                    <p:anim calcmode="lin" valueType="num">
                                      <p:cBhvr additive="base">
                                        <p:cTn id="94" dur="500" fill="hold"/>
                                        <p:tgtEl>
                                          <p:spTgt spid="198">
                                            <p:txEl>
                                              <p:pRg st="1" end="1"/>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down)">
                                      <p:cBhvr>
                                        <p:cTn id="100" dur="500"/>
                                        <p:tgtEl>
                                          <p:spTgt spid="1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221"/>
                                        </p:tgtEl>
                                        <p:attrNameLst>
                                          <p:attrName>style.visibility</p:attrName>
                                        </p:attrNameLst>
                                      </p:cBhvr>
                                      <p:to>
                                        <p:strVal val="visible"/>
                                      </p:to>
                                    </p:set>
                                    <p:animEffect transition="in" filter="wipe(left)">
                                      <p:cBhvr>
                                        <p:cTn id="105" dur="500"/>
                                        <p:tgtEl>
                                          <p:spTgt spid="22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260"/>
                                        </p:tgtEl>
                                        <p:attrNameLst>
                                          <p:attrName>style.visibility</p:attrName>
                                        </p:attrNameLst>
                                      </p:cBhvr>
                                      <p:to>
                                        <p:strVal val="visible"/>
                                      </p:to>
                                    </p:set>
                                    <p:animEffect transition="in" filter="wipe(left)">
                                      <p:cBhvr>
                                        <p:cTn id="110" dur="500"/>
                                        <p:tgtEl>
                                          <p:spTgt spid="260"/>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86">
                                            <p:txEl>
                                              <p:pRg st="1" end="1"/>
                                            </p:txEl>
                                          </p:spTgt>
                                        </p:tgtEl>
                                        <p:attrNameLst>
                                          <p:attrName>style.visibility</p:attrName>
                                        </p:attrNameLst>
                                      </p:cBhvr>
                                      <p:to>
                                        <p:strVal val="visible"/>
                                      </p:to>
                                    </p:set>
                                    <p:anim calcmode="lin" valueType="num">
                                      <p:cBhvr additive="base">
                                        <p:cTn id="115"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261"/>
                                        </p:tgtEl>
                                        <p:attrNameLst>
                                          <p:attrName>style.visibility</p:attrName>
                                        </p:attrNameLst>
                                      </p:cBhvr>
                                      <p:to>
                                        <p:strVal val="visible"/>
                                      </p:to>
                                    </p:set>
                                    <p:animEffect transition="in" filter="wipe(down)">
                                      <p:cBhvr>
                                        <p:cTn id="121" dur="500"/>
                                        <p:tgtEl>
                                          <p:spTgt spid="26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265"/>
                                        </p:tgtEl>
                                        <p:attrNameLst>
                                          <p:attrName>style.visibility</p:attrName>
                                        </p:attrNameLst>
                                      </p:cBhvr>
                                      <p:to>
                                        <p:strVal val="visible"/>
                                      </p:to>
                                    </p:set>
                                    <p:animEffect transition="in" filter="wipe(left)">
                                      <p:cBhvr>
                                        <p:cTn id="126" dur="500"/>
                                        <p:tgtEl>
                                          <p:spTgt spid="265"/>
                                        </p:tgtEl>
                                      </p:cBhvr>
                                    </p:animEffect>
                                  </p:childTnLst>
                                </p:cTn>
                              </p:par>
                            </p:childTnLst>
                          </p:cTn>
                        </p:par>
                        <p:par>
                          <p:cTn id="127" fill="hold">
                            <p:stCondLst>
                              <p:cond delay="500"/>
                            </p:stCondLst>
                            <p:childTnLst>
                              <p:par>
                                <p:cTn id="128" presetID="22" presetClass="entr" presetSubtype="2" fill="hold" nodeType="afterEffect">
                                  <p:stCondLst>
                                    <p:cond delay="0"/>
                                  </p:stCondLst>
                                  <p:childTnLst>
                                    <p:set>
                                      <p:cBhvr>
                                        <p:cTn id="129" dur="1" fill="hold">
                                          <p:stCondLst>
                                            <p:cond delay="0"/>
                                          </p:stCondLst>
                                        </p:cTn>
                                        <p:tgtEl>
                                          <p:spTgt spid="246"/>
                                        </p:tgtEl>
                                        <p:attrNameLst>
                                          <p:attrName>style.visibility</p:attrName>
                                        </p:attrNameLst>
                                      </p:cBhvr>
                                      <p:to>
                                        <p:strVal val="visible"/>
                                      </p:to>
                                    </p:set>
                                    <p:animEffect transition="in" filter="wipe(right)">
                                      <p:cBhvr>
                                        <p:cTn id="130" dur="500"/>
                                        <p:tgtEl>
                                          <p:spTgt spid="246"/>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59">
                                            <p:txEl>
                                              <p:pRg st="1" end="1"/>
                                            </p:txEl>
                                          </p:spTgt>
                                        </p:tgtEl>
                                        <p:attrNameLst>
                                          <p:attrName>style.visibility</p:attrName>
                                        </p:attrNameLst>
                                      </p:cBhvr>
                                      <p:to>
                                        <p:strVal val="visible"/>
                                      </p:to>
                                    </p:set>
                                    <p:anim calcmode="lin" valueType="num">
                                      <p:cBhvr additive="base">
                                        <p:cTn id="135" dur="500" fill="hold"/>
                                        <p:tgtEl>
                                          <p:spTgt spid="159">
                                            <p:txEl>
                                              <p:pRg st="1" end="1"/>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1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174">
                                            <p:txEl>
                                              <p:pRg st="1" end="1"/>
                                            </p:txEl>
                                          </p:spTgt>
                                        </p:tgtEl>
                                        <p:attrNameLst>
                                          <p:attrName>style.visibility</p:attrName>
                                        </p:attrNameLst>
                                      </p:cBhvr>
                                      <p:to>
                                        <p:strVal val="visible"/>
                                      </p:to>
                                    </p:set>
                                    <p:anim calcmode="lin" valueType="num">
                                      <p:cBhvr additive="base">
                                        <p:cTn id="141" dur="500" fill="hold"/>
                                        <p:tgtEl>
                                          <p:spTgt spid="174">
                                            <p:txEl>
                                              <p:pRg st="1" end="1"/>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1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194">
                                            <p:txEl>
                                              <p:pRg st="1" end="1"/>
                                            </p:txEl>
                                          </p:spTgt>
                                        </p:tgtEl>
                                        <p:attrNameLst>
                                          <p:attrName>style.visibility</p:attrName>
                                        </p:attrNameLst>
                                      </p:cBhvr>
                                      <p:to>
                                        <p:strVal val="visible"/>
                                      </p:to>
                                    </p:set>
                                    <p:anim calcmode="lin" valueType="num">
                                      <p:cBhvr additive="base">
                                        <p:cTn id="147" dur="500" fill="hold"/>
                                        <p:tgtEl>
                                          <p:spTgt spid="194">
                                            <p:txEl>
                                              <p:pRg st="1" end="1"/>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67"/>
                                        </p:tgtEl>
                                        <p:attrNameLst>
                                          <p:attrName>style.visibility</p:attrName>
                                        </p:attrNameLst>
                                      </p:cBhvr>
                                      <p:to>
                                        <p:strVal val="visible"/>
                                      </p:to>
                                    </p:set>
                                    <p:animEffect transition="in" filter="wipe(down)">
                                      <p:cBhvr>
                                        <p:cTn id="153" dur="500"/>
                                        <p:tgtEl>
                                          <p:spTgt spid="267"/>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268"/>
                                        </p:tgtEl>
                                        <p:attrNameLst>
                                          <p:attrName>style.visibility</p:attrName>
                                        </p:attrNameLst>
                                      </p:cBhvr>
                                      <p:to>
                                        <p:strVal val="visible"/>
                                      </p:to>
                                    </p:set>
                                    <p:animEffect transition="in" filter="wipe(left)">
                                      <p:cBhvr>
                                        <p:cTn id="158" dur="500"/>
                                        <p:tgtEl>
                                          <p:spTgt spid="268"/>
                                        </p:tgtEl>
                                      </p:cBhvr>
                                    </p:animEffect>
                                  </p:childTnLst>
                                </p:cTn>
                              </p:par>
                              <p:par>
                                <p:cTn id="159" presetID="22" presetClass="entr" presetSubtype="8" fill="hold" nodeType="withEffect">
                                  <p:stCondLst>
                                    <p:cond delay="0"/>
                                  </p:stCondLst>
                                  <p:childTnLst>
                                    <p:set>
                                      <p:cBhvr>
                                        <p:cTn id="160" dur="1" fill="hold">
                                          <p:stCondLst>
                                            <p:cond delay="0"/>
                                          </p:stCondLst>
                                        </p:cTn>
                                        <p:tgtEl>
                                          <p:spTgt spid="269"/>
                                        </p:tgtEl>
                                        <p:attrNameLst>
                                          <p:attrName>style.visibility</p:attrName>
                                        </p:attrNameLst>
                                      </p:cBhvr>
                                      <p:to>
                                        <p:strVal val="visible"/>
                                      </p:to>
                                    </p:set>
                                    <p:animEffect transition="in" filter="wipe(left)">
                                      <p:cBhvr>
                                        <p:cTn id="161" dur="500"/>
                                        <p:tgtEl>
                                          <p:spTgt spid="26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nodeType="clickEffect">
                                  <p:stCondLst>
                                    <p:cond delay="0"/>
                                  </p:stCondLst>
                                  <p:childTnLst>
                                    <p:set>
                                      <p:cBhvr>
                                        <p:cTn id="165" dur="1" fill="hold">
                                          <p:stCondLst>
                                            <p:cond delay="0"/>
                                          </p:stCondLst>
                                        </p:cTn>
                                        <p:tgtEl>
                                          <p:spTgt spid="270"/>
                                        </p:tgtEl>
                                        <p:attrNameLst>
                                          <p:attrName>style.visibility</p:attrName>
                                        </p:attrNameLst>
                                      </p:cBhvr>
                                      <p:to>
                                        <p:strVal val="visible"/>
                                      </p:to>
                                    </p:set>
                                    <p:animEffect transition="in" filter="wipe(up)">
                                      <p:cBhvr>
                                        <p:cTn id="166" dur="500"/>
                                        <p:tgtEl>
                                          <p:spTgt spid="270"/>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196">
                                            <p:txEl>
                                              <p:pRg st="1" end="1"/>
                                            </p:txEl>
                                          </p:spTgt>
                                        </p:tgtEl>
                                        <p:attrNameLst>
                                          <p:attrName>style.visibility</p:attrName>
                                        </p:attrNameLst>
                                      </p:cBhvr>
                                      <p:to>
                                        <p:strVal val="visible"/>
                                      </p:to>
                                    </p:set>
                                    <p:anim calcmode="lin" valueType="num">
                                      <p:cBhvr additive="base">
                                        <p:cTn id="171" dur="500" fill="hold"/>
                                        <p:tgtEl>
                                          <p:spTgt spid="196">
                                            <p:txEl>
                                              <p:pRg st="1" end="1"/>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nodeType="clickEffect">
                                  <p:stCondLst>
                                    <p:cond delay="0"/>
                                  </p:stCondLst>
                                  <p:childTnLst>
                                    <p:set>
                                      <p:cBhvr>
                                        <p:cTn id="176" dur="1" fill="hold">
                                          <p:stCondLst>
                                            <p:cond delay="0"/>
                                          </p:stCondLst>
                                        </p:cTn>
                                        <p:tgtEl>
                                          <p:spTgt spid="195">
                                            <p:txEl>
                                              <p:pRg st="1" end="1"/>
                                            </p:txEl>
                                          </p:spTgt>
                                        </p:tgtEl>
                                        <p:attrNameLst>
                                          <p:attrName>style.visibility</p:attrName>
                                        </p:attrNameLst>
                                      </p:cBhvr>
                                      <p:to>
                                        <p:strVal val="visible"/>
                                      </p:to>
                                    </p:set>
                                    <p:anim calcmode="lin" valueType="num">
                                      <p:cBhvr additive="base">
                                        <p:cTn id="177" dur="500" fill="hold"/>
                                        <p:tgtEl>
                                          <p:spTgt spid="195">
                                            <p:txEl>
                                              <p:pRg st="1" end="1"/>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nodeType="clickEffect">
                                  <p:stCondLst>
                                    <p:cond delay="0"/>
                                  </p:stCondLst>
                                  <p:childTnLst>
                                    <p:set>
                                      <p:cBhvr>
                                        <p:cTn id="182" dur="1" fill="hold">
                                          <p:stCondLst>
                                            <p:cond delay="0"/>
                                          </p:stCondLst>
                                        </p:cTn>
                                        <p:tgtEl>
                                          <p:spTgt spid="207">
                                            <p:txEl>
                                              <p:pRg st="1" end="1"/>
                                            </p:txEl>
                                          </p:spTgt>
                                        </p:tgtEl>
                                        <p:attrNameLst>
                                          <p:attrName>style.visibility</p:attrName>
                                        </p:attrNameLst>
                                      </p:cBhvr>
                                      <p:to>
                                        <p:strVal val="visible"/>
                                      </p:to>
                                    </p:set>
                                    <p:anim calcmode="lin" valueType="num">
                                      <p:cBhvr additive="base">
                                        <p:cTn id="183" dur="500" fill="hold"/>
                                        <p:tgtEl>
                                          <p:spTgt spid="207">
                                            <p:txEl>
                                              <p:pRg st="1" end="1"/>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2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235"/>
                                        </p:tgtEl>
                                        <p:attrNameLst>
                                          <p:attrName>style.visibility</p:attrName>
                                        </p:attrNameLst>
                                      </p:cBhvr>
                                      <p:to>
                                        <p:strVal val="visible"/>
                                      </p:to>
                                    </p:set>
                                    <p:animEffect transition="in" filter="wipe(down)">
                                      <p:cBhvr>
                                        <p:cTn id="189" dur="500"/>
                                        <p:tgtEl>
                                          <p:spTgt spid="235"/>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232"/>
                                        </p:tgtEl>
                                        <p:attrNameLst>
                                          <p:attrName>style.visibility</p:attrName>
                                        </p:attrNameLst>
                                      </p:cBhvr>
                                      <p:to>
                                        <p:strVal val="visible"/>
                                      </p:to>
                                    </p:set>
                                    <p:animEffect transition="in" filter="wipe(left)">
                                      <p:cBhvr>
                                        <p:cTn id="194" dur="500"/>
                                        <p:tgtEl>
                                          <p:spTgt spid="232"/>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4" fill="hold" nodeType="clickEffect">
                                  <p:stCondLst>
                                    <p:cond delay="0"/>
                                  </p:stCondLst>
                                  <p:childTnLst>
                                    <p:set>
                                      <p:cBhvr>
                                        <p:cTn id="198" dur="1" fill="hold">
                                          <p:stCondLst>
                                            <p:cond delay="0"/>
                                          </p:stCondLst>
                                        </p:cTn>
                                        <p:tgtEl>
                                          <p:spTgt spid="274"/>
                                        </p:tgtEl>
                                        <p:attrNameLst>
                                          <p:attrName>style.visibility</p:attrName>
                                        </p:attrNameLst>
                                      </p:cBhvr>
                                      <p:to>
                                        <p:strVal val="visible"/>
                                      </p:to>
                                    </p:set>
                                    <p:animEffect transition="in" filter="wipe(down)">
                                      <p:cBhvr>
                                        <p:cTn id="199" dur="5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组合 288"/>
          <p:cNvGrpSpPr/>
          <p:nvPr/>
        </p:nvGrpSpPr>
        <p:grpSpPr>
          <a:xfrm>
            <a:off x="4431702" y="4415155"/>
            <a:ext cx="841756" cy="959906"/>
            <a:chOff x="4355926" y="4364678"/>
            <a:chExt cx="841756" cy="977525"/>
          </a:xfrm>
        </p:grpSpPr>
        <p:sp>
          <p:nvSpPr>
            <p:cNvPr id="291" name="椭圆 290"/>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0" name="文本框 289"/>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zh-CN" altLang="en-US" dirty="0"/>
              <a:t>关键路径</a:t>
            </a:r>
            <a:r>
              <a:rPr lang="en-US" altLang="zh-CN" dirty="0"/>
              <a:t>-</a:t>
            </a:r>
            <a:r>
              <a:rPr lang="en-US" altLang="zh-CN" dirty="0" err="1"/>
              <a:t>addi</a:t>
            </a:r>
            <a:r>
              <a:rPr lang="zh-CN" altLang="en-US" dirty="0"/>
              <a:t>为例</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79</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21548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643897" y="5538078"/>
            <a:ext cx="11033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6" name="文本框 195"/>
          <p:cNvSpPr txBox="1"/>
          <p:nvPr/>
        </p:nvSpPr>
        <p:spPr>
          <a:xfrm>
            <a:off x="6750473" y="6026744"/>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8" name="文本框 197"/>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1327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775335" cy="46037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89" name="文本框 188"/>
          <p:cNvSpPr txBox="1"/>
          <p:nvPr/>
        </p:nvSpPr>
        <p:spPr>
          <a:xfrm>
            <a:off x="1926251" y="6068974"/>
            <a:ext cx="252857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控制器(控制逻辑)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连接符 170"/>
          <p:cNvCxnSpPr/>
          <p:nvPr/>
        </p:nvCxnSpPr>
        <p:spPr>
          <a:xfrm>
            <a:off x="1674886" y="3826516"/>
            <a:ext cx="0" cy="977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1923560" y="317917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3" name="直接箭头连接符 172"/>
          <p:cNvCxnSpPr/>
          <p:nvPr/>
        </p:nvCxnSpPr>
        <p:spPr>
          <a:xfrm>
            <a:off x="3012021" y="3179170"/>
            <a:ext cx="0" cy="236331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5" name="直接箭头连接符 184"/>
          <p:cNvCxnSpPr/>
          <p:nvPr/>
        </p:nvCxnSpPr>
        <p:spPr>
          <a:xfrm>
            <a:off x="3013926" y="4841526"/>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3013926" y="342892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7" name="直接箭头连接符 196"/>
          <p:cNvCxnSpPr/>
          <p:nvPr/>
        </p:nvCxnSpPr>
        <p:spPr>
          <a:xfrm>
            <a:off x="2840666" y="319232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01" name="组合 200"/>
          <p:cNvGrpSpPr/>
          <p:nvPr/>
        </p:nvGrpSpPr>
        <p:grpSpPr>
          <a:xfrm>
            <a:off x="6458301" y="2757555"/>
            <a:ext cx="1268593" cy="507740"/>
            <a:chOff x="6458301" y="2757684"/>
            <a:chExt cx="1268593" cy="507740"/>
          </a:xfrm>
        </p:grpSpPr>
        <p:cxnSp>
          <p:nvCxnSpPr>
            <p:cNvPr id="203" name="直接连接符 202"/>
            <p:cNvCxnSpPr/>
            <p:nvPr/>
          </p:nvCxnSpPr>
          <p:spPr>
            <a:xfrm flipV="1">
              <a:off x="6580657" y="2757684"/>
              <a:ext cx="0" cy="50774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4" name="直接连接符 203"/>
            <p:cNvCxnSpPr/>
            <p:nvPr/>
          </p:nvCxnSpPr>
          <p:spPr>
            <a:xfrm>
              <a:off x="6580657" y="2765756"/>
              <a:ext cx="961862"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5" name="直接箭头连接符 204"/>
            <p:cNvCxnSpPr/>
            <p:nvPr/>
          </p:nvCxnSpPr>
          <p:spPr>
            <a:xfrm>
              <a:off x="7542519" y="3110165"/>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flipV="1">
              <a:off x="7542519" y="2757684"/>
              <a:ext cx="0" cy="35749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a:off x="6458301" y="3265424"/>
              <a:ext cx="12616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21" name="直接箭头连接符 220"/>
          <p:cNvCxnSpPr/>
          <p:nvPr/>
        </p:nvCxnSpPr>
        <p:spPr>
          <a:xfrm>
            <a:off x="8090699" y="3865896"/>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2" name="直接箭头连接符 221"/>
          <p:cNvCxnSpPr/>
          <p:nvPr/>
        </p:nvCxnSpPr>
        <p:spPr>
          <a:xfrm>
            <a:off x="8090515" y="3127310"/>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23" name="组合 222"/>
          <p:cNvGrpSpPr/>
          <p:nvPr/>
        </p:nvGrpSpPr>
        <p:grpSpPr>
          <a:xfrm>
            <a:off x="9134476" y="2386625"/>
            <a:ext cx="1534999" cy="1076173"/>
            <a:chOff x="2108735" y="2665261"/>
            <a:chExt cx="368382" cy="678139"/>
          </a:xfrm>
        </p:grpSpPr>
        <p:cxnSp>
          <p:nvCxnSpPr>
            <p:cNvPr id="224" name="直接连接符 223"/>
            <p:cNvCxnSpPr/>
            <p:nvPr/>
          </p:nvCxnSpPr>
          <p:spPr>
            <a:xfrm flipV="1">
              <a:off x="2130666" y="2665261"/>
              <a:ext cx="0" cy="67813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5" name="直接箭头连接符 224"/>
            <p:cNvCxnSpPr/>
            <p:nvPr/>
          </p:nvCxnSpPr>
          <p:spPr>
            <a:xfrm>
              <a:off x="2130666" y="2668038"/>
              <a:ext cx="34645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7" name="直接箭头连接符 226"/>
            <p:cNvCxnSpPr/>
            <p:nvPr/>
          </p:nvCxnSpPr>
          <p:spPr>
            <a:xfrm>
              <a:off x="2108735" y="3343400"/>
              <a:ext cx="25258"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229" name="组合 228"/>
          <p:cNvGrpSpPr/>
          <p:nvPr/>
        </p:nvGrpSpPr>
        <p:grpSpPr>
          <a:xfrm>
            <a:off x="4463928" y="1734280"/>
            <a:ext cx="6745271" cy="683397"/>
            <a:chOff x="5118435" y="1810320"/>
            <a:chExt cx="3915664" cy="608430"/>
          </a:xfrm>
        </p:grpSpPr>
        <p:cxnSp>
          <p:nvCxnSpPr>
            <p:cNvPr id="230" name="直接箭头连接符 229"/>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2" name="直接连接符 231"/>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5" name="直接连接符 234"/>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6" name="直接连接符 235"/>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5" name="直接连接符 4"/>
          <p:cNvCxnSpPr/>
          <p:nvPr/>
        </p:nvCxnSpPr>
        <p:spPr>
          <a:xfrm flipV="1">
            <a:off x="1669727" y="3186025"/>
            <a:ext cx="238829" cy="62789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9" name="直接连接符 238"/>
          <p:cNvCxnSpPr/>
          <p:nvPr/>
        </p:nvCxnSpPr>
        <p:spPr>
          <a:xfrm flipV="1">
            <a:off x="4707395" y="3266036"/>
            <a:ext cx="1743287" cy="161512"/>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1" name="直接连接符 240"/>
          <p:cNvCxnSpPr/>
          <p:nvPr/>
        </p:nvCxnSpPr>
        <p:spPr>
          <a:xfrm>
            <a:off x="4444208" y="4839527"/>
            <a:ext cx="792637" cy="5632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2" name="直接连接符 241"/>
          <p:cNvCxnSpPr/>
          <p:nvPr/>
        </p:nvCxnSpPr>
        <p:spPr>
          <a:xfrm flipV="1">
            <a:off x="7718817" y="3866873"/>
            <a:ext cx="371698" cy="317689"/>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3" name="直接连接符 242"/>
          <p:cNvCxnSpPr/>
          <p:nvPr/>
        </p:nvCxnSpPr>
        <p:spPr>
          <a:xfrm>
            <a:off x="7711443" y="3111708"/>
            <a:ext cx="382401" cy="14500"/>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5" name="直接连接符 244"/>
          <p:cNvCxnSpPr/>
          <p:nvPr/>
        </p:nvCxnSpPr>
        <p:spPr>
          <a:xfrm>
            <a:off x="8400323" y="3135205"/>
            <a:ext cx="735425" cy="329389"/>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9" name="直接连接符 248"/>
          <p:cNvCxnSpPr/>
          <p:nvPr/>
        </p:nvCxnSpPr>
        <p:spPr>
          <a:xfrm flipV="1">
            <a:off x="8405817" y="3467493"/>
            <a:ext cx="728245" cy="390296"/>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2" name="直接连接符 251"/>
          <p:cNvCxnSpPr/>
          <p:nvPr/>
        </p:nvCxnSpPr>
        <p:spPr>
          <a:xfrm>
            <a:off x="10632905" y="2393857"/>
            <a:ext cx="416560" cy="0"/>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7" name="直接连接符 256"/>
          <p:cNvCxnSpPr>
            <a:endCxn id="30" idx="3"/>
          </p:cNvCxnSpPr>
          <p:nvPr/>
        </p:nvCxnSpPr>
        <p:spPr>
          <a:xfrm>
            <a:off x="4708907" y="2418699"/>
            <a:ext cx="1241304" cy="1880338"/>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2193832" y="3181612"/>
            <a:ext cx="659858" cy="11168"/>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3" name="矩形 262"/>
          <p:cNvSpPr/>
          <p:nvPr/>
        </p:nvSpPr>
        <p:spPr>
          <a:xfrm>
            <a:off x="838835" y="5661025"/>
            <a:ext cx="1028700" cy="737235"/>
          </a:xfrm>
          <a:prstGeom prst="rect">
            <a:avLst/>
          </a:prstGeom>
          <a:solidFill>
            <a:schemeClr val="bg1"/>
          </a:solidFill>
        </p:spPr>
        <p:txBody>
          <a:bodyPr wrap="square">
            <a:spAutoFit/>
          </a:bodyPr>
          <a:lstStyle/>
          <a:p>
            <a:pPr lvl="0" algn="r">
              <a:lnSpc>
                <a:spcPct val="150000"/>
              </a:lnSpc>
              <a:spcBef>
                <a:spcPts val="1000"/>
              </a:spcBef>
              <a:buClr>
                <a:srgbClr val="ED7D31"/>
              </a:buClr>
            </a:pPr>
            <a:r>
              <a:rPr lang="en-US" altLang="zh-CN" sz="2800" dirty="0">
                <a:solidFill>
                  <a:srgbClr val="FF0000"/>
                </a:solidFill>
                <a:latin typeface="Cambria Math" panose="02040503050406030204" pitchFamily="18" charset="0"/>
              </a:rPr>
              <a:t>t</a:t>
            </a:r>
            <a:r>
              <a:rPr lang="en-US" altLang="zh-CN" sz="2800" baseline="-25000" dirty="0">
                <a:solidFill>
                  <a:srgbClr val="FF0000"/>
                </a:solidFill>
                <a:latin typeface="Cambria Math" panose="02040503050406030204" pitchFamily="18" charset="0"/>
              </a:rPr>
              <a:t>clk</a:t>
            </a:r>
          </a:p>
        </p:txBody>
      </p:sp>
      <p:sp>
        <p:nvSpPr>
          <p:cNvPr id="264" name="矩形 263"/>
          <p:cNvSpPr/>
          <p:nvPr/>
        </p:nvSpPr>
        <p:spPr>
          <a:xfrm>
            <a:off x="1930400" y="5680710"/>
            <a:ext cx="1970405" cy="828000"/>
          </a:xfrm>
          <a:prstGeom prst="rect">
            <a:avLst/>
          </a:prstGeom>
          <a:solidFill>
            <a:schemeClr val="bg1"/>
          </a:solidFill>
        </p:spPr>
        <p:txBody>
          <a:bodyPr wrap="square">
            <a:spAutoFit/>
          </a:bodyPr>
          <a:lstStyle/>
          <a:p>
            <a:pPr lvl="0" algn="ctr">
              <a:lnSpc>
                <a:spcPct val="150000"/>
              </a:lnSpc>
              <a:spcBef>
                <a:spcPts val="1000"/>
              </a:spcBef>
              <a:buClr>
                <a:srgbClr val="ED7D31"/>
              </a:buClr>
            </a:pPr>
            <a:r>
              <a:rPr lang="en-US" altLang="zh-CN" sz="2800" dirty="0">
                <a:solidFill>
                  <a:srgbClr val="FF0000"/>
                </a:solidFill>
                <a:latin typeface="Cambria Math" panose="02040503050406030204" pitchFamily="18" charset="0"/>
              </a:rPr>
              <a:t>+  t</a:t>
            </a:r>
            <a:r>
              <a:rPr lang="en-US" altLang="zh-CN" sz="2800" baseline="-25000" dirty="0">
                <a:solidFill>
                  <a:srgbClr val="FF0000"/>
                </a:solidFill>
                <a:latin typeface="Cambria Math" panose="02040503050406030204" pitchFamily="18" charset="0"/>
              </a:rPr>
              <a:t>IM</a:t>
            </a:r>
          </a:p>
        </p:txBody>
      </p:sp>
      <p:sp>
        <p:nvSpPr>
          <p:cNvPr id="265" name="矩形 264"/>
          <p:cNvSpPr/>
          <p:nvPr/>
        </p:nvSpPr>
        <p:spPr>
          <a:xfrm>
            <a:off x="3850640" y="5624195"/>
            <a:ext cx="3088005" cy="882015"/>
          </a:xfrm>
          <a:prstGeom prst="rect">
            <a:avLst/>
          </a:prstGeom>
          <a:solidFill>
            <a:schemeClr val="bg1"/>
          </a:solidFill>
        </p:spPr>
        <p:txBody>
          <a:bodyPr wrap="square">
            <a:noAutofit/>
          </a:bodyPr>
          <a:lstStyle/>
          <a:p>
            <a:pPr lvl="0">
              <a:lnSpc>
                <a:spcPct val="150000"/>
              </a:lnSpc>
              <a:spcBef>
                <a:spcPts val="1000"/>
              </a:spcBef>
              <a:buClr>
                <a:srgbClr val="ED7D31"/>
              </a:buClr>
            </a:pPr>
            <a:r>
              <a:rPr lang="en-US" altLang="zh-CN" sz="2800" dirty="0">
                <a:solidFill>
                  <a:srgbClr val="FF0000"/>
                </a:solidFill>
                <a:latin typeface="Cambria Math" panose="02040503050406030204" pitchFamily="18" charset="0"/>
              </a:rPr>
              <a:t>+ max{</a:t>
            </a:r>
            <a:r>
              <a:rPr lang="en-US" altLang="zh-CN" sz="2800" dirty="0" err="1">
                <a:solidFill>
                  <a:srgbClr val="FF0000"/>
                </a:solidFill>
                <a:latin typeface="Cambria Math" panose="02040503050406030204" pitchFamily="18" charset="0"/>
              </a:rPr>
              <a:t>t</a:t>
            </a:r>
            <a:r>
              <a:rPr lang="en-US" altLang="zh-CN" sz="2800" baseline="-25000" dirty="0" err="1">
                <a:solidFill>
                  <a:srgbClr val="FF0000"/>
                </a:solidFill>
                <a:latin typeface="Cambria Math" panose="02040503050406030204" pitchFamily="18" charset="0"/>
              </a:rPr>
              <a:t>Reg</a:t>
            </a:r>
            <a:r>
              <a:rPr lang="en-US" altLang="zh-CN" sz="2800" dirty="0">
                <a:solidFill>
                  <a:srgbClr val="FF0000"/>
                </a:solidFill>
                <a:latin typeface="Cambria Math" panose="02040503050406030204" pitchFamily="18" charset="0"/>
              </a:rPr>
              <a:t>, </a:t>
            </a:r>
            <a:r>
              <a:rPr lang="en-US" altLang="zh-CN" sz="2800" dirty="0" err="1">
                <a:solidFill>
                  <a:srgbClr val="FF0000"/>
                </a:solidFill>
                <a:latin typeface="Cambria Math" panose="02040503050406030204" pitchFamily="18" charset="0"/>
              </a:rPr>
              <a:t>t</a:t>
            </a:r>
            <a:r>
              <a:rPr lang="en-US" altLang="zh-CN" sz="2800" baseline="-25000" dirty="0" err="1">
                <a:solidFill>
                  <a:srgbClr val="FF0000"/>
                </a:solidFill>
                <a:latin typeface="Cambria Math" panose="02040503050406030204" pitchFamily="18" charset="0"/>
              </a:rPr>
              <a:t>Imm</a:t>
            </a:r>
            <a:r>
              <a:rPr lang="en-US" altLang="zh-CN" sz="2800" dirty="0">
                <a:solidFill>
                  <a:srgbClr val="FF0000"/>
                </a:solidFill>
                <a:latin typeface="Cambria Math" panose="02040503050406030204" pitchFamily="18" charset="0"/>
                <a:sym typeface="+mn-ea"/>
              </a:rPr>
              <a:t>}</a:t>
            </a:r>
            <a:endParaRPr lang="en-US" altLang="zh-CN" sz="2800" baseline="-25000" dirty="0">
              <a:solidFill>
                <a:srgbClr val="FF0000"/>
              </a:solidFill>
              <a:latin typeface="Cambria Math" panose="02040503050406030204" pitchFamily="18" charset="0"/>
            </a:endParaRPr>
          </a:p>
        </p:txBody>
      </p:sp>
      <p:sp>
        <p:nvSpPr>
          <p:cNvPr id="267" name="矩形 266"/>
          <p:cNvSpPr/>
          <p:nvPr/>
        </p:nvSpPr>
        <p:spPr>
          <a:xfrm>
            <a:off x="7843520" y="5657850"/>
            <a:ext cx="1753870" cy="737235"/>
          </a:xfrm>
          <a:prstGeom prst="rect">
            <a:avLst/>
          </a:prstGeom>
          <a:solidFill>
            <a:schemeClr val="bg1"/>
          </a:solidFill>
        </p:spPr>
        <p:txBody>
          <a:bodyPr wrap="square">
            <a:spAutoFit/>
          </a:bodyPr>
          <a:lstStyle/>
          <a:p>
            <a:pPr lvl="0" algn="ctr">
              <a:lnSpc>
                <a:spcPct val="150000"/>
              </a:lnSpc>
              <a:spcBef>
                <a:spcPts val="1000"/>
              </a:spcBef>
              <a:buClr>
                <a:srgbClr val="ED7D31"/>
              </a:buClr>
            </a:pPr>
            <a:r>
              <a:rPr lang="en-US" altLang="zh-CN" sz="2800" dirty="0">
                <a:solidFill>
                  <a:srgbClr val="FF0000"/>
                </a:solidFill>
                <a:latin typeface="Cambria Math" panose="02040503050406030204" pitchFamily="18" charset="0"/>
              </a:rPr>
              <a:t>+t</a:t>
            </a:r>
            <a:r>
              <a:rPr lang="en-US" altLang="zh-CN" sz="2800" baseline="-25000" dirty="0">
                <a:solidFill>
                  <a:srgbClr val="FF0000"/>
                </a:solidFill>
                <a:latin typeface="Cambria Math" panose="02040503050406030204" pitchFamily="18" charset="0"/>
              </a:rPr>
              <a:t>ALU</a:t>
            </a:r>
          </a:p>
        </p:txBody>
      </p:sp>
      <p:sp>
        <p:nvSpPr>
          <p:cNvPr id="268" name="矩形 267"/>
          <p:cNvSpPr/>
          <p:nvPr/>
        </p:nvSpPr>
        <p:spPr>
          <a:xfrm>
            <a:off x="9565005" y="5678805"/>
            <a:ext cx="1277620" cy="737235"/>
          </a:xfrm>
          <a:prstGeom prst="rect">
            <a:avLst/>
          </a:prstGeom>
          <a:solidFill>
            <a:schemeClr val="bg1"/>
          </a:solidFill>
        </p:spPr>
        <p:txBody>
          <a:bodyPr wrap="square">
            <a:spAutoFit/>
          </a:bodyPr>
          <a:lstStyle/>
          <a:p>
            <a:pPr lvl="0">
              <a:lnSpc>
                <a:spcPct val="150000"/>
              </a:lnSpc>
              <a:spcBef>
                <a:spcPts val="1000"/>
              </a:spcBef>
              <a:buClr>
                <a:srgbClr val="ED7D31"/>
              </a:buClr>
            </a:pPr>
            <a:r>
              <a:rPr lang="en-US" altLang="zh-CN" sz="2800" dirty="0">
                <a:solidFill>
                  <a:srgbClr val="FF0000"/>
                </a:solidFill>
                <a:latin typeface="Cambria Math" panose="02040503050406030204" pitchFamily="18" charset="0"/>
              </a:rPr>
              <a:t>+t</a:t>
            </a:r>
            <a:r>
              <a:rPr lang="en-US" altLang="zh-CN" sz="2800" baseline="-25000" dirty="0">
                <a:solidFill>
                  <a:srgbClr val="FF0000"/>
                </a:solidFill>
                <a:latin typeface="Cambria Math" panose="02040503050406030204" pitchFamily="18" charset="0"/>
              </a:rPr>
              <a:t>mux</a:t>
            </a:r>
          </a:p>
        </p:txBody>
      </p:sp>
      <p:sp>
        <p:nvSpPr>
          <p:cNvPr id="269" name="矩形 268"/>
          <p:cNvSpPr/>
          <p:nvPr/>
        </p:nvSpPr>
        <p:spPr>
          <a:xfrm>
            <a:off x="10550525" y="5657850"/>
            <a:ext cx="1178560" cy="737235"/>
          </a:xfrm>
          <a:prstGeom prst="rect">
            <a:avLst/>
          </a:prstGeom>
          <a:solidFill>
            <a:schemeClr val="bg1"/>
          </a:solidFill>
        </p:spPr>
        <p:txBody>
          <a:bodyPr wrap="square">
            <a:spAutoFit/>
          </a:bodyPr>
          <a:lstStyle/>
          <a:p>
            <a:pPr lvl="0">
              <a:lnSpc>
                <a:spcPct val="150000"/>
              </a:lnSpc>
              <a:spcBef>
                <a:spcPts val="1000"/>
              </a:spcBef>
              <a:buClr>
                <a:srgbClr val="ED7D31"/>
              </a:buClr>
            </a:pPr>
            <a:r>
              <a:rPr lang="en-US" altLang="zh-CN" sz="2800" dirty="0">
                <a:solidFill>
                  <a:srgbClr val="FF0000"/>
                </a:solidFill>
                <a:latin typeface="Cambria Math" panose="02040503050406030204" pitchFamily="18" charset="0"/>
              </a:rPr>
              <a:t>+t</a:t>
            </a:r>
            <a:r>
              <a:rPr lang="en-US" altLang="zh-CN" sz="2800" baseline="-25000" dirty="0">
                <a:solidFill>
                  <a:srgbClr val="FF0000"/>
                </a:solidFill>
                <a:latin typeface="Cambria Math" panose="02040503050406030204" pitchFamily="18" charset="0"/>
              </a:rPr>
              <a:t>setup</a:t>
            </a:r>
          </a:p>
        </p:txBody>
      </p:sp>
      <p:grpSp>
        <p:nvGrpSpPr>
          <p:cNvPr id="262" name="组合 261"/>
          <p:cNvGrpSpPr/>
          <p:nvPr/>
        </p:nvGrpSpPr>
        <p:grpSpPr>
          <a:xfrm>
            <a:off x="4647380" y="2244349"/>
            <a:ext cx="2097287" cy="2152479"/>
            <a:chOff x="5147404" y="2415711"/>
            <a:chExt cx="1949822" cy="2152479"/>
          </a:xfrm>
        </p:grpSpPr>
        <p:grpSp>
          <p:nvGrpSpPr>
            <p:cNvPr id="270" name="组合 269"/>
            <p:cNvGrpSpPr/>
            <p:nvPr/>
          </p:nvGrpSpPr>
          <p:grpSpPr>
            <a:xfrm>
              <a:off x="5147404" y="2415711"/>
              <a:ext cx="1949822" cy="2054688"/>
              <a:chOff x="5147404" y="2415711"/>
              <a:chExt cx="1949822" cy="2054688"/>
            </a:xfrm>
          </p:grpSpPr>
          <p:grpSp>
            <p:nvGrpSpPr>
              <p:cNvPr id="272" name="组合 271"/>
              <p:cNvGrpSpPr/>
              <p:nvPr/>
            </p:nvGrpSpPr>
            <p:grpSpPr>
              <a:xfrm>
                <a:off x="5147404" y="2415711"/>
                <a:ext cx="1949822" cy="2054688"/>
                <a:chOff x="9255806" y="2351056"/>
                <a:chExt cx="1949822" cy="2054688"/>
              </a:xfrm>
            </p:grpSpPr>
            <p:sp>
              <p:nvSpPr>
                <p:cNvPr id="274" name="矩形 273"/>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5" name="文本框 274"/>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6" name="文本框 275"/>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7" name="文本框 276"/>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8" name="文本框 277"/>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9" name="文本框 278"/>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0" name="文本框 279"/>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73" name="等腰三角形 272"/>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71" name="直接连接符 270"/>
            <p:cNvCxnSpPr>
              <a:stCxn id="273"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81" name="直接箭头连接符 280"/>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2" name="肘形连接符 281"/>
          <p:cNvCxnSpPr>
            <a:stCxn id="291"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cxnSp>
        <p:nvCxnSpPr>
          <p:cNvPr id="220" name="肘形连接符 219"/>
          <p:cNvCxnSpPr/>
          <p:nvPr/>
        </p:nvCxnSpPr>
        <p:spPr>
          <a:xfrm flipV="1">
            <a:off x="5231130" y="4186496"/>
            <a:ext cx="2497163" cy="705544"/>
          </a:xfrm>
          <a:prstGeom prst="bentConnector3">
            <a:avLst>
              <a:gd name="adj1" fmla="val 92949"/>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38" name="文本框 237"/>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 name="矩形 3"/>
          <p:cNvSpPr/>
          <p:nvPr/>
        </p:nvSpPr>
        <p:spPr>
          <a:xfrm>
            <a:off x="6717665" y="5626735"/>
            <a:ext cx="1528445" cy="932815"/>
          </a:xfrm>
          <a:prstGeom prst="rect">
            <a:avLst/>
          </a:prstGeom>
          <a:solidFill>
            <a:schemeClr val="bg1"/>
          </a:solidFill>
        </p:spPr>
        <p:txBody>
          <a:bodyPr wrap="square">
            <a:noAutofit/>
          </a:bodyPr>
          <a:lstStyle/>
          <a:p>
            <a:pPr lvl="0" algn="ctr">
              <a:lnSpc>
                <a:spcPct val="150000"/>
              </a:lnSpc>
              <a:spcBef>
                <a:spcPts val="1000"/>
              </a:spcBef>
              <a:buClr>
                <a:srgbClr val="ED7D31"/>
              </a:buClr>
            </a:pPr>
            <a:r>
              <a:rPr lang="en-US" altLang="zh-CN" sz="2800" dirty="0">
                <a:solidFill>
                  <a:srgbClr val="FF0000"/>
                </a:solidFill>
                <a:latin typeface="Cambria Math" panose="02040503050406030204" pitchFamily="18" charset="0"/>
              </a:rPr>
              <a:t>+t</a:t>
            </a:r>
            <a:r>
              <a:rPr lang="en-US" altLang="zh-CN" sz="2800" baseline="-25000" dirty="0">
                <a:solidFill>
                  <a:srgbClr val="FF0000"/>
                </a:solidFill>
                <a:latin typeface="Cambria Math" panose="02040503050406030204" pitchFamily="18" charset="0"/>
              </a:rPr>
              <a:t>mux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down)">
                                      <p:cBhvr>
                                        <p:cTn id="7" dur="500"/>
                                        <p:tgtEl>
                                          <p:spTgt spid="17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2"/>
                                        </p:tgtEl>
                                        <p:attrNameLst>
                                          <p:attrName>style.visibility</p:attrName>
                                        </p:attrNameLst>
                                      </p:cBhvr>
                                      <p:to>
                                        <p:strVal val="visible"/>
                                      </p:to>
                                    </p:set>
                                    <p:animEffect transition="in" filter="wipe(left)">
                                      <p:cBhvr>
                                        <p:cTn id="20" dur="500"/>
                                        <p:tgtEl>
                                          <p:spTgt spid="17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59"/>
                                        </p:tgtEl>
                                        <p:attrNameLst>
                                          <p:attrName>style.visibility</p:attrName>
                                        </p:attrNameLst>
                                      </p:cBhvr>
                                      <p:to>
                                        <p:strVal val="visible"/>
                                      </p:to>
                                    </p:set>
                                    <p:animEffect transition="in" filter="wipe(left)">
                                      <p:cBhvr>
                                        <p:cTn id="24" dur="500"/>
                                        <p:tgtEl>
                                          <p:spTgt spid="25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1"/>
                                        </p:tgtEl>
                                        <p:attrNameLst>
                                          <p:attrName>style.visibility</p:attrName>
                                        </p:attrNameLst>
                                      </p:cBhvr>
                                      <p:to>
                                        <p:strVal val="visible"/>
                                      </p:to>
                                    </p:set>
                                    <p:animEffect transition="in" filter="wipe(left)">
                                      <p:cBhvr>
                                        <p:cTn id="67" dur="500"/>
                                        <p:tgtEl>
                                          <p:spTgt spid="221"/>
                                        </p:tgtEl>
                                      </p:cBhvr>
                                    </p:animEffect>
                                  </p:childTnLst>
                                </p:cTn>
                              </p:par>
                              <p:par>
                                <p:cTn id="68" presetID="22" presetClass="entr" presetSubtype="8" fill="hold" nodeType="withEffect">
                                  <p:stCondLst>
                                    <p:cond delay="0"/>
                                  </p:stCondLst>
                                  <p:childTnLst>
                                    <p:set>
                                      <p:cBhvr>
                                        <p:cTn id="69" dur="1" fill="hold">
                                          <p:stCondLst>
                                            <p:cond delay="0"/>
                                          </p:stCondLst>
                                        </p:cTn>
                                        <p:tgtEl>
                                          <p:spTgt spid="222"/>
                                        </p:tgtEl>
                                        <p:attrNameLst>
                                          <p:attrName>style.visibility</p:attrName>
                                        </p:attrNameLst>
                                      </p:cBhvr>
                                      <p:to>
                                        <p:strVal val="visible"/>
                                      </p:to>
                                    </p:set>
                                    <p:animEffect transition="in" filter="wipe(left)">
                                      <p:cBhvr>
                                        <p:cTn id="70" dur="500"/>
                                        <p:tgtEl>
                                          <p:spTgt spid="22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45"/>
                                        </p:tgtEl>
                                        <p:attrNameLst>
                                          <p:attrName>style.visibility</p:attrName>
                                        </p:attrNameLst>
                                      </p:cBhvr>
                                      <p:to>
                                        <p:strVal val="visible"/>
                                      </p:to>
                                    </p:set>
                                    <p:animEffect transition="in" filter="wipe(left)">
                                      <p:cBhvr>
                                        <p:cTn id="75" dur="500"/>
                                        <p:tgtEl>
                                          <p:spTgt spid="245"/>
                                        </p:tgtEl>
                                      </p:cBhvr>
                                    </p:animEffect>
                                  </p:childTnLst>
                                </p:cTn>
                              </p:par>
                              <p:par>
                                <p:cTn id="76" presetID="22" presetClass="entr" presetSubtype="8" fill="hold" nodeType="withEffect">
                                  <p:stCondLst>
                                    <p:cond delay="0"/>
                                  </p:stCondLst>
                                  <p:childTnLst>
                                    <p:set>
                                      <p:cBhvr>
                                        <p:cTn id="77" dur="1" fill="hold">
                                          <p:stCondLst>
                                            <p:cond delay="0"/>
                                          </p:stCondLst>
                                        </p:cTn>
                                        <p:tgtEl>
                                          <p:spTgt spid="249"/>
                                        </p:tgtEl>
                                        <p:attrNameLst>
                                          <p:attrName>style.visibility</p:attrName>
                                        </p:attrNameLst>
                                      </p:cBhvr>
                                      <p:to>
                                        <p:strVal val="visible"/>
                                      </p:to>
                                    </p:set>
                                    <p:animEffect transition="in" filter="wipe(left)">
                                      <p:cBhvr>
                                        <p:cTn id="78" dur="500"/>
                                        <p:tgtEl>
                                          <p:spTgt spid="249"/>
                                        </p:tgtEl>
                                      </p:cBhvr>
                                    </p:animEffect>
                                  </p:childTnLst>
                                </p:cTn>
                              </p:par>
                              <p:par>
                                <p:cTn id="79" presetID="22" presetClass="entr" presetSubtype="8" fill="hold" nodeType="withEffect">
                                  <p:stCondLst>
                                    <p:cond delay="0"/>
                                  </p:stCondLst>
                                  <p:childTnLst>
                                    <p:set>
                                      <p:cBhvr>
                                        <p:cTn id="80" dur="1" fill="hold">
                                          <p:stCondLst>
                                            <p:cond delay="0"/>
                                          </p:stCondLst>
                                        </p:cTn>
                                        <p:tgtEl>
                                          <p:spTgt spid="223"/>
                                        </p:tgtEl>
                                        <p:attrNameLst>
                                          <p:attrName>style.visibility</p:attrName>
                                        </p:attrNameLst>
                                      </p:cBhvr>
                                      <p:to>
                                        <p:strVal val="visible"/>
                                      </p:to>
                                    </p:set>
                                    <p:animEffect transition="in" filter="wipe(left)">
                                      <p:cBhvr>
                                        <p:cTn id="81" dur="500"/>
                                        <p:tgtEl>
                                          <p:spTgt spid="22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6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252"/>
                                        </p:tgtEl>
                                        <p:attrNameLst>
                                          <p:attrName>style.visibility</p:attrName>
                                        </p:attrNameLst>
                                      </p:cBhvr>
                                      <p:to>
                                        <p:strVal val="visible"/>
                                      </p:to>
                                    </p:set>
                                    <p:animEffect transition="in" filter="wipe(left)">
                                      <p:cBhvr>
                                        <p:cTn id="90" dur="500"/>
                                        <p:tgtEl>
                                          <p:spTgt spid="252"/>
                                        </p:tgtEl>
                                      </p:cBhvr>
                                    </p:animEffect>
                                  </p:childTnLst>
                                </p:cTn>
                              </p:par>
                              <p:par>
                                <p:cTn id="91" presetID="22" presetClass="entr" presetSubtype="2" fill="hold" nodeType="withEffect">
                                  <p:stCondLst>
                                    <p:cond delay="0"/>
                                  </p:stCondLst>
                                  <p:childTnLst>
                                    <p:set>
                                      <p:cBhvr>
                                        <p:cTn id="92" dur="1" fill="hold">
                                          <p:stCondLst>
                                            <p:cond delay="0"/>
                                          </p:stCondLst>
                                        </p:cTn>
                                        <p:tgtEl>
                                          <p:spTgt spid="229"/>
                                        </p:tgtEl>
                                        <p:attrNameLst>
                                          <p:attrName>style.visibility</p:attrName>
                                        </p:attrNameLst>
                                      </p:cBhvr>
                                      <p:to>
                                        <p:strVal val="visible"/>
                                      </p:to>
                                    </p:set>
                                    <p:animEffect transition="in" filter="wipe(right)">
                                      <p:cBhvr>
                                        <p:cTn id="93" dur="500"/>
                                        <p:tgtEl>
                                          <p:spTgt spid="229"/>
                                        </p:tgtEl>
                                      </p:cBhvr>
                                    </p:animEffect>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2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57"/>
                                        </p:tgtEl>
                                        <p:attrNameLst>
                                          <p:attrName>style.visibility</p:attrName>
                                        </p:attrNameLst>
                                      </p:cBhvr>
                                      <p:to>
                                        <p:strVal val="visible"/>
                                      </p:to>
                                    </p:set>
                                    <p:animEffect transition="in" filter="wipe(up)">
                                      <p:cBhvr>
                                        <p:cTn id="101" dur="500"/>
                                        <p:tgtEl>
                                          <p:spTgt spid="257"/>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bldLvl="0" animBg="1"/>
      <p:bldP spid="264" grpId="0" bldLvl="0" animBg="1"/>
      <p:bldP spid="265" grpId="0" bldLvl="0" animBg="1"/>
      <p:bldP spid="267" grpId="0" bldLvl="0" animBg="1"/>
      <p:bldP spid="268" grpId="0" bldLvl="0" animBg="1"/>
      <p:bldP spid="269" grpId="0" bldLvl="0" animBg="1"/>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sym typeface="+mn-ea"/>
              </a:rPr>
              <a:t>RISC-V</a:t>
            </a:r>
            <a:r>
              <a:rPr lang="zh-CN" altLang="en-US" dirty="0">
                <a:sym typeface="+mn-ea"/>
              </a:rPr>
              <a:t>指令格式回顾及需求</a:t>
            </a:r>
            <a:endParaRPr lang="zh-CN" altLang="en-US"/>
          </a:p>
        </p:txBody>
      </p:sp>
      <p:sp>
        <p:nvSpPr>
          <p:cNvPr id="6" name="内容占位符 5"/>
          <p:cNvSpPr>
            <a:spLocks noGrp="1"/>
          </p:cNvSpPr>
          <p:nvPr>
            <p:ph idx="1"/>
          </p:nvPr>
        </p:nvSpPr>
        <p:spPr/>
        <p:txBody>
          <a:bodyPr/>
          <a:lstStyle/>
          <a:p>
            <a:r>
              <a:rPr lang="zh-CN" altLang="en-US">
                <a:sym typeface="+mn-ea"/>
              </a:rPr>
              <a:t>需要多个可以进行</a:t>
            </a:r>
            <a:r>
              <a:rPr lang="zh-CN" altLang="en-US" b="1">
                <a:solidFill>
                  <a:srgbClr val="FF0000"/>
                </a:solidFill>
                <a:sym typeface="+mn-ea"/>
              </a:rPr>
              <a:t>读写</a:t>
            </a:r>
            <a:r>
              <a:rPr lang="zh-CN" altLang="en-US">
                <a:sym typeface="+mn-ea"/>
              </a:rPr>
              <a:t>的</a:t>
            </a:r>
            <a:r>
              <a:rPr lang="en-US" altLang="zh-CN">
                <a:sym typeface="+mn-ea"/>
              </a:rPr>
              <a:t>32</a:t>
            </a:r>
            <a:r>
              <a:rPr lang="zh-CN" altLang="en-US">
                <a:sym typeface="+mn-ea"/>
              </a:rPr>
              <a:t>位寄存器，可以</a:t>
            </a:r>
            <a:r>
              <a:rPr lang="zh-CN" altLang="en-US" b="1">
                <a:solidFill>
                  <a:srgbClr val="FF0000"/>
                </a:solidFill>
                <a:sym typeface="+mn-ea"/>
              </a:rPr>
              <a:t>同时读</a:t>
            </a:r>
            <a:r>
              <a:rPr lang="en-US" altLang="zh-CN">
                <a:sym typeface="+mn-ea"/>
              </a:rPr>
              <a:t>2</a:t>
            </a:r>
            <a:r>
              <a:rPr lang="zh-CN" altLang="en-US">
                <a:sym typeface="+mn-ea"/>
              </a:rPr>
              <a:t>个。</a:t>
            </a:r>
            <a:endParaRPr lang="zh-CN" altLang="en-US"/>
          </a:p>
        </p:txBody>
      </p:sp>
      <p:sp>
        <p:nvSpPr>
          <p:cNvPr id="4" name="灯片编号占位符 3"/>
          <p:cNvSpPr>
            <a:spLocks noGrp="1"/>
          </p:cNvSpPr>
          <p:nvPr>
            <p:ph type="sldNum" sz="quarter" idx="12"/>
          </p:nvPr>
        </p:nvSpPr>
        <p:spPr/>
        <p:txBody>
          <a:bodyPr/>
          <a:lstStyle/>
          <a:p>
            <a:fld id="{8EE8E787-E6FE-45D8-9039-788B45E44EE7}" type="slidenum">
              <a:rPr lang="zh-CN" altLang="en-US" smtClean="0"/>
              <a:t>8</a:t>
            </a:fld>
            <a:endParaRPr lang="zh-CN" altLang="en-US" dirty="0"/>
          </a:p>
        </p:txBody>
      </p:sp>
      <p:graphicFrame>
        <p:nvGraphicFramePr>
          <p:cNvPr id="9" name="表格 8"/>
          <p:cNvGraphicFramePr/>
          <p:nvPr>
            <p:custDataLst>
              <p:tags r:id="rId1"/>
            </p:custDataLst>
            <p:extLst>
              <p:ext uri="{D42A27DB-BD31-4B8C-83A1-F6EECF244321}">
                <p14:modId xmlns:p14="http://schemas.microsoft.com/office/powerpoint/2010/main" val="1711801706"/>
              </p:ext>
            </p:extLst>
          </p:nvPr>
        </p:nvGraphicFramePr>
        <p:xfrm>
          <a:off x="838200" y="2178050"/>
          <a:ext cx="10804525" cy="3319272"/>
        </p:xfrm>
        <a:graphic>
          <a:graphicData uri="http://schemas.openxmlformats.org/drawingml/2006/table">
            <a:tbl>
              <a:tblPr>
                <a:tableStyleId>{5C22544A-7EE6-4342-B048-85BDC9FD1C3A}</a:tableStyleId>
              </a:tblPr>
              <a:tblGrid>
                <a:gridCol w="654050">
                  <a:extLst>
                    <a:ext uri="{9D8B030D-6E8A-4147-A177-3AD203B41FA5}">
                      <a16:colId xmlns:a16="http://schemas.microsoft.com/office/drawing/2014/main" val="20000"/>
                    </a:ext>
                  </a:extLst>
                </a:gridCol>
                <a:gridCol w="2002790">
                  <a:extLst>
                    <a:ext uri="{9D8B030D-6E8A-4147-A177-3AD203B41FA5}">
                      <a16:colId xmlns:a16="http://schemas.microsoft.com/office/drawing/2014/main" val="20001"/>
                    </a:ext>
                  </a:extLst>
                </a:gridCol>
                <a:gridCol w="1851660">
                  <a:extLst>
                    <a:ext uri="{9D8B030D-6E8A-4147-A177-3AD203B41FA5}">
                      <a16:colId xmlns:a16="http://schemas.microsoft.com/office/drawing/2014/main" val="20002"/>
                    </a:ext>
                  </a:extLst>
                </a:gridCol>
                <a:gridCol w="1688465">
                  <a:extLst>
                    <a:ext uri="{9D8B030D-6E8A-4147-A177-3AD203B41FA5}">
                      <a16:colId xmlns:a16="http://schemas.microsoft.com/office/drawing/2014/main" val="20003"/>
                    </a:ext>
                  </a:extLst>
                </a:gridCol>
                <a:gridCol w="1605280">
                  <a:extLst>
                    <a:ext uri="{9D8B030D-6E8A-4147-A177-3AD203B41FA5}">
                      <a16:colId xmlns:a16="http://schemas.microsoft.com/office/drawing/2014/main" val="20004"/>
                    </a:ext>
                  </a:extLst>
                </a:gridCol>
                <a:gridCol w="1814830">
                  <a:extLst>
                    <a:ext uri="{9D8B030D-6E8A-4147-A177-3AD203B41FA5}">
                      <a16:colId xmlns:a16="http://schemas.microsoft.com/office/drawing/2014/main" val="20005"/>
                    </a:ext>
                  </a:extLst>
                </a:gridCol>
                <a:gridCol w="1187450">
                  <a:extLst>
                    <a:ext uri="{9D8B030D-6E8A-4147-A177-3AD203B41FA5}">
                      <a16:colId xmlns:a16="http://schemas.microsoft.com/office/drawing/2014/main" val="20006"/>
                    </a:ext>
                  </a:extLst>
                </a:gridCol>
              </a:tblGrid>
              <a:tr h="596900">
                <a:tc>
                  <a:txBody>
                    <a:bodyPr/>
                    <a:lstStyle/>
                    <a:p>
                      <a:pPr algn="ctr">
                        <a:lnSpc>
                          <a:spcPct val="140000"/>
                        </a:lnSpc>
                        <a:buNone/>
                      </a:pPr>
                      <a:r>
                        <a:rPr lang="en-US" altLang="zh-CN" sz="2800"/>
                        <a:t>R</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func7</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rs2</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r h="381000">
                <a:tc>
                  <a:txBody>
                    <a:bodyPr/>
                    <a:lstStyle/>
                    <a:p>
                      <a:pPr algn="ctr">
                        <a:lnSpc>
                          <a:spcPct val="140000"/>
                        </a:lnSpc>
                        <a:buNone/>
                      </a:pPr>
                      <a:r>
                        <a:rPr lang="en-US" altLang="zh-CN" sz="2800"/>
                        <a:t>I</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lstStyle/>
                    <a:p>
                      <a:pPr marL="0" marR="0" indent="0" algn="ctr" defTabSz="914400" rtl="0" eaLnBrk="1" fontAlgn="base" latinLnBrk="0" hangingPunct="1">
                        <a:lnSpc>
                          <a:spcPct val="140000"/>
                        </a:lnSpc>
                        <a:spcBef>
                          <a:spcPct val="0"/>
                        </a:spcBef>
                        <a:spcAft>
                          <a:spcPct val="0"/>
                        </a:spcAft>
                        <a:buClrTx/>
                        <a:buSzTx/>
                        <a:buFontTx/>
                        <a:buNone/>
                      </a:pPr>
                      <a:r>
                        <a:rPr lang="en-US" sz="28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[11:0]</a:t>
                      </a:r>
                      <a:endParaRPr lang="en-US" altLang="zh-CN" sz="2800" dirty="0"/>
                    </a:p>
                  </a:txBody>
                  <a:tcPr marL="0" marR="0" marT="0" marB="0">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algn="ctr">
                        <a:lnSpc>
                          <a:spcPct val="140000"/>
                        </a:lnSpc>
                        <a:buNone/>
                      </a:pPr>
                      <a:endParaRPr lang="en-US" altLang="zh-CN" sz="2800" dirty="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1"/>
                  </a:ext>
                </a:extLst>
              </a:tr>
              <a:tr h="596900">
                <a:tc>
                  <a:txBody>
                    <a:bodyPr/>
                    <a:lstStyle/>
                    <a:p>
                      <a:pPr algn="ctr">
                        <a:lnSpc>
                          <a:spcPct val="140000"/>
                        </a:lnSpc>
                        <a:buNone/>
                      </a:pPr>
                      <a:r>
                        <a:rPr lang="en-US" altLang="zh-CN" sz="2800"/>
                        <a:t>S</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8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[11:5]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rs2</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8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[4:0]</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p>
                      <a:pPr algn="ctr">
                        <a:lnSpc>
                          <a:spcPct val="140000"/>
                        </a:lnSpc>
                        <a:buNone/>
                      </a:pPr>
                      <a:r>
                        <a:rPr lang="en-US" altLang="zh-CN" sz="2800"/>
                        <a:t>B</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8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a:t>
                      </a:r>
                      <a:r>
                        <a:rPr lang="en-US" sz="2800" b="1" dirty="0">
                          <a:solidFill>
                            <a:srgbClr val="FF0000"/>
                          </a:solidFill>
                          <a:ea typeface="宋体" panose="02010600030101010101" pitchFamily="2" charset="-122"/>
                          <a:sym typeface="+mn-ea"/>
                        </a:rPr>
                        <a:t>12</a:t>
                      </a:r>
                      <a:r>
                        <a:rPr lang="en-US" sz="2800" dirty="0">
                          <a:solidFill>
                            <a:schemeClr val="tx1"/>
                          </a:solidFill>
                          <a:ea typeface="宋体" panose="02010600030101010101" pitchFamily="2" charset="-122"/>
                          <a:sym typeface="+mn-ea"/>
                        </a:rPr>
                        <a:t>,10:5]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rs2</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8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[4:1,</a:t>
                      </a:r>
                      <a:r>
                        <a:rPr lang="en-US" sz="2800" b="1" dirty="0">
                          <a:solidFill>
                            <a:srgbClr val="FF0000"/>
                          </a:solidFill>
                          <a:ea typeface="宋体" panose="02010600030101010101" pitchFamily="2" charset="-122"/>
                          <a:sym typeface="+mn-ea"/>
                        </a:rPr>
                        <a:t>11</a:t>
                      </a:r>
                      <a:r>
                        <a:rPr lang="en-US" sz="2800" dirty="0">
                          <a:solidFill>
                            <a:schemeClr val="tx1"/>
                          </a:solidFill>
                          <a:ea typeface="宋体" panose="02010600030101010101" pitchFamily="2" charset="-122"/>
                          <a:sym typeface="+mn-ea"/>
                        </a:rPr>
                        <a:t>]</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3"/>
                  </a:ext>
                </a:extLst>
              </a:tr>
              <a:tr h="381000">
                <a:tc>
                  <a:txBody>
                    <a:bodyPr/>
                    <a:lstStyle/>
                    <a:p>
                      <a:pPr algn="ctr">
                        <a:lnSpc>
                          <a:spcPct val="140000"/>
                        </a:lnSpc>
                        <a:buNone/>
                      </a:pPr>
                      <a:r>
                        <a:rPr lang="en-US" altLang="zh-CN" sz="2800"/>
                        <a:t>J</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a:t>
                      </a:r>
                      <a:r>
                        <a:rPr lang="en-US" altLang="zh-CN" sz="2800" b="1" dirty="0">
                          <a:solidFill>
                            <a:srgbClr val="FF0000"/>
                          </a:solidFill>
                          <a:ea typeface="宋体" panose="02010600030101010101" pitchFamily="2" charset="-122"/>
                          <a:sym typeface="+mn-ea"/>
                        </a:rPr>
                        <a:t>20</a:t>
                      </a:r>
                      <a:r>
                        <a:rPr lang="en-US" altLang="zh-CN" sz="2800" dirty="0">
                          <a:solidFill>
                            <a:schemeClr val="tx1"/>
                          </a:solidFill>
                          <a:ea typeface="宋体" panose="02010600030101010101" pitchFamily="2" charset="-122"/>
                          <a:sym typeface="+mn-ea"/>
                        </a:rPr>
                        <a:t>,10:5]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8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[4:1,</a:t>
                      </a:r>
                      <a:r>
                        <a:rPr lang="en-US" altLang="zh-CN" sz="2800" b="1" dirty="0">
                          <a:solidFill>
                            <a:srgbClr val="FF0000"/>
                          </a:solidFill>
                          <a:ea typeface="宋体" panose="02010600030101010101" pitchFamily="2" charset="-122"/>
                          <a:sym typeface="+mn-ea"/>
                        </a:rPr>
                        <a:t>11</a:t>
                      </a:r>
                      <a:r>
                        <a:rPr lang="en-US" altLang="zh-CN" sz="2800" dirty="0">
                          <a:solidFill>
                            <a:schemeClr val="tx1"/>
                          </a:solidFill>
                          <a:ea typeface="宋体" panose="02010600030101010101" pitchFamily="2" charset="-122"/>
                          <a:sym typeface="+mn-ea"/>
                        </a:rPr>
                        <a:t>]</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8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[19:15]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4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[14:12]</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4"/>
                  </a:ext>
                </a:extLst>
              </a:tr>
              <a:tr h="381000">
                <a:tc>
                  <a:txBody>
                    <a:bodyPr/>
                    <a:lstStyle/>
                    <a:p>
                      <a:pPr algn="ctr">
                        <a:lnSpc>
                          <a:spcPct val="140000"/>
                        </a:lnSpc>
                        <a:buNone/>
                      </a:pPr>
                      <a:r>
                        <a:rPr lang="en-US" altLang="zh-CN" sz="2800"/>
                        <a:t>U</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[31:25]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8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[24:20]</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8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[19:15]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4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[14:12]</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dirty="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指令时延</a:t>
            </a:r>
            <a:endParaRPr lang="zh-CN" altLang="en-US" dirty="0"/>
          </a:p>
        </p:txBody>
      </p:sp>
      <p:graphicFrame>
        <p:nvGraphicFramePr>
          <p:cNvPr id="8" name="内容占位符 7"/>
          <p:cNvGraphicFramePr>
            <a:graphicFrameLocks noGrp="1"/>
          </p:cNvGraphicFramePr>
          <p:nvPr>
            <p:ph idx="1"/>
            <p:custDataLst>
              <p:tags r:id="rId1"/>
            </p:custDataLst>
          </p:nvPr>
        </p:nvGraphicFramePr>
        <p:xfrm>
          <a:off x="1555750" y="4537075"/>
          <a:ext cx="9798050" cy="1554480"/>
        </p:xfrm>
        <a:graphic>
          <a:graphicData uri="http://schemas.openxmlformats.org/drawingml/2006/table">
            <a:tbl>
              <a:tblPr firstRow="1" bandRow="1">
                <a:tableStyleId>{69012ECD-51FC-41F1-AA8D-1B2483CD663E}</a:tableStyleId>
              </a:tblPr>
              <a:tblGrid>
                <a:gridCol w="1550035">
                  <a:extLst>
                    <a:ext uri="{9D8B030D-6E8A-4147-A177-3AD203B41FA5}">
                      <a16:colId xmlns:a16="http://schemas.microsoft.com/office/drawing/2014/main" val="20000"/>
                    </a:ext>
                  </a:extLst>
                </a:gridCol>
                <a:gridCol w="1715770">
                  <a:extLst>
                    <a:ext uri="{9D8B030D-6E8A-4147-A177-3AD203B41FA5}">
                      <a16:colId xmlns:a16="http://schemas.microsoft.com/office/drawing/2014/main" val="20001"/>
                    </a:ext>
                  </a:extLst>
                </a:gridCol>
                <a:gridCol w="1633220">
                  <a:extLst>
                    <a:ext uri="{9D8B030D-6E8A-4147-A177-3AD203B41FA5}">
                      <a16:colId xmlns:a16="http://schemas.microsoft.com/office/drawing/2014/main" val="20002"/>
                    </a:ext>
                  </a:extLst>
                </a:gridCol>
                <a:gridCol w="1633220">
                  <a:extLst>
                    <a:ext uri="{9D8B030D-6E8A-4147-A177-3AD203B41FA5}">
                      <a16:colId xmlns:a16="http://schemas.microsoft.com/office/drawing/2014/main" val="20003"/>
                    </a:ext>
                  </a:extLst>
                </a:gridCol>
                <a:gridCol w="1633220">
                  <a:extLst>
                    <a:ext uri="{9D8B030D-6E8A-4147-A177-3AD203B41FA5}">
                      <a16:colId xmlns:a16="http://schemas.microsoft.com/office/drawing/2014/main" val="20004"/>
                    </a:ext>
                  </a:extLst>
                </a:gridCol>
                <a:gridCol w="1632585">
                  <a:extLst>
                    <a:ext uri="{9D8B030D-6E8A-4147-A177-3AD203B41FA5}">
                      <a16:colId xmlns:a16="http://schemas.microsoft.com/office/drawing/2014/main" val="20005"/>
                    </a:ext>
                  </a:extLst>
                </a:gridCol>
              </a:tblGrid>
              <a:tr h="370840">
                <a:tc>
                  <a:txBody>
                    <a:bodyPr/>
                    <a:lstStyle/>
                    <a:p>
                      <a:pPr algn="ctr"/>
                      <a:r>
                        <a:rPr lang="en-US" altLang="zh-CN" sz="2800" dirty="0"/>
                        <a:t>IF</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ID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EX</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MEM</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WB</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Total</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160">
                <a:tc>
                  <a:txBody>
                    <a:bodyPr/>
                    <a:lstStyle/>
                    <a:p>
                      <a:pPr algn="ctr"/>
                      <a:r>
                        <a:rPr lang="en-US" altLang="zh-CN" sz="2800" dirty="0"/>
                        <a:t>I-MEM</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Reg</a:t>
                      </a:r>
                      <a:r>
                        <a:rPr lang="en-US" altLang="zh-CN" sz="2800" baseline="0" dirty="0"/>
                        <a:t> Read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ALU</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D-MEN</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Reg W</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sz="2800" dirty="0"/>
                        <a:t>200ps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800ps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灯片编号占位符 2"/>
          <p:cNvSpPr>
            <a:spLocks noGrp="1"/>
          </p:cNvSpPr>
          <p:nvPr>
            <p:ph type="sldNum" sz="quarter" idx="12"/>
          </p:nvPr>
        </p:nvSpPr>
        <p:spPr/>
        <p:txBody>
          <a:bodyPr/>
          <a:lstStyle/>
          <a:p>
            <a:fld id="{8EE8E787-E6FE-45D8-9039-788B45E44EE7}" type="slidenum">
              <a:rPr lang="zh-CN" altLang="en-US" smtClean="0"/>
              <a:t>80</a:t>
            </a:fld>
            <a:endParaRPr lang="zh-CN" altLang="en-US" dirty="0"/>
          </a:p>
        </p:txBody>
      </p:sp>
      <p:pic>
        <p:nvPicPr>
          <p:cNvPr id="6" name="图片 5"/>
          <p:cNvPicPr>
            <a:picLocks noChangeAspect="1"/>
          </p:cNvPicPr>
          <p:nvPr/>
        </p:nvPicPr>
        <p:blipFill>
          <a:blip r:embed="rId3"/>
          <a:stretch>
            <a:fillRect/>
          </a:stretch>
        </p:blipFill>
        <p:spPr>
          <a:xfrm>
            <a:off x="838200" y="1489254"/>
            <a:ext cx="10515600" cy="278295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1076960"/>
            <a:ext cx="10515600" cy="5071110"/>
          </a:xfrm>
        </p:spPr>
        <p:txBody>
          <a:bodyPr/>
          <a:lstStyle/>
          <a:p>
            <a:endParaRPr lang="zh-CN" altLang="en-US" dirty="0">
              <a:latin typeface="Times New Roman" panose="02020603050405020304" pitchFamily="18" charset="0"/>
              <a:cs typeface="Times New Roman" panose="02020603050405020304" pitchFamily="18" charset="0"/>
              <a:sym typeface="+mn-ea"/>
            </a:endParaRPr>
          </a:p>
          <a:p>
            <a:endParaRPr lang="zh-CN" altLang="en-US" dirty="0">
              <a:latin typeface="Times New Roman" panose="02020603050405020304" pitchFamily="18" charset="0"/>
              <a:cs typeface="Times New Roman" panose="02020603050405020304" pitchFamily="18" charset="0"/>
              <a:sym typeface="+mn-ea"/>
            </a:endParaRPr>
          </a:p>
          <a:p>
            <a:endParaRPr lang="zh-CN" altLang="en-US" dirty="0">
              <a:latin typeface="Times New Roman" panose="02020603050405020304" pitchFamily="18" charset="0"/>
              <a:cs typeface="Times New Roman" panose="02020603050405020304" pitchFamily="18" charset="0"/>
              <a:sym typeface="+mn-ea"/>
            </a:endParaRPr>
          </a:p>
          <a:p>
            <a:endParaRPr lang="zh-CN" altLang="en-US" dirty="0">
              <a:latin typeface="Times New Roman" panose="02020603050405020304" pitchFamily="18" charset="0"/>
              <a:cs typeface="Times New Roman" panose="02020603050405020304" pitchFamily="18" charset="0"/>
              <a:sym typeface="+mn-ea"/>
            </a:endParaRPr>
          </a:p>
          <a:p>
            <a:pPr>
              <a:lnSpc>
                <a:spcPct val="100000"/>
              </a:lnSpc>
            </a:pPr>
            <a:r>
              <a:rPr lang="zh-CN" altLang="en-US" dirty="0">
                <a:latin typeface="Times New Roman" panose="02020603050405020304" pitchFamily="18" charset="0"/>
                <a:cs typeface="Times New Roman" panose="02020603050405020304" pitchFamily="18" charset="0"/>
                <a:sym typeface="+mn-ea"/>
              </a:rPr>
              <a:t>最大时钟频率</a:t>
            </a:r>
            <a:r>
              <a:rPr lang="en-US" altLang="zh-CN" i="1" dirty="0">
                <a:latin typeface="Times New Roman" panose="02020603050405020304" pitchFamily="18" charset="0"/>
                <a:cs typeface="Times New Roman" panose="02020603050405020304" pitchFamily="18" charset="0"/>
                <a:sym typeface="+mn-ea"/>
              </a:rPr>
              <a:t>f</a:t>
            </a:r>
            <a:r>
              <a:rPr lang="en-US" altLang="zh-CN" baseline="-25000" dirty="0">
                <a:latin typeface="Times New Roman" panose="02020603050405020304" pitchFamily="18" charset="0"/>
                <a:cs typeface="Times New Roman" panose="02020603050405020304" pitchFamily="18" charset="0"/>
                <a:sym typeface="+mn-ea"/>
              </a:rPr>
              <a:t>max,ALU</a:t>
            </a:r>
            <a:r>
              <a:rPr lang="en-US" altLang="zh-CN" dirty="0">
                <a:latin typeface="Times New Roman" panose="02020603050405020304" pitchFamily="18" charset="0"/>
                <a:cs typeface="Times New Roman" panose="02020603050405020304" pitchFamily="18" charset="0"/>
                <a:sym typeface="+mn-ea"/>
              </a:rPr>
              <a:t>=1/(800ps)=1.25GHz</a:t>
            </a:r>
          </a:p>
          <a:p>
            <a:pPr>
              <a:lnSpc>
                <a:spcPct val="100000"/>
              </a:lnSpc>
            </a:pPr>
            <a:r>
              <a:rPr lang="zh-CN" altLang="en-US" dirty="0">
                <a:latin typeface="Times New Roman" panose="02020603050405020304" pitchFamily="18" charset="0"/>
                <a:cs typeface="Times New Roman" panose="02020603050405020304" pitchFamily="18" charset="0"/>
                <a:sym typeface="+mn-ea"/>
              </a:rPr>
              <a:t>有些段多数时间处于空闲状态</a:t>
            </a:r>
          </a:p>
          <a:p>
            <a:pPr>
              <a:lnSpc>
                <a:spcPct val="100000"/>
              </a:lnSpc>
            </a:pPr>
            <a:r>
              <a:rPr lang="zh-CN" altLang="en-US" dirty="0">
                <a:latin typeface="Times New Roman" panose="02020603050405020304" pitchFamily="18" charset="0"/>
                <a:cs typeface="Times New Roman" panose="02020603050405020304" pitchFamily="18" charset="0"/>
                <a:sym typeface="+mn-ea"/>
              </a:rPr>
              <a:t>单个段最大时钟频率</a:t>
            </a:r>
            <a:r>
              <a:rPr lang="en-US" altLang="zh-CN" dirty="0">
                <a:latin typeface="Times New Roman" panose="02020603050405020304" pitchFamily="18" charset="0"/>
                <a:cs typeface="Times New Roman" panose="02020603050405020304" pitchFamily="18" charset="0"/>
                <a:sym typeface="+mn-ea"/>
              </a:rPr>
              <a:t>f</a:t>
            </a:r>
            <a:r>
              <a:rPr lang="en-US" altLang="zh-CN" baseline="-25000" dirty="0">
                <a:latin typeface="Times New Roman" panose="02020603050405020304" pitchFamily="18" charset="0"/>
                <a:cs typeface="Times New Roman" panose="02020603050405020304" pitchFamily="18" charset="0"/>
                <a:sym typeface="+mn-ea"/>
              </a:rPr>
              <a:t>max,ALU</a:t>
            </a:r>
            <a:r>
              <a:rPr lang="en-US" altLang="zh-CN" dirty="0">
                <a:latin typeface="Times New Roman" panose="02020603050405020304" pitchFamily="18" charset="0"/>
                <a:cs typeface="Times New Roman" panose="02020603050405020304" pitchFamily="18" charset="0"/>
                <a:sym typeface="+mn-ea"/>
              </a:rPr>
              <a:t>=1/(200ps)=5GHz</a:t>
            </a:r>
            <a:endParaRPr lang="zh-CN" altLang="en-US" dirty="0">
              <a:latin typeface="Times New Roman" panose="02020603050405020304" pitchFamily="18" charset="0"/>
              <a:cs typeface="Times New Roman" panose="02020603050405020304" pitchFamily="18" charset="0"/>
            </a:endParaRPr>
          </a:p>
          <a:p>
            <a:endParaRPr lang="zh-CN" altLang="en-US"/>
          </a:p>
        </p:txBody>
      </p:sp>
      <p:sp>
        <p:nvSpPr>
          <p:cNvPr id="2" name="标题 1"/>
          <p:cNvSpPr>
            <a:spLocks noGrp="1"/>
          </p:cNvSpPr>
          <p:nvPr>
            <p:ph type="title"/>
          </p:nvPr>
        </p:nvSpPr>
        <p:spPr/>
        <p:txBody>
          <a:bodyPr/>
          <a:lstStyle/>
          <a:p>
            <a:r>
              <a:rPr lang="zh-CN" altLang="en-US" dirty="0"/>
              <a:t>指令时延</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81</a:t>
            </a:fld>
            <a:endParaRPr lang="zh-CN" altLang="en-US" dirty="0"/>
          </a:p>
        </p:txBody>
      </p:sp>
      <p:graphicFrame>
        <p:nvGraphicFramePr>
          <p:cNvPr id="7" name="表格 6"/>
          <p:cNvGraphicFramePr>
            <a:graphicFrameLocks noGrp="1"/>
          </p:cNvGraphicFramePr>
          <p:nvPr>
            <p:custDataLst>
              <p:tags r:id="rId1"/>
            </p:custDataLst>
            <p:extLst>
              <p:ext uri="{D42A27DB-BD31-4B8C-83A1-F6EECF244321}">
                <p14:modId xmlns:p14="http://schemas.microsoft.com/office/powerpoint/2010/main" val="3388893155"/>
              </p:ext>
            </p:extLst>
          </p:nvPr>
        </p:nvGraphicFramePr>
        <p:xfrm>
          <a:off x="905510" y="1162685"/>
          <a:ext cx="10515600" cy="3123565"/>
        </p:xfrm>
        <a:graphic>
          <a:graphicData uri="http://schemas.openxmlformats.org/drawingml/2006/table">
            <a:tbl>
              <a:tblPr firstRow="1" bandRow="1">
                <a:tableStyleId>{69012ECD-51FC-41F1-AA8D-1B2483CD663E}</a:tableStyleId>
              </a:tblPr>
              <a:tblGrid>
                <a:gridCol w="937895">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42085">
                  <a:extLst>
                    <a:ext uri="{9D8B030D-6E8A-4147-A177-3AD203B41FA5}">
                      <a16:colId xmlns:a16="http://schemas.microsoft.com/office/drawing/2014/main" val="20002"/>
                    </a:ext>
                  </a:extLst>
                </a:gridCol>
                <a:gridCol w="1789430">
                  <a:extLst>
                    <a:ext uri="{9D8B030D-6E8A-4147-A177-3AD203B41FA5}">
                      <a16:colId xmlns:a16="http://schemas.microsoft.com/office/drawing/2014/main" val="20003"/>
                    </a:ext>
                  </a:extLst>
                </a:gridCol>
                <a:gridCol w="1881505">
                  <a:extLst>
                    <a:ext uri="{9D8B030D-6E8A-4147-A177-3AD203B41FA5}">
                      <a16:colId xmlns:a16="http://schemas.microsoft.com/office/drawing/2014/main" val="20004"/>
                    </a:ext>
                  </a:extLst>
                </a:gridCol>
                <a:gridCol w="1647825">
                  <a:extLst>
                    <a:ext uri="{9D8B030D-6E8A-4147-A177-3AD203B41FA5}">
                      <a16:colId xmlns:a16="http://schemas.microsoft.com/office/drawing/2014/main" val="20005"/>
                    </a:ext>
                  </a:extLst>
                </a:gridCol>
                <a:gridCol w="1356360">
                  <a:extLst>
                    <a:ext uri="{9D8B030D-6E8A-4147-A177-3AD203B41FA5}">
                      <a16:colId xmlns:a16="http://schemas.microsoft.com/office/drawing/2014/main" val="20006"/>
                    </a:ext>
                  </a:extLst>
                </a:gridCol>
              </a:tblGrid>
              <a:tr h="532765">
                <a:tc>
                  <a:txBody>
                    <a:bodyPr/>
                    <a:lstStyle/>
                    <a:p>
                      <a:pPr algn="ctr"/>
                      <a:r>
                        <a:rPr lang="en-US" altLang="zh-CN" sz="2400" dirty="0" err="1"/>
                        <a:t>Instr</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IF=200ps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ID=100ps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ALU=200ps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MEM=200ps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WB=100ps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Total</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sz="2800" dirty="0"/>
                        <a:t>add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ym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600ps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sz="2800" dirty="0" err="1"/>
                        <a:t>beq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500ps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sz="2800" dirty="0" err="1"/>
                        <a:t>jal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ym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600ps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sz="2800" dirty="0" err="1"/>
                        <a:t>load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ym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800ps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sz="2800" dirty="0" err="1"/>
                        <a:t>store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700ps</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单周期</a:t>
            </a:r>
            <a:r>
              <a:rPr lang="en-US" altLang="zh-CN" dirty="0"/>
              <a:t>CPU</a:t>
            </a:r>
            <a:r>
              <a:rPr lang="zh-CN" altLang="en-US" dirty="0"/>
              <a:t>设计</a:t>
            </a:r>
            <a:r>
              <a:rPr lang="zh-CN" altLang="en-US" dirty="0">
                <a:solidFill>
                  <a:srgbClr val="FF0000"/>
                </a:solidFill>
              </a:rPr>
              <a:t>模型</a:t>
            </a:r>
          </a:p>
        </p:txBody>
      </p:sp>
      <p:sp>
        <p:nvSpPr>
          <p:cNvPr id="6" name="文本占位符 5"/>
          <p:cNvSpPr>
            <a:spLocks noGrp="1"/>
          </p:cNvSpPr>
          <p:nvPr>
            <p:ph type="body" sz="quarter" idx="14"/>
          </p:nvPr>
        </p:nvSpPr>
        <p:spPr>
          <a:xfrm>
            <a:off x="7239000" y="1119505"/>
            <a:ext cx="4114800" cy="5043170"/>
          </a:xfrm>
        </p:spPr>
        <p:txBody>
          <a:bodyPr/>
          <a:lstStyle/>
          <a:p>
            <a:endParaRPr lang="zh-CN" altLang="en-US"/>
          </a:p>
        </p:txBody>
      </p:sp>
      <p:sp>
        <p:nvSpPr>
          <p:cNvPr id="4" name="灯片编号占位符 3"/>
          <p:cNvSpPr>
            <a:spLocks noGrp="1"/>
          </p:cNvSpPr>
          <p:nvPr>
            <p:ph type="sldNum" sz="quarter" idx="12"/>
          </p:nvPr>
        </p:nvSpPr>
        <p:spPr/>
        <p:txBody>
          <a:bodyPr/>
          <a:lstStyle/>
          <a:p>
            <a:fld id="{8EE8E787-E6FE-45D8-9039-788B45E44EE7}" type="slidenum">
              <a:rPr lang="zh-CN" altLang="en-US" smtClean="0"/>
              <a:t>82</a:t>
            </a:fld>
            <a:endParaRPr lang="zh-CN" altLang="en-US" dirty="0"/>
          </a:p>
        </p:txBody>
      </p:sp>
      <p:sp>
        <p:nvSpPr>
          <p:cNvPr id="3" name="内容占位符 2"/>
          <p:cNvSpPr>
            <a:spLocks noGrp="1"/>
          </p:cNvSpPr>
          <p:nvPr>
            <p:ph idx="1"/>
          </p:nvPr>
        </p:nvSpPr>
        <p:spPr/>
        <p:txBody>
          <a:bodyPr/>
          <a:lstStyle/>
          <a:p>
            <a:pPr>
              <a:lnSpc>
                <a:spcPct val="130000"/>
              </a:lnSpc>
            </a:pPr>
            <a:r>
              <a:rPr lang="zh-CN" altLang="en-US" dirty="0">
                <a:sym typeface="+mn-ea"/>
              </a:rPr>
              <a:t>每个时钟节拍执行一条指令</a:t>
            </a:r>
            <a:endParaRPr lang="zh-CN" altLang="en-US" dirty="0"/>
          </a:p>
          <a:p>
            <a:pPr>
              <a:lnSpc>
                <a:spcPct val="130000"/>
              </a:lnSpc>
            </a:pPr>
            <a:r>
              <a:rPr lang="zh-CN" altLang="en-US" dirty="0"/>
              <a:t>当前状态值通过一系列组合逻辑得到当前指令机器码，以及对应的操作码类型，操作数，结果。</a:t>
            </a:r>
            <a:endParaRPr lang="en-US" altLang="zh-CN" dirty="0"/>
          </a:p>
          <a:p>
            <a:pPr>
              <a:lnSpc>
                <a:spcPct val="130000"/>
              </a:lnSpc>
            </a:pPr>
            <a:r>
              <a:rPr lang="zh-CN" altLang="en-US" dirty="0"/>
              <a:t>在下一时钟上升沿到来时，所有组合逻辑单元输出的状态值保持或者更新对应寄存器，同时开始下一个时钟周期的执行操作。</a:t>
            </a:r>
          </a:p>
        </p:txBody>
      </p:sp>
      <p:pic>
        <p:nvPicPr>
          <p:cNvPr id="5" name="图片 4"/>
          <p:cNvPicPr>
            <a:picLocks noChangeAspect="1"/>
          </p:cNvPicPr>
          <p:nvPr/>
        </p:nvPicPr>
        <p:blipFill>
          <a:blip r:embed="rId3"/>
          <a:stretch>
            <a:fillRect/>
          </a:stretch>
        </p:blipFill>
        <p:spPr>
          <a:xfrm>
            <a:off x="6905278" y="1309687"/>
            <a:ext cx="5157568" cy="485298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分阶段的数据通路</a:t>
            </a:r>
            <a:r>
              <a:rPr lang="en-US" altLang="zh-CN" dirty="0"/>
              <a:t>——</a:t>
            </a:r>
            <a:r>
              <a:rPr lang="zh-CN" altLang="en-US" dirty="0"/>
              <a:t>概述</a:t>
            </a:r>
          </a:p>
        </p:txBody>
      </p:sp>
      <p:sp>
        <p:nvSpPr>
          <p:cNvPr id="7" name="内容占位符 6"/>
          <p:cNvSpPr>
            <a:spLocks noGrp="1"/>
          </p:cNvSpPr>
          <p:nvPr>
            <p:ph idx="1"/>
          </p:nvPr>
        </p:nvSpPr>
        <p:spPr/>
        <p:txBody>
          <a:bodyPr/>
          <a:lstStyle/>
          <a:p>
            <a:r>
              <a:rPr lang="zh-CN" altLang="en-US" dirty="0"/>
              <a:t>问题：单块的逻辑结构完成对所有指令从取指到执行的所有操作，这种设计</a:t>
            </a:r>
            <a:r>
              <a:rPr lang="zh-CN" altLang="en-US" b="1" dirty="0"/>
              <a:t>笨重，效率低下</a:t>
            </a:r>
            <a:endParaRPr lang="en-US" altLang="zh-CN" dirty="0"/>
          </a:p>
          <a:p>
            <a:r>
              <a:rPr lang="zh-CN" altLang="en-US" dirty="0"/>
              <a:t>分阶段的数据通路设计：将原来执行一条指令的过程，拆分为几个阶段，然后将这几个阶段对应的电路结构前后串联起来构成完整的数据通路。</a:t>
            </a:r>
            <a:endParaRPr lang="en-US" altLang="zh-CN" dirty="0"/>
          </a:p>
          <a:p>
            <a:pPr lvl="1"/>
            <a:r>
              <a:rPr lang="zh-CN" altLang="en-US" dirty="0"/>
              <a:t>电路规模更小，更便于设计实现</a:t>
            </a:r>
            <a:endParaRPr lang="en-US" altLang="zh-CN" dirty="0"/>
          </a:p>
          <a:p>
            <a:pPr lvl="1"/>
            <a:r>
              <a:rPr lang="zh-CN" altLang="en-US" dirty="0"/>
              <a:t>便于修改优化一个阶段而不影响其他阶段</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83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RISC-V </a:t>
            </a:r>
            <a:r>
              <a:rPr lang="zh-CN" altLang="en-US" dirty="0"/>
              <a:t>编码</a:t>
            </a:r>
          </a:p>
        </p:txBody>
      </p:sp>
      <p:sp>
        <p:nvSpPr>
          <p:cNvPr id="4" name="内容占位符 3"/>
          <p:cNvSpPr>
            <a:spLocks noGrp="1"/>
          </p:cNvSpPr>
          <p:nvPr>
            <p:ph idx="1"/>
          </p:nvPr>
        </p:nvSpPr>
        <p:spPr/>
        <p:txBody>
          <a:bodyPr/>
          <a:lstStyle/>
          <a:p>
            <a:pPr>
              <a:lnSpc>
                <a:spcPct val="110000"/>
              </a:lnSpc>
            </a:pPr>
            <a:r>
              <a:rPr lang="zh-CN" altLang="en-US" dirty="0"/>
              <a:t>从前述的</a:t>
            </a:r>
            <a:r>
              <a:rPr lang="en-US" altLang="zh-CN" dirty="0"/>
              <a:t>RISC-V </a:t>
            </a:r>
            <a:r>
              <a:rPr lang="zh-CN" altLang="en-US" dirty="0"/>
              <a:t>指令集编码可以看出，实际上用来区分某条指令种类的编码只有</a:t>
            </a:r>
            <a:r>
              <a:rPr lang="en-US" altLang="zh-CN" dirty="0" err="1"/>
              <a:t>inst</a:t>
            </a:r>
            <a:r>
              <a:rPr lang="en-US" altLang="zh-CN" dirty="0"/>
              <a:t>[30]</a:t>
            </a:r>
            <a:r>
              <a:rPr lang="zh-CN" altLang="en-US" dirty="0"/>
              <a:t>、</a:t>
            </a:r>
            <a:r>
              <a:rPr lang="en-US" altLang="zh-CN" dirty="0"/>
              <a:t>inst[14:12]</a:t>
            </a:r>
            <a:r>
              <a:rPr lang="zh-CN" altLang="en-US" dirty="0"/>
              <a:t>、</a:t>
            </a:r>
            <a:r>
              <a:rPr lang="en-US" altLang="zh-CN" dirty="0"/>
              <a:t>inst[6:2]</a:t>
            </a:r>
            <a:endParaRPr lang="zh-CN" altLang="en-US"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84</a:t>
            </a:fld>
            <a:endParaRPr lang="zh-CN" altLang="en-US" dirty="0"/>
          </a:p>
        </p:txBody>
      </p:sp>
      <p:graphicFrame>
        <p:nvGraphicFramePr>
          <p:cNvPr id="47" name="表格 46"/>
          <p:cNvGraphicFramePr/>
          <p:nvPr>
            <p:custDataLst>
              <p:tags r:id="rId1"/>
            </p:custDataLst>
            <p:extLst>
              <p:ext uri="{D42A27DB-BD31-4B8C-83A1-F6EECF244321}">
                <p14:modId xmlns:p14="http://schemas.microsoft.com/office/powerpoint/2010/main" val="1286112719"/>
              </p:ext>
            </p:extLst>
          </p:nvPr>
        </p:nvGraphicFramePr>
        <p:xfrm>
          <a:off x="677544" y="2440178"/>
          <a:ext cx="10836911" cy="3916172"/>
        </p:xfrm>
        <a:graphic>
          <a:graphicData uri="http://schemas.openxmlformats.org/drawingml/2006/table">
            <a:tbl>
              <a:tblPr>
                <a:tableStyleId>{5C22544A-7EE6-4342-B048-85BDC9FD1C3A}</a:tableStyleId>
              </a:tblPr>
              <a:tblGrid>
                <a:gridCol w="655712">
                  <a:extLst>
                    <a:ext uri="{9D8B030D-6E8A-4147-A177-3AD203B41FA5}">
                      <a16:colId xmlns:a16="http://schemas.microsoft.com/office/drawing/2014/main" val="20000"/>
                    </a:ext>
                  </a:extLst>
                </a:gridCol>
                <a:gridCol w="1986767">
                  <a:extLst>
                    <a:ext uri="{9D8B030D-6E8A-4147-A177-3AD203B41FA5}">
                      <a16:colId xmlns:a16="http://schemas.microsoft.com/office/drawing/2014/main" val="20001"/>
                    </a:ext>
                  </a:extLst>
                </a:gridCol>
                <a:gridCol w="1736131">
                  <a:extLst>
                    <a:ext uri="{9D8B030D-6E8A-4147-A177-3AD203B41FA5}">
                      <a16:colId xmlns:a16="http://schemas.microsoft.com/office/drawing/2014/main" val="20002"/>
                    </a:ext>
                  </a:extLst>
                </a:gridCol>
                <a:gridCol w="1781284">
                  <a:extLst>
                    <a:ext uri="{9D8B030D-6E8A-4147-A177-3AD203B41FA5}">
                      <a16:colId xmlns:a16="http://schemas.microsoft.com/office/drawing/2014/main" val="20003"/>
                    </a:ext>
                  </a:extLst>
                </a:gridCol>
                <a:gridCol w="1698830">
                  <a:extLst>
                    <a:ext uri="{9D8B030D-6E8A-4147-A177-3AD203B41FA5}">
                      <a16:colId xmlns:a16="http://schemas.microsoft.com/office/drawing/2014/main" val="20004"/>
                    </a:ext>
                  </a:extLst>
                </a:gridCol>
                <a:gridCol w="1720425">
                  <a:extLst>
                    <a:ext uri="{9D8B030D-6E8A-4147-A177-3AD203B41FA5}">
                      <a16:colId xmlns:a16="http://schemas.microsoft.com/office/drawing/2014/main" val="20005"/>
                    </a:ext>
                  </a:extLst>
                </a:gridCol>
                <a:gridCol w="1257762">
                  <a:extLst>
                    <a:ext uri="{9D8B030D-6E8A-4147-A177-3AD203B41FA5}">
                      <a16:colId xmlns:a16="http://schemas.microsoft.com/office/drawing/2014/main" val="20006"/>
                    </a:ext>
                  </a:extLst>
                </a:gridCol>
              </a:tblGrid>
              <a:tr h="596900">
                <a:tc>
                  <a:txBody>
                    <a:bodyPr/>
                    <a:lstStyle/>
                    <a:p>
                      <a:pPr algn="ctr">
                        <a:lnSpc>
                          <a:spcPct val="140000"/>
                        </a:lnSpc>
                        <a:buNone/>
                      </a:pPr>
                      <a:endParaRPr lang="zh-CN" altLang="en-US"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sym typeface="+mn-ea"/>
                        </a:rPr>
                        <a:t>int[31:25]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sym typeface="+mn-ea"/>
                        </a:rPr>
                        <a:t>int[24:20]</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sym typeface="+mn-ea"/>
                        </a:rPr>
                        <a:t>int[19:15]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sym typeface="+mn-ea"/>
                        </a:rPr>
                        <a:t>int[14:12]</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int[11:7]</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inst[6:0]</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r h="596900">
                <a:tc>
                  <a:txBody>
                    <a:bodyPr/>
                    <a:lstStyle/>
                    <a:p>
                      <a:pPr algn="ctr">
                        <a:lnSpc>
                          <a:spcPct val="140000"/>
                        </a:lnSpc>
                        <a:buNone/>
                      </a:pPr>
                      <a:r>
                        <a:rPr lang="en-US" altLang="zh-CN" sz="2800"/>
                        <a:t>R</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func7</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rs2</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1"/>
                  </a:ext>
                </a:extLst>
              </a:tr>
              <a:tr h="381000">
                <a:tc>
                  <a:txBody>
                    <a:bodyPr/>
                    <a:lstStyle/>
                    <a:p>
                      <a:pPr algn="ctr">
                        <a:lnSpc>
                          <a:spcPct val="140000"/>
                        </a:lnSpc>
                        <a:buNone/>
                      </a:pPr>
                      <a:r>
                        <a:rPr lang="en-US" altLang="zh-CN" sz="2800"/>
                        <a:t>I</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sz="28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a:t>
                      </a:r>
                      <a:r>
                        <a:rPr lang="en-US" sz="2800" b="1" dirty="0">
                          <a:solidFill>
                            <a:srgbClr val="0000FF"/>
                          </a:solidFill>
                          <a:ea typeface="宋体" panose="02010600030101010101" pitchFamily="2" charset="-122"/>
                          <a:sym typeface="+mn-ea"/>
                        </a:rPr>
                        <a:t>11</a:t>
                      </a:r>
                      <a:r>
                        <a:rPr lang="en-US" sz="2800" dirty="0">
                          <a:solidFill>
                            <a:schemeClr val="tx1"/>
                          </a:solidFill>
                          <a:ea typeface="宋体" panose="02010600030101010101" pitchFamily="2" charset="-122"/>
                          <a:sym typeface="+mn-ea"/>
                        </a:rPr>
                        <a:t>:5]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8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[4:0]</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2"/>
                  </a:ext>
                </a:extLst>
              </a:tr>
              <a:tr h="596900">
                <a:tc>
                  <a:txBody>
                    <a:bodyPr/>
                    <a:lstStyle/>
                    <a:p>
                      <a:pPr algn="ctr">
                        <a:lnSpc>
                          <a:spcPct val="140000"/>
                        </a:lnSpc>
                        <a:buNone/>
                      </a:pPr>
                      <a:r>
                        <a:rPr lang="en-US" altLang="zh-CN" sz="2800"/>
                        <a:t>S</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8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a:t>
                      </a:r>
                      <a:r>
                        <a:rPr lang="en-US" sz="2800" b="1" dirty="0">
                          <a:solidFill>
                            <a:srgbClr val="0000FF"/>
                          </a:solidFill>
                          <a:ea typeface="宋体" panose="02010600030101010101" pitchFamily="2" charset="-122"/>
                          <a:sym typeface="+mn-ea"/>
                        </a:rPr>
                        <a:t>11</a:t>
                      </a:r>
                      <a:r>
                        <a:rPr lang="en-US" sz="2800" dirty="0">
                          <a:solidFill>
                            <a:schemeClr val="tx1"/>
                          </a:solidFill>
                          <a:ea typeface="宋体" panose="02010600030101010101" pitchFamily="2" charset="-122"/>
                          <a:sym typeface="+mn-ea"/>
                        </a:rPr>
                        <a:t>:5]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rs2</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8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[4:0]</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3"/>
                  </a:ext>
                </a:extLst>
              </a:tr>
              <a:tr h="381000">
                <a:tc>
                  <a:txBody>
                    <a:bodyPr/>
                    <a:lstStyle/>
                    <a:p>
                      <a:pPr algn="ctr">
                        <a:lnSpc>
                          <a:spcPct val="140000"/>
                        </a:lnSpc>
                        <a:buNone/>
                      </a:pPr>
                      <a:r>
                        <a:rPr lang="en-US" altLang="zh-CN" sz="2800"/>
                        <a:t>B</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4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a:t>
                      </a:r>
                      <a:r>
                        <a:rPr lang="en-US" sz="2800" b="1" dirty="0">
                          <a:solidFill>
                            <a:srgbClr val="0000FF"/>
                          </a:solidFill>
                          <a:ea typeface="宋体" panose="02010600030101010101" pitchFamily="2" charset="-122"/>
                          <a:sym typeface="+mn-ea"/>
                        </a:rPr>
                        <a:t>12</a:t>
                      </a:r>
                      <a:r>
                        <a:rPr lang="en-US" sz="2800" dirty="0">
                          <a:solidFill>
                            <a:schemeClr val="tx1"/>
                          </a:solidFill>
                          <a:ea typeface="宋体" panose="02010600030101010101" pitchFamily="2" charset="-122"/>
                          <a:sym typeface="+mn-ea"/>
                        </a:rPr>
                        <a:t>,10:5]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rs2</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rs1</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func3</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400" dirty="0" err="1">
                          <a:solidFill>
                            <a:schemeClr val="tx1"/>
                          </a:solidFill>
                          <a:ea typeface="宋体" panose="02010600030101010101" pitchFamily="2" charset="-122"/>
                          <a:sym typeface="+mn-ea"/>
                        </a:rPr>
                        <a:t>imm</a:t>
                      </a:r>
                      <a:r>
                        <a:rPr lang="en-US" sz="2800" dirty="0">
                          <a:solidFill>
                            <a:schemeClr val="tx1"/>
                          </a:solidFill>
                          <a:ea typeface="宋体" panose="02010600030101010101" pitchFamily="2" charset="-122"/>
                          <a:sym typeface="+mn-ea"/>
                        </a:rPr>
                        <a:t>[4:1,</a:t>
                      </a:r>
                      <a:r>
                        <a:rPr lang="en-US" sz="2800" b="1" dirty="0">
                          <a:solidFill>
                            <a:srgbClr val="FF0000"/>
                          </a:solidFill>
                          <a:ea typeface="宋体" panose="02010600030101010101" pitchFamily="2" charset="-122"/>
                          <a:sym typeface="+mn-ea"/>
                        </a:rPr>
                        <a:t>11</a:t>
                      </a:r>
                      <a:r>
                        <a:rPr lang="en-US" sz="2800" dirty="0">
                          <a:solidFill>
                            <a:schemeClr val="tx1"/>
                          </a:solidFill>
                          <a:ea typeface="宋体" panose="02010600030101010101" pitchFamily="2" charset="-122"/>
                          <a:sym typeface="+mn-ea"/>
                        </a:rPr>
                        <a:t>]</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4"/>
                  </a:ext>
                </a:extLst>
              </a:tr>
              <a:tr h="381000">
                <a:tc>
                  <a:txBody>
                    <a:bodyPr/>
                    <a:lstStyle/>
                    <a:p>
                      <a:pPr algn="ctr">
                        <a:lnSpc>
                          <a:spcPct val="140000"/>
                        </a:lnSpc>
                        <a:buNone/>
                      </a:pPr>
                      <a:r>
                        <a:rPr lang="en-US" altLang="zh-CN" sz="2800"/>
                        <a:t>J</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sz="24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a:t>
                      </a:r>
                      <a:r>
                        <a:rPr lang="en-US" altLang="zh-CN" sz="2800" b="1" dirty="0">
                          <a:solidFill>
                            <a:srgbClr val="0000FF"/>
                          </a:solidFill>
                          <a:ea typeface="宋体" panose="02010600030101010101" pitchFamily="2" charset="-122"/>
                          <a:sym typeface="+mn-ea"/>
                        </a:rPr>
                        <a:t>20</a:t>
                      </a:r>
                      <a:r>
                        <a:rPr lang="en-US" altLang="zh-CN" sz="2800" dirty="0">
                          <a:solidFill>
                            <a:schemeClr val="tx1"/>
                          </a:solidFill>
                          <a:ea typeface="宋体" panose="02010600030101010101" pitchFamily="2" charset="-122"/>
                          <a:sym typeface="+mn-ea"/>
                        </a:rPr>
                        <a:t>,10:5]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4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[4:1,</a:t>
                      </a:r>
                      <a:r>
                        <a:rPr lang="en-US" altLang="zh-CN" sz="2800" b="1" dirty="0">
                          <a:solidFill>
                            <a:srgbClr val="FF0000"/>
                          </a:solidFill>
                          <a:ea typeface="宋体" panose="02010600030101010101" pitchFamily="2" charset="-122"/>
                          <a:sym typeface="+mn-ea"/>
                        </a:rPr>
                        <a:t>11</a:t>
                      </a:r>
                      <a:r>
                        <a:rPr lang="en-US" altLang="zh-CN" sz="2800" dirty="0">
                          <a:solidFill>
                            <a:schemeClr val="tx1"/>
                          </a:solidFill>
                          <a:ea typeface="宋体" panose="02010600030101010101" pitchFamily="2" charset="-122"/>
                          <a:sym typeface="+mn-ea"/>
                        </a:rPr>
                        <a:t>]</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4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[19:15]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sz="24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[14:12]</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5"/>
                  </a:ext>
                </a:extLst>
              </a:tr>
              <a:tr h="381000">
                <a:tc>
                  <a:txBody>
                    <a:bodyPr/>
                    <a:lstStyle/>
                    <a:p>
                      <a:pPr algn="ctr">
                        <a:lnSpc>
                          <a:spcPct val="140000"/>
                        </a:lnSpc>
                        <a:buNone/>
                      </a:pPr>
                      <a:r>
                        <a:rPr lang="en-US" altLang="zh-CN" sz="2800"/>
                        <a:t>U</a:t>
                      </a:r>
                      <a:r>
                        <a:rPr lang="zh-CN" altLang="en-US" sz="2800"/>
                        <a:t>型</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a:t>
                      </a:r>
                      <a:r>
                        <a:rPr lang="en-US" altLang="zh-CN" sz="2800" b="1" dirty="0">
                          <a:solidFill>
                            <a:srgbClr val="0000FF"/>
                          </a:solidFill>
                          <a:ea typeface="宋体" panose="02010600030101010101" pitchFamily="2" charset="-122"/>
                          <a:sym typeface="+mn-ea"/>
                        </a:rPr>
                        <a:t>31</a:t>
                      </a:r>
                      <a:r>
                        <a:rPr lang="en-US" altLang="zh-CN" sz="2800" dirty="0">
                          <a:solidFill>
                            <a:schemeClr val="tx1"/>
                          </a:solidFill>
                          <a:ea typeface="宋体" panose="02010600030101010101" pitchFamily="2" charset="-122"/>
                          <a:sym typeface="+mn-ea"/>
                        </a:rPr>
                        <a:t>:25]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4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[24:20]</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4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[19:15]</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ctr" defTabSz="914400" rtl="0" eaLnBrk="1" fontAlgn="base" latinLnBrk="0" hangingPunct="1">
                        <a:lnSpc>
                          <a:spcPct val="140000"/>
                        </a:lnSpc>
                        <a:spcBef>
                          <a:spcPct val="0"/>
                        </a:spcBef>
                        <a:spcAft>
                          <a:spcPct val="0"/>
                        </a:spcAft>
                        <a:buClrTx/>
                        <a:buSzTx/>
                        <a:buFontTx/>
                        <a:buNone/>
                      </a:pPr>
                      <a:r>
                        <a:rPr lang="en-US" altLang="zh-CN" sz="2400" dirty="0" err="1">
                          <a:solidFill>
                            <a:schemeClr val="tx1"/>
                          </a:solidFill>
                          <a:ea typeface="宋体" panose="02010600030101010101" pitchFamily="2" charset="-122"/>
                          <a:sym typeface="+mn-ea"/>
                        </a:rPr>
                        <a:t>imm</a:t>
                      </a:r>
                      <a:r>
                        <a:rPr lang="en-US" altLang="zh-CN" sz="2800" dirty="0">
                          <a:solidFill>
                            <a:schemeClr val="tx1"/>
                          </a:solidFill>
                          <a:ea typeface="宋体" panose="02010600030101010101" pitchFamily="2" charset="-122"/>
                          <a:sym typeface="+mn-ea"/>
                        </a:rPr>
                        <a:t>[14:12]</a:t>
                      </a:r>
                      <a:endParaRPr lang="en-US" altLang="zh-CN" sz="2800"/>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a:t>rd</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40000"/>
                        </a:lnSpc>
                        <a:buNone/>
                      </a:pPr>
                      <a:r>
                        <a:rPr lang="en-US" altLang="zh-CN" sz="2800" dirty="0"/>
                        <a:t>opcode</a:t>
                      </a: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RISC-V </a:t>
            </a:r>
            <a:r>
              <a:rPr lang="zh-CN" altLang="en-US" dirty="0"/>
              <a:t>编码</a:t>
            </a:r>
          </a:p>
        </p:txBody>
      </p:sp>
      <p:sp>
        <p:nvSpPr>
          <p:cNvPr id="4" name="内容占位符 3"/>
          <p:cNvSpPr>
            <a:spLocks noGrp="1"/>
          </p:cNvSpPr>
          <p:nvPr>
            <p:ph idx="1"/>
          </p:nvPr>
        </p:nvSpPr>
        <p:spPr>
          <a:xfrm>
            <a:off x="838200" y="1105535"/>
            <a:ext cx="10515600" cy="1080453"/>
          </a:xfrm>
        </p:spPr>
        <p:txBody>
          <a:bodyPr/>
          <a:lstStyle/>
          <a:p>
            <a:pPr>
              <a:lnSpc>
                <a:spcPct val="110000"/>
              </a:lnSpc>
            </a:pPr>
            <a:r>
              <a:rPr lang="en-US" altLang="zh-CN" dirty="0" err="1"/>
              <a:t>inst</a:t>
            </a:r>
            <a:r>
              <a:rPr lang="en-US" altLang="zh-CN" dirty="0"/>
              <a:t>[30]</a:t>
            </a:r>
            <a:r>
              <a:rPr lang="zh-CN" altLang="en-US" dirty="0"/>
              <a:t>用于区分移位指令是“逻辑右移”和“算术右移”，</a:t>
            </a:r>
            <a:r>
              <a:rPr lang="en-US" altLang="zh-CN" dirty="0"/>
              <a:t>R</a:t>
            </a:r>
            <a:r>
              <a:rPr lang="zh-CN" altLang="en-US" dirty="0"/>
              <a:t>型指令的</a:t>
            </a:r>
            <a:r>
              <a:rPr lang="en-US" altLang="zh-CN" dirty="0"/>
              <a:t>ADD</a:t>
            </a:r>
            <a:r>
              <a:rPr lang="zh-CN" altLang="en-US" dirty="0"/>
              <a:t>和</a:t>
            </a:r>
            <a:r>
              <a:rPr lang="en-US" altLang="zh-CN" dirty="0"/>
              <a:t>SUB</a:t>
            </a:r>
            <a:r>
              <a:rPr lang="zh-CN" altLang="en-US" dirty="0"/>
              <a:t>。</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85</a:t>
            </a:fld>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00" y="5846827"/>
            <a:ext cx="9000000" cy="80675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000" y="2185988"/>
            <a:ext cx="9000000" cy="3660839"/>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RISC-V </a:t>
            </a:r>
            <a:r>
              <a:rPr lang="zh-CN" altLang="en-US" dirty="0"/>
              <a:t>编码</a:t>
            </a:r>
          </a:p>
        </p:txBody>
      </p:sp>
      <p:sp>
        <p:nvSpPr>
          <p:cNvPr id="4" name="内容占位符 3"/>
          <p:cNvSpPr>
            <a:spLocks noGrp="1"/>
          </p:cNvSpPr>
          <p:nvPr>
            <p:ph idx="1"/>
          </p:nvPr>
        </p:nvSpPr>
        <p:spPr>
          <a:xfrm>
            <a:off x="838200" y="1105535"/>
            <a:ext cx="10515600" cy="1909128"/>
          </a:xfrm>
        </p:spPr>
        <p:txBody>
          <a:bodyPr/>
          <a:lstStyle/>
          <a:p>
            <a:pPr>
              <a:lnSpc>
                <a:spcPct val="110000"/>
              </a:lnSpc>
            </a:pPr>
            <a:r>
              <a:rPr lang="en-US" altLang="zh-CN" dirty="0" err="1"/>
              <a:t>inst</a:t>
            </a:r>
            <a:r>
              <a:rPr lang="en-US" altLang="zh-CN" dirty="0"/>
              <a:t>[14:12]</a:t>
            </a:r>
            <a:r>
              <a:rPr lang="zh-CN" altLang="en-US" dirty="0"/>
              <a:t>是部分指令</a:t>
            </a:r>
            <a:r>
              <a:rPr lang="en-US" altLang="zh-CN" dirty="0"/>
              <a:t>32</a:t>
            </a:r>
            <a:r>
              <a:rPr lang="zh-CN" altLang="en-US" dirty="0"/>
              <a:t>位机器码的</a:t>
            </a:r>
            <a:r>
              <a:rPr lang="en-US" altLang="zh-CN" dirty="0"/>
              <a:t>funct3</a:t>
            </a:r>
            <a:r>
              <a:rPr lang="zh-CN" altLang="en-US" dirty="0"/>
              <a:t>字段。它主要用于区分一个大类指令下不同的小功能。例如，</a:t>
            </a:r>
            <a:r>
              <a:rPr lang="en-US" altLang="zh-CN" dirty="0"/>
              <a:t>B</a:t>
            </a:r>
            <a:r>
              <a:rPr lang="zh-CN" altLang="en-US" dirty="0"/>
              <a:t>型指令下的各种不同的比较方式。</a:t>
            </a:r>
            <a:endParaRPr lang="en-US" altLang="zh-CN" dirty="0"/>
          </a:p>
          <a:p>
            <a:pPr>
              <a:lnSpc>
                <a:spcPct val="110000"/>
              </a:lnSpc>
            </a:pPr>
            <a:endParaRPr lang="en-US" altLang="zh-CN" dirty="0"/>
          </a:p>
          <a:p>
            <a:pPr>
              <a:lnSpc>
                <a:spcPct val="110000"/>
              </a:lnSpc>
            </a:pPr>
            <a:endParaRPr lang="en-US" altLang="zh-CN" dirty="0"/>
          </a:p>
          <a:p>
            <a:pPr>
              <a:lnSpc>
                <a:spcPct val="110000"/>
              </a:lnSpc>
            </a:pPr>
            <a:endParaRPr lang="en-US" altLang="zh-CN" dirty="0"/>
          </a:p>
          <a:p>
            <a:pPr>
              <a:lnSpc>
                <a:spcPct val="110000"/>
              </a:lnSpc>
            </a:pPr>
            <a:endParaRPr lang="en-US" altLang="zh-CN" dirty="0"/>
          </a:p>
          <a:p>
            <a:pPr>
              <a:lnSpc>
                <a:spcPct val="110000"/>
              </a:lnSpc>
            </a:pPr>
            <a:endParaRPr lang="en-US" altLang="zh-CN" dirty="0"/>
          </a:p>
          <a:p>
            <a:pPr>
              <a:lnSpc>
                <a:spcPct val="110000"/>
              </a:lnSpc>
            </a:pPr>
            <a:r>
              <a:rPr lang="en-US" altLang="zh-CN" sz="3200" dirty="0" err="1"/>
              <a:t>BrUn</a:t>
            </a:r>
            <a:r>
              <a:rPr lang="en-US" altLang="zh-CN" sz="3200" dirty="0"/>
              <a:t> = Inst[14] · Inst[13] · Branch</a:t>
            </a:r>
            <a:endParaRPr lang="zh-CN" altLang="en-US" sz="3200"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86</a:t>
            </a:fld>
            <a:endParaRPr lang="zh-CN" altLang="en-US" dirty="0"/>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2611159020"/>
              </p:ext>
            </p:extLst>
          </p:nvPr>
        </p:nvGraphicFramePr>
        <p:xfrm>
          <a:off x="838201" y="2853459"/>
          <a:ext cx="10472738" cy="3371127"/>
        </p:xfrm>
        <a:graphic>
          <a:graphicData uri="http://schemas.openxmlformats.org/drawingml/2006/table">
            <a:tbl>
              <a:tblPr bandRow="1">
                <a:tableStyleId>{69012ECD-51FC-41F1-AA8D-1B2483CD663E}</a:tableStyleId>
              </a:tblPr>
              <a:tblGrid>
                <a:gridCol w="2635562">
                  <a:extLst>
                    <a:ext uri="{9D8B030D-6E8A-4147-A177-3AD203B41FA5}">
                      <a16:colId xmlns:a16="http://schemas.microsoft.com/office/drawing/2014/main" val="20000"/>
                    </a:ext>
                  </a:extLst>
                </a:gridCol>
                <a:gridCol w="728867">
                  <a:extLst>
                    <a:ext uri="{9D8B030D-6E8A-4147-A177-3AD203B41FA5}">
                      <a16:colId xmlns:a16="http://schemas.microsoft.com/office/drawing/2014/main" val="20001"/>
                    </a:ext>
                  </a:extLst>
                </a:gridCol>
                <a:gridCol w="738657">
                  <a:extLst>
                    <a:ext uri="{9D8B030D-6E8A-4147-A177-3AD203B41FA5}">
                      <a16:colId xmlns:a16="http://schemas.microsoft.com/office/drawing/2014/main" val="20002"/>
                    </a:ext>
                  </a:extLst>
                </a:gridCol>
                <a:gridCol w="1193993">
                  <a:extLst>
                    <a:ext uri="{9D8B030D-6E8A-4147-A177-3AD203B41FA5}">
                      <a16:colId xmlns:a16="http://schemas.microsoft.com/office/drawing/2014/main" val="20003"/>
                    </a:ext>
                  </a:extLst>
                </a:gridCol>
                <a:gridCol w="2175496">
                  <a:extLst>
                    <a:ext uri="{9D8B030D-6E8A-4147-A177-3AD203B41FA5}">
                      <a16:colId xmlns:a16="http://schemas.microsoft.com/office/drawing/2014/main" val="20004"/>
                    </a:ext>
                  </a:extLst>
                </a:gridCol>
                <a:gridCol w="1669707">
                  <a:extLst>
                    <a:ext uri="{9D8B030D-6E8A-4147-A177-3AD203B41FA5}">
                      <a16:colId xmlns:a16="http://schemas.microsoft.com/office/drawing/2014/main" val="20005"/>
                    </a:ext>
                  </a:extLst>
                </a:gridCol>
                <a:gridCol w="1330456">
                  <a:extLst>
                    <a:ext uri="{9D8B030D-6E8A-4147-A177-3AD203B41FA5}">
                      <a16:colId xmlns:a16="http://schemas.microsoft.com/office/drawing/2014/main" val="20006"/>
                    </a:ext>
                  </a:extLst>
                </a:gridCol>
              </a:tblGrid>
              <a:tr h="562027">
                <a:tc>
                  <a:txBody>
                    <a:bodyPr/>
                    <a:lstStyle/>
                    <a:p>
                      <a:pPr algn="ctr"/>
                      <a:r>
                        <a:rPr lang="en-US" altLang="zh-CN" sz="2400" dirty="0" err="1"/>
                        <a:t>imm</a:t>
                      </a:r>
                      <a:r>
                        <a:rPr lang="en-US" altLang="zh-CN" sz="2400" dirty="0"/>
                        <a:t>[12|10:5]</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rs2</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000</a:t>
                      </a:r>
                      <a:endParaRPr lang="zh-CN" altLang="en-US" sz="24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err="1"/>
                        <a:t>imm</a:t>
                      </a:r>
                      <a:r>
                        <a:rPr lang="en-US" altLang="zh-CN" sz="2400" dirty="0"/>
                        <a:t>[4:1|11]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11000</a:t>
                      </a:r>
                      <a:r>
                        <a:rPr lang="en-US" altLang="zh-CN" sz="2400" dirty="0"/>
                        <a:t>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BEQ</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561820">
                <a:tc>
                  <a:txBody>
                    <a:bodyPr/>
                    <a:lstStyle/>
                    <a:p>
                      <a:pPr algn="ctr"/>
                      <a:r>
                        <a:rPr lang="en-US" altLang="zh-CN" sz="2400" dirty="0" err="1"/>
                        <a:t>imm</a:t>
                      </a:r>
                      <a:r>
                        <a:rPr lang="en-US" altLang="zh-CN" sz="2400" dirty="0"/>
                        <a:t>[12|10:5]</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rs2</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t>rs1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001</a:t>
                      </a:r>
                      <a:endParaRPr lang="zh-CN" altLang="en-US" sz="24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err="1"/>
                        <a:t>imm</a:t>
                      </a:r>
                      <a:r>
                        <a:rPr lang="en-US" altLang="zh-CN" sz="2400" dirty="0"/>
                        <a:t>[4:1|11]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FF0000"/>
                          </a:solidFill>
                        </a:rPr>
                        <a:t>11000</a:t>
                      </a:r>
                      <a:r>
                        <a:rPr lang="en-US" altLang="zh-CN" sz="2400" dirty="0"/>
                        <a:t>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BNE</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561820">
                <a:tc>
                  <a:txBody>
                    <a:bodyPr/>
                    <a:lstStyle/>
                    <a:p>
                      <a:pPr algn="ctr"/>
                      <a:r>
                        <a:rPr lang="en-US" altLang="zh-CN" sz="2400" dirty="0" err="1"/>
                        <a:t>imm</a:t>
                      </a:r>
                      <a:r>
                        <a:rPr lang="en-US" altLang="zh-CN" sz="2400" dirty="0"/>
                        <a:t>[12|10:5]</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rs2</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100</a:t>
                      </a:r>
                      <a:endParaRPr lang="zh-CN" altLang="en-US" sz="24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err="1"/>
                        <a:t>imm</a:t>
                      </a:r>
                      <a:r>
                        <a:rPr lang="en-US" altLang="zh-CN" sz="2400" dirty="0"/>
                        <a:t>[4:1|11]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11000</a:t>
                      </a:r>
                      <a:r>
                        <a:rPr lang="en-US" altLang="zh-CN" sz="2400" dirty="0"/>
                        <a:t>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BLT</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561820">
                <a:tc>
                  <a:txBody>
                    <a:bodyPr/>
                    <a:lstStyle/>
                    <a:p>
                      <a:pPr algn="ctr"/>
                      <a:r>
                        <a:rPr lang="en-US" altLang="zh-CN" sz="2400" dirty="0" err="1"/>
                        <a:t>imm</a:t>
                      </a:r>
                      <a:r>
                        <a:rPr lang="en-US" altLang="zh-CN" sz="2400" dirty="0"/>
                        <a:t>[12|10:5]</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rs2</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101</a:t>
                      </a:r>
                      <a:endParaRPr lang="zh-CN" altLang="en-US" sz="24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err="1"/>
                        <a:t>imm</a:t>
                      </a:r>
                      <a:r>
                        <a:rPr lang="en-US" altLang="zh-CN" sz="2400" dirty="0"/>
                        <a:t>[4:1|11]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FF0000"/>
                          </a:solidFill>
                        </a:rPr>
                        <a:t>11000</a:t>
                      </a:r>
                      <a:r>
                        <a:rPr lang="en-US" altLang="zh-CN" sz="2400" dirty="0"/>
                        <a:t>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BGE</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561820">
                <a:tc>
                  <a:txBody>
                    <a:bodyPr/>
                    <a:lstStyle/>
                    <a:p>
                      <a:pPr algn="ctr"/>
                      <a:r>
                        <a:rPr lang="en-US" altLang="zh-CN" sz="2400" dirty="0" err="1"/>
                        <a:t>imm</a:t>
                      </a:r>
                      <a:r>
                        <a:rPr lang="en-US" altLang="zh-CN" sz="2400" dirty="0"/>
                        <a:t>[12|10:5]</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rs2</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110</a:t>
                      </a:r>
                      <a:endParaRPr lang="zh-CN" altLang="en-US" sz="24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err="1"/>
                        <a:t>imm</a:t>
                      </a:r>
                      <a:r>
                        <a:rPr lang="en-US" altLang="zh-CN" sz="2400" dirty="0"/>
                        <a:t>[4:1|11]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FF0000"/>
                          </a:solidFill>
                        </a:rPr>
                        <a:t>11000</a:t>
                      </a:r>
                      <a:r>
                        <a:rPr lang="en-US" altLang="zh-CN" sz="2400" dirty="0"/>
                        <a:t>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BLTU</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561820">
                <a:tc>
                  <a:txBody>
                    <a:bodyPr/>
                    <a:lstStyle/>
                    <a:p>
                      <a:pPr algn="ctr"/>
                      <a:r>
                        <a:rPr lang="en-US" altLang="zh-CN" sz="2400" dirty="0" err="1"/>
                        <a:t>imm</a:t>
                      </a:r>
                      <a:r>
                        <a:rPr lang="en-US" altLang="zh-CN" sz="2400" dirty="0"/>
                        <a:t>[12|10:5]</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rs2</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rs1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solidFill>
                            <a:srgbClr val="FF0000"/>
                          </a:solidFill>
                        </a:rPr>
                        <a:t>111</a:t>
                      </a:r>
                      <a:endParaRPr lang="zh-CN" altLang="en-US" sz="24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err="1"/>
                        <a:t>imm</a:t>
                      </a:r>
                      <a:r>
                        <a:rPr lang="en-US" altLang="zh-CN" sz="2400" dirty="0"/>
                        <a:t>[4:1|11]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FF0000"/>
                          </a:solidFill>
                        </a:rPr>
                        <a:t>11000</a:t>
                      </a:r>
                      <a:r>
                        <a:rPr lang="en-US" altLang="zh-CN" sz="2400" dirty="0"/>
                        <a:t>11</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BGEU</a:t>
                      </a:r>
                      <a:endParaRPr lang="zh-CN" altLang="en-US" sz="24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矩形 9"/>
          <p:cNvSpPr/>
          <p:nvPr/>
        </p:nvSpPr>
        <p:spPr>
          <a:xfrm>
            <a:off x="5973656" y="2141419"/>
            <a:ext cx="1988820" cy="583565"/>
          </a:xfrm>
          <a:prstGeom prst="rect">
            <a:avLst/>
          </a:prstGeom>
        </p:spPr>
        <p:txBody>
          <a:bodyPr wrap="none">
            <a:spAutoFit/>
          </a:bodyPr>
          <a:lstStyle/>
          <a:p>
            <a:r>
              <a:rPr lang="en-US" altLang="zh-CN" sz="3200" dirty="0" err="1">
                <a:solidFill>
                  <a:prstClr val="black"/>
                </a:solidFill>
              </a:rPr>
              <a:t>Inst</a:t>
            </a:r>
            <a:r>
              <a:rPr lang="en-US" altLang="zh-CN" sz="3200" dirty="0">
                <a:solidFill>
                  <a:prstClr val="black"/>
                </a:solidFill>
              </a:rPr>
              <a:t>[14:12] </a:t>
            </a:r>
            <a:endParaRPr lang="zh-CN" altLang="en-US" dirty="0"/>
          </a:p>
        </p:txBody>
      </p:sp>
      <p:cxnSp>
        <p:nvCxnSpPr>
          <p:cNvPr id="6" name="直接箭头连接符 5"/>
          <p:cNvCxnSpPr/>
          <p:nvPr/>
        </p:nvCxnSpPr>
        <p:spPr>
          <a:xfrm flipH="1">
            <a:off x="5986463" y="2649538"/>
            <a:ext cx="328612" cy="3651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RISC-V </a:t>
            </a:r>
            <a:r>
              <a:rPr lang="zh-CN" altLang="en-US" dirty="0"/>
              <a:t>编码</a:t>
            </a:r>
          </a:p>
        </p:txBody>
      </p:sp>
      <p:sp>
        <p:nvSpPr>
          <p:cNvPr id="4" name="内容占位符 3"/>
          <p:cNvSpPr>
            <a:spLocks noGrp="1"/>
          </p:cNvSpPr>
          <p:nvPr>
            <p:ph idx="1"/>
          </p:nvPr>
        </p:nvSpPr>
        <p:spPr>
          <a:xfrm>
            <a:off x="838200" y="1105535"/>
            <a:ext cx="10515600" cy="1909128"/>
          </a:xfrm>
        </p:spPr>
        <p:txBody>
          <a:bodyPr/>
          <a:lstStyle/>
          <a:p>
            <a:pPr>
              <a:lnSpc>
                <a:spcPct val="110000"/>
              </a:lnSpc>
            </a:pPr>
            <a:r>
              <a:rPr lang="en-US" altLang="zh-CN" dirty="0" err="1"/>
              <a:t>inst</a:t>
            </a:r>
            <a:r>
              <a:rPr lang="en-US" altLang="zh-CN" dirty="0"/>
              <a:t>[6:2]</a:t>
            </a:r>
            <a:r>
              <a:rPr lang="zh-CN" altLang="en-US" dirty="0"/>
              <a:t>是指令的操作码</a:t>
            </a:r>
            <a:r>
              <a:rPr lang="en-US" altLang="zh-CN" dirty="0"/>
              <a:t>(Opcode)</a:t>
            </a:r>
            <a:r>
              <a:rPr lang="zh-CN" altLang="en-US" dirty="0"/>
              <a:t>字段，主要用于区分不同类别的指令。</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87</a:t>
            </a:fld>
            <a:endParaRPr lang="zh-CN" altLang="en-US" dirty="0"/>
          </a:p>
        </p:txBody>
      </p:sp>
      <p:grpSp>
        <p:nvGrpSpPr>
          <p:cNvPr id="16" name="组合 15"/>
          <p:cNvGrpSpPr/>
          <p:nvPr/>
        </p:nvGrpSpPr>
        <p:grpSpPr>
          <a:xfrm>
            <a:off x="100013" y="2856209"/>
            <a:ext cx="11228054" cy="529027"/>
            <a:chOff x="357699" y="2951313"/>
            <a:chExt cx="8162309" cy="529027"/>
          </a:xfrm>
        </p:grpSpPr>
        <p:sp>
          <p:nvSpPr>
            <p:cNvPr id="17" name="Rectangle 4"/>
            <p:cNvSpPr/>
            <p:nvPr/>
          </p:nvSpPr>
          <p:spPr bwMode="auto">
            <a:xfrm>
              <a:off x="1607240" y="2951313"/>
              <a:ext cx="2304256"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imm</a:t>
              </a:r>
              <a:r>
                <a:rPr lang="en-US" sz="2400" dirty="0">
                  <a:solidFill>
                    <a:schemeClr val="tx1"/>
                  </a:solidFill>
                  <a:ea typeface="宋体" panose="02010600030101010101" pitchFamily="2" charset="-122"/>
                </a:rPr>
                <a:t>[11:0]</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18" name="Rectangle 6"/>
            <p:cNvSpPr/>
            <p:nvPr/>
          </p:nvSpPr>
          <p:spPr bwMode="auto">
            <a:xfrm>
              <a:off x="3911496"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rs1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19" name="Rectangle 7"/>
            <p:cNvSpPr/>
            <p:nvPr/>
          </p:nvSpPr>
          <p:spPr bwMode="auto">
            <a:xfrm>
              <a:off x="5063624"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funct3</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20" name="Rectangle 8"/>
            <p:cNvSpPr/>
            <p:nvPr/>
          </p:nvSpPr>
          <p:spPr bwMode="auto">
            <a:xfrm>
              <a:off x="6215752"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rd</a:t>
              </a:r>
              <a:endParaRPr kumimoji="0" lang="en-US" sz="2400" b="0" i="0" u="none" strike="noStrike" cap="none" normalizeH="0" baseline="0" dirty="0" err="1">
                <a:ln>
                  <a:noFill/>
                </a:ln>
                <a:solidFill>
                  <a:schemeClr val="tx1"/>
                </a:solidFill>
                <a:effectLst/>
                <a:ea typeface="宋体" panose="02010600030101010101" pitchFamily="2" charset="-122"/>
              </a:endParaRPr>
            </a:p>
          </p:txBody>
        </p:sp>
        <p:sp>
          <p:nvSpPr>
            <p:cNvPr id="21" name="Rectangle 9"/>
            <p:cNvSpPr/>
            <p:nvPr/>
          </p:nvSpPr>
          <p:spPr bwMode="auto">
            <a:xfrm>
              <a:off x="7367880"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0010011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22" name="TextBox 23"/>
            <p:cNvSpPr txBox="1"/>
            <p:nvPr/>
          </p:nvSpPr>
          <p:spPr>
            <a:xfrm>
              <a:off x="357699" y="3018675"/>
              <a:ext cx="1893619" cy="461665"/>
            </a:xfrm>
            <a:prstGeom prst="rect">
              <a:avLst/>
            </a:prstGeom>
            <a:noFill/>
          </p:spPr>
          <p:txBody>
            <a:bodyPr wrap="square" rtlCol="0">
              <a:spAutoFit/>
            </a:bodyPr>
            <a:lstStyle/>
            <a:p>
              <a:r>
                <a:rPr lang="en-US" altLang="zh-CN" sz="2400" dirty="0"/>
                <a:t>I </a:t>
              </a:r>
              <a:r>
                <a:rPr lang="zh-CN" altLang="en-US" sz="2400" dirty="0"/>
                <a:t>型</a:t>
              </a:r>
              <a:r>
                <a:rPr lang="en-US" altLang="zh-CN" sz="2400" dirty="0"/>
                <a:t>(</a:t>
              </a:r>
              <a:r>
                <a:rPr lang="zh-CN" altLang="en-US" sz="2400" dirty="0"/>
                <a:t>运算类</a:t>
              </a:r>
              <a:r>
                <a:rPr lang="en-US" altLang="zh-CN" sz="2400" dirty="0"/>
                <a:t>)</a:t>
              </a:r>
              <a:endParaRPr lang="zh-CN" altLang="en-US" sz="2400" dirty="0"/>
            </a:p>
          </p:txBody>
        </p:sp>
      </p:grpSp>
      <p:grpSp>
        <p:nvGrpSpPr>
          <p:cNvPr id="23" name="组合 22"/>
          <p:cNvGrpSpPr/>
          <p:nvPr/>
        </p:nvGrpSpPr>
        <p:grpSpPr>
          <a:xfrm>
            <a:off x="838200" y="2341877"/>
            <a:ext cx="10489867" cy="537622"/>
            <a:chOff x="894328" y="2308263"/>
            <a:chExt cx="7625680" cy="537622"/>
          </a:xfrm>
        </p:grpSpPr>
        <p:sp>
          <p:nvSpPr>
            <p:cNvPr id="24" name="TextBox 22"/>
            <p:cNvSpPr txBox="1"/>
            <p:nvPr/>
          </p:nvSpPr>
          <p:spPr>
            <a:xfrm>
              <a:off x="894328" y="2385510"/>
              <a:ext cx="557634" cy="460375"/>
            </a:xfrm>
            <a:prstGeom prst="rect">
              <a:avLst/>
            </a:prstGeom>
            <a:noFill/>
          </p:spPr>
          <p:txBody>
            <a:bodyPr wrap="none" rtlCol="0">
              <a:spAutoFit/>
            </a:bodyPr>
            <a:lstStyle/>
            <a:p>
              <a:r>
                <a:rPr lang="en-US" altLang="zh-CN" sz="2400" dirty="0"/>
                <a:t>R </a:t>
              </a:r>
              <a:r>
                <a:rPr lang="zh-CN" altLang="en-US" sz="2400" dirty="0"/>
                <a:t>型</a:t>
              </a:r>
            </a:p>
          </p:txBody>
        </p:sp>
        <p:sp>
          <p:nvSpPr>
            <p:cNvPr id="25" name="Rectangle 4"/>
            <p:cNvSpPr/>
            <p:nvPr/>
          </p:nvSpPr>
          <p:spPr bwMode="auto">
            <a:xfrm>
              <a:off x="1607066" y="2308263"/>
              <a:ext cx="1295760" cy="50419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funct7</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26" name="Rectangle 5"/>
            <p:cNvSpPr/>
            <p:nvPr/>
          </p:nvSpPr>
          <p:spPr bwMode="auto">
            <a:xfrm>
              <a:off x="2902826" y="2308263"/>
              <a:ext cx="1008634" cy="50419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rs2</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27" name="Rectangle 6"/>
            <p:cNvSpPr/>
            <p:nvPr/>
          </p:nvSpPr>
          <p:spPr bwMode="auto">
            <a:xfrm>
              <a:off x="3911496"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rs1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28" name="Rectangle 7"/>
            <p:cNvSpPr/>
            <p:nvPr/>
          </p:nvSpPr>
          <p:spPr bwMode="auto">
            <a:xfrm>
              <a:off x="5063624"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funct3</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29" name="Rectangle 8"/>
            <p:cNvSpPr/>
            <p:nvPr/>
          </p:nvSpPr>
          <p:spPr bwMode="auto">
            <a:xfrm>
              <a:off x="6215752"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rd</a:t>
              </a:r>
              <a:endParaRPr kumimoji="0" lang="en-US" sz="2400" b="0" i="0" u="none" strike="noStrike" cap="none" normalizeH="0" baseline="0" dirty="0" err="1">
                <a:ln>
                  <a:noFill/>
                </a:ln>
                <a:solidFill>
                  <a:schemeClr val="tx1"/>
                </a:solidFill>
                <a:effectLst/>
                <a:ea typeface="宋体" panose="02010600030101010101" pitchFamily="2" charset="-122"/>
              </a:endParaRPr>
            </a:p>
          </p:txBody>
        </p:sp>
        <p:sp>
          <p:nvSpPr>
            <p:cNvPr id="30" name="Rectangle 9"/>
            <p:cNvSpPr/>
            <p:nvPr/>
          </p:nvSpPr>
          <p:spPr bwMode="auto">
            <a:xfrm>
              <a:off x="7367880"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0110011</a:t>
              </a:r>
              <a:endParaRPr kumimoji="0" lang="en-US" sz="2400" b="0" i="0" u="none" strike="noStrike" cap="none" normalizeH="0" baseline="0" dirty="0">
                <a:ln>
                  <a:noFill/>
                </a:ln>
                <a:solidFill>
                  <a:schemeClr val="tx1"/>
                </a:solidFill>
                <a:effectLst/>
                <a:ea typeface="宋体" panose="02010600030101010101" pitchFamily="2" charset="-122"/>
              </a:endParaRPr>
            </a:p>
          </p:txBody>
        </p:sp>
      </p:grpSp>
      <p:grpSp>
        <p:nvGrpSpPr>
          <p:cNvPr id="31" name="组合 30"/>
          <p:cNvGrpSpPr/>
          <p:nvPr/>
        </p:nvGrpSpPr>
        <p:grpSpPr>
          <a:xfrm>
            <a:off x="859029" y="5918521"/>
            <a:ext cx="10473942" cy="505308"/>
            <a:chOff x="905905" y="5414970"/>
            <a:chExt cx="7614103" cy="505308"/>
          </a:xfrm>
        </p:grpSpPr>
        <p:sp>
          <p:nvSpPr>
            <p:cNvPr id="32" name="Rectangle 21"/>
            <p:cNvSpPr/>
            <p:nvPr/>
          </p:nvSpPr>
          <p:spPr bwMode="auto">
            <a:xfrm>
              <a:off x="1607240" y="5414970"/>
              <a:ext cx="4608512"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400" dirty="0" err="1">
                  <a:solidFill>
                    <a:schemeClr val="tx1"/>
                  </a:solidFill>
                  <a:ea typeface="宋体" panose="02010600030101010101" pitchFamily="2" charset="-122"/>
                </a:rPr>
                <a:t>Imm</a:t>
              </a:r>
              <a:r>
                <a:rPr lang="en-US" altLang="zh-CN" sz="2400" dirty="0">
                  <a:solidFill>
                    <a:schemeClr val="tx1"/>
                  </a:solidFill>
                  <a:ea typeface="宋体" panose="02010600030101010101" pitchFamily="2" charset="-122"/>
                </a:rPr>
                <a:t>[31:12]</a:t>
              </a:r>
              <a:endParaRPr kumimoji="0" lang="en-US" altLang="zh-CN" sz="2400" b="0" i="0" u="none" strike="noStrike" cap="none" normalizeH="0" baseline="0" dirty="0">
                <a:ln>
                  <a:noFill/>
                </a:ln>
                <a:solidFill>
                  <a:schemeClr val="tx1"/>
                </a:solidFill>
                <a:effectLst/>
                <a:ea typeface="宋体" panose="02010600030101010101" pitchFamily="2" charset="-122"/>
              </a:endParaRPr>
            </a:p>
          </p:txBody>
        </p:sp>
        <p:sp>
          <p:nvSpPr>
            <p:cNvPr id="33" name="TextBox 24"/>
            <p:cNvSpPr txBox="1"/>
            <p:nvPr/>
          </p:nvSpPr>
          <p:spPr>
            <a:xfrm>
              <a:off x="905905" y="5416174"/>
              <a:ext cx="570098" cy="460375"/>
            </a:xfrm>
            <a:prstGeom prst="rect">
              <a:avLst/>
            </a:prstGeom>
            <a:noFill/>
          </p:spPr>
          <p:txBody>
            <a:bodyPr wrap="none" rtlCol="0">
              <a:spAutoFit/>
            </a:bodyPr>
            <a:lstStyle/>
            <a:p>
              <a:r>
                <a:rPr lang="en-US" altLang="zh-CN" sz="2400" dirty="0"/>
                <a:t>U </a:t>
              </a:r>
              <a:r>
                <a:rPr lang="zh-CN" altLang="en-US" sz="2400" dirty="0"/>
                <a:t>型</a:t>
              </a:r>
            </a:p>
          </p:txBody>
        </p:sp>
        <p:sp>
          <p:nvSpPr>
            <p:cNvPr id="34" name="Rectangle 8"/>
            <p:cNvSpPr/>
            <p:nvPr/>
          </p:nvSpPr>
          <p:spPr bwMode="auto">
            <a:xfrm>
              <a:off x="6215752" y="541622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rd</a:t>
              </a:r>
              <a:endParaRPr kumimoji="0" lang="en-US" sz="2400" b="0" i="0" u="none" strike="noStrike" cap="none" normalizeH="0" baseline="0" dirty="0" err="1">
                <a:ln>
                  <a:noFill/>
                </a:ln>
                <a:solidFill>
                  <a:schemeClr val="tx1"/>
                </a:solidFill>
                <a:effectLst/>
                <a:ea typeface="宋体" panose="02010600030101010101" pitchFamily="2" charset="-122"/>
              </a:endParaRPr>
            </a:p>
          </p:txBody>
        </p:sp>
        <p:sp>
          <p:nvSpPr>
            <p:cNvPr id="35" name="Rectangle 9"/>
            <p:cNvSpPr/>
            <p:nvPr/>
          </p:nvSpPr>
          <p:spPr bwMode="auto">
            <a:xfrm>
              <a:off x="7367880" y="541622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0110111</a:t>
              </a:r>
              <a:endParaRPr kumimoji="0" lang="en-US" sz="2400" b="0" i="0" u="none" strike="noStrike" cap="none" normalizeH="0" baseline="0" dirty="0">
                <a:ln>
                  <a:noFill/>
                </a:ln>
                <a:solidFill>
                  <a:schemeClr val="tx1"/>
                </a:solidFill>
                <a:effectLst/>
                <a:ea typeface="宋体" panose="02010600030101010101" pitchFamily="2" charset="-122"/>
              </a:endParaRPr>
            </a:p>
          </p:txBody>
        </p:sp>
      </p:grpSp>
      <p:grpSp>
        <p:nvGrpSpPr>
          <p:cNvPr id="36" name="组合 35"/>
          <p:cNvGrpSpPr/>
          <p:nvPr/>
        </p:nvGrpSpPr>
        <p:grpSpPr>
          <a:xfrm>
            <a:off x="876247" y="4381613"/>
            <a:ext cx="10446828" cy="564583"/>
            <a:chOff x="935874" y="3565412"/>
            <a:chExt cx="7594393" cy="564583"/>
          </a:xfrm>
        </p:grpSpPr>
        <p:sp>
          <p:nvSpPr>
            <p:cNvPr id="37" name="Rectangle 4"/>
            <p:cNvSpPr/>
            <p:nvPr/>
          </p:nvSpPr>
          <p:spPr bwMode="auto">
            <a:xfrm>
              <a:off x="1617683" y="3565412"/>
              <a:ext cx="1281912" cy="50419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Imm</a:t>
              </a:r>
              <a:r>
                <a:rPr lang="en-US" sz="2400" dirty="0">
                  <a:solidFill>
                    <a:schemeClr val="tx1"/>
                  </a:solidFill>
                  <a:ea typeface="宋体" panose="02010600030101010101" pitchFamily="2" charset="-122"/>
                </a:rPr>
                <a:t>[11:5]</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38" name="Rectangle 5"/>
            <p:cNvSpPr/>
            <p:nvPr/>
          </p:nvSpPr>
          <p:spPr bwMode="auto">
            <a:xfrm>
              <a:off x="2906519" y="3565412"/>
              <a:ext cx="1015097" cy="50419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rs2</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39" name="Rectangle 6"/>
            <p:cNvSpPr/>
            <p:nvPr/>
          </p:nvSpPr>
          <p:spPr bwMode="auto">
            <a:xfrm>
              <a:off x="3921755"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rs1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40" name="Rectangle 7"/>
            <p:cNvSpPr/>
            <p:nvPr/>
          </p:nvSpPr>
          <p:spPr bwMode="auto">
            <a:xfrm>
              <a:off x="5073883"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algn="ctr" fontAlgn="base">
                <a:spcBef>
                  <a:spcPct val="0"/>
                </a:spcBef>
                <a:spcAft>
                  <a:spcPct val="0"/>
                </a:spcAft>
              </a:pPr>
              <a:r>
                <a:rPr lang="en-US" altLang="zh-CN" sz="2400" dirty="0">
                  <a:solidFill>
                    <a:schemeClr val="tx1"/>
                  </a:solidFill>
                  <a:ea typeface="宋体" panose="02010600030101010101" pitchFamily="2" charset="-122"/>
                </a:rPr>
                <a:t>funct3</a:t>
              </a:r>
              <a:endParaRPr kumimoji="0" lang="en-US" altLang="zh-CN" sz="2400" b="0" i="0" u="none" strike="noStrike" cap="none" normalizeH="0" baseline="0" dirty="0">
                <a:ln>
                  <a:noFill/>
                </a:ln>
                <a:solidFill>
                  <a:schemeClr val="tx1"/>
                </a:solidFill>
                <a:effectLst/>
                <a:ea typeface="宋体" panose="02010600030101010101" pitchFamily="2" charset="-122"/>
              </a:endParaRPr>
            </a:p>
          </p:txBody>
        </p:sp>
        <p:sp>
          <p:nvSpPr>
            <p:cNvPr id="41" name="Rectangle 8"/>
            <p:cNvSpPr/>
            <p:nvPr/>
          </p:nvSpPr>
          <p:spPr bwMode="auto">
            <a:xfrm>
              <a:off x="6226011"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imm</a:t>
              </a:r>
              <a:r>
                <a:rPr lang="en-US" sz="2400" dirty="0">
                  <a:solidFill>
                    <a:schemeClr val="tx1"/>
                  </a:solidFill>
                  <a:ea typeface="宋体" panose="02010600030101010101" pitchFamily="2" charset="-122"/>
                </a:rPr>
                <a:t>[4:0]</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42" name="Rectangle 9"/>
            <p:cNvSpPr/>
            <p:nvPr/>
          </p:nvSpPr>
          <p:spPr bwMode="auto">
            <a:xfrm>
              <a:off x="7378139"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0100011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43" name="TextBox 23"/>
            <p:cNvSpPr txBox="1"/>
            <p:nvPr/>
          </p:nvSpPr>
          <p:spPr>
            <a:xfrm>
              <a:off x="935874" y="3669620"/>
              <a:ext cx="533168" cy="460375"/>
            </a:xfrm>
            <a:prstGeom prst="rect">
              <a:avLst/>
            </a:prstGeom>
            <a:noFill/>
          </p:spPr>
          <p:txBody>
            <a:bodyPr wrap="none" rtlCol="0">
              <a:spAutoFit/>
            </a:bodyPr>
            <a:lstStyle/>
            <a:p>
              <a:r>
                <a:rPr lang="en-US" altLang="zh-CN" sz="2400" dirty="0"/>
                <a:t>S </a:t>
              </a:r>
              <a:r>
                <a:rPr lang="zh-CN" altLang="en-US" sz="2400" dirty="0"/>
                <a:t>型</a:t>
              </a:r>
            </a:p>
          </p:txBody>
        </p:sp>
      </p:grpSp>
      <p:grpSp>
        <p:nvGrpSpPr>
          <p:cNvPr id="44" name="组合 43"/>
          <p:cNvGrpSpPr/>
          <p:nvPr/>
        </p:nvGrpSpPr>
        <p:grpSpPr>
          <a:xfrm>
            <a:off x="905976" y="4896083"/>
            <a:ext cx="10423426" cy="513406"/>
            <a:chOff x="942628" y="4179511"/>
            <a:chExt cx="7577380" cy="513406"/>
          </a:xfrm>
        </p:grpSpPr>
        <p:sp>
          <p:nvSpPr>
            <p:cNvPr id="45" name="Rectangle 4"/>
            <p:cNvSpPr/>
            <p:nvPr/>
          </p:nvSpPr>
          <p:spPr bwMode="auto">
            <a:xfrm>
              <a:off x="1607357" y="4179511"/>
              <a:ext cx="1302685" cy="50419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Imm</a:t>
              </a:r>
              <a:r>
                <a:rPr lang="en-US" sz="2400" dirty="0">
                  <a:solidFill>
                    <a:schemeClr val="tx1"/>
                  </a:solidFill>
                  <a:ea typeface="宋体" panose="02010600030101010101" pitchFamily="2" charset="-122"/>
                </a:rPr>
                <a:t>[12,10:5]</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46" name="Rectangle 5"/>
            <p:cNvSpPr/>
            <p:nvPr/>
          </p:nvSpPr>
          <p:spPr bwMode="auto">
            <a:xfrm>
              <a:off x="2896194" y="4179511"/>
              <a:ext cx="1015559" cy="50419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rs2</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47" name="Rectangle 6"/>
            <p:cNvSpPr/>
            <p:nvPr/>
          </p:nvSpPr>
          <p:spPr bwMode="auto">
            <a:xfrm>
              <a:off x="3911496"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rs1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48" name="Rectangle 7"/>
            <p:cNvSpPr/>
            <p:nvPr/>
          </p:nvSpPr>
          <p:spPr bwMode="auto">
            <a:xfrm>
              <a:off x="5063624"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algn="ctr" fontAlgn="base">
                <a:spcBef>
                  <a:spcPct val="0"/>
                </a:spcBef>
                <a:spcAft>
                  <a:spcPct val="0"/>
                </a:spcAft>
              </a:pPr>
              <a:r>
                <a:rPr lang="en-US" altLang="zh-CN" sz="2400" dirty="0">
                  <a:solidFill>
                    <a:schemeClr val="tx1"/>
                  </a:solidFill>
                  <a:ea typeface="宋体" panose="02010600030101010101" pitchFamily="2" charset="-122"/>
                </a:rPr>
                <a:t>funct3</a:t>
              </a:r>
              <a:endParaRPr kumimoji="0" lang="en-US" altLang="zh-CN" sz="2400" b="0" i="0" u="none" strike="noStrike" cap="none" normalizeH="0" baseline="0" dirty="0">
                <a:ln>
                  <a:noFill/>
                </a:ln>
                <a:solidFill>
                  <a:schemeClr val="tx1"/>
                </a:solidFill>
                <a:effectLst/>
                <a:ea typeface="宋体" panose="02010600030101010101" pitchFamily="2" charset="-122"/>
              </a:endParaRPr>
            </a:p>
          </p:txBody>
        </p:sp>
        <p:sp>
          <p:nvSpPr>
            <p:cNvPr id="49" name="Rectangle 8"/>
            <p:cNvSpPr/>
            <p:nvPr/>
          </p:nvSpPr>
          <p:spPr bwMode="auto">
            <a:xfrm>
              <a:off x="6215752"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imm</a:t>
              </a:r>
              <a:r>
                <a:rPr lang="en-US" sz="2400" dirty="0">
                  <a:solidFill>
                    <a:schemeClr val="tx1"/>
                  </a:solidFill>
                  <a:ea typeface="宋体" panose="02010600030101010101" pitchFamily="2" charset="-122"/>
                </a:rPr>
                <a:t>[4:1,11]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50" name="Rectangle 9"/>
            <p:cNvSpPr/>
            <p:nvPr/>
          </p:nvSpPr>
          <p:spPr bwMode="auto">
            <a:xfrm>
              <a:off x="7367880"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1100011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51" name="TextBox 23"/>
            <p:cNvSpPr txBox="1"/>
            <p:nvPr/>
          </p:nvSpPr>
          <p:spPr>
            <a:xfrm>
              <a:off x="942628" y="4232542"/>
              <a:ext cx="557634" cy="460375"/>
            </a:xfrm>
            <a:prstGeom prst="rect">
              <a:avLst/>
            </a:prstGeom>
            <a:noFill/>
          </p:spPr>
          <p:txBody>
            <a:bodyPr wrap="none" rtlCol="0">
              <a:spAutoFit/>
            </a:bodyPr>
            <a:lstStyle/>
            <a:p>
              <a:r>
                <a:rPr lang="en-US" altLang="zh-CN" sz="2400" dirty="0"/>
                <a:t>B </a:t>
              </a:r>
              <a:r>
                <a:rPr lang="zh-CN" altLang="en-US" sz="2400" dirty="0"/>
                <a:t>型</a:t>
              </a:r>
            </a:p>
          </p:txBody>
        </p:sp>
      </p:grpSp>
      <p:grpSp>
        <p:nvGrpSpPr>
          <p:cNvPr id="52" name="组合 51"/>
          <p:cNvGrpSpPr/>
          <p:nvPr/>
        </p:nvGrpSpPr>
        <p:grpSpPr>
          <a:xfrm>
            <a:off x="702975" y="5404659"/>
            <a:ext cx="10626689" cy="506636"/>
            <a:chOff x="794865" y="4786263"/>
            <a:chExt cx="7725143" cy="506636"/>
          </a:xfrm>
        </p:grpSpPr>
        <p:sp>
          <p:nvSpPr>
            <p:cNvPr id="53" name="Rectangle 21"/>
            <p:cNvSpPr/>
            <p:nvPr/>
          </p:nvSpPr>
          <p:spPr bwMode="auto">
            <a:xfrm>
              <a:off x="1607240" y="4786263"/>
              <a:ext cx="4608512"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400" dirty="0" err="1">
                  <a:solidFill>
                    <a:schemeClr val="tx1"/>
                  </a:solidFill>
                  <a:ea typeface="宋体" panose="02010600030101010101" pitchFamily="2" charset="-122"/>
                </a:rPr>
                <a:t>Imm</a:t>
              </a:r>
              <a:r>
                <a:rPr lang="en-US" altLang="zh-CN" sz="2400" dirty="0">
                  <a:solidFill>
                    <a:schemeClr val="tx1"/>
                  </a:solidFill>
                  <a:ea typeface="宋体" panose="02010600030101010101" pitchFamily="2" charset="-122"/>
                </a:rPr>
                <a:t>[20,10:1,11,19:12]</a:t>
              </a:r>
              <a:endParaRPr kumimoji="0" lang="en-US" altLang="zh-CN" sz="2400" b="0" i="0" u="none" strike="noStrike" cap="none" normalizeH="0" baseline="0" dirty="0">
                <a:ln>
                  <a:noFill/>
                </a:ln>
                <a:solidFill>
                  <a:schemeClr val="tx1"/>
                </a:solidFill>
                <a:effectLst/>
                <a:ea typeface="宋体" panose="02010600030101010101" pitchFamily="2" charset="-122"/>
              </a:endParaRPr>
            </a:p>
          </p:txBody>
        </p:sp>
        <p:sp>
          <p:nvSpPr>
            <p:cNvPr id="54" name="TextBox 24"/>
            <p:cNvSpPr txBox="1"/>
            <p:nvPr/>
          </p:nvSpPr>
          <p:spPr>
            <a:xfrm>
              <a:off x="794865" y="4831234"/>
              <a:ext cx="873053" cy="461665"/>
            </a:xfrm>
            <a:prstGeom prst="rect">
              <a:avLst/>
            </a:prstGeom>
            <a:noFill/>
          </p:spPr>
          <p:txBody>
            <a:bodyPr wrap="none" rtlCol="0">
              <a:spAutoFit/>
            </a:bodyPr>
            <a:lstStyle/>
            <a:p>
              <a:r>
                <a:rPr lang="en-US" altLang="zh-CN" sz="2400" dirty="0"/>
                <a:t>J </a:t>
              </a:r>
              <a:r>
                <a:rPr lang="zh-CN" altLang="en-US" sz="2400" dirty="0"/>
                <a:t>型</a:t>
              </a:r>
              <a:r>
                <a:rPr lang="en-US" altLang="zh-CN" sz="2400" dirty="0"/>
                <a:t>(</a:t>
              </a:r>
              <a:r>
                <a:rPr lang="en-US" altLang="zh-CN" sz="2400" dirty="0" err="1"/>
                <a:t>jal</a:t>
              </a:r>
              <a:r>
                <a:rPr lang="en-US" altLang="zh-CN" sz="2400" dirty="0"/>
                <a:t>)</a:t>
              </a:r>
              <a:endParaRPr lang="zh-CN" altLang="en-US" sz="2400" dirty="0"/>
            </a:p>
          </p:txBody>
        </p:sp>
        <p:sp>
          <p:nvSpPr>
            <p:cNvPr id="55" name="Rectangle 8"/>
            <p:cNvSpPr/>
            <p:nvPr/>
          </p:nvSpPr>
          <p:spPr bwMode="auto">
            <a:xfrm>
              <a:off x="6215752" y="4787515"/>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rd</a:t>
              </a:r>
              <a:endParaRPr kumimoji="0" lang="en-US" sz="2400" b="0" i="0" u="none" strike="noStrike" cap="none" normalizeH="0" baseline="0" dirty="0" err="1">
                <a:ln>
                  <a:noFill/>
                </a:ln>
                <a:solidFill>
                  <a:schemeClr val="tx1"/>
                </a:solidFill>
                <a:effectLst/>
                <a:ea typeface="宋体" panose="02010600030101010101" pitchFamily="2" charset="-122"/>
              </a:endParaRPr>
            </a:p>
          </p:txBody>
        </p:sp>
        <p:sp>
          <p:nvSpPr>
            <p:cNvPr id="56" name="Rectangle 9"/>
            <p:cNvSpPr/>
            <p:nvPr/>
          </p:nvSpPr>
          <p:spPr bwMode="auto">
            <a:xfrm>
              <a:off x="7367880" y="4787515"/>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1101111</a:t>
              </a:r>
              <a:endParaRPr kumimoji="0" lang="en-US" sz="2400" b="0" i="0" u="none" strike="noStrike" cap="none" normalizeH="0" baseline="0" dirty="0">
                <a:ln>
                  <a:noFill/>
                </a:ln>
                <a:solidFill>
                  <a:schemeClr val="tx1"/>
                </a:solidFill>
                <a:effectLst/>
                <a:ea typeface="宋体" panose="02010600030101010101" pitchFamily="2" charset="-122"/>
              </a:endParaRPr>
            </a:p>
          </p:txBody>
        </p:sp>
      </p:grpSp>
      <p:grpSp>
        <p:nvGrpSpPr>
          <p:cNvPr id="57" name="组合 56"/>
          <p:cNvGrpSpPr/>
          <p:nvPr/>
        </p:nvGrpSpPr>
        <p:grpSpPr>
          <a:xfrm>
            <a:off x="618015" y="3363428"/>
            <a:ext cx="10705060" cy="527545"/>
            <a:chOff x="737893" y="2951313"/>
            <a:chExt cx="7782115" cy="527545"/>
          </a:xfrm>
        </p:grpSpPr>
        <p:sp>
          <p:nvSpPr>
            <p:cNvPr id="58" name="Rectangle 4"/>
            <p:cNvSpPr/>
            <p:nvPr/>
          </p:nvSpPr>
          <p:spPr bwMode="auto">
            <a:xfrm>
              <a:off x="1607240" y="2951313"/>
              <a:ext cx="2304256"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imm</a:t>
              </a:r>
              <a:r>
                <a:rPr lang="en-US" sz="2400" dirty="0">
                  <a:solidFill>
                    <a:schemeClr val="tx1"/>
                  </a:solidFill>
                  <a:ea typeface="宋体" panose="02010600030101010101" pitchFamily="2" charset="-122"/>
                </a:rPr>
                <a:t>[11:0]</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59" name="Rectangle 6"/>
            <p:cNvSpPr/>
            <p:nvPr/>
          </p:nvSpPr>
          <p:spPr bwMode="auto">
            <a:xfrm>
              <a:off x="3911496"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rs1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60" name="Rectangle 7"/>
            <p:cNvSpPr/>
            <p:nvPr/>
          </p:nvSpPr>
          <p:spPr bwMode="auto">
            <a:xfrm>
              <a:off x="5063624"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funct3</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61" name="Rectangle 8"/>
            <p:cNvSpPr/>
            <p:nvPr/>
          </p:nvSpPr>
          <p:spPr bwMode="auto">
            <a:xfrm>
              <a:off x="6215752"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rd</a:t>
              </a:r>
              <a:endParaRPr kumimoji="0" lang="en-US" sz="2400" b="0" i="0" u="none" strike="noStrike" cap="none" normalizeH="0" baseline="0" dirty="0" err="1">
                <a:ln>
                  <a:noFill/>
                </a:ln>
                <a:solidFill>
                  <a:schemeClr val="tx1"/>
                </a:solidFill>
                <a:effectLst/>
                <a:ea typeface="宋体" panose="02010600030101010101" pitchFamily="2" charset="-122"/>
              </a:endParaRPr>
            </a:p>
          </p:txBody>
        </p:sp>
        <p:sp>
          <p:nvSpPr>
            <p:cNvPr id="62" name="Rectangle 9"/>
            <p:cNvSpPr/>
            <p:nvPr/>
          </p:nvSpPr>
          <p:spPr bwMode="auto">
            <a:xfrm>
              <a:off x="7367880"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0000011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63" name="TextBox 23"/>
            <p:cNvSpPr txBox="1"/>
            <p:nvPr/>
          </p:nvSpPr>
          <p:spPr>
            <a:xfrm>
              <a:off x="737893" y="3017193"/>
              <a:ext cx="861400" cy="461665"/>
            </a:xfrm>
            <a:prstGeom prst="rect">
              <a:avLst/>
            </a:prstGeom>
            <a:noFill/>
          </p:spPr>
          <p:txBody>
            <a:bodyPr wrap="none" rtlCol="0">
              <a:spAutoFit/>
            </a:bodyPr>
            <a:lstStyle/>
            <a:p>
              <a:r>
                <a:rPr lang="en-US" altLang="zh-CN" sz="2400" dirty="0"/>
                <a:t>I </a:t>
              </a:r>
              <a:r>
                <a:rPr lang="zh-CN" altLang="en-US" sz="2400" dirty="0"/>
                <a:t>型</a:t>
              </a:r>
              <a:r>
                <a:rPr lang="en-US" altLang="zh-CN" sz="2400" dirty="0"/>
                <a:t>(</a:t>
              </a:r>
              <a:r>
                <a:rPr lang="en-US" altLang="zh-CN" sz="2400" dirty="0" err="1"/>
                <a:t>lw</a:t>
              </a:r>
              <a:r>
                <a:rPr lang="en-US" altLang="zh-CN" sz="2400" dirty="0"/>
                <a:t>)</a:t>
              </a:r>
              <a:endParaRPr lang="zh-CN" altLang="en-US" sz="2400" dirty="0"/>
            </a:p>
          </p:txBody>
        </p:sp>
      </p:grpSp>
      <p:grpSp>
        <p:nvGrpSpPr>
          <p:cNvPr id="64" name="组合 63"/>
          <p:cNvGrpSpPr/>
          <p:nvPr/>
        </p:nvGrpSpPr>
        <p:grpSpPr>
          <a:xfrm>
            <a:off x="618016" y="3901809"/>
            <a:ext cx="10711648" cy="514969"/>
            <a:chOff x="733103" y="2951313"/>
            <a:chExt cx="7786905" cy="514969"/>
          </a:xfrm>
        </p:grpSpPr>
        <p:sp>
          <p:nvSpPr>
            <p:cNvPr id="65" name="Rectangle 4"/>
            <p:cNvSpPr/>
            <p:nvPr/>
          </p:nvSpPr>
          <p:spPr bwMode="auto">
            <a:xfrm>
              <a:off x="1607240" y="2951313"/>
              <a:ext cx="2304256"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imm</a:t>
              </a:r>
              <a:r>
                <a:rPr lang="en-US" sz="2400" dirty="0">
                  <a:solidFill>
                    <a:schemeClr val="tx1"/>
                  </a:solidFill>
                  <a:ea typeface="宋体" panose="02010600030101010101" pitchFamily="2" charset="-122"/>
                </a:rPr>
                <a:t>[11:0]</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66" name="Rectangle 6"/>
            <p:cNvSpPr/>
            <p:nvPr/>
          </p:nvSpPr>
          <p:spPr bwMode="auto">
            <a:xfrm>
              <a:off x="3911496"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rs1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67" name="Rectangle 7"/>
            <p:cNvSpPr/>
            <p:nvPr/>
          </p:nvSpPr>
          <p:spPr bwMode="auto">
            <a:xfrm>
              <a:off x="5063624"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funct3</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68" name="Rectangle 8"/>
            <p:cNvSpPr/>
            <p:nvPr/>
          </p:nvSpPr>
          <p:spPr bwMode="auto">
            <a:xfrm>
              <a:off x="6215752"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err="1">
                  <a:solidFill>
                    <a:schemeClr val="tx1"/>
                  </a:solidFill>
                  <a:ea typeface="宋体" panose="02010600030101010101" pitchFamily="2" charset="-122"/>
                </a:rPr>
                <a:t>rd</a:t>
              </a:r>
              <a:endParaRPr kumimoji="0" lang="en-US" sz="2400" b="0" i="0" u="none" strike="noStrike" cap="none" normalizeH="0" baseline="0" dirty="0" err="1">
                <a:ln>
                  <a:noFill/>
                </a:ln>
                <a:solidFill>
                  <a:schemeClr val="tx1"/>
                </a:solidFill>
                <a:effectLst/>
                <a:ea typeface="宋体" panose="02010600030101010101" pitchFamily="2" charset="-122"/>
              </a:endParaRPr>
            </a:p>
          </p:txBody>
        </p:sp>
        <p:sp>
          <p:nvSpPr>
            <p:cNvPr id="69" name="Rectangle 9"/>
            <p:cNvSpPr/>
            <p:nvPr/>
          </p:nvSpPr>
          <p:spPr bwMode="auto">
            <a:xfrm>
              <a:off x="7367880"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400" dirty="0">
                  <a:solidFill>
                    <a:schemeClr val="tx1"/>
                  </a:solidFill>
                  <a:ea typeface="宋体" panose="02010600030101010101" pitchFamily="2" charset="-122"/>
                </a:rPr>
                <a:t>1100111</a:t>
              </a:r>
              <a:endParaRPr kumimoji="0" lang="en-US" sz="2400" b="0" i="0" u="none" strike="noStrike" cap="none" normalizeH="0" baseline="0" dirty="0">
                <a:ln>
                  <a:noFill/>
                </a:ln>
                <a:solidFill>
                  <a:schemeClr val="tx1"/>
                </a:solidFill>
                <a:effectLst/>
                <a:ea typeface="宋体" panose="02010600030101010101" pitchFamily="2" charset="-122"/>
              </a:endParaRPr>
            </a:p>
          </p:txBody>
        </p:sp>
        <p:sp>
          <p:nvSpPr>
            <p:cNvPr id="70" name="TextBox 23"/>
            <p:cNvSpPr txBox="1"/>
            <p:nvPr/>
          </p:nvSpPr>
          <p:spPr>
            <a:xfrm>
              <a:off x="733103" y="3004617"/>
              <a:ext cx="934815" cy="461665"/>
            </a:xfrm>
            <a:prstGeom prst="rect">
              <a:avLst/>
            </a:prstGeom>
            <a:noFill/>
          </p:spPr>
          <p:txBody>
            <a:bodyPr wrap="none" rtlCol="0">
              <a:spAutoFit/>
            </a:bodyPr>
            <a:lstStyle/>
            <a:p>
              <a:r>
                <a:rPr lang="en-US" altLang="zh-CN" sz="2400" dirty="0"/>
                <a:t>I </a:t>
              </a:r>
              <a:r>
                <a:rPr lang="zh-CN" altLang="en-US" sz="2400" dirty="0"/>
                <a:t>型</a:t>
              </a:r>
              <a:r>
                <a:rPr lang="en-US" altLang="zh-CN" sz="2400" dirty="0"/>
                <a:t>(</a:t>
              </a:r>
              <a:r>
                <a:rPr lang="en-US" altLang="zh-CN" sz="2400" dirty="0" err="1"/>
                <a:t>jalr</a:t>
              </a:r>
              <a:r>
                <a:rPr lang="en-US" altLang="zh-CN" sz="2400" dirty="0"/>
                <a:t>)</a:t>
              </a:r>
              <a:endParaRPr lang="zh-CN" altLang="en-US" sz="2400" dirty="0"/>
            </a:p>
          </p:txBody>
        </p:sp>
      </p:grpSp>
      <p:sp>
        <p:nvSpPr>
          <p:cNvPr id="72" name="矩形 71"/>
          <p:cNvSpPr/>
          <p:nvPr/>
        </p:nvSpPr>
        <p:spPr>
          <a:xfrm>
            <a:off x="9872663" y="2228850"/>
            <a:ext cx="900112" cy="41937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79E5106F-3856-49EF-B29C-D90DF950A03B}"/>
              </a:ext>
            </a:extLst>
          </p:cNvPr>
          <p:cNvSpPr/>
          <p:nvPr/>
        </p:nvSpPr>
        <p:spPr>
          <a:xfrm>
            <a:off x="10036160" y="1577952"/>
            <a:ext cx="1582420" cy="583565"/>
          </a:xfrm>
          <a:prstGeom prst="rect">
            <a:avLst/>
          </a:prstGeom>
        </p:spPr>
        <p:txBody>
          <a:bodyPr wrap="none">
            <a:spAutoFit/>
          </a:bodyPr>
          <a:lstStyle/>
          <a:p>
            <a:r>
              <a:rPr lang="en-US" altLang="zh-CN" sz="3200" dirty="0" err="1">
                <a:solidFill>
                  <a:prstClr val="black"/>
                </a:solidFill>
              </a:rPr>
              <a:t>Inst</a:t>
            </a:r>
            <a:r>
              <a:rPr lang="en-US" altLang="zh-CN" sz="3200" dirty="0">
                <a:solidFill>
                  <a:prstClr val="black"/>
                </a:solidFill>
              </a:rPr>
              <a:t>[6:2] </a:t>
            </a:r>
            <a:endParaRPr lang="zh-CN" altLang="en-US" dirty="0"/>
          </a:p>
        </p:txBody>
      </p:sp>
      <p:cxnSp>
        <p:nvCxnSpPr>
          <p:cNvPr id="73" name="直接箭头连接符 72">
            <a:extLst>
              <a:ext uri="{FF2B5EF4-FFF2-40B4-BE49-F238E27FC236}">
                <a16:creationId xmlns:a16="http://schemas.microsoft.com/office/drawing/2014/main" id="{83DDF250-5373-4F86-A151-8419C5191859}"/>
              </a:ext>
            </a:extLst>
          </p:cNvPr>
          <p:cNvCxnSpPr/>
          <p:nvPr/>
        </p:nvCxnSpPr>
        <p:spPr>
          <a:xfrm flipH="1">
            <a:off x="10248727" y="2107429"/>
            <a:ext cx="328612" cy="3651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ALU</a:t>
            </a:r>
            <a:r>
              <a:rPr lang="zh-CN" altLang="en-US"/>
              <a:t>功能需求</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88</a:t>
            </a:fld>
            <a:endParaRPr lang="zh-CN" altLang="en-US" dirty="0"/>
          </a:p>
        </p:txBody>
      </p:sp>
      <p:graphicFrame>
        <p:nvGraphicFramePr>
          <p:cNvPr id="5" name="表格 4" title="附录图A-5-13"/>
          <p:cNvGraphicFramePr/>
          <p:nvPr>
            <p:custDataLst>
              <p:tags r:id="rId1"/>
            </p:custDataLst>
          </p:nvPr>
        </p:nvGraphicFramePr>
        <p:xfrm>
          <a:off x="719455" y="2084070"/>
          <a:ext cx="5676900" cy="3992880"/>
        </p:xfrm>
        <a:graphic>
          <a:graphicData uri="http://schemas.openxmlformats.org/drawingml/2006/table">
            <a:tbl>
              <a:tblPr firstRow="1" bandRow="1">
                <a:tableStyleId>{5C22544A-7EE6-4342-B048-85BDC9FD1C3A}</a:tableStyleId>
              </a:tblPr>
              <a:tblGrid>
                <a:gridCol w="3095625">
                  <a:extLst>
                    <a:ext uri="{9D8B030D-6E8A-4147-A177-3AD203B41FA5}">
                      <a16:colId xmlns:a16="http://schemas.microsoft.com/office/drawing/2014/main" val="20000"/>
                    </a:ext>
                  </a:extLst>
                </a:gridCol>
                <a:gridCol w="2581275">
                  <a:extLst>
                    <a:ext uri="{9D8B030D-6E8A-4147-A177-3AD203B41FA5}">
                      <a16:colId xmlns:a16="http://schemas.microsoft.com/office/drawing/2014/main" val="20001"/>
                    </a:ext>
                  </a:extLst>
                </a:gridCol>
              </a:tblGrid>
              <a:tr h="457200">
                <a:tc>
                  <a:txBody>
                    <a:bodyPr/>
                    <a:lstStyle/>
                    <a:p>
                      <a:pPr algn="ctr">
                        <a:buNone/>
                      </a:pPr>
                      <a:r>
                        <a:rPr lang="en-US" altLang="zh-CN" sz="2800"/>
                        <a:t>ALU</a:t>
                      </a:r>
                      <a:r>
                        <a:rPr lang="zh-CN" altLang="en-US" sz="2800"/>
                        <a:t>控制</a:t>
                      </a:r>
                    </a:p>
                  </a:txBody>
                  <a:tcPr/>
                </a:tc>
                <a:tc>
                  <a:txBody>
                    <a:bodyPr/>
                    <a:lstStyle/>
                    <a:p>
                      <a:pPr algn="ctr">
                        <a:buNone/>
                      </a:pPr>
                      <a:r>
                        <a:rPr lang="zh-CN" altLang="en-US" sz="2800"/>
                        <a:t>操作</a:t>
                      </a:r>
                    </a:p>
                  </a:txBody>
                  <a:tcPr/>
                </a:tc>
                <a:extLst>
                  <a:ext uri="{0D108BD9-81ED-4DB2-BD59-A6C34878D82A}">
                    <a16:rowId xmlns:a16="http://schemas.microsoft.com/office/drawing/2014/main" val="10000"/>
                  </a:ext>
                </a:extLst>
              </a:tr>
              <a:tr h="520065">
                <a:tc>
                  <a:txBody>
                    <a:bodyPr/>
                    <a:lstStyle/>
                    <a:p>
                      <a:pPr algn="ctr">
                        <a:buNone/>
                      </a:pPr>
                      <a:r>
                        <a:rPr lang="en-US" altLang="zh-CN" sz="3200"/>
                        <a:t>0000</a:t>
                      </a:r>
                    </a:p>
                  </a:txBody>
                  <a:tcPr/>
                </a:tc>
                <a:tc>
                  <a:txBody>
                    <a:bodyPr/>
                    <a:lstStyle/>
                    <a:p>
                      <a:pPr>
                        <a:buNone/>
                      </a:pPr>
                      <a:r>
                        <a:rPr lang="zh-CN" altLang="en-US" sz="3200"/>
                        <a:t>与</a:t>
                      </a:r>
                    </a:p>
                  </a:txBody>
                  <a:tcPr/>
                </a:tc>
                <a:extLst>
                  <a:ext uri="{0D108BD9-81ED-4DB2-BD59-A6C34878D82A}">
                    <a16:rowId xmlns:a16="http://schemas.microsoft.com/office/drawing/2014/main" val="10001"/>
                  </a:ext>
                </a:extLst>
              </a:tr>
              <a:tr h="519430">
                <a:tc>
                  <a:txBody>
                    <a:bodyPr/>
                    <a:lstStyle/>
                    <a:p>
                      <a:pPr algn="ctr">
                        <a:buNone/>
                      </a:pPr>
                      <a:r>
                        <a:rPr lang="en-US" altLang="zh-CN" sz="3200"/>
                        <a:t>0001</a:t>
                      </a:r>
                    </a:p>
                  </a:txBody>
                  <a:tcPr/>
                </a:tc>
                <a:tc>
                  <a:txBody>
                    <a:bodyPr/>
                    <a:lstStyle/>
                    <a:p>
                      <a:pPr>
                        <a:buNone/>
                      </a:pPr>
                      <a:r>
                        <a:rPr lang="zh-CN" altLang="en-US" sz="3200"/>
                        <a:t>或</a:t>
                      </a:r>
                    </a:p>
                  </a:txBody>
                  <a:tcPr/>
                </a:tc>
                <a:extLst>
                  <a:ext uri="{0D108BD9-81ED-4DB2-BD59-A6C34878D82A}">
                    <a16:rowId xmlns:a16="http://schemas.microsoft.com/office/drawing/2014/main" val="10002"/>
                  </a:ext>
                </a:extLst>
              </a:tr>
              <a:tr h="520065">
                <a:tc>
                  <a:txBody>
                    <a:bodyPr/>
                    <a:lstStyle/>
                    <a:p>
                      <a:pPr algn="ctr">
                        <a:buNone/>
                      </a:pPr>
                      <a:r>
                        <a:rPr lang="en-US" altLang="zh-CN" sz="3200"/>
                        <a:t>0010</a:t>
                      </a:r>
                    </a:p>
                  </a:txBody>
                  <a:tcPr/>
                </a:tc>
                <a:tc>
                  <a:txBody>
                    <a:bodyPr/>
                    <a:lstStyle/>
                    <a:p>
                      <a:pPr>
                        <a:buNone/>
                      </a:pPr>
                      <a:r>
                        <a:rPr lang="zh-CN" altLang="en-US" sz="3200"/>
                        <a:t>加</a:t>
                      </a:r>
                    </a:p>
                  </a:txBody>
                  <a:tcPr/>
                </a:tc>
                <a:extLst>
                  <a:ext uri="{0D108BD9-81ED-4DB2-BD59-A6C34878D82A}">
                    <a16:rowId xmlns:a16="http://schemas.microsoft.com/office/drawing/2014/main" val="10003"/>
                  </a:ext>
                </a:extLst>
              </a:tr>
              <a:tr h="520065">
                <a:tc>
                  <a:txBody>
                    <a:bodyPr/>
                    <a:lstStyle/>
                    <a:p>
                      <a:pPr algn="ctr">
                        <a:buNone/>
                      </a:pPr>
                      <a:r>
                        <a:rPr lang="en-US" altLang="zh-CN" sz="3200"/>
                        <a:t>0110</a:t>
                      </a:r>
                    </a:p>
                  </a:txBody>
                  <a:tcPr/>
                </a:tc>
                <a:tc>
                  <a:txBody>
                    <a:bodyPr/>
                    <a:lstStyle/>
                    <a:p>
                      <a:pPr>
                        <a:buNone/>
                      </a:pPr>
                      <a:r>
                        <a:rPr lang="zh-CN" altLang="en-US" sz="3200"/>
                        <a:t>减</a:t>
                      </a:r>
                    </a:p>
                  </a:txBody>
                  <a:tcPr/>
                </a:tc>
                <a:extLst>
                  <a:ext uri="{0D108BD9-81ED-4DB2-BD59-A6C34878D82A}">
                    <a16:rowId xmlns:a16="http://schemas.microsoft.com/office/drawing/2014/main" val="10004"/>
                  </a:ext>
                </a:extLst>
              </a:tr>
              <a:tr h="519430">
                <a:tc>
                  <a:txBody>
                    <a:bodyPr/>
                    <a:lstStyle/>
                    <a:p>
                      <a:pPr algn="ctr">
                        <a:buNone/>
                      </a:pPr>
                      <a:r>
                        <a:rPr lang="en-US" altLang="zh-CN" sz="3200"/>
                        <a:t>0111</a:t>
                      </a:r>
                    </a:p>
                  </a:txBody>
                  <a:tcPr/>
                </a:tc>
                <a:tc>
                  <a:txBody>
                    <a:bodyPr/>
                    <a:lstStyle/>
                    <a:p>
                      <a:pPr>
                        <a:buNone/>
                      </a:pPr>
                      <a:r>
                        <a:rPr lang="zh-CN" altLang="en-US" sz="3200"/>
                        <a:t>小于则置位</a:t>
                      </a:r>
                    </a:p>
                  </a:txBody>
                  <a:tcPr/>
                </a:tc>
                <a:extLst>
                  <a:ext uri="{0D108BD9-81ED-4DB2-BD59-A6C34878D82A}">
                    <a16:rowId xmlns:a16="http://schemas.microsoft.com/office/drawing/2014/main" val="10005"/>
                  </a:ext>
                </a:extLst>
              </a:tr>
              <a:tr h="520065">
                <a:tc>
                  <a:txBody>
                    <a:bodyPr/>
                    <a:lstStyle/>
                    <a:p>
                      <a:pPr algn="ctr">
                        <a:buNone/>
                      </a:pPr>
                      <a:r>
                        <a:rPr lang="en-US" altLang="zh-CN" sz="3200"/>
                        <a:t>1100</a:t>
                      </a:r>
                    </a:p>
                  </a:txBody>
                  <a:tcPr/>
                </a:tc>
                <a:tc>
                  <a:txBody>
                    <a:bodyPr/>
                    <a:lstStyle/>
                    <a:p>
                      <a:pPr>
                        <a:buNone/>
                      </a:pPr>
                      <a:r>
                        <a:rPr lang="zh-CN" altLang="en-US" sz="3200"/>
                        <a:t>或非</a:t>
                      </a:r>
                    </a:p>
                  </a:txBody>
                  <a:tcPr/>
                </a:tc>
                <a:extLst>
                  <a:ext uri="{0D108BD9-81ED-4DB2-BD59-A6C34878D82A}">
                    <a16:rowId xmlns:a16="http://schemas.microsoft.com/office/drawing/2014/main" val="10006"/>
                  </a:ext>
                </a:extLst>
              </a:tr>
            </a:tbl>
          </a:graphicData>
        </a:graphic>
      </p:graphicFrame>
      <p:grpSp>
        <p:nvGrpSpPr>
          <p:cNvPr id="12" name="组合 11"/>
          <p:cNvGrpSpPr/>
          <p:nvPr/>
        </p:nvGrpSpPr>
        <p:grpSpPr>
          <a:xfrm>
            <a:off x="7458075" y="1336652"/>
            <a:ext cx="4027805" cy="3383938"/>
            <a:chOff x="12526" y="2608"/>
            <a:chExt cx="6343" cy="5329"/>
          </a:xfrm>
        </p:grpSpPr>
        <p:cxnSp>
          <p:nvCxnSpPr>
            <p:cNvPr id="7" name="直接箭头连接符 6"/>
            <p:cNvCxnSpPr/>
            <p:nvPr/>
          </p:nvCxnSpPr>
          <p:spPr>
            <a:xfrm>
              <a:off x="15632" y="607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5632" y="454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2526" y="2608"/>
              <a:ext cx="6343" cy="4439"/>
              <a:chOff x="12526" y="2608"/>
              <a:chExt cx="6343" cy="4439"/>
            </a:xfrm>
          </p:grpSpPr>
          <p:grpSp>
            <p:nvGrpSpPr>
              <p:cNvPr id="48" name="组合 47"/>
              <p:cNvGrpSpPr/>
              <p:nvPr/>
            </p:nvGrpSpPr>
            <p:grpSpPr>
              <a:xfrm>
                <a:off x="12526" y="2608"/>
                <a:ext cx="5660" cy="4439"/>
                <a:chOff x="8218198" y="1662913"/>
                <a:chExt cx="3594321" cy="2819087"/>
              </a:xfrm>
            </p:grpSpPr>
            <p:sp>
              <p:nvSpPr>
                <p:cNvPr id="16" name="梯形 43"/>
                <p:cNvSpPr/>
                <p:nvPr/>
              </p:nvSpPr>
              <p:spPr bwMode="auto">
                <a:xfrm rot="5400000">
                  <a:off x="8609207" y="2906195"/>
                  <a:ext cx="2185566" cy="966044"/>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740247" h="648073">
                      <a:moveTo>
                        <a:pt x="0" y="648073"/>
                      </a:moveTo>
                      <a:lnTo>
                        <a:pt x="209956" y="0"/>
                      </a:lnTo>
                      <a:lnTo>
                        <a:pt x="1530291" y="0"/>
                      </a:lnTo>
                      <a:lnTo>
                        <a:pt x="1740247" y="648073"/>
                      </a:lnTo>
                      <a:lnTo>
                        <a:pt x="1035697" y="647846"/>
                      </a:lnTo>
                      <a:lnTo>
                        <a:pt x="847578" y="490683"/>
                      </a:lnTo>
                      <a:lnTo>
                        <a:pt x="680891" y="647846"/>
                      </a:lnTo>
                      <a:lnTo>
                        <a:pt x="0" y="648073"/>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ALU</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6" name="直接箭头连接符 25"/>
                <p:cNvCxnSpPr/>
                <p:nvPr/>
              </p:nvCxnSpPr>
              <p:spPr>
                <a:xfrm>
                  <a:off x="10203674"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589446"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589446"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576626" y="1662913"/>
                  <a:ext cx="1465670" cy="430576"/>
                </a:xfrm>
                <a:prstGeom prst="rect">
                  <a:avLst/>
                </a:prstGeom>
                <a:noFill/>
              </p:spPr>
              <p:txBody>
                <a:bodyPr wrap="none" lIns="0" tIns="0" rIns="0" bIns="0" rtlCol="0" anchor="ctr" anchorCtr="1">
                  <a:spAutoFit/>
                </a:bodyPr>
                <a:lstStyle/>
                <a:p>
                  <a:r>
                    <a:rPr lang="en-US" altLang="zh-CN" sz="2800" b="1" dirty="0">
                      <a:solidFill>
                        <a:srgbClr val="FF0000"/>
                      </a:solidFill>
                    </a:rPr>
                    <a:t>ALU</a:t>
                  </a:r>
                  <a:r>
                    <a:rPr lang="zh-CN" altLang="en-US" sz="2800" b="1" dirty="0">
                      <a:solidFill>
                        <a:srgbClr val="FF0000"/>
                      </a:solidFill>
                    </a:rPr>
                    <a:t>控制</a:t>
                  </a:r>
                </a:p>
              </p:txBody>
            </p:sp>
            <p:sp>
              <p:nvSpPr>
                <p:cNvPr id="37" name="文本框 36"/>
                <p:cNvSpPr txBox="1"/>
                <p:nvPr/>
              </p:nvSpPr>
              <p:spPr>
                <a:xfrm>
                  <a:off x="8218198"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38" name="文本框 37"/>
                <p:cNvSpPr txBox="1"/>
                <p:nvPr/>
              </p:nvSpPr>
              <p:spPr>
                <a:xfrm>
                  <a:off x="8218198"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5" name="文本框 44"/>
                <p:cNvSpPr txBox="1"/>
                <p:nvPr/>
              </p:nvSpPr>
              <p:spPr>
                <a:xfrm>
                  <a:off x="10897204" y="3167422"/>
                  <a:ext cx="915315" cy="430887"/>
                </a:xfrm>
                <a:prstGeom prst="rect">
                  <a:avLst/>
                </a:prstGeom>
                <a:noFill/>
              </p:spPr>
              <p:txBody>
                <a:bodyPr wrap="none" lIns="0" tIns="0" rIns="0" bIns="0" rtlCol="0" anchor="ctr" anchorCtr="1">
                  <a:spAutoFit/>
                </a:bodyPr>
                <a:lstStyle/>
                <a:p>
                  <a:r>
                    <a:rPr lang="en-US" altLang="zh-CN" sz="2800" dirty="0"/>
                    <a:t>Result</a:t>
                  </a:r>
                  <a:endParaRPr lang="zh-CN" altLang="en-US" sz="2800" dirty="0"/>
                </a:p>
              </p:txBody>
            </p:sp>
          </p:grpSp>
          <p:sp>
            <p:nvSpPr>
              <p:cNvPr id="10" name="文本框 9"/>
              <p:cNvSpPr txBox="1"/>
              <p:nvPr/>
            </p:nvSpPr>
            <p:spPr>
              <a:xfrm>
                <a:off x="16724" y="5738"/>
                <a:ext cx="2145" cy="678"/>
              </a:xfrm>
              <a:prstGeom prst="rect">
                <a:avLst/>
              </a:prstGeom>
              <a:noFill/>
            </p:spPr>
            <p:txBody>
              <a:bodyPr wrap="none" lIns="0" tIns="0" rIns="0" bIns="0" rtlCol="0" anchor="ctr" anchorCtr="1">
                <a:spAutoFit/>
              </a:bodyPr>
              <a:lstStyle/>
              <a:p>
                <a:r>
                  <a:rPr lang="en-US" altLang="zh-CN" sz="2800" dirty="0"/>
                  <a:t>Overflow</a:t>
                </a:r>
                <a:endParaRPr lang="zh-CN" altLang="en-US" sz="2800" dirty="0"/>
              </a:p>
            </p:txBody>
          </p:sp>
          <p:sp>
            <p:nvSpPr>
              <p:cNvPr id="11" name="文本框 10"/>
              <p:cNvSpPr txBox="1"/>
              <p:nvPr/>
            </p:nvSpPr>
            <p:spPr>
              <a:xfrm>
                <a:off x="16724" y="4208"/>
                <a:ext cx="1057" cy="678"/>
              </a:xfrm>
              <a:prstGeom prst="rect">
                <a:avLst/>
              </a:prstGeom>
              <a:noFill/>
            </p:spPr>
            <p:txBody>
              <a:bodyPr wrap="none" lIns="0" tIns="0" rIns="0" bIns="0" rtlCol="0" anchor="ctr" anchorCtr="1">
                <a:spAutoFit/>
              </a:bodyPr>
              <a:lstStyle/>
              <a:p>
                <a:r>
                  <a:rPr lang="en-US" altLang="zh-CN" sz="2800" dirty="0"/>
                  <a:t>Zero</a:t>
                </a:r>
                <a:endParaRPr lang="zh-CN" altLang="en-US" sz="2800" dirty="0"/>
              </a:p>
            </p:txBody>
          </p:sp>
        </p:grpSp>
        <p:cxnSp>
          <p:nvCxnSpPr>
            <p:cNvPr id="13" name="直接箭头连接符 12"/>
            <p:cNvCxnSpPr/>
            <p:nvPr/>
          </p:nvCxnSpPr>
          <p:spPr>
            <a:xfrm flipH="1" flipV="1">
              <a:off x="14863" y="3161"/>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014" y="7259"/>
              <a:ext cx="2115" cy="678"/>
            </a:xfrm>
            <a:prstGeom prst="rect">
              <a:avLst/>
            </a:prstGeom>
            <a:noFill/>
          </p:spPr>
          <p:txBody>
            <a:bodyPr wrap="none" lIns="0" tIns="0" rIns="0" bIns="0" rtlCol="0" anchor="ctr" anchorCtr="1">
              <a:spAutoFit/>
            </a:bodyPr>
            <a:lstStyle/>
            <a:p>
              <a:r>
                <a:rPr lang="en-US" altLang="zh-CN" sz="2800" dirty="0"/>
                <a:t>CarryOut</a:t>
              </a:r>
              <a:endParaRPr lang="zh-CN" altLang="en-US" sz="2800" dirty="0"/>
            </a:p>
          </p:txBody>
        </p:sp>
        <p:cxnSp>
          <p:nvCxnSpPr>
            <p:cNvPr id="15" name="直接箭头连接符 14"/>
            <p:cNvCxnSpPr/>
            <p:nvPr/>
          </p:nvCxnSpPr>
          <p:spPr>
            <a:xfrm flipH="1" flipV="1">
              <a:off x="14862" y="6899"/>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a:t>根据</a:t>
            </a:r>
            <a:r>
              <a:rPr lang="en-US" altLang="zh-CN"/>
              <a:t>opcode</a:t>
            </a:r>
            <a:r>
              <a:rPr lang="zh-CN" altLang="en-US"/>
              <a:t>和</a:t>
            </a:r>
            <a:r>
              <a:rPr lang="en-US" altLang="zh-CN"/>
              <a:t>ALUOp</a:t>
            </a:r>
            <a:r>
              <a:rPr lang="zh-CN" altLang="en-US"/>
              <a:t>控制位设置</a:t>
            </a:r>
            <a:r>
              <a:rPr lang="en-US" altLang="zh-CN"/>
              <a:t>ALU</a:t>
            </a:r>
            <a:r>
              <a:rPr lang="zh-CN" altLang="en-US"/>
              <a:t>控制</a:t>
            </a:r>
          </a:p>
        </p:txBody>
      </p:sp>
      <p:sp>
        <p:nvSpPr>
          <p:cNvPr id="6" name="内容占位符 5"/>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8EE8E787-E6FE-45D8-9039-788B45E44EE7}" type="slidenum">
              <a:rPr lang="zh-CN" altLang="en-US" smtClean="0"/>
              <a:t>89</a:t>
            </a:fld>
            <a:endParaRPr lang="zh-CN" altLang="en-US" dirty="0"/>
          </a:p>
        </p:txBody>
      </p:sp>
      <p:graphicFrame>
        <p:nvGraphicFramePr>
          <p:cNvPr id="7" name="表格 6"/>
          <p:cNvGraphicFramePr/>
          <p:nvPr>
            <p:custDataLst>
              <p:tags r:id="rId1"/>
            </p:custDataLst>
            <p:extLst>
              <p:ext uri="{D42A27DB-BD31-4B8C-83A1-F6EECF244321}">
                <p14:modId xmlns:p14="http://schemas.microsoft.com/office/powerpoint/2010/main" val="2954704240"/>
              </p:ext>
            </p:extLst>
          </p:nvPr>
        </p:nvGraphicFramePr>
        <p:xfrm>
          <a:off x="812800" y="1310005"/>
          <a:ext cx="10862945" cy="4579620"/>
        </p:xfrm>
        <a:graphic>
          <a:graphicData uri="http://schemas.openxmlformats.org/drawingml/2006/table">
            <a:tbl>
              <a:tblPr firstRow="1" bandRow="1">
                <a:tableStyleId>{5940675A-B579-460E-94D1-54222C63F5DA}</a:tableStyleId>
              </a:tblPr>
              <a:tblGrid>
                <a:gridCol w="1073785">
                  <a:extLst>
                    <a:ext uri="{9D8B030D-6E8A-4147-A177-3AD203B41FA5}">
                      <a16:colId xmlns:a16="http://schemas.microsoft.com/office/drawing/2014/main" val="20000"/>
                    </a:ext>
                  </a:extLst>
                </a:gridCol>
                <a:gridCol w="1214120">
                  <a:extLst>
                    <a:ext uri="{9D8B030D-6E8A-4147-A177-3AD203B41FA5}">
                      <a16:colId xmlns:a16="http://schemas.microsoft.com/office/drawing/2014/main" val="20001"/>
                    </a:ext>
                  </a:extLst>
                </a:gridCol>
                <a:gridCol w="229362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gridCol w="881380">
                  <a:extLst>
                    <a:ext uri="{9D8B030D-6E8A-4147-A177-3AD203B41FA5}">
                      <a16:colId xmlns:a16="http://schemas.microsoft.com/office/drawing/2014/main" val="20004"/>
                    </a:ext>
                  </a:extLst>
                </a:gridCol>
                <a:gridCol w="2061845">
                  <a:extLst>
                    <a:ext uri="{9D8B030D-6E8A-4147-A177-3AD203B41FA5}">
                      <a16:colId xmlns:a16="http://schemas.microsoft.com/office/drawing/2014/main" val="20005"/>
                    </a:ext>
                  </a:extLst>
                </a:gridCol>
                <a:gridCol w="1985645">
                  <a:extLst>
                    <a:ext uri="{9D8B030D-6E8A-4147-A177-3AD203B41FA5}">
                      <a16:colId xmlns:a16="http://schemas.microsoft.com/office/drawing/2014/main" val="20006"/>
                    </a:ext>
                  </a:extLst>
                </a:gridCol>
              </a:tblGrid>
              <a:tr h="667385">
                <a:tc>
                  <a:txBody>
                    <a:bodyPr/>
                    <a:lstStyle/>
                    <a:p>
                      <a:pPr indent="0" algn="ctr">
                        <a:buNone/>
                      </a:pPr>
                      <a:r>
                        <a:rPr lang="en-US"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opcode</a:t>
                      </a:r>
                    </a:p>
                  </a:txBody>
                  <a:tcPr marL="46990" marR="46990" marT="46990" marB="46990" anchor="ctr">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ALUOp</a:t>
                      </a:r>
                      <a:endParaRPr lang="en-US"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400" b="1">
                          <a:solidFill>
                            <a:srgbClr val="000000"/>
                          </a:solidFill>
                          <a:latin typeface="Times New Roman" panose="02020603050405020304" pitchFamily="18" charset="0"/>
                          <a:ea typeface="宋体" panose="02010600030101010101" pitchFamily="2" charset="-122"/>
                          <a:cs typeface="宋体" panose="02010600030101010101" pitchFamily="2" charset="-122"/>
                        </a:rPr>
                        <a:t>操作</a:t>
                      </a:r>
                      <a:endParaRPr lang="en-US" altLang="en-US" sz="2400" b="1">
                        <a:solidFill>
                          <a:srgbClr val="000000"/>
                        </a:solidFill>
                        <a:latin typeface="Times New Roman" panose="02020603050405020304" pitchFamily="18" charset="0"/>
                        <a:ea typeface="宋体" panose="02010600030101010101" pitchFamily="2" charset="-122"/>
                        <a:cs typeface="宋体" panose="02010600030101010101" pitchFamily="2" charset="-122"/>
                      </a:endParaRPr>
                    </a:p>
                  </a:txBody>
                  <a:tcPr marL="46990" marR="46990" marT="46990" marB="46990" anchor="ctr">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func7</a:t>
                      </a:r>
                      <a:endParaRPr lang="en-US"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func3</a:t>
                      </a:r>
                      <a:endParaRPr lang="en-US"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46990" marR="46990" marT="46990" marB="46990" anchor="ctr">
                    <a:lnL w="12700" cap="flat">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4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ALU期望行为</a:t>
                      </a:r>
                      <a:r>
                        <a:rPr 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46990" marR="46990" marT="46990" marB="46990" anchor="ctr">
                    <a:lnL w="12700" cap="flat">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400" b="1"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ALU控制输入</a:t>
                      </a:r>
                      <a:endParaRPr lang="en-US"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46990" marR="46990" marT="46990" marB="46990" anchor="ctr">
                    <a:lnL w="12700" cap="flat">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643255">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ld</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load Dword</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add</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0010</a:t>
                      </a:r>
                      <a:endParaRPr lang="en-US"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04520">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sd</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store Dword</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add</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0010</a:t>
                      </a:r>
                      <a:endParaRPr lang="en-US"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67055">
                <a:tc>
                  <a:txBody>
                    <a:bodyPr/>
                    <a:lstStyle/>
                    <a:p>
                      <a:pPr indent="0">
                        <a:buNone/>
                      </a:pPr>
                      <a:r>
                        <a:rPr lang="en-US" sz="2800" b="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beq</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branch if equal</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subtract</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0110</a:t>
                      </a:r>
                      <a:endParaRPr lang="en-US"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35305">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R-type</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add</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0000000</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add</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0010</a:t>
                      </a:r>
                      <a:endParaRPr lang="en-US"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48310">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R-type</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sub</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0100000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subtract</a:t>
                      </a:r>
                      <a:endParaRPr lang="en-US" altLang="en-US" sz="28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0110</a:t>
                      </a:r>
                      <a:endParaRPr lang="en-US"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519430">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R-type</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and</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0000000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111</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AND</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0000</a:t>
                      </a:r>
                      <a:endParaRPr lang="en-US"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91490">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R-type</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or</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0000000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110</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OR</a:t>
                      </a:r>
                      <a:endParaRPr lang="en-US" altLang="en-US" sz="28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0001</a:t>
                      </a:r>
                      <a:endParaRPr lang="en-US"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L="46990" marR="46990" marT="46990" marB="4699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RISC-V </a:t>
            </a:r>
            <a:r>
              <a:rPr lang="zh-CN" altLang="en-US" dirty="0"/>
              <a:t>部分指令回顾及需求</a:t>
            </a:r>
          </a:p>
        </p:txBody>
      </p:sp>
      <p:sp>
        <p:nvSpPr>
          <p:cNvPr id="3" name="Content Placeholder 2"/>
          <p:cNvSpPr>
            <a:spLocks noGrp="1"/>
          </p:cNvSpPr>
          <p:nvPr>
            <p:ph idx="1"/>
          </p:nvPr>
        </p:nvSpPr>
        <p:spPr/>
        <p:txBody>
          <a:bodyPr/>
          <a:lstStyle/>
          <a:p>
            <a:pPr marL="17780" indent="0" fontAlgn="auto">
              <a:lnSpc>
                <a:spcPct val="120000"/>
              </a:lnSpc>
            </a:pPr>
            <a:r>
              <a:rPr lang="en-US" altLang="zh-CN" dirty="0"/>
              <a:t> R</a:t>
            </a:r>
            <a:r>
              <a:rPr lang="zh-CN" altLang="en-US" dirty="0"/>
              <a:t>型指令：</a:t>
            </a:r>
            <a:r>
              <a:rPr lang="en-US" altLang="zh-CN" dirty="0"/>
              <a:t> </a:t>
            </a:r>
            <a:r>
              <a:rPr lang="en-US" dirty="0" err="1">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op</a:t>
            </a:r>
            <a:r>
              <a:rPr lang="en-US" dirty="0">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 </a:t>
            </a:r>
            <a:r>
              <a:rPr lang="en-US" b="1" dirty="0" err="1">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dst</a:t>
            </a:r>
            <a:r>
              <a:rPr lang="en-US" b="1" dirty="0">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 </a:t>
            </a:r>
            <a:r>
              <a:rPr lang="en-US" b="1" dirty="0" err="1">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src1</a:t>
            </a:r>
            <a:r>
              <a:rPr lang="en-US" b="1" dirty="0">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 src2</a:t>
            </a:r>
          </a:p>
          <a:p>
            <a:pPr marL="454660" lvl="1" indent="51435" fontAlgn="auto">
              <a:lnSpc>
                <a:spcPct val="120000"/>
              </a:lnSpc>
            </a:pPr>
            <a:r>
              <a:rPr lang="en-US" altLang="zh-CN" dirty="0">
                <a:sym typeface="+mn-ea"/>
              </a:rPr>
              <a:t> </a:t>
            </a:r>
            <a:r>
              <a:rPr lang="zh-CN" altLang="en-US" dirty="0">
                <a:sym typeface="+mn-ea"/>
              </a:rPr>
              <a:t>需求：</a:t>
            </a:r>
            <a:r>
              <a:rPr lang="zh-CN" altLang="en-US" dirty="0">
                <a:solidFill>
                  <a:srgbClr val="0000FF"/>
                </a:solidFill>
                <a:sym typeface="+mn-ea"/>
              </a:rPr>
              <a:t>常用</a:t>
            </a:r>
            <a:r>
              <a:rPr lang="zh-CN" altLang="en-US" b="1" dirty="0">
                <a:solidFill>
                  <a:srgbClr val="0000FF"/>
                </a:solidFill>
                <a:sym typeface="+mn-ea"/>
              </a:rPr>
              <a:t>算术逻辑运算</a:t>
            </a:r>
            <a:r>
              <a:rPr lang="zh-CN" altLang="en-US" dirty="0">
                <a:solidFill>
                  <a:srgbClr val="0000FF"/>
                </a:solidFill>
                <a:sym typeface="+mn-ea"/>
              </a:rPr>
              <a:t>，可读写的寄存器，可</a:t>
            </a:r>
            <a:r>
              <a:rPr lang="zh-CN" altLang="en-US" b="1" dirty="0">
                <a:solidFill>
                  <a:srgbClr val="0000FF"/>
                </a:solidFill>
                <a:sym typeface="+mn-ea"/>
              </a:rPr>
              <a:t>同时读</a:t>
            </a:r>
            <a:r>
              <a:rPr lang="en-US" altLang="zh-CN" b="1" dirty="0">
                <a:solidFill>
                  <a:srgbClr val="0000FF"/>
                </a:solidFill>
                <a:sym typeface="+mn-ea"/>
              </a:rPr>
              <a:t>2</a:t>
            </a:r>
            <a:r>
              <a:rPr lang="zh-CN" altLang="en-US" b="1" dirty="0">
                <a:solidFill>
                  <a:srgbClr val="0000FF"/>
                </a:solidFill>
                <a:sym typeface="+mn-ea"/>
              </a:rPr>
              <a:t>个</a:t>
            </a:r>
            <a:r>
              <a:rPr lang="zh-CN" altLang="en-US" dirty="0">
                <a:sym typeface="+mn-ea"/>
              </a:rPr>
              <a:t>。</a:t>
            </a:r>
            <a:endParaRPr lang="en-US" b="1" dirty="0" err="1">
              <a:solidFill>
                <a:srgbClr val="0000FF"/>
              </a:solidFill>
              <a:latin typeface="Times New Roman" panose="02020603050405020304" pitchFamily="18" charset="0"/>
              <a:ea typeface="Courier New" panose="02070309020205020404"/>
              <a:cs typeface="Times New Roman" panose="02020603050405020304" pitchFamily="18" charset="0"/>
              <a:sym typeface="Courier New" panose="02070309020205020404"/>
            </a:endParaRPr>
          </a:p>
          <a:p>
            <a:pPr marL="0" indent="17780" fontAlgn="auto">
              <a:lnSpc>
                <a:spcPct val="120000"/>
              </a:lnSpc>
            </a:pPr>
            <a:r>
              <a:rPr lang="en-US" altLang="zh-CN" dirty="0"/>
              <a:t> I</a:t>
            </a:r>
            <a:r>
              <a:rPr lang="zh-CN" altLang="en-US" dirty="0"/>
              <a:t>型指令：</a:t>
            </a:r>
            <a:r>
              <a:rPr lang="en-US" altLang="zh-CN" dirty="0"/>
              <a:t>  </a:t>
            </a:r>
            <a:r>
              <a:rPr lang="en-US" dirty="0" err="1">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opi</a:t>
            </a:r>
            <a:r>
              <a:rPr lang="en-US" dirty="0">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 </a:t>
            </a:r>
            <a:r>
              <a:rPr lang="en-US" dirty="0" err="1">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dst</a:t>
            </a:r>
            <a:r>
              <a:rPr lang="en-US" dirty="0">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 </a:t>
            </a:r>
            <a:r>
              <a:rPr lang="en-US" dirty="0" err="1">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src</a:t>
            </a:r>
            <a:r>
              <a:rPr lang="en-US" dirty="0">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a:t>
            </a:r>
            <a:r>
              <a:rPr lang="en-US" dirty="0">
                <a:solidFill>
                  <a:srgbClr val="FF0000"/>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 </a:t>
            </a:r>
            <a:r>
              <a:rPr lang="en-US" b="1" dirty="0" err="1">
                <a:solidFill>
                  <a:srgbClr val="FF0000"/>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imm    </a:t>
            </a:r>
            <a:r>
              <a:rPr lang="en-US" altLang="zh-CN" sz="2800" b="1" dirty="0">
                <a:sym typeface="Courier New" panose="02070309020205020404"/>
              </a:rPr>
              <a:t>#</a:t>
            </a:r>
            <a:r>
              <a:rPr lang="en-US" altLang="zh-CN" sz="2800" b="1" dirty="0">
                <a:sym typeface="+mn-ea"/>
              </a:rPr>
              <a:t> </a:t>
            </a:r>
            <a:r>
              <a:rPr lang="en-US" altLang="zh-CN" sz="2800" dirty="0">
                <a:sym typeface="+mn-ea"/>
              </a:rPr>
              <a:t>R[dst]=R[src] +</a:t>
            </a:r>
            <a:r>
              <a:rPr lang="en-US" altLang="zh-CN" sz="2800" b="1" dirty="0">
                <a:sym typeface="+mn-ea"/>
              </a:rPr>
              <a:t> </a:t>
            </a:r>
            <a:r>
              <a:rPr lang="en-US" altLang="zh-CN" sz="2800" b="1" dirty="0">
                <a:solidFill>
                  <a:srgbClr val="FF0000"/>
                </a:solidFill>
                <a:sym typeface="+mn-ea"/>
              </a:rPr>
              <a:t>s-ext</a:t>
            </a:r>
            <a:r>
              <a:rPr lang="en-US" altLang="zh-CN" sz="2800" dirty="0">
                <a:sym typeface="+mn-ea"/>
              </a:rPr>
              <a:t>(imm)</a:t>
            </a:r>
            <a:endParaRPr lang="en-US" sz="2800" dirty="0"/>
          </a:p>
          <a:p>
            <a:pPr marL="632460" lvl="1" indent="-203200" defTabSz="914400" fontAlgn="auto">
              <a:lnSpc>
                <a:spcPct val="120000"/>
              </a:lnSpc>
            </a:pPr>
            <a:r>
              <a:rPr lang="en-US" dirty="0">
                <a:sym typeface="+mn-ea"/>
              </a:rPr>
              <a:t> </a:t>
            </a:r>
            <a:r>
              <a:rPr lang="en-US" u="wavyHeavy" dirty="0">
                <a:solidFill>
                  <a:schemeClr val="tx1"/>
                </a:solidFill>
                <a:uFillTx/>
                <a:sym typeface="+mn-ea"/>
              </a:rPr>
              <a:t>load</a:t>
            </a:r>
            <a:r>
              <a:rPr dirty="0">
                <a:sym typeface="+mn-ea"/>
              </a:rPr>
              <a:t> </a:t>
            </a:r>
            <a:r>
              <a:rPr lang="en-US" dirty="0" err="1">
                <a:sym typeface="+mn-ea"/>
              </a:rPr>
              <a:t>dst</a:t>
            </a:r>
            <a:r>
              <a:rPr lang="zh-CN" altLang="en-US" dirty="0">
                <a:sym typeface="+mn-ea"/>
              </a:rPr>
              <a:t>，</a:t>
            </a:r>
            <a:r>
              <a:rPr dirty="0">
                <a:sym typeface="+mn-ea"/>
              </a:rPr>
              <a:t>offset(</a:t>
            </a:r>
            <a:r>
              <a:rPr kumimoji="1" lang="en-US" altLang="zh-CN" dirty="0" err="1">
                <a:sym typeface="+mn-ea"/>
              </a:rPr>
              <a:t>bAddrReg</a:t>
            </a:r>
            <a:r>
              <a:rPr dirty="0">
                <a:sym typeface="+mn-ea"/>
              </a:rPr>
              <a:t>)</a:t>
            </a:r>
            <a:r>
              <a:rPr lang="en-US" dirty="0">
                <a:sym typeface="+mn-ea"/>
              </a:rPr>
              <a:t>  #R[</a:t>
            </a:r>
            <a:r>
              <a:rPr lang="en-US" dirty="0" err="1">
                <a:sym typeface="+mn-ea"/>
              </a:rPr>
              <a:t>dst</a:t>
            </a:r>
            <a:r>
              <a:rPr lang="en-US" dirty="0">
                <a:sym typeface="+mn-ea"/>
              </a:rPr>
              <a:t>]=</a:t>
            </a:r>
            <a:r>
              <a:rPr lang="en-US" b="1" dirty="0">
                <a:solidFill>
                  <a:srgbClr val="FF0000"/>
                </a:solidFill>
                <a:sym typeface="+mn-ea"/>
              </a:rPr>
              <a:t>mem</a:t>
            </a:r>
            <a:r>
              <a:rPr lang="en-US" dirty="0">
                <a:sym typeface="+mn-ea"/>
              </a:rPr>
              <a:t>[</a:t>
            </a:r>
            <a:r>
              <a:rPr kumimoji="1" lang="en-US" altLang="zh-CN" dirty="0">
                <a:sym typeface="+mn-ea"/>
              </a:rPr>
              <a:t>R[</a:t>
            </a:r>
            <a:r>
              <a:rPr kumimoji="1" lang="en-US" altLang="zh-CN" dirty="0" err="1">
                <a:sym typeface="+mn-ea"/>
              </a:rPr>
              <a:t>bAddrReg</a:t>
            </a:r>
            <a:r>
              <a:rPr kumimoji="1" lang="en-US" altLang="zh-CN" dirty="0">
                <a:sym typeface="+mn-ea"/>
              </a:rPr>
              <a:t>]</a:t>
            </a:r>
            <a:r>
              <a:rPr kumimoji="1" lang="zh-CN" altLang="en-US" dirty="0">
                <a:sym typeface="+mn-ea"/>
              </a:rPr>
              <a:t> </a:t>
            </a:r>
            <a:r>
              <a:rPr kumimoji="1" lang="en-US" altLang="zh-CN" dirty="0">
                <a:sym typeface="+mn-ea"/>
              </a:rPr>
              <a:t>+</a:t>
            </a:r>
            <a:r>
              <a:rPr kumimoji="1" lang="zh-CN" altLang="en-US" dirty="0">
                <a:sym typeface="+mn-ea"/>
              </a:rPr>
              <a:t> </a:t>
            </a:r>
            <a:r>
              <a:rPr kumimoji="1" lang="en-US" altLang="zh-CN" dirty="0">
                <a:sym typeface="+mn-ea"/>
              </a:rPr>
              <a:t>offset]</a:t>
            </a:r>
          </a:p>
          <a:p>
            <a:pPr marL="632460" lvl="1" indent="-203200" defTabSz="914400" fontAlgn="auto">
              <a:lnSpc>
                <a:spcPct val="120000"/>
              </a:lnSpc>
            </a:pPr>
            <a:r>
              <a:rPr lang="en-US" b="1" dirty="0">
                <a:solidFill>
                  <a:srgbClr val="FF0000"/>
                </a:solidFill>
                <a:sym typeface="+mn-ea"/>
              </a:rPr>
              <a:t> </a:t>
            </a:r>
            <a:r>
              <a:rPr lang="en-US" dirty="0">
                <a:sym typeface="+mn-ea"/>
              </a:rPr>
              <a:t>jalr rd, offset(rs1)  #R[rd]=</a:t>
            </a:r>
            <a:r>
              <a:rPr lang="en-US" sz="2800" dirty="0">
                <a:sym typeface="+mn-ea"/>
              </a:rPr>
              <a:t>PC</a:t>
            </a:r>
            <a:r>
              <a:rPr lang="en-US" sz="2800" dirty="0">
                <a:solidFill>
                  <a:srgbClr val="FF0000"/>
                </a:solidFill>
                <a:sym typeface="+mn-ea"/>
              </a:rPr>
              <a:t> </a:t>
            </a:r>
            <a:r>
              <a:rPr lang="en-US" sz="2800" b="1" dirty="0">
                <a:solidFill>
                  <a:srgbClr val="FF0000"/>
                </a:solidFill>
                <a:sym typeface="+mn-ea"/>
              </a:rPr>
              <a:t>+ 4</a:t>
            </a:r>
            <a:r>
              <a:rPr lang="en-US" sz="2800" dirty="0">
                <a:sym typeface="+mn-ea"/>
              </a:rPr>
              <a:t>,  </a:t>
            </a:r>
            <a:r>
              <a:rPr lang="en-US" sz="2800" b="1" dirty="0">
                <a:solidFill>
                  <a:srgbClr val="FF0000"/>
                </a:solidFill>
                <a:sym typeface="+mn-ea"/>
              </a:rPr>
              <a:t>PC</a:t>
            </a:r>
            <a:r>
              <a:rPr lang="en-US" sz="2800" b="1" dirty="0">
                <a:sym typeface="+mn-ea"/>
              </a:rPr>
              <a:t> </a:t>
            </a:r>
            <a:r>
              <a:rPr lang="en-US" sz="2800" dirty="0">
                <a:sym typeface="+mn-ea"/>
              </a:rPr>
              <a:t>= R[rs1] </a:t>
            </a:r>
            <a:r>
              <a:rPr lang="en-US" sz="2800" b="1" dirty="0">
                <a:solidFill>
                  <a:srgbClr val="FF0000"/>
                </a:solidFill>
                <a:sym typeface="+mn-ea"/>
              </a:rPr>
              <a:t>+ offset</a:t>
            </a:r>
          </a:p>
          <a:p>
            <a:pPr marL="632460" lvl="1" indent="-203200" defTabSz="914400" fontAlgn="auto">
              <a:lnSpc>
                <a:spcPct val="120000"/>
              </a:lnSpc>
            </a:pPr>
            <a:r>
              <a:rPr lang="zh-CN" altLang="en-US" dirty="0">
                <a:sym typeface="+mn-ea"/>
              </a:rPr>
              <a:t>新增需求：</a:t>
            </a:r>
            <a:r>
              <a:rPr lang="zh-CN" altLang="en-US" dirty="0">
                <a:solidFill>
                  <a:srgbClr val="0000FF"/>
                </a:solidFill>
                <a:sym typeface="+mn-ea"/>
              </a:rPr>
              <a:t>立即数扩展、</a:t>
            </a:r>
            <a:r>
              <a:rPr lang="en-US" altLang="zh-CN" dirty="0">
                <a:solidFill>
                  <a:srgbClr val="0000FF"/>
                </a:solidFill>
                <a:sym typeface="+mn-ea"/>
              </a:rPr>
              <a:t>PC</a:t>
            </a:r>
            <a:r>
              <a:rPr lang="zh-CN" altLang="en-US" dirty="0">
                <a:solidFill>
                  <a:srgbClr val="0000FF"/>
                </a:solidFill>
                <a:sym typeface="+mn-ea"/>
              </a:rPr>
              <a:t>寄存器、存储器可读、加法器</a:t>
            </a:r>
            <a:r>
              <a:rPr lang="en-US" altLang="zh-CN" dirty="0">
                <a:solidFill>
                  <a:srgbClr val="0000FF"/>
                </a:solidFill>
                <a:sym typeface="+mn-ea"/>
              </a:rPr>
              <a:t>...</a:t>
            </a:r>
            <a:endParaRPr lang="en-US" sz="2800" b="1" dirty="0">
              <a:sym typeface="+mn-ea"/>
            </a:endParaRPr>
          </a:p>
          <a:p>
            <a:pPr marL="0" lvl="1" indent="0" fontAlgn="auto">
              <a:lnSpc>
                <a:spcPct val="120000"/>
              </a:lnSpc>
            </a:pPr>
            <a:r>
              <a:rPr lang="en-US" sz="3200" dirty="0">
                <a:sym typeface="+mn-ea"/>
              </a:rPr>
              <a:t> S</a:t>
            </a:r>
            <a:r>
              <a:rPr lang="zh-CN" altLang="en-US" sz="3200" dirty="0">
                <a:sym typeface="+mn-ea"/>
              </a:rPr>
              <a:t>型指令：</a:t>
            </a:r>
            <a:r>
              <a:rPr lang="en-US" sz="2400" dirty="0">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store </a:t>
            </a:r>
            <a:r>
              <a:rPr lang="en-US" sz="2400" dirty="0" err="1">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src</a:t>
            </a:r>
            <a:r>
              <a:rPr lang="en-US" sz="2400" dirty="0">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 offset(</a:t>
            </a:r>
            <a:r>
              <a:rPr lang="en-US" sz="2400" dirty="0" err="1">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bAddrReg</a:t>
            </a:r>
            <a:r>
              <a:rPr lang="en-US" sz="2400" dirty="0">
                <a:solidFill>
                  <a:schemeClr val="tx1"/>
                </a:solidFill>
                <a:latin typeface="Times New Roman" panose="02020603050405020304" pitchFamily="18" charset="0"/>
                <a:ea typeface="Courier New" panose="02070309020205020404"/>
                <a:cs typeface="Times New Roman" panose="02020603050405020304" pitchFamily="18" charset="0"/>
                <a:sym typeface="Courier New" panose="02070309020205020404"/>
              </a:rPr>
              <a:t>) </a:t>
            </a:r>
            <a:r>
              <a:rPr lang="en-US" sz="2400" dirty="0">
                <a:sym typeface="+mn-ea"/>
              </a:rPr>
              <a:t>#</a:t>
            </a:r>
            <a:r>
              <a:rPr lang="en-US" sz="2400" b="1" dirty="0">
                <a:solidFill>
                  <a:srgbClr val="FF0000"/>
                </a:solidFill>
                <a:sym typeface="+mn-ea"/>
              </a:rPr>
              <a:t>mem</a:t>
            </a:r>
            <a:r>
              <a:rPr lang="en-US" sz="2400" dirty="0">
                <a:sym typeface="+mn-ea"/>
              </a:rPr>
              <a:t>[R[</a:t>
            </a:r>
            <a:r>
              <a:rPr lang="en-US" sz="2400" dirty="0" err="1">
                <a:sym typeface="+mn-ea"/>
              </a:rPr>
              <a:t>bAddrReg</a:t>
            </a:r>
            <a:r>
              <a:rPr lang="en-US" sz="2400" dirty="0">
                <a:sym typeface="+mn-ea"/>
              </a:rPr>
              <a:t>] + offset]=R[</a:t>
            </a:r>
            <a:r>
              <a:rPr lang="en-US" sz="2400" dirty="0" err="1">
                <a:sym typeface="+mn-ea"/>
              </a:rPr>
              <a:t>src</a:t>
            </a:r>
            <a:r>
              <a:rPr lang="en-US" sz="2400" dirty="0">
                <a:sym typeface="+mn-ea"/>
              </a:rPr>
              <a:t>]</a:t>
            </a:r>
          </a:p>
          <a:p>
            <a:pPr marL="416560" lvl="1" indent="-12700" fontAlgn="auto">
              <a:lnSpc>
                <a:spcPct val="120000"/>
              </a:lnSpc>
            </a:pPr>
            <a:r>
              <a:rPr lang="zh-CN" altLang="en-US" dirty="0">
                <a:sym typeface="+mn-ea"/>
              </a:rPr>
              <a:t>新增需求：存储器</a:t>
            </a:r>
            <a:r>
              <a:rPr lang="zh-CN" altLang="en-US" b="1" dirty="0">
                <a:solidFill>
                  <a:srgbClr val="0000FF"/>
                </a:solidFill>
                <a:sym typeface="+mn-ea"/>
              </a:rPr>
              <a:t>可写</a:t>
            </a:r>
            <a:r>
              <a:rPr lang="zh-CN" altLang="en-US" dirty="0">
                <a:sym typeface="+mn-ea"/>
              </a:rPr>
              <a:t>、</a:t>
            </a:r>
            <a:r>
              <a:rPr lang="zh-CN" altLang="en-US" dirty="0">
                <a:solidFill>
                  <a:srgbClr val="0000FF"/>
                </a:solidFill>
                <a:sym typeface="+mn-ea"/>
              </a:rPr>
              <a:t>立即数生成器（包括扩展等）</a:t>
            </a:r>
            <a:endPar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lstStyle/>
          <a:p>
            <a:pPr>
              <a:defRPr/>
            </a:pPr>
            <a:fld id="{C98CD7A6-1B93-9844-850A-7A754EAB083E}" type="slidenum">
              <a:rPr lang="en-US" altLang="zh-CN" smtClean="0">
                <a:solidFill>
                  <a:srgbClr val="1F497D"/>
                </a:solidFill>
              </a:rPr>
              <a:t>9</a:t>
            </a:fld>
            <a:endParaRPr lang="zh-CN" altLang="en-US">
              <a:solidFill>
                <a:srgbClr val="1F497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ALU</a:t>
            </a:r>
            <a:r>
              <a:rPr lang="zh-CN" altLang="en-US"/>
              <a:t>控制输入信号真值表</a:t>
            </a:r>
          </a:p>
        </p:txBody>
      </p:sp>
      <p:sp>
        <p:nvSpPr>
          <p:cNvPr id="6" name="内容占位符 5"/>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8EE8E787-E6FE-45D8-9039-788B45E44EE7}" type="slidenum">
              <a:rPr lang="zh-CN" altLang="en-US" smtClean="0"/>
              <a:t>90</a:t>
            </a:fld>
            <a:endParaRPr lang="zh-CN" altLang="en-US" dirty="0"/>
          </a:p>
        </p:txBody>
      </p:sp>
      <p:graphicFrame>
        <p:nvGraphicFramePr>
          <p:cNvPr id="7" name="表格 6"/>
          <p:cNvGraphicFramePr/>
          <p:nvPr>
            <p:custDataLst>
              <p:tags r:id="rId1"/>
            </p:custDataLst>
            <p:extLst>
              <p:ext uri="{D42A27DB-BD31-4B8C-83A1-F6EECF244321}">
                <p14:modId xmlns:p14="http://schemas.microsoft.com/office/powerpoint/2010/main" val="2309301613"/>
              </p:ext>
            </p:extLst>
          </p:nvPr>
        </p:nvGraphicFramePr>
        <p:xfrm>
          <a:off x="571501" y="1885325"/>
          <a:ext cx="10872788" cy="4528223"/>
        </p:xfrm>
        <a:graphic>
          <a:graphicData uri="http://schemas.openxmlformats.org/drawingml/2006/table">
            <a:tbl>
              <a:tblPr firstRow="1" bandRow="1">
                <a:tableStyleId>{5940675A-B579-460E-94D1-54222C63F5DA}</a:tableStyleId>
              </a:tblPr>
              <a:tblGrid>
                <a:gridCol w="1287022">
                  <a:extLst>
                    <a:ext uri="{9D8B030D-6E8A-4147-A177-3AD203B41FA5}">
                      <a16:colId xmlns:a16="http://schemas.microsoft.com/office/drawing/2014/main" val="20000"/>
                    </a:ext>
                  </a:extLst>
                </a:gridCol>
                <a:gridCol w="1131277">
                  <a:extLst>
                    <a:ext uri="{9D8B030D-6E8A-4147-A177-3AD203B41FA5}">
                      <a16:colId xmlns:a16="http://schemas.microsoft.com/office/drawing/2014/main" val="20001"/>
                    </a:ext>
                  </a:extLst>
                </a:gridCol>
                <a:gridCol w="734368">
                  <a:extLst>
                    <a:ext uri="{9D8B030D-6E8A-4147-A177-3AD203B41FA5}">
                      <a16:colId xmlns:a16="http://schemas.microsoft.com/office/drawing/2014/main" val="20002"/>
                    </a:ext>
                  </a:extLst>
                </a:gridCol>
                <a:gridCol w="727127">
                  <a:extLst>
                    <a:ext uri="{9D8B030D-6E8A-4147-A177-3AD203B41FA5}">
                      <a16:colId xmlns:a16="http://schemas.microsoft.com/office/drawing/2014/main" val="20003"/>
                    </a:ext>
                  </a:extLst>
                </a:gridCol>
                <a:gridCol w="715086">
                  <a:extLst>
                    <a:ext uri="{9D8B030D-6E8A-4147-A177-3AD203B41FA5}">
                      <a16:colId xmlns:a16="http://schemas.microsoft.com/office/drawing/2014/main" val="20004"/>
                    </a:ext>
                  </a:extLst>
                </a:gridCol>
                <a:gridCol w="707728">
                  <a:extLst>
                    <a:ext uri="{9D8B030D-6E8A-4147-A177-3AD203B41FA5}">
                      <a16:colId xmlns:a16="http://schemas.microsoft.com/office/drawing/2014/main" val="20005"/>
                    </a:ext>
                  </a:extLst>
                </a:gridCol>
                <a:gridCol w="725120">
                  <a:extLst>
                    <a:ext uri="{9D8B030D-6E8A-4147-A177-3AD203B41FA5}">
                      <a16:colId xmlns:a16="http://schemas.microsoft.com/office/drawing/2014/main" val="20006"/>
                    </a:ext>
                  </a:extLst>
                </a:gridCol>
                <a:gridCol w="714418">
                  <a:extLst>
                    <a:ext uri="{9D8B030D-6E8A-4147-A177-3AD203B41FA5}">
                      <a16:colId xmlns:a16="http://schemas.microsoft.com/office/drawing/2014/main" val="20007"/>
                    </a:ext>
                  </a:extLst>
                </a:gridCol>
                <a:gridCol w="693681">
                  <a:extLst>
                    <a:ext uri="{9D8B030D-6E8A-4147-A177-3AD203B41FA5}">
                      <a16:colId xmlns:a16="http://schemas.microsoft.com/office/drawing/2014/main" val="20008"/>
                    </a:ext>
                  </a:extLst>
                </a:gridCol>
                <a:gridCol w="695018">
                  <a:extLst>
                    <a:ext uri="{9D8B030D-6E8A-4147-A177-3AD203B41FA5}">
                      <a16:colId xmlns:a16="http://schemas.microsoft.com/office/drawing/2014/main" val="20009"/>
                    </a:ext>
                  </a:extLst>
                </a:gridCol>
                <a:gridCol w="686990">
                  <a:extLst>
                    <a:ext uri="{9D8B030D-6E8A-4147-A177-3AD203B41FA5}">
                      <a16:colId xmlns:a16="http://schemas.microsoft.com/office/drawing/2014/main" val="20010"/>
                    </a:ext>
                  </a:extLst>
                </a:gridCol>
                <a:gridCol w="694349">
                  <a:extLst>
                    <a:ext uri="{9D8B030D-6E8A-4147-A177-3AD203B41FA5}">
                      <a16:colId xmlns:a16="http://schemas.microsoft.com/office/drawing/2014/main" val="20011"/>
                    </a:ext>
                  </a:extLst>
                </a:gridCol>
                <a:gridCol w="1360604">
                  <a:extLst>
                    <a:ext uri="{9D8B030D-6E8A-4147-A177-3AD203B41FA5}">
                      <a16:colId xmlns:a16="http://schemas.microsoft.com/office/drawing/2014/main" val="20012"/>
                    </a:ext>
                  </a:extLst>
                </a:gridCol>
              </a:tblGrid>
              <a:tr h="663877">
                <a:tc gridSpan="2">
                  <a:txBody>
                    <a:bodyPr/>
                    <a:lstStyle/>
                    <a:p>
                      <a:pPr indent="0" algn="ctr">
                        <a:buNone/>
                      </a:pPr>
                      <a:r>
                        <a:rPr lang="en-US" sz="2400" b="1">
                          <a:solidFill>
                            <a:srgbClr val="000000"/>
                          </a:solidFill>
                          <a:latin typeface="Times New Roman" panose="02020603050405020304" pitchFamily="18" charset="0"/>
                          <a:cs typeface="Times New Roman" panose="02020603050405020304" pitchFamily="18" charset="0"/>
                        </a:rPr>
                        <a:t>ALUOp</a:t>
                      </a:r>
                      <a:endParaRPr lang="en-US" alt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tcPr>
                </a:tc>
                <a:tc gridSpan="7">
                  <a:txBody>
                    <a:bodyPr/>
                    <a:lstStyle/>
                    <a:p>
                      <a:pPr indent="0" algn="ctr">
                        <a:buNone/>
                      </a:pPr>
                      <a:r>
                        <a:rPr lang="en-US" sz="2400" b="1">
                          <a:solidFill>
                            <a:srgbClr val="000000"/>
                          </a:solidFill>
                          <a:latin typeface="Times New Roman" panose="02020603050405020304" pitchFamily="18" charset="0"/>
                          <a:cs typeface="Times New Roman" panose="02020603050405020304" pitchFamily="18" charset="0"/>
                        </a:rPr>
                        <a:t>funct7</a:t>
                      </a: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字段</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a:solidFill>
                        <a:schemeClr val="tx1"/>
                      </a:solidFill>
                      <a:prstDash val="solid"/>
                    </a:lnT>
                    <a:lnB w="12700" cap="flat" cmpd="sng">
                      <a:solidFill>
                        <a:schemeClr val="tx1"/>
                      </a:solidFill>
                      <a:prstDash val="solid"/>
                      <a:headEnd type="none" w="med" len="med"/>
                      <a:tailEnd type="none" w="med" len="med"/>
                    </a:lnB>
                  </a:tcPr>
                </a:tc>
                <a:tc hMerge="1">
                  <a:txBody>
                    <a:bodyPr/>
                    <a:lstStyle/>
                    <a:p>
                      <a:endParaRPr lang="zh-CN"/>
                    </a:p>
                  </a:txBody>
                  <a:tcPr>
                    <a:lnT w="12700" cap="flat">
                      <a:solidFill>
                        <a:schemeClr val="tx1"/>
                      </a:solidFill>
                      <a:prstDash val="solid"/>
                    </a:lnT>
                    <a:lnB w="12700" cap="flat" cmpd="sng">
                      <a:solidFill>
                        <a:schemeClr val="tx1"/>
                      </a:solidFill>
                      <a:prstDash val="solid"/>
                      <a:headEnd type="none" w="med" len="med"/>
                      <a:tailEnd type="none" w="med" len="med"/>
                    </a:lnB>
                  </a:tcPr>
                </a:tc>
                <a:tc hMerge="1">
                  <a:txBody>
                    <a:bodyPr/>
                    <a:lstStyle/>
                    <a:p>
                      <a:endParaRPr lang="zh-CN"/>
                    </a:p>
                  </a:txBody>
                  <a:tcPr>
                    <a:lnT w="12700" cap="flat">
                      <a:solidFill>
                        <a:schemeClr val="tx1"/>
                      </a:solidFill>
                      <a:prstDash val="solid"/>
                    </a:lnT>
                    <a:lnB w="12700" cap="flat" cmpd="sng">
                      <a:solidFill>
                        <a:schemeClr val="tx1"/>
                      </a:solidFill>
                      <a:prstDash val="solid"/>
                      <a:headEnd type="none" w="med" len="med"/>
                      <a:tailEnd type="none" w="med" len="med"/>
                    </a:lnB>
                  </a:tcPr>
                </a:tc>
                <a:tc hMerge="1">
                  <a:txBody>
                    <a:bodyPr/>
                    <a:lstStyle/>
                    <a:p>
                      <a:endParaRPr lang="zh-CN"/>
                    </a:p>
                  </a:txBody>
                  <a:tcPr>
                    <a:lnT w="12700" cap="flat">
                      <a:solidFill>
                        <a:schemeClr val="tx1"/>
                      </a:solidFill>
                      <a:prstDash val="solid"/>
                    </a:lnT>
                    <a:lnB w="12700" cap="flat" cmpd="sng">
                      <a:solidFill>
                        <a:schemeClr val="tx1"/>
                      </a:solidFill>
                      <a:prstDash val="solid"/>
                      <a:headEnd type="none" w="med" len="med"/>
                      <a:tailEnd type="none" w="med" len="med"/>
                    </a:lnB>
                  </a:tcPr>
                </a:tc>
                <a:tc hMerge="1">
                  <a:txBody>
                    <a:bodyPr/>
                    <a:lstStyle/>
                    <a:p>
                      <a:endParaRPr lang="zh-CN"/>
                    </a:p>
                  </a:txBody>
                  <a:tcPr>
                    <a:lnT w="12700" cap="flat">
                      <a:solidFill>
                        <a:schemeClr val="tx1"/>
                      </a:solidFill>
                      <a:prstDash val="solid"/>
                    </a:lnT>
                    <a:lnB w="12700" cap="flat" cmpd="sng">
                      <a:solidFill>
                        <a:schemeClr val="tx1"/>
                      </a:solidFill>
                      <a:prstDash val="solid"/>
                      <a:headEnd type="none" w="med" len="med"/>
                      <a:tailEnd type="none" w="med" len="med"/>
                    </a:lnB>
                  </a:tcPr>
                </a:tc>
                <a:tc hMerge="1">
                  <a:txBody>
                    <a:bodyPr/>
                    <a:lstStyle/>
                    <a:p>
                      <a:endParaRPr lang="zh-CN"/>
                    </a:p>
                  </a:txBody>
                  <a:tcPr>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tcPr>
                </a:tc>
                <a:tc gridSpan="3">
                  <a:txBody>
                    <a:bodyPr/>
                    <a:lstStyle/>
                    <a:p>
                      <a:pPr indent="0" algn="ctr">
                        <a:buNone/>
                      </a:pPr>
                      <a:r>
                        <a:rPr lang="en-US" sz="2400" b="1">
                          <a:solidFill>
                            <a:srgbClr val="000000"/>
                          </a:solidFill>
                          <a:latin typeface="Times New Roman" panose="02020603050405020304" pitchFamily="18" charset="0"/>
                          <a:cs typeface="Times New Roman" panose="02020603050405020304" pitchFamily="18" charset="0"/>
                        </a:rPr>
                        <a:t>funct3</a:t>
                      </a: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字段</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b">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a:solidFill>
                        <a:schemeClr val="tx1"/>
                      </a:solidFill>
                      <a:prstDash val="solid"/>
                    </a:lnT>
                    <a:lnB w="12700" cap="flat" cmpd="sng">
                      <a:solidFill>
                        <a:schemeClr val="tx1"/>
                      </a:solidFill>
                      <a:prstDash val="solid"/>
                      <a:headEnd type="none" w="med" len="med"/>
                      <a:tailEnd type="none" w="med" len="med"/>
                    </a:lnB>
                  </a:tcPr>
                </a:tc>
                <a:tc hMerge="1">
                  <a:txBody>
                    <a:bodyPr/>
                    <a:lstStyle/>
                    <a:p>
                      <a:endParaRPr lang="zh-CN"/>
                    </a:p>
                  </a:txBody>
                  <a:tcPr>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tcPr>
                </a:tc>
                <a:tc rowSpan="2">
                  <a:txBody>
                    <a:bodyPr/>
                    <a:lstStyle/>
                    <a:p>
                      <a:pPr indent="0" algn="ctr">
                        <a:buNone/>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ALU</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控制输入</a:t>
                      </a:r>
                    </a:p>
                  </a:txBody>
                  <a:tcPr marL="68580" marR="68580" marT="0" marB="0" anchor="ctr">
                    <a:lnL w="12700">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85768">
                <a:tc>
                  <a:txBody>
                    <a:bodyPr/>
                    <a:lstStyle/>
                    <a:p>
                      <a:pPr indent="0" algn="ctr">
                        <a:buNone/>
                      </a:pPr>
                      <a:r>
                        <a:rPr lang="en-US" sz="2000" b="1" dirty="0">
                          <a:solidFill>
                            <a:srgbClr val="000000"/>
                          </a:solidFill>
                          <a:latin typeface="Times New Roman" panose="02020603050405020304" pitchFamily="18" charset="0"/>
                          <a:cs typeface="Times New Roman" panose="02020603050405020304" pitchFamily="18" charset="0"/>
                        </a:rPr>
                        <a:t>ALUOp1 </a:t>
                      </a:r>
                      <a:endPar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46990" marR="46990" marT="46990" marB="4699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pitchFamily="18" charset="0"/>
                          <a:cs typeface="Times New Roman" panose="02020603050405020304" pitchFamily="18" charset="0"/>
                          <a:sym typeface="+mn-ea"/>
                        </a:rPr>
                        <a:t>ALUOp0</a:t>
                      </a:r>
                      <a:endPar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46990" marR="46990" marT="46990" marB="4699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indent="0">
                        <a:buNone/>
                      </a:pPr>
                      <a:r>
                        <a:rPr lang="en-US" sz="2200" b="1" dirty="0">
                          <a:solidFill>
                            <a:srgbClr val="000000"/>
                          </a:solidFill>
                          <a:latin typeface="Times New Roman" panose="02020603050405020304" pitchFamily="18" charset="0"/>
                          <a:cs typeface="Times New Roman" panose="02020603050405020304" pitchFamily="18" charset="0"/>
                        </a:rPr>
                        <a:t>I[31]</a:t>
                      </a:r>
                      <a:endParaRPr lang="en-US" alt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200" b="1" dirty="0">
                          <a:solidFill>
                            <a:srgbClr val="000000"/>
                          </a:solidFill>
                          <a:latin typeface="Times New Roman" panose="02020603050405020304" pitchFamily="18" charset="0"/>
                          <a:cs typeface="Times New Roman" panose="02020603050405020304" pitchFamily="18" charset="0"/>
                        </a:rPr>
                        <a:t>l[30]</a:t>
                      </a:r>
                      <a:endParaRPr lang="en-US" alt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200" b="1" dirty="0">
                          <a:solidFill>
                            <a:srgbClr val="000000"/>
                          </a:solidFill>
                          <a:latin typeface="Times New Roman" panose="02020603050405020304" pitchFamily="18" charset="0"/>
                          <a:cs typeface="Times New Roman" panose="02020603050405020304" pitchFamily="18" charset="0"/>
                        </a:rPr>
                        <a:t>l[29]</a:t>
                      </a:r>
                      <a:endParaRPr lang="en-US" alt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200" b="1" dirty="0">
                          <a:solidFill>
                            <a:srgbClr val="000000"/>
                          </a:solidFill>
                          <a:latin typeface="Times New Roman" panose="02020603050405020304" pitchFamily="18" charset="0"/>
                          <a:cs typeface="Times New Roman" panose="02020603050405020304" pitchFamily="18" charset="0"/>
                        </a:rPr>
                        <a:t>l[28]</a:t>
                      </a:r>
                      <a:endParaRPr lang="en-US" alt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200" b="1" dirty="0">
                          <a:solidFill>
                            <a:srgbClr val="000000"/>
                          </a:solidFill>
                          <a:latin typeface="Times New Roman" panose="02020603050405020304" pitchFamily="18" charset="0"/>
                          <a:cs typeface="Times New Roman" panose="02020603050405020304" pitchFamily="18" charset="0"/>
                        </a:rPr>
                        <a:t>l[27]</a:t>
                      </a:r>
                      <a:endParaRPr lang="en-US" alt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200" b="1" dirty="0">
                          <a:solidFill>
                            <a:srgbClr val="000000"/>
                          </a:solidFill>
                          <a:latin typeface="Times New Roman" panose="02020603050405020304" pitchFamily="18" charset="0"/>
                          <a:cs typeface="Times New Roman" panose="02020603050405020304" pitchFamily="18" charset="0"/>
                        </a:rPr>
                        <a:t>I[26]</a:t>
                      </a:r>
                      <a:endParaRPr lang="en-US" alt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200" b="1" dirty="0">
                          <a:solidFill>
                            <a:srgbClr val="000000"/>
                          </a:solidFill>
                          <a:latin typeface="Times New Roman" panose="02020603050405020304" pitchFamily="18" charset="0"/>
                          <a:cs typeface="Times New Roman" panose="02020603050405020304" pitchFamily="18" charset="0"/>
                        </a:rPr>
                        <a:t>l[25]</a:t>
                      </a:r>
                      <a:endParaRPr lang="en-US" alt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200" b="1" dirty="0">
                          <a:solidFill>
                            <a:srgbClr val="000000"/>
                          </a:solidFill>
                          <a:latin typeface="Times New Roman" panose="02020603050405020304" pitchFamily="18" charset="0"/>
                          <a:cs typeface="Times New Roman" panose="02020603050405020304" pitchFamily="18" charset="0"/>
                          <a:sym typeface="+mn-ea"/>
                        </a:rPr>
                        <a:t>l[14]</a:t>
                      </a:r>
                      <a:endParaRPr lang="en-US" altLang="en-US" sz="22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200" b="1" dirty="0">
                          <a:solidFill>
                            <a:srgbClr val="000000"/>
                          </a:solidFill>
                          <a:latin typeface="Times New Roman" panose="02020603050405020304" pitchFamily="18" charset="0"/>
                          <a:cs typeface="Times New Roman" panose="02020603050405020304" pitchFamily="18" charset="0"/>
                        </a:rPr>
                        <a:t>l[13]</a:t>
                      </a:r>
                      <a:endParaRPr lang="en-US" alt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200" b="1" dirty="0">
                          <a:solidFill>
                            <a:srgbClr val="000000"/>
                          </a:solidFill>
                          <a:latin typeface="Times New Roman" panose="02020603050405020304" pitchFamily="18" charset="0"/>
                          <a:cs typeface="Times New Roman" panose="02020603050405020304" pitchFamily="18" charset="0"/>
                        </a:rPr>
                        <a:t>l[12]</a:t>
                      </a:r>
                      <a:endParaRPr lang="en-US" alt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a:solidFill>
                        <a:schemeClr val="tx1"/>
                      </a:solidFill>
                      <a:prstDash val="solid"/>
                    </a:lnL>
                    <a:lnR w="12700" cap="flat">
                      <a:solidFill>
                        <a:schemeClr val="tx1"/>
                      </a:solidFill>
                      <a:prstDash val="solid"/>
                    </a:lnR>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1"/>
                  </a:ext>
                </a:extLst>
              </a:tr>
              <a:tr h="652006">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dirty="0">
                          <a:solidFill>
                            <a:srgbClr val="000000"/>
                          </a:solidFill>
                          <a:latin typeface="Times New Roman" panose="02020603050405020304" pitchFamily="18" charset="0"/>
                          <a:cs typeface="Times New Roman" panose="02020603050405020304" pitchFamily="18" charset="0"/>
                        </a:rPr>
                        <a:t>0</a:t>
                      </a:r>
                      <a:endParaRPr lang="en-US" altLang="en-US" sz="28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0010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53273">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0110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52652">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0010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52032">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0110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553273">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a:solidFill>
                            <a:srgbClr val="000000"/>
                          </a:solidFill>
                          <a:latin typeface="Times New Roman" panose="02020603050405020304" pitchFamily="18" charset="0"/>
                          <a:cs typeface="Times New Roman" panose="02020603050405020304" pitchFamily="18" charset="0"/>
                          <a:sym typeface="+mn-ea"/>
                        </a:rPr>
                        <a:t>1</a:t>
                      </a:r>
                      <a:endParaRPr lang="en-US" altLang="en-US" sz="2800" b="1"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0000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602330">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X</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1</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a:solidFill>
                            <a:srgbClr val="000000"/>
                          </a:solidFill>
                          <a:latin typeface="Times New Roman" panose="02020603050405020304" pitchFamily="18" charset="0"/>
                          <a:cs typeface="Times New Roman" panose="02020603050405020304" pitchFamily="18" charset="0"/>
                        </a:rPr>
                        <a:t>0</a:t>
                      </a:r>
                      <a:endParaRPr lang="en-US" altLang="en-US" sz="2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0" dirty="0">
                          <a:solidFill>
                            <a:srgbClr val="000000"/>
                          </a:solidFill>
                          <a:latin typeface="Times New Roman" panose="02020603050405020304" pitchFamily="18" charset="0"/>
                          <a:cs typeface="Times New Roman" panose="02020603050405020304" pitchFamily="18" charset="0"/>
                        </a:rPr>
                        <a:t>0001</a:t>
                      </a:r>
                      <a:endParaRPr lang="en-US" altLang="en-US" sz="28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RISC V</a:t>
            </a:r>
            <a:r>
              <a:rPr lang="zh-CN" altLang="en-US"/>
              <a:t>控制器实现</a:t>
            </a:r>
            <a:endParaRPr lang="zh-CN" altLang="en-US" dirty="0"/>
          </a:p>
        </p:txBody>
      </p:sp>
      <p:sp>
        <p:nvSpPr>
          <p:cNvPr id="4" name="内容占位符 3"/>
          <p:cNvSpPr>
            <a:spLocks noGrp="1"/>
          </p:cNvSpPr>
          <p:nvPr>
            <p:ph idx="1"/>
          </p:nvPr>
        </p:nvSpPr>
        <p:spPr/>
        <p:txBody>
          <a:bodyPr/>
          <a:lstStyle/>
          <a:p>
            <a:pPr>
              <a:lnSpc>
                <a:spcPts val="4600"/>
              </a:lnSpc>
            </a:pPr>
            <a:r>
              <a:rPr lang="en-US" altLang="zh-CN" dirty="0"/>
              <a:t>ROM</a:t>
            </a:r>
          </a:p>
          <a:p>
            <a:pPr lvl="1">
              <a:lnSpc>
                <a:spcPts val="4600"/>
              </a:lnSpc>
            </a:pPr>
            <a:r>
              <a:rPr lang="zh-CN" altLang="en-US" dirty="0"/>
              <a:t>便于重新编程</a:t>
            </a:r>
            <a:endParaRPr lang="en-US" altLang="zh-CN" dirty="0"/>
          </a:p>
          <a:p>
            <a:pPr lvl="2">
              <a:lnSpc>
                <a:spcPts val="4600"/>
              </a:lnSpc>
            </a:pPr>
            <a:r>
              <a:rPr lang="zh-CN" altLang="en-US" dirty="0"/>
              <a:t>修正错误</a:t>
            </a:r>
            <a:endParaRPr lang="en-US" altLang="zh-CN" dirty="0"/>
          </a:p>
          <a:p>
            <a:pPr lvl="2">
              <a:lnSpc>
                <a:spcPts val="4600"/>
              </a:lnSpc>
            </a:pPr>
            <a:r>
              <a:rPr lang="zh-CN" altLang="en-US" dirty="0"/>
              <a:t>添加新的指令</a:t>
            </a:r>
            <a:endParaRPr lang="en-US" altLang="zh-CN" dirty="0"/>
          </a:p>
          <a:p>
            <a:pPr lvl="1">
              <a:lnSpc>
                <a:spcPts val="4600"/>
              </a:lnSpc>
            </a:pPr>
            <a:r>
              <a:rPr lang="zh-CN" altLang="en-US" dirty="0"/>
              <a:t>在人工设计控制逻辑时十分常用</a:t>
            </a:r>
            <a:endParaRPr lang="en-US" altLang="zh-CN" dirty="0"/>
          </a:p>
          <a:p>
            <a:pPr>
              <a:lnSpc>
                <a:spcPts val="4600"/>
              </a:lnSpc>
            </a:pPr>
            <a:r>
              <a:rPr lang="zh-CN" altLang="en-US" dirty="0"/>
              <a:t>组合逻辑</a:t>
            </a:r>
            <a:endParaRPr lang="en-US" altLang="zh-CN" dirty="0"/>
          </a:p>
          <a:p>
            <a:pPr lvl="1">
              <a:lnSpc>
                <a:spcPts val="4600"/>
              </a:lnSpc>
            </a:pPr>
            <a:r>
              <a:rPr lang="zh-CN" altLang="en-US" dirty="0"/>
              <a:t>现在很多的芯片设计者会使用逻辑综合工具，将控制器真值表实现为门级网表电路</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91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ROM</a:t>
            </a:r>
            <a:r>
              <a:rPr lang="zh-CN" altLang="en-US"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Read-Only Memory</a:t>
            </a:r>
            <a:r>
              <a:rPr lang="zh-CN" altLang="en-US" dirty="0">
                <a:latin typeface="Times New Roman" panose="02020603050405020304" pitchFamily="18" charset="0"/>
                <a:cs typeface="Times New Roman" panose="02020603050405020304" pitchFamily="18" charset="0"/>
                <a:sym typeface="+mn-ea"/>
              </a:rPr>
              <a:t>）</a:t>
            </a:r>
            <a:endParaRPr lang="zh-CN" altLang="en-US"/>
          </a:p>
        </p:txBody>
      </p:sp>
      <p:pic>
        <p:nvPicPr>
          <p:cNvPr id="24582" name="图片 2"/>
          <p:cNvPicPr>
            <a:picLocks noChangeAspect="1"/>
          </p:cNvPicPr>
          <p:nvPr/>
        </p:nvPicPr>
        <p:blipFill>
          <a:blip r:embed="rId2"/>
          <a:stretch>
            <a:fillRect/>
          </a:stretch>
        </p:blipFill>
        <p:spPr>
          <a:xfrm>
            <a:off x="3142933" y="3499485"/>
            <a:ext cx="5040312" cy="2901950"/>
          </a:xfrm>
          <a:prstGeom prst="rect">
            <a:avLst/>
          </a:prstGeom>
          <a:noFill/>
          <a:ln w="9525">
            <a:noFill/>
          </a:ln>
        </p:spPr>
      </p:pic>
      <p:sp>
        <p:nvSpPr>
          <p:cNvPr id="24578" name="内容占位符 5"/>
          <p:cNvSpPr>
            <a:spLocks noGrp="1"/>
          </p:cNvSpPr>
          <p:nvPr>
            <p:ph idx="1"/>
          </p:nvPr>
        </p:nvSpPr>
        <p:spPr>
          <a:noFill/>
          <a:ln>
            <a:noFill/>
          </a:ln>
        </p:spPr>
        <p:txBody>
          <a:bodyPr/>
          <a:lstStyle/>
          <a:p>
            <a:pPr>
              <a:lnSpc>
                <a:spcPct val="110000"/>
              </a:lnSpc>
            </a:pPr>
            <a:r>
              <a:rPr lang="en-US" altLang="zh-CN" dirty="0"/>
              <a:t>ROM</a:t>
            </a:r>
            <a:r>
              <a:rPr lang="zh-CN" altLang="en-US" dirty="0"/>
              <a:t>是一种具有</a:t>
            </a:r>
            <a:r>
              <a:rPr lang="en-US" altLang="zh-CN" dirty="0"/>
              <a:t>n</a:t>
            </a:r>
            <a:r>
              <a:rPr lang="zh-CN" altLang="en-US" dirty="0"/>
              <a:t>个输入</a:t>
            </a:r>
            <a:r>
              <a:rPr lang="en-US" altLang="zh-CN" dirty="0"/>
              <a:t>b</a:t>
            </a:r>
            <a:r>
              <a:rPr lang="zh-CN" altLang="en-US" dirty="0"/>
              <a:t>个输出的组合逻辑电路。</a:t>
            </a:r>
          </a:p>
          <a:p>
            <a:pPr>
              <a:lnSpc>
                <a:spcPct val="110000"/>
              </a:lnSpc>
            </a:pPr>
            <a:r>
              <a:rPr lang="zh-CN" altLang="en-US" dirty="0"/>
              <a:t>输入被称为地址输入（</a:t>
            </a:r>
            <a:r>
              <a:rPr lang="en-US" altLang="zh-CN" dirty="0"/>
              <a:t>address input</a:t>
            </a:r>
            <a:r>
              <a:rPr lang="zh-CN" altLang="en-US" dirty="0"/>
              <a:t>），通常命名为</a:t>
            </a:r>
            <a:r>
              <a:rPr lang="en-US" altLang="zh-CN" dirty="0"/>
              <a:t>A0, A1, …, An-1</a:t>
            </a:r>
            <a:r>
              <a:rPr lang="zh-CN" altLang="en-US" dirty="0"/>
              <a:t>。</a:t>
            </a:r>
          </a:p>
          <a:p>
            <a:pPr>
              <a:lnSpc>
                <a:spcPct val="110000"/>
              </a:lnSpc>
            </a:pPr>
            <a:r>
              <a:rPr lang="zh-CN" altLang="en-US" dirty="0"/>
              <a:t>输出被称为数据输出（</a:t>
            </a:r>
            <a:r>
              <a:rPr lang="en-US" altLang="zh-CN" dirty="0"/>
              <a:t>data output</a:t>
            </a:r>
            <a:r>
              <a:rPr lang="zh-CN" altLang="en-US" dirty="0"/>
              <a:t>），通常命名为</a:t>
            </a:r>
          </a:p>
          <a:p>
            <a:pPr marL="0" indent="0">
              <a:lnSpc>
                <a:spcPct val="110000"/>
              </a:lnSpc>
              <a:buNone/>
            </a:pPr>
            <a:r>
              <a:rPr lang="en-US" altLang="zh-CN" dirty="0"/>
              <a:t>  D0, D1, …, Db-1</a:t>
            </a:r>
            <a:r>
              <a:rPr lang="zh-CN" altLang="en-US" dirty="0"/>
              <a:t>。</a:t>
            </a:r>
          </a:p>
        </p:txBody>
      </p:sp>
      <p:sp>
        <p:nvSpPr>
          <p:cNvPr id="24579" name="灯片编号占位符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1" lang="zh-CN" altLang="zh-CN" sz="1400" b="0" i="0" u="none" strike="noStrike" kern="1200" cap="none" spc="0" normalizeH="0" baseline="0" noProof="0" dirty="0">
                <a:ln>
                  <a:noFill/>
                </a:ln>
                <a:solidFill>
                  <a:srgbClr val="E7E6E6"/>
                </a:solidFill>
                <a:effectLst/>
                <a:uLnTx/>
                <a:uFillTx/>
                <a:latin typeface="Times New Roman" panose="02020603050405020304" pitchFamily="18" charset="0"/>
                <a:ea typeface="宋体" panose="02010600030101010101" pitchFamily="2" charset="-122"/>
                <a:cs typeface="+mn-cs"/>
              </a:rPr>
              <a:t>92</a:t>
            </a:fld>
            <a:endParaRPr kumimoji="1" lang="zh-CN" altLang="zh-CN" sz="1400" b="0" i="0" u="none" strike="noStrike" kern="1200" cap="none" spc="0" normalizeH="0" baseline="0" noProof="0" dirty="0">
              <a:ln>
                <a:noFill/>
              </a:ln>
              <a:solidFill>
                <a:srgbClr val="E7E6E6"/>
              </a:solidFill>
              <a:effectLst/>
              <a:uLnTx/>
              <a:uFillTx/>
              <a:latin typeface="Times New Roman" panose="02020603050405020304" pitchFamily="18" charset="0"/>
              <a:ea typeface="宋体" panose="02010600030101010101" pitchFamily="2" charset="-122"/>
              <a:cs typeface="+mn-cs"/>
            </a:endParaRPr>
          </a:p>
        </p:txBody>
      </p:sp>
      <p:sp>
        <p:nvSpPr>
          <p:cNvPr id="24580" name="文本框 7"/>
          <p:cNvSpPr txBox="1"/>
          <p:nvPr/>
        </p:nvSpPr>
        <p:spPr>
          <a:xfrm>
            <a:off x="3792538" y="6246813"/>
            <a:ext cx="5688012" cy="398780"/>
          </a:xfrm>
          <a:prstGeom prst="rect">
            <a:avLst/>
          </a:prstGeom>
          <a:noFill/>
          <a:ln w="9525">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2</a:t>
            </a:r>
            <a:r>
              <a:rPr kumimoji="0" lang="en-US" altLang="zh-CN" sz="2000" b="0" i="0" u="none" strike="noStrike" kern="1200" cap="none" spc="0" normalizeH="0" baseline="30000" noProof="0" dirty="0">
                <a:ln>
                  <a:noFill/>
                </a:ln>
                <a:solidFill>
                  <a:prstClr val="black"/>
                </a:solidFill>
                <a:effectLst/>
                <a:uLnTx/>
                <a:uFillTx/>
                <a:latin typeface="Arial" panose="020B0604020202020204" pitchFamily="34" charset="0"/>
                <a:ea typeface="宋体" panose="02010600030101010101" pitchFamily="2" charset="-122"/>
                <a:cs typeface="+mn-cs"/>
              </a:rPr>
              <a:t>n</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 b ROM</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的基本结构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000" b="0" i="0" u="none" strike="noStrike" kern="1200" cap="none" spc="0" normalizeH="0" baseline="3000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sym typeface="+mn-ea"/>
              </a:rPr>
              <a:t>ROM</a:t>
            </a:r>
            <a:r>
              <a:rPr lang="zh-CN" altLang="en-US" b="1" dirty="0">
                <a:latin typeface="Times New Roman" panose="02020603050405020304" pitchFamily="18" charset="0"/>
                <a:cs typeface="Times New Roman" panose="02020603050405020304" pitchFamily="18" charset="0"/>
                <a:sym typeface="+mn-ea"/>
              </a:rPr>
              <a:t>和真值表</a:t>
            </a:r>
            <a:endParaRPr lang="zh-CN" altLang="en-US" dirty="0">
              <a:latin typeface="Times New Roman" panose="02020603050405020304" pitchFamily="18" charset="0"/>
              <a:cs typeface="Times New Roman" panose="02020603050405020304" pitchFamily="18" charset="0"/>
            </a:endParaRPr>
          </a:p>
        </p:txBody>
      </p:sp>
      <p:sp>
        <p:nvSpPr>
          <p:cNvPr id="25602" name="内容占位符 5"/>
          <p:cNvSpPr>
            <a:spLocks noGrp="1"/>
          </p:cNvSpPr>
          <p:nvPr>
            <p:ph idx="1"/>
          </p:nvPr>
        </p:nvSpPr>
        <p:spPr>
          <a:xfrm>
            <a:off x="838200" y="1105535"/>
            <a:ext cx="5589905" cy="5071110"/>
          </a:xfrm>
          <a:noFill/>
          <a:ln>
            <a:noFill/>
          </a:ln>
        </p:spPr>
        <p:txBody>
          <a:bodyPr/>
          <a:lstStyle/>
          <a:p>
            <a:pPr>
              <a:lnSpc>
                <a:spcPct val="120000"/>
              </a:lnSpc>
            </a:pPr>
            <a:r>
              <a:rPr lang="en-US" altLang="zh-CN" sz="2800" dirty="0"/>
              <a:t>ROM</a:t>
            </a:r>
            <a:r>
              <a:rPr lang="zh-CN" altLang="en-US" sz="2800" dirty="0"/>
              <a:t>“存储”了一个</a:t>
            </a:r>
            <a:r>
              <a:rPr lang="en-US" altLang="zh-CN" sz="2800" dirty="0"/>
              <a:t>n</a:t>
            </a:r>
            <a:r>
              <a:rPr lang="zh-CN" altLang="en-US" sz="2800" dirty="0"/>
              <a:t>输入、</a:t>
            </a:r>
            <a:r>
              <a:rPr lang="en-US" altLang="zh-CN" sz="2800" dirty="0"/>
              <a:t>b</a:t>
            </a:r>
            <a:r>
              <a:rPr lang="zh-CN" altLang="en-US" sz="2800" dirty="0"/>
              <a:t>输出的组合逻辑功能的真值表。</a:t>
            </a:r>
          </a:p>
          <a:p>
            <a:pPr>
              <a:lnSpc>
                <a:spcPct val="120000"/>
              </a:lnSpc>
            </a:pPr>
            <a:endParaRPr lang="zh-CN" altLang="en-US" sz="2800" dirty="0"/>
          </a:p>
          <a:p>
            <a:pPr>
              <a:lnSpc>
                <a:spcPct val="120000"/>
              </a:lnSpc>
            </a:pPr>
            <a:r>
              <a:rPr lang="zh-CN" altLang="en-US" sz="2800" dirty="0"/>
              <a:t>一个</a:t>
            </a:r>
            <a:r>
              <a:rPr lang="en-US" altLang="zh-CN" sz="2800" dirty="0"/>
              <a:t>3</a:t>
            </a:r>
            <a:r>
              <a:rPr lang="zh-CN" altLang="en-US" sz="2800" dirty="0"/>
              <a:t>输入、</a:t>
            </a:r>
            <a:r>
              <a:rPr lang="en-US" altLang="zh-CN" sz="2800" dirty="0"/>
              <a:t>4</a:t>
            </a:r>
            <a:r>
              <a:rPr lang="zh-CN" altLang="en-US" sz="2800" dirty="0"/>
              <a:t>输出的组合功能的真值表，可以被存储在一个</a:t>
            </a:r>
            <a:r>
              <a:rPr lang="en-US" altLang="zh-CN" sz="2800" dirty="0"/>
              <a:t>2</a:t>
            </a:r>
            <a:r>
              <a:rPr lang="en-US" altLang="zh-CN" sz="2800" baseline="30000" dirty="0"/>
              <a:t>3</a:t>
            </a:r>
            <a:r>
              <a:rPr lang="en-US" altLang="zh-CN" sz="2800" dirty="0"/>
              <a:t> * 4 (8 * 4) </a:t>
            </a:r>
            <a:r>
              <a:rPr lang="zh-CN" altLang="en-US" sz="2800" dirty="0"/>
              <a:t>的只读存储器中。忽略延迟，</a:t>
            </a:r>
            <a:r>
              <a:rPr lang="en-US" altLang="zh-CN" sz="2800" dirty="0"/>
              <a:t>ROM</a:t>
            </a:r>
            <a:r>
              <a:rPr lang="zh-CN" altLang="en-US" sz="2800" dirty="0"/>
              <a:t>的数据输出总是等于真值表中由地址输入所选择的那行输出位。</a:t>
            </a:r>
          </a:p>
        </p:txBody>
      </p:sp>
      <p:sp>
        <p:nvSpPr>
          <p:cNvPr id="25603" name="灯片编号占位符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1" lang="zh-CN" altLang="zh-CN" sz="1400" b="0" i="0" u="none" strike="noStrike" kern="1200" cap="none" spc="0" normalizeH="0" baseline="0" noProof="0" dirty="0">
                <a:ln>
                  <a:noFill/>
                </a:ln>
                <a:solidFill>
                  <a:srgbClr val="E7E6E6"/>
                </a:solidFill>
                <a:effectLst/>
                <a:uLnTx/>
                <a:uFillTx/>
                <a:latin typeface="Times New Roman" panose="02020603050405020304" pitchFamily="18" charset="0"/>
                <a:ea typeface="宋体" panose="02010600030101010101" pitchFamily="2" charset="-122"/>
                <a:cs typeface="+mn-cs"/>
              </a:rPr>
              <a:t>93</a:t>
            </a:fld>
            <a:endParaRPr kumimoji="1" lang="zh-CN" altLang="zh-CN" sz="1400" b="0" i="0" u="none" strike="noStrike" kern="1200" cap="none" spc="0" normalizeH="0" baseline="0" noProof="0" dirty="0">
              <a:ln>
                <a:noFill/>
              </a:ln>
              <a:solidFill>
                <a:srgbClr val="E7E6E6"/>
              </a:solidFill>
              <a:effectLst/>
              <a:uLnTx/>
              <a:uFillTx/>
              <a:latin typeface="Times New Roman" panose="02020603050405020304" pitchFamily="18" charset="0"/>
              <a:ea typeface="宋体" panose="02010600030101010101" pitchFamily="2" charset="-122"/>
              <a:cs typeface="+mn-cs"/>
            </a:endParaRPr>
          </a:p>
        </p:txBody>
      </p:sp>
      <p:sp>
        <p:nvSpPr>
          <p:cNvPr id="25604" name="文本框 9"/>
          <p:cNvSpPr txBox="1"/>
          <p:nvPr/>
        </p:nvSpPr>
        <p:spPr>
          <a:xfrm>
            <a:off x="6428105" y="5284470"/>
            <a:ext cx="4864100" cy="706755"/>
          </a:xfrm>
          <a:prstGeom prst="rect">
            <a:avLst/>
          </a:prstGeom>
          <a:noFill/>
          <a:ln w="9525">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3</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输入</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4</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输出组合逻辑函数的真值表</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mn-ea"/>
              </a:rPr>
              <a:t>（具有输出极性控制的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mn-ea"/>
              </a:rPr>
              <a:t>2-4</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mn-ea"/>
              </a:rPr>
              <a:t>译码器）</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2" name="表格 2"/>
          <p:cNvGraphicFramePr>
            <a:graphicFrameLocks noGrp="1"/>
          </p:cNvGraphicFramePr>
          <p:nvPr>
            <p:custDataLst>
              <p:tags r:id="rId1"/>
            </p:custDataLst>
          </p:nvPr>
        </p:nvGraphicFramePr>
        <p:xfrm>
          <a:off x="6532880" y="2018030"/>
          <a:ext cx="4445000" cy="3210560"/>
        </p:xfrm>
        <a:graphic>
          <a:graphicData uri="http://schemas.openxmlformats.org/drawingml/2006/table">
            <a:tbl>
              <a:tblPr firstRow="1" bandRow="1">
                <a:tableStyleId>{5940675A-B579-460E-94D1-54222C63F5DA}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gridCol w="635000">
                  <a:extLst>
                    <a:ext uri="{9D8B030D-6E8A-4147-A177-3AD203B41FA5}">
                      <a16:colId xmlns:a16="http://schemas.microsoft.com/office/drawing/2014/main" val="20006"/>
                    </a:ext>
                  </a:extLst>
                </a:gridCol>
              </a:tblGrid>
              <a:tr h="353060">
                <a:tc gridSpan="3">
                  <a:txBody>
                    <a:bodyPr/>
                    <a:lstStyle/>
                    <a:p>
                      <a:pPr algn="ctr"/>
                      <a:r>
                        <a:rPr lang="zh-CN" altLang="en-US" sz="1600" dirty="0"/>
                        <a:t>输入</a:t>
                      </a:r>
                    </a:p>
                  </a:txBody>
                  <a:tcPr marL="107756" marR="107756" marT="53895" marB="53895">
                    <a:lnB w="12700" cap="flat" cmpd="sng" algn="ctr">
                      <a:solidFill>
                        <a:schemeClr val="tx1"/>
                      </a:solidFill>
                      <a:prstDash val="solid"/>
                      <a:round/>
                      <a:headEnd type="none" w="med" len="med"/>
                      <a:tailEnd type="none" w="med" len="med"/>
                    </a:lnB>
                  </a:tcPr>
                </a:tc>
                <a:tc hMerge="1">
                  <a:txBody>
                    <a:bodyPr/>
                    <a:lstStyle/>
                    <a:p>
                      <a:endParaRPr lang="zh-CN"/>
                    </a:p>
                  </a:txBody>
                  <a:tcPr>
                    <a:lnB w="12700" cap="flat" cmpd="sng" algn="ctr">
                      <a:solidFill>
                        <a:scrgbClr r="0" g="0" b="0"/>
                      </a:solidFill>
                      <a:prstDash val="solid"/>
                      <a:round/>
                      <a:headEnd type="none" w="med" len="med"/>
                      <a:tailEnd type="none" w="med" len="med"/>
                    </a:lnB>
                  </a:tcPr>
                </a:tc>
                <a:tc hMerge="1">
                  <a:txBody>
                    <a:bodyPr/>
                    <a:lstStyle/>
                    <a:p>
                      <a:endParaRPr lang="zh-CN"/>
                    </a:p>
                  </a:txBody>
                  <a:tcPr>
                    <a:lnB w="12700" cap="flat" cmpd="sng" algn="ctr">
                      <a:solidFill>
                        <a:scrgbClr r="0" g="0" b="0"/>
                      </a:solidFill>
                      <a:prstDash val="solid"/>
                      <a:round/>
                      <a:headEnd type="none" w="med" len="med"/>
                      <a:tailEnd type="none" w="med" len="med"/>
                    </a:lnB>
                  </a:tcPr>
                </a:tc>
                <a:tc gridSpan="4">
                  <a:txBody>
                    <a:bodyPr/>
                    <a:lstStyle/>
                    <a:p>
                      <a:pPr algn="ctr"/>
                      <a:r>
                        <a:rPr lang="zh-CN" altLang="en-US" sz="1600" dirty="0"/>
                        <a:t>输出</a:t>
                      </a:r>
                    </a:p>
                  </a:txBody>
                  <a:tcPr marL="107756" marR="107756" marT="53895" marB="53895">
                    <a:lnB w="12700" cap="flat" cmpd="sng" algn="ctr">
                      <a:solidFill>
                        <a:schemeClr val="tx1"/>
                      </a:solidFill>
                      <a:prstDash val="solid"/>
                      <a:round/>
                      <a:headEnd type="none" w="med" len="med"/>
                      <a:tailEnd type="none" w="med" len="med"/>
                    </a:lnB>
                  </a:tcPr>
                </a:tc>
                <a:tc hMerge="1">
                  <a:txBody>
                    <a:bodyPr/>
                    <a:lstStyle/>
                    <a:p>
                      <a:endParaRPr lang="zh-CN"/>
                    </a:p>
                  </a:txBody>
                  <a:tcPr>
                    <a:lnB w="12700" cap="flat" cmpd="sng" algn="ctr">
                      <a:solidFill>
                        <a:scrgbClr r="0" g="0" b="0"/>
                      </a:solidFill>
                      <a:prstDash val="solid"/>
                      <a:round/>
                      <a:headEnd type="none" w="med" len="med"/>
                      <a:tailEnd type="none" w="med" len="med"/>
                    </a:lnB>
                  </a:tcPr>
                </a:tc>
                <a:tc hMerge="1">
                  <a:txBody>
                    <a:bodyPr/>
                    <a:lstStyle/>
                    <a:p>
                      <a:endParaRPr lang="zh-CN"/>
                    </a:p>
                  </a:txBody>
                  <a:tcPr>
                    <a:lnB w="12700" cap="flat" cmpd="sng" algn="ctr">
                      <a:solidFill>
                        <a:scrgbClr r="0" g="0" b="0"/>
                      </a:solidFill>
                      <a:prstDash val="solid"/>
                      <a:round/>
                      <a:headEnd type="none" w="med" len="med"/>
                      <a:tailEnd type="none" w="med" len="med"/>
                    </a:lnB>
                  </a:tcPr>
                </a:tc>
                <a:tc hMerge="1">
                  <a:txBody>
                    <a:bodyPr/>
                    <a:lstStyle/>
                    <a:p>
                      <a:endParaRPr lang="zh-CN"/>
                    </a:p>
                  </a:txBody>
                  <a:tcP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a:r>
                        <a:rPr lang="en-US" altLang="zh-CN" sz="1600" dirty="0"/>
                        <a:t>A2</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A1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A0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D3</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D2</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D1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D0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algn="ctr"/>
                      <a:r>
                        <a:rPr lang="en-US" altLang="zh-CN" sz="1600" dirty="0">
                          <a:solidFill>
                            <a:srgbClr val="FF0000"/>
                          </a:solidFill>
                        </a:rPr>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pPr algn="ctr"/>
                      <a:r>
                        <a:rPr lang="en-US" altLang="zh-CN" sz="1600" dirty="0">
                          <a:solidFill>
                            <a:srgbClr val="FF0000"/>
                          </a:solidFill>
                        </a:rPr>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pPr algn="ctr"/>
                      <a:r>
                        <a:rPr lang="en-US" altLang="zh-CN" sz="1600" dirty="0">
                          <a:solidFill>
                            <a:srgbClr val="FF0000"/>
                          </a:solidFill>
                        </a:rPr>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7500">
                <a:tc>
                  <a:txBody>
                    <a:bodyPr/>
                    <a:lstStyle/>
                    <a:p>
                      <a:pPr algn="ctr"/>
                      <a:r>
                        <a:rPr lang="en-US" altLang="zh-CN" sz="1600" dirty="0">
                          <a:solidFill>
                            <a:srgbClr val="FF0000"/>
                          </a:solidFill>
                        </a:rPr>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7500">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7500">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17500">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17500">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sym typeface="+mn-ea"/>
              </a:rPr>
              <a:t>用</a:t>
            </a:r>
            <a:r>
              <a:rPr lang="en-US" altLang="zh-CN" dirty="0">
                <a:latin typeface="Times New Roman" panose="02020603050405020304" pitchFamily="18" charset="0"/>
                <a:cs typeface="Times New Roman" panose="02020603050405020304" pitchFamily="18" charset="0"/>
                <a:sym typeface="+mn-ea"/>
              </a:rPr>
              <a:t>ROM</a:t>
            </a:r>
            <a:r>
              <a:rPr lang="zh-CN" altLang="en-US" dirty="0">
                <a:latin typeface="Times New Roman" panose="02020603050405020304" pitchFamily="18" charset="0"/>
                <a:cs typeface="Times New Roman" panose="02020603050405020304" pitchFamily="18" charset="0"/>
                <a:sym typeface="+mn-ea"/>
              </a:rPr>
              <a:t>实现组合逻辑函数</a:t>
            </a:r>
            <a:endParaRPr lang="zh-CN" altLang="en-US" dirty="0">
              <a:latin typeface="Times New Roman" panose="02020603050405020304" pitchFamily="18" charset="0"/>
              <a:cs typeface="Times New Roman" panose="02020603050405020304" pitchFamily="18" charset="0"/>
            </a:endParaRPr>
          </a:p>
        </p:txBody>
      </p:sp>
      <p:sp>
        <p:nvSpPr>
          <p:cNvPr id="26626" name="内容占位符 5"/>
          <p:cNvSpPr>
            <a:spLocks noGrp="1"/>
          </p:cNvSpPr>
          <p:nvPr>
            <p:ph idx="1"/>
          </p:nvPr>
        </p:nvSpPr>
        <p:spPr>
          <a:noFill/>
          <a:ln>
            <a:noFill/>
          </a:ln>
        </p:spPr>
        <p:txBody>
          <a:bodyPr/>
          <a:lstStyle/>
          <a:p>
            <a:pPr>
              <a:lnSpc>
                <a:spcPct val="110000"/>
              </a:lnSpc>
            </a:pPr>
            <a:r>
              <a:rPr lang="zh-CN" altLang="en-US" dirty="0"/>
              <a:t>两种不同的方式来构建译码器：</a:t>
            </a:r>
          </a:p>
          <a:p>
            <a:pPr lvl="1">
              <a:lnSpc>
                <a:spcPct val="110000"/>
              </a:lnSpc>
            </a:pPr>
            <a:r>
              <a:rPr lang="zh-CN" altLang="en-US" dirty="0"/>
              <a:t>使用分立的门</a:t>
            </a:r>
          </a:p>
          <a:p>
            <a:pPr lvl="1">
              <a:lnSpc>
                <a:spcPct val="110000"/>
              </a:lnSpc>
            </a:pPr>
            <a:r>
              <a:rPr lang="zh-CN" altLang="en-US" dirty="0"/>
              <a:t>用包含真值表的</a:t>
            </a:r>
            <a:r>
              <a:rPr lang="en-US" altLang="zh-CN" dirty="0"/>
              <a:t>8 * 4 ROM</a:t>
            </a:r>
          </a:p>
          <a:p>
            <a:pPr lvl="0">
              <a:lnSpc>
                <a:spcPct val="110000"/>
              </a:lnSpc>
            </a:pPr>
            <a:r>
              <a:rPr lang="zh-CN" altLang="en-US" sz="2800" kern="0" noProof="0" dirty="0">
                <a:ln>
                  <a:noFill/>
                </a:ln>
                <a:effectLst/>
                <a:uLnTx/>
                <a:uFillTx/>
                <a:cs typeface="宋体" panose="02010600030101010101" pitchFamily="2" charset="-122"/>
                <a:sym typeface="+mn-ea"/>
              </a:rPr>
              <a:t>使用</a:t>
            </a:r>
            <a:r>
              <a:rPr lang="en-US" altLang="zh-CN" sz="2800" kern="0" noProof="0" dirty="0">
                <a:ln>
                  <a:noFill/>
                </a:ln>
                <a:effectLst/>
                <a:uLnTx/>
                <a:uFillTx/>
                <a:cs typeface="宋体" panose="02010600030101010101" pitchFamily="2" charset="-122"/>
                <a:sym typeface="+mn-ea"/>
              </a:rPr>
              <a:t>ROM</a:t>
            </a:r>
            <a:r>
              <a:rPr lang="zh-CN" altLang="en-US" sz="2800" kern="0" noProof="0" dirty="0">
                <a:ln>
                  <a:noFill/>
                </a:ln>
                <a:effectLst/>
                <a:uLnTx/>
                <a:uFillTx/>
                <a:cs typeface="宋体" panose="02010600030101010101" pitchFamily="2" charset="-122"/>
                <a:sym typeface="+mn-ea"/>
              </a:rPr>
              <a:t>的物理实现并不是唯一的。</a:t>
            </a:r>
          </a:p>
        </p:txBody>
      </p:sp>
      <p:sp>
        <p:nvSpPr>
          <p:cNvPr id="26627" name="灯片编号占位符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1" lang="zh-CN" altLang="zh-CN" sz="1400" b="0" i="0" u="none" strike="noStrike" kern="1200" cap="none" spc="0" normalizeH="0" baseline="0" noProof="0" dirty="0">
                <a:ln>
                  <a:noFill/>
                </a:ln>
                <a:solidFill>
                  <a:srgbClr val="E7E6E6"/>
                </a:solidFill>
                <a:effectLst/>
                <a:uLnTx/>
                <a:uFillTx/>
                <a:latin typeface="Times New Roman" panose="02020603050405020304" pitchFamily="18" charset="0"/>
                <a:ea typeface="宋体" panose="02010600030101010101" pitchFamily="2" charset="-122"/>
                <a:cs typeface="+mn-cs"/>
              </a:rPr>
              <a:t>94</a:t>
            </a:fld>
            <a:endParaRPr kumimoji="1" lang="zh-CN" altLang="zh-CN" sz="1400" b="0" i="0" u="none" strike="noStrike" kern="1200" cap="none" spc="0" normalizeH="0" baseline="0" noProof="0" dirty="0">
              <a:ln>
                <a:noFill/>
              </a:ln>
              <a:solidFill>
                <a:srgbClr val="E7E6E6"/>
              </a:solidFill>
              <a:effectLst/>
              <a:uLnTx/>
              <a:uFillTx/>
              <a:latin typeface="Times New Roman" panose="02020603050405020304" pitchFamily="18" charset="0"/>
              <a:ea typeface="宋体" panose="02010600030101010101" pitchFamily="2" charset="-122"/>
              <a:cs typeface="+mn-cs"/>
            </a:endParaRPr>
          </a:p>
        </p:txBody>
      </p:sp>
      <p:sp>
        <p:nvSpPr>
          <p:cNvPr id="26628" name="文本框 2"/>
          <p:cNvSpPr txBox="1"/>
          <p:nvPr/>
        </p:nvSpPr>
        <p:spPr>
          <a:xfrm>
            <a:off x="1027113" y="5525135"/>
            <a:ext cx="3743325" cy="398780"/>
          </a:xfrm>
          <a:prstGeom prst="rect">
            <a:avLst/>
          </a:prstGeom>
          <a:noFill/>
          <a:ln w="9525">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具有输出极性控制的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2-4</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译码器</a:t>
            </a:r>
          </a:p>
        </p:txBody>
      </p:sp>
      <p:sp>
        <p:nvSpPr>
          <p:cNvPr id="26629" name="文本框 10"/>
          <p:cNvSpPr txBox="1"/>
          <p:nvPr/>
        </p:nvSpPr>
        <p:spPr>
          <a:xfrm>
            <a:off x="6610350" y="5510848"/>
            <a:ext cx="5075238" cy="398780"/>
          </a:xfrm>
          <a:prstGeom prst="rect">
            <a:avLst/>
          </a:prstGeom>
          <a:noFill/>
          <a:ln w="9525">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用存储真值表的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8 * 4 ROM</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构建</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2-4</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译码器</a:t>
            </a:r>
          </a:p>
        </p:txBody>
      </p:sp>
      <p:pic>
        <p:nvPicPr>
          <p:cNvPr id="26632" name="图片 2"/>
          <p:cNvPicPr>
            <a:picLocks noChangeAspect="1"/>
          </p:cNvPicPr>
          <p:nvPr/>
        </p:nvPicPr>
        <p:blipFill>
          <a:blip r:embed="rId3"/>
          <a:srcRect l="8220" r="9519"/>
          <a:stretch>
            <a:fillRect/>
          </a:stretch>
        </p:blipFill>
        <p:spPr>
          <a:xfrm>
            <a:off x="8398510" y="3520440"/>
            <a:ext cx="2773998" cy="1901825"/>
          </a:xfrm>
          <a:prstGeom prst="rect">
            <a:avLst/>
          </a:prstGeom>
          <a:noFill/>
          <a:ln w="9525">
            <a:noFill/>
          </a:ln>
        </p:spPr>
      </p:pic>
      <p:pic>
        <p:nvPicPr>
          <p:cNvPr id="26633" name="图片 8"/>
          <p:cNvPicPr>
            <a:picLocks noChangeAspect="1"/>
          </p:cNvPicPr>
          <p:nvPr/>
        </p:nvPicPr>
        <p:blipFill>
          <a:blip r:embed="rId4"/>
          <a:stretch>
            <a:fillRect/>
          </a:stretch>
        </p:blipFill>
        <p:spPr>
          <a:xfrm>
            <a:off x="1328738" y="3431223"/>
            <a:ext cx="3455987" cy="2079625"/>
          </a:xfrm>
          <a:prstGeom prst="rect">
            <a:avLst/>
          </a:prstGeom>
          <a:noFill/>
          <a:ln w="9525">
            <a:noFill/>
          </a:ln>
        </p:spPr>
      </p:pic>
      <p:pic>
        <p:nvPicPr>
          <p:cNvPr id="2" name="图片 2"/>
          <p:cNvPicPr>
            <a:picLocks noChangeAspect="1"/>
          </p:cNvPicPr>
          <p:nvPr/>
        </p:nvPicPr>
        <p:blipFill>
          <a:blip r:embed="rId3"/>
          <a:srcRect l="20741" r="9519"/>
          <a:stretch>
            <a:fillRect/>
          </a:stretch>
        </p:blipFill>
        <p:spPr>
          <a:xfrm>
            <a:off x="5880735" y="3521710"/>
            <a:ext cx="2352040" cy="1901825"/>
          </a:xfrm>
          <a:prstGeom prst="rect">
            <a:avLst/>
          </a:prstGeom>
          <a:noFill/>
          <a:ln w="9525">
            <a:noFill/>
          </a:ln>
        </p:spPr>
      </p:pic>
      <p:sp>
        <p:nvSpPr>
          <p:cNvPr id="3" name="文本框 2"/>
          <p:cNvSpPr txBox="1"/>
          <p:nvPr/>
        </p:nvSpPr>
        <p:spPr>
          <a:xfrm>
            <a:off x="5326380" y="4196080"/>
            <a:ext cx="626110" cy="73723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POL</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I0</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I1</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sym typeface="+mn-ea"/>
              </a:rPr>
              <a:t>用</a:t>
            </a:r>
            <a:r>
              <a:rPr lang="en-US" altLang="zh-CN" dirty="0">
                <a:latin typeface="Times New Roman" panose="02020603050405020304" pitchFamily="18" charset="0"/>
                <a:cs typeface="Times New Roman" panose="02020603050405020304" pitchFamily="18" charset="0"/>
                <a:sym typeface="+mn-ea"/>
              </a:rPr>
              <a:t>ROM</a:t>
            </a:r>
            <a:r>
              <a:rPr lang="zh-CN" altLang="en-US" dirty="0">
                <a:latin typeface="Times New Roman" panose="02020603050405020304" pitchFamily="18" charset="0"/>
                <a:cs typeface="Times New Roman" panose="02020603050405020304" pitchFamily="18" charset="0"/>
                <a:sym typeface="+mn-ea"/>
              </a:rPr>
              <a:t>实现</a:t>
            </a:r>
            <a:r>
              <a:rPr lang="en-US" altLang="zh-CN" dirty="0">
                <a:latin typeface="Times New Roman" panose="02020603050405020304" pitchFamily="18" charset="0"/>
                <a:cs typeface="Times New Roman" panose="02020603050405020304" pitchFamily="18" charset="0"/>
                <a:sym typeface="+mn-ea"/>
              </a:rPr>
              <a:t>4</a:t>
            </a:r>
            <a:r>
              <a:rPr lang="zh-CN" altLang="en-US" dirty="0">
                <a:latin typeface="Times New Roman" panose="02020603050405020304" pitchFamily="18" charset="0"/>
                <a:cs typeface="Times New Roman" panose="02020603050405020304" pitchFamily="18" charset="0"/>
                <a:sym typeface="+mn-ea"/>
              </a:rPr>
              <a:t>位</a:t>
            </a:r>
            <a:r>
              <a:rPr lang="en-US" altLang="zh-CN" dirty="0">
                <a:latin typeface="Times New Roman" panose="02020603050405020304" pitchFamily="18" charset="0"/>
                <a:cs typeface="Times New Roman" panose="02020603050405020304" pitchFamily="18" charset="0"/>
                <a:sym typeface="+mn-ea"/>
              </a:rPr>
              <a:t>*4</a:t>
            </a:r>
            <a:r>
              <a:rPr lang="zh-CN" altLang="en-US" dirty="0">
                <a:latin typeface="Times New Roman" panose="02020603050405020304" pitchFamily="18" charset="0"/>
                <a:cs typeface="Times New Roman" panose="02020603050405020304" pitchFamily="18" charset="0"/>
                <a:sym typeface="+mn-ea"/>
              </a:rPr>
              <a:t>位无符号二进制数乘法</a:t>
            </a:r>
            <a:endParaRPr lang="zh-CN" altLang="en-US" dirty="0">
              <a:latin typeface="Times New Roman" panose="02020603050405020304" pitchFamily="18" charset="0"/>
              <a:cs typeface="Times New Roman" panose="02020603050405020304" pitchFamily="18" charset="0"/>
            </a:endParaRPr>
          </a:p>
        </p:txBody>
      </p:sp>
      <p:sp>
        <p:nvSpPr>
          <p:cNvPr id="27650" name="内容占位符 5"/>
          <p:cNvSpPr>
            <a:spLocks noGrp="1"/>
          </p:cNvSpPr>
          <p:nvPr>
            <p:ph idx="1"/>
          </p:nvPr>
        </p:nvSpPr>
        <p:spPr>
          <a:noFill/>
          <a:ln>
            <a:noFill/>
          </a:ln>
        </p:spPr>
        <p:txBody>
          <a:bodyPr/>
          <a:lstStyle/>
          <a:p>
            <a:r>
              <a:rPr lang="zh-CN" altLang="en-US" dirty="0"/>
              <a:t>多少种组合？</a:t>
            </a:r>
          </a:p>
          <a:p>
            <a:r>
              <a:rPr lang="zh-CN" altLang="en-US" dirty="0"/>
              <a:t>乘积最多为几位？</a:t>
            </a:r>
          </a:p>
        </p:txBody>
      </p:sp>
      <p:sp>
        <p:nvSpPr>
          <p:cNvPr id="27651" name="灯片编号占位符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1" lang="zh-CN" altLang="zh-CN" sz="1400" b="0" i="0" u="none" strike="noStrike" kern="1200" cap="none" spc="0" normalizeH="0" baseline="0" noProof="0" dirty="0">
                <a:ln>
                  <a:noFill/>
                </a:ln>
                <a:solidFill>
                  <a:srgbClr val="E7E6E6"/>
                </a:solidFill>
                <a:effectLst/>
                <a:uLnTx/>
                <a:uFillTx/>
                <a:latin typeface="Times New Roman" panose="02020603050405020304" pitchFamily="18" charset="0"/>
                <a:ea typeface="宋体" panose="02010600030101010101" pitchFamily="2" charset="-122"/>
                <a:cs typeface="+mn-cs"/>
              </a:rPr>
              <a:t>95</a:t>
            </a:fld>
            <a:endParaRPr kumimoji="1" lang="zh-CN" altLang="zh-CN" sz="1400" b="0" i="0" u="none" strike="noStrike" kern="1200" cap="none" spc="0" normalizeH="0" baseline="0" noProof="0" dirty="0">
              <a:ln>
                <a:noFill/>
              </a:ln>
              <a:solidFill>
                <a:srgbClr val="E7E6E6"/>
              </a:solidFill>
              <a:effectLst/>
              <a:uLnTx/>
              <a:uFillTx/>
              <a:latin typeface="Times New Roman" panose="02020603050405020304" pitchFamily="18" charset="0"/>
              <a:ea typeface="宋体" panose="02010600030101010101" pitchFamily="2" charset="-122"/>
              <a:cs typeface="+mn-cs"/>
            </a:endParaRPr>
          </a:p>
        </p:txBody>
      </p:sp>
      <p:pic>
        <p:nvPicPr>
          <p:cNvPr id="27652" name="图片 1"/>
          <p:cNvPicPr>
            <a:picLocks noChangeAspect="1"/>
          </p:cNvPicPr>
          <p:nvPr/>
        </p:nvPicPr>
        <p:blipFill>
          <a:blip r:embed="rId3"/>
          <a:srcRect l="4372" t="3047" r="10435" b="2368"/>
          <a:stretch>
            <a:fillRect/>
          </a:stretch>
        </p:blipFill>
        <p:spPr>
          <a:xfrm>
            <a:off x="285750" y="3126105"/>
            <a:ext cx="5034915" cy="2780665"/>
          </a:xfrm>
          <a:prstGeom prst="rect">
            <a:avLst/>
          </a:prstGeom>
          <a:noFill/>
          <a:ln w="9525">
            <a:noFill/>
          </a:ln>
        </p:spPr>
      </p:pic>
      <p:sp>
        <p:nvSpPr>
          <p:cNvPr id="27654" name="文本框 1"/>
          <p:cNvSpPr txBox="1"/>
          <p:nvPr/>
        </p:nvSpPr>
        <p:spPr>
          <a:xfrm>
            <a:off x="5438274" y="1524000"/>
            <a:ext cx="6524491" cy="5323205"/>
          </a:xfrm>
          <a:prstGeom prst="rect">
            <a:avLst/>
          </a:prstGeom>
          <a:noFill/>
          <a:ln w="9525">
            <a:noFill/>
          </a:ln>
        </p:spPr>
        <p:txBody>
          <a:bodyPr wrap="square">
            <a:spAutoFit/>
          </a:bodyPr>
          <a:lstStyle/>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mn-ea"/>
              </a:rPr>
              <a:t>       </a:t>
            </a:r>
            <a:r>
              <a:rPr kumimoji="0" lang="en-US" altLang="zh-CN" sz="2000" b="0" i="0" u="none" strike="noStrike" kern="1200" cap="none" spc="0" normalizeH="0" baseline="0" noProof="0" dirty="0">
                <a:ln>
                  <a:noFill/>
                </a:ln>
                <a:solidFill>
                  <a:srgbClr val="4472C4"/>
                </a:solidFill>
                <a:effectLst/>
                <a:uLnTx/>
                <a:uFillTx/>
                <a:latin typeface="Arial" panose="020B0604020202020204" pitchFamily="34" charset="0"/>
                <a:ea typeface="宋体" panose="02010600030101010101" pitchFamily="2" charset="-122"/>
                <a:cs typeface="+mn-cs"/>
                <a:sym typeface="+mn-ea"/>
              </a:rPr>
              <a:t>0  1  2  3  4  5  6  7  8  9  A  B  C  D  E  F</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00 00 00 00 00 00 00 00 00 00 00 00 00  00  00</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1</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01 02 03 04 05 06 07 08 09 0A 0B 0C 0D 0E 0F</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2</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02 04 06 08 0A 0C 0E 10 12 14 16 18 1A 1C 1E</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3</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03 06 09 0C 0F 12 15 18 1B 1E 21 24 27 2A 2D</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4</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04 08 0C 10 14 18 1C 20 24 28 2C 30 34 38 3C</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5</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05 0A 0F 14 19 1E 23 28 2D 32 37 3C 41 46 4B</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6</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06 0C 12 18 1E 24 2A 30 36 3C 42 48 4E 54 5A</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7</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07 0E 15 1C 23 2A 31 38 3F 46 4D 54 5B 62 69</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8</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08 10 18 20 28  30 38 40 48 50 58  60 68 70 78</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9</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09 12 1B 24 2D 36 3F 48 51 5A 63 6C 75 7E 87</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0A 14 1E 28 32 3C 46 50 5A 64 6E 78 82 8C 96</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0B 16 21 2C 37 42 4D 58 63 6E 79 84 8F 9A A5</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0C 18 24 30 3C 48 54 60 6C 78 84 90 9C A8 B4</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0D 1A 27 34 41 4E 5B 68 75 82 8F 9C A9 B6 C3</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0E 1C 2A 38 46 54 62 70 7E 8C 9A A8 B6 C4 D2</a:t>
            </a:r>
          </a:p>
          <a:p>
            <a:pPr marL="0" marR="0" lvl="0" indent="0" algn="dist" defTabSz="914400" rtl="0" eaLnBrk="0" fontAlgn="auto"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F</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:00 0F 1E 2D 3C 4B 5A 69 78 87 96 A5 B4 C3 D2 E1</a:t>
            </a:r>
          </a:p>
        </p:txBody>
      </p:sp>
      <p:sp>
        <p:nvSpPr>
          <p:cNvPr id="2" name="矩形 1"/>
          <p:cNvSpPr/>
          <p:nvPr/>
        </p:nvSpPr>
        <p:spPr>
          <a:xfrm>
            <a:off x="5475240" y="1845945"/>
            <a:ext cx="384175" cy="4908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5244465" y="1454150"/>
            <a:ext cx="710565" cy="39878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地址</a:t>
            </a:r>
          </a:p>
        </p:txBody>
      </p:sp>
      <p:sp>
        <p:nvSpPr>
          <p:cNvPr id="5" name="矩形 4"/>
          <p:cNvSpPr/>
          <p:nvPr/>
        </p:nvSpPr>
        <p:spPr>
          <a:xfrm>
            <a:off x="5916530" y="1523365"/>
            <a:ext cx="6045200" cy="3225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文本框 5"/>
          <p:cNvSpPr txBox="1"/>
          <p:nvPr/>
        </p:nvSpPr>
        <p:spPr>
          <a:xfrm>
            <a:off x="4488815" y="3016250"/>
            <a:ext cx="1090930"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X</a:t>
            </a:r>
            <a:r>
              <a:rPr kumimoji="0" lang="en-US" altLang="zh-CN" sz="16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mn-cs"/>
              </a:rPr>
              <a:t>3</a:t>
            </a: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X</a:t>
            </a:r>
            <a:r>
              <a:rPr kumimoji="0" lang="en-US" altLang="zh-CN" sz="16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mn-cs"/>
              </a:rPr>
              <a:t>2</a:t>
            </a: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X</a:t>
            </a:r>
            <a:r>
              <a:rPr kumimoji="0" lang="en-US" altLang="zh-CN" sz="16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mn-cs"/>
              </a:rPr>
              <a:t>1</a:t>
            </a: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X</a:t>
            </a:r>
            <a:r>
              <a:rPr kumimoji="0" lang="en-US" altLang="zh-CN" sz="16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mn-cs"/>
              </a:rPr>
              <a:t>0</a:t>
            </a:r>
          </a:p>
        </p:txBody>
      </p:sp>
      <p:sp>
        <p:nvSpPr>
          <p:cNvPr id="7" name="文本框 6"/>
          <p:cNvSpPr txBox="1"/>
          <p:nvPr/>
        </p:nvSpPr>
        <p:spPr>
          <a:xfrm>
            <a:off x="8195310" y="1186180"/>
            <a:ext cx="1090930"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Y</a:t>
            </a:r>
            <a:r>
              <a:rPr kumimoji="0" lang="en-US" altLang="zh-CN" sz="16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mn-cs"/>
              </a:rPr>
              <a:t>3</a:t>
            </a: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Y</a:t>
            </a:r>
            <a:r>
              <a:rPr kumimoji="0" lang="en-US" altLang="zh-CN" sz="16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mn-cs"/>
              </a:rPr>
              <a:t>2</a:t>
            </a: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Y</a:t>
            </a:r>
            <a:r>
              <a:rPr kumimoji="0" lang="en-US" altLang="zh-CN" sz="16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mn-cs"/>
              </a:rPr>
              <a:t>1</a:t>
            </a: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Y</a:t>
            </a:r>
            <a:r>
              <a:rPr kumimoji="0" lang="en-US" altLang="zh-CN" sz="16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mn-cs"/>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p:bldP spid="27654" grpId="0"/>
      <p:bldP spid="2" grpId="0" bldLvl="0" animBg="1"/>
      <p:bldP spid="4" grpId="0"/>
      <p:bldP spid="5" grpId="0" bldLvl="0" animBg="1"/>
      <p:bldP spid="6" grpId="0"/>
      <p:bldP spid="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b="1">
                <a:sym typeface="+mn-ea"/>
              </a:rPr>
              <a:t>FPGA</a:t>
            </a:r>
            <a:r>
              <a:rPr lang="zh-CN" altLang="en-US" b="1">
                <a:sym typeface="+mn-ea"/>
              </a:rPr>
              <a:t>中的查找表（</a:t>
            </a:r>
            <a:r>
              <a:rPr lang="en-US" altLang="zh-CN" b="1">
                <a:sym typeface="+mn-ea"/>
              </a:rPr>
              <a:t>LUT</a:t>
            </a:r>
            <a:r>
              <a:rPr lang="zh-CN" altLang="en-US" b="1">
                <a:sym typeface="+mn-ea"/>
              </a:rPr>
              <a:t>）</a:t>
            </a:r>
            <a:endParaRPr lang="zh-CN" altLang="en-US"/>
          </a:p>
        </p:txBody>
      </p:sp>
      <p:sp>
        <p:nvSpPr>
          <p:cNvPr id="4" name="内容占位符 3"/>
          <p:cNvSpPr>
            <a:spLocks noGrp="1"/>
          </p:cNvSpPr>
          <p:nvPr>
            <p:ph idx="1"/>
          </p:nvPr>
        </p:nvSpPr>
        <p:spPr/>
        <p:txBody>
          <a:bodyPr/>
          <a:lstStyle/>
          <a:p>
            <a:r>
              <a:rPr lang="zh-CN" altLang="en-US" dirty="0">
                <a:sym typeface="+mn-ea"/>
              </a:rPr>
              <a:t>例：使用</a:t>
            </a:r>
            <a:r>
              <a:rPr lang="en-US" altLang="zh-CN" dirty="0">
                <a:sym typeface="+mn-ea"/>
              </a:rPr>
              <a:t>LUT</a:t>
            </a:r>
            <a:r>
              <a:rPr lang="zh-CN" altLang="en-US" dirty="0">
                <a:sym typeface="+mn-ea"/>
              </a:rPr>
              <a:t>实现一个</a:t>
            </a:r>
            <a:r>
              <a:rPr lang="en-US" altLang="zh-CN" dirty="0">
                <a:sym typeface="+mn-ea"/>
              </a:rPr>
              <a:t>4</a:t>
            </a:r>
            <a:r>
              <a:rPr lang="zh-CN" altLang="en-US" dirty="0">
                <a:sym typeface="+mn-ea"/>
              </a:rPr>
              <a:t>与门电路逻辑功能</a:t>
            </a:r>
            <a:endParaRPr lang="zh-CN" altLang="en-US"/>
          </a:p>
        </p:txBody>
      </p:sp>
      <p:graphicFrame>
        <p:nvGraphicFramePr>
          <p:cNvPr id="8" name="表格 7"/>
          <p:cNvGraphicFramePr>
            <a:graphicFrameLocks noGrp="1"/>
          </p:cNvGraphicFramePr>
          <p:nvPr>
            <p:custDataLst>
              <p:tags r:id="rId1"/>
            </p:custDataLst>
          </p:nvPr>
        </p:nvGraphicFramePr>
        <p:xfrm>
          <a:off x="1278890" y="1869440"/>
          <a:ext cx="9563100" cy="3329346"/>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val="20000"/>
                    </a:ext>
                  </a:extLst>
                </a:gridCol>
                <a:gridCol w="2390775">
                  <a:extLst>
                    <a:ext uri="{9D8B030D-6E8A-4147-A177-3AD203B41FA5}">
                      <a16:colId xmlns:a16="http://schemas.microsoft.com/office/drawing/2014/main" val="20001"/>
                    </a:ext>
                  </a:extLst>
                </a:gridCol>
                <a:gridCol w="2390775">
                  <a:extLst>
                    <a:ext uri="{9D8B030D-6E8A-4147-A177-3AD203B41FA5}">
                      <a16:colId xmlns:a16="http://schemas.microsoft.com/office/drawing/2014/main" val="20002"/>
                    </a:ext>
                  </a:extLst>
                </a:gridCol>
                <a:gridCol w="2390775">
                  <a:extLst>
                    <a:ext uri="{9D8B030D-6E8A-4147-A177-3AD203B41FA5}">
                      <a16:colId xmlns:a16="http://schemas.microsoft.com/office/drawing/2014/main" val="20003"/>
                    </a:ext>
                  </a:extLst>
                </a:gridCol>
              </a:tblGrid>
              <a:tr h="410845">
                <a:tc gridSpan="2">
                  <a:txBody>
                    <a:bodyPr/>
                    <a:lstStyle/>
                    <a:p>
                      <a:pPr algn="ctr"/>
                      <a:r>
                        <a:rPr lang="zh-CN" altLang="en-US" sz="2000" dirty="0"/>
                        <a:t>实际逻辑电路</a:t>
                      </a:r>
                    </a:p>
                  </a:txBody>
                  <a:tcPr marL="86699" marR="86699" marT="43349" marB="43349"/>
                </a:tc>
                <a:tc hMerge="1">
                  <a:txBody>
                    <a:bodyPr/>
                    <a:lstStyle/>
                    <a:p>
                      <a:endParaRPr lang="zh-CN"/>
                    </a:p>
                  </a:txBody>
                  <a:tcPr/>
                </a:tc>
                <a:tc gridSpan="2">
                  <a:txBody>
                    <a:bodyPr/>
                    <a:lstStyle/>
                    <a:p>
                      <a:pPr algn="ctr"/>
                      <a:r>
                        <a:rPr lang="en-US" altLang="zh-CN" sz="2000" dirty="0"/>
                        <a:t>LUT</a:t>
                      </a:r>
                      <a:r>
                        <a:rPr lang="zh-CN" altLang="en-US" sz="2000" dirty="0"/>
                        <a:t>的实现方式</a:t>
                      </a:r>
                    </a:p>
                  </a:txBody>
                  <a:tcPr marL="86699" marR="86699" marT="43349" marB="43349"/>
                </a:tc>
                <a:tc hMerge="1">
                  <a:txBody>
                    <a:bodyPr/>
                    <a:lstStyle/>
                    <a:p>
                      <a:endParaRPr lang="zh-CN"/>
                    </a:p>
                  </a:txBody>
                  <a:tcPr/>
                </a:tc>
                <a:extLst>
                  <a:ext uri="{0D108BD9-81ED-4DB2-BD59-A6C34878D82A}">
                    <a16:rowId xmlns:a16="http://schemas.microsoft.com/office/drawing/2014/main" val="10000"/>
                  </a:ext>
                </a:extLst>
              </a:tr>
              <a:tr h="957580">
                <a:tc gridSpan="2">
                  <a:txBody>
                    <a:bodyPr/>
                    <a:lstStyle/>
                    <a:p>
                      <a:endParaRPr lang="zh-CN" altLang="en-US" sz="2000" dirty="0"/>
                    </a:p>
                  </a:txBody>
                  <a:tcPr marL="86699" marR="86699" marT="43349" marB="43349"/>
                </a:tc>
                <a:tc hMerge="1">
                  <a:txBody>
                    <a:bodyPr/>
                    <a:lstStyle/>
                    <a:p>
                      <a:endParaRPr lang="zh-CN"/>
                    </a:p>
                  </a:txBody>
                  <a:tcPr/>
                </a:tc>
                <a:tc gridSpan="2">
                  <a:txBody>
                    <a:bodyPr/>
                    <a:lstStyle/>
                    <a:p>
                      <a:endParaRPr lang="zh-CN" altLang="en-US" sz="2000" dirty="0"/>
                    </a:p>
                  </a:txBody>
                  <a:tcPr marL="86699" marR="86699" marT="43349" marB="43349"/>
                </a:tc>
                <a:tc hMerge="1">
                  <a:txBody>
                    <a:bodyPr/>
                    <a:lstStyle/>
                    <a:p>
                      <a:endParaRPr lang="zh-CN"/>
                    </a:p>
                  </a:txBody>
                  <a:tcPr/>
                </a:tc>
                <a:extLst>
                  <a:ext uri="{0D108BD9-81ED-4DB2-BD59-A6C34878D82A}">
                    <a16:rowId xmlns:a16="http://schemas.microsoft.com/office/drawing/2014/main" val="10001"/>
                  </a:ext>
                </a:extLst>
              </a:tr>
              <a:tr h="316865">
                <a:tc>
                  <a:txBody>
                    <a:bodyPr/>
                    <a:lstStyle/>
                    <a:p>
                      <a:pPr algn="ct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a:t>
                      </a:r>
                      <a:r>
                        <a:rPr lang="en-US" altLang="zh-CN" sz="2000" dirty="0"/>
                        <a:t>d</a:t>
                      </a:r>
                    </a:p>
                  </a:txBody>
                  <a:tcPr marL="86699" marR="86699" marT="43349" marB="43349"/>
                </a:tc>
                <a:tc>
                  <a:txBody>
                    <a:bodyPr/>
                    <a:lstStyle/>
                    <a:p>
                      <a:pPr algn="ctr"/>
                      <a:r>
                        <a:rPr lang="zh-CN" altLang="en-US" sz="2000" dirty="0"/>
                        <a:t>逻辑输出</a:t>
                      </a:r>
                    </a:p>
                  </a:txBody>
                  <a:tcPr marL="86699" marR="86699" marT="43349" marB="43349"/>
                </a:tc>
                <a:tc>
                  <a:txBody>
                    <a:bodyPr/>
                    <a:lstStyle/>
                    <a:p>
                      <a:pPr algn="ctr"/>
                      <a:r>
                        <a:rPr lang="zh-CN" altLang="en-US" sz="2000" dirty="0"/>
                        <a:t>地址</a:t>
                      </a:r>
                    </a:p>
                  </a:txBody>
                  <a:tcPr marL="86699" marR="86699" marT="43349" marB="43349"/>
                </a:tc>
                <a:tc>
                  <a:txBody>
                    <a:bodyPr/>
                    <a:lstStyle/>
                    <a:p>
                      <a:pPr algn="ctr"/>
                      <a:r>
                        <a:rPr lang="en-US" altLang="zh-CN" sz="2000" dirty="0"/>
                        <a:t>RAM</a:t>
                      </a:r>
                      <a:r>
                        <a:rPr lang="zh-CN" altLang="en-US" sz="2000" dirty="0"/>
                        <a:t>中存储的内容</a:t>
                      </a:r>
                    </a:p>
                  </a:txBody>
                  <a:tcPr marL="86699" marR="86699" marT="43349" marB="43349"/>
                </a:tc>
                <a:extLst>
                  <a:ext uri="{0D108BD9-81ED-4DB2-BD59-A6C34878D82A}">
                    <a16:rowId xmlns:a16="http://schemas.microsoft.com/office/drawing/2014/main" val="10002"/>
                  </a:ext>
                </a:extLst>
              </a:tr>
              <a:tr h="392430">
                <a:tc>
                  <a:txBody>
                    <a:bodyPr/>
                    <a:lstStyle/>
                    <a:p>
                      <a:pPr algn="ctr"/>
                      <a:r>
                        <a:rPr lang="en-US" altLang="zh-CN" sz="2000" dirty="0"/>
                        <a:t>0000</a:t>
                      </a:r>
                    </a:p>
                  </a:txBody>
                  <a:tcPr marL="86699" marR="86699" marT="43349" marB="43349"/>
                </a:tc>
                <a:tc>
                  <a:txBody>
                    <a:bodyPr/>
                    <a:lstStyle/>
                    <a:p>
                      <a:pPr algn="ctr"/>
                      <a:r>
                        <a:rPr lang="en-US" altLang="zh-CN" sz="2000" dirty="0"/>
                        <a:t>0</a:t>
                      </a:r>
                    </a:p>
                  </a:txBody>
                  <a:tcPr marL="86699" marR="86699" marT="43349" marB="43349"/>
                </a:tc>
                <a:tc>
                  <a:txBody>
                    <a:bodyPr/>
                    <a:lstStyle/>
                    <a:p>
                      <a:pPr algn="ctr"/>
                      <a:r>
                        <a:rPr lang="en-US" altLang="zh-CN" sz="2000" dirty="0"/>
                        <a:t>0000</a:t>
                      </a:r>
                    </a:p>
                  </a:txBody>
                  <a:tcPr marL="86699" marR="86699" marT="43349" marB="43349"/>
                </a:tc>
                <a:tc>
                  <a:txBody>
                    <a:bodyPr/>
                    <a:lstStyle/>
                    <a:p>
                      <a:pPr algn="ctr"/>
                      <a:r>
                        <a:rPr lang="en-US" altLang="zh-CN" sz="2000" dirty="0"/>
                        <a:t>0</a:t>
                      </a:r>
                    </a:p>
                  </a:txBody>
                  <a:tcPr marL="86699" marR="86699" marT="43349" marB="43349"/>
                </a:tc>
                <a:extLst>
                  <a:ext uri="{0D108BD9-81ED-4DB2-BD59-A6C34878D82A}">
                    <a16:rowId xmlns:a16="http://schemas.microsoft.com/office/drawing/2014/main" val="10003"/>
                  </a:ext>
                </a:extLst>
              </a:tr>
              <a:tr h="303530">
                <a:tc>
                  <a:txBody>
                    <a:bodyPr/>
                    <a:lstStyle/>
                    <a:p>
                      <a:pPr algn="ctr"/>
                      <a:r>
                        <a:rPr lang="en-US" altLang="zh-CN" sz="2000" dirty="0"/>
                        <a:t>0001</a:t>
                      </a:r>
                    </a:p>
                  </a:txBody>
                  <a:tcPr marL="86699" marR="86699" marT="43349" marB="43349"/>
                </a:tc>
                <a:tc>
                  <a:txBody>
                    <a:bodyPr/>
                    <a:lstStyle/>
                    <a:p>
                      <a:pPr algn="ctr"/>
                      <a:r>
                        <a:rPr lang="en-US" altLang="zh-CN" sz="2000" dirty="0"/>
                        <a:t>0</a:t>
                      </a:r>
                    </a:p>
                  </a:txBody>
                  <a:tcPr marL="86699" marR="86699" marT="43349" marB="43349"/>
                </a:tc>
                <a:tc>
                  <a:txBody>
                    <a:bodyPr/>
                    <a:lstStyle/>
                    <a:p>
                      <a:pPr algn="ctr"/>
                      <a:r>
                        <a:rPr lang="en-US" altLang="zh-CN" sz="2000" dirty="0"/>
                        <a:t>0001</a:t>
                      </a:r>
                    </a:p>
                  </a:txBody>
                  <a:tcPr marL="86699" marR="86699" marT="43349" marB="43349"/>
                </a:tc>
                <a:tc>
                  <a:txBody>
                    <a:bodyPr/>
                    <a:lstStyle/>
                    <a:p>
                      <a:pPr algn="ctr"/>
                      <a:r>
                        <a:rPr lang="en-US" altLang="zh-CN" sz="2000" dirty="0"/>
                        <a:t>0</a:t>
                      </a:r>
                    </a:p>
                  </a:txBody>
                  <a:tcPr marL="86699" marR="86699" marT="43349" marB="43349"/>
                </a:tc>
                <a:extLst>
                  <a:ext uri="{0D108BD9-81ED-4DB2-BD59-A6C34878D82A}">
                    <a16:rowId xmlns:a16="http://schemas.microsoft.com/office/drawing/2014/main" val="10004"/>
                  </a:ext>
                </a:extLst>
              </a:tr>
              <a:tr h="393065">
                <a:tc>
                  <a:txBody>
                    <a:bodyPr/>
                    <a:lstStyle/>
                    <a:p>
                      <a:pPr algn="ctr"/>
                      <a:r>
                        <a:rPr lang="en-US" altLang="zh-CN" sz="2000" dirty="0"/>
                        <a:t>……</a:t>
                      </a:r>
                    </a:p>
                  </a:txBody>
                  <a:tcPr marL="86699" marR="86699" marT="43349" marB="43349"/>
                </a:tc>
                <a:tc>
                  <a:txBody>
                    <a:bodyPr/>
                    <a:lstStyle/>
                    <a:p>
                      <a:pPr algn="ctr"/>
                      <a:r>
                        <a:rPr lang="en-US" altLang="zh-CN" sz="2000" dirty="0"/>
                        <a:t>0</a:t>
                      </a:r>
                    </a:p>
                  </a:txBody>
                  <a:tcPr marL="86699" marR="86699" marT="43349" marB="43349"/>
                </a:tc>
                <a:tc>
                  <a:txBody>
                    <a:bodyPr/>
                    <a:lstStyle/>
                    <a:p>
                      <a:pPr algn="ctr"/>
                      <a:r>
                        <a:rPr lang="en-US" altLang="zh-CN" sz="2000" dirty="0"/>
                        <a:t>……</a:t>
                      </a:r>
                    </a:p>
                  </a:txBody>
                  <a:tcPr marL="86699" marR="86699" marT="43349" marB="43349"/>
                </a:tc>
                <a:tc>
                  <a:txBody>
                    <a:bodyPr/>
                    <a:lstStyle/>
                    <a:p>
                      <a:pPr algn="ctr"/>
                      <a:r>
                        <a:rPr lang="en-US" altLang="zh-CN" sz="2000" dirty="0"/>
                        <a:t>0</a:t>
                      </a:r>
                    </a:p>
                  </a:txBody>
                  <a:tcPr marL="86699" marR="86699" marT="43349" marB="43349"/>
                </a:tc>
                <a:extLst>
                  <a:ext uri="{0D108BD9-81ED-4DB2-BD59-A6C34878D82A}">
                    <a16:rowId xmlns:a16="http://schemas.microsoft.com/office/drawing/2014/main" val="10005"/>
                  </a:ext>
                </a:extLst>
              </a:tr>
              <a:tr h="392430">
                <a:tc>
                  <a:txBody>
                    <a:bodyPr/>
                    <a:lstStyle/>
                    <a:p>
                      <a:pPr algn="ctr"/>
                      <a:r>
                        <a:rPr lang="en-US" altLang="zh-CN" sz="2000" dirty="0"/>
                        <a:t>1111</a:t>
                      </a:r>
                    </a:p>
                  </a:txBody>
                  <a:tcPr marL="86699" marR="86699" marT="43349" marB="43349"/>
                </a:tc>
                <a:tc>
                  <a:txBody>
                    <a:bodyPr/>
                    <a:lstStyle/>
                    <a:p>
                      <a:pPr algn="ctr"/>
                      <a:r>
                        <a:rPr lang="en-US" altLang="zh-CN" sz="2000" dirty="0"/>
                        <a:t>1</a:t>
                      </a:r>
                    </a:p>
                  </a:txBody>
                  <a:tcPr marL="86699" marR="86699" marT="43349" marB="43349"/>
                </a:tc>
                <a:tc>
                  <a:txBody>
                    <a:bodyPr/>
                    <a:lstStyle/>
                    <a:p>
                      <a:pPr algn="ctr"/>
                      <a:r>
                        <a:rPr lang="en-US" altLang="zh-CN" sz="2000" dirty="0"/>
                        <a:t>1111</a:t>
                      </a:r>
                    </a:p>
                  </a:txBody>
                  <a:tcPr marL="86699" marR="86699" marT="43349" marB="43349"/>
                </a:tc>
                <a:tc>
                  <a:txBody>
                    <a:bodyPr/>
                    <a:lstStyle/>
                    <a:p>
                      <a:pPr algn="ctr"/>
                      <a:r>
                        <a:rPr lang="en-US" altLang="zh-CN" sz="2000" dirty="0"/>
                        <a:t>1</a:t>
                      </a:r>
                    </a:p>
                  </a:txBody>
                  <a:tcPr marL="86699" marR="86699" marT="43349" marB="43349"/>
                </a:tc>
                <a:extLst>
                  <a:ext uri="{0D108BD9-81ED-4DB2-BD59-A6C34878D82A}">
                    <a16:rowId xmlns:a16="http://schemas.microsoft.com/office/drawing/2014/main" val="10006"/>
                  </a:ext>
                </a:extLst>
              </a:tr>
            </a:tbl>
          </a:graphicData>
        </a:graphic>
      </p:graphicFrame>
      <p:sp>
        <p:nvSpPr>
          <p:cNvPr id="2" name="矩形 1"/>
          <p:cNvSpPr/>
          <p:nvPr/>
        </p:nvSpPr>
        <p:spPr>
          <a:xfrm>
            <a:off x="7666308" y="2437690"/>
            <a:ext cx="1092388" cy="711354"/>
          </a:xfrm>
          <a:prstGeom prst="rect">
            <a:avLst/>
          </a:prstGeom>
          <a:solidFill>
            <a:srgbClr val="D9D9D9">
              <a:alpha val="50196"/>
            </a:srgb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515"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16*1 RAM</a:t>
            </a: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515"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1515"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LUT</a:t>
            </a:r>
            <a:r>
              <a:rPr kumimoji="0" lang="zh-CN" altLang="en-US" sz="1515"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p>
        </p:txBody>
      </p:sp>
      <p:cxnSp>
        <p:nvCxnSpPr>
          <p:cNvPr id="10" name="直接连接符 9"/>
          <p:cNvCxnSpPr/>
          <p:nvPr/>
        </p:nvCxnSpPr>
        <p:spPr>
          <a:xfrm>
            <a:off x="7188388" y="2574238"/>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188388" y="2710787"/>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188388" y="2847335"/>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188388" y="2983884"/>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758696" y="2779061"/>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978851" y="2301141"/>
            <a:ext cx="303530"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a:t>
            </a:r>
          </a:p>
        </p:txBody>
      </p:sp>
      <p:sp>
        <p:nvSpPr>
          <p:cNvPr id="16" name="文本框 15"/>
          <p:cNvSpPr txBox="1"/>
          <p:nvPr/>
        </p:nvSpPr>
        <p:spPr>
          <a:xfrm>
            <a:off x="6978851" y="2497154"/>
            <a:ext cx="303530"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a:t>
            </a:r>
          </a:p>
        </p:txBody>
      </p:sp>
      <p:sp>
        <p:nvSpPr>
          <p:cNvPr id="17" name="文本框 16"/>
          <p:cNvSpPr txBox="1"/>
          <p:nvPr/>
        </p:nvSpPr>
        <p:spPr>
          <a:xfrm>
            <a:off x="6978851" y="2654055"/>
            <a:ext cx="291465"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a:t>
            </a:r>
          </a:p>
        </p:txBody>
      </p:sp>
      <p:sp>
        <p:nvSpPr>
          <p:cNvPr id="18" name="文本框 17"/>
          <p:cNvSpPr txBox="1"/>
          <p:nvPr/>
        </p:nvSpPr>
        <p:spPr>
          <a:xfrm>
            <a:off x="6983565" y="2829856"/>
            <a:ext cx="303530"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a:t>
            </a:r>
          </a:p>
        </p:txBody>
      </p:sp>
      <p:sp>
        <p:nvSpPr>
          <p:cNvPr id="19" name="文本框 18"/>
          <p:cNvSpPr txBox="1"/>
          <p:nvPr/>
        </p:nvSpPr>
        <p:spPr>
          <a:xfrm>
            <a:off x="9166189" y="2601580"/>
            <a:ext cx="484505"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out</a:t>
            </a:r>
          </a:p>
        </p:txBody>
      </p:sp>
      <p:sp>
        <p:nvSpPr>
          <p:cNvPr id="20" name="文本框 19"/>
          <p:cNvSpPr txBox="1"/>
          <p:nvPr/>
        </p:nvSpPr>
        <p:spPr>
          <a:xfrm>
            <a:off x="6251036" y="2710970"/>
            <a:ext cx="834390"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地址线</a:t>
            </a:r>
          </a:p>
        </p:txBody>
      </p:sp>
      <p:cxnSp>
        <p:nvCxnSpPr>
          <p:cNvPr id="21" name="直接连接符 20"/>
          <p:cNvCxnSpPr/>
          <p:nvPr/>
        </p:nvCxnSpPr>
        <p:spPr>
          <a:xfrm>
            <a:off x="4372455" y="2710787"/>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501578" y="2497154"/>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501578" y="2651512"/>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501578" y="2793367"/>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501578" y="2954152"/>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弦形 8"/>
          <p:cNvSpPr/>
          <p:nvPr/>
        </p:nvSpPr>
        <p:spPr>
          <a:xfrm rot="10404657">
            <a:off x="3473462" y="2349584"/>
            <a:ext cx="887565" cy="751017"/>
          </a:xfrm>
          <a:prstGeom prst="chord">
            <a:avLst>
              <a:gd name="adj1" fmla="val 6126804"/>
              <a:gd name="adj2" fmla="val 16277494"/>
            </a:avLst>
          </a:prstGeom>
          <a:solidFill>
            <a:srgbClr val="D9D9D9"/>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705"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文本框 25"/>
          <p:cNvSpPr txBox="1"/>
          <p:nvPr/>
        </p:nvSpPr>
        <p:spPr>
          <a:xfrm>
            <a:off x="3281163" y="2267064"/>
            <a:ext cx="303530"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a:t>
            </a:r>
          </a:p>
        </p:txBody>
      </p:sp>
      <p:sp>
        <p:nvSpPr>
          <p:cNvPr id="27" name="文本框 26"/>
          <p:cNvSpPr txBox="1"/>
          <p:nvPr/>
        </p:nvSpPr>
        <p:spPr>
          <a:xfrm>
            <a:off x="3281319" y="2459288"/>
            <a:ext cx="303530"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a:t>
            </a:r>
          </a:p>
        </p:txBody>
      </p:sp>
      <p:sp>
        <p:nvSpPr>
          <p:cNvPr id="28" name="文本框 27"/>
          <p:cNvSpPr txBox="1"/>
          <p:nvPr/>
        </p:nvSpPr>
        <p:spPr>
          <a:xfrm>
            <a:off x="3288145" y="2610667"/>
            <a:ext cx="291465"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a:t>
            </a:r>
          </a:p>
        </p:txBody>
      </p:sp>
      <p:sp>
        <p:nvSpPr>
          <p:cNvPr id="29" name="文本框 28"/>
          <p:cNvSpPr txBox="1"/>
          <p:nvPr/>
        </p:nvSpPr>
        <p:spPr>
          <a:xfrm>
            <a:off x="3285646" y="2778029"/>
            <a:ext cx="303530"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a:t>
            </a:r>
          </a:p>
        </p:txBody>
      </p:sp>
      <p:sp>
        <p:nvSpPr>
          <p:cNvPr id="30" name="文本框 29"/>
          <p:cNvSpPr txBox="1"/>
          <p:nvPr/>
        </p:nvSpPr>
        <p:spPr>
          <a:xfrm>
            <a:off x="4789016" y="2535696"/>
            <a:ext cx="484505" cy="354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705"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out</a:t>
            </a:r>
          </a:p>
        </p:txBody>
      </p:sp>
      <p:sp>
        <p:nvSpPr>
          <p:cNvPr id="30762" name="文本框 6"/>
          <p:cNvSpPr txBox="1"/>
          <p:nvPr/>
        </p:nvSpPr>
        <p:spPr>
          <a:xfrm>
            <a:off x="838200" y="5220653"/>
            <a:ext cx="10147300" cy="1568450"/>
          </a:xfrm>
          <a:prstGeom prst="rect">
            <a:avLst/>
          </a:prstGeom>
          <a:noFill/>
          <a:ln w="9525">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LUT</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本质就是</a:t>
            </a: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RAM</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，主流的</a:t>
            </a: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FPGA</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是</a:t>
            </a: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5</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输入或</a:t>
            </a: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6</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输入</a:t>
            </a: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t>LUT</a:t>
            </a:r>
            <a:endPar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A,B,C,D</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由</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FPGA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芯片的管脚输入后进入可编程连线，然后作为地址线连到到</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LUT</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LUT</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中已经事先写入了所有可能的逻辑结果，通过地址查找到相应的数据然后输出，这样组合逻辑就实现了。 </a:t>
            </a: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96</a:t>
            </a:fld>
            <a:endParaRPr kumimoji="1" lang="zh-CN" altLang="en-US"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ROM </a:t>
            </a:r>
            <a:r>
              <a:rPr lang="zh-CN" altLang="en-US" dirty="0"/>
              <a:t>控制器实现</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97</a:t>
            </a:fld>
            <a:endParaRPr lang="zh-CN" altLang="en-US" dirty="0"/>
          </a:p>
        </p:txBody>
      </p:sp>
      <p:pic>
        <p:nvPicPr>
          <p:cNvPr id="4" name="图片 3"/>
          <p:cNvPicPr>
            <a:picLocks noChangeAspect="1"/>
          </p:cNvPicPr>
          <p:nvPr/>
        </p:nvPicPr>
        <p:blipFill>
          <a:blip r:embed="rId3"/>
          <a:stretch>
            <a:fillRect/>
          </a:stretch>
        </p:blipFill>
        <p:spPr>
          <a:xfrm>
            <a:off x="838200" y="1283270"/>
            <a:ext cx="10515600" cy="4906092"/>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控制信号真值表</a:t>
            </a:r>
            <a:endParaRPr lang="zh-CN" altLang="en-US" dirty="0"/>
          </a:p>
        </p:txBody>
      </p:sp>
      <p:graphicFrame>
        <p:nvGraphicFramePr>
          <p:cNvPr id="6" name="内容占位符 5"/>
          <p:cNvGraphicFramePr>
            <a:graphicFrameLocks noGrp="1"/>
          </p:cNvGraphicFramePr>
          <p:nvPr>
            <p:ph idx="1"/>
            <p:custDataLst>
              <p:tags r:id="rId1"/>
            </p:custDataLst>
            <p:extLst>
              <p:ext uri="{D42A27DB-BD31-4B8C-83A1-F6EECF244321}">
                <p14:modId xmlns:p14="http://schemas.microsoft.com/office/powerpoint/2010/main" val="710906863"/>
              </p:ext>
            </p:extLst>
          </p:nvPr>
        </p:nvGraphicFramePr>
        <p:xfrm>
          <a:off x="838200" y="998543"/>
          <a:ext cx="10548000" cy="5552440"/>
        </p:xfrm>
        <a:graphic>
          <a:graphicData uri="http://schemas.openxmlformats.org/drawingml/2006/table">
            <a:tbl>
              <a:tblPr firstRow="1" bandRow="1">
                <a:tableStyleId>{69012ECD-51FC-41F1-AA8D-1B2483CD663E}</a:tableStyleId>
              </a:tblPr>
              <a:tblGrid>
                <a:gridCol w="1069975">
                  <a:extLst>
                    <a:ext uri="{9D8B030D-6E8A-4147-A177-3AD203B41FA5}">
                      <a16:colId xmlns:a16="http://schemas.microsoft.com/office/drawing/2014/main" val="20000"/>
                    </a:ext>
                  </a:extLst>
                </a:gridCol>
                <a:gridCol w="718599">
                  <a:extLst>
                    <a:ext uri="{9D8B030D-6E8A-4147-A177-3AD203B41FA5}">
                      <a16:colId xmlns:a16="http://schemas.microsoft.com/office/drawing/2014/main" val="20001"/>
                    </a:ext>
                  </a:extLst>
                </a:gridCol>
                <a:gridCol w="687913">
                  <a:extLst>
                    <a:ext uri="{9D8B030D-6E8A-4147-A177-3AD203B41FA5}">
                      <a16:colId xmlns:a16="http://schemas.microsoft.com/office/drawing/2014/main" val="20002"/>
                    </a:ext>
                  </a:extLst>
                </a:gridCol>
                <a:gridCol w="805576">
                  <a:extLst>
                    <a:ext uri="{9D8B030D-6E8A-4147-A177-3AD203B41FA5}">
                      <a16:colId xmlns:a16="http://schemas.microsoft.com/office/drawing/2014/main" val="20003"/>
                    </a:ext>
                  </a:extLst>
                </a:gridCol>
                <a:gridCol w="982071">
                  <a:extLst>
                    <a:ext uri="{9D8B030D-6E8A-4147-A177-3AD203B41FA5}">
                      <a16:colId xmlns:a16="http://schemas.microsoft.com/office/drawing/2014/main" val="20004"/>
                    </a:ext>
                  </a:extLst>
                </a:gridCol>
                <a:gridCol w="741186">
                  <a:extLst>
                    <a:ext uri="{9D8B030D-6E8A-4147-A177-3AD203B41FA5}">
                      <a16:colId xmlns:a16="http://schemas.microsoft.com/office/drawing/2014/main" val="20005"/>
                    </a:ext>
                  </a:extLst>
                </a:gridCol>
                <a:gridCol w="667068">
                  <a:extLst>
                    <a:ext uri="{9D8B030D-6E8A-4147-A177-3AD203B41FA5}">
                      <a16:colId xmlns:a16="http://schemas.microsoft.com/office/drawing/2014/main" val="20006"/>
                    </a:ext>
                  </a:extLst>
                </a:gridCol>
                <a:gridCol w="630007">
                  <a:extLst>
                    <a:ext uri="{9D8B030D-6E8A-4147-A177-3AD203B41FA5}">
                      <a16:colId xmlns:a16="http://schemas.microsoft.com/office/drawing/2014/main" val="20007"/>
                    </a:ext>
                  </a:extLst>
                </a:gridCol>
                <a:gridCol w="972807">
                  <a:extLst>
                    <a:ext uri="{9D8B030D-6E8A-4147-A177-3AD203B41FA5}">
                      <a16:colId xmlns:a16="http://schemas.microsoft.com/office/drawing/2014/main" val="20008"/>
                    </a:ext>
                  </a:extLst>
                </a:gridCol>
                <a:gridCol w="1111778">
                  <a:extLst>
                    <a:ext uri="{9D8B030D-6E8A-4147-A177-3AD203B41FA5}">
                      <a16:colId xmlns:a16="http://schemas.microsoft.com/office/drawing/2014/main" val="20009"/>
                    </a:ext>
                  </a:extLst>
                </a:gridCol>
                <a:gridCol w="1074719">
                  <a:extLst>
                    <a:ext uri="{9D8B030D-6E8A-4147-A177-3AD203B41FA5}">
                      <a16:colId xmlns:a16="http://schemas.microsoft.com/office/drawing/2014/main" val="20010"/>
                    </a:ext>
                  </a:extLst>
                </a:gridCol>
                <a:gridCol w="1086301">
                  <a:extLst>
                    <a:ext uri="{9D8B030D-6E8A-4147-A177-3AD203B41FA5}">
                      <a16:colId xmlns:a16="http://schemas.microsoft.com/office/drawing/2014/main" val="20011"/>
                    </a:ext>
                  </a:extLst>
                </a:gridCol>
              </a:tblGrid>
              <a:tr h="364500">
                <a:tc>
                  <a:txBody>
                    <a:bodyPr/>
                    <a:lstStyle/>
                    <a:p>
                      <a:pPr algn="ctr"/>
                      <a:r>
                        <a:rPr lang="en-US" altLang="zh-CN" dirty="0"/>
                        <a:t>Inst[31:0]</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BrEq</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BrLt</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PCSel</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ImmSel</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BrUn</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ASel</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BSel</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ALUSel</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MemRW</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RegWen</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WBSel</a:t>
                      </a:r>
                      <a:endParaRPr lang="zh-CN" altLang="en-US"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+4</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Reg</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Reg</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ALU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4500">
                <a:tc>
                  <a:txBody>
                    <a:bodyPr/>
                    <a:lstStyle/>
                    <a:p>
                      <a:r>
                        <a:rPr lang="en-US" altLang="zh-CN" sz="2000" dirty="0"/>
                        <a:t>sub</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+4</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Reg</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Reg</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sub</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ALU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4500">
                <a:tc>
                  <a:txBody>
                    <a:bodyPr/>
                    <a:lstStyle/>
                    <a:p>
                      <a:r>
                        <a:rPr lang="en-US" altLang="zh-CN" sz="2000" dirty="0" err="1"/>
                        <a:t>addi</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+4</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I</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Reg</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ALU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4500">
                <a:tc>
                  <a:txBody>
                    <a:bodyPr/>
                    <a:lstStyle/>
                    <a:p>
                      <a:r>
                        <a:rPr lang="en-US" altLang="zh-CN" sz="2000" dirty="0" err="1"/>
                        <a:t>ld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+4</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I</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Reg</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Mem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8780">
                <a:tc>
                  <a:txBody>
                    <a:bodyPr/>
                    <a:lstStyle/>
                    <a:p>
                      <a:r>
                        <a:rPr lang="en-US" altLang="zh-CN" sz="2000" dirty="0" err="1"/>
                        <a:t>sd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+4</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S</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Reg</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Write</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0</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4500">
                <a:tc>
                  <a:txBody>
                    <a:bodyPr/>
                    <a:lstStyle/>
                    <a:p>
                      <a:r>
                        <a:rPr lang="en-US" altLang="zh-CN" sz="2000" dirty="0" err="1"/>
                        <a:t>beq</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0</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+4</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B</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PC</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0</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5760">
                <a:tc>
                  <a:txBody>
                    <a:bodyPr/>
                    <a:lstStyle/>
                    <a:p>
                      <a:r>
                        <a:rPr lang="en-US" altLang="zh-CN" sz="2000" dirty="0" err="1"/>
                        <a:t>beq</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ALU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B</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PC</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0</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4500">
                <a:tc>
                  <a:txBody>
                    <a:bodyPr/>
                    <a:lstStyle/>
                    <a:p>
                      <a:r>
                        <a:rPr lang="en-US" altLang="zh-CN" sz="2000" dirty="0" err="1"/>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000"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000"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000" dirty="0"/>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4500">
                <a:tc>
                  <a:txBody>
                    <a:bodyPr/>
                    <a:lstStyle/>
                    <a:p>
                      <a:r>
                        <a:rPr lang="en-US" altLang="zh-CN" sz="2000" dirty="0" err="1"/>
                        <a:t>blt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ALU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B</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0</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PC</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0</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4500">
                <a:tc>
                  <a:txBody>
                    <a:bodyPr/>
                    <a:lstStyle/>
                    <a:p>
                      <a:r>
                        <a:rPr lang="en-US" altLang="zh-CN" sz="2000" dirty="0" err="1"/>
                        <a:t>bltu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ALU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B</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PC</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0</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4500">
                <a:tc>
                  <a:txBody>
                    <a:bodyPr/>
                    <a:lstStyle/>
                    <a:p>
                      <a:r>
                        <a:rPr lang="en-US" altLang="zh-CN" sz="2000" dirty="0" err="1"/>
                        <a:t>jalr</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ALU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I</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Reg</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PC+4</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98780">
                <a:tc>
                  <a:txBody>
                    <a:bodyPr/>
                    <a:lstStyle/>
                    <a:p>
                      <a:r>
                        <a:rPr lang="en-US" altLang="zh-CN" sz="2000" dirty="0" err="1"/>
                        <a:t>jal</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ALU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J</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PC</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PC+4</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64500">
                <a:tc>
                  <a:txBody>
                    <a:bodyPr/>
                    <a:lstStyle/>
                    <a:p>
                      <a:r>
                        <a:rPr lang="en-US" altLang="zh-CN" sz="2000" dirty="0" err="1"/>
                        <a:t>auipc</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+4</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PC</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err="1"/>
                        <a:t>Imm</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Add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Read</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1</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ALU</a:t>
                      </a:r>
                    </a:p>
                  </a:txBody>
                  <a:tcPr marL="46990" marR="46990" marT="46990" marB="46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 name="灯片编号占位符 2"/>
          <p:cNvSpPr>
            <a:spLocks noGrp="1"/>
          </p:cNvSpPr>
          <p:nvPr>
            <p:ph type="sldNum" sz="quarter" idx="12"/>
          </p:nvPr>
        </p:nvSpPr>
        <p:spPr/>
        <p:txBody>
          <a:bodyPr/>
          <a:lstStyle/>
          <a:p>
            <a:fld id="{8EE8E787-E6FE-45D8-9039-788B45E44EE7}" type="slidenum">
              <a:rPr lang="zh-CN" altLang="en-US" smtClean="0"/>
              <a:t>98</a:t>
            </a:fld>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ROM </a:t>
            </a:r>
            <a:r>
              <a:rPr lang="zh-CN" altLang="en-US" dirty="0"/>
              <a:t>控制</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99</a:t>
            </a:fld>
            <a:endParaRPr lang="zh-CN" altLang="en-US" dirty="0"/>
          </a:p>
        </p:txBody>
      </p:sp>
      <p:pic>
        <p:nvPicPr>
          <p:cNvPr id="4" name="图片 3"/>
          <p:cNvPicPr>
            <a:picLocks noChangeAspect="1"/>
          </p:cNvPicPr>
          <p:nvPr/>
        </p:nvPicPr>
        <p:blipFill>
          <a:blip r:embed="rId3"/>
          <a:stretch>
            <a:fillRect/>
          </a:stretch>
        </p:blipFill>
        <p:spPr>
          <a:xfrm>
            <a:off x="838200" y="1292829"/>
            <a:ext cx="10515600" cy="488697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e0c37d3-ba92-47fd-a1e6-45d7b63afb6a}"/>
  <p:tag name="TABLE_ENDDRAG_ORIGIN_RECT" val="885*282"/>
  <p:tag name="TABLE_ENDDRAG_RECT" val="23*87*885*282"/>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dee08beb-149a-409b-a39b-4858515d9aa9}"/>
  <p:tag name="TABLE_ENDDRAG_ORIGIN_RECT" val="771*122"/>
  <p:tag name="TABLE_ENDDRAG_RECT" val="122*357*771*122"/>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8cffd762-a154-4f42-a47c-c4bb1bd01cda}"/>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2e0c37d3-ba92-47fd-a1e6-45d7b63afb6a}"/>
  <p:tag name="TABLE_ENDDRAG_ORIGIN_RECT" val="885*282"/>
  <p:tag name="TABLE_ENDDRAG_RECT" val="23*87*885*282"/>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a62cb2ab-556a-4727-ba6c-7fea5bf692d0}"/>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ec46280f-14e1-4229-94a8-7d3be90955a0}"/>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25afdd53-ba96-47d1-9884-a07a113148b7}"/>
  <p:tag name="TABLE_ENDDRAG_ORIGIN_RECT" val="843*429"/>
  <p:tag name="TABLE_ENDDRAG_RECT" val="66*111*843*429"/>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311e2cda-cf7c-49e1-8e56-ce2cbf1ebeae}"/>
  <p:tag name="TABLE_ENDDRAG_ORIGIN_RECT" val="783*384"/>
  <p:tag name="TABLE_ENDDRAG_RECT" val="80*87*783*384"/>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f0ed1573-e18f-4596-af87-cff8a123493f}"/>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9ceb19df-acba-4492-8bad-d956b9590c6a}"/>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2db64edd-6a48-4d76-b22a-8a97c999e1f3}"/>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641,&quot;width&quot;:604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ec46280f-14e1-4229-94a8-7d3be90955a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2073b780-314c-40dc-bf9a-106fc443f27d}"/>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536*36"/>
  <p:tag name="TABLE_ENDDRAG_RECT" val="415*80*536*36"/>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b2a4a658-7f48-49de-88c8-511e15148ce4}"/>
  <p:tag name="TABLE_ENDDRAG_ORIGIN_RECT" val="783*229"/>
  <p:tag name="TABLE_ENDDRAG_RECT" val="90*83*783*229"/>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777*25"/>
  <p:tag name="TABLE_ENDDRAG_RECT" val="124*388*777*25"/>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777*38"/>
  <p:tag name="TABLE_ENDDRAG_RECT" val="124*349*777*38"/>
</p:tagLst>
</file>

<file path=ppt/tags/tag9.xml><?xml version="1.0" encoding="utf-8"?>
<p:tagLst xmlns:a="http://schemas.openxmlformats.org/drawingml/2006/main" xmlns:r="http://schemas.openxmlformats.org/officeDocument/2006/relationships" xmlns:p="http://schemas.openxmlformats.org/presentationml/2006/main">
  <p:tag name="TABLE_ENDDRAG_ORIGIN_RECT" val="777*37"/>
  <p:tag name="TABLE_ENDDRAG_RECT" val="124*304*777*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ctr" anchorCtr="1">
        <a:spAutoFit/>
      </a:bodyPr>
      <a:lstStyle>
        <a:defPPr>
          <a:defRPr lang="en-US" altLang="zh-CN" sz="3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3408</TotalTime>
  <Words>9038</Words>
  <Application>Microsoft Office PowerPoint</Application>
  <PresentationFormat>宽屏</PresentationFormat>
  <Paragraphs>3169</Paragraphs>
  <Slides>100</Slides>
  <Notes>68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100</vt:i4>
      </vt:variant>
    </vt:vector>
  </HeadingPairs>
  <TitlesOfParts>
    <vt:vector size="112" baseType="lpstr">
      <vt:lpstr>等线</vt:lpstr>
      <vt:lpstr>黑体</vt:lpstr>
      <vt:lpstr>宋体</vt:lpstr>
      <vt:lpstr>微软雅黑</vt:lpstr>
      <vt:lpstr>Arial</vt:lpstr>
      <vt:lpstr>Calibri</vt:lpstr>
      <vt:lpstr>Cambria Math</vt:lpstr>
      <vt:lpstr>Courier New</vt:lpstr>
      <vt:lpstr>Segoe UI Black</vt:lpstr>
      <vt:lpstr>Times New Roman</vt:lpstr>
      <vt:lpstr>Wingdings</vt:lpstr>
      <vt:lpstr>Office 主题​​</vt:lpstr>
      <vt:lpstr>PowerPoint 演示文稿</vt:lpstr>
      <vt:lpstr>第四章 处理器设计 </vt:lpstr>
      <vt:lpstr>单核计算机系统</vt:lpstr>
      <vt:lpstr>CPU功能层面的定义</vt:lpstr>
      <vt:lpstr>CPU的组成部分</vt:lpstr>
      <vt:lpstr>CPU的组成部分—续</vt:lpstr>
      <vt:lpstr>处理器设计步骤</vt:lpstr>
      <vt:lpstr>RISC-V指令格式回顾及需求</vt:lpstr>
      <vt:lpstr>RISC-V 部分指令回顾及需求</vt:lpstr>
      <vt:lpstr>RISC-V 部分指令回顾——续</vt:lpstr>
      <vt:lpstr>RISC-V指令系统的需求</vt:lpstr>
      <vt:lpstr>第四章 处理器设计 </vt:lpstr>
      <vt:lpstr>冯诺依曼架构 vs 哈佛架构</vt:lpstr>
      <vt:lpstr>RISC-V 主要状态单元——存储器</vt:lpstr>
      <vt:lpstr>数据存储器（DM:Data Memory）</vt:lpstr>
      <vt:lpstr>指令存储器（IM:Instruction Memory）</vt:lpstr>
      <vt:lpstr>RISC-V主要状态单元—寄存器堆(RF)</vt:lpstr>
      <vt:lpstr>RISC-V指令系统的数据通路需求</vt:lpstr>
      <vt:lpstr>数据通路模块——组合逻辑单元</vt:lpstr>
      <vt:lpstr>ALU功能需求</vt:lpstr>
      <vt:lpstr>ALU设计技巧</vt:lpstr>
      <vt:lpstr>ALU——简单运算</vt:lpstr>
      <vt:lpstr>ALU——如何进行减法运算</vt:lpstr>
      <vt:lpstr>1-bit到多位ALU</vt:lpstr>
      <vt:lpstr>ALU——nor运算</vt:lpstr>
      <vt:lpstr>ALU——Set on less than</vt:lpstr>
      <vt:lpstr>ALU——溢出检测逻辑</vt:lpstr>
      <vt:lpstr>ALU——判零逻辑</vt:lpstr>
      <vt:lpstr>32bit ALU</vt:lpstr>
      <vt:lpstr>第四章 处理器设计 </vt:lpstr>
      <vt:lpstr>所有指令的共同需求——取指令</vt:lpstr>
      <vt:lpstr>所有指令的共同需求——更新PC</vt:lpstr>
      <vt:lpstr>所有指令的共同需求——更新PC（分支）</vt:lpstr>
      <vt:lpstr>所有指令的共同需求</vt:lpstr>
      <vt:lpstr>实现add指令</vt:lpstr>
      <vt:lpstr>add指令的数据通路——取指</vt:lpstr>
      <vt:lpstr>add指令的数据通路——译码</vt:lpstr>
      <vt:lpstr>add指令的数据通路——执行</vt:lpstr>
      <vt:lpstr>add指令的数据通路——写回寄存器</vt:lpstr>
      <vt:lpstr>add指令的时序图</vt:lpstr>
      <vt:lpstr>实现sub指令</vt:lpstr>
      <vt:lpstr>sub指令的数据通路</vt:lpstr>
      <vt:lpstr>实现R型部分指令</vt:lpstr>
      <vt:lpstr>回顾addi指令</vt:lpstr>
      <vt:lpstr>add指令数据通路—&gt;addi?</vt:lpstr>
      <vt:lpstr>addi指令的数据通路</vt:lpstr>
      <vt:lpstr>addi指令的数据通路</vt:lpstr>
      <vt:lpstr>I型指令的立即数生成</vt:lpstr>
      <vt:lpstr>R型和I型共用的数据通路</vt:lpstr>
      <vt:lpstr>实现ld指令（load dword）</vt:lpstr>
      <vt:lpstr>ld指令的数据通路</vt:lpstr>
      <vt:lpstr>RISC-V 访存装载指令</vt:lpstr>
      <vt:lpstr>实现S型指令——sd</vt:lpstr>
      <vt:lpstr>ld指令的数据通路</vt:lpstr>
      <vt:lpstr>sd指令的数据通路</vt:lpstr>
      <vt:lpstr>I型指令和S型指令中的立即数生成</vt:lpstr>
      <vt:lpstr>实现B型指令</vt:lpstr>
      <vt:lpstr>B型指令的数据通路</vt:lpstr>
      <vt:lpstr>B型指令的数据通路</vt:lpstr>
      <vt:lpstr>B型指令的数据通路</vt:lpstr>
      <vt:lpstr>分支跳转比较器</vt:lpstr>
      <vt:lpstr>B型指令立即数生成</vt:lpstr>
      <vt:lpstr>I型指令——jalr</vt:lpstr>
      <vt:lpstr>jalr指令的数据通路</vt:lpstr>
      <vt:lpstr>jalr指令的数据通路</vt:lpstr>
      <vt:lpstr>J型指令——jal</vt:lpstr>
      <vt:lpstr>jal指令的数据通路</vt:lpstr>
      <vt:lpstr>jal指令的数据通路</vt:lpstr>
      <vt:lpstr>U型指令</vt:lpstr>
      <vt:lpstr>U型指令lui的数据通路</vt:lpstr>
      <vt:lpstr>U型指令auipc的数据通路</vt:lpstr>
      <vt:lpstr>RISC-V 的数据通路</vt:lpstr>
      <vt:lpstr>指令执行示意图</vt:lpstr>
      <vt:lpstr>数据通路的五个阶段</vt:lpstr>
      <vt:lpstr>第4章 处理器设计 </vt:lpstr>
      <vt:lpstr>add指令的执行</vt:lpstr>
      <vt:lpstr>sd指令的执行</vt:lpstr>
      <vt:lpstr>beq指令的执行</vt:lpstr>
      <vt:lpstr>关键路径-addi为例</vt:lpstr>
      <vt:lpstr>指令时延</vt:lpstr>
      <vt:lpstr>指令时延</vt:lpstr>
      <vt:lpstr>单周期CPU设计模型</vt:lpstr>
      <vt:lpstr>分阶段的数据通路——概述</vt:lpstr>
      <vt:lpstr>RISC-V 编码</vt:lpstr>
      <vt:lpstr>RISC-V 编码</vt:lpstr>
      <vt:lpstr>RISC-V 编码</vt:lpstr>
      <vt:lpstr>RISC-V 编码</vt:lpstr>
      <vt:lpstr>ALU功能需求</vt:lpstr>
      <vt:lpstr>根据opcode和ALUOp控制位设置ALU控制</vt:lpstr>
      <vt:lpstr>ALU控制输入信号真值表</vt:lpstr>
      <vt:lpstr>RISC V控制器实现</vt:lpstr>
      <vt:lpstr>ROM（Read-Only Memory）</vt:lpstr>
      <vt:lpstr>ROM和真值表</vt:lpstr>
      <vt:lpstr>用ROM实现组合逻辑函数</vt:lpstr>
      <vt:lpstr>用ROM实现4位*4位无符号二进制数乘法</vt:lpstr>
      <vt:lpstr>FPGA中的查找表（LUT）</vt:lpstr>
      <vt:lpstr>ROM 控制器实现</vt:lpstr>
      <vt:lpstr>控制信号真值表</vt:lpstr>
      <vt:lpstr>ROM 控制</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昕 陈</dc:creator>
  <cp:lastModifiedBy>ASUS</cp:lastModifiedBy>
  <cp:revision>581</cp:revision>
  <dcterms:created xsi:type="dcterms:W3CDTF">2021-01-19T10:08:00Z</dcterms:created>
  <dcterms:modified xsi:type="dcterms:W3CDTF">2025-04-03T12:10:47Z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y fmtid="{D5CDD505-2E9C-101B-9397-08002B2CF9AE}" pid="3" name="ICV">
    <vt:lpwstr>24EA63D8D139494DAD62659B6577EFA5</vt:lpwstr>
  </property>
</Properties>
</file>