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7"/>
  </p:notesMasterIdLst>
  <p:sldIdLst>
    <p:sldId id="256" r:id="rId2"/>
    <p:sldId id="257" r:id="rId3"/>
    <p:sldId id="263" r:id="rId4"/>
    <p:sldId id="258" r:id="rId5"/>
    <p:sldId id="261" r:id="rId6"/>
    <p:sldId id="273" r:id="rId7"/>
    <p:sldId id="274" r:id="rId8"/>
    <p:sldId id="275" r:id="rId9"/>
    <p:sldId id="277" r:id="rId10"/>
    <p:sldId id="278" r:id="rId11"/>
    <p:sldId id="279" r:id="rId12"/>
    <p:sldId id="281" r:id="rId13"/>
    <p:sldId id="283" r:id="rId14"/>
    <p:sldId id="282" r:id="rId15"/>
    <p:sldId id="284" r:id="rId16"/>
    <p:sldId id="285" r:id="rId17"/>
    <p:sldId id="286" r:id="rId18"/>
    <p:sldId id="287" r:id="rId19"/>
    <p:sldId id="291" r:id="rId20"/>
    <p:sldId id="297" r:id="rId21"/>
    <p:sldId id="293" r:id="rId22"/>
    <p:sldId id="294" r:id="rId23"/>
    <p:sldId id="295" r:id="rId24"/>
    <p:sldId id="296" r:id="rId25"/>
    <p:sldId id="292"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370C"/>
    <a:srgbClr val="FF2549"/>
    <a:srgbClr val="003635"/>
    <a:srgbClr val="FF0D97"/>
    <a:srgbClr val="0000CC"/>
    <a:srgbClr val="9EFF29"/>
    <a:srgbClr val="C80064"/>
    <a:srgbClr val="C33A1F"/>
    <a:srgbClr val="007033"/>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4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3175" y="1120876"/>
            <a:ext cx="8008376" cy="1710814"/>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78426" y="3709218"/>
            <a:ext cx="80010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4" y="224337"/>
            <a:ext cx="8259098" cy="763526"/>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415845"/>
            <a:ext cx="8246070" cy="336263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16872" y="406537"/>
            <a:ext cx="6937885"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718186" y="1143000"/>
            <a:ext cx="6961240" cy="3545497"/>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212651"/>
            <a:ext cx="8093365" cy="763525"/>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530153"/>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002550"/>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530153"/>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002550"/>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12/9/2022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74632" y="46806"/>
            <a:ext cx="4631473" cy="415498"/>
          </a:xfrm>
          <a:prstGeom prst="rect">
            <a:avLst/>
          </a:prstGeom>
          <a:noFill/>
        </p:spPr>
        <p:txBody>
          <a:bodyPr wrap="square" rtlCol="0">
            <a:spAutoFit/>
          </a:bodyPr>
          <a:lstStyle/>
          <a:p>
            <a:r>
              <a:rPr lang="en-US" sz="2100" b="1" dirty="0" err="1">
                <a:latin typeface="Times New Roman" panose="02020603050405020304" pitchFamily="18" charset="0"/>
                <a:cs typeface="Times New Roman" panose="02020603050405020304" pitchFamily="18" charset="0"/>
              </a:rPr>
              <a:t>Hệ</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Quản</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Trị</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Cơ</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Sở</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Dữ</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Liệu</a:t>
            </a:r>
            <a:endParaRPr lang="en-US" sz="21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767406" y="4610283"/>
            <a:ext cx="3830076" cy="369332"/>
          </a:xfrm>
          <a:prstGeom prst="rect">
            <a:avLst/>
          </a:prstGeom>
          <a:noFill/>
        </p:spPr>
        <p:txBody>
          <a:bodyPr wrap="square" rtlCol="0">
            <a:spAutoFit/>
          </a:bodyPr>
          <a:lstStyle/>
          <a:p>
            <a:r>
              <a:rPr lang="en-US" dirty="0" err="1"/>
              <a:t>GV:Ths.Phạm</a:t>
            </a:r>
            <a:r>
              <a:rPr lang="en-US" dirty="0"/>
              <a:t> </a:t>
            </a:r>
            <a:r>
              <a:rPr lang="en-US" dirty="0" err="1"/>
              <a:t>Trọng</a:t>
            </a:r>
            <a:r>
              <a:rPr lang="en-US" dirty="0"/>
              <a:t> Huynh</a:t>
            </a:r>
          </a:p>
        </p:txBody>
      </p:sp>
      <p:sp>
        <p:nvSpPr>
          <p:cNvPr id="7" name="TextBox 6"/>
          <p:cNvSpPr txBox="1"/>
          <p:nvPr/>
        </p:nvSpPr>
        <p:spPr>
          <a:xfrm>
            <a:off x="6237250" y="3055434"/>
            <a:ext cx="3531219" cy="1200329"/>
          </a:xfrm>
          <a:prstGeom prst="rect">
            <a:avLst/>
          </a:prstGeom>
          <a:noFill/>
        </p:spPr>
        <p:txBody>
          <a:bodyPr wrap="square" rtlCol="0">
            <a:spAutoFit/>
          </a:bodyPr>
          <a:lstStyle/>
          <a:p>
            <a:r>
              <a:rPr lang="en-US" dirty="0" err="1"/>
              <a:t>Nhóm</a:t>
            </a:r>
            <a:r>
              <a:rPr lang="en-US" dirty="0"/>
              <a:t> 5:	</a:t>
            </a:r>
          </a:p>
          <a:p>
            <a:r>
              <a:rPr lang="en-US" dirty="0"/>
              <a:t>	</a:t>
            </a:r>
            <a:r>
              <a:rPr lang="en-US" dirty="0" err="1"/>
              <a:t>Võ</a:t>
            </a:r>
            <a:r>
              <a:rPr lang="en-US" dirty="0"/>
              <a:t> </a:t>
            </a:r>
            <a:r>
              <a:rPr lang="en-US" dirty="0" err="1"/>
              <a:t>Hoài</a:t>
            </a:r>
            <a:r>
              <a:rPr lang="en-US" dirty="0"/>
              <a:t> </a:t>
            </a:r>
            <a:r>
              <a:rPr lang="en-US" dirty="0" err="1"/>
              <a:t>Thanh</a:t>
            </a:r>
            <a:endParaRPr lang="en-US" dirty="0"/>
          </a:p>
          <a:p>
            <a:r>
              <a:rPr lang="en-US" dirty="0"/>
              <a:t>	</a:t>
            </a:r>
            <a:r>
              <a:rPr lang="en-US" dirty="0" err="1"/>
              <a:t>Đặng</a:t>
            </a:r>
            <a:r>
              <a:rPr lang="en-US" dirty="0"/>
              <a:t> </a:t>
            </a:r>
            <a:r>
              <a:rPr lang="en-US" dirty="0" err="1"/>
              <a:t>Thành</a:t>
            </a:r>
            <a:r>
              <a:rPr lang="en-US" dirty="0"/>
              <a:t> </a:t>
            </a:r>
            <a:r>
              <a:rPr lang="en-US" dirty="0" err="1"/>
              <a:t>Ninh</a:t>
            </a:r>
            <a:endParaRPr lang="en-US" dirty="0"/>
          </a:p>
          <a:p>
            <a:r>
              <a:rPr lang="en-US" dirty="0"/>
              <a:t>	</a:t>
            </a:r>
            <a:r>
              <a:rPr lang="en-US" dirty="0" err="1"/>
              <a:t>Trần</a:t>
            </a:r>
            <a:r>
              <a:rPr lang="en-US" dirty="0"/>
              <a:t> </a:t>
            </a:r>
            <a:r>
              <a:rPr lang="en-US" dirty="0" err="1"/>
              <a:t>Ngọc</a:t>
            </a:r>
            <a:r>
              <a:rPr lang="en-US" dirty="0"/>
              <a:t> </a:t>
            </a:r>
            <a:r>
              <a:rPr lang="en-US" dirty="0" err="1"/>
              <a:t>Hải</a:t>
            </a:r>
            <a:endParaRPr lang="en-US" dirty="0"/>
          </a:p>
        </p:txBody>
      </p:sp>
      <p:sp>
        <p:nvSpPr>
          <p:cNvPr id="8" name="TextBox 7"/>
          <p:cNvSpPr txBox="1"/>
          <p:nvPr/>
        </p:nvSpPr>
        <p:spPr>
          <a:xfrm>
            <a:off x="4036741" y="462304"/>
            <a:ext cx="5174166" cy="1938992"/>
          </a:xfrm>
          <a:prstGeom prst="rect">
            <a:avLst/>
          </a:prstGeom>
          <a:noFill/>
        </p:spPr>
        <p:txBody>
          <a:bodyPr wrap="square" rtlCol="0">
            <a:spAutoFit/>
          </a:bodyPr>
          <a:lstStyle/>
          <a:p>
            <a:r>
              <a:rPr lang="en-US" sz="3000" b="1" dirty="0" err="1">
                <a:latin typeface="Times New Roman" panose="02020603050405020304" pitchFamily="18" charset="0"/>
                <a:cs typeface="Times New Roman" panose="02020603050405020304" pitchFamily="18" charset="0"/>
              </a:rPr>
              <a:t>Nghiên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cứu</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về</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hoạt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động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tham</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gia</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trong</a:t>
            </a:r>
            <a:r>
              <a:rPr lang="en-US" sz="3000" b="1" dirty="0">
                <a:latin typeface="Times New Roman" panose="02020603050405020304" pitchFamily="18" charset="0"/>
                <a:cs typeface="Times New Roman" panose="02020603050405020304" pitchFamily="18" charset="0"/>
              </a:rPr>
              <a:t> MongoDB </a:t>
            </a:r>
            <a:r>
              <a:rPr lang="en-US" sz="3000" b="1" dirty="0" err="1">
                <a:latin typeface="Times New Roman" panose="02020603050405020304" pitchFamily="18" charset="0"/>
                <a:cs typeface="Times New Roman" panose="02020603050405020304" pitchFamily="18" charset="0"/>
              </a:rPr>
              <a:t>và</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Các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mô</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hình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dữ</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liệu</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bộ</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sưu</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tập</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cho</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tương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lai</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vi-VN" sz="3600" dirty="0">
                <a:latin typeface="Times New Roman" panose="02020603050405020304" pitchFamily="18" charset="0"/>
                <a:ea typeface="Tahoma" panose="020B0604030504040204" pitchFamily="34" charset="0"/>
                <a:cs typeface="Times New Roman" panose="02020603050405020304" pitchFamily="18" charset="0"/>
              </a:rPr>
              <a:t>Hoạt động CRUD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lstStyle/>
          <a:p>
            <a:pPr algn="just"/>
            <a:endParaRPr lang="en-US" sz="2500" dirty="0">
              <a:latin typeface="+mj-lt"/>
            </a:endParaRPr>
          </a:p>
          <a:p>
            <a:pPr algn="just"/>
            <a:r>
              <a:rPr lang="vi-VN" sz="2500" dirty="0">
                <a:latin typeface="+mj-lt"/>
              </a:rPr>
              <a:t>Hình </a:t>
            </a:r>
            <a:r>
              <a:rPr lang="en-US" sz="2500" dirty="0">
                <a:latin typeface="+mj-lt"/>
              </a:rPr>
              <a:t>3</a:t>
            </a:r>
            <a:r>
              <a:rPr lang="vi-VN" sz="2500" dirty="0">
                <a:latin typeface="+mj-lt"/>
              </a:rPr>
              <a:t> cho thấy một ví dụ về bộ sưu tập MongoDB. MongoDB DB được hình thành bởi một nhóm các bộ sưu tập</a:t>
            </a:r>
            <a:r>
              <a:rPr lang="vi-VN" sz="2500" dirty="0"/>
              <a:t>.</a:t>
            </a:r>
            <a:endParaRPr lang="en-US" sz="2500" dirty="0"/>
          </a:p>
          <a:p>
            <a:endParaRPr lang="en-US" dirty="0"/>
          </a:p>
        </p:txBody>
      </p:sp>
      <p:pic>
        <p:nvPicPr>
          <p:cNvPr id="5" name="Content Placeholder 4"/>
          <p:cNvPicPr>
            <a:picLocks noGrp="1"/>
          </p:cNvPicPr>
          <p:nvPr>
            <p:ph sz="half" idx="2"/>
          </p:nvPr>
        </p:nvPicPr>
        <p:blipFill>
          <a:blip r:embed="rId2"/>
          <a:stretch>
            <a:fillRect/>
          </a:stretch>
        </p:blipFill>
        <p:spPr>
          <a:xfrm>
            <a:off x="5200788" y="2113097"/>
            <a:ext cx="3215919" cy="1568579"/>
          </a:xfrm>
          <a:prstGeom prst="rect">
            <a:avLst/>
          </a:prstGeom>
          <a:ln>
            <a:solidFill>
              <a:schemeClr val="tx2"/>
            </a:solidFill>
          </a:ln>
        </p:spPr>
      </p:pic>
      <p:sp>
        <p:nvSpPr>
          <p:cNvPr id="6" name="TextBox 5"/>
          <p:cNvSpPr txBox="1"/>
          <p:nvPr/>
        </p:nvSpPr>
        <p:spPr>
          <a:xfrm>
            <a:off x="5583044" y="3843454"/>
            <a:ext cx="2684980" cy="600164"/>
          </a:xfrm>
          <a:prstGeom prst="rect">
            <a:avLst/>
          </a:prstGeom>
          <a:noFill/>
        </p:spPr>
        <p:txBody>
          <a:bodyPr wrap="square" rtlCol="0">
            <a:spAutoFit/>
          </a:bodyPr>
          <a:lstStyle/>
          <a:p>
            <a:r>
              <a:rPr lang="en-US" sz="1500" dirty="0" err="1">
                <a:latin typeface="Tahoma" panose="020B0604030504040204" pitchFamily="34" charset="0"/>
                <a:ea typeface="Tahoma" panose="020B0604030504040204" pitchFamily="34" charset="0"/>
                <a:cs typeface="Tahoma" panose="020B0604030504040204" pitchFamily="34" charset="0"/>
              </a:rPr>
              <a:t>Hình</a:t>
            </a:r>
            <a:r>
              <a:rPr lang="en-US" sz="1500" dirty="0">
                <a:latin typeface="Tahoma" panose="020B0604030504040204" pitchFamily="34" charset="0"/>
                <a:ea typeface="Tahoma" panose="020B0604030504040204" pitchFamily="34" charset="0"/>
                <a:cs typeface="Tahoma" panose="020B0604030504040204" pitchFamily="34" charset="0"/>
              </a:rPr>
              <a:t> 3. </a:t>
            </a:r>
            <a:r>
              <a:rPr lang="vi-VN" sz="1500" dirty="0">
                <a:latin typeface="Tahoma" panose="020B0604030504040204" pitchFamily="34" charset="0"/>
                <a:ea typeface="Tahoma" panose="020B0604030504040204" pitchFamily="34" charset="0"/>
                <a:cs typeface="Tahoma" panose="020B0604030504040204" pitchFamily="34" charset="0"/>
              </a:rPr>
              <a:t>Ví dụ về bộ sưu tập MongoDB</a:t>
            </a:r>
            <a:r>
              <a:rPr lang="vi-VN" dirty="0"/>
              <a:t>.</a:t>
            </a:r>
            <a:endParaRPr lang="en-US" dirty="0"/>
          </a:p>
        </p:txBody>
      </p:sp>
    </p:spTree>
    <p:extLst>
      <p:ext uri="{BB962C8B-B14F-4D97-AF65-F5344CB8AC3E}">
        <p14:creationId xmlns:p14="http://schemas.microsoft.com/office/powerpoint/2010/main" val="3503233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ahoma" panose="020B0604030504040204" pitchFamily="34" charset="0"/>
                <a:ea typeface="Tahoma" panose="020B0604030504040204" pitchFamily="34" charset="0"/>
                <a:cs typeface="Tahoma" panose="020B0604030504040204" pitchFamily="34" charset="0"/>
              </a:rPr>
              <a:t>		</a:t>
            </a:r>
            <a:r>
              <a:rPr lang="vi-VN"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Hoạt động CRUD</a:t>
            </a:r>
            <a:br>
              <a:rPr lang="en-US" dirty="0">
                <a:latin typeface="Tahoma" panose="020B0604030504040204" pitchFamily="34" charset="0"/>
                <a:ea typeface="Tahoma" panose="020B0604030504040204" pitchFamily="34" charset="0"/>
                <a:cs typeface="Tahoma" panose="020B0604030504040204" pitchFamily="34" charset="0"/>
              </a:rPr>
            </a:br>
            <a:endParaRPr lang="en-US" dirty="0"/>
          </a:p>
        </p:txBody>
      </p:sp>
      <p:sp>
        <p:nvSpPr>
          <p:cNvPr id="3" name="Content Placeholder 2"/>
          <p:cNvSpPr>
            <a:spLocks noGrp="1"/>
          </p:cNvSpPr>
          <p:nvPr>
            <p:ph idx="1"/>
          </p:nvPr>
        </p:nvSpPr>
        <p:spPr/>
        <p:txBody>
          <a:bodyPr>
            <a:normAutofit/>
          </a:bodyPr>
          <a:lstStyle/>
          <a:p>
            <a:pPr marL="0" indent="0">
              <a:buNone/>
            </a:pPr>
            <a:r>
              <a:rPr lang="en-US" sz="25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3</a:t>
            </a:r>
            <a:r>
              <a:rPr lang="vi-VN" sz="25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.1. Thao tác đọc trong MongoDB</a:t>
            </a:r>
            <a:endParaRPr lang="en-US" sz="25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lvl="1" algn="just"/>
            <a:r>
              <a:rPr lang="vi-VN" sz="2000" dirty="0">
                <a:solidFill>
                  <a:schemeClr val="tx1"/>
                </a:solidFill>
                <a:latin typeface="+mj-lt"/>
              </a:rPr>
              <a:t>Thao tác đọc trả về các tài liệu được lưu trữ trong MongoDB</a:t>
            </a:r>
            <a:r>
              <a:rPr lang="en-US" sz="2000" dirty="0">
                <a:solidFill>
                  <a:schemeClr val="tx1"/>
                </a:solidFill>
                <a:latin typeface="+mj-lt"/>
              </a:rPr>
              <a:t>.</a:t>
            </a:r>
            <a:r>
              <a:rPr lang="vi-VN" dirty="0">
                <a:solidFill>
                  <a:schemeClr val="tx1"/>
                </a:solidFill>
              </a:rPr>
              <a:t> </a:t>
            </a:r>
            <a:r>
              <a:rPr lang="vi-VN" sz="2200" dirty="0">
                <a:solidFill>
                  <a:schemeClr val="tx1"/>
                </a:solidFill>
                <a:latin typeface="+mj-lt"/>
              </a:rPr>
              <a:t>Truy vấn chỉ định tiêu chí hoặc điều</a:t>
            </a:r>
            <a:r>
              <a:rPr lang="en-US" sz="2200" dirty="0">
                <a:solidFill>
                  <a:schemeClr val="tx1"/>
                </a:solidFill>
                <a:latin typeface="+mj-lt"/>
              </a:rPr>
              <a:t> </a:t>
            </a:r>
            <a:r>
              <a:rPr lang="vi-VN" sz="2200" dirty="0">
                <a:solidFill>
                  <a:schemeClr val="tx1"/>
                </a:solidFill>
                <a:latin typeface="+mj-lt"/>
              </a:rPr>
              <a:t>kiện để xác định một hoặc nhiều tài liệu trong bộ sưu tập, đồng thời chỉ định trường mục tiêu chiếu.Đối với loại hoạt động này, MongoDB cung cấp phương thức db.collection.find() chấp nhận các tiêu chí và phép chiếu làm tham số để trả về một con trỏ tới tập kết quả của các tài liệu đã truy xuất</a:t>
            </a:r>
            <a:endParaRPr lang="en-US" sz="2200" dirty="0">
              <a:solidFill>
                <a:schemeClr val="tx1"/>
              </a:solidFill>
              <a:latin typeface="+mj-lt"/>
            </a:endParaRPr>
          </a:p>
        </p:txBody>
      </p:sp>
    </p:spTree>
    <p:extLst>
      <p:ext uri="{BB962C8B-B14F-4D97-AF65-F5344CB8AC3E}">
        <p14:creationId xmlns:p14="http://schemas.microsoft.com/office/powerpoint/2010/main" val="135443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vi-VN" sz="3600" dirty="0">
                <a:ea typeface="Tahoma" panose="020B0604030504040204" pitchFamily="34" charset="0"/>
                <a:cs typeface="Times New Roman" panose="02020603050405020304" pitchFamily="18" charset="0"/>
              </a:rPr>
              <a:t>Hoạt động CRUD</a:t>
            </a:r>
            <a:endParaRPr lang="en-US" sz="3600" dirty="0"/>
          </a:p>
        </p:txBody>
      </p:sp>
      <p:sp>
        <p:nvSpPr>
          <p:cNvPr id="3" name="Content Placeholder 2"/>
          <p:cNvSpPr>
            <a:spLocks noGrp="1"/>
          </p:cNvSpPr>
          <p:nvPr>
            <p:ph sz="half" idx="1"/>
          </p:nvPr>
        </p:nvSpPr>
        <p:spPr/>
        <p:txBody>
          <a:bodyPr>
            <a:normAutofit/>
          </a:bodyPr>
          <a:lstStyle/>
          <a:p>
            <a:pPr lvl="1"/>
            <a:endParaRPr lang="en-US" sz="2100" dirty="0">
              <a:latin typeface="+mj-lt"/>
            </a:endParaRPr>
          </a:p>
          <a:p>
            <a:pPr lvl="1" algn="just"/>
            <a:r>
              <a:rPr lang="vi-VN" sz="2100" dirty="0">
                <a:latin typeface="+mj-lt"/>
              </a:rPr>
              <a:t>Để so sánh độ phức tạp của ngôn ngữ truy vấn trong các DB khác nhau, Hình </a:t>
            </a:r>
            <a:r>
              <a:rPr lang="en-US" sz="2100" dirty="0">
                <a:latin typeface="+mj-lt"/>
              </a:rPr>
              <a:t>4</a:t>
            </a:r>
            <a:r>
              <a:rPr lang="vi-VN" sz="2100" dirty="0">
                <a:latin typeface="+mj-lt"/>
              </a:rPr>
              <a:t>a,b hiển thị một ví dụ về thao tác đọc tư</a:t>
            </a:r>
            <a:r>
              <a:rPr lang="en-US" sz="2100" dirty="0">
                <a:latin typeface="+mj-lt"/>
              </a:rPr>
              <a:t>ơ</a:t>
            </a:r>
            <a:r>
              <a:rPr lang="vi-VN" sz="2100" dirty="0">
                <a:latin typeface="+mj-lt"/>
              </a:rPr>
              <a:t>ng ứng trong MongoDB và trong một </a:t>
            </a:r>
            <a:r>
              <a:rPr lang="en-US" sz="2100" dirty="0">
                <a:latin typeface="+mj-lt"/>
              </a:rPr>
              <a:t>S</a:t>
            </a:r>
            <a:r>
              <a:rPr lang="vi-VN" sz="2100" dirty="0">
                <a:latin typeface="+mj-lt"/>
              </a:rPr>
              <a:t>QL-like DBMS</a:t>
            </a:r>
            <a:endParaRPr lang="en-US" sz="1600" dirty="0">
              <a:latin typeface="+mj-lt"/>
            </a:endParaRPr>
          </a:p>
        </p:txBody>
      </p:sp>
      <p:pic>
        <p:nvPicPr>
          <p:cNvPr id="5" name="Content Placeholder 4"/>
          <p:cNvPicPr>
            <a:picLocks noGrp="1"/>
          </p:cNvPicPr>
          <p:nvPr>
            <p:ph sz="half" idx="2"/>
          </p:nvPr>
        </p:nvPicPr>
        <p:blipFill>
          <a:blip r:embed="rId2"/>
          <a:stretch>
            <a:fillRect/>
          </a:stretch>
        </p:blipFill>
        <p:spPr>
          <a:xfrm>
            <a:off x="5088077" y="1382751"/>
            <a:ext cx="3010161" cy="808779"/>
          </a:xfrm>
          <a:prstGeom prst="rect">
            <a:avLst/>
          </a:prstGeom>
          <a:ln>
            <a:solidFill>
              <a:schemeClr val="tx2"/>
            </a:solidFill>
          </a:ln>
        </p:spPr>
      </p:pic>
      <p:pic>
        <p:nvPicPr>
          <p:cNvPr id="6" name="Picture 5"/>
          <p:cNvPicPr/>
          <p:nvPr/>
        </p:nvPicPr>
        <p:blipFill>
          <a:blip r:embed="rId3"/>
          <a:stretch>
            <a:fillRect/>
          </a:stretch>
        </p:blipFill>
        <p:spPr>
          <a:xfrm>
            <a:off x="5118818" y="3314979"/>
            <a:ext cx="2979420" cy="624840"/>
          </a:xfrm>
          <a:prstGeom prst="rect">
            <a:avLst/>
          </a:prstGeom>
          <a:ln>
            <a:solidFill>
              <a:schemeClr val="tx2"/>
            </a:solidFill>
          </a:ln>
        </p:spPr>
      </p:pic>
      <p:sp>
        <p:nvSpPr>
          <p:cNvPr id="7" name="TextBox 6"/>
          <p:cNvSpPr txBox="1"/>
          <p:nvPr/>
        </p:nvSpPr>
        <p:spPr>
          <a:xfrm>
            <a:off x="4988312" y="2248955"/>
            <a:ext cx="3055434" cy="569387"/>
          </a:xfrm>
          <a:prstGeom prst="rect">
            <a:avLst/>
          </a:prstGeom>
          <a:noFill/>
        </p:spPr>
        <p:txBody>
          <a:bodyPr wrap="square" rtlCol="0">
            <a:spAutoFit/>
          </a:bodyPr>
          <a:lstStyle/>
          <a:p>
            <a:pPr lvl="0"/>
            <a:r>
              <a:rPr lang="en-US" sz="1300" dirty="0" err="1">
                <a:latin typeface="Times New Roman" panose="02020603050405020304" pitchFamily="18" charset="0"/>
                <a:cs typeface="Times New Roman" panose="02020603050405020304" pitchFamily="18" charset="0"/>
              </a:rPr>
              <a:t>Hình</a:t>
            </a:r>
            <a:r>
              <a:rPr lang="en-US" sz="1300" dirty="0">
                <a:latin typeface="Times New Roman" panose="02020603050405020304" pitchFamily="18" charset="0"/>
                <a:cs typeface="Times New Roman" panose="02020603050405020304" pitchFamily="18" charset="0"/>
              </a:rPr>
              <a:t> 4a.</a:t>
            </a:r>
            <a:r>
              <a:rPr lang="vi-VN" sz="1300" dirty="0">
                <a:latin typeface="Times New Roman" panose="02020603050405020304" pitchFamily="18" charset="0"/>
                <a:cs typeface="Times New Roman" panose="02020603050405020304" pitchFamily="18" charset="0"/>
              </a:rPr>
              <a:t> Thao tác đọc trong MongoDB</a:t>
            </a:r>
            <a:r>
              <a:rPr lang="en-US" sz="1300" dirty="0">
                <a:latin typeface="Times New Roman" panose="02020603050405020304" pitchFamily="18" charset="0"/>
                <a:cs typeface="Times New Roman" panose="02020603050405020304" pitchFamily="18" charset="0"/>
              </a:rPr>
              <a:t>.</a:t>
            </a:r>
          </a:p>
          <a:p>
            <a:endParaRPr lang="en-US" dirty="0"/>
          </a:p>
        </p:txBody>
      </p:sp>
      <p:sp>
        <p:nvSpPr>
          <p:cNvPr id="8" name="TextBox 7"/>
          <p:cNvSpPr txBox="1"/>
          <p:nvPr/>
        </p:nvSpPr>
        <p:spPr>
          <a:xfrm>
            <a:off x="5088077" y="4111083"/>
            <a:ext cx="3067182" cy="492443"/>
          </a:xfrm>
          <a:prstGeom prst="rect">
            <a:avLst/>
          </a:prstGeom>
          <a:noFill/>
        </p:spPr>
        <p:txBody>
          <a:bodyPr wrap="square" rtlCol="0">
            <a:spAutoFit/>
          </a:bodyPr>
          <a:lstStyle/>
          <a:p>
            <a:pPr algn="just"/>
            <a:r>
              <a:rPr lang="en-US" sz="1300" dirty="0" err="1">
                <a:latin typeface="Times New Roman" panose="02020603050405020304" pitchFamily="18" charset="0"/>
                <a:cs typeface="Times New Roman" panose="02020603050405020304" pitchFamily="18" charset="0"/>
              </a:rPr>
              <a:t>Hình</a:t>
            </a:r>
            <a:r>
              <a:rPr lang="en-US" sz="1300" dirty="0">
                <a:latin typeface="Times New Roman" panose="02020603050405020304" pitchFamily="18" charset="0"/>
                <a:cs typeface="Times New Roman" panose="02020603050405020304" pitchFamily="18" charset="0"/>
              </a:rPr>
              <a:t> 4b. </a:t>
            </a:r>
            <a:r>
              <a:rPr lang="vi-VN" sz="1300" dirty="0">
                <a:latin typeface="Times New Roman" panose="02020603050405020304" pitchFamily="18" charset="0"/>
                <a:cs typeface="Times New Roman" panose="02020603050405020304" pitchFamily="18" charset="0"/>
              </a:rPr>
              <a:t>Thao tác đọc trong </a:t>
            </a:r>
            <a:r>
              <a:rPr lang="en-US" sz="1300" dirty="0">
                <a:latin typeface="Times New Roman" panose="02020603050405020304" pitchFamily="18" charset="0"/>
                <a:cs typeface="Times New Roman" panose="02020603050405020304" pitchFamily="18" charset="0"/>
              </a:rPr>
              <a:t>S</a:t>
            </a:r>
            <a:r>
              <a:rPr lang="vi-VN" sz="1300" dirty="0">
                <a:latin typeface="Times New Roman" panose="02020603050405020304" pitchFamily="18" charset="0"/>
                <a:cs typeface="Times New Roman" panose="02020603050405020304" pitchFamily="18" charset="0"/>
              </a:rPr>
              <a:t>QL-like DBMS</a:t>
            </a: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2216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chemeClr val="tx1"/>
                </a:solidFill>
                <a:effectLst/>
                <a:ea typeface="Tahoma" panose="020B0604030504040204" pitchFamily="34" charset="0"/>
                <a:cs typeface="Times New Roman" panose="02020603050405020304" pitchFamily="18" charset="0"/>
              </a:rPr>
              <a:t>Hoạt động CRUD</a:t>
            </a:r>
            <a:endParaRPr lang="en-US" dirty="0">
              <a:solidFill>
                <a:schemeClr val="tx1"/>
              </a:solidFill>
              <a:effectLst/>
            </a:endParaRPr>
          </a:p>
        </p:txBody>
      </p:sp>
      <p:sp>
        <p:nvSpPr>
          <p:cNvPr id="3" name="Content Placeholder 2"/>
          <p:cNvSpPr>
            <a:spLocks noGrp="1"/>
          </p:cNvSpPr>
          <p:nvPr>
            <p:ph idx="1"/>
          </p:nvPr>
        </p:nvSpPr>
        <p:spPr/>
        <p:txBody>
          <a:bodyPr>
            <a:normAutofit/>
          </a:bodyPr>
          <a:lstStyle/>
          <a:p>
            <a:pPr marL="0" indent="0">
              <a:buNone/>
            </a:pPr>
            <a:r>
              <a:rPr lang="en-US"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3</a:t>
            </a:r>
            <a:r>
              <a:rPr lang="vi-VN"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.1.</a:t>
            </a:r>
            <a:r>
              <a:rPr lang="en-US"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2</a:t>
            </a:r>
            <a:r>
              <a:rPr lang="vi-VN"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Thao tác </a:t>
            </a:r>
            <a:r>
              <a:rPr lang="en-US" b="1"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chèn</a:t>
            </a:r>
            <a:r>
              <a:rPr lang="vi-VN"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trong MongoDB</a:t>
            </a:r>
            <a:endParaRPr lang="en-US"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lvl="1"/>
            <a:r>
              <a:rPr lang="vi-VN" sz="2200" dirty="0">
                <a:solidFill>
                  <a:schemeClr val="tx1"/>
                </a:solidFill>
                <a:latin typeface="+mj-lt"/>
              </a:rPr>
              <a:t>Trong MongoDB, các thao tác viết là nguyên tử trên một tài liệu của một tập hợp cụ thể. Có ba lớp hoạt động ghi trong MongoDB: insert, liên quan đến thu thập, cập nhật, thay đổi dữ liệu hiện có của tập</a:t>
            </a:r>
            <a:r>
              <a:rPr lang="en-US" sz="2200" dirty="0">
                <a:solidFill>
                  <a:schemeClr val="tx1"/>
                </a:solidFill>
                <a:latin typeface="+mj-lt"/>
              </a:rPr>
              <a:t> </a:t>
            </a:r>
            <a:r>
              <a:rPr lang="vi-VN" sz="2200" dirty="0">
                <a:solidFill>
                  <a:schemeClr val="tx1"/>
                </a:solidFill>
                <a:latin typeface="+mj-lt"/>
              </a:rPr>
              <a:t>hợp và loại bỏ</a:t>
            </a:r>
            <a:r>
              <a:rPr lang="en-US" sz="2200" dirty="0">
                <a:solidFill>
                  <a:schemeClr val="tx1"/>
                </a:solidFill>
                <a:latin typeface="+mj-lt"/>
              </a:rPr>
              <a:t> </a:t>
            </a:r>
            <a:r>
              <a:rPr lang="vi-VN" sz="2200" dirty="0">
                <a:solidFill>
                  <a:schemeClr val="tx1"/>
                </a:solidFill>
                <a:latin typeface="+mj-lt"/>
              </a:rPr>
              <a:t>sẽ xóa dữ liệu khỏi tập hợp.Về hoạt động chèn, MongoDB cung cấp phương thức db.collection.insert (). MongoDB cung cấp 2 phương thức để chèn document</a:t>
            </a:r>
            <a:r>
              <a:rPr lang="en-US" sz="2200" dirty="0">
                <a:solidFill>
                  <a:schemeClr val="tx1"/>
                </a:solidFill>
                <a:latin typeface="+mj-lt"/>
              </a:rPr>
              <a:t>:</a:t>
            </a:r>
            <a:r>
              <a:rPr lang="en-US" sz="2200" dirty="0" err="1">
                <a:solidFill>
                  <a:schemeClr val="tx1"/>
                </a:solidFill>
                <a:latin typeface="+mj-lt"/>
              </a:rPr>
              <a:t>insertOne</a:t>
            </a:r>
            <a:r>
              <a:rPr lang="en-US" sz="2200" dirty="0">
                <a:solidFill>
                  <a:schemeClr val="tx1"/>
                </a:solidFill>
                <a:latin typeface="+mj-lt"/>
              </a:rPr>
              <a:t>(), </a:t>
            </a:r>
            <a:r>
              <a:rPr lang="en-US" sz="2200" dirty="0" err="1">
                <a:solidFill>
                  <a:schemeClr val="tx1"/>
                </a:solidFill>
                <a:latin typeface="+mj-lt"/>
              </a:rPr>
              <a:t>insertMany</a:t>
            </a:r>
            <a:r>
              <a:rPr lang="en-US" sz="2200" dirty="0">
                <a:solidFill>
                  <a:schemeClr val="tx1"/>
                </a:solidFill>
                <a:latin typeface="+mj-lt"/>
              </a:rPr>
              <a:t>().</a:t>
            </a:r>
          </a:p>
        </p:txBody>
      </p:sp>
    </p:spTree>
    <p:extLst>
      <p:ext uri="{BB962C8B-B14F-4D97-AF65-F5344CB8AC3E}">
        <p14:creationId xmlns:p14="http://schemas.microsoft.com/office/powerpoint/2010/main" val="2132584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vi-VN" sz="3600" dirty="0">
                <a:latin typeface="Times New Roman" panose="02020603050405020304" pitchFamily="18" charset="0"/>
                <a:ea typeface="Tahoma" panose="020B0604030504040204" pitchFamily="34" charset="0"/>
                <a:cs typeface="Times New Roman" panose="02020603050405020304" pitchFamily="18" charset="0"/>
              </a:rPr>
              <a:t>Hoạt động CRUD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a:bodyPr>
          <a:lstStyle/>
          <a:p>
            <a:pPr marL="0" indent="0" algn="just">
              <a:buNone/>
            </a:pPr>
            <a:r>
              <a:rPr lang="vi-VN" sz="2300" b="1" dirty="0">
                <a:latin typeface="Times New Roman" panose="02020603050405020304" pitchFamily="18" charset="0"/>
                <a:cs typeface="Times New Roman" panose="02020603050405020304" pitchFamily="18" charset="0"/>
              </a:rPr>
              <a:t>insertOne()</a:t>
            </a:r>
            <a:r>
              <a:rPr lang="en-US" sz="2300" dirty="0">
                <a:latin typeface="Times New Roman" panose="02020603050405020304" pitchFamily="18" charset="0"/>
                <a:cs typeface="Times New Roman" panose="02020603050405020304" pitchFamily="18" charset="0"/>
              </a:rPr>
              <a:t>:</a:t>
            </a:r>
            <a:r>
              <a:rPr lang="vi-VN" sz="2300" dirty="0">
                <a:latin typeface="Times New Roman" panose="02020603050405020304" pitchFamily="18" charset="0"/>
                <a:cs typeface="Times New Roman" panose="02020603050405020304" pitchFamily="18" charset="0"/>
              </a:rPr>
              <a:t>chèn một tài liệu mới vào một collection. Nếu document không có trường _id , MongoDB sẽ tự động thêm trường _id</a:t>
            </a:r>
            <a:r>
              <a:rPr lang="en-US" sz="2300" dirty="0">
                <a:latin typeface="Times New Roman" panose="02020603050405020304" pitchFamily="18" charset="0"/>
                <a:cs typeface="Times New Roman" panose="02020603050405020304" pitchFamily="18" charset="0"/>
              </a:rPr>
              <a:t> </a:t>
            </a:r>
            <a:r>
              <a:rPr lang="vi-VN" sz="2300" dirty="0">
                <a:latin typeface="Times New Roman" panose="02020603050405020304" pitchFamily="18" charset="0"/>
                <a:cs typeface="Times New Roman" panose="02020603050405020304" pitchFamily="18" charset="0"/>
              </a:rPr>
              <a:t>với value kiểu ObjectId.</a:t>
            </a:r>
            <a:endParaRPr lang="en-US" sz="2300" dirty="0">
              <a:latin typeface="Times New Roman" panose="02020603050405020304" pitchFamily="18" charset="0"/>
              <a:cs typeface="Times New Roman" panose="02020603050405020304" pitchFamily="18" charset="0"/>
            </a:endParaRPr>
          </a:p>
          <a:p>
            <a:pPr marL="0" indent="0">
              <a:buNone/>
            </a:pPr>
            <a:endParaRPr lang="vi-VN" dirty="0"/>
          </a:p>
        </p:txBody>
      </p:sp>
      <p:sp>
        <p:nvSpPr>
          <p:cNvPr id="4" name="Content Placeholder 3"/>
          <p:cNvSpPr>
            <a:spLocks noGrp="1"/>
          </p:cNvSpPr>
          <p:nvPr>
            <p:ph sz="half" idx="2"/>
          </p:nvPr>
        </p:nvSpPr>
        <p:spPr/>
        <p:txBody>
          <a:bodyPr>
            <a:normAutofit/>
          </a:bodyPr>
          <a:lstStyle/>
          <a:p>
            <a:pPr marL="0" indent="0" algn="just">
              <a:buNone/>
            </a:pPr>
            <a:r>
              <a:rPr lang="vi-VN" sz="2300" b="1" dirty="0">
                <a:latin typeface="Times New Roman" panose="02020603050405020304" pitchFamily="18" charset="0"/>
                <a:cs typeface="Times New Roman" panose="02020603050405020304" pitchFamily="18" charset="0"/>
              </a:rPr>
              <a:t>insertMany(): </a:t>
            </a:r>
            <a:r>
              <a:rPr lang="vi-VN" sz="2300" dirty="0">
                <a:latin typeface="Times New Roman" panose="02020603050405020304" pitchFamily="18" charset="0"/>
                <a:cs typeface="Times New Roman" panose="02020603050405020304" pitchFamily="18" charset="0"/>
              </a:rPr>
              <a:t>insert nhiều document vào một collection, truyền vào phương thức là mảng các documen</a:t>
            </a:r>
            <a:r>
              <a:rPr lang="en-US" sz="2300" dirty="0">
                <a:latin typeface="Times New Roman" panose="02020603050405020304" pitchFamily="18" charset="0"/>
                <a:cs typeface="Times New Roman" panose="02020603050405020304" pitchFamily="18" charset="0"/>
              </a:rPr>
              <a:t>t</a:t>
            </a:r>
          </a:p>
          <a:p>
            <a:endParaRPr lang="en-US" sz="2300" dirty="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64273" y="3806604"/>
            <a:ext cx="4283927" cy="788019"/>
          </a:xfrm>
          <a:prstGeom prst="rect">
            <a:avLst/>
          </a:prstGeom>
          <a:ln>
            <a:solidFill>
              <a:schemeClr val="tx2"/>
            </a:solidFill>
          </a:ln>
        </p:spPr>
      </p:pic>
      <p:pic>
        <p:nvPicPr>
          <p:cNvPr id="6" name="Picture 5"/>
          <p:cNvPicPr>
            <a:picLocks noChangeAspect="1"/>
          </p:cNvPicPr>
          <p:nvPr/>
        </p:nvPicPr>
        <p:blipFill>
          <a:blip r:embed="rId3"/>
          <a:stretch>
            <a:fillRect/>
          </a:stretch>
        </p:blipFill>
        <p:spPr>
          <a:xfrm>
            <a:off x="4741127" y="3806604"/>
            <a:ext cx="4402873" cy="788019"/>
          </a:xfrm>
          <a:prstGeom prst="rect">
            <a:avLst/>
          </a:prstGeom>
          <a:ln>
            <a:solidFill>
              <a:schemeClr val="tx2"/>
            </a:solidFill>
          </a:ln>
        </p:spPr>
      </p:pic>
    </p:spTree>
    <p:extLst>
      <p:ext uri="{BB962C8B-B14F-4D97-AF65-F5344CB8AC3E}">
        <p14:creationId xmlns:p14="http://schemas.microsoft.com/office/powerpoint/2010/main" val="3250675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chemeClr val="tx1"/>
                </a:solidFill>
                <a:effectLst/>
                <a:ea typeface="Tahoma" panose="020B0604030504040204" pitchFamily="34" charset="0"/>
                <a:cs typeface="Times New Roman" panose="02020603050405020304" pitchFamily="18" charset="0"/>
              </a:rPr>
              <a:t>Hoạt động CRUD</a:t>
            </a:r>
            <a:endParaRPr lang="en-US" dirty="0">
              <a:solidFill>
                <a:schemeClr val="tx1"/>
              </a:solidFill>
              <a:effectLst/>
            </a:endParaRPr>
          </a:p>
        </p:txBody>
      </p:sp>
      <p:sp>
        <p:nvSpPr>
          <p:cNvPr id="3" name="Content Placeholder 2"/>
          <p:cNvSpPr>
            <a:spLocks noGrp="1"/>
          </p:cNvSpPr>
          <p:nvPr>
            <p:ph idx="1"/>
          </p:nvPr>
        </p:nvSpPr>
        <p:spPr/>
        <p:txBody>
          <a:bodyPr/>
          <a:lstStyle/>
          <a:p>
            <a:r>
              <a:rPr lang="en-US"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3</a:t>
            </a:r>
            <a:r>
              <a:rPr lang="vi-VN"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.1.</a:t>
            </a:r>
            <a:r>
              <a:rPr lang="en-US"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3</a:t>
            </a:r>
            <a:r>
              <a:rPr lang="vi-VN"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Thao tác </a:t>
            </a:r>
            <a:r>
              <a:rPr lang="en-US" b="1"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cập</a:t>
            </a:r>
            <a:r>
              <a:rPr lang="en-US"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b="1"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nhật</a:t>
            </a:r>
            <a:r>
              <a:rPr lang="vi-VN"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trong MongoDB</a:t>
            </a:r>
            <a:endParaRPr lang="en-US"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lvl="1"/>
            <a:r>
              <a:rPr lang="vi-VN" sz="2200" dirty="0">
                <a:solidFill>
                  <a:schemeClr val="tx1"/>
                </a:solidFill>
                <a:latin typeface="+mj-lt"/>
              </a:rPr>
              <a:t>Một vài toán tử update, trong đó có $set, sẽ tạo ra các trường nếu trường đó không tồn tại</a:t>
            </a:r>
            <a:endParaRPr lang="en-US" sz="2200" dirty="0">
              <a:solidFill>
                <a:schemeClr val="tx1"/>
              </a:solidFill>
              <a:latin typeface="+mj-lt"/>
            </a:endParaRPr>
          </a:p>
          <a:p>
            <a:pPr lvl="1"/>
            <a:r>
              <a:rPr lang="en-US" sz="2200" dirty="0">
                <a:solidFill>
                  <a:schemeClr val="tx1"/>
                </a:solidFill>
                <a:latin typeface="+mj-lt"/>
              </a:rPr>
              <a:t>Update </a:t>
            </a:r>
            <a:r>
              <a:rPr lang="en-US" sz="2200" dirty="0" err="1">
                <a:solidFill>
                  <a:schemeClr val="tx1"/>
                </a:solidFill>
                <a:latin typeface="+mj-lt"/>
              </a:rPr>
              <a:t>một</a:t>
            </a:r>
            <a:r>
              <a:rPr lang="en-US" sz="2200" dirty="0">
                <a:solidFill>
                  <a:schemeClr val="tx1"/>
                </a:solidFill>
                <a:latin typeface="+mj-lt"/>
              </a:rPr>
              <a:t> document </a:t>
            </a:r>
            <a:r>
              <a:rPr lang="en-US" sz="2200" dirty="0" err="1">
                <a:solidFill>
                  <a:schemeClr val="tx1"/>
                </a:solidFill>
                <a:latin typeface="+mj-lt"/>
              </a:rPr>
              <a:t>với</a:t>
            </a:r>
            <a:r>
              <a:rPr lang="en-US" sz="2200" dirty="0">
                <a:solidFill>
                  <a:schemeClr val="tx1"/>
                </a:solidFill>
                <a:latin typeface="+mj-lt"/>
              </a:rPr>
              <a:t> </a:t>
            </a:r>
            <a:r>
              <a:rPr lang="en-US" sz="2200" dirty="0" err="1">
                <a:solidFill>
                  <a:schemeClr val="tx1"/>
                </a:solidFill>
                <a:latin typeface="+mj-lt"/>
              </a:rPr>
              <a:t>updateOne</a:t>
            </a:r>
            <a:r>
              <a:rPr lang="en-US" sz="2200" dirty="0">
                <a:solidFill>
                  <a:schemeClr val="tx1"/>
                </a:solidFill>
                <a:latin typeface="+mj-lt"/>
              </a:rPr>
              <a:t>()</a:t>
            </a:r>
            <a:endParaRPr lang="vi-VN" sz="2200" dirty="0">
              <a:solidFill>
                <a:schemeClr val="tx1"/>
              </a:solidFill>
              <a:latin typeface="+mj-lt"/>
            </a:endParaRPr>
          </a:p>
          <a:p>
            <a:endParaRPr lang="en-US" sz="2000" dirty="0">
              <a:latin typeface="+mj-lt"/>
            </a:endParaRPr>
          </a:p>
        </p:txBody>
      </p:sp>
      <p:pic>
        <p:nvPicPr>
          <p:cNvPr id="4" name="Picture 3"/>
          <p:cNvPicPr>
            <a:picLocks noChangeAspect="1"/>
          </p:cNvPicPr>
          <p:nvPr/>
        </p:nvPicPr>
        <p:blipFill>
          <a:blip r:embed="rId2"/>
          <a:stretch>
            <a:fillRect/>
          </a:stretch>
        </p:blipFill>
        <p:spPr>
          <a:xfrm>
            <a:off x="1377250" y="3120894"/>
            <a:ext cx="5601482" cy="1657581"/>
          </a:xfrm>
          <a:prstGeom prst="rect">
            <a:avLst/>
          </a:prstGeom>
          <a:ln>
            <a:solidFill>
              <a:schemeClr val="tx2"/>
            </a:solidFill>
          </a:ln>
        </p:spPr>
      </p:pic>
    </p:spTree>
    <p:extLst>
      <p:ext uri="{BB962C8B-B14F-4D97-AF65-F5344CB8AC3E}">
        <p14:creationId xmlns:p14="http://schemas.microsoft.com/office/powerpoint/2010/main" val="3186127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chemeClr val="tx1"/>
                </a:solidFill>
                <a:effectLst/>
                <a:ea typeface="Tahoma" panose="020B0604030504040204" pitchFamily="34" charset="0"/>
                <a:cs typeface="Times New Roman" panose="02020603050405020304" pitchFamily="18" charset="0"/>
              </a:rPr>
              <a:t>Hoạt động CRUD</a:t>
            </a:r>
            <a:endParaRPr lang="en-US" dirty="0">
              <a:solidFill>
                <a:schemeClr val="tx1"/>
              </a:solidFill>
              <a:effectLst/>
            </a:endParaRPr>
          </a:p>
        </p:txBody>
      </p:sp>
      <p:sp>
        <p:nvSpPr>
          <p:cNvPr id="3" name="Content Placeholder 2"/>
          <p:cNvSpPr>
            <a:spLocks noGrp="1"/>
          </p:cNvSpPr>
          <p:nvPr>
            <p:ph idx="1"/>
          </p:nvPr>
        </p:nvSpPr>
        <p:spPr/>
        <p:txBody>
          <a:bodyPr>
            <a:normAutofit/>
          </a:bodyPr>
          <a:lstStyle/>
          <a:p>
            <a:pPr lvl="1" algn="just"/>
            <a:r>
              <a:rPr lang="en-US" sz="2200" dirty="0">
                <a:solidFill>
                  <a:schemeClr val="tx1"/>
                </a:solidFill>
                <a:latin typeface="Times New Roman" panose="02020603050405020304" pitchFamily="18" charset="0"/>
                <a:cs typeface="Times New Roman" panose="02020603050405020304" pitchFamily="18" charset="0"/>
              </a:rPr>
              <a:t>U</a:t>
            </a:r>
            <a:r>
              <a:rPr lang="vi-VN" sz="2200" dirty="0">
                <a:solidFill>
                  <a:schemeClr val="tx1"/>
                </a:solidFill>
                <a:latin typeface="Times New Roman" panose="02020603050405020304" pitchFamily="18" charset="0"/>
                <a:cs typeface="Times New Roman" panose="02020603050405020304" pitchFamily="18" charset="0"/>
              </a:rPr>
              <a:t>pdateMany() cho phép chúng tôi cập nhật nhiều mục bằng cách chuyển vào danh sách các mục, giống như chúng tôi đã làm khi chèn nhiều mục. Thao tác cập nhật này sử dụng cùng một cú pháp để cập nhật một tài liệu.</a:t>
            </a:r>
            <a:endParaRPr lang="en-US" sz="2200" dirty="0">
              <a:solidFill>
                <a:schemeClr val="tx1"/>
              </a:solidFill>
              <a:latin typeface="Times New Roman" panose="02020603050405020304" pitchFamily="18" charset="0"/>
              <a:cs typeface="Times New Roman" panose="02020603050405020304" pitchFamily="18" charset="0"/>
            </a:endParaRPr>
          </a:p>
          <a:p>
            <a:pPr lvl="1"/>
            <a:endParaRPr lang="en-US" sz="2000" dirty="0">
              <a:solidFill>
                <a:schemeClr val="tx1"/>
              </a:solidFill>
              <a:latin typeface="+mj-lt"/>
            </a:endParaRPr>
          </a:p>
        </p:txBody>
      </p:sp>
      <p:pic>
        <p:nvPicPr>
          <p:cNvPr id="7" name="Picture 6"/>
          <p:cNvPicPr>
            <a:picLocks noChangeAspect="1"/>
          </p:cNvPicPr>
          <p:nvPr/>
        </p:nvPicPr>
        <p:blipFill>
          <a:blip r:embed="rId2"/>
          <a:stretch>
            <a:fillRect/>
          </a:stretch>
        </p:blipFill>
        <p:spPr>
          <a:xfrm>
            <a:off x="1356465" y="2951120"/>
            <a:ext cx="7144747" cy="1724266"/>
          </a:xfrm>
          <a:prstGeom prst="rect">
            <a:avLst/>
          </a:prstGeom>
          <a:ln>
            <a:solidFill>
              <a:schemeClr val="tx2"/>
            </a:solidFill>
          </a:ln>
        </p:spPr>
      </p:pic>
    </p:spTree>
    <p:extLst>
      <p:ext uri="{BB962C8B-B14F-4D97-AF65-F5344CB8AC3E}">
        <p14:creationId xmlns:p14="http://schemas.microsoft.com/office/powerpoint/2010/main" val="1372459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chemeClr val="tx1"/>
                </a:solidFill>
                <a:effectLst/>
                <a:ea typeface="Tahoma" panose="020B0604030504040204" pitchFamily="34" charset="0"/>
                <a:cs typeface="Times New Roman" panose="02020603050405020304" pitchFamily="18" charset="0"/>
              </a:rPr>
              <a:t>Hoạt động CRUD</a:t>
            </a:r>
            <a:endParaRPr lang="en-US" dirty="0">
              <a:solidFill>
                <a:schemeClr val="tx1"/>
              </a:solidFill>
              <a:effectLst/>
            </a:endParaRPr>
          </a:p>
        </p:txBody>
      </p:sp>
      <p:sp>
        <p:nvSpPr>
          <p:cNvPr id="3" name="Content Placeholder 2"/>
          <p:cNvSpPr>
            <a:spLocks noGrp="1"/>
          </p:cNvSpPr>
          <p:nvPr>
            <p:ph idx="1"/>
          </p:nvPr>
        </p:nvSpPr>
        <p:spPr/>
        <p:txBody>
          <a:bodyPr>
            <a:normAutofit/>
          </a:bodyPr>
          <a:lstStyle/>
          <a:p>
            <a:r>
              <a:rPr lang="en-US"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3</a:t>
            </a:r>
            <a:r>
              <a:rPr lang="vi-VN"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a:r>
            <a:r>
              <a:rPr lang="en-US"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4</a:t>
            </a:r>
            <a:r>
              <a:rPr lang="vi-VN"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Thao tác </a:t>
            </a:r>
            <a:r>
              <a:rPr lang="en-US" b="1"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xóa</a:t>
            </a:r>
            <a:r>
              <a:rPr lang="en-US"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vi-VN"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trong MongoDB</a:t>
            </a:r>
            <a:endParaRPr lang="en-US"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lvl="1" algn="just"/>
            <a:r>
              <a:rPr lang="vi-VN" sz="2200" dirty="0">
                <a:solidFill>
                  <a:schemeClr val="tx1"/>
                </a:solidFill>
                <a:latin typeface="+mj-lt"/>
              </a:rPr>
              <a:t>Xóa chỉ một document thỏa mãn điều kiện</a:t>
            </a:r>
            <a:r>
              <a:rPr lang="en-US" sz="2200" dirty="0">
                <a:solidFill>
                  <a:schemeClr val="tx1"/>
                </a:solidFill>
                <a:latin typeface="+mj-lt"/>
              </a:rPr>
              <a:t>.</a:t>
            </a:r>
            <a:endParaRPr lang="vi-VN" sz="2200" dirty="0">
              <a:solidFill>
                <a:schemeClr val="tx1"/>
              </a:solidFill>
              <a:latin typeface="+mj-lt"/>
            </a:endParaRPr>
          </a:p>
          <a:p>
            <a:pPr lvl="1" algn="just"/>
            <a:r>
              <a:rPr lang="vi-VN" sz="2200" dirty="0">
                <a:solidFill>
                  <a:schemeClr val="tx1"/>
                </a:solidFill>
                <a:latin typeface="+mj-lt"/>
              </a:rPr>
              <a:t>Để xóa chỉ một document phù hợp với điều kiện( trường hợp có nhiều document thỏa mãn thì sẽ xóa</a:t>
            </a:r>
            <a:r>
              <a:rPr lang="en-US" sz="2200" dirty="0">
                <a:solidFill>
                  <a:schemeClr val="tx1"/>
                </a:solidFill>
                <a:latin typeface="+mj-lt"/>
              </a:rPr>
              <a:t> </a:t>
            </a:r>
            <a:r>
              <a:rPr lang="vi-VN" sz="2200" dirty="0">
                <a:solidFill>
                  <a:schemeClr val="tx1"/>
                </a:solidFill>
                <a:latin typeface="+mj-lt"/>
              </a:rPr>
              <a:t>document đầu tiên), sử dụng </a:t>
            </a:r>
            <a:r>
              <a:rPr lang="vi-VN" sz="2200" b="1" dirty="0">
                <a:solidFill>
                  <a:schemeClr val="tx1"/>
                </a:solidFill>
                <a:latin typeface="+mj-lt"/>
              </a:rPr>
              <a:t>db.collection.deleteOne()</a:t>
            </a:r>
            <a:r>
              <a:rPr lang="en-US" sz="2200" b="1" dirty="0">
                <a:solidFill>
                  <a:schemeClr val="tx1"/>
                </a:solidFill>
                <a:latin typeface="+mj-lt"/>
              </a:rPr>
              <a:t>.</a:t>
            </a:r>
            <a:endParaRPr lang="vi-VN" sz="2200" dirty="0">
              <a:solidFill>
                <a:schemeClr val="tx1"/>
              </a:solidFill>
              <a:latin typeface="+mj-lt"/>
            </a:endParaRPr>
          </a:p>
          <a:p>
            <a:pPr lvl="1" algn="just"/>
            <a:r>
              <a:rPr lang="vi-VN" sz="2200" dirty="0">
                <a:solidFill>
                  <a:schemeClr val="tx1"/>
                </a:solidFill>
                <a:latin typeface="+mj-lt"/>
              </a:rPr>
              <a:t>Ví dụ sau xóa document đầu tiên mà có status bằng “D”</a:t>
            </a:r>
            <a:r>
              <a:rPr lang="en-US" sz="2200" dirty="0">
                <a:solidFill>
                  <a:schemeClr val="tx1"/>
                </a:solidFill>
                <a:latin typeface="+mj-lt"/>
              </a:rPr>
              <a:t>.</a:t>
            </a:r>
            <a:endParaRPr lang="vi-VN" sz="2200" dirty="0">
              <a:solidFill>
                <a:schemeClr val="tx1"/>
              </a:solidFill>
              <a:latin typeface="+mj-lt"/>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685949" y="3899525"/>
            <a:ext cx="5430008" cy="466790"/>
          </a:xfrm>
          <a:prstGeom prst="rect">
            <a:avLst/>
          </a:prstGeom>
        </p:spPr>
      </p:pic>
    </p:spTree>
    <p:extLst>
      <p:ext uri="{BB962C8B-B14F-4D97-AF65-F5344CB8AC3E}">
        <p14:creationId xmlns:p14="http://schemas.microsoft.com/office/powerpoint/2010/main" val="1816030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chemeClr val="tx1"/>
                </a:solidFill>
                <a:effectLst/>
                <a:ea typeface="Tahoma" panose="020B0604030504040204" pitchFamily="34" charset="0"/>
                <a:cs typeface="Times New Roman" panose="02020603050405020304" pitchFamily="18" charset="0"/>
              </a:rPr>
              <a:t>Hoạt động CRUD</a:t>
            </a:r>
            <a:endParaRPr lang="en-US" dirty="0">
              <a:solidFill>
                <a:schemeClr val="tx1"/>
              </a:solidFill>
              <a:effectLst/>
            </a:endParaRPr>
          </a:p>
        </p:txBody>
      </p:sp>
      <p:sp>
        <p:nvSpPr>
          <p:cNvPr id="3" name="Content Placeholder 2"/>
          <p:cNvSpPr>
            <a:spLocks noGrp="1"/>
          </p:cNvSpPr>
          <p:nvPr>
            <p:ph idx="1"/>
          </p:nvPr>
        </p:nvSpPr>
        <p:spPr/>
        <p:txBody>
          <a:bodyPr/>
          <a:lstStyle/>
          <a:p>
            <a:pPr lvl="1" algn="just"/>
            <a:r>
              <a:rPr lang="vi-VN" sz="2200" dirty="0">
                <a:solidFill>
                  <a:schemeClr val="tx1"/>
                </a:solidFill>
                <a:latin typeface="+mj-lt"/>
              </a:rPr>
              <a:t>Để xóa tất cả các tài liệu từ một collection, truyền một document </a:t>
            </a:r>
            <a:r>
              <a:rPr lang="vi-VN" sz="2200" b="1" dirty="0">
                <a:solidFill>
                  <a:schemeClr val="tx1"/>
                </a:solidFill>
                <a:latin typeface="+mj-lt"/>
              </a:rPr>
              <a:t>filter</a:t>
            </a:r>
            <a:r>
              <a:rPr lang="vi-VN" sz="2200" dirty="0">
                <a:solidFill>
                  <a:schemeClr val="tx1"/>
                </a:solidFill>
                <a:latin typeface="+mj-lt"/>
              </a:rPr>
              <a:t> {} tới phương thức </a:t>
            </a:r>
            <a:r>
              <a:rPr lang="vi-VN" sz="2200" b="1" dirty="0">
                <a:solidFill>
                  <a:schemeClr val="tx1"/>
                </a:solidFill>
                <a:latin typeface="+mj-lt"/>
              </a:rPr>
              <a:t>db.collection.deleteMany()</a:t>
            </a:r>
            <a:endParaRPr lang="vi-VN" sz="2200" dirty="0">
              <a:solidFill>
                <a:schemeClr val="tx1"/>
              </a:solidFill>
              <a:latin typeface="+mj-lt"/>
            </a:endParaRPr>
          </a:p>
          <a:p>
            <a:pPr lvl="1" algn="just"/>
            <a:r>
              <a:rPr lang="vi-VN" sz="2200" dirty="0">
                <a:solidFill>
                  <a:schemeClr val="tx1"/>
                </a:solidFill>
                <a:latin typeface="+mj-lt"/>
              </a:rPr>
              <a:t>Ví dụ sau xóa tất cả các document của collection inventory</a:t>
            </a:r>
          </a:p>
          <a:p>
            <a:pPr lvl="1"/>
            <a:endParaRPr lang="en-US" dirty="0"/>
          </a:p>
        </p:txBody>
      </p:sp>
      <p:pic>
        <p:nvPicPr>
          <p:cNvPr id="4" name="Picture 3"/>
          <p:cNvPicPr>
            <a:picLocks noChangeAspect="1"/>
          </p:cNvPicPr>
          <p:nvPr/>
        </p:nvPicPr>
        <p:blipFill>
          <a:blip r:embed="rId2"/>
          <a:stretch>
            <a:fillRect/>
          </a:stretch>
        </p:blipFill>
        <p:spPr>
          <a:xfrm>
            <a:off x="2905352" y="2914291"/>
            <a:ext cx="3362794" cy="514422"/>
          </a:xfrm>
          <a:prstGeom prst="rect">
            <a:avLst/>
          </a:prstGeom>
          <a:ln>
            <a:solidFill>
              <a:schemeClr val="tx2"/>
            </a:solidFill>
          </a:ln>
        </p:spPr>
      </p:pic>
    </p:spTree>
    <p:extLst>
      <p:ext uri="{BB962C8B-B14F-4D97-AF65-F5344CB8AC3E}">
        <p14:creationId xmlns:p14="http://schemas.microsoft.com/office/powerpoint/2010/main" val="4255256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5624" y="161871"/>
            <a:ext cx="8008376" cy="1710814"/>
          </a:xfrm>
        </p:spPr>
        <p:txBody>
          <a:bodyPr/>
          <a:lstStyle/>
          <a:p>
            <a:r>
              <a:rPr lang="en-US" dirty="0"/>
              <a:t>DEMO </a:t>
            </a:r>
            <a:r>
              <a:rPr lang="en-US" dirty="0" err="1"/>
              <a:t>về</a:t>
            </a:r>
            <a:r>
              <a:rPr lang="en-US" dirty="0"/>
              <a:t> </a:t>
            </a:r>
            <a:r>
              <a:rPr lang="en-US" dirty="0" err="1"/>
              <a:t>chức</a:t>
            </a:r>
            <a:r>
              <a:rPr lang="en-US" dirty="0"/>
              <a:t> </a:t>
            </a:r>
            <a:r>
              <a:rPr lang="en-US" dirty="0" err="1"/>
              <a:t>năng</a:t>
            </a:r>
            <a:r>
              <a:rPr lang="en-US" dirty="0"/>
              <a:t> CRUD</a:t>
            </a:r>
            <a:br>
              <a:rPr lang="en-US" dirty="0"/>
            </a:br>
            <a:r>
              <a:rPr lang="en-US" dirty="0" err="1"/>
              <a:t>trong</a:t>
            </a:r>
            <a:r>
              <a:rPr lang="en-US" dirty="0"/>
              <a:t> MongoDB  </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01131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NỘI DUNG</a:t>
            </a:r>
          </a:p>
        </p:txBody>
      </p:sp>
      <p:sp>
        <p:nvSpPr>
          <p:cNvPr id="3" name="Content Placeholder 2"/>
          <p:cNvSpPr>
            <a:spLocks noGrp="1"/>
          </p:cNvSpPr>
          <p:nvPr>
            <p:ph idx="1"/>
          </p:nvPr>
        </p:nvSpPr>
        <p:spPr>
          <a:xfrm>
            <a:off x="399720" y="1609133"/>
            <a:ext cx="8246070" cy="2903394"/>
          </a:xfrm>
        </p:spPr>
        <p:txBody>
          <a:bodyPr/>
          <a:lstStyle/>
          <a:p>
            <a:pPr marL="0" indent="0" algn="just">
              <a:buNone/>
            </a:pPr>
            <a:r>
              <a:rPr lang="en-US" b="1" dirty="0">
                <a:solidFill>
                  <a:schemeClr val="tx1"/>
                </a:solidFill>
                <a:latin typeface="Times New Roman" panose="02020603050405020304" pitchFamily="18" charset="0"/>
                <a:cs typeface="Times New Roman" panose="02020603050405020304" pitchFamily="18" charset="0"/>
              </a:rPr>
              <a:t>1.  </a:t>
            </a:r>
            <a:r>
              <a:rPr lang="en-US" b="1" dirty="0" err="1">
                <a:solidFill>
                  <a:schemeClr val="tx1"/>
                </a:solidFill>
                <a:latin typeface="Times New Roman" panose="02020603050405020304" pitchFamily="18" charset="0"/>
                <a:cs typeface="Times New Roman" panose="02020603050405020304" pitchFamily="18" charset="0"/>
              </a:rPr>
              <a:t>Giới</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thiệu</a:t>
            </a:r>
            <a:endParaRPr lang="en-US" b="1" dirty="0">
              <a:solidFill>
                <a:schemeClr val="tx1"/>
              </a:solidFill>
              <a:latin typeface="Times New Roman" panose="02020603050405020304" pitchFamily="18" charset="0"/>
              <a:cs typeface="Times New Roman" panose="02020603050405020304" pitchFamily="18" charset="0"/>
            </a:endParaRPr>
          </a:p>
          <a:p>
            <a:pPr marL="0" lvl="0" indent="0" algn="just">
              <a:buNone/>
            </a:pPr>
            <a:r>
              <a:rPr lang="en-US" b="1" dirty="0">
                <a:solidFill>
                  <a:schemeClr val="tx1"/>
                </a:solidFill>
                <a:latin typeface="Times New Roman" panose="02020603050405020304" pitchFamily="18" charset="0"/>
                <a:cs typeface="Times New Roman" panose="02020603050405020304" pitchFamily="18" charset="0"/>
              </a:rPr>
              <a:t>2.</a:t>
            </a:r>
            <a:r>
              <a:rPr lang="vi-VN" b="1" dirty="0">
                <a:solidFill>
                  <a:schemeClr val="tx1"/>
                </a:solidFill>
                <a:latin typeface="Times New Roman" panose="02020603050405020304" pitchFamily="18" charset="0"/>
                <a:cs typeface="Times New Roman" panose="02020603050405020304" pitchFamily="18" charset="0"/>
              </a:rPr>
              <a:t> Tổng quan về MongoDB: </a:t>
            </a:r>
            <a:r>
              <a:rPr lang="en-US" b="1" dirty="0" err="1">
                <a:solidFill>
                  <a:schemeClr val="tx1"/>
                </a:solidFill>
                <a:latin typeface="Times New Roman" panose="02020603050405020304" pitchFamily="18" charset="0"/>
                <a:cs typeface="Times New Roman" panose="02020603050405020304" pitchFamily="18" charset="0"/>
              </a:rPr>
              <a:t>Hoạt</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động</a:t>
            </a:r>
            <a:r>
              <a:rPr lang="en-US" b="1" dirty="0">
                <a:solidFill>
                  <a:schemeClr val="tx1"/>
                </a:solidFill>
                <a:latin typeface="Times New Roman" panose="02020603050405020304" pitchFamily="18" charset="0"/>
                <a:cs typeface="Times New Roman" panose="02020603050405020304" pitchFamily="18" charset="0"/>
              </a:rPr>
              <a:t> CRUD </a:t>
            </a:r>
            <a:r>
              <a:rPr lang="en-US" b="1" dirty="0" err="1">
                <a:solidFill>
                  <a:schemeClr val="tx1"/>
                </a:solidFill>
                <a:latin typeface="Times New Roman" panose="02020603050405020304" pitchFamily="18" charset="0"/>
                <a:cs typeface="Times New Roman" panose="02020603050405020304" pitchFamily="18" charset="0"/>
              </a:rPr>
              <a:t>trong</a:t>
            </a:r>
            <a:r>
              <a:rPr lang="en-US" b="1" dirty="0">
                <a:solidFill>
                  <a:schemeClr val="tx1"/>
                </a:solidFill>
                <a:latin typeface="Times New Roman" panose="02020603050405020304" pitchFamily="18" charset="0"/>
                <a:cs typeface="Times New Roman" panose="02020603050405020304" pitchFamily="18" charset="0"/>
              </a:rPr>
              <a:t> MongoDB </a:t>
            </a:r>
            <a:r>
              <a:rPr lang="en-US" b="1" dirty="0" err="1">
                <a:solidFill>
                  <a:schemeClr val="tx1"/>
                </a:solidFill>
                <a:latin typeface="Times New Roman" panose="02020603050405020304" pitchFamily="18" charset="0"/>
                <a:cs typeface="Times New Roman" panose="02020603050405020304" pitchFamily="18" charset="0"/>
              </a:rPr>
              <a:t>và</a:t>
            </a:r>
            <a:r>
              <a:rPr lang="en-US" b="1" dirty="0">
                <a:solidFill>
                  <a:schemeClr val="tx1"/>
                </a:solidFill>
                <a:latin typeface="Times New Roman" panose="02020603050405020304" pitchFamily="18" charset="0"/>
                <a:cs typeface="Times New Roman" panose="02020603050405020304" pitchFamily="18" charset="0"/>
              </a:rPr>
              <a:t> DEMO </a:t>
            </a:r>
            <a:r>
              <a:rPr lang="en-US" b="1" dirty="0" err="1">
                <a:solidFill>
                  <a:schemeClr val="tx1"/>
                </a:solidFill>
                <a:latin typeface="Times New Roman" panose="02020603050405020304" pitchFamily="18" charset="0"/>
                <a:cs typeface="Times New Roman" panose="02020603050405020304" pitchFamily="18" charset="0"/>
              </a:rPr>
              <a:t>hoạt</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động</a:t>
            </a:r>
            <a:r>
              <a:rPr lang="en-US" b="1" dirty="0">
                <a:solidFill>
                  <a:schemeClr val="tx1"/>
                </a:solidFill>
                <a:latin typeface="Times New Roman" panose="02020603050405020304" pitchFamily="18" charset="0"/>
                <a:cs typeface="Times New Roman" panose="02020603050405020304" pitchFamily="18" charset="0"/>
              </a:rPr>
              <a:t> CRUD</a:t>
            </a:r>
          </a:p>
          <a:p>
            <a:pPr marL="0" lvl="0" indent="0">
              <a:buNone/>
            </a:pPr>
            <a:r>
              <a:rPr lang="en-US" b="1" dirty="0">
                <a:solidFill>
                  <a:schemeClr val="tx1"/>
                </a:solidFill>
                <a:latin typeface="Times New Roman" panose="02020603050405020304" pitchFamily="18" charset="0"/>
                <a:cs typeface="Times New Roman" panose="02020603050405020304" pitchFamily="18" charset="0"/>
              </a:rPr>
              <a:t>3.  </a:t>
            </a:r>
            <a:r>
              <a:rPr lang="en-US" b="1" dirty="0" err="1">
                <a:solidFill>
                  <a:schemeClr val="tx1"/>
                </a:solidFill>
                <a:latin typeface="Times New Roman" panose="02020603050405020304" pitchFamily="18" charset="0"/>
                <a:cs typeface="Times New Roman" panose="02020603050405020304" pitchFamily="18" charset="0"/>
              </a:rPr>
              <a:t>Kết</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luận</a:t>
            </a:r>
            <a:endParaRPr lang="en-US"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pPr marL="0" indent="0">
              <a:buNone/>
            </a:pPr>
            <a:r>
              <a:rPr lang="vi-VN" dirty="0">
                <a:solidFill>
                  <a:schemeClr val="tx1"/>
                </a:solidFill>
                <a:latin typeface="+mj-lt"/>
              </a:rPr>
              <a:t>1. Xem chi tiết nhà hàng </a:t>
            </a:r>
            <a:endParaRPr lang="en-US" dirty="0">
              <a:solidFill>
                <a:schemeClr val="tx1"/>
              </a:solidFill>
              <a:latin typeface="+mj-lt"/>
            </a:endParaRPr>
          </a:p>
          <a:p>
            <a:pPr marL="0" indent="0">
              <a:buNone/>
            </a:pPr>
            <a:r>
              <a:rPr lang="vi-VN" dirty="0">
                <a:solidFill>
                  <a:schemeClr val="tx1"/>
                </a:solidFill>
                <a:latin typeface="+mj-lt"/>
              </a:rPr>
              <a:t>2. Thêm rating </a:t>
            </a:r>
            <a:endParaRPr lang="en-US" dirty="0">
              <a:solidFill>
                <a:schemeClr val="tx1"/>
              </a:solidFill>
              <a:latin typeface="+mj-lt"/>
            </a:endParaRPr>
          </a:p>
          <a:p>
            <a:pPr marL="0" indent="0">
              <a:buNone/>
            </a:pPr>
            <a:r>
              <a:rPr lang="en-US" dirty="0">
                <a:solidFill>
                  <a:schemeClr val="tx1"/>
                </a:solidFill>
                <a:latin typeface="+mj-lt"/>
              </a:rPr>
              <a:t>3</a:t>
            </a:r>
            <a:r>
              <a:rPr lang="vi-VN" dirty="0">
                <a:solidFill>
                  <a:schemeClr val="tx1"/>
                </a:solidFill>
                <a:latin typeface="+mj-lt"/>
              </a:rPr>
              <a:t>. Thêm nhà hàng</a:t>
            </a:r>
            <a:endParaRPr lang="en-US" dirty="0">
              <a:solidFill>
                <a:schemeClr val="tx1"/>
              </a:solidFill>
              <a:latin typeface="+mj-lt"/>
            </a:endParaRPr>
          </a:p>
          <a:p>
            <a:pPr marL="0" indent="0">
              <a:buNone/>
            </a:pPr>
            <a:r>
              <a:rPr lang="en-US" dirty="0">
                <a:solidFill>
                  <a:schemeClr val="tx1"/>
                </a:solidFill>
                <a:latin typeface="+mj-lt"/>
              </a:rPr>
              <a:t>4</a:t>
            </a:r>
            <a:r>
              <a:rPr lang="vi-VN" dirty="0">
                <a:solidFill>
                  <a:schemeClr val="tx1"/>
                </a:solidFill>
                <a:latin typeface="+mj-lt"/>
              </a:rPr>
              <a:t>. Sửa nhà hàng </a:t>
            </a:r>
            <a:endParaRPr lang="en-US" dirty="0">
              <a:solidFill>
                <a:schemeClr val="tx1"/>
              </a:solidFill>
              <a:latin typeface="+mj-lt"/>
            </a:endParaRPr>
          </a:p>
          <a:p>
            <a:pPr marL="0" indent="0">
              <a:buNone/>
            </a:pPr>
            <a:r>
              <a:rPr lang="en-US" dirty="0">
                <a:solidFill>
                  <a:schemeClr val="tx1"/>
                </a:solidFill>
                <a:latin typeface="+mj-lt"/>
              </a:rPr>
              <a:t>5</a:t>
            </a:r>
            <a:r>
              <a:rPr lang="vi-VN" dirty="0">
                <a:solidFill>
                  <a:schemeClr val="tx1"/>
                </a:solidFill>
                <a:latin typeface="+mj-lt"/>
              </a:rPr>
              <a:t>. Xóa nhà hàng</a:t>
            </a:r>
            <a:endParaRPr lang="en-US" dirty="0">
              <a:solidFill>
                <a:schemeClr val="tx1"/>
              </a:solidFill>
              <a:latin typeface="+mj-lt"/>
            </a:endParaRPr>
          </a:p>
          <a:p>
            <a:endParaRPr lang="en-US" dirty="0"/>
          </a:p>
        </p:txBody>
      </p:sp>
    </p:spTree>
    <p:extLst>
      <p:ext uri="{BB962C8B-B14F-4D97-AF65-F5344CB8AC3E}">
        <p14:creationId xmlns:p14="http://schemas.microsoft.com/office/powerpoint/2010/main" val="1197469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r>
              <a:rPr lang="en-US" b="1" dirty="0"/>
              <a:t>3. </a:t>
            </a:r>
            <a:r>
              <a:rPr lang="en-US" b="1" dirty="0" err="1"/>
              <a:t>Kết</a:t>
            </a:r>
            <a:r>
              <a:rPr lang="en-US" b="1" dirty="0"/>
              <a:t> </a:t>
            </a:r>
            <a:r>
              <a:rPr lang="en-US" b="1" dirty="0" err="1"/>
              <a:t>luận</a:t>
            </a:r>
            <a:br>
              <a:rPr lang="en-US" b="1"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96615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Kết</a:t>
            </a:r>
            <a:r>
              <a:rPr lang="en-US" b="1" dirty="0"/>
              <a:t> </a:t>
            </a:r>
            <a:r>
              <a:rPr lang="en-US" b="1" dirty="0" err="1"/>
              <a:t>luận</a:t>
            </a:r>
            <a:endParaRPr lang="en-US" dirty="0"/>
          </a:p>
        </p:txBody>
      </p:sp>
      <p:sp>
        <p:nvSpPr>
          <p:cNvPr id="3" name="Content Placeholder 2"/>
          <p:cNvSpPr>
            <a:spLocks noGrp="1"/>
          </p:cNvSpPr>
          <p:nvPr>
            <p:ph idx="1"/>
          </p:nvPr>
        </p:nvSpPr>
        <p:spPr/>
        <p:txBody>
          <a:bodyPr>
            <a:normAutofit/>
          </a:bodyPr>
          <a:lstStyle/>
          <a:p>
            <a:pPr algn="just"/>
            <a:r>
              <a:rPr lang="vi-VN" sz="2400" dirty="0">
                <a:solidFill>
                  <a:schemeClr val="tx1"/>
                </a:solidFill>
                <a:latin typeface="+mj-lt"/>
              </a:rPr>
              <a:t>Cơ sở dữ liệu NoSQL ngày càng trở nên phổ biến do tính linh hoạt và khả năng mở rộng của chúng trong việc quản lý dữ liệu lớn không đồng nhất đến từ mạng xã hội, Điện toán đám mây, IoT và các kịch bản mới nổi khác</a:t>
            </a:r>
            <a:r>
              <a:rPr lang="en-US" sz="2400" dirty="0">
                <a:solidFill>
                  <a:schemeClr val="tx1"/>
                </a:solidFill>
                <a:latin typeface="+mj-lt"/>
              </a:rPr>
              <a:t>.</a:t>
            </a:r>
          </a:p>
          <a:p>
            <a:pPr algn="just"/>
            <a:r>
              <a:rPr lang="vi-VN" sz="2400" dirty="0">
                <a:solidFill>
                  <a:schemeClr val="tx1"/>
                </a:solidFill>
                <a:latin typeface="+mj-lt"/>
              </a:rPr>
              <a:t>Mặc dù, hầu hết các giải pháp cơ sở dữ liệu NoSQL phổ biến đều cung cấp hiệu suất tốt về cả việc chèn và truy xuất dữ liệu,nhưng thường thì chúng không hỗ trợ các thao tác nối một cách tự nhiên.</a:t>
            </a:r>
            <a:endParaRPr lang="en-US" sz="2400" dirty="0">
              <a:solidFill>
                <a:schemeClr val="tx1"/>
              </a:solidFill>
              <a:latin typeface="+mj-lt"/>
            </a:endParaRPr>
          </a:p>
        </p:txBody>
      </p:sp>
    </p:spTree>
    <p:extLst>
      <p:ext uri="{BB962C8B-B14F-4D97-AF65-F5344CB8AC3E}">
        <p14:creationId xmlns:p14="http://schemas.microsoft.com/office/powerpoint/2010/main" val="2564026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Kết</a:t>
            </a:r>
            <a:r>
              <a:rPr lang="en-US" b="1" dirty="0"/>
              <a:t> </a:t>
            </a:r>
            <a:r>
              <a:rPr lang="en-US" b="1" dirty="0" err="1"/>
              <a:t>luận</a:t>
            </a:r>
            <a:endParaRPr lang="en-US" dirty="0"/>
          </a:p>
        </p:txBody>
      </p:sp>
      <p:sp>
        <p:nvSpPr>
          <p:cNvPr id="3" name="Content Placeholder 2"/>
          <p:cNvSpPr>
            <a:spLocks noGrp="1"/>
          </p:cNvSpPr>
          <p:nvPr>
            <p:ph idx="1"/>
          </p:nvPr>
        </p:nvSpPr>
        <p:spPr/>
        <p:txBody>
          <a:bodyPr>
            <a:normAutofit/>
          </a:bodyPr>
          <a:lstStyle/>
          <a:p>
            <a:pPr algn="just"/>
            <a:r>
              <a:rPr lang="vi-VN" sz="2400" dirty="0">
                <a:solidFill>
                  <a:schemeClr val="tx1"/>
                </a:solidFill>
                <a:latin typeface="+mj-lt"/>
              </a:rPr>
              <a:t>Từ kết quả thử nghiệm, rõ ràng là cách tiếp cận thiết kế tốt nhất để tổ chức dữ liệu trong MongoDB là có một bộ sưu tập với các đối tượng json lồng nhau. Tuy nhiên, đây không phải lúc nào cũng là một cách tiếp cận tốt, chẳng hạn như nếu cần phân biệt các chính sách truy cập dữ liệu ở cấp độ thu thập</a:t>
            </a:r>
            <a:r>
              <a:rPr lang="en-US" sz="2400" dirty="0">
                <a:solidFill>
                  <a:schemeClr val="tx1"/>
                </a:solidFill>
                <a:latin typeface="+mj-lt"/>
              </a:rPr>
              <a:t>.</a:t>
            </a:r>
          </a:p>
          <a:p>
            <a:pPr algn="just"/>
            <a:r>
              <a:rPr lang="vi-VN" sz="2400" dirty="0">
                <a:solidFill>
                  <a:schemeClr val="tx1"/>
                </a:solidFill>
                <a:latin typeface="+mj-lt"/>
              </a:rPr>
              <a:t>Giờ đây, các kiến trúc sư dữ liệu có cơ hội quản lý dữ liệu theo cách linh hoạt hơn, nhưng họ phải cân bằng giữa tính linh hoạt với các vấn đề về hiệu suất</a:t>
            </a:r>
            <a:r>
              <a:rPr lang="en-US" sz="2400" dirty="0">
                <a:solidFill>
                  <a:schemeClr val="tx1"/>
                </a:solidFill>
                <a:latin typeface="+mj-lt"/>
              </a:rPr>
              <a:t>.</a:t>
            </a:r>
          </a:p>
        </p:txBody>
      </p:sp>
    </p:spTree>
    <p:extLst>
      <p:ext uri="{BB962C8B-B14F-4D97-AF65-F5344CB8AC3E}">
        <p14:creationId xmlns:p14="http://schemas.microsoft.com/office/powerpoint/2010/main" val="3538644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Kết</a:t>
            </a:r>
            <a:r>
              <a:rPr lang="en-US" b="1" dirty="0"/>
              <a:t> </a:t>
            </a:r>
            <a:r>
              <a:rPr lang="en-US" b="1" dirty="0" err="1"/>
              <a:t>luận</a:t>
            </a:r>
            <a:endParaRPr lang="en-US" dirty="0"/>
          </a:p>
        </p:txBody>
      </p:sp>
      <p:sp>
        <p:nvSpPr>
          <p:cNvPr id="3" name="Content Placeholder 2"/>
          <p:cNvSpPr>
            <a:spLocks noGrp="1"/>
          </p:cNvSpPr>
          <p:nvPr>
            <p:ph idx="1"/>
          </p:nvPr>
        </p:nvSpPr>
        <p:spPr/>
        <p:txBody>
          <a:bodyPr>
            <a:normAutofit/>
          </a:bodyPr>
          <a:lstStyle/>
          <a:p>
            <a:pPr algn="just"/>
            <a:r>
              <a:rPr lang="vi-VN" sz="2400" dirty="0">
                <a:solidFill>
                  <a:schemeClr val="tx1"/>
                </a:solidFill>
                <a:latin typeface="+mj-lt"/>
              </a:rPr>
              <a:t>Với bài báo này, chúng tôi hy vọng sẽ kích thích cộng đồng nguồn mở MongoDB hướng tới việc tạo ra một toán tử tham gia bên trong bản địa. Vì những lý do này, từ quan điểm của các ứng dụng kế thừa Internet trong tư ơng  lai mà một mặt cần chuyển từ DBMS giống SQL sang MongoDB, nhưng mặt khác yêu cầu bảo toàn các mô hình dữ liệu của chúng, một triển khai nguyên bản của hoạt động kết nối bên trong trong MongoDB rất cần thiết</a:t>
            </a:r>
            <a:r>
              <a:rPr lang="en-US" sz="2400" dirty="0">
                <a:solidFill>
                  <a:schemeClr val="tx1"/>
                </a:solidFill>
                <a:latin typeface="+mj-lt"/>
              </a:rPr>
              <a:t>.</a:t>
            </a:r>
          </a:p>
        </p:txBody>
      </p:sp>
    </p:spTree>
    <p:extLst>
      <p:ext uri="{BB962C8B-B14F-4D97-AF65-F5344CB8AC3E}">
        <p14:creationId xmlns:p14="http://schemas.microsoft.com/office/powerpoint/2010/main" val="3360731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53" y="1477715"/>
            <a:ext cx="8008376" cy="1710814"/>
          </a:xfrm>
        </p:spPr>
        <p:txBody>
          <a:bodyPr>
            <a:normAutofit fontScale="90000"/>
          </a:bodyPr>
          <a:lstStyle/>
          <a:p>
            <a:pPr algn="ctr"/>
            <a:r>
              <a:rPr lang="en-US" b="1" i="1" dirty="0" err="1">
                <a:solidFill>
                  <a:srgbClr val="FFFF00"/>
                </a:solidFill>
                <a:latin typeface="Times New Roman" panose="02020603050405020304" pitchFamily="18" charset="0"/>
                <a:cs typeface="Times New Roman" panose="02020603050405020304" pitchFamily="18" charset="0"/>
              </a:rPr>
              <a:t>Cảm</a:t>
            </a:r>
            <a:r>
              <a:rPr lang="en-US" b="1" i="1" dirty="0">
                <a:solidFill>
                  <a:srgbClr val="FFFF00"/>
                </a:solidFill>
                <a:latin typeface="Times New Roman" panose="02020603050405020304" pitchFamily="18" charset="0"/>
                <a:cs typeface="Times New Roman" panose="02020603050405020304" pitchFamily="18" charset="0"/>
              </a:rPr>
              <a:t> </a:t>
            </a:r>
            <a:r>
              <a:rPr lang="en-US" b="1" i="1" dirty="0" err="1">
                <a:solidFill>
                  <a:srgbClr val="FFFF00"/>
                </a:solidFill>
                <a:latin typeface="Times New Roman" panose="02020603050405020304" pitchFamily="18" charset="0"/>
                <a:cs typeface="Times New Roman" panose="02020603050405020304" pitchFamily="18" charset="0"/>
              </a:rPr>
              <a:t>ơn</a:t>
            </a:r>
            <a:br>
              <a:rPr lang="en-US" b="1" i="1" dirty="0">
                <a:solidFill>
                  <a:srgbClr val="FFFF00"/>
                </a:solidFill>
                <a:latin typeface="Times New Roman" panose="02020603050405020304" pitchFamily="18" charset="0"/>
                <a:cs typeface="Times New Roman" panose="02020603050405020304" pitchFamily="18" charset="0"/>
              </a:rPr>
            </a:br>
            <a:r>
              <a:rPr lang="en-US" b="1" i="1" dirty="0" err="1">
                <a:solidFill>
                  <a:srgbClr val="FFFF00"/>
                </a:solidFill>
                <a:latin typeface="Times New Roman" panose="02020603050405020304" pitchFamily="18" charset="0"/>
                <a:cs typeface="Times New Roman" panose="02020603050405020304" pitchFamily="18" charset="0"/>
              </a:rPr>
              <a:t>Thầy</a:t>
            </a:r>
            <a:r>
              <a:rPr lang="en-US" b="1" i="1" dirty="0">
                <a:solidFill>
                  <a:srgbClr val="FFFF00"/>
                </a:solidFill>
                <a:latin typeface="Times New Roman" panose="02020603050405020304" pitchFamily="18" charset="0"/>
                <a:cs typeface="Times New Roman" panose="02020603050405020304" pitchFamily="18" charset="0"/>
              </a:rPr>
              <a:t> </a:t>
            </a:r>
            <a:r>
              <a:rPr lang="en-US" b="1" i="1" dirty="0" err="1">
                <a:solidFill>
                  <a:srgbClr val="FFFF00"/>
                </a:solidFill>
                <a:latin typeface="Times New Roman" panose="02020603050405020304" pitchFamily="18" charset="0"/>
                <a:cs typeface="Times New Roman" panose="02020603050405020304" pitchFamily="18" charset="0"/>
              </a:rPr>
              <a:t>và</a:t>
            </a:r>
            <a:r>
              <a:rPr lang="en-US" b="1" i="1" dirty="0">
                <a:solidFill>
                  <a:srgbClr val="FFFF00"/>
                </a:solidFill>
                <a:latin typeface="Times New Roman" panose="02020603050405020304" pitchFamily="18" charset="0"/>
                <a:cs typeface="Times New Roman" panose="02020603050405020304" pitchFamily="18" charset="0"/>
              </a:rPr>
              <a:t> </a:t>
            </a:r>
            <a:r>
              <a:rPr lang="en-US" b="1" i="1" dirty="0" err="1">
                <a:solidFill>
                  <a:srgbClr val="FFFF00"/>
                </a:solidFill>
                <a:latin typeface="Times New Roman" panose="02020603050405020304" pitchFamily="18" charset="0"/>
                <a:cs typeface="Times New Roman" panose="02020603050405020304" pitchFamily="18" charset="0"/>
              </a:rPr>
              <a:t>các</a:t>
            </a:r>
            <a:r>
              <a:rPr lang="en-US" b="1" i="1" dirty="0">
                <a:solidFill>
                  <a:srgbClr val="FFFF00"/>
                </a:solidFill>
                <a:latin typeface="Times New Roman" panose="02020603050405020304" pitchFamily="18" charset="0"/>
                <a:cs typeface="Times New Roman" panose="02020603050405020304" pitchFamily="18" charset="0"/>
              </a:rPr>
              <a:t> </a:t>
            </a:r>
            <a:r>
              <a:rPr lang="en-US" b="1" i="1" dirty="0" err="1">
                <a:solidFill>
                  <a:srgbClr val="FFFF00"/>
                </a:solidFill>
                <a:latin typeface="Times New Roman" panose="02020603050405020304" pitchFamily="18" charset="0"/>
                <a:cs typeface="Times New Roman" panose="02020603050405020304" pitchFamily="18" charset="0"/>
              </a:rPr>
              <a:t>bạn</a:t>
            </a:r>
            <a:r>
              <a:rPr lang="en-US" b="1" i="1" dirty="0">
                <a:solidFill>
                  <a:srgbClr val="FFFF00"/>
                </a:solidFill>
                <a:latin typeface="Times New Roman" panose="02020603050405020304" pitchFamily="18" charset="0"/>
                <a:cs typeface="Times New Roman" panose="02020603050405020304" pitchFamily="18" charset="0"/>
              </a:rPr>
              <a:t> </a:t>
            </a:r>
            <a:r>
              <a:rPr lang="en-US" b="1" i="1" dirty="0" err="1">
                <a:solidFill>
                  <a:srgbClr val="FFFF00"/>
                </a:solidFill>
                <a:latin typeface="Times New Roman" panose="02020603050405020304" pitchFamily="18" charset="0"/>
                <a:cs typeface="Times New Roman" panose="02020603050405020304" pitchFamily="18" charset="0"/>
              </a:rPr>
              <a:t>lắng</a:t>
            </a:r>
            <a:r>
              <a:rPr lang="en-US" b="1" i="1" dirty="0">
                <a:solidFill>
                  <a:srgbClr val="FFFF00"/>
                </a:solidFill>
                <a:latin typeface="Times New Roman" panose="02020603050405020304" pitchFamily="18" charset="0"/>
                <a:cs typeface="Times New Roman" panose="02020603050405020304" pitchFamily="18" charset="0"/>
              </a:rPr>
              <a:t> </a:t>
            </a:r>
            <a:r>
              <a:rPr lang="en-US" b="1" i="1" dirty="0" err="1">
                <a:solidFill>
                  <a:srgbClr val="FFFF00"/>
                </a:solidFill>
                <a:latin typeface="Times New Roman" panose="02020603050405020304" pitchFamily="18" charset="0"/>
                <a:cs typeface="Times New Roman" panose="02020603050405020304" pitchFamily="18" charset="0"/>
              </a:rPr>
              <a:t>nghe</a:t>
            </a:r>
            <a:r>
              <a:rPr lang="en-US" b="1" i="1" dirty="0">
                <a:solidFill>
                  <a:srgbClr val="FFFF00"/>
                </a:solidFill>
                <a:latin typeface="Times New Roman" panose="02020603050405020304" pitchFamily="18" charset="0"/>
                <a:cs typeface="Times New Roman" panose="02020603050405020304" pitchFamily="18" charset="0"/>
              </a:rPr>
              <a:t> </a:t>
            </a:r>
            <a:r>
              <a:rPr lang="en-US" b="1" i="1" dirty="0" err="1">
                <a:solidFill>
                  <a:srgbClr val="FFFF00"/>
                </a:solidFill>
                <a:latin typeface="Times New Roman" panose="02020603050405020304" pitchFamily="18" charset="0"/>
                <a:cs typeface="Times New Roman" panose="02020603050405020304" pitchFamily="18" charset="0"/>
              </a:rPr>
              <a:t>buổi</a:t>
            </a:r>
            <a:r>
              <a:rPr lang="en-US" b="1" i="1" dirty="0">
                <a:solidFill>
                  <a:srgbClr val="FFFF00"/>
                </a:solidFill>
                <a:latin typeface="Times New Roman" panose="02020603050405020304" pitchFamily="18" charset="0"/>
                <a:cs typeface="Times New Roman" panose="02020603050405020304" pitchFamily="18" charset="0"/>
              </a:rPr>
              <a:t> </a:t>
            </a:r>
            <a:r>
              <a:rPr lang="en-US" b="1" i="1" dirty="0" err="1">
                <a:solidFill>
                  <a:srgbClr val="FFFF00"/>
                </a:solidFill>
                <a:latin typeface="Times New Roman" panose="02020603050405020304" pitchFamily="18" charset="0"/>
                <a:cs typeface="Times New Roman" panose="02020603050405020304" pitchFamily="18" charset="0"/>
              </a:rPr>
              <a:t>thuyết</a:t>
            </a:r>
            <a:r>
              <a:rPr lang="en-US" b="1" i="1" dirty="0">
                <a:solidFill>
                  <a:srgbClr val="FFFF00"/>
                </a:solidFill>
                <a:latin typeface="Times New Roman" panose="02020603050405020304" pitchFamily="18" charset="0"/>
                <a:cs typeface="Times New Roman" panose="02020603050405020304" pitchFamily="18" charset="0"/>
              </a:rPr>
              <a:t> </a:t>
            </a:r>
            <a:r>
              <a:rPr lang="en-US" b="1" i="1" dirty="0" err="1">
                <a:solidFill>
                  <a:srgbClr val="FFFF00"/>
                </a:solidFill>
                <a:latin typeface="Times New Roman" panose="02020603050405020304" pitchFamily="18" charset="0"/>
                <a:cs typeface="Times New Roman" panose="02020603050405020304" pitchFamily="18" charset="0"/>
              </a:rPr>
              <a:t>trình</a:t>
            </a:r>
            <a:r>
              <a:rPr lang="en-US" b="1" i="1" dirty="0">
                <a:solidFill>
                  <a:srgbClr val="FFFF00"/>
                </a:solidFill>
                <a:latin typeface="Times New Roman" panose="02020603050405020304" pitchFamily="18" charset="0"/>
                <a:cs typeface="Times New Roman" panose="02020603050405020304" pitchFamily="18" charset="0"/>
              </a:rPr>
              <a:t> </a:t>
            </a:r>
            <a:r>
              <a:rPr lang="en-US" b="1" i="1" dirty="0" err="1">
                <a:solidFill>
                  <a:srgbClr val="FFFF00"/>
                </a:solidFill>
                <a:latin typeface="Times New Roman" panose="02020603050405020304" pitchFamily="18" charset="0"/>
                <a:cs typeface="Times New Roman" panose="02020603050405020304" pitchFamily="18" charset="0"/>
              </a:rPr>
              <a:t>của</a:t>
            </a:r>
            <a:r>
              <a:rPr lang="en-US" b="1" i="1" dirty="0">
                <a:solidFill>
                  <a:srgbClr val="FFFF00"/>
                </a:solidFill>
                <a:latin typeface="Times New Roman" panose="02020603050405020304" pitchFamily="18" charset="0"/>
                <a:cs typeface="Times New Roman" panose="02020603050405020304" pitchFamily="18" charset="0"/>
              </a:rPr>
              <a:t> </a:t>
            </a:r>
            <a:r>
              <a:rPr lang="en-US" b="1" i="1" dirty="0" err="1">
                <a:solidFill>
                  <a:srgbClr val="FFFF00"/>
                </a:solidFill>
                <a:latin typeface="Times New Roman" panose="02020603050405020304" pitchFamily="18" charset="0"/>
                <a:cs typeface="Times New Roman" panose="02020603050405020304" pitchFamily="18" charset="0"/>
              </a:rPr>
              <a:t>nhóm</a:t>
            </a:r>
            <a:r>
              <a:rPr lang="en-US" b="1" i="1" dirty="0">
                <a:solidFill>
                  <a:srgbClr val="FFFF00"/>
                </a:solidFill>
                <a:latin typeface="Times New Roman" panose="02020603050405020304" pitchFamily="18" charset="0"/>
                <a:cs typeface="Times New Roman" panose="02020603050405020304" pitchFamily="18" charset="0"/>
              </a:rPr>
              <a:t> 5</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39527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57131" y="1120876"/>
            <a:ext cx="4144419" cy="1710814"/>
          </a:xfrm>
        </p:spPr>
        <p:txBody>
          <a:bodyPr/>
          <a:lstStyle/>
          <a:p>
            <a:pPr algn="ctr"/>
            <a:r>
              <a:rPr lang="en-US" b="1" dirty="0">
                <a:latin typeface="Times New Roman" panose="02020603050405020304" pitchFamily="18" charset="0"/>
                <a:cs typeface="Times New Roman" panose="02020603050405020304" pitchFamily="18" charset="0"/>
              </a:rPr>
              <a:t>1.Giới </a:t>
            </a:r>
            <a:r>
              <a:rPr lang="en-US" b="1" dirty="0" err="1">
                <a:latin typeface="Times New Roman" panose="02020603050405020304" pitchFamily="18" charset="0"/>
                <a:cs typeface="Times New Roman" panose="02020603050405020304" pitchFamily="18" charset="0"/>
              </a:rPr>
              <a:t>thiệu</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20669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endParaRPr lang="en-US" dirty="0"/>
          </a:p>
        </p:txBody>
      </p:sp>
      <p:sp>
        <p:nvSpPr>
          <p:cNvPr id="3" name="Content Placeholder 2"/>
          <p:cNvSpPr>
            <a:spLocks noGrp="1"/>
          </p:cNvSpPr>
          <p:nvPr>
            <p:ph idx="1"/>
          </p:nvPr>
        </p:nvSpPr>
        <p:spPr>
          <a:xfrm>
            <a:off x="463714" y="1538868"/>
            <a:ext cx="8246070" cy="3239607"/>
          </a:xfrm>
        </p:spPr>
        <p:txBody>
          <a:bodyPr>
            <a:normAutofit fontScale="85000" lnSpcReduction="20000"/>
          </a:bodyPr>
          <a:lstStyle/>
          <a:p>
            <a:pPr algn="just"/>
            <a:r>
              <a:rPr lang="vi-VN" sz="2600" dirty="0">
                <a:solidFill>
                  <a:schemeClr val="tx1"/>
                </a:solidFill>
                <a:latin typeface="+mj-lt"/>
              </a:rPr>
              <a:t>Hiện tại, chúng tôi đang quan sát thấy sự bùng nổ dữ liệu không đồng nhất đến từ ph</a:t>
            </a:r>
            <a:r>
              <a:rPr lang="en-US" sz="2600" dirty="0" err="1">
                <a:solidFill>
                  <a:schemeClr val="tx1"/>
                </a:solidFill>
                <a:latin typeface="+mj-lt"/>
              </a:rPr>
              <a:t>ương</a:t>
            </a:r>
            <a:r>
              <a:rPr lang="en-US" sz="2600" dirty="0">
                <a:solidFill>
                  <a:schemeClr val="tx1"/>
                </a:solidFill>
                <a:latin typeface="+mj-lt"/>
              </a:rPr>
              <a:t> </a:t>
            </a:r>
            <a:r>
              <a:rPr lang="en-US" sz="2600" dirty="0" err="1">
                <a:solidFill>
                  <a:schemeClr val="tx1"/>
                </a:solidFill>
                <a:latin typeface="+mj-lt"/>
              </a:rPr>
              <a:t>tiện</a:t>
            </a:r>
            <a:r>
              <a:rPr lang="en-US" sz="2600" dirty="0">
                <a:solidFill>
                  <a:schemeClr val="tx1"/>
                </a:solidFill>
                <a:latin typeface="+mj-lt"/>
              </a:rPr>
              <a:t> </a:t>
            </a:r>
            <a:r>
              <a:rPr lang="vi-VN" sz="2600" dirty="0">
                <a:solidFill>
                  <a:schemeClr val="tx1"/>
                </a:solidFill>
                <a:latin typeface="+mj-lt"/>
              </a:rPr>
              <a:t>truyền thông xã hội, đường truyền giải trí, dịch vụ Điện toán đám mây và Internet vạn vật (IoT). Dữ liệu đó cần được lưu trữ và xử lý cho các dịch vụ quảng cáo của các ứng dụng Internet trong tương lai</a:t>
            </a:r>
            <a:r>
              <a:rPr lang="en-US" sz="2600" dirty="0">
                <a:solidFill>
                  <a:schemeClr val="tx1"/>
                </a:solidFill>
                <a:latin typeface="+mj-lt"/>
              </a:rPr>
              <a:t>.</a:t>
            </a:r>
          </a:p>
          <a:p>
            <a:pPr algn="just"/>
            <a:endParaRPr lang="en-US" sz="2600" dirty="0">
              <a:solidFill>
                <a:schemeClr val="tx1"/>
              </a:solidFill>
              <a:latin typeface="+mj-lt"/>
            </a:endParaRPr>
          </a:p>
          <a:p>
            <a:pPr algn="just"/>
            <a:r>
              <a:rPr lang="vi-VN" sz="2600" dirty="0">
                <a:solidFill>
                  <a:schemeClr val="tx1"/>
                </a:solidFill>
                <a:latin typeface="+mj-lt"/>
              </a:rPr>
              <a:t>Sự phát triển không ngừng của Dữ liệu lớn  khiến tính khả dụng của dữ liệu cao trở thành một yếu tố quan trọng. Nội dung dữ liệu thường được chia sẻ thông qua các cổng web và người dùng, bao gồm cả nhà cung cấp và đối tác, có thể ở các khu vực địa lý khác nhau</a:t>
            </a:r>
            <a:r>
              <a:rPr lang="en-US" sz="2600" dirty="0">
                <a:solidFill>
                  <a:schemeClr val="tx1"/>
                </a:solidFill>
                <a:latin typeface="+mj-lt"/>
              </a:rPr>
              <a:t>.</a:t>
            </a:r>
          </a:p>
          <a:p>
            <a:pPr algn="just"/>
            <a:endParaRPr lang="en-US" sz="1800" dirty="0">
              <a:latin typeface="+mj-lt"/>
            </a:endParaRPr>
          </a:p>
        </p:txBody>
      </p:sp>
    </p:spTree>
    <p:extLst>
      <p:ext uri="{BB962C8B-B14F-4D97-AF65-F5344CB8AC3E}">
        <p14:creationId xmlns:p14="http://schemas.microsoft.com/office/powerpoint/2010/main" val="954774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endParaRPr lang="en-US" dirty="0"/>
          </a:p>
        </p:txBody>
      </p:sp>
      <p:sp>
        <p:nvSpPr>
          <p:cNvPr id="3" name="Content Placeholder 2"/>
          <p:cNvSpPr>
            <a:spLocks noGrp="1"/>
          </p:cNvSpPr>
          <p:nvPr>
            <p:ph idx="1"/>
          </p:nvPr>
        </p:nvSpPr>
        <p:spPr>
          <a:xfrm>
            <a:off x="297243" y="1438147"/>
            <a:ext cx="8246070" cy="3362630"/>
          </a:xfrm>
        </p:spPr>
        <p:txBody>
          <a:bodyPr>
            <a:normAutofit/>
          </a:bodyPr>
          <a:lstStyle/>
          <a:p>
            <a:pPr algn="just"/>
            <a:r>
              <a:rPr lang="vi-VN" sz="2000" dirty="0">
                <a:solidFill>
                  <a:schemeClr val="tx1"/>
                </a:solidFill>
                <a:latin typeface="+mj-lt"/>
              </a:rPr>
              <a:t>Trong bài báo này, chúng tôi phân tích hành vi của một trong những DB hướng tài liệu NoSQL chính, MongoDB </a:t>
            </a:r>
            <a:r>
              <a:rPr lang="en-US" sz="2000" dirty="0">
                <a:solidFill>
                  <a:schemeClr val="tx1"/>
                </a:solidFill>
                <a:latin typeface="+mj-lt"/>
              </a:rPr>
              <a:t>,</a:t>
            </a:r>
            <a:r>
              <a:rPr lang="vi-VN" sz="2000" dirty="0">
                <a:solidFill>
                  <a:schemeClr val="tx1"/>
                </a:solidFill>
                <a:latin typeface="+mj-lt"/>
              </a:rPr>
              <a:t>xử lý cụ thể vấn đề liên kết bên trong. MongoDB lưu trữ các tài liệu BSON (nghĩa là các bản ghi dữ liệu) trong các bộ sưu tập phi cấu trúc và các bộ sưu tập trong DB</a:t>
            </a:r>
            <a:r>
              <a:rPr lang="en-US" sz="2000" dirty="0">
                <a:solidFill>
                  <a:schemeClr val="tx1"/>
                </a:solidFill>
                <a:latin typeface="+mj-lt"/>
              </a:rPr>
              <a:t>.</a:t>
            </a:r>
          </a:p>
          <a:p>
            <a:pPr algn="just"/>
            <a:endParaRPr lang="en-US" sz="2000" dirty="0">
              <a:solidFill>
                <a:schemeClr val="tx1"/>
              </a:solidFill>
              <a:latin typeface="+mj-lt"/>
            </a:endParaRPr>
          </a:p>
          <a:p>
            <a:pPr algn="just"/>
            <a:r>
              <a:rPr lang="vi-VN" sz="2100" dirty="0">
                <a:solidFill>
                  <a:schemeClr val="tx1"/>
                </a:solidFill>
                <a:latin typeface="+mj-lt"/>
              </a:rPr>
              <a:t>Việc tổng hợp hiệu quả giữa các dữ liệu trong các bộ sưu tập phải được thực hiện bởi các ứng dụng bên ngoài được kết nối với MongoDB. Để giải quyết vấn đề như vậy, chúng tôi trình bày một</a:t>
            </a:r>
            <a:r>
              <a:rPr lang="en-US" sz="2100" dirty="0">
                <a:solidFill>
                  <a:schemeClr val="tx1"/>
                </a:solidFill>
                <a:latin typeface="+mj-lt"/>
              </a:rPr>
              <a:t> </a:t>
            </a:r>
            <a:r>
              <a:rPr lang="vi-VN" sz="2100" dirty="0">
                <a:solidFill>
                  <a:schemeClr val="tx1"/>
                </a:solidFill>
                <a:latin typeface="+mj-lt"/>
              </a:rPr>
              <a:t>triển khai lớp ứng dụng của liên kết bên trong để khắc phục vấn đề được mô tả</a:t>
            </a:r>
            <a:r>
              <a:rPr lang="en-US" sz="2100" dirty="0">
                <a:solidFill>
                  <a:schemeClr val="tx1"/>
                </a:solidFill>
                <a:latin typeface="+mj-lt"/>
              </a:rPr>
              <a:t>.</a:t>
            </a:r>
          </a:p>
        </p:txBody>
      </p:sp>
    </p:spTree>
    <p:extLst>
      <p:ext uri="{BB962C8B-B14F-4D97-AF65-F5344CB8AC3E}">
        <p14:creationId xmlns:p14="http://schemas.microsoft.com/office/powerpoint/2010/main" val="1087853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5624" y="607920"/>
            <a:ext cx="8008376" cy="1710814"/>
          </a:xfrm>
        </p:spPr>
        <p:txBody>
          <a:bodyPr>
            <a:normAutofit fontScale="90000"/>
          </a:bodyPr>
          <a:lstStyle/>
          <a:p>
            <a:pPr lvl="0"/>
            <a:r>
              <a:rPr lang="en-US" b="1" dirty="0">
                <a:latin typeface="Times New Roman" panose="02020603050405020304" pitchFamily="18" charset="0"/>
                <a:cs typeface="Times New Roman" panose="02020603050405020304" pitchFamily="18" charset="0"/>
              </a:rPr>
              <a:t>2.</a:t>
            </a:r>
            <a:r>
              <a:rPr lang="vi-VN" b="1" dirty="0">
                <a:latin typeface="Times New Roman" panose="02020603050405020304" pitchFamily="18" charset="0"/>
                <a:cs typeface="Times New Roman" panose="02020603050405020304" pitchFamily="18" charset="0"/>
              </a:rPr>
              <a:t>Tổng quan về MongoDB: </a:t>
            </a:r>
            <a:br>
              <a:rPr lang="en-US" b="1" dirty="0">
                <a:latin typeface="Times New Roman" panose="02020603050405020304" pitchFamily="18" charset="0"/>
                <a:cs typeface="Times New Roman" panose="02020603050405020304" pitchFamily="18" charset="0"/>
              </a:rPr>
            </a:br>
            <a:r>
              <a:rPr lang="en-US" b="1" dirty="0" err="1">
                <a:latin typeface="Times New Roman" panose="02020603050405020304" pitchFamily="18" charset="0"/>
                <a:cs typeface="Times New Roman" panose="02020603050405020304" pitchFamily="18" charset="0"/>
              </a:rPr>
              <a:t>Hoạt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động</a:t>
            </a:r>
            <a:r>
              <a:rPr lang="en-US" b="1" dirty="0">
                <a:latin typeface="Times New Roman" panose="02020603050405020304" pitchFamily="18" charset="0"/>
                <a:cs typeface="Times New Roman" panose="02020603050405020304" pitchFamily="18" charset="0"/>
              </a:rPr>
              <a:t> CRUD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MongoDB </a:t>
            </a:r>
            <a:br>
              <a:rPr lang="en-US" b="1" dirty="0">
                <a:latin typeface="Times New Roman" panose="02020603050405020304" pitchFamily="18" charset="0"/>
                <a:cs typeface="Times New Roman" panose="02020603050405020304" pitchFamily="18" charset="0"/>
              </a:rPr>
            </a:b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Demo </a:t>
            </a:r>
            <a:r>
              <a:rPr lang="en-US" b="1" dirty="0" err="1">
                <a:latin typeface="Times New Roman" panose="02020603050405020304" pitchFamily="18" charset="0"/>
                <a:cs typeface="Times New Roman" panose="02020603050405020304" pitchFamily="18" charset="0"/>
              </a:rPr>
              <a:t>về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hoạt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động</a:t>
            </a:r>
            <a:r>
              <a:rPr lang="en-US" b="1" dirty="0">
                <a:latin typeface="Times New Roman" panose="02020603050405020304" pitchFamily="18" charset="0"/>
                <a:cs typeface="Times New Roman" panose="02020603050405020304" pitchFamily="18" charset="0"/>
              </a:rPr>
              <a:t> CRUD </a:t>
            </a:r>
            <a:br>
              <a:rPr lang="en-US" b="1"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9068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US" dirty="0">
                <a:latin typeface="Tahoma" panose="020B0604030504040204" pitchFamily="34" charset="0"/>
                <a:ea typeface="Tahoma" panose="020B0604030504040204" pitchFamily="34" charset="0"/>
                <a:cs typeface="Tahoma" panose="020B0604030504040204" pitchFamily="34" charset="0"/>
              </a:rPr>
              <a:t>		</a:t>
            </a:r>
            <a:r>
              <a:rPr lang="en-US" sz="4000" dirty="0">
                <a:latin typeface="Times New Roman" panose="02020603050405020304" pitchFamily="18" charset="0"/>
                <a:ea typeface="Tahoma" panose="020B0604030504040204" pitchFamily="34" charset="0"/>
                <a:cs typeface="Times New Roman" panose="02020603050405020304" pitchFamily="18" charset="0"/>
              </a:rPr>
              <a:t>	</a:t>
            </a:r>
            <a:r>
              <a:rPr lang="vi-VN" sz="4000" dirty="0">
                <a:latin typeface="Times New Roman" panose="02020603050405020304" pitchFamily="18" charset="0"/>
                <a:ea typeface="Tahoma" panose="020B0604030504040204" pitchFamily="34" charset="0"/>
                <a:cs typeface="Times New Roman" panose="02020603050405020304" pitchFamily="18" charset="0"/>
              </a:rPr>
              <a:t>Hoạt động CRUD</a:t>
            </a:r>
            <a:br>
              <a:rPr lang="en-US" dirty="0">
                <a:latin typeface="Tahoma" panose="020B0604030504040204" pitchFamily="34" charset="0"/>
                <a:ea typeface="Tahoma" panose="020B0604030504040204" pitchFamily="34" charset="0"/>
                <a:cs typeface="Tahoma" panose="020B0604030504040204" pitchFamily="34" charset="0"/>
              </a:rPr>
            </a:br>
            <a:endParaRPr lang="en-US" dirty="0"/>
          </a:p>
        </p:txBody>
      </p:sp>
      <p:sp>
        <p:nvSpPr>
          <p:cNvPr id="3" name="Content Placeholder 2"/>
          <p:cNvSpPr>
            <a:spLocks noGrp="1"/>
          </p:cNvSpPr>
          <p:nvPr>
            <p:ph sz="half" idx="1"/>
          </p:nvPr>
        </p:nvSpPr>
        <p:spPr/>
        <p:txBody>
          <a:bodyPr>
            <a:normAutofit lnSpcReduction="10000"/>
          </a:bodyPr>
          <a:lstStyle/>
          <a:p>
            <a:pPr algn="just"/>
            <a:r>
              <a:rPr lang="vi-VN" sz="2100" dirty="0">
                <a:latin typeface="+mj-lt"/>
              </a:rPr>
              <a:t>MongoDB  cho  phép  thực  hiện  các  hoạt  động </a:t>
            </a:r>
            <a:r>
              <a:rPr lang="vi-VN" sz="2000" dirty="0">
                <a:latin typeface="+mj-lt"/>
              </a:rPr>
              <a:t>CRUD là một mô hình gồm bốn chức năng chính là Create, Read, Update, và Delete cho phép các ứng dụng có thể lưu trữ liên tục trên ổ cứng vật lý ngay</a:t>
            </a:r>
            <a:r>
              <a:rPr lang="en-US" sz="2000" dirty="0">
                <a:latin typeface="+mj-lt"/>
              </a:rPr>
              <a:t> </a:t>
            </a:r>
            <a:r>
              <a:rPr lang="vi-VN" sz="2000" dirty="0">
                <a:latin typeface="+mj-lt"/>
              </a:rPr>
              <a:t>cả khi thiết bị không hoạt động</a:t>
            </a:r>
            <a:r>
              <a:rPr lang="en-US" sz="2000" dirty="0">
                <a:latin typeface="+mj-lt"/>
              </a:rPr>
              <a:t>.</a:t>
            </a:r>
          </a:p>
          <a:p>
            <a:pPr algn="just"/>
            <a:r>
              <a:rPr lang="en-US" sz="2000" dirty="0">
                <a:latin typeface="Times New Roman" panose="02020603050405020304" pitchFamily="18" charset="0"/>
                <a:cs typeface="Times New Roman" panose="02020603050405020304" pitchFamily="18" charset="0"/>
              </a:rPr>
              <a:t>MongoDB </a:t>
            </a:r>
            <a:r>
              <a:rPr lang="vi-VN" sz="2000" dirty="0">
                <a:latin typeface="Times New Roman" panose="02020603050405020304" pitchFamily="18" charset="0"/>
                <a:cs typeface="Times New Roman" panose="02020603050405020304" pitchFamily="18" charset="0"/>
              </a:rPr>
              <a:t>Nó lưu trữ dữ liệu bên trong các tài liệu khôn</a:t>
            </a:r>
            <a:r>
              <a:rPr lang="en-US" sz="2000" dirty="0">
                <a:latin typeface="Times New Roman" panose="02020603050405020304" pitchFamily="18" charset="0"/>
                <a:cs typeface="Times New Roman" panose="02020603050405020304" pitchFamily="18" charset="0"/>
              </a:rPr>
              <a:t>g </a:t>
            </a:r>
            <a:r>
              <a:rPr lang="vi-VN" sz="2000" dirty="0">
                <a:latin typeface="Times New Roman" panose="02020603050405020304" pitchFamily="18" charset="0"/>
                <a:cs typeface="Times New Roman" panose="02020603050405020304" pitchFamily="18" charset="0"/>
              </a:rPr>
              <a:t>có lược đồ</a:t>
            </a:r>
            <a:endParaRPr lang="en-US" sz="20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2"/>
          </p:nvPr>
        </p:nvPicPr>
        <p:blipFill>
          <a:blip r:embed="rId2"/>
          <a:stretch>
            <a:fillRect/>
          </a:stretch>
        </p:blipFill>
        <p:spPr>
          <a:xfrm>
            <a:off x="4744844" y="1414274"/>
            <a:ext cx="4038600" cy="2683727"/>
          </a:xfrm>
          <a:prstGeom prst="rect">
            <a:avLst/>
          </a:prstGeom>
        </p:spPr>
      </p:pic>
    </p:spTree>
    <p:extLst>
      <p:ext uri="{BB962C8B-B14F-4D97-AF65-F5344CB8AC3E}">
        <p14:creationId xmlns:p14="http://schemas.microsoft.com/office/powerpoint/2010/main" val="784928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chemeClr val="tx1"/>
                </a:solidFill>
                <a:effectLst/>
                <a:ea typeface="Tahoma" panose="020B0604030504040204" pitchFamily="34" charset="0"/>
                <a:cs typeface="Tahoma" panose="020B0604030504040204" pitchFamily="34" charset="0"/>
              </a:rPr>
              <a:t>Hoạt động CRUD</a:t>
            </a:r>
            <a:endParaRPr lang="en-US" dirty="0">
              <a:solidFill>
                <a:schemeClr val="tx1"/>
              </a:solidFill>
              <a:effectLst/>
            </a:endParaRPr>
          </a:p>
        </p:txBody>
      </p:sp>
      <p:sp>
        <p:nvSpPr>
          <p:cNvPr id="3" name="Content Placeholder 2"/>
          <p:cNvSpPr>
            <a:spLocks noGrp="1"/>
          </p:cNvSpPr>
          <p:nvPr>
            <p:ph idx="1"/>
          </p:nvPr>
        </p:nvSpPr>
        <p:spPr>
          <a:xfrm>
            <a:off x="462852" y="1415845"/>
            <a:ext cx="8246070" cy="3362630"/>
          </a:xfrm>
        </p:spPr>
        <p:txBody>
          <a:bodyPr>
            <a:normAutofit/>
          </a:bodyPr>
          <a:lstStyle/>
          <a:p>
            <a:pPr algn="just"/>
            <a:r>
              <a:rPr lang="vi-VN" sz="2000" dirty="0">
                <a:solidFill>
                  <a:schemeClr val="tx1"/>
                </a:solidFill>
                <a:latin typeface="+mj-lt"/>
              </a:rPr>
              <a:t>Điều này có nghĩa</a:t>
            </a:r>
            <a:r>
              <a:rPr lang="en-US" sz="2000" dirty="0">
                <a:solidFill>
                  <a:schemeClr val="tx1"/>
                </a:solidFill>
                <a:latin typeface="+mj-lt"/>
              </a:rPr>
              <a:t> </a:t>
            </a:r>
            <a:r>
              <a:rPr lang="vi-VN" sz="2000" dirty="0">
                <a:solidFill>
                  <a:schemeClr val="tx1"/>
                </a:solidFill>
                <a:latin typeface="+mj-lt"/>
              </a:rPr>
              <a:t>là có thể tạo các tài liệu lồng nhau (ví dụ, các tài liệu  được bao gồm trong các tài liệu khác hoặc</a:t>
            </a:r>
            <a:r>
              <a:rPr lang="en-US" sz="2000" dirty="0">
                <a:solidFill>
                  <a:schemeClr val="tx1"/>
                </a:solidFill>
                <a:latin typeface="+mj-lt"/>
              </a:rPr>
              <a:t> </a:t>
            </a:r>
            <a:r>
              <a:rPr lang="vi-VN" sz="2000" dirty="0">
                <a:solidFill>
                  <a:schemeClr val="tx1"/>
                </a:solidFill>
                <a:latin typeface="+mj-lt"/>
              </a:rPr>
              <a:t>trong các mảng), do đó giảm  nhu cầu thực hiện các thao tác nối</a:t>
            </a:r>
            <a:r>
              <a:rPr lang="en-US" sz="2000" dirty="0">
                <a:solidFill>
                  <a:schemeClr val="tx1"/>
                </a:solidFill>
                <a:latin typeface="+mj-lt"/>
              </a:rPr>
              <a:t>.</a:t>
            </a:r>
          </a:p>
          <a:p>
            <a:pPr algn="just"/>
            <a:r>
              <a:rPr lang="vi-VN" sz="2000" dirty="0">
                <a:solidFill>
                  <a:schemeClr val="tx1"/>
                </a:solidFill>
                <a:latin typeface="+mj-lt"/>
              </a:rPr>
              <a:t>Hình </a:t>
            </a:r>
            <a:r>
              <a:rPr lang="en-US" sz="2000" dirty="0">
                <a:solidFill>
                  <a:schemeClr val="tx1"/>
                </a:solidFill>
                <a:latin typeface="Times New Roman" panose="02020603050405020304" pitchFamily="18" charset="0"/>
                <a:cs typeface="Times New Roman" panose="02020603050405020304" pitchFamily="18" charset="0"/>
              </a:rPr>
              <a:t>1 </a:t>
            </a:r>
            <a:r>
              <a:rPr lang="vi-VN" sz="2000" dirty="0">
                <a:solidFill>
                  <a:schemeClr val="tx1"/>
                </a:solidFill>
                <a:latin typeface="+mj-lt"/>
              </a:rPr>
              <a:t>cho thấy một ví dụ về tài  liệu MongoDB.Tài liệu MongoDB có cú  pháp cấu  trúc JSON và được lưu trữ dưới dạng tài liệu BSON</a:t>
            </a:r>
            <a:r>
              <a:rPr lang="en-US" sz="2000" dirty="0">
                <a:solidFill>
                  <a:schemeClr val="tx1"/>
                </a:solidFill>
                <a:latin typeface="+mj-lt"/>
              </a:rPr>
              <a:t>.</a:t>
            </a:r>
          </a:p>
        </p:txBody>
      </p:sp>
      <p:pic>
        <p:nvPicPr>
          <p:cNvPr id="4" name="Picture 3"/>
          <p:cNvPicPr/>
          <p:nvPr/>
        </p:nvPicPr>
        <p:blipFill>
          <a:blip r:embed="rId2"/>
          <a:stretch>
            <a:fillRect/>
          </a:stretch>
        </p:blipFill>
        <p:spPr>
          <a:xfrm>
            <a:off x="2608177" y="3433663"/>
            <a:ext cx="2842260" cy="1127760"/>
          </a:xfrm>
          <a:prstGeom prst="rect">
            <a:avLst/>
          </a:prstGeom>
        </p:spPr>
      </p:pic>
      <p:sp>
        <p:nvSpPr>
          <p:cNvPr id="6" name="TextBox 5"/>
          <p:cNvSpPr txBox="1"/>
          <p:nvPr/>
        </p:nvSpPr>
        <p:spPr>
          <a:xfrm>
            <a:off x="5374887" y="4238258"/>
            <a:ext cx="3241289" cy="323165"/>
          </a:xfrm>
          <a:prstGeom prst="rect">
            <a:avLst/>
          </a:prstGeom>
          <a:noFill/>
        </p:spPr>
        <p:txBody>
          <a:bodyPr wrap="square" rtlCol="0">
            <a:spAutoFit/>
          </a:bodyPr>
          <a:lstStyle/>
          <a:p>
            <a:r>
              <a:rPr lang="en-US" sz="1500" dirty="0" err="1">
                <a:latin typeface="+mj-lt"/>
              </a:rPr>
              <a:t>Hình</a:t>
            </a:r>
            <a:r>
              <a:rPr lang="en-US" sz="1500" dirty="0">
                <a:latin typeface="+mj-lt"/>
              </a:rPr>
              <a:t> 1. </a:t>
            </a:r>
            <a:r>
              <a:rPr lang="vi-VN" sz="1500" dirty="0">
                <a:latin typeface="+mj-lt"/>
              </a:rPr>
              <a:t>Ví dụ về tài liệu MongoDB.</a:t>
            </a:r>
            <a:endParaRPr lang="en-US" sz="1500" dirty="0">
              <a:latin typeface="+mj-lt"/>
            </a:endParaRPr>
          </a:p>
        </p:txBody>
      </p:sp>
    </p:spTree>
    <p:extLst>
      <p:ext uri="{BB962C8B-B14F-4D97-AF65-F5344CB8AC3E}">
        <p14:creationId xmlns:p14="http://schemas.microsoft.com/office/powerpoint/2010/main" val="1210159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vi-VN" sz="3600" dirty="0">
                <a:latin typeface="Times New Roman" panose="02020603050405020304" pitchFamily="18" charset="0"/>
                <a:ea typeface="Tahoma" panose="020B0604030504040204" pitchFamily="34" charset="0"/>
                <a:cs typeface="Times New Roman" panose="02020603050405020304" pitchFamily="18" charset="0"/>
              </a:rPr>
              <a:t>Hoạt động CRUD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1200150"/>
            <a:ext cx="4038600" cy="3490795"/>
          </a:xfrm>
        </p:spPr>
        <p:txBody>
          <a:bodyPr>
            <a:noAutofit/>
          </a:bodyPr>
          <a:lstStyle/>
          <a:p>
            <a:pPr algn="just"/>
            <a:r>
              <a:rPr lang="vi-VN" sz="2000" dirty="0">
                <a:latin typeface="+mj-lt"/>
              </a:rPr>
              <a:t>Tổ chức hợp lý của dữ liệu và tài liệu trong MongoDB đư ợc hiển thị trong Hình </a:t>
            </a:r>
            <a:r>
              <a:rPr lang="en-US" sz="2000" dirty="0">
                <a:latin typeface="+mj-lt"/>
              </a:rPr>
              <a:t>2</a:t>
            </a:r>
            <a:r>
              <a:rPr lang="vi-VN" sz="2000" dirty="0">
                <a:latin typeface="+mj-lt"/>
              </a:rPr>
              <a:t>. Bộ sưu tập là một nhóm tài liệu, tương đương với một bảng trong DB giống như SQL. Mỗi bộ sư u tập chỉ thuộc về một DB. </a:t>
            </a:r>
            <a:endParaRPr lang="en-US" sz="2000" dirty="0">
              <a:latin typeface="+mj-lt"/>
            </a:endParaRPr>
          </a:p>
          <a:p>
            <a:pPr algn="just"/>
            <a:r>
              <a:rPr lang="en-US" sz="2000" dirty="0" err="1">
                <a:latin typeface="+mj-lt"/>
              </a:rPr>
              <a:t>Tuy</a:t>
            </a:r>
            <a:r>
              <a:rPr lang="en-US" sz="2000" dirty="0">
                <a:latin typeface="+mj-lt"/>
              </a:rPr>
              <a:t> </a:t>
            </a:r>
            <a:r>
              <a:rPr lang="vi-VN" sz="2000" dirty="0">
                <a:latin typeface="+mj-lt"/>
              </a:rPr>
              <a:t>nhiên, thông thường, các tài liệu trong một bộ sư u tập có mục đích liên quan và</a:t>
            </a:r>
            <a:r>
              <a:rPr lang="en-US" sz="2000" dirty="0">
                <a:latin typeface="+mj-lt"/>
              </a:rPr>
              <a:t> </a:t>
            </a:r>
            <a:r>
              <a:rPr lang="vi-VN" sz="2000" dirty="0">
                <a:latin typeface="+mj-lt"/>
              </a:rPr>
              <a:t>chia sẻ một số trường. </a:t>
            </a:r>
            <a:endParaRPr lang="en-US" sz="2000" dirty="0">
              <a:latin typeface="+mj-lt"/>
            </a:endParaRPr>
          </a:p>
        </p:txBody>
      </p:sp>
      <p:pic>
        <p:nvPicPr>
          <p:cNvPr id="5" name="Content Placeholder 4"/>
          <p:cNvPicPr>
            <a:picLocks noGrp="1"/>
          </p:cNvPicPr>
          <p:nvPr>
            <p:ph sz="half" idx="2"/>
          </p:nvPr>
        </p:nvPicPr>
        <p:blipFill>
          <a:blip r:embed="rId2"/>
          <a:stretch>
            <a:fillRect/>
          </a:stretch>
        </p:blipFill>
        <p:spPr>
          <a:xfrm>
            <a:off x="5112885" y="1471138"/>
            <a:ext cx="3109229" cy="2019475"/>
          </a:xfrm>
          <a:prstGeom prst="rect">
            <a:avLst/>
          </a:prstGeom>
          <a:ln>
            <a:solidFill>
              <a:schemeClr val="tx2"/>
            </a:solidFill>
          </a:ln>
        </p:spPr>
      </p:pic>
      <p:sp>
        <p:nvSpPr>
          <p:cNvPr id="6" name="TextBox 5"/>
          <p:cNvSpPr txBox="1"/>
          <p:nvPr/>
        </p:nvSpPr>
        <p:spPr>
          <a:xfrm>
            <a:off x="5477158" y="3635298"/>
            <a:ext cx="3332305" cy="323165"/>
          </a:xfrm>
          <a:prstGeom prst="rect">
            <a:avLst/>
          </a:prstGeom>
          <a:noFill/>
        </p:spPr>
        <p:txBody>
          <a:bodyPr wrap="square" rtlCol="0">
            <a:spAutoFit/>
          </a:bodyPr>
          <a:lstStyle/>
          <a:p>
            <a:r>
              <a:rPr lang="en-US" sz="1500" dirty="0" err="1">
                <a:latin typeface="+mj-lt"/>
              </a:rPr>
              <a:t>Hình</a:t>
            </a:r>
            <a:r>
              <a:rPr lang="en-US" sz="1500" dirty="0">
                <a:latin typeface="+mj-lt"/>
              </a:rPr>
              <a:t> 2.</a:t>
            </a:r>
            <a:r>
              <a:rPr lang="vi-VN" sz="1500" dirty="0">
                <a:latin typeface="+mj-lt"/>
              </a:rPr>
              <a:t>MongoDB logica tổ chức dữ</a:t>
            </a:r>
            <a:r>
              <a:rPr lang="en-US" sz="1500" dirty="0">
                <a:latin typeface="+mj-lt"/>
              </a:rPr>
              <a:t> </a:t>
            </a:r>
            <a:r>
              <a:rPr lang="vi-VN" sz="1500" dirty="0">
                <a:latin typeface="+mj-lt"/>
              </a:rPr>
              <a:t>liệu.</a:t>
            </a:r>
            <a:endParaRPr lang="en-US" sz="1500" dirty="0">
              <a:latin typeface="+mj-lt"/>
            </a:endParaRPr>
          </a:p>
        </p:txBody>
      </p:sp>
    </p:spTree>
    <p:extLst>
      <p:ext uri="{BB962C8B-B14F-4D97-AF65-F5344CB8AC3E}">
        <p14:creationId xmlns:p14="http://schemas.microsoft.com/office/powerpoint/2010/main" val="2887835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1563</Words>
  <Application>Microsoft Office PowerPoint</Application>
  <PresentationFormat>Trình chiếu Trên màn hình (16:9)</PresentationFormat>
  <Paragraphs>81</Paragraphs>
  <Slides>25</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25</vt:i4>
      </vt:variant>
    </vt:vector>
  </HeadingPairs>
  <TitlesOfParts>
    <vt:vector size="30" baseType="lpstr">
      <vt:lpstr>Arial</vt:lpstr>
      <vt:lpstr>Calibri</vt:lpstr>
      <vt:lpstr>Tahoma</vt:lpstr>
      <vt:lpstr>Times New Roman</vt:lpstr>
      <vt:lpstr>Office Theme</vt:lpstr>
      <vt:lpstr>Bản trình bày PowerPoint</vt:lpstr>
      <vt:lpstr>NỘI DUNG</vt:lpstr>
      <vt:lpstr>1.Giới thiệu</vt:lpstr>
      <vt:lpstr>Giới thiệu</vt:lpstr>
      <vt:lpstr>Giới thiệu</vt:lpstr>
      <vt:lpstr>2.Tổng quan về MongoDB:  Hoạt động CRUD trong MongoDB  Và Demo về hoạt động CRUD  </vt:lpstr>
      <vt:lpstr>   Hoạt động CRUD </vt:lpstr>
      <vt:lpstr>Hoạt động CRUD</vt:lpstr>
      <vt:lpstr>Hoạt động CRUD</vt:lpstr>
      <vt:lpstr>Hoạt động CRUD</vt:lpstr>
      <vt:lpstr>  Hoạt động CRUD </vt:lpstr>
      <vt:lpstr>Hoạt động CRUD</vt:lpstr>
      <vt:lpstr>Hoạt động CRUD</vt:lpstr>
      <vt:lpstr>Hoạt động CRUD</vt:lpstr>
      <vt:lpstr>Hoạt động CRUD</vt:lpstr>
      <vt:lpstr>Hoạt động CRUD</vt:lpstr>
      <vt:lpstr>Hoạt động CRUD</vt:lpstr>
      <vt:lpstr>Hoạt động CRUD</vt:lpstr>
      <vt:lpstr>DEMO về chức năng CRUD trong MongoDB  </vt:lpstr>
      <vt:lpstr>DEMO</vt:lpstr>
      <vt:lpstr>3. Kết luận </vt:lpstr>
      <vt:lpstr>Kết luận</vt:lpstr>
      <vt:lpstr>Kết luận</vt:lpstr>
      <vt:lpstr>Kết luận</vt:lpstr>
      <vt:lpstr>Cảm ơn Thầy và các bạn lắng nghe buổi thuyết trình của nhóm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2022-12-09T10:13:07Z</dcterms:modified>
</cp:coreProperties>
</file>