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631" r:id="rId2"/>
    <p:sldId id="632" r:id="rId3"/>
    <p:sldId id="633" r:id="rId4"/>
    <p:sldId id="635" r:id="rId5"/>
    <p:sldId id="658" r:id="rId6"/>
    <p:sldId id="657" r:id="rId7"/>
    <p:sldId id="646" r:id="rId8"/>
    <p:sldId id="636" r:id="rId9"/>
    <p:sldId id="647" r:id="rId10"/>
    <p:sldId id="637" r:id="rId11"/>
    <p:sldId id="648" r:id="rId12"/>
    <p:sldId id="651" r:id="rId13"/>
    <p:sldId id="649" r:id="rId14"/>
    <p:sldId id="650" r:id="rId15"/>
    <p:sldId id="655" r:id="rId16"/>
    <p:sldId id="653" r:id="rId17"/>
    <p:sldId id="656" r:id="rId18"/>
    <p:sldId id="641" r:id="rId19"/>
    <p:sldId id="660" r:id="rId20"/>
    <p:sldId id="661" r:id="rId21"/>
    <p:sldId id="654" r:id="rId22"/>
    <p:sldId id="644" r:id="rId23"/>
    <p:sldId id="659" r:id="rId24"/>
    <p:sldId id="642" r:id="rId25"/>
    <p:sldId id="643" r:id="rId26"/>
    <p:sldId id="662" r:id="rId27"/>
    <p:sldId id="663" r:id="rId28"/>
    <p:sldId id="664" r:id="rId29"/>
    <p:sldId id="645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6565" autoAdjust="0"/>
  </p:normalViewPr>
  <p:slideViewPr>
    <p:cSldViewPr>
      <p:cViewPr varScale="1">
        <p:scale>
          <a:sx n="108" d="100"/>
          <a:sy n="108" d="100"/>
        </p:scale>
        <p:origin x="23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BA23D-5710-45C3-8AE1-7B5721BE450C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9B1D2-4D57-416E-8BD1-3DACB5B914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4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2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12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8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6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7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1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78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51B58-621A-4ADE-A159-9196DE925EBD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F7AE2-E6CD-4286-A778-A9BB647826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9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Pds0-hZ1tM\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Terms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Genre</a:t>
            </a:r>
          </a:p>
          <a:p>
            <a:pPr lvl="1"/>
            <a:r>
              <a:rPr lang="en-US" dirty="0"/>
              <a:t>The purpose and type of the writing.</a:t>
            </a:r>
          </a:p>
          <a:p>
            <a:r>
              <a:rPr lang="en-US" dirty="0"/>
              <a:t>Prose vs. poetry</a:t>
            </a:r>
          </a:p>
          <a:p>
            <a:pPr lvl="1"/>
            <a:r>
              <a:rPr lang="en-US" dirty="0"/>
              <a:t>Poetry = written in verses</a:t>
            </a:r>
          </a:p>
          <a:p>
            <a:pPr lvl="1"/>
            <a:r>
              <a:rPr lang="en-US" dirty="0"/>
              <a:t>Prose = not written in verses</a:t>
            </a:r>
          </a:p>
        </p:txBody>
      </p:sp>
    </p:spTree>
    <p:extLst>
      <p:ext uri="{BB962C8B-B14F-4D97-AF65-F5344CB8AC3E}">
        <p14:creationId xmlns:p14="http://schemas.microsoft.com/office/powerpoint/2010/main" val="15770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Ennius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239-169 BCE</a:t>
            </a:r>
          </a:p>
          <a:p>
            <a:r>
              <a:rPr lang="en-US" dirty="0"/>
              <a:t>Born at </a:t>
            </a:r>
            <a:r>
              <a:rPr lang="en-US" dirty="0" err="1"/>
              <a:t>Rudiae</a:t>
            </a:r>
            <a:r>
              <a:rPr lang="en-US" dirty="0"/>
              <a:t> in Calabria, in southern Italy</a:t>
            </a:r>
          </a:p>
          <a:p>
            <a:r>
              <a:rPr lang="en-US" dirty="0"/>
              <a:t>Spoke Greek, Latin and Oscan</a:t>
            </a:r>
          </a:p>
          <a:p>
            <a:r>
              <a:rPr lang="en-US" dirty="0"/>
              <a:t>Supposedly brought to Rome by Cato the Elder</a:t>
            </a:r>
          </a:p>
          <a:p>
            <a:r>
              <a:rPr lang="en-US" dirty="0"/>
              <a:t>Adapted Greek tragedies and composed original epics about Roman history, especially the </a:t>
            </a:r>
            <a:r>
              <a:rPr lang="en-US" i="1" dirty="0" err="1"/>
              <a:t>Annales</a:t>
            </a:r>
            <a:endParaRPr lang="en-US" dirty="0"/>
          </a:p>
          <a:p>
            <a:r>
              <a:rPr lang="en-US" dirty="0"/>
              <a:t>Invented a new type of Latin verse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91" r="17639"/>
          <a:stretch/>
        </p:blipFill>
        <p:spPr>
          <a:xfrm>
            <a:off x="4953000" y="1600200"/>
            <a:ext cx="3708693" cy="4495800"/>
          </a:xfrm>
        </p:spPr>
      </p:pic>
    </p:spTree>
    <p:extLst>
      <p:ext uri="{BB962C8B-B14F-4D97-AF65-F5344CB8AC3E}">
        <p14:creationId xmlns:p14="http://schemas.microsoft.com/office/powerpoint/2010/main" val="146213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Ennius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O </a:t>
            </a:r>
            <a:r>
              <a:rPr lang="en-US" i="1" dirty="0" err="1"/>
              <a:t>Tite</a:t>
            </a:r>
            <a:r>
              <a:rPr lang="en-US" i="1" dirty="0"/>
              <a:t> </a:t>
            </a:r>
            <a:r>
              <a:rPr lang="en-US" i="1" dirty="0" err="1"/>
              <a:t>tute</a:t>
            </a:r>
            <a:r>
              <a:rPr lang="en-US" i="1" dirty="0"/>
              <a:t> Tati </a:t>
            </a:r>
            <a:r>
              <a:rPr lang="en-US" i="1" dirty="0" err="1"/>
              <a:t>tibi</a:t>
            </a:r>
            <a:r>
              <a:rPr lang="en-US" i="1" dirty="0"/>
              <a:t> </a:t>
            </a:r>
            <a:r>
              <a:rPr lang="en-US" i="1" dirty="0" err="1"/>
              <a:t>tanta</a:t>
            </a:r>
            <a:r>
              <a:rPr lang="en-US" i="1" dirty="0"/>
              <a:t> </a:t>
            </a:r>
            <a:r>
              <a:rPr lang="en-US" i="1" dirty="0" err="1"/>
              <a:t>tyranne</a:t>
            </a:r>
            <a:r>
              <a:rPr lang="en-US" i="1" dirty="0"/>
              <a:t> </a:t>
            </a:r>
            <a:r>
              <a:rPr lang="en-US" i="1" dirty="0" err="1"/>
              <a:t>tulisti</a:t>
            </a:r>
            <a:r>
              <a:rPr lang="en-US" i="1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“Oh Titus </a:t>
            </a:r>
            <a:r>
              <a:rPr lang="en-US" dirty="0" err="1"/>
              <a:t>Tatius</a:t>
            </a:r>
            <a:r>
              <a:rPr lang="en-US" dirty="0"/>
              <a:t>, you tyrant, you took these great troubles upon yourself!”</a:t>
            </a:r>
          </a:p>
          <a:p>
            <a:pPr marL="0" indent="0" algn="r">
              <a:buNone/>
            </a:pPr>
            <a:r>
              <a:rPr lang="en-US" dirty="0"/>
              <a:t>- </a:t>
            </a:r>
            <a:r>
              <a:rPr lang="en-US" dirty="0" err="1"/>
              <a:t>Ennius</a:t>
            </a:r>
            <a:r>
              <a:rPr lang="en-US" dirty="0"/>
              <a:t>, </a:t>
            </a:r>
            <a:r>
              <a:rPr lang="en-US" i="1" dirty="0" err="1"/>
              <a:t>Annales</a:t>
            </a:r>
            <a:r>
              <a:rPr lang="en-US" dirty="0"/>
              <a:t> 1.109</a:t>
            </a:r>
          </a:p>
        </p:txBody>
      </p:sp>
    </p:spTree>
    <p:extLst>
      <p:ext uri="{BB962C8B-B14F-4D97-AF65-F5344CB8AC3E}">
        <p14:creationId xmlns:p14="http://schemas.microsoft.com/office/powerpoint/2010/main" val="263778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Plautus and Terence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Titus </a:t>
            </a:r>
            <a:r>
              <a:rPr lang="en-US" dirty="0" err="1"/>
              <a:t>Maccius</a:t>
            </a:r>
            <a:r>
              <a:rPr lang="en-US" dirty="0"/>
              <a:t> Plautus (fl. 205-184 BCE) and </a:t>
            </a:r>
            <a:r>
              <a:rPr lang="en-US" dirty="0" err="1"/>
              <a:t>Publius</a:t>
            </a:r>
            <a:r>
              <a:rPr lang="en-US" dirty="0"/>
              <a:t> </a:t>
            </a:r>
            <a:r>
              <a:rPr lang="en-US" dirty="0" err="1"/>
              <a:t>Terentius</a:t>
            </a:r>
            <a:r>
              <a:rPr lang="en-US" dirty="0"/>
              <a:t> </a:t>
            </a:r>
            <a:r>
              <a:rPr lang="en-US" dirty="0" err="1"/>
              <a:t>Afer</a:t>
            </a:r>
            <a:r>
              <a:rPr lang="en-US" dirty="0"/>
              <a:t> (c. 185-159 BCE)</a:t>
            </a:r>
          </a:p>
          <a:p>
            <a:r>
              <a:rPr lang="en-US" dirty="0"/>
              <a:t>Authors of comedic plays</a:t>
            </a:r>
          </a:p>
          <a:p>
            <a:r>
              <a:rPr lang="en-US" dirty="0"/>
              <a:t>Set on a street in a fictional Athens</a:t>
            </a:r>
          </a:p>
          <a:p>
            <a:r>
              <a:rPr lang="en-US" dirty="0"/>
              <a:t>Typically involved wily slaves, inept masters, lost children, prostitutes, mistaken identity and love stories</a:t>
            </a:r>
          </a:p>
          <a:p>
            <a:r>
              <a:rPr lang="en-US" dirty="0"/>
              <a:t>Written in verse but using conversational Latin</a:t>
            </a:r>
          </a:p>
          <a:p>
            <a:r>
              <a:rPr lang="en-US" dirty="0"/>
              <a:t>Plautus tends towards the bawdy and the slapstick, whereas Terence is moralizing (and dull)</a:t>
            </a:r>
          </a:p>
        </p:txBody>
      </p:sp>
    </p:spTree>
    <p:extLst>
      <p:ext uri="{BB962C8B-B14F-4D97-AF65-F5344CB8AC3E}">
        <p14:creationId xmlns:p14="http://schemas.microsoft.com/office/powerpoint/2010/main" val="384953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Plautus and Terence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2126456"/>
            <a:ext cx="6032500" cy="3473450"/>
          </a:xfrm>
        </p:spPr>
      </p:pic>
      <p:sp>
        <p:nvSpPr>
          <p:cNvPr id="5" name="TextBox 4"/>
          <p:cNvSpPr txBox="1"/>
          <p:nvPr/>
        </p:nvSpPr>
        <p:spPr>
          <a:xfrm>
            <a:off x="1524000" y="5791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 Funny Thing Happened on the Way to the Forum</a:t>
            </a:r>
            <a:r>
              <a:rPr lang="en-US" dirty="0"/>
              <a:t> (1966)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96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Plautus and Terence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https://www.youtube.com/watch?v=QPds0-hZ1tM\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970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Fabius</a:t>
            </a:r>
            <a:r>
              <a:rPr lang="en-US" b="1" cap="small" dirty="0">
                <a:latin typeface="Cambria" panose="02040503050406030204" pitchFamily="18" charset="0"/>
              </a:rPr>
              <a:t> Pictor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c. 270 BCE</a:t>
            </a:r>
          </a:p>
          <a:p>
            <a:r>
              <a:rPr lang="en-US" dirty="0"/>
              <a:t>Earliest attested Roman historian</a:t>
            </a:r>
          </a:p>
          <a:p>
            <a:r>
              <a:rPr lang="en-US" dirty="0"/>
              <a:t>Wrote in Greek</a:t>
            </a:r>
          </a:p>
          <a:p>
            <a:r>
              <a:rPr lang="en-US" dirty="0"/>
              <a:t>His history covered the foundation of Rome to c. 200 BCE</a:t>
            </a:r>
          </a:p>
          <a:p>
            <a:r>
              <a:rPr lang="en-US" dirty="0"/>
              <a:t>Used by Polybius, Livy, Dionysius and Plutarch</a:t>
            </a:r>
          </a:p>
          <a:p>
            <a:r>
              <a:rPr lang="en-US" dirty="0"/>
              <a:t>“Nothing more than a compilation of yearly chronicles” (Cicero)</a:t>
            </a:r>
          </a:p>
        </p:txBody>
      </p:sp>
    </p:spTree>
    <p:extLst>
      <p:ext uri="{BB962C8B-B14F-4D97-AF65-F5344CB8AC3E}">
        <p14:creationId xmlns:p14="http://schemas.microsoft.com/office/powerpoint/2010/main" val="3479227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Cato the Elder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748" y="1696053"/>
            <a:ext cx="2889504" cy="4334256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Marcus </a:t>
            </a:r>
            <a:r>
              <a:rPr lang="en-US" dirty="0" err="1"/>
              <a:t>Porcius</a:t>
            </a:r>
            <a:r>
              <a:rPr lang="en-US" dirty="0"/>
              <a:t> Cato (the Elder)</a:t>
            </a:r>
          </a:p>
          <a:p>
            <a:r>
              <a:rPr lang="en-US" dirty="0"/>
              <a:t>c. 234-149 BCE</a:t>
            </a:r>
          </a:p>
          <a:p>
            <a:r>
              <a:rPr lang="en-US" dirty="0"/>
              <a:t>Consul in 195, censor in 184</a:t>
            </a:r>
          </a:p>
          <a:p>
            <a:r>
              <a:rPr lang="en-US" dirty="0"/>
              <a:t>Wrote a history of Rome and a book about farming (</a:t>
            </a:r>
            <a:r>
              <a:rPr lang="en-US" i="1" dirty="0"/>
              <a:t>De </a:t>
            </a:r>
            <a:r>
              <a:rPr lang="en-US" i="1" dirty="0" err="1"/>
              <a:t>Agricultura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Includes numerous recipes for cabbage</a:t>
            </a:r>
          </a:p>
        </p:txBody>
      </p:sp>
    </p:spTree>
    <p:extLst>
      <p:ext uri="{BB962C8B-B14F-4D97-AF65-F5344CB8AC3E}">
        <p14:creationId xmlns:p14="http://schemas.microsoft.com/office/powerpoint/2010/main" val="147755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Phase II: 1</a:t>
            </a:r>
            <a:r>
              <a:rPr lang="en-US" b="1" cap="small" baseline="30000" dirty="0">
                <a:latin typeface="Cambria" panose="02040503050406030204" pitchFamily="18" charset="0"/>
              </a:rPr>
              <a:t>st</a:t>
            </a:r>
            <a:r>
              <a:rPr lang="en-US" b="1" cap="small" dirty="0">
                <a:latin typeface="Cambria" panose="02040503050406030204" pitchFamily="18" charset="0"/>
              </a:rPr>
              <a:t> cen. BCE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Prose</a:t>
            </a:r>
          </a:p>
          <a:p>
            <a:pPr lvl="1"/>
            <a:r>
              <a:rPr lang="en-US" dirty="0"/>
              <a:t>Cicero</a:t>
            </a:r>
          </a:p>
          <a:p>
            <a:pPr lvl="1"/>
            <a:r>
              <a:rPr lang="en-US" dirty="0"/>
              <a:t>Livy</a:t>
            </a:r>
          </a:p>
          <a:p>
            <a:r>
              <a:rPr lang="en-US" dirty="0"/>
              <a:t>Poetry</a:t>
            </a:r>
          </a:p>
          <a:p>
            <a:pPr lvl="1"/>
            <a:r>
              <a:rPr lang="en-US" dirty="0"/>
              <a:t>Lucretius</a:t>
            </a:r>
          </a:p>
          <a:p>
            <a:pPr lvl="1"/>
            <a:r>
              <a:rPr lang="en-US" dirty="0"/>
              <a:t>Catullus</a:t>
            </a:r>
          </a:p>
          <a:p>
            <a:pPr lvl="1"/>
            <a:r>
              <a:rPr lang="en-US" dirty="0"/>
              <a:t>Horace</a:t>
            </a:r>
          </a:p>
          <a:p>
            <a:pPr lvl="1"/>
            <a:r>
              <a:rPr lang="en-US" dirty="0"/>
              <a:t>Virgil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2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Cicero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46" y="1600200"/>
            <a:ext cx="3017308" cy="452596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Marcus </a:t>
            </a:r>
            <a:r>
              <a:rPr lang="en-US" dirty="0" err="1"/>
              <a:t>Tullius</a:t>
            </a:r>
            <a:r>
              <a:rPr lang="en-US" dirty="0"/>
              <a:t> Cicero</a:t>
            </a:r>
          </a:p>
          <a:p>
            <a:r>
              <a:rPr lang="en-US" dirty="0"/>
              <a:t>106-43 BCE</a:t>
            </a:r>
          </a:p>
          <a:p>
            <a:r>
              <a:rPr lang="en-US" dirty="0"/>
              <a:t>Lawyer, orator, politician and writer</a:t>
            </a:r>
          </a:p>
          <a:p>
            <a:r>
              <a:rPr lang="en-US" dirty="0"/>
              <a:t>Quaestor in 75, praetor in 66, consul in 63</a:t>
            </a:r>
          </a:p>
          <a:p>
            <a:r>
              <a:rPr lang="en-US" dirty="0"/>
              <a:t>But his political career ended after his consulship</a:t>
            </a:r>
          </a:p>
          <a:p>
            <a:r>
              <a:rPr lang="en-US" dirty="0"/>
              <a:t>Focused on writing until his murder in 43</a:t>
            </a:r>
          </a:p>
        </p:txBody>
      </p:sp>
    </p:spTree>
    <p:extLst>
      <p:ext uri="{BB962C8B-B14F-4D97-AF65-F5344CB8AC3E}">
        <p14:creationId xmlns:p14="http://schemas.microsoft.com/office/powerpoint/2010/main" val="1346909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Cicero’s Literary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Speeches</a:t>
            </a:r>
          </a:p>
          <a:p>
            <a:pPr lvl="1"/>
            <a:r>
              <a:rPr lang="en-US" dirty="0"/>
              <a:t>Legal</a:t>
            </a:r>
          </a:p>
          <a:p>
            <a:pPr lvl="1"/>
            <a:r>
              <a:rPr lang="en-US" dirty="0"/>
              <a:t>Political</a:t>
            </a:r>
          </a:p>
          <a:p>
            <a:r>
              <a:rPr lang="en-US" dirty="0"/>
              <a:t>Philosophical works</a:t>
            </a:r>
          </a:p>
          <a:p>
            <a:r>
              <a:rPr lang="en-US" dirty="0"/>
              <a:t>Political treatises</a:t>
            </a:r>
          </a:p>
          <a:p>
            <a:r>
              <a:rPr lang="en-US" dirty="0"/>
              <a:t>Letters</a:t>
            </a:r>
          </a:p>
          <a:p>
            <a:pPr lvl="1"/>
            <a:r>
              <a:rPr lang="en-US" dirty="0"/>
              <a:t>To Atticus, to his friends</a:t>
            </a:r>
          </a:p>
        </p:txBody>
      </p:sp>
    </p:spTree>
    <p:extLst>
      <p:ext uri="{BB962C8B-B14F-4D97-AF65-F5344CB8AC3E}">
        <p14:creationId xmlns:p14="http://schemas.microsoft.com/office/powerpoint/2010/main" val="6781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small" dirty="0">
                <a:latin typeface="Cambria" panose="02040503050406030204" pitchFamily="18" charset="0"/>
              </a:rPr>
              <a:t>Genres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Prose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Epistolary</a:t>
            </a:r>
          </a:p>
          <a:p>
            <a:pPr lvl="1"/>
            <a:r>
              <a:rPr lang="en-US" dirty="0"/>
              <a:t>Oratory</a:t>
            </a:r>
          </a:p>
          <a:p>
            <a:pPr lvl="1"/>
            <a:r>
              <a:rPr lang="en-US" dirty="0"/>
              <a:t>Philosophy </a:t>
            </a:r>
          </a:p>
          <a:p>
            <a:r>
              <a:rPr lang="en-US" dirty="0"/>
              <a:t>Poetry</a:t>
            </a:r>
          </a:p>
          <a:p>
            <a:pPr lvl="1"/>
            <a:r>
              <a:rPr lang="en-US" dirty="0"/>
              <a:t>Epic</a:t>
            </a:r>
          </a:p>
          <a:p>
            <a:pPr lvl="1"/>
            <a:r>
              <a:rPr lang="en-US" dirty="0"/>
              <a:t>Comedy</a:t>
            </a:r>
          </a:p>
          <a:p>
            <a:pPr lvl="1"/>
            <a:r>
              <a:rPr lang="en-US" dirty="0"/>
              <a:t>Tragedy</a:t>
            </a:r>
          </a:p>
          <a:p>
            <a:pPr lvl="1"/>
            <a:r>
              <a:rPr lang="en-US" dirty="0"/>
              <a:t>Lyric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348" y="1600200"/>
            <a:ext cx="3288304" cy="4525963"/>
          </a:xfrm>
        </p:spPr>
      </p:pic>
      <p:sp>
        <p:nvSpPr>
          <p:cNvPr id="6" name="Rounded Rectangle 5"/>
          <p:cNvSpPr/>
          <p:nvPr/>
        </p:nvSpPr>
        <p:spPr>
          <a:xfrm>
            <a:off x="7010400" y="2057400"/>
            <a:ext cx="1066800" cy="160020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Letter to Atticus 1.2 (65 </a:t>
            </a:r>
            <a:r>
              <a:rPr lang="en-US" b="1" cap="small" dirty="0" err="1">
                <a:latin typeface="Cambria" panose="02040503050406030204" pitchFamily="18" charset="0"/>
              </a:rPr>
              <a:t>bce</a:t>
            </a:r>
            <a:r>
              <a:rPr lang="en-US" b="1" cap="small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“It’s been a while since I got a letter from you. I’ve already written in detail about my election prospects. Currently I’m thinking about defending my fellow candidate </a:t>
            </a:r>
            <a:r>
              <a:rPr lang="en-US" dirty="0" err="1"/>
              <a:t>Catiline</a:t>
            </a:r>
            <a:r>
              <a:rPr lang="en-US" dirty="0"/>
              <a:t> in his extortion trial. We have the jury we want, and the prosecution has been fully cooperative. If he’s acquitted, I hope he’ll be more disposed to becoming allies in our quest for office. But, if things turn out differently, I’ll bear it with a cheerful heart.”</a:t>
            </a:r>
          </a:p>
        </p:txBody>
      </p:sp>
    </p:spTree>
    <p:extLst>
      <p:ext uri="{BB962C8B-B14F-4D97-AF65-F5344CB8AC3E}">
        <p14:creationId xmlns:p14="http://schemas.microsoft.com/office/powerpoint/2010/main" val="398487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Livy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c. 64 BCE - 12 CE</a:t>
            </a:r>
          </a:p>
          <a:p>
            <a:r>
              <a:rPr lang="en-US" dirty="0"/>
              <a:t>Born in </a:t>
            </a:r>
            <a:r>
              <a:rPr lang="en-US" dirty="0" err="1"/>
              <a:t>Patavium</a:t>
            </a:r>
            <a:r>
              <a:rPr lang="en-US" dirty="0"/>
              <a:t> (now Padua) in Cisalpine Gaul</a:t>
            </a:r>
          </a:p>
          <a:p>
            <a:r>
              <a:rPr lang="en-US" dirty="0"/>
              <a:t>Grew up during the civil wars of the 40s BCE</a:t>
            </a:r>
          </a:p>
          <a:p>
            <a:r>
              <a:rPr lang="en-US" dirty="0"/>
              <a:t>Independently wealthy?</a:t>
            </a:r>
          </a:p>
          <a:p>
            <a:r>
              <a:rPr lang="en-US" dirty="0"/>
              <a:t>Wrote </a:t>
            </a:r>
            <a:r>
              <a:rPr lang="en-US" i="1" dirty="0"/>
              <a:t>Ab </a:t>
            </a:r>
            <a:r>
              <a:rPr lang="en-US" i="1" dirty="0" err="1"/>
              <a:t>urbe</a:t>
            </a:r>
            <a:r>
              <a:rPr lang="en-US" i="1" dirty="0"/>
              <a:t> condita</a:t>
            </a:r>
            <a:r>
              <a:rPr lang="en-US" dirty="0"/>
              <a:t> (‘From the Founding of the City’)</a:t>
            </a:r>
          </a:p>
          <a:p>
            <a:pPr lvl="1"/>
            <a:r>
              <a:rPr lang="en-US" dirty="0"/>
              <a:t>Originally 142 books!</a:t>
            </a:r>
          </a:p>
          <a:p>
            <a:pPr lvl="1"/>
            <a:r>
              <a:rPr lang="en-US" dirty="0"/>
              <a:t>Most now lost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88" t="55581" r="42640" b="20904"/>
          <a:stretch/>
        </p:blipFill>
        <p:spPr>
          <a:xfrm>
            <a:off x="4953000" y="1981200"/>
            <a:ext cx="3706871" cy="3824177"/>
          </a:xfrm>
        </p:spPr>
      </p:pic>
    </p:spTree>
    <p:extLst>
      <p:ext uri="{BB962C8B-B14F-4D97-AF65-F5344CB8AC3E}">
        <p14:creationId xmlns:p14="http://schemas.microsoft.com/office/powerpoint/2010/main" val="398529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Lucretius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Titus Lucretius </a:t>
            </a:r>
            <a:r>
              <a:rPr lang="en-US" dirty="0" err="1"/>
              <a:t>Carus</a:t>
            </a:r>
            <a:endParaRPr lang="en-US" dirty="0"/>
          </a:p>
          <a:p>
            <a:r>
              <a:rPr lang="en-US" dirty="0"/>
              <a:t>c. 94-55 or 51 BCE</a:t>
            </a:r>
          </a:p>
          <a:p>
            <a:r>
              <a:rPr lang="en-US" dirty="0"/>
              <a:t>Supposedly committed suicide in a fit of insanity caused by a love potion</a:t>
            </a:r>
          </a:p>
          <a:p>
            <a:r>
              <a:rPr lang="en-US" dirty="0"/>
              <a:t>Author of </a:t>
            </a:r>
            <a:r>
              <a:rPr lang="en-US" i="1" dirty="0"/>
              <a:t>De Rerum Natura</a:t>
            </a:r>
            <a:r>
              <a:rPr lang="en-US" dirty="0"/>
              <a:t> (‘On the Nature of Things’), a didactic poem intended to convert the reader to Epicureanism</a:t>
            </a:r>
          </a:p>
        </p:txBody>
      </p:sp>
    </p:spTree>
    <p:extLst>
      <p:ext uri="{BB962C8B-B14F-4D97-AF65-F5344CB8AC3E}">
        <p14:creationId xmlns:p14="http://schemas.microsoft.com/office/powerpoint/2010/main" val="299642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Catullus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7" r="46073"/>
          <a:stretch/>
        </p:blipFill>
        <p:spPr>
          <a:xfrm>
            <a:off x="5376530" y="1517983"/>
            <a:ext cx="2776870" cy="4616741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Gaius </a:t>
            </a:r>
            <a:r>
              <a:rPr lang="en-US" dirty="0" err="1"/>
              <a:t>Valerius</a:t>
            </a:r>
            <a:r>
              <a:rPr lang="en-US" dirty="0"/>
              <a:t> Catullus</a:t>
            </a:r>
          </a:p>
          <a:p>
            <a:r>
              <a:rPr lang="en-US" dirty="0"/>
              <a:t>c. 84-53 BCE</a:t>
            </a:r>
          </a:p>
          <a:p>
            <a:r>
              <a:rPr lang="en-US" dirty="0"/>
              <a:t>From Cisalpine Gaul</a:t>
            </a:r>
          </a:p>
          <a:p>
            <a:r>
              <a:rPr lang="en-US" dirty="0"/>
              <a:t>Wrote lyric poetry on a variety of subjects, including love, religion, friendship and myth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0" y="6211669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Catullus as envisioned by Alma-Tadema</a:t>
            </a:r>
          </a:p>
        </p:txBody>
      </p:sp>
    </p:spTree>
    <p:extLst>
      <p:ext uri="{BB962C8B-B14F-4D97-AF65-F5344CB8AC3E}">
        <p14:creationId xmlns:p14="http://schemas.microsoft.com/office/powerpoint/2010/main" val="2049577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Catullus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776413" indent="0">
              <a:buNone/>
            </a:pPr>
            <a:r>
              <a:rPr lang="en-US" dirty="0"/>
              <a:t>“You will dine well, my </a:t>
            </a:r>
            <a:r>
              <a:rPr lang="en-US" dirty="0" err="1"/>
              <a:t>Fabullus</a:t>
            </a:r>
            <a:r>
              <a:rPr lang="en-US" dirty="0"/>
              <a:t>, at my house</a:t>
            </a:r>
          </a:p>
          <a:p>
            <a:pPr marL="1776413" indent="0">
              <a:buNone/>
            </a:pPr>
            <a:r>
              <a:rPr lang="en-US" dirty="0"/>
              <a:t>in a few days, if the gods favor you,</a:t>
            </a:r>
          </a:p>
          <a:p>
            <a:pPr marL="1776413" indent="0">
              <a:buNone/>
            </a:pPr>
            <a:r>
              <a:rPr lang="en-US" dirty="0"/>
              <a:t>if with you, you bring a good and great</a:t>
            </a:r>
          </a:p>
          <a:p>
            <a:pPr marL="1776413" indent="0">
              <a:buNone/>
            </a:pPr>
            <a:r>
              <a:rPr lang="en-US" dirty="0"/>
              <a:t>meal, not without a fair-skinned girl</a:t>
            </a:r>
          </a:p>
          <a:p>
            <a:pPr marL="1776413" indent="0">
              <a:buNone/>
            </a:pPr>
            <a:r>
              <a:rPr lang="en-US" dirty="0"/>
              <a:t>both wine and wit and all the banter.</a:t>
            </a:r>
          </a:p>
          <a:p>
            <a:pPr marL="1776413" indent="0">
              <a:buNone/>
            </a:pPr>
            <a:r>
              <a:rPr lang="en-US" dirty="0"/>
              <a:t>If you bring these, I say, our charming friend,</a:t>
            </a:r>
          </a:p>
          <a:p>
            <a:pPr marL="1776413" indent="0">
              <a:buNone/>
            </a:pPr>
            <a:r>
              <a:rPr lang="en-US" dirty="0"/>
              <a:t>you will dine well, for the purse of your Catullus</a:t>
            </a:r>
          </a:p>
          <a:p>
            <a:pPr marL="1776413" indent="0">
              <a:buNone/>
            </a:pPr>
            <a:r>
              <a:rPr lang="en-US" dirty="0"/>
              <a:t>is full of cobwebs.</a:t>
            </a:r>
          </a:p>
          <a:p>
            <a:pPr marL="1776413" indent="0">
              <a:buNone/>
            </a:pPr>
            <a:r>
              <a:rPr lang="en-US" dirty="0"/>
              <a:t>But in exchange you will receive most pure friendship</a:t>
            </a:r>
          </a:p>
          <a:p>
            <a:pPr marL="1776413" indent="0">
              <a:buNone/>
            </a:pPr>
            <a:r>
              <a:rPr lang="en-US" dirty="0"/>
              <a:t>or if anything is more sweet or more elegant:</a:t>
            </a:r>
          </a:p>
          <a:p>
            <a:pPr marL="1776413" indent="0">
              <a:buNone/>
            </a:pPr>
            <a:r>
              <a:rPr lang="en-US" dirty="0"/>
              <a:t>for I will give perfume, which to my girl</a:t>
            </a:r>
          </a:p>
          <a:p>
            <a:pPr marL="1776413" indent="0">
              <a:buNone/>
            </a:pPr>
            <a:r>
              <a:rPr lang="en-US" dirty="0"/>
              <a:t>Venus and Cupids have given,</a:t>
            </a:r>
          </a:p>
          <a:p>
            <a:pPr marL="1776413" indent="0">
              <a:buNone/>
            </a:pPr>
            <a:r>
              <a:rPr lang="en-US" dirty="0"/>
              <a:t>which when you will smell it, you will ask the gods,</a:t>
            </a:r>
          </a:p>
          <a:p>
            <a:pPr marL="1776413" indent="0">
              <a:buNone/>
            </a:pPr>
            <a:r>
              <a:rPr lang="en-US" dirty="0"/>
              <a:t>to make you, </a:t>
            </a:r>
            <a:r>
              <a:rPr lang="en-US" dirty="0" err="1"/>
              <a:t>Fabullus</a:t>
            </a:r>
            <a:r>
              <a:rPr lang="en-US" dirty="0"/>
              <a:t>, all nose.”</a:t>
            </a:r>
          </a:p>
        </p:txBody>
      </p:sp>
    </p:spTree>
    <p:extLst>
      <p:ext uri="{BB962C8B-B14F-4D97-AF65-F5344CB8AC3E}">
        <p14:creationId xmlns:p14="http://schemas.microsoft.com/office/powerpoint/2010/main" val="4154947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Horace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1907381"/>
            <a:ext cx="3498850" cy="3911600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Quintus </a:t>
            </a:r>
            <a:r>
              <a:rPr lang="en-US" dirty="0" err="1"/>
              <a:t>Horatius</a:t>
            </a:r>
            <a:r>
              <a:rPr lang="en-US" dirty="0"/>
              <a:t> </a:t>
            </a:r>
            <a:r>
              <a:rPr lang="en-US" dirty="0" err="1"/>
              <a:t>Flaccus</a:t>
            </a:r>
            <a:endParaRPr lang="en-US" dirty="0"/>
          </a:p>
          <a:p>
            <a:r>
              <a:rPr lang="en-US" dirty="0"/>
              <a:t>c. 65-8 BCE</a:t>
            </a:r>
          </a:p>
          <a:p>
            <a:r>
              <a:rPr lang="en-US" dirty="0"/>
              <a:t>Son of a freedman</a:t>
            </a:r>
          </a:p>
          <a:p>
            <a:r>
              <a:rPr lang="en-US" dirty="0"/>
              <a:t>Educated in Rome and Athens</a:t>
            </a:r>
          </a:p>
          <a:p>
            <a:r>
              <a:rPr lang="en-US" dirty="0"/>
              <a:t>Served with Brutus during the civil war; lost everything after Philippi in 42</a:t>
            </a:r>
          </a:p>
          <a:p>
            <a:r>
              <a:rPr lang="en-US" dirty="0"/>
              <a:t>Introduced to Maecenas by Virgil</a:t>
            </a:r>
          </a:p>
          <a:p>
            <a:r>
              <a:rPr lang="en-US" dirty="0"/>
              <a:t>Wrote lyric poems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614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Horace, </a:t>
            </a:r>
            <a:r>
              <a:rPr lang="en-US" b="1" i="1" cap="small" dirty="0">
                <a:latin typeface="Cambria" panose="02040503050406030204" pitchFamily="18" charset="0"/>
              </a:rPr>
              <a:t>Odes</a:t>
            </a:r>
            <a:r>
              <a:rPr lang="en-US" b="1" cap="small" dirty="0">
                <a:latin typeface="Cambria" panose="02040503050406030204" pitchFamily="18" charset="0"/>
              </a:rPr>
              <a:t> 1.11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“You should not seek – it is forbidden to know – which end of life</a:t>
            </a:r>
          </a:p>
          <a:p>
            <a:pPr marL="0" indent="0">
              <a:buNone/>
            </a:pPr>
            <a:r>
              <a:rPr lang="en-US" sz="2300" dirty="0"/>
              <a:t>the gods have given to me, which end to you, </a:t>
            </a:r>
            <a:r>
              <a:rPr lang="en-US" sz="2300" dirty="0" err="1"/>
              <a:t>Leuconoe</a:t>
            </a:r>
            <a:r>
              <a:rPr lang="en-US" sz="2300" dirty="0"/>
              <a:t>, nor</a:t>
            </a:r>
          </a:p>
          <a:p>
            <a:pPr marL="0" indent="0">
              <a:buNone/>
            </a:pPr>
            <a:r>
              <a:rPr lang="en-US" sz="2300" dirty="0"/>
              <a:t>should you test Babylonian numbers. How much better to suffer</a:t>
            </a:r>
          </a:p>
          <a:p>
            <a:pPr marL="0" indent="0">
              <a:buNone/>
            </a:pPr>
            <a:r>
              <a:rPr lang="en-US" sz="2300" dirty="0"/>
              <a:t>whatever will be, whether Jupiter assigns many winters, or the last,</a:t>
            </a:r>
          </a:p>
          <a:p>
            <a:pPr marL="0" indent="0">
              <a:buNone/>
            </a:pPr>
            <a:r>
              <a:rPr lang="en-US" sz="2300" dirty="0"/>
              <a:t>which now the Tyrrhenian sea weakens with the opposing</a:t>
            </a:r>
          </a:p>
          <a:p>
            <a:pPr marL="0" indent="0">
              <a:buNone/>
            </a:pPr>
            <a:r>
              <a:rPr lang="en-US" sz="2300" dirty="0"/>
              <a:t>pumice stones. Be wise, strain the wine, and cut back hope</a:t>
            </a:r>
          </a:p>
          <a:p>
            <a:pPr marL="0" indent="0">
              <a:buNone/>
            </a:pPr>
            <a:r>
              <a:rPr lang="en-US" sz="2300" dirty="0"/>
              <a:t>for a long life in a short time. While we talk, envious time will</a:t>
            </a:r>
          </a:p>
          <a:p>
            <a:pPr marL="0" indent="0">
              <a:buNone/>
            </a:pPr>
            <a:r>
              <a:rPr lang="en-US" sz="2300" dirty="0"/>
              <a:t>flee: seize the day, trusting as little as possible to tomorrow.”</a:t>
            </a:r>
          </a:p>
        </p:txBody>
      </p:sp>
    </p:spTree>
    <p:extLst>
      <p:ext uri="{BB962C8B-B14F-4D97-AF65-F5344CB8AC3E}">
        <p14:creationId xmlns:p14="http://schemas.microsoft.com/office/powerpoint/2010/main" val="427762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Virgil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311" y="1600200"/>
            <a:ext cx="3170378" cy="4525963"/>
          </a:xfr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Publius</a:t>
            </a:r>
            <a:r>
              <a:rPr lang="en-US" dirty="0"/>
              <a:t> </a:t>
            </a:r>
            <a:r>
              <a:rPr lang="en-US" dirty="0" err="1"/>
              <a:t>Vergilius</a:t>
            </a:r>
            <a:r>
              <a:rPr lang="en-US" dirty="0"/>
              <a:t> </a:t>
            </a:r>
            <a:r>
              <a:rPr lang="en-US" dirty="0" err="1"/>
              <a:t>Maro</a:t>
            </a:r>
            <a:endParaRPr lang="en-US" dirty="0"/>
          </a:p>
          <a:p>
            <a:r>
              <a:rPr lang="en-US" dirty="0"/>
              <a:t>c. 70-19 BCE</a:t>
            </a:r>
          </a:p>
          <a:p>
            <a:r>
              <a:rPr lang="en-US" dirty="0"/>
              <a:t>Supported by </a:t>
            </a:r>
            <a:r>
              <a:rPr lang="en-US" dirty="0" err="1"/>
              <a:t>Asinius</a:t>
            </a:r>
            <a:r>
              <a:rPr lang="en-US" dirty="0"/>
              <a:t> </a:t>
            </a:r>
            <a:r>
              <a:rPr lang="en-US" dirty="0" err="1"/>
              <a:t>Pollio</a:t>
            </a:r>
            <a:r>
              <a:rPr lang="en-US" dirty="0"/>
              <a:t> and Maecenas</a:t>
            </a:r>
          </a:p>
          <a:p>
            <a:r>
              <a:rPr lang="en-US" dirty="0"/>
              <a:t>Works</a:t>
            </a:r>
          </a:p>
          <a:p>
            <a:pPr lvl="1"/>
            <a:r>
              <a:rPr lang="en-US" i="1" dirty="0"/>
              <a:t>Eclogues</a:t>
            </a:r>
            <a:endParaRPr lang="en-US" dirty="0"/>
          </a:p>
          <a:p>
            <a:pPr lvl="1"/>
            <a:r>
              <a:rPr lang="en-US" i="1" dirty="0"/>
              <a:t>Georgics</a:t>
            </a:r>
          </a:p>
          <a:p>
            <a:pPr lvl="1"/>
            <a:r>
              <a:rPr lang="en-US" i="1" dirty="0"/>
              <a:t>Aeneid</a:t>
            </a:r>
          </a:p>
        </p:txBody>
      </p:sp>
    </p:spTree>
    <p:extLst>
      <p:ext uri="{BB962C8B-B14F-4D97-AF65-F5344CB8AC3E}">
        <p14:creationId xmlns:p14="http://schemas.microsoft.com/office/powerpoint/2010/main" val="378388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The Aeneid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Tale of Aeneas, a Trojan prince</a:t>
            </a:r>
          </a:p>
          <a:p>
            <a:r>
              <a:rPr lang="en-US" dirty="0"/>
              <a:t>Son of Anchises and Aphrodite/Venus</a:t>
            </a:r>
          </a:p>
          <a:p>
            <a:r>
              <a:rPr lang="en-US" dirty="0"/>
              <a:t>Fled Troy, bounced around the Mediterranean, ended up in Italy</a:t>
            </a:r>
          </a:p>
          <a:p>
            <a:r>
              <a:rPr lang="en-US" dirty="0"/>
              <a:t>Founded </a:t>
            </a:r>
            <a:r>
              <a:rPr lang="en-US" dirty="0" err="1"/>
              <a:t>Lavinium</a:t>
            </a:r>
            <a:r>
              <a:rPr lang="en-US" dirty="0"/>
              <a:t>; Romulus was his descendent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9745" y="1600200"/>
            <a:ext cx="3575510" cy="4525963"/>
          </a:xfrm>
        </p:spPr>
      </p:pic>
    </p:spTree>
    <p:extLst>
      <p:ext uri="{BB962C8B-B14F-4D97-AF65-F5344CB8AC3E}">
        <p14:creationId xmlns:p14="http://schemas.microsoft.com/office/powerpoint/2010/main" val="3300789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/>
              <a:t>Meliboeus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Tityrus</a:t>
            </a:r>
            <a:r>
              <a:rPr lang="en-US" dirty="0"/>
              <a:t>, lying there, under the spreading beech-tree cover,</a:t>
            </a:r>
          </a:p>
          <a:p>
            <a:pPr marL="0" indent="0">
              <a:buNone/>
            </a:pPr>
            <a:r>
              <a:rPr lang="en-US" dirty="0"/>
              <a:t>you study the woodland Muse, on slender shepherd’s pipe.</a:t>
            </a:r>
          </a:p>
          <a:p>
            <a:pPr marL="0" indent="0">
              <a:buNone/>
            </a:pPr>
            <a:r>
              <a:rPr lang="en-US" dirty="0"/>
              <a:t>We are leaving the sweet fields and the frontiers of our country:</a:t>
            </a:r>
          </a:p>
          <a:p>
            <a:pPr marL="0" indent="0">
              <a:buNone/>
            </a:pPr>
            <a:r>
              <a:rPr lang="en-US" dirty="0"/>
              <a:t>we are fleeing our country: you, </a:t>
            </a:r>
            <a:r>
              <a:rPr lang="en-US" dirty="0" err="1"/>
              <a:t>Tityrus</a:t>
            </a:r>
            <a:r>
              <a:rPr lang="en-US" dirty="0"/>
              <a:t>, idling in the shade,</a:t>
            </a:r>
          </a:p>
          <a:p>
            <a:pPr marL="0" indent="0">
              <a:buNone/>
            </a:pPr>
            <a:r>
              <a:rPr lang="en-US" dirty="0"/>
              <a:t>teach the woods to echo ‘lovely Amaryllis’.</a:t>
            </a:r>
          </a:p>
          <a:p>
            <a:pPr marL="0" indent="0">
              <a:buNone/>
            </a:pPr>
            <a:r>
              <a:rPr lang="en-US" b="1" dirty="0" err="1"/>
              <a:t>Tityrus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 </a:t>
            </a:r>
            <a:r>
              <a:rPr lang="en-US" dirty="0" err="1"/>
              <a:t>Meliboeus</a:t>
            </a:r>
            <a:r>
              <a:rPr lang="en-US" dirty="0"/>
              <a:t>, a god has created this leisure for us.</a:t>
            </a:r>
          </a:p>
          <a:p>
            <a:pPr marL="0" indent="0">
              <a:buNone/>
            </a:pPr>
            <a:r>
              <a:rPr lang="en-US" dirty="0"/>
              <a:t>Since he’ll always be a god to me, a gentle lamb</a:t>
            </a:r>
          </a:p>
          <a:p>
            <a:pPr marL="0" indent="0">
              <a:buNone/>
            </a:pPr>
            <a:r>
              <a:rPr lang="en-US" dirty="0"/>
              <a:t>from our fold, will often drench his altar.</a:t>
            </a:r>
          </a:p>
          <a:p>
            <a:pPr marL="0" indent="0">
              <a:buNone/>
            </a:pPr>
            <a:r>
              <a:rPr lang="en-US" dirty="0"/>
              <a:t>Through him my cattle roam as you see, and I</a:t>
            </a:r>
          </a:p>
          <a:p>
            <a:pPr marL="0" indent="0">
              <a:buNone/>
            </a:pPr>
            <a:r>
              <a:rPr lang="en-US" dirty="0"/>
              <a:t>allow what I wish to be played by my rural reed.</a:t>
            </a:r>
          </a:p>
        </p:txBody>
      </p:sp>
    </p:spTree>
    <p:extLst>
      <p:ext uri="{BB962C8B-B14F-4D97-AF65-F5344CB8AC3E}">
        <p14:creationId xmlns:p14="http://schemas.microsoft.com/office/powerpoint/2010/main" val="37927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Technologies of Writing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6328"/>
            <a:ext cx="4038600" cy="3913707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Papyrus</a:t>
            </a:r>
          </a:p>
          <a:p>
            <a:r>
              <a:rPr lang="en-US" dirty="0"/>
              <a:t>Wax tablets</a:t>
            </a:r>
          </a:p>
          <a:p>
            <a:r>
              <a:rPr lang="en-US" dirty="0"/>
              <a:t>Epigraphy</a:t>
            </a:r>
          </a:p>
          <a:p>
            <a:r>
              <a:rPr lang="en-US" dirty="0"/>
              <a:t>Graffiti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03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Well I don’t begrudge you: rather I wonder at it: there’s such</a:t>
            </a:r>
          </a:p>
          <a:p>
            <a:pPr marL="0" indent="0">
              <a:buNone/>
            </a:pPr>
            <a:r>
              <a:rPr lang="en-US" sz="2200" dirty="0"/>
              <a:t>endless trouble everywhere over all the countryside. See,</a:t>
            </a:r>
          </a:p>
          <a:p>
            <a:pPr marL="0" indent="0">
              <a:buNone/>
            </a:pPr>
            <a:r>
              <a:rPr lang="en-US" sz="2200" dirty="0"/>
              <a:t>I drive my goats, sadly: this one, </a:t>
            </a:r>
            <a:r>
              <a:rPr lang="en-US" sz="2200" dirty="0" err="1"/>
              <a:t>Tityrus</a:t>
            </a:r>
            <a:r>
              <a:rPr lang="en-US" sz="2200" dirty="0"/>
              <a:t>, I can barely lead.</a:t>
            </a:r>
          </a:p>
          <a:p>
            <a:pPr marL="0" indent="0">
              <a:buNone/>
            </a:pPr>
            <a:r>
              <a:rPr lang="en-US" sz="2200" dirty="0"/>
              <a:t>Here in the dense hazels, just now, she birthed twins,</a:t>
            </a:r>
          </a:p>
          <a:p>
            <a:pPr marL="0" indent="0">
              <a:buNone/>
            </a:pPr>
            <a:r>
              <a:rPr lang="en-US" sz="2200" dirty="0"/>
              <a:t>the hope of the flock, alas, on the bare stones.</a:t>
            </a:r>
          </a:p>
          <a:p>
            <a:pPr marL="0" indent="0">
              <a:buNone/>
            </a:pPr>
            <a:r>
              <a:rPr lang="en-US" sz="2200" dirty="0"/>
              <a:t>I’d have often recalled that this evil was prophesied to me,</a:t>
            </a:r>
          </a:p>
          <a:p>
            <a:pPr marL="0" indent="0">
              <a:buNone/>
            </a:pPr>
            <a:r>
              <a:rPr lang="en-US" sz="2200" dirty="0"/>
              <a:t>by the oak struck by lightning, if my mind had not been dulled.</a:t>
            </a:r>
          </a:p>
          <a:p>
            <a:pPr marL="0" indent="0">
              <a:buNone/>
            </a:pPr>
            <a:r>
              <a:rPr lang="en-US" sz="2200" dirty="0"/>
              <a:t>But, </a:t>
            </a:r>
            <a:r>
              <a:rPr lang="en-US" sz="2200" dirty="0" err="1"/>
              <a:t>Tityrus</a:t>
            </a:r>
            <a:r>
              <a:rPr lang="en-US" sz="2200" dirty="0"/>
              <a:t>, tell me then, who is this god of yours?</a:t>
            </a:r>
          </a:p>
        </p:txBody>
      </p:sp>
    </p:spTree>
    <p:extLst>
      <p:ext uri="{BB962C8B-B14F-4D97-AF65-F5344CB8AC3E}">
        <p14:creationId xmlns:p14="http://schemas.microsoft.com/office/powerpoint/2010/main" val="12287553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 err="1"/>
              <a:t>Tityrus</a:t>
            </a:r>
            <a:r>
              <a:rPr lang="en-US" sz="2400" b="1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Meliboeus</a:t>
            </a:r>
            <a:r>
              <a:rPr lang="en-US" sz="2400" dirty="0"/>
              <a:t>, foolishly, I thought the City they call Rome</a:t>
            </a:r>
          </a:p>
          <a:p>
            <a:pPr marL="0" indent="0">
              <a:buNone/>
            </a:pPr>
            <a:r>
              <a:rPr lang="en-US" sz="2400" dirty="0"/>
              <a:t>was like ours, to which we shepherds are often accustomed</a:t>
            </a:r>
          </a:p>
          <a:p>
            <a:pPr marL="0" indent="0">
              <a:buNone/>
            </a:pPr>
            <a:r>
              <a:rPr lang="en-US" sz="2400" dirty="0"/>
              <a:t>to drive the tender young lambs of our flocks.</a:t>
            </a:r>
          </a:p>
          <a:p>
            <a:pPr marL="0" indent="0">
              <a:buNone/>
            </a:pPr>
            <a:r>
              <a:rPr lang="en-US" sz="2400" dirty="0"/>
              <a:t>So I considered pups like dogs, kids like their mothers,</a:t>
            </a:r>
          </a:p>
          <a:p>
            <a:pPr marL="0" indent="0">
              <a:buNone/>
            </a:pPr>
            <a:r>
              <a:rPr lang="en-US" sz="2400" dirty="0"/>
              <a:t>so I used to compare the great with the small.</a:t>
            </a:r>
          </a:p>
          <a:p>
            <a:pPr marL="0" indent="0">
              <a:buNone/>
            </a:pPr>
            <a:r>
              <a:rPr lang="en-US" sz="2400" dirty="0"/>
              <a:t>But this city indeed has lifted her head as high among others,</a:t>
            </a:r>
          </a:p>
          <a:p>
            <a:pPr marL="0" indent="0">
              <a:buNone/>
            </a:pPr>
            <a:r>
              <a:rPr lang="en-US" sz="2400" dirty="0"/>
              <a:t>as cypress trees are accustomed to do among the weeping willows.</a:t>
            </a:r>
          </a:p>
          <a:p>
            <a:pPr marL="0" indent="0">
              <a:buNone/>
            </a:pPr>
            <a:r>
              <a:rPr lang="en-US" sz="2400" b="1" dirty="0" err="1"/>
              <a:t>Meliboeus</a:t>
            </a:r>
            <a:r>
              <a:rPr lang="en-US" sz="2400" b="1" dirty="0"/>
              <a:t>: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And what was the great occasion for you setting eyes on Rome?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52513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Tityrus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Liberty, that gazed on me, though late, in my idleness,</a:t>
            </a:r>
          </a:p>
          <a:p>
            <a:pPr marL="0" indent="0">
              <a:buNone/>
            </a:pPr>
            <a:r>
              <a:rPr lang="en-US" sz="2200" dirty="0"/>
              <a:t>when the hairs of my beard fell whiter when they were cut,</a:t>
            </a:r>
          </a:p>
          <a:p>
            <a:pPr marL="0" indent="0">
              <a:buNone/>
            </a:pPr>
            <a:r>
              <a:rPr lang="en-US" sz="2200" dirty="0"/>
              <a:t>gazed yet, and came to me after so long a time,</a:t>
            </a:r>
          </a:p>
          <a:p>
            <a:pPr marL="0" indent="0">
              <a:buNone/>
            </a:pPr>
            <a:r>
              <a:rPr lang="en-US" sz="2200" dirty="0"/>
              <a:t>when Amaryllis was here, and Galatea had left me.</a:t>
            </a:r>
          </a:p>
          <a:p>
            <a:pPr marL="0" indent="0">
              <a:buNone/>
            </a:pPr>
            <a:r>
              <a:rPr lang="en-US" sz="2200" dirty="0"/>
              <a:t>Since, while Galatea swayed me, I confess,</a:t>
            </a:r>
          </a:p>
          <a:p>
            <a:pPr marL="0" indent="0">
              <a:buNone/>
            </a:pPr>
            <a:r>
              <a:rPr lang="en-US" sz="2200" dirty="0"/>
              <a:t>there was never a hope of freedom, or thought of saving.</a:t>
            </a:r>
          </a:p>
          <a:p>
            <a:pPr marL="0" indent="0">
              <a:buNone/>
            </a:pPr>
            <a:r>
              <a:rPr lang="en-US" sz="2200" dirty="0"/>
              <a:t>My hand never came home filled with coins,</a:t>
            </a:r>
          </a:p>
          <a:p>
            <a:pPr marL="0" indent="0">
              <a:buNone/>
            </a:pPr>
            <a:r>
              <a:rPr lang="en-US" sz="2200" dirty="0"/>
              <a:t>though many a victim left my sheepfolds,</a:t>
            </a:r>
          </a:p>
          <a:p>
            <a:pPr marL="0" indent="0">
              <a:buNone/>
            </a:pPr>
            <a:r>
              <a:rPr lang="en-US" sz="2200" dirty="0"/>
              <a:t>and many a rich cheese was pressed for the ungrateful town.</a:t>
            </a:r>
          </a:p>
        </p:txBody>
      </p:sp>
    </p:spTree>
    <p:extLst>
      <p:ext uri="{BB962C8B-B14F-4D97-AF65-F5344CB8AC3E}">
        <p14:creationId xmlns:p14="http://schemas.microsoft.com/office/powerpoint/2010/main" val="1180388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Amaryllis, I wondered why you called on the gods so mournfully,</a:t>
            </a:r>
          </a:p>
          <a:p>
            <a:pPr marL="0" indent="0">
              <a:buNone/>
            </a:pPr>
            <a:r>
              <a:rPr lang="en-US" sz="2200" dirty="0"/>
              <a:t>and for whom you left the apples there on the trees:</a:t>
            </a:r>
          </a:p>
          <a:p>
            <a:pPr marL="0" indent="0">
              <a:buNone/>
            </a:pPr>
            <a:r>
              <a:rPr lang="en-US" sz="2200" dirty="0" err="1"/>
              <a:t>Tityrus</a:t>
            </a:r>
            <a:r>
              <a:rPr lang="en-US" sz="2200" dirty="0"/>
              <a:t> was absent: </a:t>
            </a:r>
            <a:r>
              <a:rPr lang="en-US" sz="2200" dirty="0" err="1"/>
              <a:t>Tityrus</a:t>
            </a:r>
            <a:r>
              <a:rPr lang="en-US" sz="2200" dirty="0"/>
              <a:t>, here, the very pines,</a:t>
            </a:r>
          </a:p>
          <a:p>
            <a:pPr marL="0" indent="0">
              <a:buNone/>
            </a:pPr>
            <a:r>
              <a:rPr lang="en-US" sz="2200" dirty="0"/>
              <a:t>the very springs and orchards were calling out for you.</a:t>
            </a:r>
          </a:p>
          <a:p>
            <a:pPr marL="0" indent="0">
              <a:buNone/>
            </a:pPr>
            <a:r>
              <a:rPr lang="en-US" sz="2200" b="1" dirty="0" err="1"/>
              <a:t>Tityrus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What could I do? I could not be rid of my bondage</a:t>
            </a:r>
          </a:p>
          <a:p>
            <a:pPr marL="0" indent="0">
              <a:buNone/>
            </a:pPr>
            <a:r>
              <a:rPr lang="en-US" sz="2200" dirty="0"/>
              <a:t>elsewhere, or find gods so ready to help me.</a:t>
            </a:r>
          </a:p>
          <a:p>
            <a:pPr marL="0" indent="0">
              <a:buNone/>
            </a:pPr>
            <a:r>
              <a:rPr lang="en-US" sz="2200" dirty="0"/>
              <a:t>There, </a:t>
            </a:r>
            <a:r>
              <a:rPr lang="en-US" sz="2200" dirty="0" err="1"/>
              <a:t>Meliboeus</a:t>
            </a:r>
            <a:r>
              <a:rPr lang="en-US" sz="2200" dirty="0"/>
              <a:t>, I saw that youth for whom</a:t>
            </a:r>
          </a:p>
          <a:p>
            <a:pPr marL="0" indent="0">
              <a:buNone/>
            </a:pPr>
            <a:r>
              <a:rPr lang="en-US" sz="2200" dirty="0"/>
              <a:t>our altars smoke for six days twice a year.</a:t>
            </a:r>
          </a:p>
          <a:p>
            <a:pPr marL="0" indent="0">
              <a:buNone/>
            </a:pPr>
            <a:r>
              <a:rPr lang="en-US" sz="2200" dirty="0"/>
              <a:t>There he was first to reply to my request:</a:t>
            </a:r>
          </a:p>
          <a:p>
            <a:pPr marL="0" indent="0">
              <a:buNone/>
            </a:pPr>
            <a:r>
              <a:rPr lang="en-US" sz="2200" dirty="0"/>
              <a:t>‘Slave, go feed you cattle as before: rear your bulls.’</a:t>
            </a:r>
          </a:p>
        </p:txBody>
      </p:sp>
    </p:spTree>
    <p:extLst>
      <p:ext uri="{BB962C8B-B14F-4D97-AF65-F5344CB8AC3E}">
        <p14:creationId xmlns:p14="http://schemas.microsoft.com/office/powerpoint/2010/main" val="77171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Fortunate old man, so these lands will remain yours.</a:t>
            </a:r>
          </a:p>
          <a:p>
            <a:pPr marL="0" indent="0">
              <a:buNone/>
            </a:pPr>
            <a:r>
              <a:rPr lang="en-US" sz="2200" dirty="0"/>
              <a:t>And they’re wide enough for you: though bare stone,</a:t>
            </a:r>
          </a:p>
          <a:p>
            <a:pPr marL="0" indent="0">
              <a:buNone/>
            </a:pPr>
            <a:r>
              <a:rPr lang="en-US" sz="2200" dirty="0"/>
              <a:t>and pools with muddy reeds cover all your pastures.</a:t>
            </a:r>
          </a:p>
          <a:p>
            <a:pPr marL="0" indent="0">
              <a:buNone/>
            </a:pPr>
            <a:r>
              <a:rPr lang="en-US" sz="2200" dirty="0"/>
              <a:t>No strange plants will tempt your pregnant ewes,</a:t>
            </a:r>
          </a:p>
          <a:p>
            <a:pPr marL="0" indent="0">
              <a:buNone/>
            </a:pPr>
            <a:r>
              <a:rPr lang="en-US" sz="2200" dirty="0"/>
              <a:t>no contagious disease from a </a:t>
            </a:r>
            <a:r>
              <a:rPr lang="en-US" sz="2200" dirty="0" err="1"/>
              <a:t>neighbour’s</a:t>
            </a:r>
            <a:r>
              <a:rPr lang="en-US" sz="2200" dirty="0"/>
              <a:t> flock will harm them.</a:t>
            </a:r>
          </a:p>
          <a:p>
            <a:pPr marL="0" indent="0">
              <a:buNone/>
            </a:pPr>
            <a:r>
              <a:rPr lang="en-US" sz="2200" dirty="0"/>
              <a:t>Fortunate old man, here you’ll find the cooling shade,</a:t>
            </a:r>
          </a:p>
          <a:p>
            <a:pPr marL="0" indent="0">
              <a:buNone/>
            </a:pPr>
            <a:r>
              <a:rPr lang="en-US" sz="2200" dirty="0"/>
              <a:t>among familiar streams and sacred springs.</a:t>
            </a:r>
          </a:p>
        </p:txBody>
      </p:sp>
    </p:spTree>
    <p:extLst>
      <p:ext uri="{BB962C8B-B14F-4D97-AF65-F5344CB8AC3E}">
        <p14:creationId xmlns:p14="http://schemas.microsoft.com/office/powerpoint/2010/main" val="41233708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Here, as always, on your </a:t>
            </a:r>
            <a:r>
              <a:rPr lang="en-US" sz="2200" dirty="0" err="1"/>
              <a:t>neighbour’s</a:t>
            </a:r>
            <a:r>
              <a:rPr lang="en-US" sz="2200" dirty="0"/>
              <a:t> boundary, the hedge,</a:t>
            </a:r>
          </a:p>
          <a:p>
            <a:pPr marL="0" indent="0">
              <a:buNone/>
            </a:pPr>
            <a:r>
              <a:rPr lang="en-US" sz="2200" dirty="0"/>
              <a:t>its willow blossoms sipped by </a:t>
            </a:r>
            <a:r>
              <a:rPr lang="en-US" sz="2200" dirty="0" err="1"/>
              <a:t>Hybla’s</a:t>
            </a:r>
            <a:r>
              <a:rPr lang="en-US" sz="2200" dirty="0"/>
              <a:t> bees,</a:t>
            </a:r>
          </a:p>
          <a:p>
            <a:pPr marL="0" indent="0">
              <a:buNone/>
            </a:pPr>
            <a:r>
              <a:rPr lang="en-US" sz="2200" dirty="0"/>
              <a:t>will often lull you into sleep with the low buzzing:</a:t>
            </a:r>
          </a:p>
          <a:p>
            <a:pPr marL="0" indent="0">
              <a:buNone/>
            </a:pPr>
            <a:r>
              <a:rPr lang="en-US" sz="2200" dirty="0"/>
              <a:t>there, under the high cliff, the woodsman sings to the breeze:</a:t>
            </a:r>
          </a:p>
          <a:p>
            <a:pPr marL="0" indent="0">
              <a:buNone/>
            </a:pPr>
            <a:r>
              <a:rPr lang="en-US" sz="2200" dirty="0"/>
              <a:t>while the loud wood-pigeons, and the doves,</a:t>
            </a:r>
          </a:p>
          <a:p>
            <a:pPr marL="0" indent="0">
              <a:buNone/>
            </a:pPr>
            <a:r>
              <a:rPr lang="en-US" sz="2200" dirty="0"/>
              <a:t>your delight, will not cease their moaning from the tall elm.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38201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Tityrus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So the swift deer will sooner feed on air,</a:t>
            </a:r>
          </a:p>
          <a:p>
            <a:pPr marL="0" indent="0">
              <a:buNone/>
            </a:pPr>
            <a:r>
              <a:rPr lang="en-US" sz="2200" dirty="0"/>
              <a:t>and the seas leave the fish naked on shore,</a:t>
            </a:r>
          </a:p>
          <a:p>
            <a:pPr marL="0" indent="0">
              <a:buNone/>
            </a:pPr>
            <a:r>
              <a:rPr lang="en-US" sz="2200" dirty="0"/>
              <a:t>or the Parthian drink the </a:t>
            </a:r>
            <a:r>
              <a:rPr lang="en-US" sz="2200" dirty="0" err="1"/>
              <a:t>Saône</a:t>
            </a:r>
            <a:r>
              <a:rPr lang="en-US" sz="2200" dirty="0"/>
              <a:t>, the German the Tigris,</a:t>
            </a:r>
          </a:p>
          <a:p>
            <a:pPr marL="0" indent="0">
              <a:buNone/>
            </a:pPr>
            <a:r>
              <a:rPr lang="en-US" sz="2200" dirty="0"/>
              <a:t>both in exile wandering each other’s frontiers,</a:t>
            </a:r>
          </a:p>
          <a:p>
            <a:pPr marL="0" indent="0">
              <a:buNone/>
            </a:pPr>
            <a:r>
              <a:rPr lang="en-US" sz="2200" dirty="0"/>
              <a:t>than that gaze of his will fade from my mind.</a:t>
            </a:r>
          </a:p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But we must go, some to the parched Africans,</a:t>
            </a:r>
          </a:p>
          <a:p>
            <a:pPr marL="0" indent="0">
              <a:buNone/>
            </a:pPr>
            <a:r>
              <a:rPr lang="en-US" sz="2200" dirty="0"/>
              <a:t>some to find Scythia, and Crete’s swift </a:t>
            </a:r>
            <a:r>
              <a:rPr lang="en-US" sz="2200" dirty="0" err="1"/>
              <a:t>Oaxes</a:t>
            </a:r>
            <a:r>
              <a:rPr lang="en-US" sz="2200" dirty="0"/>
              <a:t>,</a:t>
            </a:r>
          </a:p>
          <a:p>
            <a:pPr marL="0" indent="0">
              <a:buNone/>
            </a:pPr>
            <a:r>
              <a:rPr lang="en-US" sz="2200" dirty="0"/>
              <a:t>and the Britons wholly separated from all the world.</a:t>
            </a:r>
          </a:p>
        </p:txBody>
      </p:sp>
    </p:spTree>
    <p:extLst>
      <p:ext uri="{BB962C8B-B14F-4D97-AF65-F5344CB8AC3E}">
        <p14:creationId xmlns:p14="http://schemas.microsoft.com/office/powerpoint/2010/main" val="3614559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Ah, will I gaze on my country’s shores, after long years,</a:t>
            </a:r>
          </a:p>
          <a:p>
            <a:pPr marL="0" indent="0">
              <a:buNone/>
            </a:pPr>
            <a:r>
              <a:rPr lang="en-US" sz="2200" dirty="0"/>
              <a:t>and my poor cottage, its roof thatched with turf,</a:t>
            </a:r>
          </a:p>
          <a:p>
            <a:pPr marL="0" indent="0">
              <a:buNone/>
            </a:pPr>
            <a:r>
              <a:rPr lang="en-US" sz="2200" dirty="0"/>
              <a:t>and gazing at a few ears of corn, see my domain?</a:t>
            </a:r>
          </a:p>
          <a:p>
            <a:pPr marL="0" indent="0">
              <a:buNone/>
            </a:pPr>
            <a:r>
              <a:rPr lang="en-US" sz="2200" dirty="0"/>
              <a:t>An impious soldier will own these well-tilled fields,</a:t>
            </a:r>
          </a:p>
          <a:p>
            <a:pPr marL="0" indent="0">
              <a:buNone/>
            </a:pPr>
            <a:r>
              <a:rPr lang="en-US" sz="2200" dirty="0"/>
              <a:t>a barbarian these crops. See to what war has led</a:t>
            </a:r>
          </a:p>
          <a:p>
            <a:pPr marL="0" indent="0">
              <a:buNone/>
            </a:pPr>
            <a:r>
              <a:rPr lang="en-US" sz="2200" dirty="0"/>
              <a:t>our unlucky citizens: for this we sowed our lands.</a:t>
            </a:r>
          </a:p>
          <a:p>
            <a:pPr marL="0" indent="0">
              <a:buNone/>
            </a:pPr>
            <a:r>
              <a:rPr lang="en-US" sz="2200" dirty="0"/>
              <a:t>Now graft your pears, </a:t>
            </a:r>
            <a:r>
              <a:rPr lang="en-US" sz="2200" dirty="0" err="1"/>
              <a:t>Meliboeus</a:t>
            </a:r>
            <a:r>
              <a:rPr lang="en-US" sz="2200" dirty="0"/>
              <a:t>, plant your rows of vines.</a:t>
            </a:r>
          </a:p>
          <a:p>
            <a:pPr marL="0" indent="0">
              <a:buNone/>
            </a:pPr>
            <a:r>
              <a:rPr lang="en-US" sz="2200" dirty="0"/>
              <a:t>Away with you my once happy flock of goats.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48053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First Eclogue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 err="1"/>
              <a:t>Meliboeus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Lying in some green hollow, I’ll no longer see you</a:t>
            </a:r>
          </a:p>
          <a:p>
            <a:pPr marL="0" indent="0">
              <a:buNone/>
            </a:pPr>
            <a:r>
              <a:rPr lang="en-US" sz="2200" dirty="0"/>
              <a:t>clinging far off to some thorn-filled crag:</a:t>
            </a:r>
          </a:p>
          <a:p>
            <a:pPr marL="0" indent="0">
              <a:buNone/>
            </a:pPr>
            <a:r>
              <a:rPr lang="en-US" sz="2200" dirty="0"/>
              <a:t>I’ll sing no songs: no longer grazed by me, my goats,</a:t>
            </a:r>
          </a:p>
          <a:p>
            <a:pPr marL="0" indent="0">
              <a:buNone/>
            </a:pPr>
            <a:r>
              <a:rPr lang="en-US" sz="2200" dirty="0"/>
              <a:t>will you chew the flowering clover and the bitter willows.</a:t>
            </a:r>
          </a:p>
          <a:p>
            <a:pPr marL="0" indent="0">
              <a:buNone/>
            </a:pPr>
            <a:r>
              <a:rPr lang="en-US" sz="2200" b="1" dirty="0" err="1"/>
              <a:t>Tityrus</a:t>
            </a:r>
            <a:r>
              <a:rPr lang="en-US" sz="2200" b="1" dirty="0"/>
              <a:t>: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Yet you might have rested here with me tonight</a:t>
            </a:r>
          </a:p>
          <a:p>
            <a:pPr marL="0" indent="0">
              <a:buNone/>
            </a:pPr>
            <a:r>
              <a:rPr lang="en-US" sz="2200" dirty="0"/>
              <a:t>on green leaves: we have ripe apples,</a:t>
            </a:r>
          </a:p>
          <a:p>
            <a:pPr marL="0" indent="0">
              <a:buNone/>
            </a:pPr>
            <a:r>
              <a:rPr lang="en-US" sz="2200" dirty="0"/>
              <a:t>soft chestnuts, and a wealth of firm cheeses:</a:t>
            </a:r>
          </a:p>
          <a:p>
            <a:pPr marL="0" indent="0">
              <a:buNone/>
            </a:pPr>
            <a:r>
              <a:rPr lang="en-US" sz="2200" dirty="0"/>
              <a:t>and now the distant cottage roofs show smoke</a:t>
            </a:r>
          </a:p>
          <a:p>
            <a:pPr marL="0" indent="0">
              <a:buNone/>
            </a:pPr>
            <a:r>
              <a:rPr lang="en-US" sz="2200" dirty="0"/>
              <a:t>and longer shadows fall from the high hills.</a:t>
            </a:r>
          </a:p>
        </p:txBody>
      </p:sp>
    </p:spTree>
    <p:extLst>
      <p:ext uri="{BB962C8B-B14F-4D97-AF65-F5344CB8AC3E}">
        <p14:creationId xmlns:p14="http://schemas.microsoft.com/office/powerpoint/2010/main" val="563501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Key Terms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algn="ctr"/>
            <a:r>
              <a:rPr lang="en-US" dirty="0"/>
              <a:t>Phase I (3</a:t>
            </a:r>
            <a:r>
              <a:rPr lang="en-US" baseline="30000" dirty="0"/>
              <a:t>rd</a:t>
            </a:r>
            <a:r>
              <a:rPr lang="en-US" dirty="0"/>
              <a:t>-2</a:t>
            </a:r>
            <a:r>
              <a:rPr lang="en-US" baseline="30000" dirty="0"/>
              <a:t>nd</a:t>
            </a:r>
            <a:r>
              <a:rPr lang="en-US" dirty="0"/>
              <a:t> cen. BCE)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Poetry</a:t>
            </a:r>
          </a:p>
          <a:p>
            <a:pPr lvl="1"/>
            <a:r>
              <a:rPr lang="en-US" dirty="0" err="1"/>
              <a:t>Livius</a:t>
            </a:r>
            <a:r>
              <a:rPr lang="en-US" dirty="0"/>
              <a:t> Andronicus</a:t>
            </a:r>
          </a:p>
          <a:p>
            <a:pPr lvl="1"/>
            <a:r>
              <a:rPr lang="en-US" dirty="0" err="1"/>
              <a:t>Naevius</a:t>
            </a:r>
            <a:endParaRPr lang="en-US" dirty="0"/>
          </a:p>
          <a:p>
            <a:pPr lvl="1"/>
            <a:r>
              <a:rPr lang="en-US" dirty="0" err="1"/>
              <a:t>Ennius</a:t>
            </a:r>
            <a:endParaRPr lang="en-US" dirty="0"/>
          </a:p>
          <a:p>
            <a:pPr lvl="1"/>
            <a:r>
              <a:rPr lang="en-US" dirty="0"/>
              <a:t>Plautus</a:t>
            </a:r>
          </a:p>
          <a:p>
            <a:pPr lvl="1"/>
            <a:r>
              <a:rPr lang="en-US" dirty="0"/>
              <a:t>Terence</a:t>
            </a:r>
          </a:p>
          <a:p>
            <a:r>
              <a:rPr lang="en-US" dirty="0"/>
              <a:t>Prose</a:t>
            </a:r>
          </a:p>
          <a:p>
            <a:pPr lvl="1"/>
            <a:r>
              <a:rPr lang="en-US" dirty="0" err="1"/>
              <a:t>Fabius</a:t>
            </a:r>
            <a:r>
              <a:rPr lang="en-US" dirty="0"/>
              <a:t> Pictor</a:t>
            </a:r>
          </a:p>
          <a:p>
            <a:pPr lvl="1"/>
            <a:r>
              <a:rPr lang="en-US" dirty="0"/>
              <a:t>Cato the Elder</a:t>
            </a:r>
          </a:p>
          <a:p>
            <a:pPr lvl="1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 anchor="ctr"/>
          <a:lstStyle/>
          <a:p>
            <a:pPr algn="ctr"/>
            <a:r>
              <a:rPr lang="en-US" dirty="0"/>
              <a:t>Phase II (1</a:t>
            </a:r>
            <a:r>
              <a:rPr lang="en-US" baseline="30000" dirty="0"/>
              <a:t>st</a:t>
            </a:r>
            <a:r>
              <a:rPr lang="en-US" dirty="0"/>
              <a:t> cen. BCE)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Prose</a:t>
            </a:r>
          </a:p>
          <a:p>
            <a:pPr lvl="1"/>
            <a:r>
              <a:rPr lang="en-US" dirty="0"/>
              <a:t>Cicero</a:t>
            </a:r>
          </a:p>
          <a:p>
            <a:pPr lvl="1"/>
            <a:r>
              <a:rPr lang="en-US" dirty="0"/>
              <a:t>Livy</a:t>
            </a:r>
          </a:p>
          <a:p>
            <a:r>
              <a:rPr lang="en-US" dirty="0"/>
              <a:t>Poetry</a:t>
            </a:r>
          </a:p>
          <a:p>
            <a:pPr lvl="1"/>
            <a:r>
              <a:rPr lang="en-US" dirty="0"/>
              <a:t>Lucretius</a:t>
            </a:r>
          </a:p>
          <a:p>
            <a:pPr lvl="1"/>
            <a:r>
              <a:rPr lang="en-US" dirty="0"/>
              <a:t>Catullus</a:t>
            </a:r>
          </a:p>
          <a:p>
            <a:pPr lvl="1"/>
            <a:r>
              <a:rPr lang="en-US" dirty="0"/>
              <a:t>Horace</a:t>
            </a:r>
          </a:p>
          <a:p>
            <a:pPr lvl="1"/>
            <a:r>
              <a:rPr lang="en-US" dirty="0"/>
              <a:t>Virgil</a:t>
            </a:r>
          </a:p>
        </p:txBody>
      </p:sp>
    </p:spTree>
    <p:extLst>
      <p:ext uri="{BB962C8B-B14F-4D97-AF65-F5344CB8AC3E}">
        <p14:creationId xmlns:p14="http://schemas.microsoft.com/office/powerpoint/2010/main" val="2833567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Literacy, Status, Audience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641" y="1600200"/>
            <a:ext cx="6266718" cy="4525963"/>
          </a:xfrm>
        </p:spPr>
      </p:pic>
    </p:spTree>
    <p:extLst>
      <p:ext uri="{BB962C8B-B14F-4D97-AF65-F5344CB8AC3E}">
        <p14:creationId xmlns:p14="http://schemas.microsoft.com/office/powerpoint/2010/main" val="375339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Survival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371600"/>
            <a:ext cx="6324600" cy="4891023"/>
          </a:xfrm>
        </p:spPr>
      </p:pic>
      <p:sp>
        <p:nvSpPr>
          <p:cNvPr id="10" name="TextBox 9"/>
          <p:cNvSpPr txBox="1"/>
          <p:nvPr/>
        </p:nvSpPr>
        <p:spPr>
          <a:xfrm>
            <a:off x="2552700" y="62484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Jean </a:t>
            </a:r>
            <a:r>
              <a:rPr lang="en-US" dirty="0" err="1"/>
              <a:t>Miélot</a:t>
            </a:r>
            <a:r>
              <a:rPr lang="en-US" dirty="0"/>
              <a:t>, French monk (died 1472 CE) </a:t>
            </a:r>
          </a:p>
        </p:txBody>
      </p:sp>
    </p:spTree>
    <p:extLst>
      <p:ext uri="{BB962C8B-B14F-4D97-AF65-F5344CB8AC3E}">
        <p14:creationId xmlns:p14="http://schemas.microsoft.com/office/powerpoint/2010/main" val="226911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Phase I: 3</a:t>
            </a:r>
            <a:r>
              <a:rPr lang="en-US" b="1" cap="small" baseline="30000" dirty="0">
                <a:latin typeface="Cambria" panose="02040503050406030204" pitchFamily="18" charset="0"/>
              </a:rPr>
              <a:t>rd</a:t>
            </a:r>
            <a:r>
              <a:rPr lang="en-US" b="1" cap="small" dirty="0">
                <a:latin typeface="Cambria" panose="02040503050406030204" pitchFamily="18" charset="0"/>
              </a:rPr>
              <a:t> and 2</a:t>
            </a:r>
            <a:r>
              <a:rPr lang="en-US" b="1" cap="small" baseline="30000" dirty="0">
                <a:latin typeface="Cambria" panose="02040503050406030204" pitchFamily="18" charset="0"/>
              </a:rPr>
              <a:t>nd</a:t>
            </a:r>
            <a:r>
              <a:rPr lang="en-US" b="1" cap="small" dirty="0">
                <a:latin typeface="Cambria" panose="02040503050406030204" pitchFamily="18" charset="0"/>
              </a:rPr>
              <a:t> cen. BCE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Poetry</a:t>
            </a:r>
          </a:p>
          <a:p>
            <a:pPr lvl="1"/>
            <a:r>
              <a:rPr lang="en-US" dirty="0" err="1"/>
              <a:t>Livius</a:t>
            </a:r>
            <a:r>
              <a:rPr lang="en-US" dirty="0"/>
              <a:t> Andronicus</a:t>
            </a:r>
          </a:p>
          <a:p>
            <a:pPr lvl="1"/>
            <a:r>
              <a:rPr lang="en-US" dirty="0" err="1"/>
              <a:t>Naevius</a:t>
            </a:r>
            <a:endParaRPr lang="en-US" dirty="0"/>
          </a:p>
          <a:p>
            <a:pPr lvl="1"/>
            <a:r>
              <a:rPr lang="en-US" dirty="0" err="1"/>
              <a:t>Ennius</a:t>
            </a:r>
            <a:endParaRPr lang="en-US" dirty="0"/>
          </a:p>
          <a:p>
            <a:pPr lvl="1"/>
            <a:r>
              <a:rPr lang="en-US" dirty="0"/>
              <a:t>Plautus</a:t>
            </a:r>
          </a:p>
          <a:p>
            <a:pPr lvl="1"/>
            <a:r>
              <a:rPr lang="en-US" dirty="0"/>
              <a:t>Terence</a:t>
            </a:r>
          </a:p>
          <a:p>
            <a:r>
              <a:rPr lang="en-US" dirty="0"/>
              <a:t>Prose</a:t>
            </a:r>
          </a:p>
          <a:p>
            <a:pPr lvl="1"/>
            <a:r>
              <a:rPr lang="en-US" dirty="0" err="1"/>
              <a:t>Fabius</a:t>
            </a:r>
            <a:r>
              <a:rPr lang="en-US" dirty="0"/>
              <a:t> Pictor</a:t>
            </a:r>
          </a:p>
          <a:p>
            <a:pPr lvl="1"/>
            <a:r>
              <a:rPr lang="en-US" dirty="0"/>
              <a:t>Cato the Elder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0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>
                <a:latin typeface="Cambria" panose="02040503050406030204" pitchFamily="18" charset="0"/>
              </a:rPr>
              <a:t>Lapis Niger Inscription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"Whosoever (will violate) this (grove), let him be cursed. (Let no one dump) refuse (nor throw a body...). Let it be lawful for the </a:t>
            </a:r>
            <a:r>
              <a:rPr lang="en-US" b="1" dirty="0"/>
              <a:t>king</a:t>
            </a:r>
            <a:r>
              <a:rPr lang="en-US" dirty="0"/>
              <a:t> (to sacrifice a cow in atonement). (Let him fine) one (fine) for each (offence). Whom the king (will fine, let him give cows). (Let the king have a ---) herald. (Let him yoke) a team, two heads, sterile... Along the route... (Him) who (will) not (sacrifice) with a young animal...in ...lawful assembly in grove..."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667" y="1600200"/>
            <a:ext cx="3245665" cy="4525963"/>
          </a:xfrm>
        </p:spPr>
      </p:pic>
      <p:sp>
        <p:nvSpPr>
          <p:cNvPr id="8" name="TextBox 7"/>
          <p:cNvSpPr txBox="1"/>
          <p:nvPr/>
        </p:nvSpPr>
        <p:spPr>
          <a:xfrm>
            <a:off x="5105400" y="6248400"/>
            <a:ext cx="3200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c. 570-550 BCE</a:t>
            </a:r>
          </a:p>
        </p:txBody>
      </p:sp>
    </p:spTree>
    <p:extLst>
      <p:ext uri="{BB962C8B-B14F-4D97-AF65-F5344CB8AC3E}">
        <p14:creationId xmlns:p14="http://schemas.microsoft.com/office/powerpoint/2010/main" val="29471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Livius</a:t>
            </a:r>
            <a:r>
              <a:rPr lang="en-US" b="1" cap="small" dirty="0">
                <a:latin typeface="Cambria" panose="02040503050406030204" pitchFamily="18" charset="0"/>
              </a:rPr>
              <a:t> Andronicus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Died c. 207 BCE?</a:t>
            </a:r>
          </a:p>
          <a:p>
            <a:r>
              <a:rPr lang="en-US" dirty="0"/>
              <a:t>Greek from Tarentum in Magna Graecia</a:t>
            </a:r>
          </a:p>
          <a:p>
            <a:r>
              <a:rPr lang="en-US" dirty="0"/>
              <a:t>Adapted Homer’s </a:t>
            </a:r>
            <a:r>
              <a:rPr lang="en-US" i="1" dirty="0"/>
              <a:t>Odyssey</a:t>
            </a:r>
            <a:r>
              <a:rPr lang="en-US" dirty="0"/>
              <a:t> into Latin c. 240 BCE</a:t>
            </a:r>
          </a:p>
          <a:p>
            <a:r>
              <a:rPr lang="en-US" dirty="0"/>
              <a:t>Used as a textbook down into the first century BCE</a:t>
            </a:r>
          </a:p>
          <a:p>
            <a:r>
              <a:rPr lang="en-US" dirty="0"/>
              <a:t>Regarded by (many of) the Romans as the creator of Roman literature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3656" y="5562600"/>
            <a:ext cx="403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later adaptation of the </a:t>
            </a:r>
            <a:r>
              <a:rPr lang="en-US" i="1" dirty="0"/>
              <a:t>Odyssey</a:t>
            </a:r>
            <a:r>
              <a:rPr lang="en-US" dirty="0"/>
              <a:t>…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55772"/>
            <a:ext cx="4038600" cy="3014818"/>
          </a:xfrm>
        </p:spPr>
      </p:pic>
    </p:spTree>
    <p:extLst>
      <p:ext uri="{BB962C8B-B14F-4D97-AF65-F5344CB8AC3E}">
        <p14:creationId xmlns:p14="http://schemas.microsoft.com/office/powerpoint/2010/main" val="1997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err="1">
                <a:latin typeface="Cambria" panose="02040503050406030204" pitchFamily="18" charset="0"/>
              </a:rPr>
              <a:t>Naevius</a:t>
            </a:r>
            <a:endParaRPr lang="en-US" b="1" cap="small" dirty="0">
              <a:latin typeface="Cambria" panose="020405030504060302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Gnaeus</a:t>
            </a:r>
            <a:r>
              <a:rPr lang="en-US" dirty="0"/>
              <a:t> </a:t>
            </a:r>
            <a:r>
              <a:rPr lang="en-US" dirty="0" err="1"/>
              <a:t>Naevius</a:t>
            </a:r>
            <a:endParaRPr lang="en-US" dirty="0"/>
          </a:p>
          <a:p>
            <a:r>
              <a:rPr lang="en-US" dirty="0"/>
              <a:t>From Campania</a:t>
            </a:r>
          </a:p>
          <a:p>
            <a:r>
              <a:rPr lang="en-US" dirty="0"/>
              <a:t>Said to have served in the First Punic War</a:t>
            </a:r>
          </a:p>
          <a:p>
            <a:r>
              <a:rPr lang="en-US" dirty="0"/>
              <a:t>Died c. 204 BCE?</a:t>
            </a:r>
          </a:p>
          <a:p>
            <a:r>
              <a:rPr lang="en-US" dirty="0"/>
              <a:t>Wrote comedy, tragedy and epic, including </a:t>
            </a:r>
            <a:r>
              <a:rPr lang="en-US" i="1" dirty="0"/>
              <a:t>Bellum </a:t>
            </a:r>
            <a:r>
              <a:rPr lang="en-US" i="1" dirty="0" err="1"/>
              <a:t>Punicum</a:t>
            </a:r>
            <a:r>
              <a:rPr lang="en-US" dirty="0"/>
              <a:t> (‘The Punic War’)</a:t>
            </a:r>
          </a:p>
        </p:txBody>
      </p:sp>
    </p:spTree>
    <p:extLst>
      <p:ext uri="{BB962C8B-B14F-4D97-AF65-F5344CB8AC3E}">
        <p14:creationId xmlns:p14="http://schemas.microsoft.com/office/powerpoint/2010/main" val="52535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20174</TotalTime>
  <Words>2235</Words>
  <Application>Microsoft Macintosh PowerPoint</Application>
  <PresentationFormat>On-screen Show (4:3)</PresentationFormat>
  <Paragraphs>306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Cambria</vt:lpstr>
      <vt:lpstr>Office Theme</vt:lpstr>
      <vt:lpstr>Terms</vt:lpstr>
      <vt:lpstr>Genres</vt:lpstr>
      <vt:lpstr>Technologies of Writing</vt:lpstr>
      <vt:lpstr>Literacy, Status, Audience</vt:lpstr>
      <vt:lpstr>Survival</vt:lpstr>
      <vt:lpstr>Phase I: 3rd and 2nd cen. BCE</vt:lpstr>
      <vt:lpstr>Lapis Niger Inscription</vt:lpstr>
      <vt:lpstr>Livius Andronicus</vt:lpstr>
      <vt:lpstr>Naevius</vt:lpstr>
      <vt:lpstr>Ennius</vt:lpstr>
      <vt:lpstr>Ennius</vt:lpstr>
      <vt:lpstr>Plautus and Terence</vt:lpstr>
      <vt:lpstr>Plautus and Terence</vt:lpstr>
      <vt:lpstr>Plautus and Terence</vt:lpstr>
      <vt:lpstr>Fabius Pictor</vt:lpstr>
      <vt:lpstr>Cato the Elder</vt:lpstr>
      <vt:lpstr>Phase II: 1st cen. BCE</vt:lpstr>
      <vt:lpstr>Cicero</vt:lpstr>
      <vt:lpstr>Cicero’s Literary Works</vt:lpstr>
      <vt:lpstr>Letter to Atticus 1.2 (65 bce)</vt:lpstr>
      <vt:lpstr>Livy</vt:lpstr>
      <vt:lpstr>Lucretius</vt:lpstr>
      <vt:lpstr>Catullus</vt:lpstr>
      <vt:lpstr>Catullus 13</vt:lpstr>
      <vt:lpstr>Horace</vt:lpstr>
      <vt:lpstr>Horace, Odes 1.11</vt:lpstr>
      <vt:lpstr>Virgil</vt:lpstr>
      <vt:lpstr>The Aeneid</vt:lpstr>
      <vt:lpstr>First Eclogue</vt:lpstr>
      <vt:lpstr>First Eclogue</vt:lpstr>
      <vt:lpstr>First Eclogue</vt:lpstr>
      <vt:lpstr>First Eclogue</vt:lpstr>
      <vt:lpstr>First Eclogue</vt:lpstr>
      <vt:lpstr>First Eclogue</vt:lpstr>
      <vt:lpstr>First Eclogue</vt:lpstr>
      <vt:lpstr>First Eclogue</vt:lpstr>
      <vt:lpstr>First Eclogue</vt:lpstr>
      <vt:lpstr>First Eclogue</vt:lpstr>
      <vt:lpstr>Key Terms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CLARCH 350 Money in Antiquity</dc:title>
  <dc:creator>Henry Colburn</dc:creator>
  <cp:lastModifiedBy>Ninh Nguyen</cp:lastModifiedBy>
  <cp:revision>3685</cp:revision>
  <dcterms:created xsi:type="dcterms:W3CDTF">2013-09-06T12:51:15Z</dcterms:created>
  <dcterms:modified xsi:type="dcterms:W3CDTF">2025-10-22T19:04:24Z</dcterms:modified>
</cp:coreProperties>
</file>