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314" r:id="rId2"/>
    <p:sldId id="303" r:id="rId3"/>
    <p:sldId id="313" r:id="rId4"/>
    <p:sldId id="305" r:id="rId5"/>
    <p:sldId id="304" r:id="rId6"/>
    <p:sldId id="306" r:id="rId7"/>
    <p:sldId id="307" r:id="rId8"/>
    <p:sldId id="308" r:id="rId9"/>
    <p:sldId id="317" r:id="rId10"/>
    <p:sldId id="310" r:id="rId11"/>
    <p:sldId id="312" r:id="rId12"/>
    <p:sldId id="328" r:id="rId13"/>
    <p:sldId id="329" r:id="rId14"/>
    <p:sldId id="330" r:id="rId15"/>
    <p:sldId id="316" r:id="rId16"/>
    <p:sldId id="319" r:id="rId17"/>
    <p:sldId id="318" r:id="rId18"/>
    <p:sldId id="324" r:id="rId19"/>
    <p:sldId id="331" r:id="rId20"/>
    <p:sldId id="321" r:id="rId21"/>
    <p:sldId id="320" r:id="rId22"/>
    <p:sldId id="32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68"/>
  </p:normalViewPr>
  <p:slideViewPr>
    <p:cSldViewPr>
      <p:cViewPr varScale="1">
        <p:scale>
          <a:sx n="119" d="100"/>
          <a:sy n="119" d="100"/>
        </p:scale>
        <p:origin x="1984" y="17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D0BA23D-5710-45C3-8AE1-7B5721BE450C}" type="datetimeFigureOut">
              <a:rPr lang="en-US" smtClean="0"/>
              <a:pPr/>
              <a:t>10/22/25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29B1D2-4D57-416E-8BD1-3DACB5B914DA}" type="slidenum">
              <a:rPr lang="en-US" smtClean="0"/>
              <a:pPr/>
              <a:t>‹#›</a:t>
            </a:fld>
            <a:endParaRPr lang="en-US"/>
          </a:p>
        </p:txBody>
      </p:sp>
    </p:spTree>
    <p:extLst>
      <p:ext uri="{BB962C8B-B14F-4D97-AF65-F5344CB8AC3E}">
        <p14:creationId xmlns:p14="http://schemas.microsoft.com/office/powerpoint/2010/main" val="1568444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51B58-621A-4ADE-A159-9196DE925EBD}" type="datetimeFigureOut">
              <a:rPr lang="en-US" smtClean="0"/>
              <a:pPr/>
              <a:t>10/22/25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873215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51B58-621A-4ADE-A159-9196DE925EBD}" type="datetimeFigureOut">
              <a:rPr lang="en-US" smtClean="0"/>
              <a:pPr/>
              <a:t>10/22/25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2158221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51B58-621A-4ADE-A159-9196DE925EBD}" type="datetimeFigureOut">
              <a:rPr lang="en-US" smtClean="0"/>
              <a:pPr/>
              <a:t>10/22/25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1643977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51B58-621A-4ADE-A159-9196DE925EBD}" type="datetimeFigureOut">
              <a:rPr lang="en-US" smtClean="0"/>
              <a:pPr/>
              <a:t>10/22/25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27621216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51B58-621A-4ADE-A159-9196DE925EBD}" type="datetimeFigureOut">
              <a:rPr lang="en-US" smtClean="0"/>
              <a:pPr/>
              <a:t>10/22/25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30685803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51B58-621A-4ADE-A159-9196DE925EBD}" type="datetimeFigureOut">
              <a:rPr lang="en-US" smtClean="0"/>
              <a:pPr/>
              <a:t>10/22/25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133506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51B58-621A-4ADE-A159-9196DE925EBD}" type="datetimeFigureOut">
              <a:rPr lang="en-US" smtClean="0"/>
              <a:pPr/>
              <a:t>10/22/25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3171570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51B58-621A-4ADE-A159-9196DE925EBD}" type="datetimeFigureOut">
              <a:rPr lang="en-US" smtClean="0"/>
              <a:pPr/>
              <a:t>10/22/25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3517760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51B58-621A-4ADE-A159-9196DE925EBD}" type="datetimeFigureOut">
              <a:rPr lang="en-US" smtClean="0"/>
              <a:pPr/>
              <a:t>10/22/25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31086197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51B58-621A-4ADE-A159-9196DE925EBD}" type="datetimeFigureOut">
              <a:rPr lang="en-US" smtClean="0"/>
              <a:pPr/>
              <a:t>10/22/25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38042783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51B58-621A-4ADE-A159-9196DE925EBD}" type="datetimeFigureOut">
              <a:rPr lang="en-US" smtClean="0"/>
              <a:pPr/>
              <a:t>10/22/25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2F7AE2-E6CD-4286-A778-A9BB647826B6}" type="slidenum">
              <a:rPr lang="en-US" smtClean="0"/>
              <a:pPr/>
              <a:t>‹#›</a:t>
            </a:fld>
            <a:endParaRPr lang="en-US"/>
          </a:p>
        </p:txBody>
      </p:sp>
    </p:spTree>
    <p:extLst>
      <p:ext uri="{BB962C8B-B14F-4D97-AF65-F5344CB8AC3E}">
        <p14:creationId xmlns:p14="http://schemas.microsoft.com/office/powerpoint/2010/main" val="11374322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51B58-621A-4ADE-A159-9196DE925EBD}" type="datetimeFigureOut">
              <a:rPr lang="en-US" smtClean="0"/>
              <a:pPr/>
              <a:t>10/22/25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2F7AE2-E6CD-4286-A778-A9BB647826B6}" type="slidenum">
              <a:rPr lang="en-US" smtClean="0"/>
              <a:pPr/>
              <a:t>‹#›</a:t>
            </a:fld>
            <a:endParaRPr lang="en-US"/>
          </a:p>
        </p:txBody>
      </p:sp>
    </p:spTree>
    <p:extLst>
      <p:ext uri="{BB962C8B-B14F-4D97-AF65-F5344CB8AC3E}">
        <p14:creationId xmlns:p14="http://schemas.microsoft.com/office/powerpoint/2010/main" val="10355999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image" Target="../media/image14.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First of all…</a:t>
            </a:r>
          </a:p>
        </p:txBody>
      </p:sp>
      <p:sp>
        <p:nvSpPr>
          <p:cNvPr id="3" name="Content Placeholder 2"/>
          <p:cNvSpPr>
            <a:spLocks noGrp="1"/>
          </p:cNvSpPr>
          <p:nvPr>
            <p:ph idx="1"/>
          </p:nvPr>
        </p:nvSpPr>
        <p:spPr/>
        <p:txBody>
          <a:bodyPr anchor="ctr">
            <a:normAutofit/>
          </a:bodyPr>
          <a:lstStyle/>
          <a:p>
            <a:pPr marL="0" indent="0" algn="ctr">
              <a:buNone/>
            </a:pPr>
            <a:r>
              <a:rPr lang="en-US" dirty="0"/>
              <a:t>c. or ca. = circa</a:t>
            </a:r>
          </a:p>
          <a:p>
            <a:pPr marL="0" indent="0" algn="ctr">
              <a:buNone/>
            </a:pPr>
            <a:r>
              <a:rPr lang="en-US" dirty="0"/>
              <a:t>meaning ‘around’</a:t>
            </a:r>
          </a:p>
          <a:p>
            <a:pPr marL="0" indent="0" algn="ctr">
              <a:buNone/>
            </a:pPr>
            <a:endParaRPr lang="en-US" dirty="0"/>
          </a:p>
          <a:p>
            <a:pPr marL="0" indent="0" algn="ctr">
              <a:buNone/>
            </a:pPr>
            <a:r>
              <a:rPr lang="en-US" dirty="0"/>
              <a:t>fl. = floruit</a:t>
            </a:r>
          </a:p>
          <a:p>
            <a:pPr marL="0" indent="0" algn="ctr">
              <a:buNone/>
            </a:pPr>
            <a:r>
              <a:rPr lang="en-US" dirty="0"/>
              <a:t>meaning ‘flourished’</a:t>
            </a:r>
          </a:p>
        </p:txBody>
      </p:sp>
    </p:spTree>
    <p:extLst>
      <p:ext uri="{BB962C8B-B14F-4D97-AF65-F5344CB8AC3E}">
        <p14:creationId xmlns:p14="http://schemas.microsoft.com/office/powerpoint/2010/main" val="33063660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Plutarch</a:t>
            </a:r>
          </a:p>
        </p:txBody>
      </p:sp>
      <p:pic>
        <p:nvPicPr>
          <p:cNvPr id="8" name="Content Placeholder 7"/>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60129" y="1659190"/>
            <a:ext cx="3354671" cy="4513010"/>
          </a:xfrm>
        </p:spPr>
      </p:pic>
      <p:sp>
        <p:nvSpPr>
          <p:cNvPr id="7" name="Content Placeholder 6"/>
          <p:cNvSpPr>
            <a:spLocks noGrp="1"/>
          </p:cNvSpPr>
          <p:nvPr>
            <p:ph sz="half" idx="2"/>
          </p:nvPr>
        </p:nvSpPr>
        <p:spPr/>
        <p:txBody>
          <a:bodyPr>
            <a:normAutofit fontScale="92500" lnSpcReduction="20000"/>
          </a:bodyPr>
          <a:lstStyle/>
          <a:p>
            <a:r>
              <a:rPr lang="en-US" dirty="0"/>
              <a:t>c. 45-125 CE</a:t>
            </a:r>
          </a:p>
          <a:p>
            <a:r>
              <a:rPr lang="en-US" dirty="0"/>
              <a:t>Born in Chaeronea, Greece</a:t>
            </a:r>
          </a:p>
          <a:p>
            <a:r>
              <a:rPr lang="en-US" dirty="0"/>
              <a:t>Local official and priest at Delphi</a:t>
            </a:r>
          </a:p>
          <a:p>
            <a:r>
              <a:rPr lang="en-US" dirty="0"/>
              <a:t>Wrote moralizing essays and </a:t>
            </a:r>
            <a:r>
              <a:rPr lang="en-US" i="1" dirty="0"/>
              <a:t>Parallel Lives</a:t>
            </a:r>
            <a:r>
              <a:rPr lang="en-US" dirty="0"/>
              <a:t>, comparing a Roman statesman to a Greek</a:t>
            </a:r>
          </a:p>
          <a:p>
            <a:r>
              <a:rPr lang="en-US" dirty="0"/>
              <a:t>Interested in morality and behavior, but had access to many lost sources</a:t>
            </a:r>
          </a:p>
        </p:txBody>
      </p:sp>
    </p:spTree>
    <p:extLst>
      <p:ext uri="{BB962C8B-B14F-4D97-AF65-F5344CB8AC3E}">
        <p14:creationId xmlns:p14="http://schemas.microsoft.com/office/powerpoint/2010/main" val="28556883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Oral History</a:t>
            </a:r>
          </a:p>
        </p:txBody>
      </p:sp>
      <p:sp>
        <p:nvSpPr>
          <p:cNvPr id="3" name="Content Placeholder 2"/>
          <p:cNvSpPr>
            <a:spLocks noGrp="1"/>
          </p:cNvSpPr>
          <p:nvPr>
            <p:ph idx="1"/>
          </p:nvPr>
        </p:nvSpPr>
        <p:spPr/>
        <p:txBody>
          <a:bodyPr>
            <a:normAutofit fontScale="77500" lnSpcReduction="20000"/>
          </a:bodyPr>
          <a:lstStyle/>
          <a:p>
            <a:pPr marL="0" indent="0">
              <a:buNone/>
            </a:pPr>
            <a:r>
              <a:rPr lang="en-US" dirty="0"/>
              <a:t>“And speeches in praise of the dead of past ages are indeed extant; for the families concerned kept them as a sort of mark of honor and a record, both in order to be able to use them if anyone else of the same family died and in order to preserve the memory of the achievements of the family and document its nobility. Of course, the history of Rome has been falsified by these speeches; for there is much in them which never happened – invented triumphs, additional consulates, false claims to patrician status, with lesser men smuggled into another family with the same surname, as if, for instance, I claimed to be descended from Marcus </a:t>
            </a:r>
            <a:r>
              <a:rPr lang="en-US" dirty="0" err="1"/>
              <a:t>Tullius</a:t>
            </a:r>
            <a:r>
              <a:rPr lang="en-US" dirty="0"/>
              <a:t>, who was a patrician and consul with </a:t>
            </a:r>
            <a:r>
              <a:rPr lang="en-US" dirty="0" err="1"/>
              <a:t>Servius</a:t>
            </a:r>
            <a:r>
              <a:rPr lang="en-US" dirty="0"/>
              <a:t> </a:t>
            </a:r>
            <a:r>
              <a:rPr lang="en-US" dirty="0" err="1"/>
              <a:t>Sulpicius</a:t>
            </a:r>
            <a:r>
              <a:rPr lang="en-US" dirty="0"/>
              <a:t> ten years after the expulsion of the kings.”</a:t>
            </a:r>
          </a:p>
          <a:p>
            <a:pPr marL="0" indent="0" algn="r">
              <a:buNone/>
            </a:pPr>
            <a:r>
              <a:rPr lang="en-US" dirty="0"/>
              <a:t>- Cicero, </a:t>
            </a:r>
            <a:r>
              <a:rPr lang="en-US" i="1" dirty="0"/>
              <a:t>Brutus</a:t>
            </a:r>
            <a:r>
              <a:rPr lang="en-US" dirty="0"/>
              <a:t> 62 (46 BCE)</a:t>
            </a:r>
          </a:p>
        </p:txBody>
      </p:sp>
      <p:sp>
        <p:nvSpPr>
          <p:cNvPr id="4" name="TextBox 3"/>
          <p:cNvSpPr txBox="1"/>
          <p:nvPr/>
        </p:nvSpPr>
        <p:spPr>
          <a:xfrm>
            <a:off x="8534400" y="1556083"/>
            <a:ext cx="457200" cy="461665"/>
          </a:xfrm>
          <a:prstGeom prst="rect">
            <a:avLst/>
          </a:prstGeom>
          <a:noFill/>
        </p:spPr>
        <p:txBody>
          <a:bodyPr wrap="square" rtlCol="0">
            <a:spAutoFit/>
          </a:bodyPr>
          <a:lstStyle/>
          <a:p>
            <a:r>
              <a:rPr lang="en-US" sz="2400" b="1" dirty="0"/>
              <a:t>*</a:t>
            </a:r>
          </a:p>
        </p:txBody>
      </p:sp>
      <p:sp>
        <p:nvSpPr>
          <p:cNvPr id="5" name="Oval 4"/>
          <p:cNvSpPr/>
          <p:nvPr/>
        </p:nvSpPr>
        <p:spPr>
          <a:xfrm>
            <a:off x="8534400" y="1556083"/>
            <a:ext cx="348917" cy="34891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7676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1"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26" presetClass="emph" presetSubtype="0" repeatCount="10000" fill="hold" grpId="0" nodeType="afterEffect">
                                  <p:stCondLst>
                                    <p:cond delay="0"/>
                                  </p:stCondLst>
                                  <p:childTnLst>
                                    <p:animEffect transition="out" filter="fade">
                                      <p:cBhvr>
                                        <p:cTn id="10" dur="500" tmFilter="0, 0; .2, .5; .8, .5; 1, 0"/>
                                        <p:tgtEl>
                                          <p:spTgt spid="5"/>
                                        </p:tgtEl>
                                      </p:cBhvr>
                                    </p:animEffect>
                                    <p:animScale>
                                      <p:cBhvr>
                                        <p:cTn id="11"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cap="small" dirty="0">
                <a:solidFill>
                  <a:prstClr val="black"/>
                </a:solidFill>
                <a:latin typeface="Cambria" panose="02040503050406030204" pitchFamily="18" charset="0"/>
              </a:rPr>
              <a:t>Oral History</a:t>
            </a:r>
            <a:endParaRPr lang="en-US"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859254" y="273050"/>
            <a:ext cx="2543342" cy="5853113"/>
          </a:xfrm>
        </p:spPr>
      </p:pic>
      <p:sp>
        <p:nvSpPr>
          <p:cNvPr id="4" name="Text Placeholder 3"/>
          <p:cNvSpPr>
            <a:spLocks noGrp="1"/>
          </p:cNvSpPr>
          <p:nvPr>
            <p:ph type="body" sz="half" idx="2"/>
          </p:nvPr>
        </p:nvSpPr>
        <p:spPr>
          <a:xfrm>
            <a:off x="457200" y="1905000"/>
            <a:ext cx="3008313" cy="4221163"/>
          </a:xfrm>
        </p:spPr>
        <p:txBody>
          <a:bodyPr>
            <a:normAutofit/>
          </a:bodyPr>
          <a:lstStyle/>
          <a:p>
            <a:pPr marL="457200" indent="-457200">
              <a:buFont typeface="Arial" panose="020B0604020202020204" pitchFamily="34" charset="0"/>
              <a:buChar char="•"/>
            </a:pPr>
            <a:r>
              <a:rPr lang="en-US" sz="3000" dirty="0"/>
              <a:t>Roman ancestor busts</a:t>
            </a:r>
          </a:p>
          <a:p>
            <a:pPr marL="457200" indent="-457200">
              <a:buFont typeface="Arial" panose="020B0604020202020204" pitchFamily="34" charset="0"/>
              <a:buChar char="•"/>
            </a:pPr>
            <a:r>
              <a:rPr lang="en-US" sz="3000" dirty="0"/>
              <a:t>Displayed in houses and brought out for processions and funerals</a:t>
            </a:r>
          </a:p>
        </p:txBody>
      </p:sp>
      <p:sp>
        <p:nvSpPr>
          <p:cNvPr id="6" name="TextBox 5"/>
          <p:cNvSpPr txBox="1"/>
          <p:nvPr/>
        </p:nvSpPr>
        <p:spPr>
          <a:xfrm>
            <a:off x="4648200" y="6324600"/>
            <a:ext cx="2971800" cy="369332"/>
          </a:xfrm>
          <a:prstGeom prst="rect">
            <a:avLst/>
          </a:prstGeom>
          <a:noFill/>
        </p:spPr>
        <p:txBody>
          <a:bodyPr wrap="square" rtlCol="0">
            <a:spAutoFit/>
          </a:bodyPr>
          <a:lstStyle/>
          <a:p>
            <a:r>
              <a:rPr lang="en-US" dirty="0" err="1"/>
              <a:t>Barberini</a:t>
            </a:r>
            <a:r>
              <a:rPr lang="en-US" dirty="0"/>
              <a:t> Group, c. 75-50 CE</a:t>
            </a:r>
          </a:p>
        </p:txBody>
      </p:sp>
    </p:spTree>
    <p:extLst>
      <p:ext uri="{BB962C8B-B14F-4D97-AF65-F5344CB8AC3E}">
        <p14:creationId xmlns:p14="http://schemas.microsoft.com/office/powerpoint/2010/main" val="9279367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Roman Male Names</a:t>
            </a:r>
          </a:p>
        </p:txBody>
      </p:sp>
      <p:sp>
        <p:nvSpPr>
          <p:cNvPr id="3" name="Content Placeholder 2"/>
          <p:cNvSpPr>
            <a:spLocks noGrp="1"/>
          </p:cNvSpPr>
          <p:nvPr>
            <p:ph sz="half" idx="1"/>
          </p:nvPr>
        </p:nvSpPr>
        <p:spPr>
          <a:xfrm>
            <a:off x="457200" y="1600200"/>
            <a:ext cx="4648200" cy="4525963"/>
          </a:xfrm>
        </p:spPr>
        <p:txBody>
          <a:bodyPr>
            <a:normAutofit/>
          </a:bodyPr>
          <a:lstStyle/>
          <a:p>
            <a:r>
              <a:rPr lang="en-US" dirty="0"/>
              <a:t>Praenomen: first name</a:t>
            </a:r>
          </a:p>
          <a:p>
            <a:pPr lvl="1"/>
            <a:r>
              <a:rPr lang="en-US" dirty="0"/>
              <a:t>e.g. Marcus, Lucius, </a:t>
            </a:r>
            <a:r>
              <a:rPr lang="en-US" dirty="0" err="1"/>
              <a:t>Publius</a:t>
            </a:r>
            <a:endParaRPr lang="en-US" dirty="0"/>
          </a:p>
          <a:p>
            <a:r>
              <a:rPr lang="en-US" dirty="0" err="1"/>
              <a:t>Nomen</a:t>
            </a:r>
            <a:r>
              <a:rPr lang="en-US" dirty="0"/>
              <a:t>: clan name</a:t>
            </a:r>
          </a:p>
          <a:p>
            <a:pPr lvl="1"/>
            <a:r>
              <a:rPr lang="en-US" dirty="0"/>
              <a:t>e.g. Cornelius, </a:t>
            </a:r>
            <a:r>
              <a:rPr lang="en-US" dirty="0" err="1"/>
              <a:t>Tullius</a:t>
            </a:r>
            <a:endParaRPr lang="en-US" dirty="0"/>
          </a:p>
          <a:p>
            <a:r>
              <a:rPr lang="en-US" dirty="0"/>
              <a:t>Cognomen: family name</a:t>
            </a:r>
          </a:p>
          <a:p>
            <a:pPr lvl="1"/>
            <a:r>
              <a:rPr lang="en-US" dirty="0"/>
              <a:t>e.g. Cicero, Scipio, Cato</a:t>
            </a:r>
          </a:p>
          <a:p>
            <a:r>
              <a:rPr lang="en-US" dirty="0"/>
              <a:t>Agnomen: honorary name</a:t>
            </a:r>
          </a:p>
          <a:p>
            <a:pPr lvl="1"/>
            <a:r>
              <a:rPr lang="en-US" dirty="0"/>
              <a:t>e.g. </a:t>
            </a:r>
            <a:r>
              <a:rPr lang="en-US" dirty="0" err="1"/>
              <a:t>Africanus</a:t>
            </a:r>
            <a:endParaRPr lang="en-US" dirty="0"/>
          </a:p>
          <a:p>
            <a:r>
              <a:rPr lang="en-US" dirty="0"/>
              <a:t>Citizens only!</a:t>
            </a:r>
          </a:p>
        </p:txBody>
      </p:sp>
      <p:pic>
        <p:nvPicPr>
          <p:cNvPr id="5" name="Content Placeholder 4"/>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568120" y="1600200"/>
            <a:ext cx="2737680" cy="4525963"/>
          </a:xfrm>
        </p:spPr>
      </p:pic>
      <p:sp>
        <p:nvSpPr>
          <p:cNvPr id="6" name="TextBox 5"/>
          <p:cNvSpPr txBox="1"/>
          <p:nvPr/>
        </p:nvSpPr>
        <p:spPr>
          <a:xfrm>
            <a:off x="5181600" y="6120073"/>
            <a:ext cx="3429000" cy="646331"/>
          </a:xfrm>
          <a:prstGeom prst="rect">
            <a:avLst/>
          </a:prstGeom>
          <a:noFill/>
        </p:spPr>
        <p:txBody>
          <a:bodyPr wrap="square" rtlCol="0">
            <a:spAutoFit/>
          </a:bodyPr>
          <a:lstStyle/>
          <a:p>
            <a:pPr algn="ctr"/>
            <a:r>
              <a:rPr lang="en-US" dirty="0" err="1"/>
              <a:t>Publius</a:t>
            </a:r>
            <a:r>
              <a:rPr lang="en-US" dirty="0"/>
              <a:t> Cornelius Scipio </a:t>
            </a:r>
            <a:r>
              <a:rPr lang="en-US" dirty="0" err="1"/>
              <a:t>Africanus</a:t>
            </a:r>
            <a:endParaRPr lang="en-US" dirty="0"/>
          </a:p>
          <a:p>
            <a:pPr algn="ctr"/>
            <a:r>
              <a:rPr lang="en-US" dirty="0"/>
              <a:t>c. Mid 1</a:t>
            </a:r>
            <a:r>
              <a:rPr lang="en-US" baseline="30000" dirty="0"/>
              <a:t>st</a:t>
            </a:r>
            <a:r>
              <a:rPr lang="en-US" dirty="0"/>
              <a:t> cen. BCE</a:t>
            </a:r>
          </a:p>
        </p:txBody>
      </p:sp>
    </p:spTree>
    <p:extLst>
      <p:ext uri="{BB962C8B-B14F-4D97-AF65-F5344CB8AC3E}">
        <p14:creationId xmlns:p14="http://schemas.microsoft.com/office/powerpoint/2010/main" val="6632617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Roman Female Names</a:t>
            </a:r>
          </a:p>
        </p:txBody>
      </p:sp>
      <p:sp>
        <p:nvSpPr>
          <p:cNvPr id="4" name="Content Placeholder 3"/>
          <p:cNvSpPr>
            <a:spLocks noGrp="1"/>
          </p:cNvSpPr>
          <p:nvPr>
            <p:ph sz="half" idx="2"/>
          </p:nvPr>
        </p:nvSpPr>
        <p:spPr/>
        <p:txBody>
          <a:bodyPr/>
          <a:lstStyle/>
          <a:p>
            <a:r>
              <a:rPr lang="en-US" dirty="0" err="1"/>
              <a:t>Nomen</a:t>
            </a:r>
            <a:r>
              <a:rPr lang="en-US" dirty="0"/>
              <a:t>: clan name</a:t>
            </a:r>
          </a:p>
          <a:p>
            <a:pPr lvl="1"/>
            <a:r>
              <a:rPr lang="en-US" dirty="0"/>
              <a:t>e.g. Cornelia, Lucretia</a:t>
            </a:r>
          </a:p>
        </p:txBody>
      </p:sp>
      <p:pic>
        <p:nvPicPr>
          <p:cNvPr id="7" name="Content Placeholder 6"/>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067264" y="1622346"/>
            <a:ext cx="2818473" cy="4481671"/>
          </a:xfrm>
        </p:spPr>
      </p:pic>
      <p:sp>
        <p:nvSpPr>
          <p:cNvPr id="8" name="TextBox 7"/>
          <p:cNvSpPr txBox="1"/>
          <p:nvPr/>
        </p:nvSpPr>
        <p:spPr>
          <a:xfrm>
            <a:off x="762000" y="6172200"/>
            <a:ext cx="3429000" cy="646331"/>
          </a:xfrm>
          <a:prstGeom prst="rect">
            <a:avLst/>
          </a:prstGeom>
          <a:noFill/>
        </p:spPr>
        <p:txBody>
          <a:bodyPr wrap="square" rtlCol="0">
            <a:spAutoFit/>
          </a:bodyPr>
          <a:lstStyle/>
          <a:p>
            <a:pPr algn="ctr"/>
            <a:r>
              <a:rPr lang="en-US" dirty="0"/>
              <a:t>Engraving of Lucretia by </a:t>
            </a:r>
            <a:r>
              <a:rPr lang="en-US" dirty="0" err="1"/>
              <a:t>Marcantonio</a:t>
            </a:r>
            <a:r>
              <a:rPr lang="en-US" dirty="0"/>
              <a:t> Raimondi (1534)</a:t>
            </a:r>
          </a:p>
        </p:txBody>
      </p:sp>
    </p:spTree>
    <p:extLst>
      <p:ext uri="{BB962C8B-B14F-4D97-AF65-F5344CB8AC3E}">
        <p14:creationId xmlns:p14="http://schemas.microsoft.com/office/powerpoint/2010/main" val="37503944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Other Textual Evidence</a:t>
            </a:r>
          </a:p>
        </p:txBody>
      </p:sp>
      <p:sp>
        <p:nvSpPr>
          <p:cNvPr id="3" name="Content Placeholder 2"/>
          <p:cNvSpPr>
            <a:spLocks noGrp="1"/>
          </p:cNvSpPr>
          <p:nvPr>
            <p:ph sz="half" idx="1"/>
          </p:nvPr>
        </p:nvSpPr>
        <p:spPr/>
        <p:txBody>
          <a:bodyPr/>
          <a:lstStyle/>
          <a:p>
            <a:r>
              <a:rPr lang="en-US" dirty="0"/>
              <a:t>Inscriptions</a:t>
            </a:r>
          </a:p>
          <a:p>
            <a:pPr lvl="1"/>
            <a:r>
              <a:rPr lang="en-US" dirty="0"/>
              <a:t>Public</a:t>
            </a:r>
          </a:p>
          <a:p>
            <a:pPr lvl="1"/>
            <a:r>
              <a:rPr lang="en-US" dirty="0"/>
              <a:t>Private</a:t>
            </a:r>
          </a:p>
          <a:p>
            <a:r>
              <a:rPr lang="en-US" dirty="0"/>
              <a:t>Speeches</a:t>
            </a:r>
          </a:p>
          <a:p>
            <a:r>
              <a:rPr lang="en-US" dirty="0"/>
              <a:t>Letters</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1752600"/>
            <a:ext cx="4038600" cy="2647823"/>
          </a:xfrm>
        </p:spPr>
      </p:pic>
      <p:sp>
        <p:nvSpPr>
          <p:cNvPr id="7" name="TextBox 6"/>
          <p:cNvSpPr txBox="1"/>
          <p:nvPr/>
        </p:nvSpPr>
        <p:spPr>
          <a:xfrm>
            <a:off x="4572000" y="4419600"/>
            <a:ext cx="4191000" cy="2308324"/>
          </a:xfrm>
          <a:prstGeom prst="rect">
            <a:avLst/>
          </a:prstGeom>
          <a:noFill/>
        </p:spPr>
        <p:txBody>
          <a:bodyPr wrap="square" rtlCol="0">
            <a:spAutoFit/>
          </a:bodyPr>
          <a:lstStyle/>
          <a:p>
            <a:r>
              <a:rPr lang="en-US" dirty="0"/>
              <a:t>“Cornelius  Lucius Scipio Barbatus, sprung from </a:t>
            </a:r>
            <a:r>
              <a:rPr lang="en-US" dirty="0" err="1"/>
              <a:t>Gnaeus</a:t>
            </a:r>
            <a:r>
              <a:rPr lang="en-US" dirty="0"/>
              <a:t> his father, a man strong and wise, whose appearance was most in keeping with his virtue, who was consul, censor, and aedile among you - He captured </a:t>
            </a:r>
            <a:r>
              <a:rPr lang="en-US" dirty="0" err="1"/>
              <a:t>Taurasia</a:t>
            </a:r>
            <a:r>
              <a:rPr lang="en-US" dirty="0"/>
              <a:t> </a:t>
            </a:r>
            <a:r>
              <a:rPr lang="en-US" dirty="0" err="1"/>
              <a:t>Cisauna</a:t>
            </a:r>
            <a:r>
              <a:rPr lang="en-US" dirty="0"/>
              <a:t> in Samnium - he subdued all of Lucania and led off hostages.”</a:t>
            </a:r>
          </a:p>
        </p:txBody>
      </p:sp>
    </p:spTree>
    <p:extLst>
      <p:ext uri="{BB962C8B-B14F-4D97-AF65-F5344CB8AC3E}">
        <p14:creationId xmlns:p14="http://schemas.microsoft.com/office/powerpoint/2010/main" val="1808717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Archaeology</a:t>
            </a:r>
          </a:p>
        </p:txBody>
      </p:sp>
      <p:sp>
        <p:nvSpPr>
          <p:cNvPr id="3" name="Content Placeholder 2"/>
          <p:cNvSpPr>
            <a:spLocks noGrp="1"/>
          </p:cNvSpPr>
          <p:nvPr>
            <p:ph idx="1"/>
          </p:nvPr>
        </p:nvSpPr>
        <p:spPr/>
        <p:txBody>
          <a:bodyPr>
            <a:normAutofit fontScale="92500" lnSpcReduction="10000"/>
          </a:bodyPr>
          <a:lstStyle/>
          <a:p>
            <a:r>
              <a:rPr lang="en-US" dirty="0"/>
              <a:t>The study of the past by way of its physical remains.</a:t>
            </a:r>
          </a:p>
          <a:p>
            <a:r>
              <a:rPr lang="en-US" dirty="0"/>
              <a:t>Excavation</a:t>
            </a:r>
          </a:p>
          <a:p>
            <a:r>
              <a:rPr lang="en-US" dirty="0"/>
              <a:t>Landscape archaeology (survey)</a:t>
            </a:r>
          </a:p>
          <a:p>
            <a:r>
              <a:rPr lang="en-US" dirty="0"/>
              <a:t>Art history</a:t>
            </a:r>
          </a:p>
          <a:p>
            <a:r>
              <a:rPr lang="en-US" dirty="0"/>
              <a:t>Nautical archaeology</a:t>
            </a:r>
          </a:p>
          <a:p>
            <a:r>
              <a:rPr lang="en-US" dirty="0" err="1"/>
              <a:t>Archaeometry</a:t>
            </a:r>
            <a:r>
              <a:rPr lang="en-US" dirty="0"/>
              <a:t> (</a:t>
            </a:r>
            <a:r>
              <a:rPr lang="en-US" dirty="0" err="1"/>
              <a:t>zooarchaeology</a:t>
            </a:r>
            <a:r>
              <a:rPr lang="en-US" dirty="0"/>
              <a:t>, </a:t>
            </a:r>
            <a:r>
              <a:rPr lang="en-US" dirty="0" err="1"/>
              <a:t>archaeobotany</a:t>
            </a:r>
            <a:r>
              <a:rPr lang="en-US" dirty="0"/>
              <a:t>, paleoclimatology, radiocarbon dating)</a:t>
            </a:r>
          </a:p>
          <a:p>
            <a:r>
              <a:rPr lang="en-US" dirty="0"/>
              <a:t>Excavated texts (epigraphy, papyrology)</a:t>
            </a:r>
          </a:p>
        </p:txBody>
      </p:sp>
    </p:spTree>
    <p:extLst>
      <p:ext uri="{BB962C8B-B14F-4D97-AF65-F5344CB8AC3E}">
        <p14:creationId xmlns:p14="http://schemas.microsoft.com/office/powerpoint/2010/main" val="2520212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Archaeological Sites</a:t>
            </a:r>
          </a:p>
        </p:txBody>
      </p:sp>
      <p:sp>
        <p:nvSpPr>
          <p:cNvPr id="4" name="Content Placeholder 3"/>
          <p:cNvSpPr>
            <a:spLocks noGrp="1"/>
          </p:cNvSpPr>
          <p:nvPr>
            <p:ph sz="half" idx="1"/>
          </p:nvPr>
        </p:nvSpPr>
        <p:spPr/>
        <p:txBody>
          <a:bodyPr>
            <a:normAutofit lnSpcReduction="10000"/>
          </a:bodyPr>
          <a:lstStyle/>
          <a:p>
            <a:r>
              <a:rPr lang="en-US" dirty="0"/>
              <a:t>Ancient cities, towns, temples, forts, farms, etc. that were abandoned in the past</a:t>
            </a:r>
          </a:p>
          <a:p>
            <a:r>
              <a:rPr lang="en-US" dirty="0"/>
              <a:t>Rediscovered (often by chance) and excavated</a:t>
            </a:r>
          </a:p>
          <a:p>
            <a:r>
              <a:rPr lang="en-US" dirty="0"/>
              <a:t>Varying degrees of preservation</a:t>
            </a:r>
          </a:p>
          <a:p>
            <a:r>
              <a:rPr lang="en-US" dirty="0"/>
              <a:t>Uncertain identification</a:t>
            </a:r>
          </a:p>
          <a:p>
            <a:r>
              <a:rPr lang="en-US" dirty="0"/>
              <a:t>Small finds preserved</a:t>
            </a:r>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348706"/>
            <a:ext cx="4038600" cy="3028950"/>
          </a:xfrm>
        </p:spPr>
      </p:pic>
      <p:sp>
        <p:nvSpPr>
          <p:cNvPr id="7" name="TextBox 6"/>
          <p:cNvSpPr txBox="1"/>
          <p:nvPr/>
        </p:nvSpPr>
        <p:spPr>
          <a:xfrm>
            <a:off x="4648200" y="5638800"/>
            <a:ext cx="4038600" cy="381000"/>
          </a:xfrm>
          <a:prstGeom prst="rect">
            <a:avLst/>
          </a:prstGeom>
          <a:noFill/>
        </p:spPr>
        <p:txBody>
          <a:bodyPr wrap="square" rtlCol="0">
            <a:spAutoFit/>
          </a:bodyPr>
          <a:lstStyle/>
          <a:p>
            <a:pPr algn="ctr"/>
            <a:r>
              <a:rPr lang="en-US" dirty="0" err="1"/>
              <a:t>Gabii</a:t>
            </a:r>
            <a:r>
              <a:rPr lang="en-US" dirty="0"/>
              <a:t>, Italy</a:t>
            </a:r>
          </a:p>
        </p:txBody>
      </p:sp>
    </p:spTree>
    <p:extLst>
      <p:ext uri="{BB962C8B-B14F-4D97-AF65-F5344CB8AC3E}">
        <p14:creationId xmlns:p14="http://schemas.microsoft.com/office/powerpoint/2010/main" val="93719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Buildings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457200" y="2348706"/>
            <a:ext cx="4038600" cy="3028950"/>
          </a:xfrm>
        </p:spPr>
      </p:pic>
      <p:sp>
        <p:nvSpPr>
          <p:cNvPr id="4" name="Content Placeholder 3"/>
          <p:cNvSpPr>
            <a:spLocks noGrp="1"/>
          </p:cNvSpPr>
          <p:nvPr>
            <p:ph sz="half" idx="2"/>
          </p:nvPr>
        </p:nvSpPr>
        <p:spPr/>
        <p:txBody>
          <a:bodyPr/>
          <a:lstStyle/>
          <a:p>
            <a:r>
              <a:rPr lang="en-US" dirty="0"/>
              <a:t>Built in the past and still extant today.</a:t>
            </a:r>
          </a:p>
          <a:p>
            <a:r>
              <a:rPr lang="en-US" dirty="0"/>
              <a:t>Frequently renovated.</a:t>
            </a:r>
          </a:p>
          <a:p>
            <a:r>
              <a:rPr lang="en-US" dirty="0"/>
              <a:t>Function can change over time.</a:t>
            </a:r>
          </a:p>
          <a:p>
            <a:r>
              <a:rPr lang="en-US" dirty="0"/>
              <a:t>Frequent cleaning eliminates small finds.</a:t>
            </a:r>
          </a:p>
        </p:txBody>
      </p:sp>
      <p:sp>
        <p:nvSpPr>
          <p:cNvPr id="6" name="TextBox 5"/>
          <p:cNvSpPr txBox="1"/>
          <p:nvPr/>
        </p:nvSpPr>
        <p:spPr>
          <a:xfrm>
            <a:off x="457200" y="5715000"/>
            <a:ext cx="4038600" cy="381000"/>
          </a:xfrm>
          <a:prstGeom prst="rect">
            <a:avLst/>
          </a:prstGeom>
          <a:noFill/>
        </p:spPr>
        <p:txBody>
          <a:bodyPr wrap="square" rtlCol="0">
            <a:spAutoFit/>
          </a:bodyPr>
          <a:lstStyle/>
          <a:p>
            <a:pPr algn="ctr"/>
            <a:r>
              <a:rPr lang="en-US" dirty="0"/>
              <a:t>Temple of </a:t>
            </a:r>
            <a:r>
              <a:rPr lang="en-US" dirty="0" err="1"/>
              <a:t>Portunus</a:t>
            </a:r>
            <a:r>
              <a:rPr lang="en-US" dirty="0"/>
              <a:t>, Rome, c. 120-80 BCE</a:t>
            </a:r>
          </a:p>
        </p:txBody>
      </p:sp>
    </p:spTree>
    <p:extLst>
      <p:ext uri="{BB962C8B-B14F-4D97-AF65-F5344CB8AC3E}">
        <p14:creationId xmlns:p14="http://schemas.microsoft.com/office/powerpoint/2010/main" val="2333362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Surface Survey</a:t>
            </a:r>
          </a:p>
        </p:txBody>
      </p:sp>
      <p:sp>
        <p:nvSpPr>
          <p:cNvPr id="3" name="Content Placeholder 2"/>
          <p:cNvSpPr>
            <a:spLocks noGrp="1"/>
          </p:cNvSpPr>
          <p:nvPr>
            <p:ph sz="half" idx="1"/>
          </p:nvPr>
        </p:nvSpPr>
        <p:spPr/>
        <p:txBody>
          <a:bodyPr>
            <a:normAutofit lnSpcReduction="10000"/>
          </a:bodyPr>
          <a:lstStyle/>
          <a:p>
            <a:r>
              <a:rPr lang="en-US" dirty="0"/>
              <a:t>Examination of the surfaces of plowed fields for evidence of ancient human activity</a:t>
            </a:r>
          </a:p>
          <a:p>
            <a:r>
              <a:rPr lang="en-US" dirty="0"/>
              <a:t>Identification of standing remains</a:t>
            </a:r>
          </a:p>
          <a:p>
            <a:r>
              <a:rPr lang="en-US" dirty="0"/>
              <a:t>Mapping</a:t>
            </a:r>
          </a:p>
          <a:p>
            <a:r>
              <a:rPr lang="en-US" dirty="0"/>
              <a:t>Use of remote sensing (i.e. declassified spy satellite photography)</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648200" y="2702898"/>
            <a:ext cx="4038600" cy="2320566"/>
          </a:xfrm>
        </p:spPr>
      </p:pic>
      <p:sp>
        <p:nvSpPr>
          <p:cNvPr id="8" name="TextBox 7"/>
          <p:cNvSpPr txBox="1"/>
          <p:nvPr/>
        </p:nvSpPr>
        <p:spPr>
          <a:xfrm>
            <a:off x="4724400" y="5257800"/>
            <a:ext cx="3962400" cy="381000"/>
          </a:xfrm>
          <a:prstGeom prst="rect">
            <a:avLst/>
          </a:prstGeom>
          <a:noFill/>
        </p:spPr>
        <p:txBody>
          <a:bodyPr wrap="square" rtlCol="0">
            <a:spAutoFit/>
          </a:bodyPr>
          <a:lstStyle/>
          <a:p>
            <a:pPr algn="ctr"/>
            <a:r>
              <a:rPr lang="en-US" dirty="0"/>
              <a:t>Survey at </a:t>
            </a:r>
            <a:r>
              <a:rPr lang="en-US" dirty="0" err="1"/>
              <a:t>Tegea</a:t>
            </a:r>
            <a:r>
              <a:rPr lang="en-US" dirty="0"/>
              <a:t>, Greece</a:t>
            </a:r>
          </a:p>
        </p:txBody>
      </p:sp>
    </p:spTree>
    <p:extLst>
      <p:ext uri="{BB962C8B-B14F-4D97-AF65-F5344CB8AC3E}">
        <p14:creationId xmlns:p14="http://schemas.microsoft.com/office/powerpoint/2010/main" val="516778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itchFamily="18" charset="0"/>
              </a:rPr>
              <a:t>Sources</a:t>
            </a:r>
          </a:p>
        </p:txBody>
      </p:sp>
      <p:sp>
        <p:nvSpPr>
          <p:cNvPr id="3" name="Content Placeholder 2"/>
          <p:cNvSpPr>
            <a:spLocks noGrp="1"/>
          </p:cNvSpPr>
          <p:nvPr>
            <p:ph idx="1"/>
          </p:nvPr>
        </p:nvSpPr>
        <p:spPr/>
        <p:txBody>
          <a:bodyPr>
            <a:normAutofit lnSpcReduction="10000"/>
          </a:bodyPr>
          <a:lstStyle/>
          <a:p>
            <a:r>
              <a:rPr lang="en-US" dirty="0"/>
              <a:t>Historical works</a:t>
            </a:r>
          </a:p>
          <a:p>
            <a:r>
              <a:rPr lang="en-US" dirty="0"/>
              <a:t>Letters</a:t>
            </a:r>
          </a:p>
          <a:p>
            <a:r>
              <a:rPr lang="en-US" dirty="0"/>
              <a:t>Speeches</a:t>
            </a:r>
          </a:p>
          <a:p>
            <a:r>
              <a:rPr lang="en-US" dirty="0"/>
              <a:t>Inscriptions</a:t>
            </a:r>
          </a:p>
          <a:p>
            <a:r>
              <a:rPr lang="en-US" dirty="0"/>
              <a:t>Coins</a:t>
            </a:r>
          </a:p>
          <a:p>
            <a:r>
              <a:rPr lang="en-US" dirty="0"/>
              <a:t>Monumental art</a:t>
            </a:r>
          </a:p>
          <a:p>
            <a:r>
              <a:rPr lang="en-US" dirty="0"/>
              <a:t>Personal art</a:t>
            </a:r>
          </a:p>
          <a:p>
            <a:r>
              <a:rPr lang="en-US" dirty="0"/>
              <a:t>Archaeological remains</a:t>
            </a:r>
          </a:p>
        </p:txBody>
      </p:sp>
    </p:spTree>
    <p:extLst>
      <p:ext uri="{BB962C8B-B14F-4D97-AF65-F5344CB8AC3E}">
        <p14:creationId xmlns:p14="http://schemas.microsoft.com/office/powerpoint/2010/main" val="1014324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Material Culture</a:t>
            </a:r>
          </a:p>
        </p:txBody>
      </p:sp>
      <p:pic>
        <p:nvPicPr>
          <p:cNvPr id="5" name="Content Placeholder 4"/>
          <p:cNvPicPr>
            <a:picLocks noGrp="1" noChangeAspect="1"/>
          </p:cNvPicPr>
          <p:nvPr>
            <p:ph sz="half" idx="1"/>
          </p:nvPr>
        </p:nvPicPr>
        <p:blipFill>
          <a:blip r:embed="rId2" cstate="print">
            <a:extLst>
              <a:ext uri="{28A0092B-C50C-407E-A947-70E740481C1C}">
                <a14:useLocalDpi xmlns:a14="http://schemas.microsoft.com/office/drawing/2010/main" val="0"/>
              </a:ext>
            </a:extLst>
          </a:blip>
          <a:stretch>
            <a:fillRect/>
          </a:stretch>
        </p:blipFill>
        <p:spPr>
          <a:xfrm>
            <a:off x="779264" y="1600200"/>
            <a:ext cx="3394472" cy="4525963"/>
          </a:xfrm>
        </p:spPr>
      </p:pic>
      <p:sp>
        <p:nvSpPr>
          <p:cNvPr id="4" name="Content Placeholder 3"/>
          <p:cNvSpPr>
            <a:spLocks noGrp="1"/>
          </p:cNvSpPr>
          <p:nvPr>
            <p:ph sz="half" idx="2"/>
          </p:nvPr>
        </p:nvSpPr>
        <p:spPr/>
        <p:txBody>
          <a:bodyPr/>
          <a:lstStyle/>
          <a:p>
            <a:r>
              <a:rPr lang="en-US" dirty="0"/>
              <a:t>Pottery, coins, glass, metal, weapons, stone sculpture, etc.</a:t>
            </a:r>
          </a:p>
          <a:p>
            <a:r>
              <a:rPr lang="en-US" dirty="0"/>
              <a:t>Some excavated, some looted</a:t>
            </a:r>
          </a:p>
          <a:p>
            <a:r>
              <a:rPr lang="en-US" dirty="0"/>
              <a:t>Evidence for daily life, ritual, economy</a:t>
            </a:r>
          </a:p>
        </p:txBody>
      </p:sp>
      <p:sp>
        <p:nvSpPr>
          <p:cNvPr id="6" name="TextBox 5"/>
          <p:cNvSpPr txBox="1"/>
          <p:nvPr/>
        </p:nvSpPr>
        <p:spPr>
          <a:xfrm>
            <a:off x="609600" y="6324600"/>
            <a:ext cx="3810000" cy="369332"/>
          </a:xfrm>
          <a:prstGeom prst="rect">
            <a:avLst/>
          </a:prstGeom>
          <a:noFill/>
        </p:spPr>
        <p:txBody>
          <a:bodyPr wrap="square" rtlCol="0">
            <a:spAutoFit/>
          </a:bodyPr>
          <a:lstStyle/>
          <a:p>
            <a:r>
              <a:rPr lang="en-US" dirty="0"/>
              <a:t>Etruscan </a:t>
            </a:r>
            <a:r>
              <a:rPr lang="en-US" dirty="0" err="1"/>
              <a:t>bucchero</a:t>
            </a:r>
            <a:r>
              <a:rPr lang="en-US" dirty="0"/>
              <a:t> jug, c. 550-500 BCE</a:t>
            </a:r>
          </a:p>
        </p:txBody>
      </p:sp>
    </p:spTree>
    <p:extLst>
      <p:ext uri="{BB962C8B-B14F-4D97-AF65-F5344CB8AC3E}">
        <p14:creationId xmlns:p14="http://schemas.microsoft.com/office/powerpoint/2010/main" val="4176506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cap="small" dirty="0">
                <a:latin typeface="Cambria" panose="02040503050406030204" pitchFamily="18" charset="0"/>
              </a:rPr>
              <a:t>Coins</a:t>
            </a:r>
          </a:p>
        </p:txBody>
      </p:sp>
      <p:sp>
        <p:nvSpPr>
          <p:cNvPr id="5" name="Content Placeholder 4"/>
          <p:cNvSpPr>
            <a:spLocks noGrp="1"/>
          </p:cNvSpPr>
          <p:nvPr>
            <p:ph sz="half" idx="1"/>
          </p:nvPr>
        </p:nvSpPr>
        <p:spPr/>
        <p:txBody>
          <a:bodyPr/>
          <a:lstStyle/>
          <a:p>
            <a:r>
              <a:rPr lang="en-US" dirty="0"/>
              <a:t>Good evidence for economic activity and iconography</a:t>
            </a:r>
          </a:p>
          <a:p>
            <a:r>
              <a:rPr lang="en-US" dirty="0"/>
              <a:t>Large quantities allow for quantitative studies</a:t>
            </a:r>
          </a:p>
          <a:p>
            <a:r>
              <a:rPr lang="en-US" dirty="0"/>
              <a:t>Usually not excavated.</a:t>
            </a:r>
          </a:p>
        </p:txBody>
      </p:sp>
      <p:pic>
        <p:nvPicPr>
          <p:cNvPr id="7" name="Content Placeholder 8"/>
          <p:cNvPicPr>
            <a:picLocks noChangeAspect="1"/>
          </p:cNvPicPr>
          <p:nvPr/>
        </p:nvPicPr>
        <p:blipFill>
          <a:blip r:embed="rId2"/>
          <a:stretch>
            <a:fillRect/>
          </a:stretch>
        </p:blipFill>
        <p:spPr>
          <a:xfrm>
            <a:off x="4466109" y="2286063"/>
            <a:ext cx="2265486" cy="2239594"/>
          </a:xfrm>
          <a:prstGeom prst="rect">
            <a:avLst/>
          </a:prstGeom>
        </p:spPr>
      </p:pic>
      <p:pic>
        <p:nvPicPr>
          <p:cNvPr id="8" name="Content Placeholder 8"/>
          <p:cNvPicPr>
            <a:picLocks noChangeAspect="1"/>
          </p:cNvPicPr>
          <p:nvPr/>
        </p:nvPicPr>
        <p:blipFill>
          <a:blip r:embed="rId3"/>
          <a:stretch>
            <a:fillRect/>
          </a:stretch>
        </p:blipFill>
        <p:spPr>
          <a:xfrm>
            <a:off x="6644489" y="2286000"/>
            <a:ext cx="2254580" cy="2228813"/>
          </a:xfrm>
          <a:prstGeom prst="rect">
            <a:avLst/>
          </a:prstGeom>
        </p:spPr>
      </p:pic>
      <p:sp>
        <p:nvSpPr>
          <p:cNvPr id="9" name="TextBox 8"/>
          <p:cNvSpPr txBox="1"/>
          <p:nvPr/>
        </p:nvSpPr>
        <p:spPr>
          <a:xfrm>
            <a:off x="4466109" y="4800600"/>
            <a:ext cx="4432960" cy="381000"/>
          </a:xfrm>
          <a:prstGeom prst="rect">
            <a:avLst/>
          </a:prstGeom>
          <a:noFill/>
        </p:spPr>
        <p:txBody>
          <a:bodyPr wrap="square" rtlCol="0">
            <a:spAutoFit/>
          </a:bodyPr>
          <a:lstStyle/>
          <a:p>
            <a:pPr algn="ctr"/>
            <a:r>
              <a:rPr lang="en-US" dirty="0"/>
              <a:t>Silver denarius, Rome, c. 113-112 BCE</a:t>
            </a:r>
          </a:p>
        </p:txBody>
      </p:sp>
    </p:spTree>
    <p:extLst>
      <p:ext uri="{BB962C8B-B14F-4D97-AF65-F5344CB8AC3E}">
        <p14:creationId xmlns:p14="http://schemas.microsoft.com/office/powerpoint/2010/main" val="4261433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Key Terms</a:t>
            </a:r>
          </a:p>
        </p:txBody>
      </p:sp>
      <p:sp>
        <p:nvSpPr>
          <p:cNvPr id="3" name="Content Placeholder 2"/>
          <p:cNvSpPr>
            <a:spLocks noGrp="1"/>
          </p:cNvSpPr>
          <p:nvPr>
            <p:ph idx="1"/>
          </p:nvPr>
        </p:nvSpPr>
        <p:spPr/>
        <p:txBody>
          <a:bodyPr>
            <a:normAutofit fontScale="92500" lnSpcReduction="20000"/>
          </a:bodyPr>
          <a:lstStyle/>
          <a:p>
            <a:r>
              <a:rPr lang="en-US" dirty="0" err="1"/>
              <a:t>Fabius</a:t>
            </a:r>
            <a:r>
              <a:rPr lang="en-US" dirty="0"/>
              <a:t> Pictor</a:t>
            </a:r>
          </a:p>
          <a:p>
            <a:r>
              <a:rPr lang="en-US" dirty="0"/>
              <a:t>Polybius</a:t>
            </a:r>
          </a:p>
          <a:p>
            <a:r>
              <a:rPr lang="en-US" dirty="0"/>
              <a:t>Livy</a:t>
            </a:r>
          </a:p>
          <a:p>
            <a:r>
              <a:rPr lang="en-US" dirty="0"/>
              <a:t>Dionysius of Halicarnassus</a:t>
            </a:r>
          </a:p>
          <a:p>
            <a:r>
              <a:rPr lang="en-US" i="1" dirty="0" err="1"/>
              <a:t>Annales</a:t>
            </a:r>
            <a:r>
              <a:rPr lang="en-US" i="1" dirty="0"/>
              <a:t> </a:t>
            </a:r>
            <a:r>
              <a:rPr lang="en-US" i="1" dirty="0" err="1"/>
              <a:t>Maximi</a:t>
            </a:r>
            <a:endParaRPr lang="en-US" i="1" dirty="0"/>
          </a:p>
          <a:p>
            <a:r>
              <a:rPr lang="en-US" dirty="0" err="1"/>
              <a:t>Diodorus</a:t>
            </a:r>
            <a:r>
              <a:rPr lang="en-US" dirty="0"/>
              <a:t> </a:t>
            </a:r>
            <a:r>
              <a:rPr lang="en-US" dirty="0" err="1"/>
              <a:t>Siculus</a:t>
            </a:r>
            <a:endParaRPr lang="en-US" dirty="0"/>
          </a:p>
          <a:p>
            <a:r>
              <a:rPr lang="en-US" dirty="0"/>
              <a:t>Plutarch</a:t>
            </a:r>
          </a:p>
          <a:p>
            <a:r>
              <a:rPr lang="en-US" dirty="0" err="1"/>
              <a:t>nomen</a:t>
            </a:r>
            <a:endParaRPr lang="en-US" dirty="0"/>
          </a:p>
          <a:p>
            <a:r>
              <a:rPr lang="en-US" dirty="0"/>
              <a:t>epitome</a:t>
            </a:r>
          </a:p>
        </p:txBody>
      </p:sp>
    </p:spTree>
    <p:extLst>
      <p:ext uri="{BB962C8B-B14F-4D97-AF65-F5344CB8AC3E}">
        <p14:creationId xmlns:p14="http://schemas.microsoft.com/office/powerpoint/2010/main" val="1428076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err="1">
                <a:latin typeface="Cambria" panose="02040503050406030204" pitchFamily="18" charset="0"/>
              </a:rPr>
              <a:t>Fabius</a:t>
            </a:r>
            <a:r>
              <a:rPr lang="en-US" b="1" cap="small" dirty="0">
                <a:latin typeface="Cambria" panose="02040503050406030204" pitchFamily="18" charset="0"/>
              </a:rPr>
              <a:t> Pictor</a:t>
            </a:r>
          </a:p>
        </p:txBody>
      </p:sp>
      <p:sp>
        <p:nvSpPr>
          <p:cNvPr id="3" name="Content Placeholder 2"/>
          <p:cNvSpPr>
            <a:spLocks noGrp="1"/>
          </p:cNvSpPr>
          <p:nvPr>
            <p:ph idx="1"/>
          </p:nvPr>
        </p:nvSpPr>
        <p:spPr/>
        <p:txBody>
          <a:bodyPr/>
          <a:lstStyle/>
          <a:p>
            <a:r>
              <a:rPr lang="en-US" dirty="0"/>
              <a:t>Born c. 270 BCE</a:t>
            </a:r>
          </a:p>
          <a:p>
            <a:r>
              <a:rPr lang="en-US" dirty="0"/>
              <a:t>Earliest attested Roman historian</a:t>
            </a:r>
          </a:p>
          <a:p>
            <a:r>
              <a:rPr lang="en-US" dirty="0"/>
              <a:t>Wrote in Greek</a:t>
            </a:r>
          </a:p>
          <a:p>
            <a:r>
              <a:rPr lang="en-US" dirty="0"/>
              <a:t>His history covered the foundation of Rome to c. 200 BCE</a:t>
            </a:r>
          </a:p>
          <a:p>
            <a:r>
              <a:rPr lang="en-US" dirty="0"/>
              <a:t>Used by Polybius, Livy, Dionysius and Plutarch</a:t>
            </a:r>
          </a:p>
          <a:p>
            <a:r>
              <a:rPr lang="en-US" dirty="0"/>
              <a:t>“Nothing more than a compilation of yearly chronicles” (Cicero)</a:t>
            </a:r>
          </a:p>
        </p:txBody>
      </p:sp>
    </p:spTree>
    <p:extLst>
      <p:ext uri="{BB962C8B-B14F-4D97-AF65-F5344CB8AC3E}">
        <p14:creationId xmlns:p14="http://schemas.microsoft.com/office/powerpoint/2010/main" val="17310965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Polybius</a:t>
            </a:r>
          </a:p>
        </p:txBody>
      </p:sp>
      <p:pic>
        <p:nvPicPr>
          <p:cNvPr id="6" name="Content Placeholder 5"/>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349429" y="1600200"/>
            <a:ext cx="2254141" cy="4525963"/>
          </a:xfrm>
        </p:spPr>
      </p:pic>
      <p:sp>
        <p:nvSpPr>
          <p:cNvPr id="5" name="Content Placeholder 4"/>
          <p:cNvSpPr>
            <a:spLocks noGrp="1"/>
          </p:cNvSpPr>
          <p:nvPr>
            <p:ph sz="half" idx="2"/>
          </p:nvPr>
        </p:nvSpPr>
        <p:spPr/>
        <p:txBody>
          <a:bodyPr>
            <a:normAutofit fontScale="92500"/>
          </a:bodyPr>
          <a:lstStyle/>
          <a:p>
            <a:r>
              <a:rPr lang="en-US" dirty="0"/>
              <a:t>c. 200-118 BCE</a:t>
            </a:r>
          </a:p>
          <a:p>
            <a:r>
              <a:rPr lang="en-US" dirty="0"/>
              <a:t>Born in Megalopolis in Arcadia, Greece</a:t>
            </a:r>
          </a:p>
          <a:p>
            <a:r>
              <a:rPr lang="en-US" dirty="0"/>
              <a:t>Prominent local politician and military leader</a:t>
            </a:r>
          </a:p>
          <a:p>
            <a:r>
              <a:rPr lang="en-US" dirty="0"/>
              <a:t>Lived in Rome as a hostage c. 167-150 BCE</a:t>
            </a:r>
          </a:p>
          <a:p>
            <a:r>
              <a:rPr lang="en-US" dirty="0"/>
              <a:t>Wrote </a:t>
            </a:r>
            <a:r>
              <a:rPr lang="en-US" i="1" dirty="0"/>
              <a:t>Histories</a:t>
            </a:r>
            <a:r>
              <a:rPr lang="en-US" dirty="0"/>
              <a:t> (in Greek) covering 264 to 146 BCE</a:t>
            </a:r>
          </a:p>
        </p:txBody>
      </p:sp>
    </p:spTree>
    <p:extLst>
      <p:ext uri="{BB962C8B-B14F-4D97-AF65-F5344CB8AC3E}">
        <p14:creationId xmlns:p14="http://schemas.microsoft.com/office/powerpoint/2010/main" val="4562107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Livy</a:t>
            </a:r>
          </a:p>
        </p:txBody>
      </p:sp>
      <p:sp>
        <p:nvSpPr>
          <p:cNvPr id="4" name="Content Placeholder 3"/>
          <p:cNvSpPr>
            <a:spLocks noGrp="1"/>
          </p:cNvSpPr>
          <p:nvPr>
            <p:ph sz="half" idx="1"/>
          </p:nvPr>
        </p:nvSpPr>
        <p:spPr/>
        <p:txBody>
          <a:bodyPr>
            <a:normAutofit fontScale="92500" lnSpcReduction="10000"/>
          </a:bodyPr>
          <a:lstStyle/>
          <a:p>
            <a:r>
              <a:rPr lang="en-US" dirty="0"/>
              <a:t>c. 64 BCE - 12 CE</a:t>
            </a:r>
          </a:p>
          <a:p>
            <a:r>
              <a:rPr lang="en-US" dirty="0"/>
              <a:t>Born in </a:t>
            </a:r>
            <a:r>
              <a:rPr lang="en-US" dirty="0" err="1"/>
              <a:t>Patavium</a:t>
            </a:r>
            <a:r>
              <a:rPr lang="en-US" dirty="0"/>
              <a:t> (now Padua) in Cisalpine Gaul</a:t>
            </a:r>
          </a:p>
          <a:p>
            <a:r>
              <a:rPr lang="en-US" dirty="0"/>
              <a:t>Grew up during the civil wars of the 40s BCE</a:t>
            </a:r>
          </a:p>
          <a:p>
            <a:r>
              <a:rPr lang="en-US" dirty="0"/>
              <a:t>Independently wealthy?</a:t>
            </a:r>
          </a:p>
          <a:p>
            <a:r>
              <a:rPr lang="en-US" dirty="0"/>
              <a:t>Wrote </a:t>
            </a:r>
            <a:r>
              <a:rPr lang="en-US" i="1" dirty="0"/>
              <a:t>Ab </a:t>
            </a:r>
            <a:r>
              <a:rPr lang="en-US" i="1" dirty="0" err="1"/>
              <a:t>urbe</a:t>
            </a:r>
            <a:r>
              <a:rPr lang="en-US" i="1" dirty="0"/>
              <a:t> condita</a:t>
            </a:r>
            <a:r>
              <a:rPr lang="en-US" dirty="0"/>
              <a:t> (‘From the Founding of the City’)</a:t>
            </a:r>
          </a:p>
          <a:p>
            <a:pPr lvl="1"/>
            <a:r>
              <a:rPr lang="en-US" dirty="0"/>
              <a:t>Originally 142 books!</a:t>
            </a:r>
          </a:p>
          <a:p>
            <a:pPr lvl="1"/>
            <a:r>
              <a:rPr lang="en-US" dirty="0"/>
              <a:t>Most now lost</a:t>
            </a:r>
          </a:p>
        </p:txBody>
      </p:sp>
      <p:pic>
        <p:nvPicPr>
          <p:cNvPr id="6" name="Content Placeholder 5"/>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26088" t="55581" r="42640" b="20904"/>
          <a:stretch/>
        </p:blipFill>
        <p:spPr>
          <a:xfrm>
            <a:off x="4953000" y="1981200"/>
            <a:ext cx="3706871" cy="3824177"/>
          </a:xfrm>
        </p:spPr>
      </p:pic>
    </p:spTree>
    <p:extLst>
      <p:ext uri="{BB962C8B-B14F-4D97-AF65-F5344CB8AC3E}">
        <p14:creationId xmlns:p14="http://schemas.microsoft.com/office/powerpoint/2010/main" val="25826051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Dionysius of Halicarnassus</a:t>
            </a:r>
          </a:p>
        </p:txBody>
      </p:sp>
      <p:pic>
        <p:nvPicPr>
          <p:cNvPr id="5" name="Content Placeholder 4"/>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94171" y="1600200"/>
            <a:ext cx="3164657" cy="4525963"/>
          </a:xfrm>
        </p:spPr>
      </p:pic>
      <p:sp>
        <p:nvSpPr>
          <p:cNvPr id="4" name="Content Placeholder 3"/>
          <p:cNvSpPr>
            <a:spLocks noGrp="1"/>
          </p:cNvSpPr>
          <p:nvPr>
            <p:ph sz="half" idx="2"/>
          </p:nvPr>
        </p:nvSpPr>
        <p:spPr/>
        <p:txBody>
          <a:bodyPr>
            <a:normAutofit fontScale="62500" lnSpcReduction="20000"/>
          </a:bodyPr>
          <a:lstStyle/>
          <a:p>
            <a:r>
              <a:rPr lang="en-US" dirty="0"/>
              <a:t>c. 60 - after 7 BCE</a:t>
            </a:r>
          </a:p>
          <a:p>
            <a:r>
              <a:rPr lang="en-US" dirty="0"/>
              <a:t>Born in Halicarnassus (in modern Turkey)</a:t>
            </a:r>
          </a:p>
          <a:p>
            <a:r>
              <a:rPr lang="en-US" dirty="0"/>
              <a:t>Came to Rome c. 30 BCE</a:t>
            </a:r>
          </a:p>
          <a:p>
            <a:r>
              <a:rPr lang="en-US" dirty="0"/>
              <a:t>Wrote numerous works, including </a:t>
            </a:r>
            <a:r>
              <a:rPr lang="en-US" i="1" dirty="0"/>
              <a:t>Roman Antiquities</a:t>
            </a:r>
            <a:r>
              <a:rPr lang="en-US" dirty="0"/>
              <a:t>, spanning the foundation of Rome to the Punic Wars</a:t>
            </a:r>
          </a:p>
          <a:p>
            <a:r>
              <a:rPr lang="en-US" dirty="0"/>
              <a:t>“It is a combination of every kind, forensic, speculative and narrative, to the intent that it may afford satisfaction both to those who occupy themselves with political debates and to those who are devoted to philosophical speculations, as well as to any who may desire mere undisturbed entertainment in their reading of history.” (</a:t>
            </a:r>
            <a:r>
              <a:rPr lang="en-US" i="1" dirty="0"/>
              <a:t>Rom. Ant. </a:t>
            </a:r>
            <a:r>
              <a:rPr lang="en-US" dirty="0"/>
              <a:t>1.8) </a:t>
            </a:r>
          </a:p>
        </p:txBody>
      </p:sp>
    </p:spTree>
    <p:extLst>
      <p:ext uri="{BB962C8B-B14F-4D97-AF65-F5344CB8AC3E}">
        <p14:creationId xmlns:p14="http://schemas.microsoft.com/office/powerpoint/2010/main" val="405566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i="1" cap="small" dirty="0" err="1">
                <a:latin typeface="Cambria" panose="02040503050406030204" pitchFamily="18" charset="0"/>
              </a:rPr>
              <a:t>Annales</a:t>
            </a:r>
            <a:r>
              <a:rPr lang="en-US" b="1" i="1" cap="small" dirty="0">
                <a:latin typeface="Cambria" panose="02040503050406030204" pitchFamily="18" charset="0"/>
              </a:rPr>
              <a:t> </a:t>
            </a:r>
            <a:r>
              <a:rPr lang="en-US" b="1" i="1" cap="small" dirty="0" err="1">
                <a:latin typeface="Cambria" panose="02040503050406030204" pitchFamily="18" charset="0"/>
              </a:rPr>
              <a:t>Maximi</a:t>
            </a:r>
            <a:endParaRPr lang="en-US" b="1" i="1" cap="small" dirty="0">
              <a:latin typeface="Cambria" panose="02040503050406030204" pitchFamily="18" charset="0"/>
            </a:endParaRPr>
          </a:p>
        </p:txBody>
      </p:sp>
      <p:sp>
        <p:nvSpPr>
          <p:cNvPr id="5" name="Content Placeholder 4"/>
          <p:cNvSpPr>
            <a:spLocks noGrp="1"/>
          </p:cNvSpPr>
          <p:nvPr>
            <p:ph idx="1"/>
          </p:nvPr>
        </p:nvSpPr>
        <p:spPr/>
        <p:txBody>
          <a:bodyPr/>
          <a:lstStyle/>
          <a:p>
            <a:r>
              <a:rPr lang="en-US" dirty="0"/>
              <a:t>Compiled c. 130-115 BCE by the Pontifex Maximus</a:t>
            </a:r>
          </a:p>
          <a:p>
            <a:r>
              <a:rPr lang="en-US" dirty="0"/>
              <a:t>Comprised 80 books (i.e. codices)</a:t>
            </a:r>
          </a:p>
          <a:p>
            <a:r>
              <a:rPr lang="en-US" dirty="0"/>
              <a:t>Covered c. 400-130 BCE</a:t>
            </a:r>
          </a:p>
          <a:p>
            <a:r>
              <a:rPr lang="en-US" dirty="0"/>
              <a:t>Lists of consuls, battles, temple dedications, deaths of priests, new religious ceremonies, plagues, food shortages, and unusual events</a:t>
            </a:r>
          </a:p>
          <a:p>
            <a:pPr lvl="1"/>
            <a:r>
              <a:rPr lang="en-US" dirty="0"/>
              <a:t>i.e. anything </a:t>
            </a:r>
            <a:r>
              <a:rPr lang="en-US" dirty="0" err="1"/>
              <a:t>portentious</a:t>
            </a:r>
            <a:endParaRPr lang="en-US" dirty="0"/>
          </a:p>
        </p:txBody>
      </p:sp>
    </p:spTree>
    <p:extLst>
      <p:ext uri="{BB962C8B-B14F-4D97-AF65-F5344CB8AC3E}">
        <p14:creationId xmlns:p14="http://schemas.microsoft.com/office/powerpoint/2010/main" val="2890254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err="1">
                <a:latin typeface="Cambria" panose="02040503050406030204" pitchFamily="18" charset="0"/>
              </a:rPr>
              <a:t>Diodorus</a:t>
            </a:r>
            <a:r>
              <a:rPr lang="en-US" b="1" cap="small" dirty="0">
                <a:latin typeface="Cambria" panose="02040503050406030204" pitchFamily="18" charset="0"/>
              </a:rPr>
              <a:t> </a:t>
            </a:r>
            <a:r>
              <a:rPr lang="en-US" b="1" cap="small" dirty="0" err="1">
                <a:latin typeface="Cambria" panose="02040503050406030204" pitchFamily="18" charset="0"/>
              </a:rPr>
              <a:t>Siculus</a:t>
            </a:r>
            <a:endParaRPr lang="en-US" b="1" cap="small" dirty="0">
              <a:latin typeface="Cambria" panose="02040503050406030204" pitchFamily="18" charset="0"/>
            </a:endParaRPr>
          </a:p>
        </p:txBody>
      </p:sp>
      <p:sp>
        <p:nvSpPr>
          <p:cNvPr id="4" name="Content Placeholder 3"/>
          <p:cNvSpPr>
            <a:spLocks noGrp="1"/>
          </p:cNvSpPr>
          <p:nvPr>
            <p:ph sz="half" idx="1"/>
          </p:nvPr>
        </p:nvSpPr>
        <p:spPr/>
        <p:txBody>
          <a:bodyPr>
            <a:normAutofit lnSpcReduction="10000"/>
          </a:bodyPr>
          <a:lstStyle/>
          <a:p>
            <a:r>
              <a:rPr lang="en-US" dirty="0"/>
              <a:t>fl. 1</a:t>
            </a:r>
            <a:r>
              <a:rPr lang="en-US" baseline="30000" dirty="0"/>
              <a:t>st</a:t>
            </a:r>
            <a:r>
              <a:rPr lang="en-US" dirty="0"/>
              <a:t> cen. BCE</a:t>
            </a:r>
          </a:p>
          <a:p>
            <a:r>
              <a:rPr lang="en-US" dirty="0"/>
              <a:t>From </a:t>
            </a:r>
            <a:r>
              <a:rPr lang="en-US" dirty="0" err="1"/>
              <a:t>Agyrium</a:t>
            </a:r>
            <a:r>
              <a:rPr lang="en-US" dirty="0"/>
              <a:t>, Sicily</a:t>
            </a:r>
          </a:p>
          <a:p>
            <a:r>
              <a:rPr lang="en-US" dirty="0"/>
              <a:t>Wrote a ‘universal history’ entitled </a:t>
            </a:r>
            <a:r>
              <a:rPr lang="en-US" i="1" dirty="0" err="1"/>
              <a:t>Bibliotheke</a:t>
            </a:r>
            <a:r>
              <a:rPr lang="en-US" dirty="0"/>
              <a:t> (</a:t>
            </a:r>
            <a:r>
              <a:rPr lang="en-US" i="1" dirty="0"/>
              <a:t>The Library</a:t>
            </a:r>
            <a:r>
              <a:rPr lang="en-US" dirty="0"/>
              <a:t>)</a:t>
            </a:r>
          </a:p>
          <a:p>
            <a:r>
              <a:rPr lang="en-US" dirty="0"/>
              <a:t>Attempted to synchronize Greek and Roman history</a:t>
            </a:r>
          </a:p>
          <a:p>
            <a:r>
              <a:rPr lang="en-US" dirty="0"/>
              <a:t>Interested in the rise and fall of empires</a:t>
            </a:r>
          </a:p>
          <a:p>
            <a:endParaRPr lang="en-US" dirty="0"/>
          </a:p>
        </p:txBody>
      </p:sp>
      <p:pic>
        <p:nvPicPr>
          <p:cNvPr id="6" name="Content Placeholder 5"/>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076825" y="2210594"/>
            <a:ext cx="3181350" cy="3305175"/>
          </a:xfrm>
        </p:spPr>
      </p:pic>
    </p:spTree>
    <p:extLst>
      <p:ext uri="{BB962C8B-B14F-4D97-AF65-F5344CB8AC3E}">
        <p14:creationId xmlns:p14="http://schemas.microsoft.com/office/powerpoint/2010/main" val="3781150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cap="small" dirty="0">
                <a:latin typeface="Cambria" panose="02040503050406030204" pitchFamily="18" charset="0"/>
              </a:rPr>
              <a:t>Sallust, Appian, Cassius </a:t>
            </a:r>
            <a:r>
              <a:rPr lang="en-US" b="1" cap="small" dirty="0" err="1">
                <a:latin typeface="Cambria" panose="02040503050406030204" pitchFamily="18" charset="0"/>
              </a:rPr>
              <a:t>Dio</a:t>
            </a:r>
            <a:endParaRPr lang="en-US" dirty="0"/>
          </a:p>
        </p:txBody>
      </p:sp>
      <p:sp>
        <p:nvSpPr>
          <p:cNvPr id="3" name="Content Placeholder 2"/>
          <p:cNvSpPr>
            <a:spLocks noGrp="1"/>
          </p:cNvSpPr>
          <p:nvPr>
            <p:ph idx="1"/>
          </p:nvPr>
        </p:nvSpPr>
        <p:spPr/>
        <p:txBody>
          <a:bodyPr>
            <a:normAutofit fontScale="92500" lnSpcReduction="10000"/>
          </a:bodyPr>
          <a:lstStyle/>
          <a:p>
            <a:r>
              <a:rPr lang="en-US" dirty="0"/>
              <a:t>Sallust (86 - c. 35 BCE, from Italy)</a:t>
            </a:r>
          </a:p>
          <a:p>
            <a:pPr lvl="1"/>
            <a:r>
              <a:rPr lang="en-US" dirty="0"/>
              <a:t>Tribune who supported Caesar in the civil war</a:t>
            </a:r>
          </a:p>
          <a:p>
            <a:pPr lvl="1"/>
            <a:r>
              <a:rPr lang="en-US" dirty="0"/>
              <a:t>Wrote histories of the </a:t>
            </a:r>
            <a:r>
              <a:rPr lang="en-US" dirty="0" err="1"/>
              <a:t>Catilinarian</a:t>
            </a:r>
            <a:r>
              <a:rPr lang="en-US" dirty="0"/>
              <a:t> conspiracy and the war against </a:t>
            </a:r>
            <a:r>
              <a:rPr lang="en-US" dirty="0" err="1"/>
              <a:t>Jugurtha</a:t>
            </a:r>
            <a:endParaRPr lang="en-US" dirty="0"/>
          </a:p>
          <a:p>
            <a:r>
              <a:rPr lang="en-US" dirty="0"/>
              <a:t>Appian (c. 90-165 CE, from Egypt)</a:t>
            </a:r>
          </a:p>
          <a:p>
            <a:pPr lvl="1"/>
            <a:r>
              <a:rPr lang="en-US" dirty="0"/>
              <a:t>Wrote </a:t>
            </a:r>
            <a:r>
              <a:rPr lang="en-US" i="1" dirty="0"/>
              <a:t>Roman History</a:t>
            </a:r>
            <a:r>
              <a:rPr lang="en-US" dirty="0"/>
              <a:t> in Greek for a Greek audience</a:t>
            </a:r>
          </a:p>
          <a:p>
            <a:pPr lvl="1"/>
            <a:r>
              <a:rPr lang="en-US" dirty="0"/>
              <a:t>Books on the civil war survive</a:t>
            </a:r>
          </a:p>
          <a:p>
            <a:r>
              <a:rPr lang="en-US" dirty="0"/>
              <a:t>Cassius </a:t>
            </a:r>
            <a:r>
              <a:rPr lang="en-US" dirty="0" err="1"/>
              <a:t>Dio</a:t>
            </a:r>
            <a:r>
              <a:rPr lang="en-US" dirty="0"/>
              <a:t> (c. 155-235 CE)</a:t>
            </a:r>
          </a:p>
          <a:p>
            <a:pPr lvl="1"/>
            <a:r>
              <a:rPr lang="en-US" dirty="0"/>
              <a:t>Wrote </a:t>
            </a:r>
            <a:r>
              <a:rPr lang="en-US" i="1" dirty="0"/>
              <a:t>Roman History</a:t>
            </a:r>
            <a:r>
              <a:rPr lang="en-US" dirty="0"/>
              <a:t> in Greek, covering the founding of Rome to 229 CE</a:t>
            </a:r>
          </a:p>
        </p:txBody>
      </p:sp>
    </p:spTree>
    <p:extLst>
      <p:ext uri="{BB962C8B-B14F-4D97-AF65-F5344CB8AC3E}">
        <p14:creationId xmlns:p14="http://schemas.microsoft.com/office/powerpoint/2010/main" val="3897051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3894</TotalTime>
  <Words>1073</Words>
  <Application>Microsoft Macintosh PowerPoint</Application>
  <PresentationFormat>On-screen Show (4:3)</PresentationFormat>
  <Paragraphs>147</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Cambria</vt:lpstr>
      <vt:lpstr>Office Theme</vt:lpstr>
      <vt:lpstr>First of all…</vt:lpstr>
      <vt:lpstr>Sources</vt:lpstr>
      <vt:lpstr>Fabius Pictor</vt:lpstr>
      <vt:lpstr>Polybius</vt:lpstr>
      <vt:lpstr>Livy</vt:lpstr>
      <vt:lpstr>Dionysius of Halicarnassus</vt:lpstr>
      <vt:lpstr>Annales Maximi</vt:lpstr>
      <vt:lpstr>Diodorus Siculus</vt:lpstr>
      <vt:lpstr>Sallust, Appian, Cassius Dio</vt:lpstr>
      <vt:lpstr>Plutarch</vt:lpstr>
      <vt:lpstr>Oral History</vt:lpstr>
      <vt:lpstr>Oral History</vt:lpstr>
      <vt:lpstr>Roman Male Names</vt:lpstr>
      <vt:lpstr>Roman Female Names</vt:lpstr>
      <vt:lpstr>Other Textual Evidence</vt:lpstr>
      <vt:lpstr>Archaeology</vt:lpstr>
      <vt:lpstr>Archaeological Sites</vt:lpstr>
      <vt:lpstr>Buildings</vt:lpstr>
      <vt:lpstr>Surface Survey</vt:lpstr>
      <vt:lpstr>Material Culture</vt:lpstr>
      <vt:lpstr>Coins</vt:lpstr>
      <vt:lpstr>Key Terms</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CLARCH 350 Money in Antiquity</dc:title>
  <dc:creator>Henry Colburn</dc:creator>
  <cp:lastModifiedBy>Ninh Nguyen</cp:lastModifiedBy>
  <cp:revision>709</cp:revision>
  <dcterms:created xsi:type="dcterms:W3CDTF">2013-09-06T12:51:15Z</dcterms:created>
  <dcterms:modified xsi:type="dcterms:W3CDTF">2025-10-22T18:17:19Z</dcterms:modified>
</cp:coreProperties>
</file>