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57" r:id="rId2"/>
    <p:sldId id="356" r:id="rId3"/>
    <p:sldId id="359" r:id="rId4"/>
    <p:sldId id="358" r:id="rId5"/>
    <p:sldId id="360" r:id="rId6"/>
    <p:sldId id="361" r:id="rId7"/>
    <p:sldId id="363" r:id="rId8"/>
    <p:sldId id="364" r:id="rId9"/>
    <p:sldId id="366" r:id="rId10"/>
    <p:sldId id="365" r:id="rId11"/>
    <p:sldId id="367" r:id="rId12"/>
    <p:sldId id="368" r:id="rId13"/>
    <p:sldId id="371" r:id="rId14"/>
    <p:sldId id="372" r:id="rId15"/>
    <p:sldId id="376" r:id="rId16"/>
    <p:sldId id="375" r:id="rId17"/>
    <p:sldId id="379" r:id="rId18"/>
    <p:sldId id="381" r:id="rId19"/>
    <p:sldId id="383" r:id="rId20"/>
    <p:sldId id="382" r:id="rId21"/>
    <p:sldId id="384" r:id="rId22"/>
    <p:sldId id="378" r:id="rId23"/>
    <p:sldId id="32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981" autoAdjust="0"/>
  </p:normalViewPr>
  <p:slideViewPr>
    <p:cSldViewPr>
      <p:cViewPr varScale="1">
        <p:scale>
          <a:sx n="108" d="100"/>
          <a:sy n="108" d="100"/>
        </p:scale>
        <p:origin x="23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A23D-5710-45C3-8AE1-7B5721BE450C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9B1D2-4D57-416E-8BD1-3DACB5B91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Rode</a:t>
            </a:r>
            <a:r>
              <a:rPr lang="en-US" baseline="0" dirty="0"/>
              <a:t> from Boston to Concord in 1775; one if by land, two if by sea</a:t>
            </a:r>
          </a:p>
          <a:p>
            <a:r>
              <a:rPr lang="en-US" baseline="0" dirty="0"/>
              <a:t>Chopped down a cherry tree as a child; when asked, replied “I cannot tell a lie”</a:t>
            </a:r>
          </a:p>
          <a:p>
            <a:r>
              <a:rPr lang="en-US" baseline="0" dirty="0"/>
              <a:t>Invented by Mason Weems for his 1800 biography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9B1D2-4D57-416E-8BD1-3DACB5B914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9B1D2-4D57-416E-8BD1-3DACB5B914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9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9B1D2-4D57-416E-8BD1-3DACB5B914D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4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Myth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traditional or legendary story, usually concerning some being or hero or event, with or without a determinable basis of fact or a natural explanation, especially one that is concerned with deities or demigods and explains some practice, rite, or phenomenon of nature.”</a:t>
            </a:r>
          </a:p>
          <a:p>
            <a:r>
              <a:rPr lang="en-US" dirty="0"/>
              <a:t>From Greek </a:t>
            </a:r>
            <a:r>
              <a:rPr lang="el-GR" dirty="0"/>
              <a:t>μῦθος</a:t>
            </a:r>
            <a:r>
              <a:rPr lang="en-US" dirty="0"/>
              <a:t> = ‘story’</a:t>
            </a:r>
          </a:p>
        </p:txBody>
      </p:sp>
    </p:spTree>
    <p:extLst>
      <p:ext uri="{BB962C8B-B14F-4D97-AF65-F5344CB8AC3E}">
        <p14:creationId xmlns:p14="http://schemas.microsoft.com/office/powerpoint/2010/main" val="27521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atin typeface="Cambria" panose="02040503050406030204" pitchFamily="18" charset="0"/>
              </a:rPr>
              <a:t>Sidebar</a:t>
            </a:r>
            <a:r>
              <a:rPr lang="en-US" b="1" cap="small" dirty="0">
                <a:latin typeface="Cambria" panose="02040503050406030204" pitchFamily="18" charset="0"/>
              </a:rPr>
              <a:t>: Brutus of Troy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45" y="2062085"/>
            <a:ext cx="3575510" cy="3602192"/>
          </a:xfrm>
        </p:spPr>
      </p:pic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Son or grandson of Ascanius</a:t>
            </a:r>
          </a:p>
          <a:p>
            <a:r>
              <a:rPr lang="en-US" dirty="0"/>
              <a:t>Accidentally killed his parents and was exiled from Italy</a:t>
            </a:r>
          </a:p>
          <a:p>
            <a:r>
              <a:rPr lang="en-US" dirty="0"/>
              <a:t>Rescued some imprisoned Trojans and wandered until reaching Britain</a:t>
            </a:r>
          </a:p>
          <a:p>
            <a:r>
              <a:rPr lang="en-US" dirty="0"/>
              <a:t>Defeated some giants, established London, and renamed the island after himself</a:t>
            </a:r>
          </a:p>
          <a:p>
            <a:r>
              <a:rPr lang="en-US" dirty="0"/>
              <a:t>So says Geoffrey of Monmouth in the </a:t>
            </a:r>
            <a:r>
              <a:rPr lang="en-US" i="1" dirty="0" err="1"/>
              <a:t>Historia</a:t>
            </a:r>
            <a:r>
              <a:rPr lang="en-US" i="1" dirty="0"/>
              <a:t> </a:t>
            </a:r>
            <a:r>
              <a:rPr lang="en-US" i="1" dirty="0" err="1"/>
              <a:t>Regum</a:t>
            </a:r>
            <a:r>
              <a:rPr lang="en-US" i="1" dirty="0"/>
              <a:t> Britanniae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4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Numitor</a:t>
            </a:r>
            <a:r>
              <a:rPr lang="en-US" b="1" cap="small" dirty="0">
                <a:latin typeface="Cambria" panose="02040503050406030204" pitchFamily="18" charset="0"/>
              </a:rPr>
              <a:t> and </a:t>
            </a:r>
            <a:r>
              <a:rPr lang="en-US" b="1" cap="small" dirty="0" err="1">
                <a:latin typeface="Cambria" panose="02040503050406030204" pitchFamily="18" charset="0"/>
              </a:rPr>
              <a:t>Amulius</a:t>
            </a:r>
            <a:endParaRPr lang="en-US" b="1" cap="small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89" y="1600200"/>
            <a:ext cx="3016021" cy="4525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Sons of King </a:t>
            </a:r>
            <a:r>
              <a:rPr lang="en-US" dirty="0" err="1"/>
              <a:t>Procas</a:t>
            </a:r>
            <a:endParaRPr lang="en-US" dirty="0"/>
          </a:p>
          <a:p>
            <a:r>
              <a:rPr lang="en-US" dirty="0" err="1"/>
              <a:t>Numitor</a:t>
            </a:r>
            <a:r>
              <a:rPr lang="en-US" dirty="0"/>
              <a:t>, the elder, inherited the kingdom</a:t>
            </a:r>
          </a:p>
          <a:p>
            <a:r>
              <a:rPr lang="en-US" dirty="0"/>
              <a:t>Overthrown and exiled by </a:t>
            </a:r>
            <a:r>
              <a:rPr lang="en-US" dirty="0" err="1"/>
              <a:t>Amulius</a:t>
            </a:r>
            <a:r>
              <a:rPr lang="en-US" dirty="0"/>
              <a:t>, who killed </a:t>
            </a:r>
            <a:r>
              <a:rPr lang="en-US" dirty="0" err="1"/>
              <a:t>Numitor’s</a:t>
            </a:r>
            <a:r>
              <a:rPr lang="en-US" dirty="0"/>
              <a:t> male children and made his daughter Rhea Silvia a Vestal</a:t>
            </a:r>
          </a:p>
          <a:p>
            <a:r>
              <a:rPr lang="en-US" dirty="0"/>
              <a:t>When Rhea Silvia conceived immaculately, </a:t>
            </a:r>
            <a:r>
              <a:rPr lang="en-US" dirty="0" err="1"/>
              <a:t>Amulius</a:t>
            </a:r>
            <a:r>
              <a:rPr lang="en-US" dirty="0"/>
              <a:t> ordered her twin sons exposed on the banks of the Tiber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4019" y="607763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Remains of the Temple of Vesta in Rome</a:t>
            </a:r>
          </a:p>
        </p:txBody>
      </p:sp>
    </p:spTree>
    <p:extLst>
      <p:ext uri="{BB962C8B-B14F-4D97-AF65-F5344CB8AC3E}">
        <p14:creationId xmlns:p14="http://schemas.microsoft.com/office/powerpoint/2010/main" val="113049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Romulus and Remus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Twin sons of Rhea Silvia</a:t>
            </a:r>
          </a:p>
          <a:p>
            <a:r>
              <a:rPr lang="en-US" dirty="0"/>
              <a:t>Discovered by a nursing wolf who suckled them</a:t>
            </a:r>
          </a:p>
          <a:p>
            <a:r>
              <a:rPr lang="en-US" dirty="0"/>
              <a:t>Found by the shepherd </a:t>
            </a:r>
            <a:r>
              <a:rPr lang="en-US" dirty="0" err="1"/>
              <a:t>Faustulus</a:t>
            </a:r>
            <a:r>
              <a:rPr lang="en-US" dirty="0"/>
              <a:t> who raised them as his own children</a:t>
            </a:r>
          </a:p>
          <a:p>
            <a:r>
              <a:rPr lang="en-US" dirty="0"/>
              <a:t>Learn their true origins from </a:t>
            </a:r>
            <a:r>
              <a:rPr lang="en-US" dirty="0" err="1"/>
              <a:t>Faustulus</a:t>
            </a:r>
            <a:r>
              <a:rPr lang="en-US" dirty="0"/>
              <a:t> and </a:t>
            </a:r>
            <a:r>
              <a:rPr lang="en-US" dirty="0" err="1"/>
              <a:t>Numitor</a:t>
            </a:r>
            <a:r>
              <a:rPr lang="en-US" dirty="0"/>
              <a:t> respectively, and they overthrow </a:t>
            </a:r>
            <a:r>
              <a:rPr lang="en-US" dirty="0" err="1"/>
              <a:t>Amulius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78" y="2644040"/>
            <a:ext cx="3251043" cy="2438282"/>
          </a:xfrm>
        </p:spPr>
      </p:pic>
    </p:spTree>
    <p:extLst>
      <p:ext uri="{BB962C8B-B14F-4D97-AF65-F5344CB8AC3E}">
        <p14:creationId xmlns:p14="http://schemas.microsoft.com/office/powerpoint/2010/main" val="87443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Romulus and Remus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34815"/>
            <a:ext cx="3352800" cy="45603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They found their own city on the Tiber where they were exposed</a:t>
            </a:r>
          </a:p>
          <a:p>
            <a:r>
              <a:rPr lang="en-US" dirty="0"/>
              <a:t>Dispute over seniority</a:t>
            </a:r>
          </a:p>
          <a:p>
            <a:pPr lvl="1"/>
            <a:r>
              <a:rPr lang="en-US" dirty="0"/>
              <a:t>Augury</a:t>
            </a:r>
          </a:p>
          <a:p>
            <a:r>
              <a:rPr lang="en-US" dirty="0"/>
              <a:t>Or Remus mocked Romulus by jumping over the half-built walls and was killed</a:t>
            </a:r>
          </a:p>
          <a:p>
            <a:r>
              <a:rPr lang="en-US" dirty="0"/>
              <a:t>753 BCE (the Romans thought)</a:t>
            </a:r>
          </a:p>
        </p:txBody>
      </p:sp>
    </p:spTree>
    <p:extLst>
      <p:ext uri="{BB962C8B-B14F-4D97-AF65-F5344CB8AC3E}">
        <p14:creationId xmlns:p14="http://schemas.microsoft.com/office/powerpoint/2010/main" val="302530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History or Myth?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it plausible?</a:t>
            </a:r>
          </a:p>
          <a:p>
            <a:r>
              <a:rPr lang="en-US" dirty="0"/>
              <a:t>How would Romans of Livy’s day have known this information?</a:t>
            </a:r>
          </a:p>
          <a:p>
            <a:r>
              <a:rPr lang="en-US" dirty="0"/>
              <a:t>Is it teleological (does it explain the present instead of the past)?</a:t>
            </a:r>
          </a:p>
          <a:p>
            <a:r>
              <a:rPr lang="en-US" dirty="0"/>
              <a:t>Are the details specific or stereotypical?</a:t>
            </a:r>
          </a:p>
          <a:p>
            <a:r>
              <a:rPr lang="en-US" dirty="0"/>
              <a:t>And how does it compare to other evidence…</a:t>
            </a:r>
          </a:p>
        </p:txBody>
      </p:sp>
    </p:spTree>
    <p:extLst>
      <p:ext uri="{BB962C8B-B14F-4D97-AF65-F5344CB8AC3E}">
        <p14:creationId xmlns:p14="http://schemas.microsoft.com/office/powerpoint/2010/main" val="2092747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Bronze Age Rome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2297906"/>
            <a:ext cx="7029450" cy="3130550"/>
          </a:xfrm>
        </p:spPr>
      </p:pic>
    </p:spTree>
    <p:extLst>
      <p:ext uri="{BB962C8B-B14F-4D97-AF65-F5344CB8AC3E}">
        <p14:creationId xmlns:p14="http://schemas.microsoft.com/office/powerpoint/2010/main" val="316623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Bronze Age Rome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0" y="1600200"/>
            <a:ext cx="3850819" cy="45259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27" y="1600200"/>
            <a:ext cx="3323945" cy="4525963"/>
          </a:xfrm>
        </p:spPr>
      </p:pic>
    </p:spTree>
    <p:extLst>
      <p:ext uri="{BB962C8B-B14F-4D97-AF65-F5344CB8AC3E}">
        <p14:creationId xmlns:p14="http://schemas.microsoft.com/office/powerpoint/2010/main" val="384473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The Seven Hills of Rome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Palatine</a:t>
            </a:r>
          </a:p>
          <a:p>
            <a:r>
              <a:rPr lang="en-US" dirty="0"/>
              <a:t>Capitoline</a:t>
            </a:r>
          </a:p>
          <a:p>
            <a:r>
              <a:rPr lang="en-US" dirty="0"/>
              <a:t>Aventine</a:t>
            </a:r>
          </a:p>
          <a:p>
            <a:r>
              <a:rPr lang="en-US" dirty="0"/>
              <a:t>Caelian</a:t>
            </a:r>
          </a:p>
          <a:p>
            <a:r>
              <a:rPr lang="en-US" dirty="0"/>
              <a:t>Esquiline</a:t>
            </a:r>
          </a:p>
          <a:p>
            <a:r>
              <a:rPr lang="en-US" dirty="0"/>
              <a:t>Viminal</a:t>
            </a:r>
          </a:p>
          <a:p>
            <a:r>
              <a:rPr lang="en-US" dirty="0"/>
              <a:t>Quirinal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05000"/>
            <a:ext cx="4152266" cy="3962400"/>
          </a:xfrm>
        </p:spPr>
      </p:pic>
    </p:spTree>
    <p:extLst>
      <p:ext uri="{BB962C8B-B14F-4D97-AF65-F5344CB8AC3E}">
        <p14:creationId xmlns:p14="http://schemas.microsoft.com/office/powerpoint/2010/main" val="404949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Iron Age Houses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00" y="1944045"/>
            <a:ext cx="3998200" cy="3838272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07" y="2209800"/>
            <a:ext cx="4165599" cy="3124199"/>
          </a:xfrm>
        </p:spPr>
      </p:pic>
      <p:sp>
        <p:nvSpPr>
          <p:cNvPr id="10" name="TextBox 9"/>
          <p:cNvSpPr txBox="1"/>
          <p:nvPr/>
        </p:nvSpPr>
        <p:spPr>
          <a:xfrm>
            <a:off x="457200" y="60198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Terracotta hut urn, c. 900 BCE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574268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holes on the Palatine Hill</a:t>
            </a:r>
          </a:p>
        </p:txBody>
      </p:sp>
    </p:spTree>
    <p:extLst>
      <p:ext uri="{BB962C8B-B14F-4D97-AF65-F5344CB8AC3E}">
        <p14:creationId xmlns:p14="http://schemas.microsoft.com/office/powerpoint/2010/main" val="1888096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Sant’Omobono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0" y="1600200"/>
            <a:ext cx="3850819" cy="452596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27" y="1600200"/>
            <a:ext cx="3323945" cy="4525963"/>
          </a:xfrm>
        </p:spPr>
      </p:pic>
    </p:spTree>
    <p:extLst>
      <p:ext uri="{BB962C8B-B14F-4D97-AF65-F5344CB8AC3E}">
        <p14:creationId xmlns:p14="http://schemas.microsoft.com/office/powerpoint/2010/main" val="343981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American Foundation Myths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Paul Revere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George Washington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585250"/>
            <a:ext cx="4041775" cy="313053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00" y="2418925"/>
            <a:ext cx="3270788" cy="3463187"/>
          </a:xfrm>
        </p:spPr>
      </p:pic>
    </p:spTree>
    <p:extLst>
      <p:ext uri="{BB962C8B-B14F-4D97-AF65-F5344CB8AC3E}">
        <p14:creationId xmlns:p14="http://schemas.microsoft.com/office/powerpoint/2010/main" val="4088763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Sant’Omobono</a:t>
            </a:r>
            <a:endParaRPr lang="en-US" b="1" cap="small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90298"/>
            <a:ext cx="4038600" cy="274576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74122"/>
            <a:ext cx="4038600" cy="2978118"/>
          </a:xfrm>
        </p:spPr>
      </p:pic>
      <p:sp>
        <p:nvSpPr>
          <p:cNvPr id="7" name="TextBox 6"/>
          <p:cNvSpPr txBox="1"/>
          <p:nvPr/>
        </p:nvSpPr>
        <p:spPr>
          <a:xfrm>
            <a:off x="4648200" y="55626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Temple podium, early 6</a:t>
            </a:r>
            <a:r>
              <a:rPr lang="en-US" baseline="30000" dirty="0"/>
              <a:t>th</a:t>
            </a:r>
            <a:r>
              <a:rPr lang="en-US" dirty="0"/>
              <a:t> cen. BCE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6800" y="23577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6888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The </a:t>
            </a:r>
            <a:r>
              <a:rPr lang="en-US" b="1" cap="small" dirty="0" err="1">
                <a:latin typeface="Cambria" panose="02040503050406030204" pitchFamily="18" charset="0"/>
              </a:rPr>
              <a:t>Comitium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90" y="1600200"/>
            <a:ext cx="3850819" cy="4525963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727325"/>
            <a:ext cx="4038600" cy="2271712"/>
          </a:xfrm>
        </p:spPr>
      </p:pic>
    </p:spTree>
    <p:extLst>
      <p:ext uri="{BB962C8B-B14F-4D97-AF65-F5344CB8AC3E}">
        <p14:creationId xmlns:p14="http://schemas.microsoft.com/office/powerpoint/2010/main" val="111212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Lapis Niger Inscription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"Whosoever (will violate) this (grove), let him be cursed. (Let no one dump) refuse (nor throw a body...). Let it be lawful for the </a:t>
            </a:r>
            <a:r>
              <a:rPr lang="en-US" b="1" dirty="0"/>
              <a:t>king</a:t>
            </a:r>
            <a:r>
              <a:rPr lang="en-US" dirty="0"/>
              <a:t> (to sacrifice a cow in atonement). (Let him fine) one (fine) for each (offence). Whom the king (will fine, let him give cows). (Let the king have a ---) herald. (Let him yoke) a team, two heads, sterile... Along the route... (Him) who (will) not (sacrifice) with a young animal...in ...lawful assembly in grove..."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67" y="1600200"/>
            <a:ext cx="3245665" cy="4525963"/>
          </a:xfrm>
        </p:spPr>
      </p:pic>
      <p:sp>
        <p:nvSpPr>
          <p:cNvPr id="8" name="TextBox 7"/>
          <p:cNvSpPr txBox="1"/>
          <p:nvPr/>
        </p:nvSpPr>
        <p:spPr>
          <a:xfrm>
            <a:off x="5105400" y="6248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c. 570-550 BCE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167193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94411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Key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Aeneas</a:t>
            </a:r>
          </a:p>
          <a:p>
            <a:r>
              <a:rPr lang="en-US" dirty="0"/>
              <a:t>Virgil</a:t>
            </a:r>
          </a:p>
          <a:p>
            <a:r>
              <a:rPr lang="en-US" dirty="0"/>
              <a:t>Alba Longa</a:t>
            </a:r>
          </a:p>
          <a:p>
            <a:r>
              <a:rPr lang="en-US" dirty="0"/>
              <a:t>Romulus</a:t>
            </a:r>
          </a:p>
          <a:p>
            <a:r>
              <a:rPr lang="en-US" dirty="0"/>
              <a:t>Remus</a:t>
            </a:r>
          </a:p>
          <a:p>
            <a:r>
              <a:rPr lang="en-US" dirty="0"/>
              <a:t>Teleological</a:t>
            </a:r>
          </a:p>
          <a:p>
            <a:r>
              <a:rPr lang="en-US" dirty="0" err="1"/>
              <a:t>Sant’Omobono</a:t>
            </a:r>
            <a:endParaRPr lang="en-US" dirty="0"/>
          </a:p>
          <a:p>
            <a:r>
              <a:rPr lang="en-US" dirty="0" err="1"/>
              <a:t>Comitium</a:t>
            </a:r>
            <a:endParaRPr lang="en-US" dirty="0"/>
          </a:p>
          <a:p>
            <a:r>
              <a:rPr lang="en-US" dirty="0"/>
              <a:t>Lapis Niger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7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The Trojan War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4224"/>
            <a:ext cx="4038600" cy="31779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Mythical war between the Greeks and the Trojans and their allies</a:t>
            </a:r>
          </a:p>
          <a:p>
            <a:r>
              <a:rPr lang="en-US" dirty="0"/>
              <a:t>Precipitated by the abduction of Helen</a:t>
            </a:r>
          </a:p>
          <a:p>
            <a:r>
              <a:rPr lang="en-US" dirty="0"/>
              <a:t>Greek besieged Troy for ten years</a:t>
            </a:r>
          </a:p>
          <a:p>
            <a:r>
              <a:rPr lang="en-US" dirty="0"/>
              <a:t>Eventually gained entry to the city by means of the Trojan horse</a:t>
            </a:r>
          </a:p>
          <a:p>
            <a:r>
              <a:rPr lang="en-US" dirty="0"/>
              <a:t>Romans believed this happened in 1184 BCE</a:t>
            </a:r>
          </a:p>
        </p:txBody>
      </p:sp>
    </p:spTree>
    <p:extLst>
      <p:ext uri="{BB962C8B-B14F-4D97-AF65-F5344CB8AC3E}">
        <p14:creationId xmlns:p14="http://schemas.microsoft.com/office/powerpoint/2010/main" val="164506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4434"/>
            <a:ext cx="7924800" cy="6610120"/>
          </a:xfrm>
        </p:spPr>
      </p:pic>
    </p:spTree>
    <p:extLst>
      <p:ext uri="{BB962C8B-B14F-4D97-AF65-F5344CB8AC3E}">
        <p14:creationId xmlns:p14="http://schemas.microsoft.com/office/powerpoint/2010/main" val="180284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Aeneas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Trojan prince</a:t>
            </a:r>
          </a:p>
          <a:p>
            <a:r>
              <a:rPr lang="en-US" dirty="0"/>
              <a:t>Son of Anchises and Aphrodite/Venus</a:t>
            </a:r>
          </a:p>
          <a:p>
            <a:r>
              <a:rPr lang="en-US" dirty="0"/>
              <a:t>Wife Creusa was killed in the sack of Troy</a:t>
            </a:r>
          </a:p>
          <a:p>
            <a:r>
              <a:rPr lang="en-US" dirty="0"/>
              <a:t>Subject of an epic poem, the </a:t>
            </a:r>
            <a:r>
              <a:rPr lang="en-US" i="1" dirty="0"/>
              <a:t>Aeneid</a:t>
            </a:r>
            <a:r>
              <a:rPr lang="en-US" dirty="0"/>
              <a:t>, by Virgil (70-19 BCE)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45" y="1600200"/>
            <a:ext cx="3575510" cy="4525963"/>
          </a:xfrm>
        </p:spPr>
      </p:pic>
    </p:spTree>
    <p:extLst>
      <p:ext uri="{BB962C8B-B14F-4D97-AF65-F5344CB8AC3E}">
        <p14:creationId xmlns:p14="http://schemas.microsoft.com/office/powerpoint/2010/main" val="2333630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Aeneas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8" y="1600200"/>
            <a:ext cx="8158784" cy="5029200"/>
          </a:xfrm>
        </p:spPr>
      </p:pic>
    </p:spTree>
    <p:extLst>
      <p:ext uri="{BB962C8B-B14F-4D97-AF65-F5344CB8AC3E}">
        <p14:creationId xmlns:p14="http://schemas.microsoft.com/office/powerpoint/2010/main" val="49011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Aeneas in Italy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6" r="18464"/>
          <a:stretch/>
        </p:blipFill>
        <p:spPr>
          <a:xfrm>
            <a:off x="409352" y="1617044"/>
            <a:ext cx="3934048" cy="455515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Defeats and/or forges an alliance with the Latins</a:t>
            </a:r>
          </a:p>
          <a:p>
            <a:r>
              <a:rPr lang="en-US" dirty="0"/>
              <a:t>Marries Lavinia, daughter of King </a:t>
            </a:r>
            <a:r>
              <a:rPr lang="en-US" dirty="0" err="1"/>
              <a:t>Latinus</a:t>
            </a:r>
            <a:endParaRPr lang="en-US" dirty="0"/>
          </a:p>
          <a:p>
            <a:r>
              <a:rPr lang="en-US" dirty="0"/>
              <a:t>Founds </a:t>
            </a:r>
            <a:r>
              <a:rPr lang="en-US" dirty="0" err="1"/>
              <a:t>Lavinium</a:t>
            </a:r>
            <a:endParaRPr lang="en-US" dirty="0"/>
          </a:p>
          <a:p>
            <a:r>
              <a:rPr lang="en-US" dirty="0"/>
              <a:t>Defeats the </a:t>
            </a:r>
            <a:r>
              <a:rPr lang="en-US" dirty="0" err="1"/>
              <a:t>Rutulians</a:t>
            </a:r>
            <a:r>
              <a:rPr lang="en-US" dirty="0"/>
              <a:t> and the Etruscans</a:t>
            </a:r>
          </a:p>
          <a:p>
            <a:r>
              <a:rPr lang="en-US" dirty="0"/>
              <a:t>“Men call him Jupiter </a:t>
            </a:r>
            <a:r>
              <a:rPr lang="en-US" dirty="0" err="1"/>
              <a:t>Indiges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28645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Ascanius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Son of Aeneas by Creusa (Virgil) or Lavinia (Livy)</a:t>
            </a:r>
          </a:p>
          <a:p>
            <a:r>
              <a:rPr lang="en-US" dirty="0"/>
              <a:t>Founded Alba Longa</a:t>
            </a:r>
          </a:p>
          <a:p>
            <a:r>
              <a:rPr lang="en-US" dirty="0"/>
              <a:t>Also called </a:t>
            </a:r>
            <a:r>
              <a:rPr lang="en-US" dirty="0" err="1"/>
              <a:t>Iulus</a:t>
            </a:r>
            <a:r>
              <a:rPr lang="en-US" dirty="0"/>
              <a:t> by Virgil</a:t>
            </a:r>
          </a:p>
          <a:p>
            <a:pPr lvl="1"/>
            <a:r>
              <a:rPr lang="en-US" dirty="0"/>
              <a:t>As in ‘</a:t>
            </a:r>
            <a:r>
              <a:rPr lang="en-US" dirty="0" err="1"/>
              <a:t>Iulius</a:t>
            </a:r>
            <a:r>
              <a:rPr lang="en-US" dirty="0"/>
              <a:t> Caesar’</a:t>
            </a:r>
          </a:p>
          <a:p>
            <a:r>
              <a:rPr lang="en-US" dirty="0"/>
              <a:t>Descendants ruled Alba Longa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07381"/>
            <a:ext cx="4038600" cy="3111601"/>
          </a:xfrm>
        </p:spPr>
      </p:pic>
    </p:spTree>
    <p:extLst>
      <p:ext uri="{BB962C8B-B14F-4D97-AF65-F5344CB8AC3E}">
        <p14:creationId xmlns:p14="http://schemas.microsoft.com/office/powerpoint/2010/main" val="71380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Descendants of Ascanius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74224"/>
            <a:ext cx="4038600" cy="31779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Latinus</a:t>
            </a:r>
            <a:r>
              <a:rPr lang="en-US" dirty="0"/>
              <a:t> Silvius</a:t>
            </a:r>
          </a:p>
          <a:p>
            <a:r>
              <a:rPr lang="en-US" dirty="0" err="1"/>
              <a:t>Capetus</a:t>
            </a:r>
            <a:r>
              <a:rPr lang="en-US" dirty="0"/>
              <a:t> </a:t>
            </a:r>
            <a:r>
              <a:rPr lang="en-US" dirty="0" err="1"/>
              <a:t>Tiberinus</a:t>
            </a:r>
            <a:endParaRPr lang="en-US" dirty="0"/>
          </a:p>
          <a:p>
            <a:r>
              <a:rPr lang="en-US" dirty="0" err="1"/>
              <a:t>Aventinus</a:t>
            </a:r>
            <a:endParaRPr lang="en-US" dirty="0"/>
          </a:p>
          <a:p>
            <a:r>
              <a:rPr lang="en-US" dirty="0" err="1"/>
              <a:t>Numitor</a:t>
            </a:r>
            <a:r>
              <a:rPr lang="en-US" dirty="0"/>
              <a:t> and </a:t>
            </a:r>
            <a:r>
              <a:rPr lang="en-US" dirty="0" err="1"/>
              <a:t>Amulius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5791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Basilica of Santa Sabina on the Aventine Hill in Rome</a:t>
            </a:r>
          </a:p>
        </p:txBody>
      </p:sp>
    </p:spTree>
    <p:extLst>
      <p:ext uri="{BB962C8B-B14F-4D97-AF65-F5344CB8AC3E}">
        <p14:creationId xmlns:p14="http://schemas.microsoft.com/office/powerpoint/2010/main" val="784613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5847</TotalTime>
  <Words>709</Words>
  <Application>Microsoft Macintosh PowerPoint</Application>
  <PresentationFormat>On-screen Show (4:3)</PresentationFormat>
  <Paragraphs>103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Office Theme</vt:lpstr>
      <vt:lpstr>Myth</vt:lpstr>
      <vt:lpstr>American Foundation Myths</vt:lpstr>
      <vt:lpstr>The Trojan War</vt:lpstr>
      <vt:lpstr>PowerPoint Presentation</vt:lpstr>
      <vt:lpstr>Aeneas</vt:lpstr>
      <vt:lpstr>Aeneas</vt:lpstr>
      <vt:lpstr>Aeneas in Italy</vt:lpstr>
      <vt:lpstr>Ascanius</vt:lpstr>
      <vt:lpstr>Descendants of Ascanius</vt:lpstr>
      <vt:lpstr>Sidebar: Brutus of Troy</vt:lpstr>
      <vt:lpstr>Numitor and Amulius</vt:lpstr>
      <vt:lpstr>Romulus and Remus</vt:lpstr>
      <vt:lpstr>Romulus and Remus</vt:lpstr>
      <vt:lpstr>History or Myth?</vt:lpstr>
      <vt:lpstr>Bronze Age Rome</vt:lpstr>
      <vt:lpstr>Bronze Age Rome</vt:lpstr>
      <vt:lpstr>The Seven Hills of Rome</vt:lpstr>
      <vt:lpstr>Iron Age Houses</vt:lpstr>
      <vt:lpstr>Sant’Omobono</vt:lpstr>
      <vt:lpstr>Sant’Omobono</vt:lpstr>
      <vt:lpstr>The Comitium</vt:lpstr>
      <vt:lpstr>Lapis Niger Inscription</vt:lpstr>
      <vt:lpstr>Key Terms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CLARCH 350 Money in Antiquity</dc:title>
  <dc:creator>Henry Colburn</dc:creator>
  <cp:lastModifiedBy>Ninh Nguyen</cp:lastModifiedBy>
  <cp:revision>1200</cp:revision>
  <dcterms:created xsi:type="dcterms:W3CDTF">2013-09-06T12:51:15Z</dcterms:created>
  <dcterms:modified xsi:type="dcterms:W3CDTF">2025-10-22T18:19:00Z</dcterms:modified>
</cp:coreProperties>
</file>