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5" r:id="rId2"/>
    <p:sldId id="418" r:id="rId3"/>
    <p:sldId id="422" r:id="rId4"/>
    <p:sldId id="424" r:id="rId5"/>
    <p:sldId id="419" r:id="rId6"/>
    <p:sldId id="420" r:id="rId7"/>
    <p:sldId id="444" r:id="rId8"/>
    <p:sldId id="421" r:id="rId9"/>
    <p:sldId id="442" r:id="rId10"/>
    <p:sldId id="423" r:id="rId11"/>
    <p:sldId id="426" r:id="rId12"/>
    <p:sldId id="425" r:id="rId13"/>
    <p:sldId id="429" r:id="rId14"/>
    <p:sldId id="431" r:id="rId15"/>
    <p:sldId id="430" r:id="rId16"/>
    <p:sldId id="434" r:id="rId17"/>
    <p:sldId id="435" r:id="rId18"/>
    <p:sldId id="438" r:id="rId19"/>
    <p:sldId id="440" r:id="rId20"/>
    <p:sldId id="441" r:id="rId21"/>
    <p:sldId id="32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911" autoAdjust="0"/>
  </p:normalViewPr>
  <p:slideViewPr>
    <p:cSldViewPr>
      <p:cViewPr varScale="1">
        <p:scale>
          <a:sx n="108" d="100"/>
          <a:sy n="108" d="100"/>
        </p:scale>
        <p:origin x="23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A23D-5710-45C3-8AE1-7B5721BE450C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9B1D2-4D57-416E-8BD1-3DACB5B91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7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What is religion,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Sacra et </a:t>
            </a:r>
            <a:r>
              <a:rPr lang="en-US" i="1" dirty="0" err="1"/>
              <a:t>auspicia</a:t>
            </a:r>
            <a:r>
              <a:rPr lang="en-US" dirty="0"/>
              <a:t> = ‘cults and divination’ (Cicero)</a:t>
            </a:r>
          </a:p>
          <a:p>
            <a:r>
              <a:rPr lang="en-US" dirty="0"/>
              <a:t>Cult</a:t>
            </a:r>
          </a:p>
          <a:p>
            <a:pPr lvl="1"/>
            <a:r>
              <a:rPr lang="en-US" dirty="0"/>
              <a:t>a particular system of religious worship, especially with reference to rites and ceremonies.</a:t>
            </a:r>
          </a:p>
          <a:p>
            <a:r>
              <a:rPr lang="en-US" dirty="0"/>
              <a:t>Divination</a:t>
            </a:r>
          </a:p>
          <a:p>
            <a:pPr lvl="1"/>
            <a:r>
              <a:rPr lang="en-US" dirty="0"/>
              <a:t>the practice of attempting to foretell future events or discover hidden knowledge by occult or supernatural means.</a:t>
            </a:r>
          </a:p>
          <a:p>
            <a:pPr lvl="1"/>
            <a:r>
              <a:rPr lang="en-US" dirty="0"/>
              <a:t>Augury; prophecy</a:t>
            </a:r>
          </a:p>
        </p:txBody>
      </p:sp>
    </p:spTree>
    <p:extLst>
      <p:ext uri="{BB962C8B-B14F-4D97-AF65-F5344CB8AC3E}">
        <p14:creationId xmlns:p14="http://schemas.microsoft.com/office/powerpoint/2010/main" val="18062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Saturn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1933"/>
            <a:ext cx="4038600" cy="2702496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Sabine (?) later equated with the Greek Cronus</a:t>
            </a:r>
          </a:p>
          <a:p>
            <a:r>
              <a:rPr lang="en-US" dirty="0"/>
              <a:t>Associated with agriculture and wealth</a:t>
            </a:r>
          </a:p>
          <a:p>
            <a:r>
              <a:rPr lang="en-US" dirty="0"/>
              <a:t>Considered the father of Jupiter</a:t>
            </a:r>
          </a:p>
          <a:p>
            <a:r>
              <a:rPr lang="en-US" dirty="0"/>
              <a:t>Temple in Rome near the Capitoline Hill</a:t>
            </a:r>
          </a:p>
          <a:p>
            <a:r>
              <a:rPr lang="en-US" dirty="0"/>
              <a:t>Festival of Saturn (‘Saturnalia’) on December 17</a:t>
            </a:r>
          </a:p>
          <a:p>
            <a:pPr lvl="1"/>
            <a:r>
              <a:rPr lang="en-US" dirty="0"/>
              <a:t>Time of freedom and role and reversal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55626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Remains  of the Temple of Saturn in Rome</a:t>
            </a:r>
          </a:p>
        </p:txBody>
      </p:sp>
    </p:spTree>
    <p:extLst>
      <p:ext uri="{BB962C8B-B14F-4D97-AF65-F5344CB8AC3E}">
        <p14:creationId xmlns:p14="http://schemas.microsoft.com/office/powerpoint/2010/main" val="344094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Janus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God of archways, doorways, beginnings and endings</a:t>
            </a:r>
          </a:p>
          <a:p>
            <a:pPr lvl="1"/>
            <a:r>
              <a:rPr lang="en-US" dirty="0"/>
              <a:t>January named after him</a:t>
            </a:r>
          </a:p>
          <a:p>
            <a:r>
              <a:rPr lang="en-US" dirty="0"/>
              <a:t>Usually first god invoked</a:t>
            </a:r>
          </a:p>
          <a:p>
            <a:r>
              <a:rPr lang="en-US" dirty="0"/>
              <a:t>Temple doors left open in times of war</a:t>
            </a:r>
          </a:p>
          <a:p>
            <a:pPr lvl="1"/>
            <a:r>
              <a:rPr lang="en-US" dirty="0"/>
              <a:t>Priests of Janus were ‘doorkeepers’ or ‘Janitors’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86450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>
                <a:latin typeface="Cambria" panose="02040503050406030204" pitchFamily="18" charset="0"/>
              </a:rPr>
              <a:t>Lares</a:t>
            </a:r>
            <a:endParaRPr lang="en-US" b="1" cap="small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674461"/>
            <a:ext cx="3657600" cy="237744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Guardian gods</a:t>
            </a:r>
          </a:p>
          <a:p>
            <a:r>
              <a:rPr lang="en-US" i="1" dirty="0"/>
              <a:t>Lar </a:t>
            </a:r>
            <a:r>
              <a:rPr lang="en-US" i="1" dirty="0" err="1"/>
              <a:t>familiaris</a:t>
            </a:r>
            <a:r>
              <a:rPr lang="en-US" dirty="0"/>
              <a:t>: guardian of the family</a:t>
            </a:r>
          </a:p>
          <a:p>
            <a:r>
              <a:rPr lang="en-US" dirty="0"/>
              <a:t>Sacrifices made to them on festival days and on major familial occasions, such as births</a:t>
            </a:r>
          </a:p>
          <a:p>
            <a:r>
              <a:rPr lang="en-US" dirty="0"/>
              <a:t>Often worshipped with the </a:t>
            </a:r>
            <a:r>
              <a:rPr lang="en-US" i="1" dirty="0"/>
              <a:t>Genius</a:t>
            </a:r>
            <a:r>
              <a:rPr lang="en-US" dirty="0"/>
              <a:t> of a family (in the form of a snake)</a:t>
            </a:r>
          </a:p>
          <a:p>
            <a:r>
              <a:rPr lang="en-US" dirty="0"/>
              <a:t>Other civic </a:t>
            </a:r>
            <a:r>
              <a:rPr lang="en-US" dirty="0" err="1"/>
              <a:t>Lares</a:t>
            </a:r>
            <a:r>
              <a:rPr lang="en-US" dirty="0"/>
              <a:t> as well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334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Lararium</a:t>
            </a:r>
            <a:r>
              <a:rPr lang="en-US" dirty="0"/>
              <a:t> in the House of the </a:t>
            </a:r>
            <a:r>
              <a:rPr lang="en-US" dirty="0" err="1"/>
              <a:t>Vettii</a:t>
            </a:r>
            <a:r>
              <a:rPr lang="en-US" dirty="0"/>
              <a:t>, Pompeii, c. 1</a:t>
            </a:r>
            <a:r>
              <a:rPr lang="en-US" baseline="30000" dirty="0"/>
              <a:t>st</a:t>
            </a:r>
            <a:r>
              <a:rPr lang="en-US" dirty="0"/>
              <a:t> cen. CE</a:t>
            </a:r>
          </a:p>
        </p:txBody>
      </p:sp>
    </p:spTree>
    <p:extLst>
      <p:ext uri="{BB962C8B-B14F-4D97-AF65-F5344CB8AC3E}">
        <p14:creationId xmlns:p14="http://schemas.microsoft.com/office/powerpoint/2010/main" val="316049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Personification of Rome</a:t>
            </a:r>
          </a:p>
          <a:p>
            <a:r>
              <a:rPr lang="en-US" dirty="0"/>
              <a:t>Originated in Greece, i.e. in regions subject to Roman rule</a:t>
            </a:r>
          </a:p>
          <a:p>
            <a:r>
              <a:rPr lang="en-US" dirty="0"/>
              <a:t>No temple at Rome until the 2</a:t>
            </a:r>
            <a:r>
              <a:rPr lang="en-US" baseline="30000" dirty="0"/>
              <a:t>nd</a:t>
            </a:r>
            <a:r>
              <a:rPr lang="en-US" dirty="0"/>
              <a:t> century CE!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Roma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35945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Silver </a:t>
            </a:r>
            <a:r>
              <a:rPr lang="en-US" i="1" dirty="0"/>
              <a:t>denarius</a:t>
            </a:r>
            <a:r>
              <a:rPr lang="en-US" dirty="0"/>
              <a:t>, c. 209-208 BCE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680398" cy="368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81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“Fortune of This Day”</a:t>
            </a:r>
          </a:p>
          <a:p>
            <a:r>
              <a:rPr lang="en-US" dirty="0"/>
              <a:t>Vowed by Q. </a:t>
            </a:r>
            <a:r>
              <a:rPr lang="en-US" dirty="0" err="1"/>
              <a:t>Lutatius</a:t>
            </a:r>
            <a:r>
              <a:rPr lang="en-US" dirty="0"/>
              <a:t> </a:t>
            </a:r>
            <a:r>
              <a:rPr lang="en-US" dirty="0" err="1"/>
              <a:t>Catulus</a:t>
            </a:r>
            <a:r>
              <a:rPr lang="en-US" dirty="0"/>
              <a:t> at the Battle of </a:t>
            </a:r>
            <a:r>
              <a:rPr lang="en-US" dirty="0" err="1"/>
              <a:t>Vercellae</a:t>
            </a:r>
            <a:r>
              <a:rPr lang="en-US" dirty="0"/>
              <a:t> in 101 BCE in Cisalpine Gaul</a:t>
            </a:r>
          </a:p>
          <a:p>
            <a:r>
              <a:rPr lang="en-US" dirty="0"/>
              <a:t>Temple B at Largo Argentina in Rome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Fortuna </a:t>
            </a:r>
            <a:r>
              <a:rPr lang="en-US" b="1" cap="small" dirty="0" err="1">
                <a:latin typeface="Cambria" panose="02040503050406030204" pitchFamily="18" charset="0"/>
              </a:rPr>
              <a:t>Huiusce</a:t>
            </a:r>
            <a:r>
              <a:rPr lang="en-US" b="1" cap="small" dirty="0">
                <a:latin typeface="Cambria" panose="02040503050406030204" pitchFamily="18" charset="0"/>
              </a:rPr>
              <a:t> Dei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and head of a colossal statue of </a:t>
            </a:r>
            <a:r>
              <a:rPr lang="en-US" dirty="0" err="1"/>
              <a:t>Fortunta</a:t>
            </a:r>
            <a:r>
              <a:rPr lang="en-US" dirty="0"/>
              <a:t>, c. 1</a:t>
            </a:r>
            <a:r>
              <a:rPr lang="en-US" baseline="30000" dirty="0"/>
              <a:t>st</a:t>
            </a:r>
            <a:r>
              <a:rPr lang="en-US" dirty="0"/>
              <a:t> cen. BCE</a:t>
            </a:r>
          </a:p>
        </p:txBody>
      </p:sp>
    </p:spTree>
    <p:extLst>
      <p:ext uri="{BB962C8B-B14F-4D97-AF65-F5344CB8AC3E}">
        <p14:creationId xmlns:p14="http://schemas.microsoft.com/office/powerpoint/2010/main" val="43532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The Bacchanalia Incident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Cult of Bacchus (i.e. Dionysus, Greek god of wine) had spread to Rome by the 3</a:t>
            </a:r>
            <a:r>
              <a:rPr lang="en-US" baseline="30000" dirty="0"/>
              <a:t>rd</a:t>
            </a:r>
            <a:r>
              <a:rPr lang="en-US" dirty="0"/>
              <a:t> cen. BCE</a:t>
            </a:r>
          </a:p>
          <a:p>
            <a:r>
              <a:rPr lang="en-US" dirty="0"/>
              <a:t>In 186 BCE rumors of sexual deviancy and criminal activity prompted an investigation by the Senate</a:t>
            </a:r>
          </a:p>
          <a:p>
            <a:r>
              <a:rPr lang="en-US" dirty="0"/>
              <a:t>Over 4000 people were executed in Italy, and the worship of Bacchus was only permitted by individuals with permission of local officials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21" y="1600200"/>
            <a:ext cx="2296757" cy="4525963"/>
          </a:xfrm>
        </p:spPr>
      </p:pic>
    </p:spTree>
    <p:extLst>
      <p:ext uri="{BB962C8B-B14F-4D97-AF65-F5344CB8AC3E}">
        <p14:creationId xmlns:p14="http://schemas.microsoft.com/office/powerpoint/2010/main" val="310704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Pontifex Maximus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" y="1600200"/>
            <a:ext cx="2857829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 of the college of priests in Rome</a:t>
            </a:r>
          </a:p>
          <a:p>
            <a:r>
              <a:rPr lang="en-US" dirty="0"/>
              <a:t>Instituted by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Pompilius</a:t>
            </a:r>
            <a:r>
              <a:rPr lang="en-US" dirty="0"/>
              <a:t> (supposedly)</a:t>
            </a:r>
          </a:p>
          <a:p>
            <a:r>
              <a:rPr lang="en-US" dirty="0"/>
              <a:t>Supervised temples, religious rituals, burial rules, calendars, divination, marriages,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172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Julius Caesar, elected Pontifex Maximus in 63 BCE</a:t>
            </a:r>
          </a:p>
        </p:txBody>
      </p:sp>
    </p:spTree>
    <p:extLst>
      <p:ext uri="{BB962C8B-B14F-4D97-AF65-F5344CB8AC3E}">
        <p14:creationId xmlns:p14="http://schemas.microsoft.com/office/powerpoint/2010/main" val="72865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Roman Priests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priests were part time and held other positions</a:t>
            </a:r>
          </a:p>
          <a:p>
            <a:r>
              <a:rPr lang="en-US" dirty="0"/>
              <a:t>Exceptions: Vestal Virgins and the </a:t>
            </a:r>
            <a:r>
              <a:rPr lang="en-US" i="1" dirty="0"/>
              <a:t>Flamen </a:t>
            </a:r>
            <a:r>
              <a:rPr lang="en-US" i="1" dirty="0" err="1"/>
              <a:t>Dialis</a:t>
            </a:r>
            <a:r>
              <a:rPr lang="en-US" i="1" dirty="0"/>
              <a:t> </a:t>
            </a:r>
            <a:r>
              <a:rPr lang="en-US" dirty="0"/>
              <a:t>(priest of Jupiter)</a:t>
            </a:r>
          </a:p>
          <a:p>
            <a:r>
              <a:rPr lang="en-US" dirty="0" err="1"/>
              <a:t>Fetiales</a:t>
            </a:r>
            <a:r>
              <a:rPr lang="en-US" dirty="0"/>
              <a:t>: priests tasked with making divinely sanctioned declarations of war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617219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Augustus dressed as a priest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64" y="1600200"/>
            <a:ext cx="3394472" cy="4525963"/>
          </a:xfrm>
        </p:spPr>
      </p:pic>
    </p:spTree>
    <p:extLst>
      <p:ext uri="{BB962C8B-B14F-4D97-AF65-F5344CB8AC3E}">
        <p14:creationId xmlns:p14="http://schemas.microsoft.com/office/powerpoint/2010/main" val="208016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Roman Temples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Altar place in front of temple building for offerings and rituals</a:t>
            </a:r>
          </a:p>
          <a:p>
            <a:r>
              <a:rPr lang="en-US" i="1" dirty="0" err="1"/>
              <a:t>Pronaos</a:t>
            </a:r>
            <a:r>
              <a:rPr lang="en-US" dirty="0"/>
              <a:t>: porch at front of building</a:t>
            </a:r>
          </a:p>
          <a:p>
            <a:r>
              <a:rPr lang="en-US" i="1" dirty="0" err="1"/>
              <a:t>Cella</a:t>
            </a:r>
            <a:r>
              <a:rPr lang="en-US" dirty="0"/>
              <a:t>: room inside of temple that housed cult image and offerings</a:t>
            </a:r>
          </a:p>
          <a:p>
            <a:r>
              <a:rPr lang="en-US" dirty="0"/>
              <a:t>Temple of </a:t>
            </a:r>
            <a:r>
              <a:rPr lang="en-US" dirty="0" err="1"/>
              <a:t>Portunus</a:t>
            </a:r>
            <a:r>
              <a:rPr lang="en-US" dirty="0"/>
              <a:t> (god of harbors)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715000"/>
            <a:ext cx="403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Temple of </a:t>
            </a:r>
            <a:r>
              <a:rPr lang="en-US" dirty="0" err="1"/>
              <a:t>Portunus</a:t>
            </a:r>
            <a:r>
              <a:rPr lang="en-US" dirty="0"/>
              <a:t>, Rome, c. 120-80 BCE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357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841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Divination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Also called augury, </a:t>
            </a:r>
            <a:r>
              <a:rPr lang="en-US" i="1" dirty="0" err="1"/>
              <a:t>auspicia</a:t>
            </a:r>
            <a:endParaRPr lang="en-US" i="1" dirty="0"/>
          </a:p>
          <a:p>
            <a:pPr lvl="1"/>
            <a:r>
              <a:rPr lang="en-US" dirty="0"/>
              <a:t>Hence ‘auspicious’</a:t>
            </a:r>
          </a:p>
          <a:p>
            <a:r>
              <a:rPr lang="en-US" dirty="0"/>
              <a:t>Responsibility of augurs</a:t>
            </a:r>
          </a:p>
          <a:p>
            <a:r>
              <a:rPr lang="en-US" dirty="0"/>
              <a:t>Roman officials had to gain the gods’ assent before doing anything big, like building a temple or invading someplace</a:t>
            </a:r>
          </a:p>
          <a:p>
            <a:r>
              <a:rPr lang="en-US" dirty="0"/>
              <a:t>Birds, meteors, animal entrails, etc.</a:t>
            </a:r>
          </a:p>
          <a:p>
            <a:r>
              <a:rPr lang="en-US" dirty="0"/>
              <a:t>Etruscan experts on liver divination (</a:t>
            </a:r>
            <a:r>
              <a:rPr lang="en-US" dirty="0" err="1"/>
              <a:t>extispicy</a:t>
            </a:r>
            <a:r>
              <a:rPr lang="en-US" dirty="0"/>
              <a:t>) were called </a:t>
            </a:r>
            <a:r>
              <a:rPr lang="en-US" i="1" dirty="0"/>
              <a:t>haruspices</a:t>
            </a:r>
            <a:r>
              <a:rPr lang="en-US" dirty="0"/>
              <a:t> (sing. </a:t>
            </a:r>
            <a:r>
              <a:rPr lang="en-US" i="1" dirty="0"/>
              <a:t>haruspex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Liver of </a:t>
            </a:r>
            <a:r>
              <a:rPr lang="en-US" dirty="0" err="1"/>
              <a:t>Piancenza</a:t>
            </a:r>
            <a:r>
              <a:rPr lang="en-US" dirty="0"/>
              <a:t>, bronze, late 2</a:t>
            </a:r>
            <a:r>
              <a:rPr lang="en-US" baseline="30000" dirty="0"/>
              <a:t>nd</a:t>
            </a:r>
            <a:r>
              <a:rPr lang="en-US" dirty="0"/>
              <a:t> cen. BCE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27078"/>
            <a:ext cx="4038600" cy="2672207"/>
          </a:xfrm>
        </p:spPr>
      </p:pic>
      <p:sp>
        <p:nvSpPr>
          <p:cNvPr id="9" name="TextBox 8"/>
          <p:cNvSpPr txBox="1"/>
          <p:nvPr/>
        </p:nvSpPr>
        <p:spPr>
          <a:xfrm>
            <a:off x="8534400" y="2286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1057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latin typeface="Cambria" panose="02040503050406030204" pitchFamily="18" charset="0"/>
              </a:rPr>
              <a:t>The Nature of Roman Religion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687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Roman Religion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Roman, Greek and Italian gods</a:t>
            </a:r>
          </a:p>
          <a:p>
            <a:r>
              <a:rPr lang="en-US" dirty="0"/>
              <a:t>Initially concerned with agriculture</a:t>
            </a:r>
          </a:p>
          <a:p>
            <a:r>
              <a:rPr lang="en-US" dirty="0"/>
              <a:t>Came to primarily serve political purposes</a:t>
            </a:r>
          </a:p>
          <a:p>
            <a:r>
              <a:rPr lang="en-US" dirty="0"/>
              <a:t>Yet someone divination continued to play a central role…</a:t>
            </a:r>
          </a:p>
        </p:txBody>
      </p:sp>
    </p:spTree>
    <p:extLst>
      <p:ext uri="{BB962C8B-B14F-4D97-AF65-F5344CB8AC3E}">
        <p14:creationId xmlns:p14="http://schemas.microsoft.com/office/powerpoint/2010/main" val="3329056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More 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Cult</a:t>
            </a:r>
          </a:p>
          <a:p>
            <a:r>
              <a:rPr lang="en-US" dirty="0"/>
              <a:t>Divination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Mars</a:t>
            </a:r>
          </a:p>
          <a:p>
            <a:r>
              <a:rPr lang="en-US" dirty="0"/>
              <a:t>Saturn</a:t>
            </a:r>
          </a:p>
          <a:p>
            <a:r>
              <a:rPr lang="en-US" dirty="0"/>
              <a:t>Janus</a:t>
            </a:r>
          </a:p>
          <a:p>
            <a:r>
              <a:rPr lang="en-US" dirty="0" err="1"/>
              <a:t>Lares</a:t>
            </a:r>
            <a:endParaRPr lang="en-US" dirty="0"/>
          </a:p>
          <a:p>
            <a:r>
              <a:rPr lang="en-US" dirty="0"/>
              <a:t>Roma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Pontifex Maximus</a:t>
            </a:r>
          </a:p>
          <a:p>
            <a:r>
              <a:rPr lang="en-US" dirty="0"/>
              <a:t>Temple</a:t>
            </a:r>
          </a:p>
          <a:p>
            <a:r>
              <a:rPr lang="en-US" dirty="0"/>
              <a:t>Augur/augury</a:t>
            </a:r>
          </a:p>
          <a:p>
            <a:r>
              <a:rPr lang="en-US" dirty="0" err="1"/>
              <a:t>Extispicy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7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latin typeface="Cambria" panose="02040503050406030204" pitchFamily="18" charset="0"/>
              </a:rPr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Epithet</a:t>
            </a:r>
          </a:p>
          <a:p>
            <a:pPr lvl="1"/>
            <a:r>
              <a:rPr lang="en-US" dirty="0"/>
              <a:t>Added name that refers to a specific aspect or form of a god</a:t>
            </a:r>
          </a:p>
          <a:p>
            <a:pPr lvl="1"/>
            <a:r>
              <a:rPr lang="en-US" dirty="0"/>
              <a:t>E.g. Venus </a:t>
            </a:r>
            <a:r>
              <a:rPr lang="en-US" dirty="0" err="1"/>
              <a:t>Genetrix</a:t>
            </a:r>
            <a:r>
              <a:rPr lang="en-US" dirty="0"/>
              <a:t> = ‘Venus the ancestor’</a:t>
            </a:r>
          </a:p>
          <a:p>
            <a:r>
              <a:rPr lang="en-US" dirty="0"/>
              <a:t>Syncretism</a:t>
            </a:r>
          </a:p>
          <a:p>
            <a:pPr lvl="1"/>
            <a:r>
              <a:rPr lang="en-US" dirty="0"/>
              <a:t>The combining of multiple similar gods</a:t>
            </a:r>
          </a:p>
          <a:p>
            <a:pPr lvl="1"/>
            <a:r>
              <a:rPr lang="en-US" dirty="0"/>
              <a:t>E.g. Mars and Ares</a:t>
            </a:r>
          </a:p>
          <a:p>
            <a:r>
              <a:rPr lang="en-US" dirty="0"/>
              <a:t>Personification</a:t>
            </a:r>
          </a:p>
          <a:p>
            <a:pPr lvl="1"/>
            <a:r>
              <a:rPr lang="en-US" dirty="0"/>
              <a:t>Place or concept conceived of as a divine being</a:t>
            </a:r>
          </a:p>
        </p:txBody>
      </p:sp>
    </p:spTree>
    <p:extLst>
      <p:ext uri="{BB962C8B-B14F-4D97-AF65-F5344CB8AC3E}">
        <p14:creationId xmlns:p14="http://schemas.microsoft.com/office/powerpoint/2010/main" val="407208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latin typeface="Cambria" panose="02040503050406030204" pitchFamily="18" charset="0"/>
              </a:rPr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Fasti</a:t>
            </a:r>
            <a:endParaRPr lang="en-US" i="1" dirty="0"/>
          </a:p>
          <a:p>
            <a:pPr lvl="1"/>
            <a:r>
              <a:rPr lang="en-US" dirty="0"/>
              <a:t>Public calendars identifying sacred (i.e. festival) days</a:t>
            </a:r>
          </a:p>
          <a:p>
            <a:pPr lvl="1"/>
            <a:r>
              <a:rPr lang="en-US" dirty="0"/>
              <a:t>Survive only in fragments</a:t>
            </a:r>
          </a:p>
          <a:p>
            <a:r>
              <a:rPr lang="en-US" dirty="0"/>
              <a:t>Anti-pagan polemics</a:t>
            </a:r>
          </a:p>
          <a:p>
            <a:pPr lvl="1"/>
            <a:r>
              <a:rPr lang="en-US" dirty="0"/>
              <a:t>Early Christian writers criticizing ancient Roman religion</a:t>
            </a:r>
          </a:p>
          <a:p>
            <a:r>
              <a:rPr lang="en-US" dirty="0"/>
              <a:t>Writers interested in other things…</a:t>
            </a:r>
          </a:p>
          <a:p>
            <a:pPr lvl="1"/>
            <a:r>
              <a:rPr lang="en-US" dirty="0"/>
              <a:t>E.g. Livy, Cicero, etc.</a:t>
            </a:r>
          </a:p>
        </p:txBody>
      </p:sp>
    </p:spTree>
    <p:extLst>
      <p:ext uri="{BB962C8B-B14F-4D97-AF65-F5344CB8AC3E}">
        <p14:creationId xmlns:p14="http://schemas.microsoft.com/office/powerpoint/2010/main" val="124995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The Olympian Gods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Jupiter (Zeus)</a:t>
            </a:r>
          </a:p>
          <a:p>
            <a:r>
              <a:rPr lang="en-US" dirty="0"/>
              <a:t>Juno (Hera)</a:t>
            </a:r>
          </a:p>
          <a:p>
            <a:r>
              <a:rPr lang="en-US" dirty="0"/>
              <a:t>Vesta (Hestia)</a:t>
            </a:r>
          </a:p>
          <a:p>
            <a:r>
              <a:rPr lang="en-US" dirty="0"/>
              <a:t>Ceres (Demeter)</a:t>
            </a:r>
          </a:p>
          <a:p>
            <a:r>
              <a:rPr lang="en-US" dirty="0"/>
              <a:t>Venus (Aphrodite)</a:t>
            </a:r>
          </a:p>
          <a:p>
            <a:r>
              <a:rPr lang="en-US" dirty="0"/>
              <a:t>Mars (Ares)</a:t>
            </a:r>
          </a:p>
          <a:p>
            <a:r>
              <a:rPr lang="en-US" dirty="0"/>
              <a:t>Minerva (Athena)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Neptune (Poseidon)</a:t>
            </a:r>
          </a:p>
          <a:p>
            <a:r>
              <a:rPr lang="en-US" dirty="0"/>
              <a:t>Vulcan (Hephaestus)</a:t>
            </a:r>
          </a:p>
          <a:p>
            <a:r>
              <a:rPr lang="en-US" dirty="0"/>
              <a:t>Apollo</a:t>
            </a:r>
          </a:p>
          <a:p>
            <a:r>
              <a:rPr lang="en-US" dirty="0"/>
              <a:t>Diana (Artemis)</a:t>
            </a:r>
          </a:p>
          <a:p>
            <a:r>
              <a:rPr lang="en-US" dirty="0"/>
              <a:t>Mercury (Hermes)</a:t>
            </a:r>
          </a:p>
          <a:p>
            <a:r>
              <a:rPr lang="en-US" dirty="0"/>
              <a:t>Pluto (Hades)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7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Jupiter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 ‘Jove’</a:t>
            </a:r>
          </a:p>
          <a:p>
            <a:r>
              <a:rPr lang="en-US" dirty="0"/>
              <a:t>Descendant of Indo-European god </a:t>
            </a:r>
            <a:r>
              <a:rPr lang="en-US" i="1" dirty="0" err="1"/>
              <a:t>Dyeu</a:t>
            </a:r>
            <a:r>
              <a:rPr lang="en-US" i="1" dirty="0"/>
              <a:t>-pater</a:t>
            </a:r>
            <a:r>
              <a:rPr lang="en-US" dirty="0"/>
              <a:t> = ‘sky father’</a:t>
            </a:r>
          </a:p>
          <a:p>
            <a:pPr lvl="1"/>
            <a:r>
              <a:rPr lang="en-US" dirty="0"/>
              <a:t>So was Zeus</a:t>
            </a:r>
          </a:p>
          <a:p>
            <a:r>
              <a:rPr lang="en-US" dirty="0"/>
              <a:t>Sky god, controller of thunder</a:t>
            </a:r>
          </a:p>
          <a:p>
            <a:r>
              <a:rPr lang="en-US" dirty="0"/>
              <a:t>Dominant god of the Roman pantheon</a:t>
            </a:r>
          </a:p>
          <a:p>
            <a:r>
              <a:rPr lang="en-US" dirty="0"/>
              <a:t>Temple of Jupiter Optimus Maximus on the Capitoline Hill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1860"/>
            <a:ext cx="3204328" cy="4802740"/>
          </a:xfrm>
        </p:spPr>
      </p:pic>
    </p:spTree>
    <p:extLst>
      <p:ext uri="{BB962C8B-B14F-4D97-AF65-F5344CB8AC3E}">
        <p14:creationId xmlns:p14="http://schemas.microsoft.com/office/powerpoint/2010/main" val="216529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Ceres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9"/>
          <a:stretch/>
        </p:blipFill>
        <p:spPr>
          <a:xfrm>
            <a:off x="685800" y="2057400"/>
            <a:ext cx="3373767" cy="32214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Ancient Italian fertility goddess</a:t>
            </a:r>
          </a:p>
          <a:p>
            <a:pPr lvl="1"/>
            <a:r>
              <a:rPr lang="en-US" dirty="0"/>
              <a:t>Hence the word ‘cereal’</a:t>
            </a:r>
          </a:p>
          <a:p>
            <a:r>
              <a:rPr lang="en-US" dirty="0"/>
              <a:t>Attested as early as 600 BCE in Faliscan inscription</a:t>
            </a:r>
          </a:p>
          <a:p>
            <a:r>
              <a:rPr lang="en-US" dirty="0"/>
              <a:t>Cult established on Aventine Hill in 494/3 BCE</a:t>
            </a:r>
          </a:p>
          <a:p>
            <a:pPr lvl="1"/>
            <a:r>
              <a:rPr lang="en-US" dirty="0"/>
              <a:t>Temple was the base for the Tribunes of the Plebs</a:t>
            </a:r>
          </a:p>
          <a:p>
            <a:r>
              <a:rPr lang="en-US" dirty="0"/>
              <a:t>Only associated with Demeter in the late 3</a:t>
            </a:r>
            <a:r>
              <a:rPr lang="en-US" baseline="30000" dirty="0"/>
              <a:t>rd</a:t>
            </a:r>
            <a:r>
              <a:rPr lang="en-US" dirty="0"/>
              <a:t> cen. BCE through Greek influence from Magna Graecia</a:t>
            </a:r>
          </a:p>
          <a:p>
            <a:r>
              <a:rPr lang="en-US" dirty="0"/>
              <a:t>Priestess of Ceres was the only female public official in Rome</a:t>
            </a:r>
          </a:p>
        </p:txBody>
      </p:sp>
    </p:spTree>
    <p:extLst>
      <p:ext uri="{BB962C8B-B14F-4D97-AF65-F5344CB8AC3E}">
        <p14:creationId xmlns:p14="http://schemas.microsoft.com/office/powerpoint/2010/main" val="95032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Mars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72" y="1600200"/>
            <a:ext cx="2589856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God of war and agriculture</a:t>
            </a:r>
          </a:p>
          <a:p>
            <a:r>
              <a:rPr lang="en-US" dirty="0"/>
              <a:t>Father of Romulus and Remus?</a:t>
            </a:r>
          </a:p>
          <a:p>
            <a:r>
              <a:rPr lang="en-US" dirty="0"/>
              <a:t>Worshipped outside the city at the Campus </a:t>
            </a:r>
            <a:r>
              <a:rPr lang="en-US" dirty="0" err="1"/>
              <a:t>Martius</a:t>
            </a:r>
            <a:r>
              <a:rPr lang="en-US" dirty="0"/>
              <a:t> (‘field of Mars’) where Romans mustered for battle</a:t>
            </a:r>
          </a:p>
        </p:txBody>
      </p:sp>
    </p:spTree>
    <p:extLst>
      <p:ext uri="{BB962C8B-B14F-4D97-AF65-F5344CB8AC3E}">
        <p14:creationId xmlns:p14="http://schemas.microsoft.com/office/powerpoint/2010/main" val="238723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and everybody else…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707961"/>
            <a:ext cx="7241540" cy="4310440"/>
          </a:xfrm>
        </p:spPr>
      </p:pic>
    </p:spTree>
    <p:extLst>
      <p:ext uri="{BB962C8B-B14F-4D97-AF65-F5344CB8AC3E}">
        <p14:creationId xmlns:p14="http://schemas.microsoft.com/office/powerpoint/2010/main" val="106159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7494</TotalTime>
  <Words>901</Words>
  <Application>Microsoft Macintosh PowerPoint</Application>
  <PresentationFormat>On-screen Show (4:3)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</vt:lpstr>
      <vt:lpstr>Office Theme</vt:lpstr>
      <vt:lpstr>What is religion, anyway?</vt:lpstr>
      <vt:lpstr>The Nature of Roman Religion</vt:lpstr>
      <vt:lpstr>Key Terms</vt:lpstr>
      <vt:lpstr>Sources</vt:lpstr>
      <vt:lpstr>The Olympian Gods</vt:lpstr>
      <vt:lpstr>Jupiter</vt:lpstr>
      <vt:lpstr>Ceres</vt:lpstr>
      <vt:lpstr>Mars</vt:lpstr>
      <vt:lpstr>and everybody else…</vt:lpstr>
      <vt:lpstr>Saturn</vt:lpstr>
      <vt:lpstr>Janus</vt:lpstr>
      <vt:lpstr>Lares</vt:lpstr>
      <vt:lpstr>Roma</vt:lpstr>
      <vt:lpstr>Fortuna Huiusce Dei</vt:lpstr>
      <vt:lpstr>The Bacchanalia Incident</vt:lpstr>
      <vt:lpstr>Pontifex Maximus</vt:lpstr>
      <vt:lpstr>Roman Priests</vt:lpstr>
      <vt:lpstr>Roman Temples</vt:lpstr>
      <vt:lpstr>Divination</vt:lpstr>
      <vt:lpstr>Roman Religion</vt:lpstr>
      <vt:lpstr>More Key Terms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CLARCH 350 Money in Antiquity</dc:title>
  <dc:creator>Henry Colburn</dc:creator>
  <cp:lastModifiedBy>Ninh Nguyen</cp:lastModifiedBy>
  <cp:revision>1893</cp:revision>
  <dcterms:created xsi:type="dcterms:W3CDTF">2013-09-06T12:51:15Z</dcterms:created>
  <dcterms:modified xsi:type="dcterms:W3CDTF">2025-10-22T16:56:30Z</dcterms:modified>
</cp:coreProperties>
</file>