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8"/>
  </p:normalViewPr>
  <p:slideViewPr>
    <p:cSldViewPr snapToGrid="0">
      <p:cViewPr varScale="1">
        <p:scale>
          <a:sx n="119" d="100"/>
          <a:sy n="119" d="100"/>
        </p:scale>
        <p:origin x="1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3"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8"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3"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4"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6"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8"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2"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4"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5"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9"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0"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2"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3"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5"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6"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7"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5"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0"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5"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0"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4"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7"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2"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4"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5"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6"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7"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8"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9"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3DC8156D-28F7-4A33-9A0C-811EB82CD538}" type="datetime">
              <a:rPr lang="en-US" sz="1200" b="0" strike="noStrike" spc="-1">
                <a:solidFill>
                  <a:srgbClr val="8B8B8B"/>
                </a:solidFill>
                <a:latin typeface="Calibri"/>
              </a:rPr>
              <a:t>10/22/25</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E867DC62-3B22-4F3C-81F9-96385584A482}"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83" name="PlaceHolder 2"/>
          <p:cNvSpPr>
            <a:spLocks noGrp="1"/>
          </p:cNvSpPr>
          <p:nvPr>
            <p:ph type="body"/>
          </p:nvPr>
        </p:nvSpPr>
        <p:spPr>
          <a:xfrm>
            <a:off x="457200" y="1600200"/>
            <a:ext cx="4038120" cy="4525560"/>
          </a:xfrm>
          <a:prstGeom prst="rect">
            <a:avLst/>
          </a:prstGeom>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84" name="PlaceHolder 3"/>
          <p:cNvSpPr>
            <a:spLocks noGrp="1"/>
          </p:cNvSpPr>
          <p:nvPr>
            <p:ph type="body"/>
          </p:nvPr>
        </p:nvSpPr>
        <p:spPr>
          <a:xfrm>
            <a:off x="4648320" y="1600200"/>
            <a:ext cx="4038120" cy="4525560"/>
          </a:xfrm>
          <a:prstGeom prst="rect">
            <a:avLst/>
          </a:prstGeom>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85" name="PlaceHolder 4"/>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1C1AAF7-A60B-4E42-BEDE-628EFFCEFE10}" type="datetime">
              <a:rPr lang="en-US" sz="1200" b="0" strike="noStrike" spc="-1">
                <a:solidFill>
                  <a:srgbClr val="8B8B8B"/>
                </a:solidFill>
                <a:latin typeface="Calibri"/>
              </a:rPr>
              <a:t>10/22/25</a:t>
            </a:fld>
            <a:endParaRPr lang="en-US" sz="1200" b="0" strike="noStrike" spc="-1">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75997333-6F9C-4CDF-903C-8BFCADAD48A0}"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125" name="PlaceHolder 2"/>
          <p:cNvSpPr>
            <a:spLocks noGrp="1"/>
          </p:cNvSpPr>
          <p:nvPr>
            <p:ph type="body"/>
          </p:nvPr>
        </p:nvSpPr>
        <p:spPr>
          <a:xfrm>
            <a:off x="457200" y="1535040"/>
            <a:ext cx="403992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126" name="PlaceHolder 3"/>
          <p:cNvSpPr>
            <a:spLocks noGrp="1"/>
          </p:cNvSpPr>
          <p:nvPr>
            <p:ph type="body"/>
          </p:nvPr>
        </p:nvSpPr>
        <p:spPr>
          <a:xfrm>
            <a:off x="457200" y="2174760"/>
            <a:ext cx="403992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127" name="PlaceHolder 4"/>
          <p:cNvSpPr>
            <a:spLocks noGrp="1"/>
          </p:cNvSpPr>
          <p:nvPr>
            <p:ph type="body"/>
          </p:nvPr>
        </p:nvSpPr>
        <p:spPr>
          <a:xfrm>
            <a:off x="4645080" y="1535040"/>
            <a:ext cx="404136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128" name="PlaceHolder 5"/>
          <p:cNvSpPr>
            <a:spLocks noGrp="1"/>
          </p:cNvSpPr>
          <p:nvPr>
            <p:ph type="body"/>
          </p:nvPr>
        </p:nvSpPr>
        <p:spPr>
          <a:xfrm>
            <a:off x="4645080" y="2174760"/>
            <a:ext cx="404136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129" name="PlaceHolder 6"/>
          <p:cNvSpPr>
            <a:spLocks noGrp="1"/>
          </p:cNvSpPr>
          <p:nvPr>
            <p:ph type="dt"/>
          </p:nvPr>
        </p:nvSpPr>
        <p:spPr>
          <a:xfrm>
            <a:off x="457200" y="6356520"/>
            <a:ext cx="2133360" cy="364680"/>
          </a:xfrm>
          <a:prstGeom prst="rect">
            <a:avLst/>
          </a:prstGeom>
        </p:spPr>
        <p:txBody>
          <a:bodyPr anchor="ctr">
            <a:noAutofit/>
          </a:bodyPr>
          <a:lstStyle/>
          <a:p>
            <a:pPr>
              <a:lnSpc>
                <a:spcPct val="100000"/>
              </a:lnSpc>
            </a:pPr>
            <a:fld id="{917DC25A-B2FA-45D6-8433-E9F601C5FF7B}" type="datetime">
              <a:rPr lang="en-US" sz="1200" b="0" strike="noStrike" spc="-1">
                <a:solidFill>
                  <a:srgbClr val="8B8B8B"/>
                </a:solidFill>
                <a:latin typeface="Calibri"/>
              </a:rPr>
              <a:t>10/22/25</a:t>
            </a:fld>
            <a:endParaRPr lang="en-US" sz="1200" b="0" strike="noStrike" spc="-1">
              <a:latin typeface="Times New Roman"/>
            </a:endParaRPr>
          </a:p>
        </p:txBody>
      </p:sp>
      <p:sp>
        <p:nvSpPr>
          <p:cNvPr id="130" name="PlaceHolder 7"/>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131" name="PlaceHolder 8"/>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C2C6BC9E-46A7-4785-8896-123F8D961707}"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2880"/>
            <a:ext cx="3007800" cy="1161720"/>
          </a:xfrm>
          <a:prstGeom prst="rect">
            <a:avLst/>
          </a:prstGeom>
        </p:spPr>
        <p:txBody>
          <a:bodyPr anchor="b">
            <a:noAutofit/>
          </a:bodyPr>
          <a:lstStyle/>
          <a:p>
            <a:pPr>
              <a:lnSpc>
                <a:spcPct val="100000"/>
              </a:lnSpc>
            </a:pPr>
            <a:r>
              <a:rPr lang="en-US" sz="2000" b="1" strike="noStrike" spc="-1">
                <a:solidFill>
                  <a:srgbClr val="000000"/>
                </a:solidFill>
                <a:latin typeface="Calibri"/>
              </a:rPr>
              <a:t>Click to edit Master title style</a:t>
            </a:r>
            <a:endParaRPr lang="en-US" sz="2000" b="0" strike="noStrike" spc="-1">
              <a:solidFill>
                <a:srgbClr val="000000"/>
              </a:solidFill>
              <a:latin typeface="Calibri"/>
            </a:endParaRPr>
          </a:p>
        </p:txBody>
      </p:sp>
      <p:sp>
        <p:nvSpPr>
          <p:cNvPr id="169" name="PlaceHolder 2"/>
          <p:cNvSpPr>
            <a:spLocks noGrp="1"/>
          </p:cNvSpPr>
          <p:nvPr>
            <p:ph type="body"/>
          </p:nvPr>
        </p:nvSpPr>
        <p:spPr>
          <a:xfrm>
            <a:off x="3575160" y="272880"/>
            <a:ext cx="5111280" cy="585288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70" name="PlaceHolder 3"/>
          <p:cNvSpPr>
            <a:spLocks noGrp="1"/>
          </p:cNvSpPr>
          <p:nvPr>
            <p:ph type="body"/>
          </p:nvPr>
        </p:nvSpPr>
        <p:spPr>
          <a:xfrm>
            <a:off x="457200" y="1434960"/>
            <a:ext cx="3007800" cy="4690800"/>
          </a:xfrm>
          <a:prstGeom prst="rect">
            <a:avLst/>
          </a:prstGeom>
        </p:spPr>
        <p:txBody>
          <a:bodyPr>
            <a:noAutofit/>
          </a:bodyPr>
          <a:lstStyle/>
          <a:p>
            <a:pPr>
              <a:lnSpc>
                <a:spcPct val="100000"/>
              </a:lnSpc>
              <a:spcBef>
                <a:spcPts val="281"/>
              </a:spcBef>
            </a:pPr>
            <a:r>
              <a:rPr lang="en-US" sz="1400" b="0" strike="noStrike" spc="-1">
                <a:solidFill>
                  <a:srgbClr val="000000"/>
                </a:solidFill>
                <a:latin typeface="Calibri"/>
              </a:rPr>
              <a:t>Click to edit Master text styles</a:t>
            </a:r>
          </a:p>
        </p:txBody>
      </p:sp>
      <p:sp>
        <p:nvSpPr>
          <p:cNvPr id="171" name="PlaceHolder 4"/>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4C1DBBA-A5D1-40B8-9BE4-97D0C3266AF6}" type="datetime">
              <a:rPr lang="en-US" sz="1200" b="0" strike="noStrike" spc="-1">
                <a:solidFill>
                  <a:srgbClr val="8B8B8B"/>
                </a:solidFill>
                <a:latin typeface="Calibri"/>
              </a:rPr>
              <a:t>10/22/25</a:t>
            </a:fld>
            <a:endParaRPr lang="en-US" sz="1200" b="0" strike="noStrike" spc="-1">
              <a:latin typeface="Times New Roman"/>
            </a:endParaRPr>
          </a:p>
        </p:txBody>
      </p:sp>
      <p:sp>
        <p:nvSpPr>
          <p:cNvPr id="172" name="PlaceHolder 5"/>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173" name="PlaceHolder 6"/>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0B7C589-B681-4C0D-81D4-39AE3506785F}"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Social Orders</a:t>
            </a:r>
            <a:endParaRPr lang="en-US" sz="4400" b="0" strike="noStrike" spc="-1">
              <a:solidFill>
                <a:srgbClr val="000000"/>
              </a:solidFill>
              <a:latin typeface="Calibri"/>
            </a:endParaRPr>
          </a:p>
        </p:txBody>
      </p:sp>
      <p:sp>
        <p:nvSpPr>
          <p:cNvPr id="21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Patricians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Descendants of Romulus’ original 100 senators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Equestrians/Knights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Descendants of Servius Tullius’ original cavalry centuries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Consisted of those who could afford to maintain horses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Plebeians/Plebs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All other citizens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Marriage</a:t>
            </a:r>
            <a:endParaRPr lang="en-US" sz="4400" b="0" strike="noStrike" spc="-1">
              <a:solidFill>
                <a:srgbClr val="000000"/>
              </a:solidFill>
              <a:latin typeface="Calibri"/>
            </a:endParaRPr>
          </a:p>
        </p:txBody>
      </p:sp>
      <p:sp>
        <p:nvSpPr>
          <p:cNvPr id="241" name="TextShape 2"/>
          <p:cNvSpPr txBox="1"/>
          <p:nvPr/>
        </p:nvSpPr>
        <p:spPr>
          <a:xfrm>
            <a:off x="457200" y="1600200"/>
            <a:ext cx="8229240" cy="4525560"/>
          </a:xfrm>
          <a:prstGeom prst="rect">
            <a:avLst/>
          </a:prstGeom>
          <a:noFill/>
          <a:ln>
            <a:noFill/>
          </a:ln>
        </p:spPr>
        <p:txBody>
          <a:bodyPr>
            <a:normAutofit fontScale="75000"/>
          </a:bodyPr>
          <a:lstStyle/>
          <a:p>
            <a:pPr>
              <a:lnSpc>
                <a:spcPct val="100000"/>
              </a:lnSpc>
            </a:pPr>
            <a:r>
              <a:rPr lang="en-US" sz="3200" b="0" strike="noStrike" spc="-1">
                <a:solidFill>
                  <a:srgbClr val="000000"/>
                </a:solidFill>
                <a:latin typeface="Calibri"/>
              </a:rPr>
              <a:t>“About my little girl, I am inclining this way, not that – but for lack of better we must make the best of him. As for the other man, whom you say you think not unsuitable, I doubt whether my girl could be brought to consent, and you say there’s not much to choose. For my part I have no wish to be awkward, but you will be away and in my absence the thing will burn. If both of us were on the spot something acceptable might be made of Servius through Servilia. As it is, even if I were to approve in principle, I see no way of going forward.”</a:t>
            </a:r>
          </a:p>
          <a:p>
            <a:pPr algn="r">
              <a:lnSpc>
                <a:spcPct val="100000"/>
              </a:lnSpc>
            </a:pPr>
            <a:r>
              <a:rPr lang="en-US" sz="3200" b="0" strike="noStrike" spc="-1">
                <a:solidFill>
                  <a:srgbClr val="000000"/>
                </a:solidFill>
                <a:latin typeface="Calibri"/>
              </a:rPr>
              <a:t>- Cicero, </a:t>
            </a:r>
            <a:r>
              <a:rPr lang="en-US" sz="3200" b="0" i="1" strike="noStrike" spc="-1">
                <a:solidFill>
                  <a:srgbClr val="000000"/>
                </a:solidFill>
                <a:latin typeface="Calibri"/>
              </a:rPr>
              <a:t>Letters to Atticus</a:t>
            </a:r>
            <a:r>
              <a:rPr lang="en-US" sz="3200" b="0" strike="noStrike" spc="-1">
                <a:solidFill>
                  <a:srgbClr val="000000"/>
                </a:solidFill>
                <a:latin typeface="Calibri"/>
              </a:rPr>
              <a:t> 5.4.1 (51 BCE)</a:t>
            </a:r>
          </a:p>
        </p:txBody>
      </p:sp>
      <p:sp>
        <p:nvSpPr>
          <p:cNvPr id="242" name="CustomShape 3"/>
          <p:cNvSpPr/>
          <p:nvPr/>
        </p:nvSpPr>
        <p:spPr>
          <a:xfrm>
            <a:off x="8686800" y="1447920"/>
            <a:ext cx="456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a:t>
            </a:r>
            <a:endParaRPr lang="en-US"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Divorce</a:t>
            </a:r>
            <a:endParaRPr lang="en-US" sz="4400" b="0" strike="noStrike" spc="-1">
              <a:solidFill>
                <a:srgbClr val="000000"/>
              </a:solidFill>
              <a:latin typeface="Calibri"/>
            </a:endParaRPr>
          </a:p>
        </p:txBody>
      </p:sp>
      <p:pic>
        <p:nvPicPr>
          <p:cNvPr id="244" name="Content Placeholder 3"/>
          <p:cNvPicPr/>
          <p:nvPr/>
        </p:nvPicPr>
        <p:blipFill>
          <a:blip r:embed="rId2"/>
          <a:stretch/>
        </p:blipFill>
        <p:spPr>
          <a:xfrm>
            <a:off x="951120" y="1600200"/>
            <a:ext cx="7241760" cy="51051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Childhood</a:t>
            </a:r>
            <a:endParaRPr lang="en-US" sz="4400" b="0" strike="noStrike" spc="-1">
              <a:solidFill>
                <a:srgbClr val="000000"/>
              </a:solidFill>
              <a:latin typeface="Calibri"/>
            </a:endParaRPr>
          </a:p>
        </p:txBody>
      </p:sp>
      <p:pic>
        <p:nvPicPr>
          <p:cNvPr id="246" name="Content Placeholder 5"/>
          <p:cNvPicPr/>
          <p:nvPr/>
        </p:nvPicPr>
        <p:blipFill>
          <a:blip r:embed="rId2"/>
          <a:stretch/>
        </p:blipFill>
        <p:spPr>
          <a:xfrm>
            <a:off x="1218240" y="1600200"/>
            <a:ext cx="2516040" cy="4525560"/>
          </a:xfrm>
          <a:prstGeom prst="rect">
            <a:avLst/>
          </a:prstGeom>
          <a:ln>
            <a:noFill/>
          </a:ln>
        </p:spPr>
      </p:pic>
      <p:sp>
        <p:nvSpPr>
          <p:cNvPr id="247" name="TextShape 2"/>
          <p:cNvSpPr txBox="1"/>
          <p:nvPr/>
        </p:nvSpPr>
        <p:spPr>
          <a:xfrm>
            <a:off x="4648320" y="1600200"/>
            <a:ext cx="4038120" cy="4525560"/>
          </a:xfrm>
          <a:prstGeom prst="rect">
            <a:avLst/>
          </a:prstGeom>
          <a:noFill/>
          <a:ln>
            <a:noFill/>
          </a:ln>
        </p:spPr>
        <p:txBody>
          <a:bodyPr>
            <a:normAutofit fontScale="860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Citizen boys wore a purple stripe toga</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Manhood began at 14, when he went to the forum for his first shave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Wealthy boys were educated by tutors, usually by a slave called a </a:t>
            </a:r>
            <a:r>
              <a:rPr lang="en-US" sz="2800" b="0" i="1" strike="noStrike" spc="-1">
                <a:solidFill>
                  <a:srgbClr val="000000"/>
                </a:solidFill>
                <a:latin typeface="Calibri"/>
              </a:rPr>
              <a:t>paedagogus</a:t>
            </a:r>
            <a:r>
              <a:rPr lang="en-US" sz="2800" b="0" strike="noStrike" spc="-1">
                <a:solidFill>
                  <a:srgbClr val="000000"/>
                </a:solidFill>
                <a:latin typeface="Calibri"/>
              </a:rPr>
              <a:t>, or in private schools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Wealthy girls were occasionally educated at home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272880"/>
            <a:ext cx="3007800" cy="1161720"/>
          </a:xfrm>
          <a:prstGeom prst="rect">
            <a:avLst/>
          </a:prstGeom>
          <a:noFill/>
          <a:ln>
            <a:noFill/>
          </a:ln>
        </p:spPr>
        <p:txBody>
          <a:bodyPr anchor="ctr">
            <a:normAutofit/>
          </a:bodyPr>
          <a:lstStyle/>
          <a:p>
            <a:pPr algn="ctr">
              <a:lnSpc>
                <a:spcPct val="100000"/>
              </a:lnSpc>
            </a:pPr>
            <a:r>
              <a:rPr lang="en-US" sz="4400" b="1" strike="noStrike" cap="small" spc="-1">
                <a:solidFill>
                  <a:srgbClr val="000000"/>
                </a:solidFill>
                <a:latin typeface="Cambria"/>
              </a:rPr>
              <a:t>Funerals</a:t>
            </a:r>
            <a:endParaRPr lang="en-US" sz="4400" b="0" strike="noStrike" spc="-1">
              <a:solidFill>
                <a:srgbClr val="000000"/>
              </a:solidFill>
              <a:latin typeface="Calibri"/>
            </a:endParaRPr>
          </a:p>
        </p:txBody>
      </p:sp>
      <p:pic>
        <p:nvPicPr>
          <p:cNvPr id="249" name="Content Placeholder 4"/>
          <p:cNvPicPr/>
          <p:nvPr/>
        </p:nvPicPr>
        <p:blipFill>
          <a:blip r:embed="rId2"/>
          <a:stretch/>
        </p:blipFill>
        <p:spPr>
          <a:xfrm>
            <a:off x="4859280" y="272880"/>
            <a:ext cx="2543040" cy="5852880"/>
          </a:xfrm>
          <a:prstGeom prst="rect">
            <a:avLst/>
          </a:prstGeom>
          <a:ln>
            <a:noFill/>
          </a:ln>
        </p:spPr>
      </p:pic>
      <p:sp>
        <p:nvSpPr>
          <p:cNvPr id="250" name="TextShape 2"/>
          <p:cNvSpPr txBox="1"/>
          <p:nvPr/>
        </p:nvSpPr>
        <p:spPr>
          <a:xfrm>
            <a:off x="457200" y="1905120"/>
            <a:ext cx="3007800" cy="4220640"/>
          </a:xfrm>
          <a:prstGeom prst="rect">
            <a:avLst/>
          </a:prstGeom>
          <a:noFill/>
          <a:ln>
            <a:noFill/>
          </a:ln>
        </p:spPr>
        <p:txBody>
          <a:bodyPr>
            <a:normAutofit fontScale="62000"/>
          </a:bodyPr>
          <a:lstStyle/>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Procession</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Oration</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Wax image made of the deceased and put on display in the atrium with other ancestor portraits</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Served as the basis for making stone busts</a:t>
            </a:r>
          </a:p>
        </p:txBody>
      </p:sp>
      <p:sp>
        <p:nvSpPr>
          <p:cNvPr id="251" name="CustomShape 3"/>
          <p:cNvSpPr/>
          <p:nvPr/>
        </p:nvSpPr>
        <p:spPr>
          <a:xfrm>
            <a:off x="4648320" y="6324480"/>
            <a:ext cx="29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Barberini Group, c. 50-75 CE</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Burials</a:t>
            </a:r>
            <a:endParaRPr lang="en-US" sz="4400" b="0" strike="noStrike" spc="-1">
              <a:solidFill>
                <a:srgbClr val="000000"/>
              </a:solidFill>
              <a:latin typeface="Calibri"/>
            </a:endParaRPr>
          </a:p>
        </p:txBody>
      </p:sp>
      <p:sp>
        <p:nvSpPr>
          <p:cNvPr id="253" name="TextShape 2"/>
          <p:cNvSpPr txBox="1"/>
          <p:nvPr/>
        </p:nvSpPr>
        <p:spPr>
          <a:xfrm>
            <a:off x="457200" y="1600200"/>
            <a:ext cx="4038120" cy="4525560"/>
          </a:xfrm>
          <a:prstGeom prst="rect">
            <a:avLst/>
          </a:prstGeom>
          <a:noFill/>
          <a:ln>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Both cremation and inhumation practiced</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Sarcophagi and cinerary urns placed into tombs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Commemorated with inscriptions and sometimes with reliefs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Lower status individuals formed burial ’clubs’</a:t>
            </a:r>
          </a:p>
        </p:txBody>
      </p:sp>
      <p:pic>
        <p:nvPicPr>
          <p:cNvPr id="254" name="Content Placeholder 5"/>
          <p:cNvPicPr/>
          <p:nvPr/>
        </p:nvPicPr>
        <p:blipFill>
          <a:blip r:embed="rId2"/>
          <a:stretch/>
        </p:blipFill>
        <p:spPr>
          <a:xfrm>
            <a:off x="4648320" y="1752480"/>
            <a:ext cx="4038120" cy="2647440"/>
          </a:xfrm>
          <a:prstGeom prst="rect">
            <a:avLst/>
          </a:prstGeom>
          <a:ln>
            <a:noFill/>
          </a:ln>
        </p:spPr>
      </p:pic>
      <p:sp>
        <p:nvSpPr>
          <p:cNvPr id="255" name="CustomShape 3"/>
          <p:cNvSpPr/>
          <p:nvPr/>
        </p:nvSpPr>
        <p:spPr>
          <a:xfrm>
            <a:off x="4572000" y="4419720"/>
            <a:ext cx="419076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“Cornelius  Lucius Scipio Barbatus, sprung from Gnaeus his father, a man strong and wise, whose appearance was most in keeping with his virtue, who was consul, censor, and aedile among you - He captured Taurasia Cisauna in Samnium - he subdued all of Lucania and led off hostages.”</a:t>
            </a:r>
            <a:endParaRPr lang="en-US" sz="1800" b="0" strike="noStrike" spc="-1">
              <a:latin typeface="Arial"/>
            </a:endParaRPr>
          </a:p>
        </p:txBody>
      </p:sp>
      <p:sp>
        <p:nvSpPr>
          <p:cNvPr id="256" name="CustomShape 4"/>
          <p:cNvSpPr/>
          <p:nvPr/>
        </p:nvSpPr>
        <p:spPr>
          <a:xfrm>
            <a:off x="1757520" y="6629400"/>
            <a:ext cx="184320" cy="3690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Burials</a:t>
            </a:r>
            <a:endParaRPr lang="en-US" sz="4400" b="0" strike="noStrike" spc="-1">
              <a:solidFill>
                <a:srgbClr val="000000"/>
              </a:solidFill>
              <a:latin typeface="Calibri"/>
            </a:endParaRPr>
          </a:p>
        </p:txBody>
      </p:sp>
      <p:pic>
        <p:nvPicPr>
          <p:cNvPr id="258" name="Content Placeholder 4"/>
          <p:cNvPicPr/>
          <p:nvPr/>
        </p:nvPicPr>
        <p:blipFill>
          <a:blip r:embed="rId2"/>
          <a:stretch/>
        </p:blipFill>
        <p:spPr>
          <a:xfrm>
            <a:off x="457200" y="2440800"/>
            <a:ext cx="4038120" cy="2844000"/>
          </a:xfrm>
          <a:prstGeom prst="rect">
            <a:avLst/>
          </a:prstGeom>
          <a:ln>
            <a:noFill/>
          </a:ln>
        </p:spPr>
      </p:pic>
      <p:sp>
        <p:nvSpPr>
          <p:cNvPr id="259" name="TextShape 2"/>
          <p:cNvSpPr txBox="1"/>
          <p:nvPr/>
        </p:nvSpPr>
        <p:spPr>
          <a:xfrm>
            <a:off x="4648320" y="1600200"/>
            <a:ext cx="4038120" cy="4525560"/>
          </a:xfrm>
          <a:prstGeom prst="rect">
            <a:avLst/>
          </a:prstGeom>
          <a:noFill/>
          <a:ln>
            <a:noFill/>
          </a:ln>
        </p:spPr>
        <p:txBody>
          <a:bodyPr anchor="ctr">
            <a:noAutofit/>
          </a:bodyPr>
          <a:lstStyle/>
          <a:p>
            <a:pPr>
              <a:lnSpc>
                <a:spcPct val="100000"/>
              </a:lnSpc>
            </a:pPr>
            <a:r>
              <a:rPr lang="en-US" sz="2800" b="0" strike="noStrike" spc="-1">
                <a:solidFill>
                  <a:srgbClr val="000000"/>
                </a:solidFill>
                <a:latin typeface="Calibri"/>
              </a:rPr>
              <a:t>“Publius Aiedius Amphio, freedman of Publius // Aiedia Fausta Melior, freedwoman of Publius”</a:t>
            </a:r>
          </a:p>
        </p:txBody>
      </p:sp>
      <p:sp>
        <p:nvSpPr>
          <p:cNvPr id="260" name="CustomShape 3"/>
          <p:cNvSpPr/>
          <p:nvPr/>
        </p:nvSpPr>
        <p:spPr>
          <a:xfrm>
            <a:off x="457200" y="5562720"/>
            <a:ext cx="40381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Grave relief of Publius Aiedius and Aiedia, Rome, 1</a:t>
            </a:r>
            <a:r>
              <a:rPr lang="en-US" sz="1800" b="0" strike="noStrike" spc="-1" baseline="30000">
                <a:solidFill>
                  <a:srgbClr val="000000"/>
                </a:solidFill>
                <a:latin typeface="Calibri"/>
              </a:rPr>
              <a:t>st</a:t>
            </a:r>
            <a:r>
              <a:rPr lang="en-US" sz="1800" b="0" strike="noStrike" spc="-1">
                <a:solidFill>
                  <a:srgbClr val="000000"/>
                </a:solidFill>
                <a:latin typeface="Calibri"/>
              </a:rPr>
              <a:t> half of the 1</a:t>
            </a:r>
            <a:r>
              <a:rPr lang="en-US" sz="1800" b="0" strike="noStrike" spc="-1" baseline="30000">
                <a:solidFill>
                  <a:srgbClr val="000000"/>
                </a:solidFill>
                <a:latin typeface="Calibri"/>
              </a:rPr>
              <a:t>st</a:t>
            </a:r>
            <a:r>
              <a:rPr lang="en-US" sz="1800" b="0" strike="noStrike" spc="-1">
                <a:solidFill>
                  <a:srgbClr val="000000"/>
                </a:solidFill>
                <a:latin typeface="Calibri"/>
              </a:rPr>
              <a:t> cen. BCE</a:t>
            </a:r>
            <a:endParaRPr lang="en-US"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Cestius’ Pyramid</a:t>
            </a:r>
            <a:endParaRPr lang="en-US" sz="4400" b="0" strike="noStrike" spc="-1">
              <a:solidFill>
                <a:srgbClr val="000000"/>
              </a:solidFill>
              <a:latin typeface="Calibri"/>
            </a:endParaRPr>
          </a:p>
        </p:txBody>
      </p:sp>
      <p:pic>
        <p:nvPicPr>
          <p:cNvPr id="262" name="Content Placeholder 5"/>
          <p:cNvPicPr/>
          <p:nvPr/>
        </p:nvPicPr>
        <p:blipFill>
          <a:blip r:embed="rId2"/>
          <a:stretch/>
        </p:blipFill>
        <p:spPr>
          <a:xfrm>
            <a:off x="457200" y="1969200"/>
            <a:ext cx="4038120" cy="3787560"/>
          </a:xfrm>
          <a:prstGeom prst="rect">
            <a:avLst/>
          </a:prstGeom>
          <a:ln>
            <a:noFill/>
          </a:ln>
        </p:spPr>
      </p:pic>
      <p:sp>
        <p:nvSpPr>
          <p:cNvPr id="263" name="TextShape 2"/>
          <p:cNvSpPr txBox="1"/>
          <p:nvPr/>
        </p:nvSpPr>
        <p:spPr>
          <a:xfrm>
            <a:off x="4648320" y="1600200"/>
            <a:ext cx="4038120" cy="4525560"/>
          </a:xfrm>
          <a:prstGeom prst="rect">
            <a:avLst/>
          </a:prstGeom>
          <a:noFill/>
          <a:ln>
            <a:noFill/>
          </a:ln>
        </p:spPr>
        <p:txBody>
          <a:bodyPr>
            <a:normAutofit fontScale="500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Near the Aventine Hill in Rome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Built for Gaius Cestius c. 18-12 BCE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“Gaius Cestius, son of Lucius, of the gens Pobilia, member of the College of </a:t>
            </a:r>
            <a:r>
              <a:rPr lang="en-US" sz="2800" b="0" i="1" strike="noStrike" spc="-1">
                <a:solidFill>
                  <a:srgbClr val="000000"/>
                </a:solidFill>
                <a:latin typeface="Calibri"/>
              </a:rPr>
              <a:t>Epulones</a:t>
            </a:r>
            <a:r>
              <a:rPr lang="en-US" sz="2800" b="0" strike="noStrike" spc="-1">
                <a:solidFill>
                  <a:srgbClr val="000000"/>
                </a:solidFill>
                <a:latin typeface="Calibri"/>
              </a:rPr>
              <a:t>, praetor, tribune of the plebs, septemvir of the </a:t>
            </a:r>
            <a:r>
              <a:rPr lang="en-US" sz="2800" b="0" i="1" strike="noStrike" spc="-1">
                <a:solidFill>
                  <a:srgbClr val="000000"/>
                </a:solidFill>
                <a:latin typeface="Calibri"/>
              </a:rPr>
              <a:t>Epulones”</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“The work was completed, in accordance with the will, in 330 days, by the decision of the heir Pontus Mela, son of Publius of the Claudia, and Pothus, freedman”</a:t>
            </a:r>
          </a:p>
        </p:txBody>
      </p:sp>
      <p:sp>
        <p:nvSpPr>
          <p:cNvPr id="264" name="CustomShape 3"/>
          <p:cNvSpPr/>
          <p:nvPr/>
        </p:nvSpPr>
        <p:spPr>
          <a:xfrm>
            <a:off x="76320" y="2015280"/>
            <a:ext cx="456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a:t>
            </a:r>
            <a:endParaRPr lang="en-US"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Patrons and Clients</a:t>
            </a:r>
            <a:endParaRPr lang="en-US" sz="4400" b="0" strike="noStrike" spc="-1">
              <a:solidFill>
                <a:srgbClr val="000000"/>
              </a:solidFill>
              <a:latin typeface="Calibri"/>
            </a:endParaRPr>
          </a:p>
        </p:txBody>
      </p:sp>
      <p:sp>
        <p:nvSpPr>
          <p:cNvPr id="266"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Relationship between someone of lower (client) and higher (patron) social standing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Clients greeted the patron at his house every morning, and then accompanied him to the forum</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Patrons invited clients to dinner and gave them gifts of money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Roman House</a:t>
            </a:r>
            <a:endParaRPr lang="en-US" sz="4400" b="0" strike="noStrike" spc="-1">
              <a:solidFill>
                <a:srgbClr val="000000"/>
              </a:solidFill>
              <a:latin typeface="Calibri"/>
            </a:endParaRPr>
          </a:p>
        </p:txBody>
      </p:sp>
      <p:pic>
        <p:nvPicPr>
          <p:cNvPr id="268" name="Content Placeholder 3"/>
          <p:cNvPicPr/>
          <p:nvPr/>
        </p:nvPicPr>
        <p:blipFill>
          <a:blip r:embed="rId2"/>
          <a:stretch/>
        </p:blipFill>
        <p:spPr>
          <a:xfrm>
            <a:off x="1104840" y="1345320"/>
            <a:ext cx="6933960" cy="54547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Dionysius of Halicarnassus</a:t>
            </a:r>
            <a:endParaRPr lang="en-US" sz="4400" b="0" strike="noStrike" spc="-1">
              <a:solidFill>
                <a:srgbClr val="000000"/>
              </a:solidFill>
              <a:latin typeface="Calibri"/>
            </a:endParaRPr>
          </a:p>
        </p:txBody>
      </p:sp>
      <p:sp>
        <p:nvSpPr>
          <p:cNvPr id="270" name="TextShape 2"/>
          <p:cNvSpPr txBox="1"/>
          <p:nvPr/>
        </p:nvSpPr>
        <p:spPr>
          <a:xfrm>
            <a:off x="457200" y="1535040"/>
            <a:ext cx="4039920" cy="639360"/>
          </a:xfrm>
          <a:prstGeom prst="rect">
            <a:avLst/>
          </a:prstGeom>
          <a:noFill/>
          <a:ln>
            <a:noFill/>
          </a:ln>
        </p:spPr>
        <p:txBody>
          <a:bodyPr anchor="ctr">
            <a:noAutofit/>
          </a:bodyPr>
          <a:lstStyle/>
          <a:p>
            <a:pPr algn="ctr">
              <a:lnSpc>
                <a:spcPct val="100000"/>
              </a:lnSpc>
              <a:spcBef>
                <a:spcPts val="479"/>
              </a:spcBef>
            </a:pPr>
            <a:r>
              <a:rPr lang="en-US" sz="2400" b="1" strike="noStrike" spc="-1">
                <a:solidFill>
                  <a:srgbClr val="000000"/>
                </a:solidFill>
                <a:latin typeface="Calibri"/>
              </a:rPr>
              <a:t>Patrons had to:</a:t>
            </a:r>
            <a:endParaRPr lang="en-US" sz="2400" b="0" strike="noStrike" spc="-1">
              <a:solidFill>
                <a:srgbClr val="000000"/>
              </a:solidFill>
              <a:latin typeface="Calibri"/>
            </a:endParaRPr>
          </a:p>
        </p:txBody>
      </p:sp>
      <p:sp>
        <p:nvSpPr>
          <p:cNvPr id="271" name="TextShape 3"/>
          <p:cNvSpPr txBox="1"/>
          <p:nvPr/>
        </p:nvSpPr>
        <p:spPr>
          <a:xfrm>
            <a:off x="457200" y="2174760"/>
            <a:ext cx="4039920" cy="3951000"/>
          </a:xfrm>
          <a:prstGeom prst="rect">
            <a:avLst/>
          </a:prstGeom>
          <a:noFill/>
          <a:ln>
            <a:noFill/>
          </a:ln>
        </p:spPr>
        <p:txBody>
          <a:bodyPr>
            <a:normAutofit/>
          </a:bodyPr>
          <a:lstStyle/>
          <a:p>
            <a:pPr marL="343080" indent="-342720">
              <a:lnSpc>
                <a:spcPct val="100000"/>
              </a:lnSpc>
              <a:buClr>
                <a:srgbClr val="000000"/>
              </a:buClr>
              <a:buFont typeface="Arial"/>
              <a:buChar char="•"/>
            </a:pPr>
            <a:r>
              <a:rPr lang="en-US" sz="2000" b="0" strike="noStrike" spc="-1">
                <a:solidFill>
                  <a:srgbClr val="000000"/>
                </a:solidFill>
                <a:latin typeface="Calibri"/>
              </a:rPr>
              <a:t>“to explain to their clients the laws;</a:t>
            </a:r>
          </a:p>
          <a:p>
            <a:pPr marL="343080" indent="-342720">
              <a:lnSpc>
                <a:spcPct val="100000"/>
              </a:lnSpc>
              <a:buClr>
                <a:srgbClr val="000000"/>
              </a:buClr>
              <a:buFont typeface="Arial"/>
              <a:buChar char="•"/>
            </a:pPr>
            <a:r>
              <a:rPr lang="en-US" sz="2000" b="0" strike="noStrike" spc="-1">
                <a:solidFill>
                  <a:srgbClr val="000000"/>
                </a:solidFill>
                <a:latin typeface="Calibri"/>
              </a:rPr>
              <a:t>“doing everything for them that fathers do for their sons with regard to money;</a:t>
            </a:r>
          </a:p>
          <a:p>
            <a:pPr marL="343080" indent="-342720">
              <a:lnSpc>
                <a:spcPct val="100000"/>
              </a:lnSpc>
              <a:buClr>
                <a:srgbClr val="000000"/>
              </a:buClr>
              <a:buFont typeface="Arial"/>
              <a:buChar char="•"/>
            </a:pPr>
            <a:r>
              <a:rPr lang="en-US" sz="2000" b="0" strike="noStrike" spc="-1">
                <a:solidFill>
                  <a:srgbClr val="000000"/>
                </a:solidFill>
                <a:latin typeface="Calibri"/>
              </a:rPr>
              <a:t>“to bring suit on behalf of their clients when they were wronged;</a:t>
            </a:r>
          </a:p>
          <a:p>
            <a:pPr marL="343080" indent="-342720">
              <a:lnSpc>
                <a:spcPct val="100000"/>
              </a:lnSpc>
              <a:buClr>
                <a:srgbClr val="000000"/>
              </a:buClr>
              <a:buFont typeface="Arial"/>
              <a:buChar char="•"/>
            </a:pPr>
            <a:r>
              <a:rPr lang="en-US" sz="2000" b="0" strike="noStrike" spc="-1">
                <a:solidFill>
                  <a:srgbClr val="000000"/>
                </a:solidFill>
                <a:latin typeface="Calibri"/>
              </a:rPr>
              <a:t>“to defend them against any who brought charges.”</a:t>
            </a:r>
          </a:p>
          <a:p>
            <a:pPr>
              <a:lnSpc>
                <a:spcPct val="100000"/>
              </a:lnSpc>
            </a:pPr>
            <a:endParaRPr lang="en-US" sz="2000" b="0" strike="noStrike" spc="-1">
              <a:solidFill>
                <a:srgbClr val="000000"/>
              </a:solidFill>
              <a:latin typeface="Calibri"/>
            </a:endParaRPr>
          </a:p>
          <a:p>
            <a:pPr algn="r">
              <a:lnSpc>
                <a:spcPct val="100000"/>
              </a:lnSpc>
            </a:pPr>
            <a:r>
              <a:rPr lang="en-US" sz="2000" b="0" strike="noStrike" spc="-1">
                <a:solidFill>
                  <a:srgbClr val="000000"/>
                </a:solidFill>
                <a:latin typeface="Calibri"/>
              </a:rPr>
              <a:t>- </a:t>
            </a:r>
            <a:r>
              <a:rPr lang="en-US" sz="2000" b="0" i="1" strike="noStrike" spc="-1">
                <a:solidFill>
                  <a:srgbClr val="000000"/>
                </a:solidFill>
                <a:latin typeface="Calibri"/>
              </a:rPr>
              <a:t>Roman Antiquities</a:t>
            </a:r>
            <a:r>
              <a:rPr lang="en-US" sz="2000" b="0" strike="noStrike" spc="-1">
                <a:solidFill>
                  <a:srgbClr val="000000"/>
                </a:solidFill>
                <a:latin typeface="Calibri"/>
              </a:rPr>
              <a:t> 2.10</a:t>
            </a:r>
          </a:p>
        </p:txBody>
      </p:sp>
      <p:sp>
        <p:nvSpPr>
          <p:cNvPr id="272" name="TextShape 4"/>
          <p:cNvSpPr txBox="1"/>
          <p:nvPr/>
        </p:nvSpPr>
        <p:spPr>
          <a:xfrm>
            <a:off x="4645080" y="1535040"/>
            <a:ext cx="4041360" cy="639360"/>
          </a:xfrm>
          <a:prstGeom prst="rect">
            <a:avLst/>
          </a:prstGeom>
          <a:noFill/>
          <a:ln>
            <a:noFill/>
          </a:ln>
        </p:spPr>
        <p:txBody>
          <a:bodyPr anchor="ctr">
            <a:noAutofit/>
          </a:bodyPr>
          <a:lstStyle/>
          <a:p>
            <a:pPr algn="ctr">
              <a:lnSpc>
                <a:spcPct val="100000"/>
              </a:lnSpc>
              <a:spcBef>
                <a:spcPts val="479"/>
              </a:spcBef>
            </a:pPr>
            <a:r>
              <a:rPr lang="en-US" sz="2400" b="1" strike="noStrike" spc="-1">
                <a:solidFill>
                  <a:srgbClr val="000000"/>
                </a:solidFill>
                <a:latin typeface="Calibri"/>
              </a:rPr>
              <a:t>Clients had to:</a:t>
            </a:r>
            <a:endParaRPr lang="en-US" sz="2400" b="0" strike="noStrike" spc="-1">
              <a:solidFill>
                <a:srgbClr val="000000"/>
              </a:solidFill>
              <a:latin typeface="Calibri"/>
            </a:endParaRPr>
          </a:p>
        </p:txBody>
      </p:sp>
      <p:sp>
        <p:nvSpPr>
          <p:cNvPr id="273" name="TextShape 5"/>
          <p:cNvSpPr txBox="1"/>
          <p:nvPr/>
        </p:nvSpPr>
        <p:spPr>
          <a:xfrm>
            <a:off x="4645080" y="2174760"/>
            <a:ext cx="4041360" cy="3951000"/>
          </a:xfrm>
          <a:prstGeom prst="rect">
            <a:avLst/>
          </a:prstGeom>
          <a:noFill/>
          <a:ln>
            <a:noFill/>
          </a:ln>
        </p:spPr>
        <p:txBody>
          <a:bodyPr>
            <a:normAutofit fontScale="60000"/>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assist in providing dowries for their daughters;</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pay their ransom to the enemy if any of them or of their children were taken prisoner;</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discharge out of their own purses their patrons’ losses in private suits and the pecuniary fines which they were condemned to pay to the State;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share with their patrons the costs incurred in their magistracies and dignities</a:t>
            </a:r>
            <a:r>
              <a:rPr lang="en-US" sz="2400" b="1" strike="noStrike" spc="-1" baseline="30000">
                <a:solidFill>
                  <a:srgbClr val="000000"/>
                </a:solidFill>
                <a:latin typeface="Calibri"/>
              </a:rPr>
              <a:t> </a:t>
            </a:r>
            <a:r>
              <a:rPr lang="en-US" sz="2400" b="0" strike="noStrike" spc="-1">
                <a:solidFill>
                  <a:srgbClr val="000000"/>
                </a:solidFill>
                <a:latin typeface="Calibri"/>
              </a:rPr>
              <a:t>and other public expenditures.”</a:t>
            </a:r>
          </a:p>
          <a:p>
            <a:pPr>
              <a:lnSpc>
                <a:spcPct val="100000"/>
              </a:lnSpc>
              <a:spcBef>
                <a:spcPts val="479"/>
              </a:spcBef>
            </a:pPr>
            <a:endParaRPr lang="en-US" sz="24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Cicero</a:t>
            </a:r>
            <a:endParaRPr lang="en-US" sz="4400" b="0" strike="noStrike" spc="-1">
              <a:solidFill>
                <a:srgbClr val="000000"/>
              </a:solidFill>
              <a:latin typeface="Calibri"/>
            </a:endParaRPr>
          </a:p>
        </p:txBody>
      </p:sp>
      <p:pic>
        <p:nvPicPr>
          <p:cNvPr id="217" name="Content Placeholder 5"/>
          <p:cNvPicPr/>
          <p:nvPr/>
        </p:nvPicPr>
        <p:blipFill>
          <a:blip r:embed="rId2"/>
          <a:stretch/>
        </p:blipFill>
        <p:spPr>
          <a:xfrm>
            <a:off x="967680" y="1600200"/>
            <a:ext cx="3016800" cy="4525560"/>
          </a:xfrm>
          <a:prstGeom prst="rect">
            <a:avLst/>
          </a:prstGeom>
          <a:ln>
            <a:noFill/>
          </a:ln>
        </p:spPr>
      </p:pic>
      <p:sp>
        <p:nvSpPr>
          <p:cNvPr id="218" name="TextShape 2"/>
          <p:cNvSpPr txBox="1"/>
          <p:nvPr/>
        </p:nvSpPr>
        <p:spPr>
          <a:xfrm>
            <a:off x="4648320" y="1600200"/>
            <a:ext cx="403812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Marcus Tullius Cicero</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106-43 BCE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Lawyer, orator, politician and writer</a:t>
            </a:r>
          </a:p>
          <a:p>
            <a:pPr marL="343080" indent="-342720">
              <a:lnSpc>
                <a:spcPct val="100000"/>
              </a:lnSpc>
              <a:spcBef>
                <a:spcPts val="561"/>
              </a:spcBef>
              <a:buClr>
                <a:srgbClr val="000000"/>
              </a:buClr>
              <a:buFont typeface="Arial"/>
              <a:buChar char="•"/>
            </a:pPr>
            <a:r>
              <a:rPr lang="en-US" sz="2800" b="0" i="1" strike="noStrike" spc="-1">
                <a:solidFill>
                  <a:srgbClr val="000000"/>
                </a:solidFill>
                <a:latin typeface="Calibri"/>
              </a:rPr>
              <a:t>Novus homo</a:t>
            </a:r>
            <a:r>
              <a:rPr lang="en-US" sz="2800" b="0" strike="noStrike" spc="-1">
                <a:solidFill>
                  <a:srgbClr val="000000"/>
                </a:solidFill>
                <a:latin typeface="Calibri"/>
              </a:rPr>
              <a:t> from a plebeian family</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Quaestor in 75, praetor in 66, consul in 63, governor of Cilicia in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dirty="0">
                <a:solidFill>
                  <a:srgbClr val="000000"/>
                </a:solidFill>
                <a:latin typeface="Cambria"/>
              </a:rPr>
              <a:t>Virtues</a:t>
            </a:r>
            <a:endParaRPr lang="en-US" sz="4400" b="0" strike="noStrike" spc="-1" dirty="0">
              <a:solidFill>
                <a:srgbClr val="000000"/>
              </a:solidFill>
              <a:latin typeface="Calibri"/>
            </a:endParaRPr>
          </a:p>
        </p:txBody>
      </p:sp>
      <p:sp>
        <p:nvSpPr>
          <p:cNvPr id="27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Concordia</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The quality of living in harmony with one’s family, especially one’s spouse</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Gravitas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Seriousness, solemnity, wisdom and proverbial weightiness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Pietas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Showing proper respect to the gods and to one’s father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Portraiture</a:t>
            </a:r>
            <a:endParaRPr lang="en-US" sz="4400" b="0" strike="noStrike" spc="-1">
              <a:solidFill>
                <a:srgbClr val="000000"/>
              </a:solidFill>
              <a:latin typeface="Calibri"/>
            </a:endParaRPr>
          </a:p>
        </p:txBody>
      </p:sp>
      <p:pic>
        <p:nvPicPr>
          <p:cNvPr id="277" name="Content Placeholder 5"/>
          <p:cNvPicPr/>
          <p:nvPr/>
        </p:nvPicPr>
        <p:blipFill>
          <a:blip r:embed="rId2"/>
          <a:stretch/>
        </p:blipFill>
        <p:spPr>
          <a:xfrm>
            <a:off x="948240" y="1600200"/>
            <a:ext cx="3056040" cy="4525560"/>
          </a:xfrm>
          <a:prstGeom prst="rect">
            <a:avLst/>
          </a:prstGeom>
          <a:ln>
            <a:noFill/>
          </a:ln>
        </p:spPr>
      </p:pic>
      <p:sp>
        <p:nvSpPr>
          <p:cNvPr id="278" name="TextShape 2"/>
          <p:cNvSpPr txBox="1"/>
          <p:nvPr/>
        </p:nvSpPr>
        <p:spPr>
          <a:xfrm>
            <a:off x="4648320" y="1600200"/>
            <a:ext cx="403812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Tendency to emphasize old age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Wrinkles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Baldness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Drooping </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Implies the burden of governing the republic weighs heavily on the individual</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Called ‘verism,’ i.e. ‘realistic-like’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Slavery</a:t>
            </a:r>
            <a:endParaRPr lang="en-US" sz="4400" b="0" strike="noStrike" spc="-1">
              <a:solidFill>
                <a:srgbClr val="000000"/>
              </a:solidFill>
              <a:latin typeface="Calibri"/>
            </a:endParaRPr>
          </a:p>
        </p:txBody>
      </p:sp>
      <p:sp>
        <p:nvSpPr>
          <p:cNvPr id="280" name="TextShape 2"/>
          <p:cNvSpPr txBox="1"/>
          <p:nvPr/>
        </p:nvSpPr>
        <p:spPr>
          <a:xfrm>
            <a:off x="457200" y="1600200"/>
            <a:ext cx="8229240" cy="4525560"/>
          </a:xfrm>
          <a:prstGeom prst="rect">
            <a:avLst/>
          </a:prstGeom>
          <a:noFill/>
          <a:ln>
            <a:noFill/>
          </a:ln>
        </p:spPr>
        <p:txBody>
          <a:bodyPr>
            <a:normAutofit fontScale="54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third of Rome’s population were slaves by the 1</a:t>
            </a:r>
            <a:r>
              <a:rPr lang="en-US" sz="3200" b="0" strike="noStrike" spc="-1" baseline="30000">
                <a:solidFill>
                  <a:srgbClr val="000000"/>
                </a:solidFill>
                <a:latin typeface="Calibri"/>
              </a:rPr>
              <a:t>st</a:t>
            </a:r>
            <a:r>
              <a:rPr lang="en-US" sz="3200" b="0" strike="noStrike" spc="-1">
                <a:solidFill>
                  <a:srgbClr val="000000"/>
                </a:solidFill>
                <a:latin typeface="Calibri"/>
              </a:rPr>
              <a:t> cen. BCE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Performed manual labor, served as household servants, worked in factories, served as secretaries and accountants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Owned outright and had no legally recognized rights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Sometimes permitted to make their own money – called </a:t>
            </a:r>
            <a:r>
              <a:rPr lang="en-US" sz="3200" b="0" i="1" strike="noStrike" spc="-1">
                <a:solidFill>
                  <a:srgbClr val="000000"/>
                </a:solidFill>
                <a:latin typeface="Calibri"/>
              </a:rPr>
              <a:t>peculium</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Sometimes also permitted common law marriages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Could be tortured in order to provide evidence in court cases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Could be freed by their masters, becoming freedmen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Key Terms</a:t>
            </a:r>
            <a:endParaRPr lang="en-US" sz="4400" b="0" strike="noStrike" spc="-1">
              <a:solidFill>
                <a:srgbClr val="000000"/>
              </a:solidFill>
              <a:latin typeface="Calibri"/>
            </a:endParaRPr>
          </a:p>
        </p:txBody>
      </p:sp>
      <p:sp>
        <p:nvSpPr>
          <p:cNvPr id="282"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Paterfamilias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Gravitas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Pietas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Verism</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Freedman</a:t>
            </a:r>
          </a:p>
          <a:p>
            <a:pPr>
              <a:lnSpc>
                <a:spcPct val="100000"/>
              </a:lnSpc>
              <a:spcBef>
                <a:spcPts val="641"/>
              </a:spcBef>
            </a:pPr>
            <a:endParaRPr lang="en-US" sz="32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Male Names</a:t>
            </a:r>
            <a:endParaRPr lang="en-US" sz="4400" b="0" strike="noStrike" spc="-1">
              <a:solidFill>
                <a:srgbClr val="000000"/>
              </a:solidFill>
              <a:latin typeface="Calibri"/>
            </a:endParaRPr>
          </a:p>
        </p:txBody>
      </p:sp>
      <p:sp>
        <p:nvSpPr>
          <p:cNvPr id="220" name="TextShape 2"/>
          <p:cNvSpPr txBox="1"/>
          <p:nvPr/>
        </p:nvSpPr>
        <p:spPr>
          <a:xfrm>
            <a:off x="457200" y="1600200"/>
            <a:ext cx="464796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Praenomen: first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Marcus, Lucius, Publius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Nomen: clan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Cornelius, Tullius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Cognomen: family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Cicero, Scipio, Cato</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Agnomen: honorary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Africanus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Citizens only!</a:t>
            </a:r>
          </a:p>
        </p:txBody>
      </p:sp>
      <p:pic>
        <p:nvPicPr>
          <p:cNvPr id="221" name="Content Placeholder 4"/>
          <p:cNvPicPr/>
          <p:nvPr/>
        </p:nvPicPr>
        <p:blipFill>
          <a:blip r:embed="rId2"/>
          <a:stretch/>
        </p:blipFill>
        <p:spPr>
          <a:xfrm>
            <a:off x="5568120" y="1600200"/>
            <a:ext cx="2737440" cy="4525560"/>
          </a:xfrm>
          <a:prstGeom prst="rect">
            <a:avLst/>
          </a:prstGeom>
          <a:ln>
            <a:noFill/>
          </a:ln>
        </p:spPr>
      </p:pic>
      <p:sp>
        <p:nvSpPr>
          <p:cNvPr id="222" name="CustomShape 3"/>
          <p:cNvSpPr/>
          <p:nvPr/>
        </p:nvSpPr>
        <p:spPr>
          <a:xfrm>
            <a:off x="5181480" y="6120000"/>
            <a:ext cx="3428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rPr>
              <a:t>Publius Cornelius Scipio Africanus</a:t>
            </a:r>
            <a:endParaRPr lang="en-US" sz="1800" b="0" strike="noStrike" spc="-1">
              <a:latin typeface="Arial"/>
            </a:endParaRPr>
          </a:p>
          <a:p>
            <a:pPr algn="ctr">
              <a:lnSpc>
                <a:spcPct val="100000"/>
              </a:lnSpc>
            </a:pPr>
            <a:r>
              <a:rPr lang="en-US" sz="1800" b="0" strike="noStrike" spc="-1">
                <a:solidFill>
                  <a:srgbClr val="000000"/>
                </a:solidFill>
                <a:latin typeface="Calibri"/>
              </a:rPr>
              <a:t>c. Mid 1</a:t>
            </a:r>
            <a:r>
              <a:rPr lang="en-US" sz="1800" b="0" strike="noStrike" spc="-1" baseline="30000">
                <a:solidFill>
                  <a:srgbClr val="000000"/>
                </a:solidFill>
                <a:latin typeface="Calibri"/>
              </a:rPr>
              <a:t>st</a:t>
            </a:r>
            <a:r>
              <a:rPr lang="en-US" sz="1800" b="0" strike="noStrike" spc="-1">
                <a:solidFill>
                  <a:srgbClr val="000000"/>
                </a:solidFill>
                <a:latin typeface="Calibri"/>
              </a:rPr>
              <a:t> cen. BCE</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Female Names</a:t>
            </a:r>
            <a:endParaRPr lang="en-US" sz="4400" b="0" strike="noStrike" spc="-1">
              <a:solidFill>
                <a:srgbClr val="000000"/>
              </a:solidFill>
              <a:latin typeface="Calibri"/>
            </a:endParaRPr>
          </a:p>
        </p:txBody>
      </p:sp>
      <p:sp>
        <p:nvSpPr>
          <p:cNvPr id="224" name="TextShape 2"/>
          <p:cNvSpPr txBox="1"/>
          <p:nvPr/>
        </p:nvSpPr>
        <p:spPr>
          <a:xfrm>
            <a:off x="4648320" y="1600200"/>
            <a:ext cx="4038120" cy="4525560"/>
          </a:xfrm>
          <a:prstGeom prst="rect">
            <a:avLst/>
          </a:prstGeom>
          <a:noFill/>
          <a:ln>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Nomen: clan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Cornelia, Lucretia</a:t>
            </a:r>
          </a:p>
        </p:txBody>
      </p:sp>
      <p:pic>
        <p:nvPicPr>
          <p:cNvPr id="225" name="Content Placeholder 6"/>
          <p:cNvPicPr/>
          <p:nvPr/>
        </p:nvPicPr>
        <p:blipFill>
          <a:blip r:embed="rId2"/>
          <a:stretch/>
        </p:blipFill>
        <p:spPr>
          <a:xfrm>
            <a:off x="1067400" y="1622520"/>
            <a:ext cx="2818080" cy="4481280"/>
          </a:xfrm>
          <a:prstGeom prst="rect">
            <a:avLst/>
          </a:prstGeom>
          <a:ln>
            <a:noFill/>
          </a:ln>
        </p:spPr>
      </p:pic>
      <p:sp>
        <p:nvSpPr>
          <p:cNvPr id="226" name="CustomShape 3"/>
          <p:cNvSpPr/>
          <p:nvPr/>
        </p:nvSpPr>
        <p:spPr>
          <a:xfrm>
            <a:off x="762120" y="6172200"/>
            <a:ext cx="3428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rPr>
              <a:t>Engraving of Lucretia by Marcantonio Raimondi (1534)</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Roman House</a:t>
            </a:r>
            <a:endParaRPr lang="en-US" sz="4400" b="0" strike="noStrike" spc="-1">
              <a:solidFill>
                <a:srgbClr val="000000"/>
              </a:solidFill>
              <a:latin typeface="Calibri"/>
            </a:endParaRPr>
          </a:p>
        </p:txBody>
      </p:sp>
      <p:pic>
        <p:nvPicPr>
          <p:cNvPr id="228" name="Content Placeholder 3"/>
          <p:cNvPicPr/>
          <p:nvPr/>
        </p:nvPicPr>
        <p:blipFill>
          <a:blip r:embed="rId2"/>
          <a:stretch/>
        </p:blipFill>
        <p:spPr>
          <a:xfrm>
            <a:off x="1104840" y="1345320"/>
            <a:ext cx="6933960" cy="54547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a:t>
            </a:r>
            <a:r>
              <a:rPr lang="en-US" sz="4400" b="1" i="1" strike="noStrike" cap="small" spc="-1">
                <a:solidFill>
                  <a:srgbClr val="000000"/>
                </a:solidFill>
                <a:latin typeface="Cambria"/>
              </a:rPr>
              <a:t>Paterfamilias</a:t>
            </a:r>
            <a:endParaRPr lang="en-US" sz="4400" b="0" strike="noStrike" spc="-1">
              <a:solidFill>
                <a:srgbClr val="000000"/>
              </a:solidFill>
              <a:latin typeface="Calibri"/>
            </a:endParaRPr>
          </a:p>
        </p:txBody>
      </p:sp>
      <p:sp>
        <p:nvSpPr>
          <p:cNvPr id="230"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Head of the household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Had legal authority over all living family members, regardless of age, except for women who had entered other families through marriage, plus slaves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Owned all family property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Only member of the family who could initiative legal action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When he died each individual son would become his own </a:t>
            </a:r>
            <a:r>
              <a:rPr lang="en-US" sz="3200" b="0" i="1" strike="noStrike" spc="-1">
                <a:solidFill>
                  <a:srgbClr val="000000"/>
                </a:solidFill>
                <a:latin typeface="Calibri"/>
              </a:rPr>
              <a:t>paterfamilias</a:t>
            </a:r>
            <a:endParaRPr lang="en-US" sz="32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dirty="0">
                <a:solidFill>
                  <a:srgbClr val="000000"/>
                </a:solidFill>
                <a:latin typeface="Cambria"/>
              </a:rPr>
              <a:t>The </a:t>
            </a:r>
            <a:r>
              <a:rPr lang="en-US" sz="4400" b="1" i="1" strike="noStrike" cap="small" spc="-1" dirty="0">
                <a:solidFill>
                  <a:srgbClr val="000000"/>
                </a:solidFill>
                <a:latin typeface="Cambria"/>
              </a:rPr>
              <a:t>Paterfamilias</a:t>
            </a:r>
            <a:endParaRPr lang="en-US" sz="4400" b="0" strike="noStrike" spc="-1" dirty="0">
              <a:solidFill>
                <a:srgbClr val="000000"/>
              </a:solidFill>
              <a:latin typeface="Calibri"/>
            </a:endParaRPr>
          </a:p>
        </p:txBody>
      </p:sp>
      <p:sp>
        <p:nvSpPr>
          <p:cNvPr id="232"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641"/>
              </a:spcBef>
            </a:pPr>
            <a:r>
              <a:rPr lang="en-US" sz="3200" b="0" u="sng" strike="noStrike" spc="-1" dirty="0">
                <a:solidFill>
                  <a:srgbClr val="000000"/>
                </a:solidFill>
                <a:uFillTx/>
                <a:latin typeface="Calibri"/>
              </a:rPr>
              <a:t>Had the right to:</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Acknowledge as child as his offspring</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Approve marriages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Compel divorces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Assign heirs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Kill his children or sell them into slavery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But...</a:t>
            </a:r>
            <a:endParaRPr lang="en-US" sz="4400" b="0" strike="noStrike" spc="-1">
              <a:solidFill>
                <a:srgbClr val="000000"/>
              </a:solidFill>
              <a:latin typeface="Calibri"/>
            </a:endParaRPr>
          </a:p>
        </p:txBody>
      </p:sp>
      <p:sp>
        <p:nvSpPr>
          <p:cNvPr id="234"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Women usually married between ages 15 and 20</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Men usually married around 25</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But life expectancy was low</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 two-thirds of 25-year-old Romans no longer had a living father, and were therefore their own </a:t>
            </a:r>
            <a:r>
              <a:rPr lang="en-US" sz="3200" b="0" i="1" strike="noStrike" spc="-1">
                <a:solidFill>
                  <a:srgbClr val="000000"/>
                </a:solidFill>
                <a:latin typeface="Calibri"/>
              </a:rPr>
              <a:t>paterfamilias</a:t>
            </a:r>
            <a:endParaRPr lang="en-US" sz="32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dirty="0">
                <a:solidFill>
                  <a:srgbClr val="000000"/>
                </a:solidFill>
                <a:latin typeface="Cambria"/>
              </a:rPr>
              <a:t>Forms of Roman Marriage</a:t>
            </a:r>
            <a:endParaRPr lang="en-US" sz="4400" b="0" strike="noStrike" spc="-1" dirty="0">
              <a:solidFill>
                <a:srgbClr val="000000"/>
              </a:solidFill>
              <a:latin typeface="Calibri"/>
            </a:endParaRPr>
          </a:p>
        </p:txBody>
      </p:sp>
      <p:sp>
        <p:nvSpPr>
          <p:cNvPr id="236" name="TextShape 2"/>
          <p:cNvSpPr txBox="1"/>
          <p:nvPr/>
        </p:nvSpPr>
        <p:spPr>
          <a:xfrm>
            <a:off x="457200" y="1535040"/>
            <a:ext cx="4039920" cy="639360"/>
          </a:xfrm>
          <a:prstGeom prst="rect">
            <a:avLst/>
          </a:prstGeom>
          <a:noFill/>
          <a:ln>
            <a:noFill/>
          </a:ln>
        </p:spPr>
        <p:txBody>
          <a:bodyPr anchor="ctr">
            <a:noAutofit/>
          </a:bodyPr>
          <a:lstStyle/>
          <a:p>
            <a:pPr algn="ctr">
              <a:lnSpc>
                <a:spcPct val="100000"/>
              </a:lnSpc>
              <a:spcBef>
                <a:spcPts val="479"/>
              </a:spcBef>
            </a:pPr>
            <a:r>
              <a:rPr lang="en-US" sz="2400" b="1" i="1" strike="noStrike" spc="-1" dirty="0">
                <a:solidFill>
                  <a:srgbClr val="000000"/>
                </a:solidFill>
                <a:latin typeface="Calibri"/>
              </a:rPr>
              <a:t>Cum </a:t>
            </a:r>
            <a:r>
              <a:rPr lang="en-US" sz="2400" b="1" i="1" strike="noStrike" spc="-1" dirty="0" err="1">
                <a:solidFill>
                  <a:srgbClr val="000000"/>
                </a:solidFill>
                <a:latin typeface="Calibri"/>
              </a:rPr>
              <a:t>manu</a:t>
            </a:r>
            <a:endParaRPr lang="en-US" sz="2400" b="0" strike="noStrike" spc="-1" dirty="0">
              <a:solidFill>
                <a:srgbClr val="000000"/>
              </a:solidFill>
              <a:latin typeface="Calibri"/>
            </a:endParaRPr>
          </a:p>
        </p:txBody>
      </p:sp>
      <p:sp>
        <p:nvSpPr>
          <p:cNvPr id="237" name="TextShape 3"/>
          <p:cNvSpPr txBox="1"/>
          <p:nvPr/>
        </p:nvSpPr>
        <p:spPr>
          <a:xfrm>
            <a:off x="457200" y="2174760"/>
            <a:ext cx="4039920" cy="3951000"/>
          </a:xfrm>
          <a:prstGeom prst="rect">
            <a:avLst/>
          </a:prstGeom>
          <a:noFill/>
          <a:ln>
            <a:noFill/>
          </a:ln>
        </p:spPr>
        <p:txBody>
          <a:bodyPr>
            <a:normAutofit/>
          </a:bodyPr>
          <a:lstStyle/>
          <a:p>
            <a:pPr marL="343080" indent="-342720">
              <a:lnSpc>
                <a:spcPct val="100000"/>
              </a:lnSpc>
              <a:spcBef>
                <a:spcPts val="439"/>
              </a:spcBef>
              <a:buClr>
                <a:srgbClr val="000000"/>
              </a:buClr>
              <a:buFont typeface="Arial"/>
              <a:buChar char="•"/>
            </a:pPr>
            <a:r>
              <a:rPr lang="en-US" sz="2200" b="0" strike="noStrike" spc="-1" dirty="0">
                <a:solidFill>
                  <a:srgbClr val="000000"/>
                </a:solidFill>
                <a:latin typeface="Calibri"/>
              </a:rPr>
              <a:t>‘with hand’</a:t>
            </a:r>
          </a:p>
          <a:p>
            <a:pPr marL="343080" indent="-342720">
              <a:lnSpc>
                <a:spcPct val="100000"/>
              </a:lnSpc>
              <a:spcBef>
                <a:spcPts val="439"/>
              </a:spcBef>
              <a:buClr>
                <a:srgbClr val="000000"/>
              </a:buClr>
              <a:buFont typeface="Arial"/>
              <a:buChar char="•"/>
            </a:pPr>
            <a:r>
              <a:rPr lang="en-US" sz="2200" b="0" strike="noStrike" spc="-1" dirty="0">
                <a:solidFill>
                  <a:srgbClr val="000000"/>
                </a:solidFill>
                <a:latin typeface="Calibri"/>
              </a:rPr>
              <a:t>Oldest form of Roman marriage</a:t>
            </a:r>
          </a:p>
          <a:p>
            <a:pPr marL="343080" indent="-342720">
              <a:lnSpc>
                <a:spcPct val="100000"/>
              </a:lnSpc>
              <a:spcBef>
                <a:spcPts val="439"/>
              </a:spcBef>
              <a:buClr>
                <a:srgbClr val="000000"/>
              </a:buClr>
              <a:buFont typeface="Arial"/>
              <a:buChar char="•"/>
            </a:pPr>
            <a:r>
              <a:rPr lang="en-US" sz="2200" b="0" strike="noStrike" spc="-1" dirty="0">
                <a:solidFill>
                  <a:srgbClr val="000000"/>
                </a:solidFill>
                <a:latin typeface="Calibri"/>
              </a:rPr>
              <a:t>Woman became subject to her husband’s </a:t>
            </a:r>
            <a:r>
              <a:rPr lang="en-US" sz="2200" b="0" i="1" strike="noStrike" spc="-1" dirty="0">
                <a:solidFill>
                  <a:srgbClr val="000000"/>
                </a:solidFill>
                <a:latin typeface="Calibri"/>
              </a:rPr>
              <a:t>paterfamilias</a:t>
            </a:r>
            <a:endParaRPr lang="en-US" sz="2200" b="0" strike="noStrike" spc="-1" dirty="0">
              <a:solidFill>
                <a:srgbClr val="000000"/>
              </a:solidFill>
              <a:latin typeface="Calibri"/>
            </a:endParaRPr>
          </a:p>
          <a:p>
            <a:pPr marL="343080" indent="-342720">
              <a:lnSpc>
                <a:spcPct val="100000"/>
              </a:lnSpc>
              <a:spcBef>
                <a:spcPts val="439"/>
              </a:spcBef>
              <a:buClr>
                <a:srgbClr val="000000"/>
              </a:buClr>
              <a:buFont typeface="Arial"/>
              <a:buChar char="•"/>
            </a:pPr>
            <a:r>
              <a:rPr lang="en-US" sz="2200" b="0" strike="noStrike" spc="-1" dirty="0">
                <a:solidFill>
                  <a:srgbClr val="000000"/>
                </a:solidFill>
                <a:latin typeface="Calibri"/>
              </a:rPr>
              <a:t>Only the husband could initiative divorce</a:t>
            </a:r>
          </a:p>
          <a:p>
            <a:pPr marL="343080" indent="-342720">
              <a:lnSpc>
                <a:spcPct val="100000"/>
              </a:lnSpc>
              <a:spcBef>
                <a:spcPts val="439"/>
              </a:spcBef>
              <a:buClr>
                <a:srgbClr val="000000"/>
              </a:buClr>
              <a:buFont typeface="Arial"/>
              <a:buChar char="•"/>
            </a:pPr>
            <a:r>
              <a:rPr lang="en-US" sz="2200" b="0" strike="noStrike" spc="-1" dirty="0">
                <a:solidFill>
                  <a:srgbClr val="000000"/>
                </a:solidFill>
                <a:latin typeface="Calibri"/>
              </a:rPr>
              <a:t>Dowry became part of her husband’s family’s property</a:t>
            </a:r>
          </a:p>
        </p:txBody>
      </p:sp>
      <p:sp>
        <p:nvSpPr>
          <p:cNvPr id="238" name="TextShape 4"/>
          <p:cNvSpPr txBox="1"/>
          <p:nvPr/>
        </p:nvSpPr>
        <p:spPr>
          <a:xfrm>
            <a:off x="4645080" y="1535040"/>
            <a:ext cx="4041360" cy="639360"/>
          </a:xfrm>
          <a:prstGeom prst="rect">
            <a:avLst/>
          </a:prstGeom>
          <a:noFill/>
          <a:ln>
            <a:noFill/>
          </a:ln>
        </p:spPr>
        <p:txBody>
          <a:bodyPr anchor="ctr">
            <a:noAutofit/>
          </a:bodyPr>
          <a:lstStyle/>
          <a:p>
            <a:pPr algn="ctr">
              <a:lnSpc>
                <a:spcPct val="100000"/>
              </a:lnSpc>
              <a:spcBef>
                <a:spcPts val="479"/>
              </a:spcBef>
            </a:pPr>
            <a:r>
              <a:rPr lang="en-US" sz="2400" b="1" i="1" strike="noStrike" spc="-1" dirty="0">
                <a:solidFill>
                  <a:srgbClr val="000000"/>
                </a:solidFill>
                <a:latin typeface="Calibri"/>
              </a:rPr>
              <a:t>Sine </a:t>
            </a:r>
            <a:r>
              <a:rPr lang="en-US" sz="2400" b="1" i="1" strike="noStrike" spc="-1" dirty="0" err="1">
                <a:solidFill>
                  <a:srgbClr val="000000"/>
                </a:solidFill>
                <a:latin typeface="Calibri"/>
              </a:rPr>
              <a:t>manu</a:t>
            </a:r>
            <a:endParaRPr lang="en-US" sz="2400" b="0" strike="noStrike" spc="-1" dirty="0">
              <a:solidFill>
                <a:srgbClr val="000000"/>
              </a:solidFill>
              <a:latin typeface="Calibri"/>
            </a:endParaRPr>
          </a:p>
        </p:txBody>
      </p:sp>
      <p:sp>
        <p:nvSpPr>
          <p:cNvPr id="239" name="TextShape 5"/>
          <p:cNvSpPr txBox="1"/>
          <p:nvPr/>
        </p:nvSpPr>
        <p:spPr>
          <a:xfrm>
            <a:off x="4645080" y="2174760"/>
            <a:ext cx="4041360" cy="395100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dirty="0">
                <a:solidFill>
                  <a:srgbClr val="000000"/>
                </a:solidFill>
                <a:latin typeface="Calibri"/>
              </a:rPr>
              <a:t>‘without hand’</a:t>
            </a:r>
          </a:p>
          <a:p>
            <a:pPr marL="343080" indent="-342720">
              <a:lnSpc>
                <a:spcPct val="100000"/>
              </a:lnSpc>
              <a:spcBef>
                <a:spcPts val="479"/>
              </a:spcBef>
              <a:buClr>
                <a:srgbClr val="000000"/>
              </a:buClr>
              <a:buFont typeface="Arial"/>
              <a:buChar char="•"/>
            </a:pPr>
            <a:r>
              <a:rPr lang="en-US" sz="2400" b="0" strike="noStrike" spc="-1" dirty="0">
                <a:solidFill>
                  <a:srgbClr val="000000"/>
                </a:solidFill>
                <a:latin typeface="Calibri"/>
              </a:rPr>
              <a:t>Developed in the mid-republic and became increasingly common thereafter</a:t>
            </a:r>
          </a:p>
          <a:p>
            <a:pPr marL="343080" indent="-342720">
              <a:lnSpc>
                <a:spcPct val="100000"/>
              </a:lnSpc>
              <a:spcBef>
                <a:spcPts val="479"/>
              </a:spcBef>
              <a:buClr>
                <a:srgbClr val="000000"/>
              </a:buClr>
              <a:buFont typeface="Arial"/>
              <a:buChar char="•"/>
            </a:pPr>
            <a:r>
              <a:rPr lang="en-US" sz="2400" b="0" strike="noStrike" spc="-1" dirty="0">
                <a:solidFill>
                  <a:srgbClr val="000000"/>
                </a:solidFill>
                <a:latin typeface="Calibri"/>
              </a:rPr>
              <a:t>Woman remained subject to her </a:t>
            </a:r>
            <a:r>
              <a:rPr lang="en-US" sz="2400" b="0" i="1" strike="noStrike" spc="-1" dirty="0">
                <a:solidFill>
                  <a:srgbClr val="000000"/>
                </a:solidFill>
                <a:latin typeface="Calibri"/>
              </a:rPr>
              <a:t>paterfamilias</a:t>
            </a:r>
            <a:endParaRPr lang="en-US" sz="24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en-US" sz="2400" b="0" strike="noStrike" spc="-1" dirty="0">
                <a:solidFill>
                  <a:srgbClr val="000000"/>
                </a:solidFill>
                <a:latin typeface="Calibri"/>
              </a:rPr>
              <a:t>Either party could initiative divorce</a:t>
            </a:r>
          </a:p>
          <a:p>
            <a:pPr marL="343080" indent="-342720">
              <a:lnSpc>
                <a:spcPct val="100000"/>
              </a:lnSpc>
              <a:spcBef>
                <a:spcPts val="479"/>
              </a:spcBef>
              <a:buClr>
                <a:srgbClr val="000000"/>
              </a:buClr>
              <a:buFont typeface="Arial"/>
              <a:buChar char="•"/>
            </a:pPr>
            <a:r>
              <a:rPr lang="en-US" sz="2400" b="0" strike="noStrike" spc="-1" dirty="0">
                <a:solidFill>
                  <a:srgbClr val="000000"/>
                </a:solidFill>
                <a:latin typeface="Calibri"/>
              </a:rPr>
              <a:t>Woman retained control of her dowry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20395</TotalTime>
  <Words>1123</Words>
  <Application>Microsoft Macintosh PowerPoint</Application>
  <PresentationFormat>On-screen Show (4:3)</PresentationFormat>
  <Paragraphs>139</Paragraphs>
  <Slides>23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Arial</vt:lpstr>
      <vt:lpstr>Calibri</vt:lpstr>
      <vt:lpstr>Cambria</vt:lpstr>
      <vt:lpstr>Times New Roman</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CLARCH 350 Money in Antiquity</dc:title>
  <dc:subject/>
  <dc:creator>Henry Colburn</dc:creator>
  <dc:description/>
  <cp:lastModifiedBy>Ninh Nguyen</cp:lastModifiedBy>
  <cp:revision>3657</cp:revision>
  <dcterms:created xsi:type="dcterms:W3CDTF">2013-09-06T12:51:15Z</dcterms:created>
  <dcterms:modified xsi:type="dcterms:W3CDTF">2025-10-22T17:15:40Z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