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592" r:id="rId2"/>
    <p:sldId id="593" r:id="rId3"/>
    <p:sldId id="585" r:id="rId4"/>
    <p:sldId id="584" r:id="rId5"/>
    <p:sldId id="568" r:id="rId6"/>
    <p:sldId id="567" r:id="rId7"/>
    <p:sldId id="582" r:id="rId8"/>
    <p:sldId id="579" r:id="rId9"/>
    <p:sldId id="580" r:id="rId10"/>
    <p:sldId id="583" r:id="rId11"/>
    <p:sldId id="570" r:id="rId12"/>
    <p:sldId id="586" r:id="rId13"/>
    <p:sldId id="571" r:id="rId14"/>
    <p:sldId id="588" r:id="rId15"/>
    <p:sldId id="572" r:id="rId16"/>
    <p:sldId id="589" r:id="rId17"/>
    <p:sldId id="573" r:id="rId18"/>
    <p:sldId id="590" r:id="rId19"/>
    <p:sldId id="591" r:id="rId20"/>
    <p:sldId id="577" r:id="rId21"/>
    <p:sldId id="574" r:id="rId22"/>
    <p:sldId id="594" r:id="rId23"/>
    <p:sldId id="575" r:id="rId24"/>
    <p:sldId id="576" r:id="rId25"/>
    <p:sldId id="32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981" autoAdjust="0"/>
  </p:normalViewPr>
  <p:slideViewPr>
    <p:cSldViewPr>
      <p:cViewPr varScale="1">
        <p:scale>
          <a:sx n="108" d="100"/>
          <a:sy n="108" d="100"/>
        </p:scale>
        <p:origin x="230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BA23D-5710-45C3-8AE1-7B5721BE450C}" type="datetimeFigureOut">
              <a:rPr lang="en-US" smtClean="0"/>
              <a:pPr/>
              <a:t>10/22/25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9B1D2-4D57-416E-8BD1-3DACB5B914DA}" type="slidenum">
              <a:rPr lang="en-US" smtClean="0"/>
              <a:pPr/>
              <a:t>‹#›</a:t>
            </a:fld>
            <a:endParaRPr lang="en-US"/>
          </a:p>
        </p:txBody>
      </p:sp>
    </p:spTree>
    <p:extLst>
      <p:ext uri="{BB962C8B-B14F-4D97-AF65-F5344CB8AC3E}">
        <p14:creationId xmlns:p14="http://schemas.microsoft.com/office/powerpoint/2010/main" val="15684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87321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215822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164397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276212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06858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51B58-621A-4ADE-A159-9196DE925EBD}" type="datetimeFigureOut">
              <a:rPr lang="en-US" smtClean="0"/>
              <a:pPr/>
              <a:t>10/22/25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133506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51B58-621A-4ADE-A159-9196DE925EBD}" type="datetimeFigureOut">
              <a:rPr lang="en-US" smtClean="0"/>
              <a:pPr/>
              <a:t>10/22/25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17157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51B58-621A-4ADE-A159-9196DE925EBD}" type="datetimeFigureOut">
              <a:rPr lang="en-US" smtClean="0"/>
              <a:pPr/>
              <a:t>10/22/25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51776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51B58-621A-4ADE-A159-9196DE925EBD}" type="datetimeFigureOut">
              <a:rPr lang="en-US" smtClean="0"/>
              <a:pPr/>
              <a:t>10/22/25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10861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51B58-621A-4ADE-A159-9196DE925EBD}" type="datetimeFigureOut">
              <a:rPr lang="en-US" smtClean="0"/>
              <a:pPr/>
              <a:t>10/22/25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80427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51B58-621A-4ADE-A159-9196DE925EBD}" type="datetimeFigureOut">
              <a:rPr lang="en-US" smtClean="0"/>
              <a:pPr/>
              <a:t>10/22/25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11374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51B58-621A-4ADE-A159-9196DE925EBD}" type="datetimeFigureOut">
              <a:rPr lang="en-US" smtClean="0"/>
              <a:pPr/>
              <a:t>10/22/25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F7AE2-E6CD-4286-A778-A9BB647826B6}" type="slidenum">
              <a:rPr lang="en-US" smtClean="0"/>
              <a:pPr/>
              <a:t>‹#›</a:t>
            </a:fld>
            <a:endParaRPr lang="en-US"/>
          </a:p>
        </p:txBody>
      </p:sp>
    </p:spTree>
    <p:extLst>
      <p:ext uri="{BB962C8B-B14F-4D97-AF65-F5344CB8AC3E}">
        <p14:creationId xmlns:p14="http://schemas.microsoft.com/office/powerpoint/2010/main" val="103559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Polybius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9429" y="1600200"/>
            <a:ext cx="2254141" cy="4525963"/>
          </a:xfrm>
        </p:spPr>
      </p:pic>
      <p:sp>
        <p:nvSpPr>
          <p:cNvPr id="5" name="Content Placeholder 4"/>
          <p:cNvSpPr>
            <a:spLocks noGrp="1"/>
          </p:cNvSpPr>
          <p:nvPr>
            <p:ph sz="half" idx="2"/>
          </p:nvPr>
        </p:nvSpPr>
        <p:spPr/>
        <p:txBody>
          <a:bodyPr>
            <a:normAutofit fontScale="92500"/>
          </a:bodyPr>
          <a:lstStyle/>
          <a:p>
            <a:r>
              <a:rPr lang="en-US" dirty="0"/>
              <a:t>c. 200-118 BCE</a:t>
            </a:r>
          </a:p>
          <a:p>
            <a:r>
              <a:rPr lang="en-US" dirty="0"/>
              <a:t>Born in Megalopolis in Arcadia, Greece</a:t>
            </a:r>
          </a:p>
          <a:p>
            <a:r>
              <a:rPr lang="en-US" dirty="0"/>
              <a:t>Prominent local politician and military leader</a:t>
            </a:r>
          </a:p>
          <a:p>
            <a:r>
              <a:rPr lang="en-US" dirty="0"/>
              <a:t>Lived in Rome as a hostage c. 167-150 BCE</a:t>
            </a:r>
          </a:p>
          <a:p>
            <a:r>
              <a:rPr lang="en-US" dirty="0"/>
              <a:t>Wrote </a:t>
            </a:r>
            <a:r>
              <a:rPr lang="en-US" i="1" dirty="0"/>
              <a:t>Histories</a:t>
            </a:r>
            <a:r>
              <a:rPr lang="en-US" dirty="0"/>
              <a:t> (in Greek) covering 264 to 146 BCE</a:t>
            </a:r>
          </a:p>
        </p:txBody>
      </p:sp>
    </p:spTree>
    <p:extLst>
      <p:ext uri="{BB962C8B-B14F-4D97-AF65-F5344CB8AC3E}">
        <p14:creationId xmlns:p14="http://schemas.microsoft.com/office/powerpoint/2010/main" val="2314530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400" b="1" cap="small" dirty="0">
                <a:latin typeface="Cambria" panose="02040503050406030204" pitchFamily="18" charset="0"/>
              </a:rPr>
              <a:t>Rough Terrain</a:t>
            </a:r>
            <a:endParaRPr lang="en-US" sz="4400" b="1"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13654" t="32248" r="14028" b="36817"/>
          <a:stretch/>
        </p:blipFill>
        <p:spPr>
          <a:xfrm>
            <a:off x="498475" y="1676400"/>
            <a:ext cx="8147051" cy="4174940"/>
          </a:xfrm>
        </p:spPr>
      </p:pic>
      <p:sp>
        <p:nvSpPr>
          <p:cNvPr id="11" name="Oval 10"/>
          <p:cNvSpPr/>
          <p:nvPr/>
        </p:nvSpPr>
        <p:spPr>
          <a:xfrm>
            <a:off x="4648200" y="3962400"/>
            <a:ext cx="228600" cy="2286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76600" y="2662535"/>
            <a:ext cx="1143000" cy="461665"/>
          </a:xfrm>
          <a:prstGeom prst="rect">
            <a:avLst/>
          </a:prstGeom>
          <a:noFill/>
        </p:spPr>
        <p:txBody>
          <a:bodyPr wrap="square" rtlCol="0">
            <a:spAutoFit/>
          </a:bodyPr>
          <a:lstStyle/>
          <a:p>
            <a:pPr algn="ctr"/>
            <a:r>
              <a:rPr lang="en-US" sz="2400" b="1" dirty="0">
                <a:solidFill>
                  <a:srgbClr val="002060"/>
                </a:solidFill>
              </a:rPr>
              <a:t>Etruria</a:t>
            </a:r>
          </a:p>
        </p:txBody>
      </p:sp>
      <p:sp>
        <p:nvSpPr>
          <p:cNvPr id="13" name="TextBox 12"/>
          <p:cNvSpPr txBox="1"/>
          <p:nvPr/>
        </p:nvSpPr>
        <p:spPr>
          <a:xfrm rot="1800000">
            <a:off x="4660605" y="4191000"/>
            <a:ext cx="1143000" cy="461665"/>
          </a:xfrm>
          <a:prstGeom prst="rect">
            <a:avLst/>
          </a:prstGeom>
          <a:noFill/>
        </p:spPr>
        <p:txBody>
          <a:bodyPr wrap="square" rtlCol="0">
            <a:spAutoFit/>
          </a:bodyPr>
          <a:lstStyle/>
          <a:p>
            <a:pPr algn="ctr"/>
            <a:r>
              <a:rPr lang="en-US" sz="2400" b="1" dirty="0">
                <a:solidFill>
                  <a:srgbClr val="002060"/>
                </a:solidFill>
              </a:rPr>
              <a:t>Latium</a:t>
            </a:r>
          </a:p>
        </p:txBody>
      </p:sp>
      <p:sp>
        <p:nvSpPr>
          <p:cNvPr id="14" name="TextBox 13"/>
          <p:cNvSpPr txBox="1"/>
          <p:nvPr/>
        </p:nvSpPr>
        <p:spPr>
          <a:xfrm rot="1500000">
            <a:off x="5582520" y="4748159"/>
            <a:ext cx="1657219" cy="461665"/>
          </a:xfrm>
          <a:prstGeom prst="rect">
            <a:avLst/>
          </a:prstGeom>
          <a:noFill/>
        </p:spPr>
        <p:txBody>
          <a:bodyPr wrap="square" rtlCol="0">
            <a:spAutoFit/>
          </a:bodyPr>
          <a:lstStyle/>
          <a:p>
            <a:pPr algn="ctr"/>
            <a:r>
              <a:rPr lang="en-US" sz="2400" b="1" dirty="0">
                <a:solidFill>
                  <a:srgbClr val="002060"/>
                </a:solidFill>
              </a:rPr>
              <a:t>Campania</a:t>
            </a:r>
          </a:p>
        </p:txBody>
      </p:sp>
    </p:spTree>
    <p:extLst>
      <p:ext uri="{BB962C8B-B14F-4D97-AF65-F5344CB8AC3E}">
        <p14:creationId xmlns:p14="http://schemas.microsoft.com/office/powerpoint/2010/main" val="32620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Legions</a:t>
            </a:r>
          </a:p>
        </p:txBody>
      </p:sp>
      <p:sp>
        <p:nvSpPr>
          <p:cNvPr id="6" name="Content Placeholder 5"/>
          <p:cNvSpPr>
            <a:spLocks noGrp="1"/>
          </p:cNvSpPr>
          <p:nvPr>
            <p:ph sz="half" idx="1"/>
          </p:nvPr>
        </p:nvSpPr>
        <p:spPr/>
        <p:txBody>
          <a:bodyPr>
            <a:normAutofit fontScale="77500" lnSpcReduction="20000"/>
          </a:bodyPr>
          <a:lstStyle/>
          <a:p>
            <a:r>
              <a:rPr lang="en-US" dirty="0"/>
              <a:t>Introduced during or after the Samnite Wars (343-341 and 326-304 BCE)</a:t>
            </a:r>
          </a:p>
          <a:p>
            <a:r>
              <a:rPr lang="en-US" dirty="0"/>
              <a:t>Consisted of ‘maniples’ (= Latin for ‘handfuls) each with two centuries of about 60 men</a:t>
            </a:r>
          </a:p>
          <a:p>
            <a:r>
              <a:rPr lang="en-US" i="1" dirty="0" err="1"/>
              <a:t>Hoplon</a:t>
            </a:r>
            <a:r>
              <a:rPr lang="en-US" dirty="0"/>
              <a:t> replaced with </a:t>
            </a:r>
            <a:r>
              <a:rPr lang="en-US" i="1" dirty="0" err="1"/>
              <a:t>scutum</a:t>
            </a:r>
            <a:r>
              <a:rPr lang="en-US" dirty="0"/>
              <a:t>; </a:t>
            </a:r>
            <a:r>
              <a:rPr lang="en-US" i="1" dirty="0"/>
              <a:t>hasta</a:t>
            </a:r>
            <a:r>
              <a:rPr lang="en-US" dirty="0"/>
              <a:t> (spear) replaced with </a:t>
            </a:r>
            <a:r>
              <a:rPr lang="en-US" i="1" dirty="0"/>
              <a:t>pilum</a:t>
            </a:r>
            <a:r>
              <a:rPr lang="en-US" dirty="0"/>
              <a:t> (javelin)</a:t>
            </a:r>
          </a:p>
          <a:p>
            <a:r>
              <a:rPr lang="en-US" dirty="0"/>
              <a:t>Legionaries were property-owning citizens; others were conscripted only during emergencies</a:t>
            </a:r>
          </a:p>
          <a:p>
            <a:endParaRPr lang="en-US" dirty="0"/>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309711" y="1600200"/>
            <a:ext cx="2715577" cy="4525963"/>
          </a:xfrm>
        </p:spPr>
      </p:pic>
    </p:spTree>
    <p:extLst>
      <p:ext uri="{BB962C8B-B14F-4D97-AF65-F5344CB8AC3E}">
        <p14:creationId xmlns:p14="http://schemas.microsoft.com/office/powerpoint/2010/main" val="340206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‘Maniple’ Legions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300" y="2046498"/>
            <a:ext cx="8915400" cy="4125701"/>
          </a:xfrm>
        </p:spPr>
      </p:pic>
    </p:spTree>
    <p:extLst>
      <p:ext uri="{BB962C8B-B14F-4D97-AF65-F5344CB8AC3E}">
        <p14:creationId xmlns:p14="http://schemas.microsoft.com/office/powerpoint/2010/main" val="393121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The Roman Navy</a:t>
            </a:r>
          </a:p>
        </p:txBody>
      </p:sp>
      <p:sp>
        <p:nvSpPr>
          <p:cNvPr id="3" name="Content Placeholder 2"/>
          <p:cNvSpPr>
            <a:spLocks noGrp="1"/>
          </p:cNvSpPr>
          <p:nvPr>
            <p:ph idx="1"/>
          </p:nvPr>
        </p:nvSpPr>
        <p:spPr/>
        <p:txBody>
          <a:bodyPr>
            <a:normAutofit lnSpcReduction="10000"/>
          </a:bodyPr>
          <a:lstStyle/>
          <a:p>
            <a:r>
              <a:rPr lang="en-US" dirty="0"/>
              <a:t>Beginning in 311 BCE the Romans elected </a:t>
            </a:r>
            <a:r>
              <a:rPr lang="en-US" i="1" dirty="0" err="1"/>
              <a:t>duoviri</a:t>
            </a:r>
            <a:r>
              <a:rPr lang="en-US" i="1" dirty="0"/>
              <a:t> </a:t>
            </a:r>
            <a:r>
              <a:rPr lang="en-US" i="1" dirty="0" err="1"/>
              <a:t>navales</a:t>
            </a:r>
            <a:r>
              <a:rPr lang="en-US" dirty="0"/>
              <a:t> (‘the two warship men’) to maintain a small fleet, perhaps consisting of ships confiscated from enemies</a:t>
            </a:r>
          </a:p>
          <a:p>
            <a:r>
              <a:rPr lang="en-US" dirty="0"/>
              <a:t>Defeated by the Carthaginians at the Battle of the </a:t>
            </a:r>
            <a:r>
              <a:rPr lang="en-US" dirty="0" err="1"/>
              <a:t>Liparian</a:t>
            </a:r>
            <a:r>
              <a:rPr lang="en-US" dirty="0"/>
              <a:t> Islands (261 BCE)</a:t>
            </a:r>
          </a:p>
          <a:p>
            <a:r>
              <a:rPr lang="en-US" dirty="0"/>
              <a:t>Romans developed a new fleet, consisting of </a:t>
            </a:r>
            <a:r>
              <a:rPr lang="en-US" dirty="0" err="1"/>
              <a:t>tiremes</a:t>
            </a:r>
            <a:r>
              <a:rPr lang="en-US" dirty="0"/>
              <a:t> (ships with three rows of oars) and </a:t>
            </a:r>
            <a:r>
              <a:rPr lang="en-US" dirty="0" err="1"/>
              <a:t>quinqueremes</a:t>
            </a:r>
            <a:r>
              <a:rPr lang="en-US" dirty="0"/>
              <a:t> (ships with five rows of oars)</a:t>
            </a:r>
          </a:p>
        </p:txBody>
      </p:sp>
    </p:spTree>
    <p:extLst>
      <p:ext uri="{BB962C8B-B14F-4D97-AF65-F5344CB8AC3E}">
        <p14:creationId xmlns:p14="http://schemas.microsoft.com/office/powerpoint/2010/main" val="3463544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Triremes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01613" y="1600200"/>
            <a:ext cx="6940773" cy="4525963"/>
          </a:xfrm>
        </p:spPr>
      </p:pic>
    </p:spTree>
    <p:extLst>
      <p:ext uri="{BB962C8B-B14F-4D97-AF65-F5344CB8AC3E}">
        <p14:creationId xmlns:p14="http://schemas.microsoft.com/office/powerpoint/2010/main" val="3905261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err="1">
                <a:latin typeface="Cambria" panose="02040503050406030204" pitchFamily="18" charset="0"/>
              </a:rPr>
              <a:t>Corvus</a:t>
            </a:r>
            <a:endParaRPr lang="en-US" b="1" cap="small" dirty="0">
              <a:latin typeface="Cambria" panose="02040503050406030204" pitchFamily="18" charset="0"/>
            </a:endParaRPr>
          </a:p>
        </p:txBody>
      </p:sp>
      <p:sp>
        <p:nvSpPr>
          <p:cNvPr id="4" name="Content Placeholder 3"/>
          <p:cNvSpPr>
            <a:spLocks noGrp="1"/>
          </p:cNvSpPr>
          <p:nvPr>
            <p:ph sz="half" idx="1"/>
          </p:nvPr>
        </p:nvSpPr>
        <p:spPr/>
        <p:txBody>
          <a:bodyPr/>
          <a:lstStyle/>
          <a:p>
            <a:r>
              <a:rPr lang="en-US" dirty="0"/>
              <a:t>Means ‘raven’</a:t>
            </a:r>
          </a:p>
          <a:p>
            <a:r>
              <a:rPr lang="en-US" dirty="0"/>
              <a:t>Boarding bridge that allowed infantry to board enemy ships</a:t>
            </a:r>
          </a:p>
          <a:p>
            <a:r>
              <a:rPr lang="en-US" dirty="0"/>
              <a:t>First deployed at the Battle of Cape </a:t>
            </a:r>
            <a:r>
              <a:rPr lang="en-US" dirty="0" err="1"/>
              <a:t>Mylae</a:t>
            </a:r>
            <a:r>
              <a:rPr lang="en-US" dirty="0"/>
              <a:t> in 260 BCE</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335341"/>
            <a:ext cx="4038600" cy="3055680"/>
          </a:xfrm>
        </p:spPr>
      </p:pic>
    </p:spTree>
    <p:extLst>
      <p:ext uri="{BB962C8B-B14F-4D97-AF65-F5344CB8AC3E}">
        <p14:creationId xmlns:p14="http://schemas.microsoft.com/office/powerpoint/2010/main" val="403685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Gaius Marius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10591" y="1600200"/>
            <a:ext cx="2931818" cy="4525963"/>
          </a:xfrm>
        </p:spPr>
      </p:pic>
      <p:sp>
        <p:nvSpPr>
          <p:cNvPr id="4" name="Content Placeholder 3"/>
          <p:cNvSpPr>
            <a:spLocks noGrp="1"/>
          </p:cNvSpPr>
          <p:nvPr>
            <p:ph sz="half" idx="2"/>
          </p:nvPr>
        </p:nvSpPr>
        <p:spPr/>
        <p:txBody>
          <a:bodyPr/>
          <a:lstStyle/>
          <a:p>
            <a:r>
              <a:rPr lang="en-US" dirty="0"/>
              <a:t>c. 157-87 BCE</a:t>
            </a:r>
          </a:p>
          <a:p>
            <a:r>
              <a:rPr lang="en-US" dirty="0"/>
              <a:t>Consul seven times!</a:t>
            </a:r>
          </a:p>
          <a:p>
            <a:r>
              <a:rPr lang="en-US" dirty="0"/>
              <a:t>Long military career, serving in the Balearics, Transalpine Gaul, Hispania, and Numidia </a:t>
            </a:r>
          </a:p>
        </p:txBody>
      </p:sp>
    </p:spTree>
    <p:extLst>
      <p:ext uri="{BB962C8B-B14F-4D97-AF65-F5344CB8AC3E}">
        <p14:creationId xmlns:p14="http://schemas.microsoft.com/office/powerpoint/2010/main" val="2997357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Marius’ Reforms</a:t>
            </a:r>
          </a:p>
        </p:txBody>
      </p:sp>
      <p:sp>
        <p:nvSpPr>
          <p:cNvPr id="3" name="Content Placeholder 2"/>
          <p:cNvSpPr>
            <a:spLocks noGrp="1"/>
          </p:cNvSpPr>
          <p:nvPr>
            <p:ph idx="1"/>
          </p:nvPr>
        </p:nvSpPr>
        <p:spPr/>
        <p:txBody>
          <a:bodyPr/>
          <a:lstStyle/>
          <a:p>
            <a:pPr marL="514350" indent="-514350">
              <a:buFont typeface="+mj-lt"/>
              <a:buAutoNum type="arabicPeriod"/>
            </a:pPr>
            <a:r>
              <a:rPr lang="en-US" dirty="0"/>
              <a:t>New training in the form of gladiatorial games</a:t>
            </a:r>
          </a:p>
          <a:p>
            <a:pPr marL="514350" indent="-514350">
              <a:buFont typeface="+mj-lt"/>
              <a:buAutoNum type="arabicPeriod"/>
            </a:pPr>
            <a:r>
              <a:rPr lang="en-US" dirty="0"/>
              <a:t>Introduction of a new javelin</a:t>
            </a:r>
            <a:endParaRPr lang="en-US" i="1" dirty="0"/>
          </a:p>
          <a:p>
            <a:pPr marL="514350" indent="-514350">
              <a:buFont typeface="+mj-lt"/>
              <a:buAutoNum type="arabicPeriod"/>
            </a:pPr>
            <a:r>
              <a:rPr lang="en-US" dirty="0"/>
              <a:t>New requirement to carry two weeks’ provisions</a:t>
            </a:r>
          </a:p>
          <a:p>
            <a:pPr marL="514350" indent="-514350">
              <a:buFont typeface="+mj-lt"/>
              <a:buAutoNum type="arabicPeriod"/>
            </a:pPr>
            <a:r>
              <a:rPr lang="en-US" dirty="0"/>
              <a:t>Replacement of the maniple with the cohort</a:t>
            </a:r>
          </a:p>
          <a:p>
            <a:pPr marL="514350" indent="-514350">
              <a:buFont typeface="+mj-lt"/>
              <a:buAutoNum type="arabicPeriod"/>
            </a:pPr>
            <a:r>
              <a:rPr lang="en-US" dirty="0"/>
              <a:t>Use of the eagle standard</a:t>
            </a:r>
          </a:p>
        </p:txBody>
      </p:sp>
    </p:spTree>
    <p:extLst>
      <p:ext uri="{BB962C8B-B14F-4D97-AF65-F5344CB8AC3E}">
        <p14:creationId xmlns:p14="http://schemas.microsoft.com/office/powerpoint/2010/main" val="277281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Gladiatorial Training</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613" y="2339411"/>
            <a:ext cx="6940773" cy="3047540"/>
          </a:xfrm>
        </p:spPr>
      </p:pic>
    </p:spTree>
    <p:extLst>
      <p:ext uri="{BB962C8B-B14F-4D97-AF65-F5344CB8AC3E}">
        <p14:creationId xmlns:p14="http://schemas.microsoft.com/office/powerpoint/2010/main" val="1426736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Javelins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48706"/>
            <a:ext cx="4038600" cy="3028950"/>
          </a:xfrm>
        </p:spPr>
      </p:pic>
      <p:sp>
        <p:nvSpPr>
          <p:cNvPr id="7" name="Content Placeholder 6"/>
          <p:cNvSpPr>
            <a:spLocks noGrp="1"/>
          </p:cNvSpPr>
          <p:nvPr>
            <p:ph sz="half" idx="2"/>
          </p:nvPr>
        </p:nvSpPr>
        <p:spPr/>
        <p:txBody>
          <a:bodyPr>
            <a:normAutofit fontScale="85000" lnSpcReduction="10000"/>
          </a:bodyPr>
          <a:lstStyle/>
          <a:p>
            <a:pPr marL="0" indent="0">
              <a:buNone/>
            </a:pPr>
            <a:r>
              <a:rPr lang="en-US" dirty="0"/>
              <a:t>“As to the missile weapons of the infantry, they were javelins headed with a triangular sharp iron, eleven inches (279 mm) or a foot long, and were called piles. When once fixed in the shield it was impossible to draw them out, and when thrown with force and skill, they penetrated the cuirass without difficulty.”</a:t>
            </a:r>
          </a:p>
          <a:p>
            <a:pPr marL="0" indent="0" algn="r">
              <a:buNone/>
            </a:pPr>
            <a:r>
              <a:rPr lang="en-US" dirty="0"/>
              <a:t>- </a:t>
            </a:r>
            <a:r>
              <a:rPr lang="en-US" dirty="0" err="1"/>
              <a:t>Vegetius</a:t>
            </a:r>
            <a:r>
              <a:rPr lang="en-US" dirty="0"/>
              <a:t>,</a:t>
            </a:r>
          </a:p>
          <a:p>
            <a:pPr marL="0" indent="0" algn="r">
              <a:buNone/>
            </a:pPr>
            <a:r>
              <a:rPr lang="en-US" i="1" dirty="0"/>
              <a:t>De Re </a:t>
            </a:r>
            <a:r>
              <a:rPr lang="en-US" i="1" dirty="0" err="1"/>
              <a:t>Militari</a:t>
            </a:r>
            <a:r>
              <a:rPr lang="en-US" dirty="0"/>
              <a:t> 1.20</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786047"/>
            <a:ext cx="2209800" cy="4377428"/>
          </a:xfrm>
          <a:prstGeom prst="rect">
            <a:avLst/>
          </a:prstGeom>
        </p:spPr>
      </p:pic>
    </p:spTree>
    <p:extLst>
      <p:ext uri="{BB962C8B-B14F-4D97-AF65-F5344CB8AC3E}">
        <p14:creationId xmlns:p14="http://schemas.microsoft.com/office/powerpoint/2010/main" val="319827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err="1">
                <a:latin typeface="Cambria" panose="02040503050406030204" pitchFamily="18" charset="0"/>
              </a:rPr>
              <a:t>Vegetius</a:t>
            </a:r>
            <a:endParaRPr lang="en-US" b="1" cap="small" dirty="0">
              <a:latin typeface="Cambria" panose="02040503050406030204" pitchFamily="18" charset="0"/>
            </a:endParaRPr>
          </a:p>
        </p:txBody>
      </p:sp>
      <p:pic>
        <p:nvPicPr>
          <p:cNvPr id="4" name="Content Placeholder 3"/>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2549551"/>
            <a:ext cx="4038600" cy="2627261"/>
          </a:xfrm>
        </p:spPr>
      </p:pic>
      <p:sp>
        <p:nvSpPr>
          <p:cNvPr id="3" name="Content Placeholder 2"/>
          <p:cNvSpPr>
            <a:spLocks noGrp="1"/>
          </p:cNvSpPr>
          <p:nvPr>
            <p:ph sz="half" idx="1"/>
          </p:nvPr>
        </p:nvSpPr>
        <p:spPr/>
        <p:txBody>
          <a:bodyPr>
            <a:normAutofit/>
          </a:bodyPr>
          <a:lstStyle/>
          <a:p>
            <a:r>
              <a:rPr lang="en-US" dirty="0"/>
              <a:t>Flavius </a:t>
            </a:r>
            <a:r>
              <a:rPr lang="en-US" dirty="0" err="1"/>
              <a:t>Vegetius</a:t>
            </a:r>
            <a:r>
              <a:rPr lang="en-US" dirty="0"/>
              <a:t> </a:t>
            </a:r>
            <a:r>
              <a:rPr lang="en-US" dirty="0" err="1"/>
              <a:t>Renatus</a:t>
            </a:r>
            <a:endParaRPr lang="en-US" dirty="0"/>
          </a:p>
          <a:p>
            <a:r>
              <a:rPr lang="en-US" dirty="0"/>
              <a:t>fl. c. 400 CE</a:t>
            </a:r>
          </a:p>
          <a:p>
            <a:r>
              <a:rPr lang="en-US" dirty="0"/>
              <a:t>Author of </a:t>
            </a:r>
            <a:r>
              <a:rPr lang="en-US" i="1" dirty="0"/>
              <a:t>De Re </a:t>
            </a:r>
            <a:r>
              <a:rPr lang="en-US" i="1" dirty="0" err="1"/>
              <a:t>Militari</a:t>
            </a:r>
            <a:r>
              <a:rPr lang="en-US" dirty="0"/>
              <a:t> (‘Concerning Military Matters’) and </a:t>
            </a:r>
            <a:r>
              <a:rPr lang="en-US" i="1" dirty="0" err="1"/>
              <a:t>Digesta</a:t>
            </a:r>
            <a:r>
              <a:rPr lang="en-US" i="1" dirty="0"/>
              <a:t> </a:t>
            </a:r>
            <a:r>
              <a:rPr lang="en-US" i="1" dirty="0" err="1"/>
              <a:t>Artis</a:t>
            </a:r>
            <a:r>
              <a:rPr lang="en-US" i="1" dirty="0"/>
              <a:t> </a:t>
            </a:r>
            <a:r>
              <a:rPr lang="en-US" i="1" dirty="0" err="1"/>
              <a:t>Mulomedicinae</a:t>
            </a:r>
            <a:r>
              <a:rPr lang="en-US" dirty="0"/>
              <a:t> (‘Digest of the Art of Mule Medicine’)</a:t>
            </a:r>
          </a:p>
        </p:txBody>
      </p:sp>
    </p:spTree>
    <p:extLst>
      <p:ext uri="{BB962C8B-B14F-4D97-AF65-F5344CB8AC3E}">
        <p14:creationId xmlns:p14="http://schemas.microsoft.com/office/powerpoint/2010/main" val="981289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Cohorts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1613" y="1941772"/>
            <a:ext cx="6940773" cy="3842818"/>
          </a:xfrm>
        </p:spPr>
      </p:pic>
    </p:spTree>
    <p:extLst>
      <p:ext uri="{BB962C8B-B14F-4D97-AF65-F5344CB8AC3E}">
        <p14:creationId xmlns:p14="http://schemas.microsoft.com/office/powerpoint/2010/main" val="103570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Rome’s Enemies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662" y="1600200"/>
            <a:ext cx="7676677" cy="5257800"/>
          </a:xfrm>
        </p:spPr>
      </p:pic>
    </p:spTree>
    <p:extLst>
      <p:ext uri="{BB962C8B-B14F-4D97-AF65-F5344CB8AC3E}">
        <p14:creationId xmlns:p14="http://schemas.microsoft.com/office/powerpoint/2010/main" val="429375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The Seleucids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“16,000 infantry armed in the Macedonian way…1500 Gallo-Greek cavalry, and next to these 3000 mail-clad cavalry…next to these was placed a herd of 16 elephants…then 1200 </a:t>
            </a:r>
            <a:r>
              <a:rPr lang="en-US" dirty="0" err="1"/>
              <a:t>Dahae</a:t>
            </a:r>
            <a:r>
              <a:rPr lang="en-US" dirty="0"/>
              <a:t>, who were mounted archers, then 3000 light-armed troops, consisting of Cretans and </a:t>
            </a:r>
            <a:r>
              <a:rPr lang="en-US" dirty="0" err="1"/>
              <a:t>Trallians</a:t>
            </a:r>
            <a:r>
              <a:rPr lang="en-US" dirty="0"/>
              <a:t>...next to these came 2500 </a:t>
            </a:r>
            <a:r>
              <a:rPr lang="en-US" dirty="0" err="1"/>
              <a:t>Mysian</a:t>
            </a:r>
            <a:r>
              <a:rPr lang="en-US" dirty="0"/>
              <a:t> archers…a mixture of </a:t>
            </a:r>
            <a:r>
              <a:rPr lang="en-US" dirty="0" err="1"/>
              <a:t>Cyrtaean</a:t>
            </a:r>
            <a:r>
              <a:rPr lang="en-US" dirty="0"/>
              <a:t> slingers and </a:t>
            </a:r>
            <a:r>
              <a:rPr lang="en-US" dirty="0" err="1"/>
              <a:t>Elymaean</a:t>
            </a:r>
            <a:r>
              <a:rPr lang="en-US" dirty="0"/>
              <a:t> archers…”</a:t>
            </a:r>
          </a:p>
          <a:p>
            <a:pPr marL="0" indent="0" algn="r">
              <a:buNone/>
            </a:pPr>
            <a:r>
              <a:rPr lang="en-US" dirty="0"/>
              <a:t>- Livy 37.40, describing the right wing of King Antiochus III’s army at Magnesia, 189 BCE</a:t>
            </a:r>
          </a:p>
        </p:txBody>
      </p:sp>
    </p:spTree>
    <p:extLst>
      <p:ext uri="{BB962C8B-B14F-4D97-AF65-F5344CB8AC3E}">
        <p14:creationId xmlns:p14="http://schemas.microsoft.com/office/powerpoint/2010/main" val="336776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The Parthians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79829"/>
            <a:ext cx="8229600" cy="3766704"/>
          </a:xfrm>
        </p:spPr>
      </p:pic>
    </p:spTree>
    <p:extLst>
      <p:ext uri="{BB962C8B-B14F-4D97-AF65-F5344CB8AC3E}">
        <p14:creationId xmlns:p14="http://schemas.microsoft.com/office/powerpoint/2010/main" val="2224217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The </a:t>
            </a:r>
            <a:r>
              <a:rPr lang="en-US" b="1" cap="small" dirty="0" err="1">
                <a:latin typeface="Cambria" panose="02040503050406030204" pitchFamily="18" charset="0"/>
              </a:rPr>
              <a:t>Gauls</a:t>
            </a:r>
            <a:endParaRPr lang="en-US" b="1" cap="small" dirty="0">
              <a:latin typeface="Cambria" panose="02040503050406030204" pitchFamily="18" charset="0"/>
            </a:endParaRPr>
          </a:p>
        </p:txBody>
      </p:sp>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90199" y="1600200"/>
            <a:ext cx="3372601" cy="4525963"/>
          </a:xfrm>
        </p:spPr>
      </p:pic>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912137" y="1600200"/>
            <a:ext cx="1510726" cy="4525963"/>
          </a:xfrm>
        </p:spPr>
      </p:pic>
    </p:spTree>
    <p:extLst>
      <p:ext uri="{BB962C8B-B14F-4D97-AF65-F5344CB8AC3E}">
        <p14:creationId xmlns:p14="http://schemas.microsoft.com/office/powerpoint/2010/main" val="3886682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Key Terms</a:t>
            </a:r>
          </a:p>
        </p:txBody>
      </p:sp>
      <p:sp>
        <p:nvSpPr>
          <p:cNvPr id="3" name="Content Placeholder 2"/>
          <p:cNvSpPr>
            <a:spLocks noGrp="1"/>
          </p:cNvSpPr>
          <p:nvPr>
            <p:ph sz="half" idx="1"/>
          </p:nvPr>
        </p:nvSpPr>
        <p:spPr/>
        <p:txBody>
          <a:bodyPr>
            <a:normAutofit/>
          </a:bodyPr>
          <a:lstStyle/>
          <a:p>
            <a:r>
              <a:rPr lang="en-US" dirty="0"/>
              <a:t>Polybius</a:t>
            </a:r>
          </a:p>
          <a:p>
            <a:r>
              <a:rPr lang="en-US" dirty="0" err="1"/>
              <a:t>Vegetius</a:t>
            </a:r>
            <a:endParaRPr lang="en-US" dirty="0"/>
          </a:p>
          <a:p>
            <a:r>
              <a:rPr lang="en-US" dirty="0"/>
              <a:t>Campus </a:t>
            </a:r>
            <a:r>
              <a:rPr lang="en-US" dirty="0" err="1"/>
              <a:t>Martius</a:t>
            </a:r>
            <a:endParaRPr lang="en-US" dirty="0"/>
          </a:p>
          <a:p>
            <a:r>
              <a:rPr lang="en-US" dirty="0"/>
              <a:t>Centuries</a:t>
            </a:r>
          </a:p>
          <a:p>
            <a:r>
              <a:rPr lang="en-US" dirty="0"/>
              <a:t>Hoplites</a:t>
            </a:r>
          </a:p>
          <a:p>
            <a:r>
              <a:rPr lang="en-US" dirty="0"/>
              <a:t>Maniples</a:t>
            </a:r>
          </a:p>
          <a:p>
            <a:r>
              <a:rPr lang="en-US" dirty="0"/>
              <a:t>Legion</a:t>
            </a:r>
          </a:p>
          <a:p>
            <a:r>
              <a:rPr lang="en-US" dirty="0"/>
              <a:t>Cohort</a:t>
            </a:r>
          </a:p>
          <a:p>
            <a:endParaRPr lang="en-US" dirty="0"/>
          </a:p>
        </p:txBody>
      </p:sp>
      <p:sp>
        <p:nvSpPr>
          <p:cNvPr id="4" name="Content Placeholder 3"/>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142807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The Campus </a:t>
            </a:r>
            <a:r>
              <a:rPr lang="en-US" b="1" cap="small" dirty="0" err="1">
                <a:latin typeface="Cambria" panose="02040503050406030204" pitchFamily="18" charset="0"/>
              </a:rPr>
              <a:t>Martius</a:t>
            </a:r>
            <a:endParaRPr lang="en-US"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1090" y="1600200"/>
            <a:ext cx="3850819" cy="4525963"/>
          </a:xfrm>
        </p:spPr>
      </p:pic>
      <p:sp>
        <p:nvSpPr>
          <p:cNvPr id="4" name="Rounded Rectangle 3"/>
          <p:cNvSpPr/>
          <p:nvPr/>
        </p:nvSpPr>
        <p:spPr>
          <a:xfrm>
            <a:off x="685800" y="2438400"/>
            <a:ext cx="1676400" cy="14478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p:cNvSpPr>
            <a:spLocks noGrp="1"/>
          </p:cNvSpPr>
          <p:nvPr>
            <p:ph sz="half" idx="2"/>
          </p:nvPr>
        </p:nvSpPr>
        <p:spPr/>
        <p:txBody>
          <a:bodyPr/>
          <a:lstStyle/>
          <a:p>
            <a:r>
              <a:rPr lang="en-US" dirty="0"/>
              <a:t>‘Field of Mars’</a:t>
            </a:r>
          </a:p>
          <a:p>
            <a:r>
              <a:rPr lang="en-US" dirty="0"/>
              <a:t>Originally lay outside the boundaries of the city of Rome</a:t>
            </a:r>
          </a:p>
          <a:p>
            <a:r>
              <a:rPr lang="en-US" dirty="0"/>
              <a:t>Mustering place for the Roman army</a:t>
            </a:r>
          </a:p>
        </p:txBody>
      </p:sp>
    </p:spTree>
    <p:extLst>
      <p:ext uri="{BB962C8B-B14F-4D97-AF65-F5344CB8AC3E}">
        <p14:creationId xmlns:p14="http://schemas.microsoft.com/office/powerpoint/2010/main" val="286597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Roman Social Orders</a:t>
            </a:r>
            <a:endParaRPr lang="en-US" dirty="0"/>
          </a:p>
        </p:txBody>
      </p:sp>
      <p:sp>
        <p:nvSpPr>
          <p:cNvPr id="3" name="Content Placeholder 2"/>
          <p:cNvSpPr>
            <a:spLocks noGrp="1"/>
          </p:cNvSpPr>
          <p:nvPr>
            <p:ph idx="1"/>
          </p:nvPr>
        </p:nvSpPr>
        <p:spPr/>
        <p:txBody>
          <a:bodyPr>
            <a:normAutofit lnSpcReduction="10000"/>
          </a:bodyPr>
          <a:lstStyle/>
          <a:p>
            <a:r>
              <a:rPr lang="en-US" dirty="0"/>
              <a:t>Patricians</a:t>
            </a:r>
          </a:p>
          <a:p>
            <a:pPr lvl="1"/>
            <a:r>
              <a:rPr lang="en-US" dirty="0"/>
              <a:t>Descendants of Romulus’ original 100 senators</a:t>
            </a:r>
          </a:p>
          <a:p>
            <a:r>
              <a:rPr lang="en-US" dirty="0"/>
              <a:t>Equestrians/Knights</a:t>
            </a:r>
          </a:p>
          <a:p>
            <a:pPr lvl="1"/>
            <a:r>
              <a:rPr lang="en-US" dirty="0"/>
              <a:t>Descendants of </a:t>
            </a:r>
            <a:r>
              <a:rPr lang="en-US" dirty="0" err="1"/>
              <a:t>Servius</a:t>
            </a:r>
            <a:r>
              <a:rPr lang="en-US" dirty="0"/>
              <a:t> </a:t>
            </a:r>
            <a:r>
              <a:rPr lang="en-US" dirty="0" err="1"/>
              <a:t>Tullius</a:t>
            </a:r>
            <a:r>
              <a:rPr lang="en-US" dirty="0"/>
              <a:t>’ original cavalry centuries</a:t>
            </a:r>
          </a:p>
          <a:p>
            <a:pPr lvl="1"/>
            <a:r>
              <a:rPr lang="en-US" dirty="0"/>
              <a:t>Consisted of those who could afford to maintain horses</a:t>
            </a:r>
          </a:p>
          <a:p>
            <a:r>
              <a:rPr lang="en-US" dirty="0"/>
              <a:t>Plebeians/Plebs</a:t>
            </a:r>
          </a:p>
          <a:p>
            <a:pPr lvl="1"/>
            <a:r>
              <a:rPr lang="en-US" dirty="0"/>
              <a:t>All other citizens</a:t>
            </a:r>
          </a:p>
        </p:txBody>
      </p:sp>
    </p:spTree>
    <p:extLst>
      <p:ext uri="{BB962C8B-B14F-4D97-AF65-F5344CB8AC3E}">
        <p14:creationId xmlns:p14="http://schemas.microsoft.com/office/powerpoint/2010/main" val="190800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Centuries</a:t>
            </a:r>
          </a:p>
        </p:txBody>
      </p:sp>
      <p:sp>
        <p:nvSpPr>
          <p:cNvPr id="3" name="Content Placeholder 2"/>
          <p:cNvSpPr>
            <a:spLocks noGrp="1"/>
          </p:cNvSpPr>
          <p:nvPr>
            <p:ph idx="1"/>
          </p:nvPr>
        </p:nvSpPr>
        <p:spPr/>
        <p:txBody>
          <a:bodyPr/>
          <a:lstStyle/>
          <a:p>
            <a:r>
              <a:rPr lang="en-US" dirty="0"/>
              <a:t>King </a:t>
            </a:r>
            <a:r>
              <a:rPr lang="en-US" dirty="0" err="1"/>
              <a:t>Servius</a:t>
            </a:r>
            <a:r>
              <a:rPr lang="en-US" dirty="0"/>
              <a:t> </a:t>
            </a:r>
            <a:r>
              <a:rPr lang="en-US" dirty="0" err="1"/>
              <a:t>Tullius</a:t>
            </a:r>
            <a:r>
              <a:rPr lang="en-US" dirty="0"/>
              <a:t> supposedly organized Roman male population into 193 centuries</a:t>
            </a:r>
          </a:p>
          <a:p>
            <a:r>
              <a:rPr lang="en-US" dirty="0"/>
              <a:t>Each century had 100 men (in theory)</a:t>
            </a:r>
          </a:p>
          <a:p>
            <a:r>
              <a:rPr lang="en-US" dirty="0"/>
              <a:t>Commanded by a centurion</a:t>
            </a:r>
          </a:p>
          <a:p>
            <a:r>
              <a:rPr lang="en-US" dirty="0"/>
              <a:t>But most centuries consisted of the wealthy</a:t>
            </a:r>
          </a:p>
        </p:txBody>
      </p:sp>
    </p:spTree>
    <p:extLst>
      <p:ext uri="{BB962C8B-B14F-4D97-AF65-F5344CB8AC3E}">
        <p14:creationId xmlns:p14="http://schemas.microsoft.com/office/powerpoint/2010/main" val="255891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Hoplites</a:t>
            </a:r>
          </a:p>
        </p:txBody>
      </p:sp>
      <p:sp>
        <p:nvSpPr>
          <p:cNvPr id="4" name="Content Placeholder 3"/>
          <p:cNvSpPr>
            <a:spLocks noGrp="1"/>
          </p:cNvSpPr>
          <p:nvPr>
            <p:ph sz="half" idx="1"/>
          </p:nvPr>
        </p:nvSpPr>
        <p:spPr/>
        <p:txBody>
          <a:bodyPr>
            <a:normAutofit fontScale="92500" lnSpcReduction="20000"/>
          </a:bodyPr>
          <a:lstStyle/>
          <a:p>
            <a:r>
              <a:rPr lang="en-US" dirty="0"/>
              <a:t>From Greek </a:t>
            </a:r>
            <a:r>
              <a:rPr lang="el-GR" dirty="0"/>
              <a:t>ὅπλον</a:t>
            </a:r>
            <a:r>
              <a:rPr lang="en-US" dirty="0"/>
              <a:t> (</a:t>
            </a:r>
            <a:r>
              <a:rPr lang="en-US" i="1" dirty="0" err="1"/>
              <a:t>hoplon</a:t>
            </a:r>
            <a:r>
              <a:rPr lang="en-US" dirty="0"/>
              <a:t>), the large round shield</a:t>
            </a:r>
          </a:p>
          <a:p>
            <a:r>
              <a:rPr lang="en-US" dirty="0"/>
              <a:t>Other equipment included:</a:t>
            </a:r>
          </a:p>
          <a:p>
            <a:pPr lvl="1"/>
            <a:r>
              <a:rPr lang="en-US" dirty="0"/>
              <a:t>Spear (</a:t>
            </a:r>
            <a:r>
              <a:rPr lang="en-US" i="1" dirty="0"/>
              <a:t>hasta</a:t>
            </a:r>
            <a:r>
              <a:rPr lang="en-US" dirty="0"/>
              <a:t>)</a:t>
            </a:r>
          </a:p>
          <a:p>
            <a:pPr lvl="1"/>
            <a:r>
              <a:rPr lang="en-US" dirty="0"/>
              <a:t>Helmet</a:t>
            </a:r>
          </a:p>
          <a:p>
            <a:pPr lvl="1"/>
            <a:r>
              <a:rPr lang="en-US" dirty="0"/>
              <a:t>Cuirass</a:t>
            </a:r>
          </a:p>
          <a:p>
            <a:pPr lvl="1"/>
            <a:r>
              <a:rPr lang="en-US" dirty="0"/>
              <a:t>Greaves</a:t>
            </a:r>
          </a:p>
          <a:p>
            <a:r>
              <a:rPr lang="en-US" dirty="0"/>
              <a:t>All typically purchased, owned, and maintained by individual soldiers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982708"/>
            <a:ext cx="4038600" cy="3760946"/>
          </a:xfrm>
        </p:spPr>
      </p:pic>
    </p:spTree>
    <p:extLst>
      <p:ext uri="{BB962C8B-B14F-4D97-AF65-F5344CB8AC3E}">
        <p14:creationId xmlns:p14="http://schemas.microsoft.com/office/powerpoint/2010/main" val="3946300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Phalanx Warfare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94578"/>
            <a:ext cx="8229600" cy="3737206"/>
          </a:xfrm>
        </p:spPr>
      </p:pic>
    </p:spTree>
    <p:extLst>
      <p:ext uri="{BB962C8B-B14F-4D97-AF65-F5344CB8AC3E}">
        <p14:creationId xmlns:p14="http://schemas.microsoft.com/office/powerpoint/2010/main" val="277954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Greek Hoplites</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43" y="2057400"/>
            <a:ext cx="9161724" cy="3581400"/>
          </a:xfrm>
        </p:spPr>
      </p:pic>
      <p:sp>
        <p:nvSpPr>
          <p:cNvPr id="3" name="Oval 2"/>
          <p:cNvSpPr/>
          <p:nvPr/>
        </p:nvSpPr>
        <p:spPr>
          <a:xfrm>
            <a:off x="6096000" y="4343400"/>
            <a:ext cx="228600" cy="152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62600" y="4800600"/>
            <a:ext cx="228600" cy="1524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375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latin typeface="Cambria" panose="02040503050406030204" pitchFamily="18" charset="0"/>
              </a:rPr>
              <a:t>Hoplites in Italy</a:t>
            </a:r>
          </a:p>
        </p:txBody>
      </p:sp>
      <p:pic>
        <p:nvPicPr>
          <p:cNvPr id="9" name="Content Placeholder 8"/>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014757" y="1600200"/>
            <a:ext cx="2923486" cy="4525963"/>
          </a:xfrm>
        </p:spPr>
      </p:pic>
      <p:sp>
        <p:nvSpPr>
          <p:cNvPr id="8" name="TextBox 7"/>
          <p:cNvSpPr txBox="1"/>
          <p:nvPr/>
        </p:nvSpPr>
        <p:spPr>
          <a:xfrm>
            <a:off x="457200" y="6172200"/>
            <a:ext cx="4038600" cy="646331"/>
          </a:xfrm>
          <a:prstGeom prst="rect">
            <a:avLst/>
          </a:prstGeom>
          <a:noFill/>
        </p:spPr>
        <p:txBody>
          <a:bodyPr wrap="square" rtlCol="0">
            <a:spAutoFit/>
          </a:bodyPr>
          <a:lstStyle/>
          <a:p>
            <a:r>
              <a:rPr lang="en-US" dirty="0"/>
              <a:t>Bronze statue of an Etruscan hoplite, c. 500-475 BCE. Found near </a:t>
            </a:r>
            <a:r>
              <a:rPr lang="en-US" dirty="0" err="1"/>
              <a:t>Viterbo</a:t>
            </a:r>
            <a:r>
              <a:rPr lang="en-US" dirty="0"/>
              <a:t>.</a:t>
            </a:r>
          </a:p>
        </p:txBody>
      </p:sp>
      <p:sp>
        <p:nvSpPr>
          <p:cNvPr id="10" name="TextBox 9"/>
          <p:cNvSpPr txBox="1"/>
          <p:nvPr/>
        </p:nvSpPr>
        <p:spPr>
          <a:xfrm>
            <a:off x="762000" y="1600200"/>
            <a:ext cx="457200" cy="461665"/>
          </a:xfrm>
          <a:prstGeom prst="rect">
            <a:avLst/>
          </a:prstGeom>
          <a:noFill/>
        </p:spPr>
        <p:txBody>
          <a:bodyPr wrap="square" rtlCol="0">
            <a:spAutoFit/>
          </a:bodyPr>
          <a:lstStyle/>
          <a:p>
            <a:r>
              <a:rPr lang="en-US" sz="2400" b="1" dirty="0"/>
              <a:t>*</a:t>
            </a:r>
          </a:p>
        </p:txBody>
      </p:sp>
      <p:sp>
        <p:nvSpPr>
          <p:cNvPr id="11" name="Content Placeholder 10"/>
          <p:cNvSpPr>
            <a:spLocks noGrp="1"/>
          </p:cNvSpPr>
          <p:nvPr>
            <p:ph sz="half" idx="2"/>
          </p:nvPr>
        </p:nvSpPr>
        <p:spPr/>
        <p:txBody>
          <a:bodyPr/>
          <a:lstStyle/>
          <a:p>
            <a:r>
              <a:rPr lang="en-US" dirty="0"/>
              <a:t>Used in Italy by Etruscans, Greeks and Romans</a:t>
            </a:r>
          </a:p>
          <a:p>
            <a:r>
              <a:rPr lang="en-US" dirty="0"/>
              <a:t>Standard Roman infantry until late 4</a:t>
            </a:r>
            <a:r>
              <a:rPr lang="en-US" baseline="30000" dirty="0"/>
              <a:t>th</a:t>
            </a:r>
            <a:r>
              <a:rPr lang="en-US" dirty="0"/>
              <a:t> cen. BCE</a:t>
            </a:r>
          </a:p>
        </p:txBody>
      </p:sp>
    </p:spTree>
    <p:extLst>
      <p:ext uri="{BB962C8B-B14F-4D97-AF65-F5344CB8AC3E}">
        <p14:creationId xmlns:p14="http://schemas.microsoft.com/office/powerpoint/2010/main" val="2810574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15913</TotalTime>
  <Words>651</Words>
  <Application>Microsoft Macintosh PowerPoint</Application>
  <PresentationFormat>On-screen Show (4:3)</PresentationFormat>
  <Paragraphs>92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Cambria</vt:lpstr>
      <vt:lpstr>Office Theme</vt:lpstr>
      <vt:lpstr>Polybius</vt:lpstr>
      <vt:lpstr>Vegetius</vt:lpstr>
      <vt:lpstr>The Campus Martius</vt:lpstr>
      <vt:lpstr>Roman Social Orders</vt:lpstr>
      <vt:lpstr>Centuries</vt:lpstr>
      <vt:lpstr>Hoplites</vt:lpstr>
      <vt:lpstr>Phalanx Warfare</vt:lpstr>
      <vt:lpstr>Greek Hoplites</vt:lpstr>
      <vt:lpstr>Hoplites in Italy</vt:lpstr>
      <vt:lpstr>Rough Terrain</vt:lpstr>
      <vt:lpstr>Legions</vt:lpstr>
      <vt:lpstr>‘Maniple’ Legions</vt:lpstr>
      <vt:lpstr>The Roman Navy</vt:lpstr>
      <vt:lpstr>Triremes</vt:lpstr>
      <vt:lpstr>Corvus</vt:lpstr>
      <vt:lpstr>Gaius Marius</vt:lpstr>
      <vt:lpstr>Marius’ Reforms</vt:lpstr>
      <vt:lpstr>Gladiatorial Training</vt:lpstr>
      <vt:lpstr>Javelins</vt:lpstr>
      <vt:lpstr>Cohorts</vt:lpstr>
      <vt:lpstr>Rome’s Enemies</vt:lpstr>
      <vt:lpstr>The Seleucids</vt:lpstr>
      <vt:lpstr>The Parthians</vt:lpstr>
      <vt:lpstr>The Gauls</vt:lpstr>
      <vt:lpstr>Key Terms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CLARCH 350 Money in Antiquity</dc:title>
  <dc:creator>Henry Colburn</dc:creator>
  <cp:lastModifiedBy>Ninh Nguyen</cp:lastModifiedBy>
  <cp:revision>3012</cp:revision>
  <dcterms:created xsi:type="dcterms:W3CDTF">2013-09-06T12:51:15Z</dcterms:created>
  <dcterms:modified xsi:type="dcterms:W3CDTF">2025-10-22T18:12:23Z</dcterms:modified>
</cp:coreProperties>
</file>