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87" r:id="rId2"/>
  </p:sldMasterIdLst>
  <p:sldIdLst>
    <p:sldId id="257" r:id="rId3"/>
    <p:sldId id="260" r:id="rId4"/>
    <p:sldId id="261" r:id="rId5"/>
    <p:sldId id="262" r:id="rId6"/>
    <p:sldId id="265" r:id="rId7"/>
    <p:sldId id="268" r:id="rId8"/>
    <p:sldId id="269" r:id="rId9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8"/>
  </p:normalViewPr>
  <p:slideViewPr>
    <p:cSldViewPr snapToGrid="0">
      <p:cViewPr varScale="1">
        <p:scale>
          <a:sx n="119" d="100"/>
          <a:sy n="119" d="100"/>
        </p:scale>
        <p:origin x="19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40870E26-9CD6-461C-B4AB-1131AA52571F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10/22/25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5C113D6-5D58-4B87-BBCE-5F1995F8EC6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4963588-9D99-41FD-B9DF-2091A2EC2615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10/22/25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EBACDBD-C556-4C8E-B5B0-80AF713C199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cap="small" spc="-1">
                <a:solidFill>
                  <a:srgbClr val="000000"/>
                </a:solidFill>
                <a:latin typeface="Cambria"/>
              </a:rPr>
              <a:t>What is History?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From ancient Greek </a:t>
            </a:r>
            <a:r>
              <a:rPr lang="el-GR" sz="2800" b="0" strike="noStrike" spc="-1">
                <a:solidFill>
                  <a:srgbClr val="000000"/>
                </a:solidFill>
                <a:latin typeface="Calibri"/>
              </a:rPr>
              <a:t>ἱστορία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 (‘historia’), meaning “knowledge derived from investigation”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Also the source of the word ‘story’</a:t>
            </a:r>
          </a:p>
        </p:txBody>
      </p:sp>
      <p:pic>
        <p:nvPicPr>
          <p:cNvPr id="174" name="Content Placeholder 4"/>
          <p:cNvPicPr/>
          <p:nvPr/>
        </p:nvPicPr>
        <p:blipFill>
          <a:blip r:embed="rId2"/>
          <a:stretch/>
        </p:blipFill>
        <p:spPr>
          <a:xfrm>
            <a:off x="4648320" y="1600200"/>
            <a:ext cx="3716640" cy="457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cap="small" spc="-1">
                <a:solidFill>
                  <a:srgbClr val="000000"/>
                </a:solidFill>
                <a:latin typeface="Cambria"/>
              </a:rPr>
              <a:t>What is Roman History?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Content Placeholder 8"/>
          <p:cNvPicPr/>
          <p:nvPr/>
        </p:nvPicPr>
        <p:blipFill>
          <a:blip r:embed="rId2"/>
          <a:stretch/>
        </p:blipFill>
        <p:spPr>
          <a:xfrm>
            <a:off x="685800" y="1295280"/>
            <a:ext cx="7695720" cy="5333760"/>
          </a:xfrm>
          <a:prstGeom prst="rect">
            <a:avLst/>
          </a:prstGeom>
          <a:ln>
            <a:noFill/>
          </a:ln>
        </p:spPr>
      </p:pic>
      <p:pic>
        <p:nvPicPr>
          <p:cNvPr id="185" name="Content Placeholder 6"/>
          <p:cNvPicPr/>
          <p:nvPr/>
        </p:nvPicPr>
        <p:blipFill>
          <a:blip r:embed="rId3"/>
          <a:srcRect l="137843" t="112364" r="145137" b="121667"/>
          <a:stretch/>
        </p:blipFill>
        <p:spPr>
          <a:xfrm>
            <a:off x="685800" y="1341000"/>
            <a:ext cx="3733560" cy="525096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2438280" y="3505320"/>
            <a:ext cx="151920" cy="151920"/>
          </a:xfrm>
          <a:prstGeom prst="ellipse">
            <a:avLst/>
          </a:prstGeom>
          <a:noFill/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cap="small" spc="-1">
                <a:solidFill>
                  <a:srgbClr val="000000"/>
                </a:solidFill>
                <a:latin typeface="Cambria"/>
              </a:rPr>
              <a:t>Chronology Terms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457200" y="1600200"/>
            <a:ext cx="8229240" cy="3276360"/>
          </a:xfrm>
          <a:prstGeom prst="rect">
            <a:avLst/>
          </a:prstGeom>
          <a:noFill/>
          <a:ln w="3240">
            <a:noFill/>
          </a:ln>
        </p:spPr>
        <p:txBody>
          <a:bodyPr>
            <a:normAutofit fontScale="63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‘CE’ = ‘common era’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i.e. everything after the purported birth of Jesus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same as ‘AD’ = ‘anno Domini’ = ‘in the year of our lord’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counts up, i.e. 700 CE is later than 300 CE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‘BCE’ = ‘before the common era’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i.e. every before the purported birth of Jesus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same as ‘BC’ = ‘before Christ’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counts down, i.e. 300 BCE is later than 700 BCE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Centuries and millennia counted with ordinals:</a:t>
            </a:r>
          </a:p>
        </p:txBody>
      </p:sp>
      <p:graphicFrame>
        <p:nvGraphicFramePr>
          <p:cNvPr id="189" name="Table 3"/>
          <p:cNvGraphicFramePr/>
          <p:nvPr/>
        </p:nvGraphicFramePr>
        <p:xfrm>
          <a:off x="457200" y="4876920"/>
          <a:ext cx="3733560" cy="1828800"/>
        </p:xfrm>
        <a:graphic>
          <a:graphicData uri="http://schemas.openxmlformats.org/drawingml/2006/table">
            <a:tbl>
              <a:tblPr/>
              <a:tblGrid>
                <a:gridCol w="210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r>
                        <a:rPr lang="en-US" sz="1800" b="0" strike="noStrike" spc="-1" baseline="3000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century BCE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700-600 BCE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r>
                        <a:rPr lang="en-US" sz="1800" b="0" strike="noStrike" spc="-1" baseline="3000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century BCE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500-400 BCE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1800" b="0" strike="noStrike" spc="-1" baseline="30000">
                          <a:solidFill>
                            <a:srgbClr val="000000"/>
                          </a:solidFill>
                          <a:latin typeface="Calibri"/>
                        </a:rPr>
                        <a:t>st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century BCE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100-1 BCE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1800" b="0" strike="noStrike" spc="-1" baseline="30000">
                          <a:solidFill>
                            <a:srgbClr val="000000"/>
                          </a:solidFill>
                          <a:latin typeface="Calibri"/>
                        </a:rPr>
                        <a:t>st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century 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1-100 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r>
                        <a:rPr lang="en-US" sz="1800" b="0" strike="noStrike" spc="-1" baseline="3000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century 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1700-1800 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0" name="Table 4"/>
          <p:cNvGraphicFramePr/>
          <p:nvPr/>
        </p:nvGraphicFramePr>
        <p:xfrm>
          <a:off x="4952880" y="4876920"/>
          <a:ext cx="3733560" cy="1463040"/>
        </p:xfrm>
        <a:graphic>
          <a:graphicData uri="http://schemas.openxmlformats.org/drawingml/2006/table">
            <a:tbl>
              <a:tblPr/>
              <a:tblGrid>
                <a:gridCol w="210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r>
                        <a:rPr lang="en-US" sz="1800" b="0" strike="noStrike" spc="-1" baseline="30000">
                          <a:solidFill>
                            <a:srgbClr val="000000"/>
                          </a:solidFill>
                          <a:latin typeface="Calibri"/>
                        </a:rPr>
                        <a:t>th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millennium BCE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4000-3000 BCE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r>
                        <a:rPr lang="en-US" sz="1800" b="0" strike="noStrike" spc="-1" baseline="30000">
                          <a:solidFill>
                            <a:srgbClr val="000000"/>
                          </a:solidFill>
                          <a:latin typeface="Calibri"/>
                        </a:rPr>
                        <a:t>nd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millennium BCE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2000-1000 BCE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1800" b="0" strike="noStrike" spc="-1" baseline="30000">
                          <a:solidFill>
                            <a:srgbClr val="000000"/>
                          </a:solidFill>
                          <a:latin typeface="Calibri"/>
                        </a:rPr>
                        <a:t>st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millennium BCE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1000-1 BCE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1800" b="0" strike="noStrike" spc="-1" baseline="30000">
                          <a:solidFill>
                            <a:srgbClr val="000000"/>
                          </a:solidFill>
                          <a:latin typeface="Calibri"/>
                        </a:rPr>
                        <a:t>st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millennium 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1-1000 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cap="small" spc="-1">
                <a:solidFill>
                  <a:srgbClr val="000000"/>
                </a:solidFill>
                <a:latin typeface="Cambria"/>
              </a:rPr>
              <a:t>Reading Assignments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2" name="Content Placeholder 5"/>
          <p:cNvPicPr/>
          <p:nvPr/>
        </p:nvPicPr>
        <p:blipFill>
          <a:blip r:embed="rId2"/>
          <a:stretch/>
        </p:blipFill>
        <p:spPr>
          <a:xfrm>
            <a:off x="990360" y="1600200"/>
            <a:ext cx="3008880" cy="4571640"/>
          </a:xfrm>
          <a:prstGeom prst="rect">
            <a:avLst/>
          </a:prstGeom>
          <a:ln>
            <a:noFill/>
          </a:ln>
        </p:spPr>
      </p:pic>
      <p:sp>
        <p:nvSpPr>
          <p:cNvPr id="193" name="TextShape 2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K. Bringmann,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A History of the Roman Republic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trans. W. J. Smyth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= Bringmann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on syllabus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Livy,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The Rise of Rome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trans. T. J. Luce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= Livy on syllabus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Plutarch,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Roman Lives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, trans. R. Waterfield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= Plutarch on syllabus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cap="small" spc="-1">
                <a:solidFill>
                  <a:srgbClr val="000000"/>
                </a:solidFill>
                <a:latin typeface="Cambria"/>
              </a:rPr>
              <a:t>Commentaries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400-700 words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Focused on individual passages or objects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Authors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Livy, Plutarch, Plautus, Cicero, </a:t>
            </a:r>
            <a:r>
              <a:rPr lang="en-US" sz="2800" b="0" i="1" strike="noStrike" spc="-1">
                <a:solidFill>
                  <a:srgbClr val="000000"/>
                </a:solidFill>
                <a:latin typeface="Calibri"/>
              </a:rPr>
              <a:t>Res Gestae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Objects marked with asterisk on slides (*)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cap="small" spc="-1">
                <a:solidFill>
                  <a:srgbClr val="000000"/>
                </a:solidFill>
                <a:latin typeface="Cambria"/>
              </a:rPr>
              <a:t>Example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“We choose to go to the Moon in this decade and do the other things, not because they are easy, but because they are hard.”</a:t>
            </a:r>
          </a:p>
        </p:txBody>
      </p:sp>
      <p:sp>
        <p:nvSpPr>
          <p:cNvPr id="211" name="TextShape 3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Summary/description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Context, purpose, audience</a:t>
            </a: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Significance</a:t>
            </a:r>
          </a:p>
        </p:txBody>
      </p:sp>
      <p:pic>
        <p:nvPicPr>
          <p:cNvPr id="212" name="Picture 4"/>
          <p:cNvPicPr/>
          <p:nvPr/>
        </p:nvPicPr>
        <p:blipFill>
          <a:blip r:embed="rId2"/>
          <a:srcRect b="41497"/>
          <a:stretch/>
        </p:blipFill>
        <p:spPr>
          <a:xfrm>
            <a:off x="4810320" y="3607920"/>
            <a:ext cx="3286800" cy="2792520"/>
          </a:xfrm>
          <a:prstGeom prst="rect">
            <a:avLst/>
          </a:prstGeom>
          <a:ln>
            <a:noFill/>
          </a:ln>
        </p:spPr>
      </p:pic>
      <p:sp>
        <p:nvSpPr>
          <p:cNvPr id="213" name="CustomShape 4"/>
          <p:cNvSpPr/>
          <p:nvPr/>
        </p:nvSpPr>
        <p:spPr>
          <a:xfrm>
            <a:off x="4810320" y="6400800"/>
            <a:ext cx="3286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John F. Kennedy, Houston, 1962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cap="small" spc="-1">
                <a:solidFill>
                  <a:srgbClr val="000000"/>
                </a:solidFill>
                <a:latin typeface="Cambria"/>
              </a:rPr>
              <a:t>Portonaccio Apollo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5" name="Content Placeholder 5"/>
          <p:cNvPicPr/>
          <p:nvPr/>
        </p:nvPicPr>
        <p:blipFill>
          <a:blip r:embed="rId2"/>
          <a:stretch/>
        </p:blipFill>
        <p:spPr>
          <a:xfrm>
            <a:off x="1355760" y="1653480"/>
            <a:ext cx="2241360" cy="4419360"/>
          </a:xfrm>
          <a:prstGeom prst="rect">
            <a:avLst/>
          </a:prstGeom>
          <a:ln>
            <a:noFill/>
          </a:ln>
        </p:spPr>
      </p:pic>
      <p:sp>
        <p:nvSpPr>
          <p:cNvPr id="216" name="TextShape 2"/>
          <p:cNvSpPr txBox="1"/>
          <p:nvPr/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2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Description: painted over life-sized terracotta statue of Apollo striding, probably originally on a temple roof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Context: Etruscan, c. 510-500 BCE, found at the Portonaccio sanctuary at Veii</a:t>
            </a: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Significance: evidence for Etruscan religious practice, links with Greek colonies; Pliny the Elder mentions an Etruscan sculptor named </a:t>
            </a:r>
          </a:p>
        </p:txBody>
      </p:sp>
      <p:sp>
        <p:nvSpPr>
          <p:cNvPr id="217" name="CustomShape 3"/>
          <p:cNvSpPr/>
          <p:nvPr/>
        </p:nvSpPr>
        <p:spPr>
          <a:xfrm>
            <a:off x="1066680" y="1555920"/>
            <a:ext cx="456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*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2440</TotalTime>
  <Words>370</Words>
  <Application>Microsoft Macintosh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CLARCH 350 Money in Antiquity</dc:title>
  <dc:subject/>
  <dc:creator>Henry Colburn</dc:creator>
  <dc:description/>
  <cp:lastModifiedBy>Ninh Nguyen</cp:lastModifiedBy>
  <cp:revision>433</cp:revision>
  <dcterms:created xsi:type="dcterms:W3CDTF">2013-09-06T12:51:15Z</dcterms:created>
  <dcterms:modified xsi:type="dcterms:W3CDTF">2025-10-22T17:53:01Z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Hewlett-Packard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18</vt:i4>
  </property>
</Properties>
</file>