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Alegreya" pitchFamily="2"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Nunito" pitchFamily="2" charset="77"/>
      <p:regular r:id="rId25"/>
      <p:bold r:id="rId26"/>
      <p:italic r:id="rId27"/>
      <p:boldItalic r:id="rId28"/>
    </p:embeddedFont>
    <p:embeddedFont>
      <p:font typeface="Pacifico" pitchFamily="2" charset="77"/>
      <p:regular r:id="rId29"/>
    </p:embeddedFont>
    <p:embeddedFont>
      <p:font typeface="Permanent Marker" panose="02000000000000000000" pitchFamily="2" charset="0"/>
      <p:regular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p:cViewPr varScale="1">
        <p:scale>
          <a:sx n="141" d="100"/>
          <a:sy n="141" d="100"/>
        </p:scale>
        <p:origin x="8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b8f98453e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b8f98453e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b8f98453e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b8f98453e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c32928098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c3292809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b8f98453e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b8f98453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c32928098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c32928098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b8f98453e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b8f98453e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b8f98453e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b8f98453e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7f5866be5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7f5866be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b8f98453e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b8f98453e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b8f98453e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b8f98453e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b8f98453e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b8f98453e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b8f98453e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b8f98453e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b8f98453e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b8f98453e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reformjudaism.org/hanukkah-history"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www.dw.com/en/the-jewish-festival-of-hanukkah/av-17265075" TargetMode="External"/><Relationship Id="rId4" Type="http://schemas.openxmlformats.org/officeDocument/2006/relationships/hyperlink" Target="http://www.jmberlin.de/weihnukka/prolog_e.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britannica.com/topic/Judais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91350" y="2034902"/>
            <a:ext cx="5361300" cy="10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Chanukka</a:t>
            </a:r>
            <a:endParaRPr b="1"/>
          </a:p>
        </p:txBody>
      </p:sp>
      <p:sp>
        <p:nvSpPr>
          <p:cNvPr id="129" name="Google Shape;129;p13"/>
          <p:cNvSpPr txBox="1">
            <a:spLocks noGrp="1"/>
          </p:cNvSpPr>
          <p:nvPr>
            <p:ph type="subTitle" idx="1"/>
          </p:nvPr>
        </p:nvSpPr>
        <p:spPr>
          <a:xfrm>
            <a:off x="1891350" y="345060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Von Ninh, Jhonny, und Yulin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924150" y="644575"/>
            <a:ext cx="729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Chanukka Ablauf</a:t>
            </a:r>
            <a:endParaRPr/>
          </a:p>
        </p:txBody>
      </p:sp>
      <p:sp>
        <p:nvSpPr>
          <p:cNvPr id="190" name="Google Shape;190;p22"/>
          <p:cNvSpPr txBox="1">
            <a:spLocks noGrp="1"/>
          </p:cNvSpPr>
          <p:nvPr>
            <p:ph type="body" idx="1"/>
          </p:nvPr>
        </p:nvSpPr>
        <p:spPr>
          <a:xfrm>
            <a:off x="957750" y="1347750"/>
            <a:ext cx="72285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rgbClr val="000000"/>
                </a:solidFill>
                <a:latin typeface="Alegreya"/>
                <a:ea typeface="Alegreya"/>
                <a:cs typeface="Alegreya"/>
                <a:sym typeface="Alegreya"/>
              </a:rPr>
              <a:t>In Berlin</a:t>
            </a:r>
            <a:endParaRPr sz="1500" b="1">
              <a:solidFill>
                <a:srgbClr val="000000"/>
              </a:solidFill>
              <a:latin typeface="Alegreya"/>
              <a:ea typeface="Alegreya"/>
              <a:cs typeface="Alegreya"/>
              <a:sym typeface="Alegreya"/>
            </a:endParaRPr>
          </a:p>
          <a:p>
            <a:pPr marL="457200" lvl="0" indent="-323850" algn="l" rtl="0">
              <a:spcBef>
                <a:spcPts val="1600"/>
              </a:spcBef>
              <a:spcAft>
                <a:spcPts val="0"/>
              </a:spcAft>
              <a:buClr>
                <a:srgbClr val="000000"/>
              </a:buClr>
              <a:buSzPts val="1500"/>
              <a:buChar char="-"/>
            </a:pPr>
            <a:r>
              <a:rPr lang="en" sz="1500">
                <a:solidFill>
                  <a:srgbClr val="000000"/>
                </a:solidFill>
                <a:latin typeface="Alegreya"/>
                <a:ea typeface="Alegreya"/>
                <a:cs typeface="Alegreya"/>
                <a:sym typeface="Alegreya"/>
              </a:rPr>
              <a:t>Die größte Menora in </a:t>
            </a:r>
            <a:r>
              <a:rPr lang="en" sz="1500">
                <a:solidFill>
                  <a:srgbClr val="212121"/>
                </a:solidFill>
                <a:latin typeface="Alegreya"/>
                <a:ea typeface="Alegreya"/>
                <a:cs typeface="Alegreya"/>
                <a:sym typeface="Alegreya"/>
              </a:rPr>
              <a:t>Europa </a:t>
            </a:r>
            <a:r>
              <a:rPr lang="en" sz="1500">
                <a:solidFill>
                  <a:srgbClr val="000000"/>
                </a:solidFill>
                <a:latin typeface="Alegreya"/>
                <a:ea typeface="Alegreya"/>
                <a:cs typeface="Alegreya"/>
                <a:sym typeface="Alegreya"/>
              </a:rPr>
              <a:t>wird vor dem Brandenburger Tor anzündete an den erste Nacht von Chanukka.</a:t>
            </a:r>
            <a:endParaRPr sz="1500">
              <a:solidFill>
                <a:srgbClr val="000000"/>
              </a:solidFill>
              <a:latin typeface="Alegreya"/>
              <a:ea typeface="Alegreya"/>
              <a:cs typeface="Alegreya"/>
              <a:sym typeface="Alegreya"/>
            </a:endParaRPr>
          </a:p>
          <a:p>
            <a:pPr marL="457200" lvl="0" indent="-323850" algn="l" rtl="0">
              <a:spcBef>
                <a:spcPts val="0"/>
              </a:spcBef>
              <a:spcAft>
                <a:spcPts val="0"/>
              </a:spcAft>
              <a:buClr>
                <a:srgbClr val="000000"/>
              </a:buClr>
              <a:buSzPts val="1500"/>
              <a:buChar char="-"/>
            </a:pPr>
            <a:r>
              <a:rPr lang="en" sz="1500">
                <a:solidFill>
                  <a:srgbClr val="000000"/>
                </a:solidFill>
                <a:latin typeface="Alegreya"/>
                <a:ea typeface="Alegreya"/>
                <a:cs typeface="Alegreya"/>
                <a:sym typeface="Alegreya"/>
              </a:rPr>
              <a:t>Es gibt viele </a:t>
            </a:r>
            <a:r>
              <a:rPr lang="en" sz="1500" b="1">
                <a:solidFill>
                  <a:srgbClr val="9900FF"/>
                </a:solidFill>
                <a:latin typeface="Alegreya"/>
                <a:ea typeface="Alegreya"/>
                <a:cs typeface="Alegreya"/>
                <a:sym typeface="Alegreya"/>
              </a:rPr>
              <a:t>Gesellschaftliche Ereignisse</a:t>
            </a:r>
            <a:r>
              <a:rPr lang="en" sz="1500">
                <a:solidFill>
                  <a:srgbClr val="000000"/>
                </a:solidFill>
                <a:latin typeface="Alegreya"/>
                <a:ea typeface="Alegreya"/>
                <a:cs typeface="Alegreya"/>
                <a:sym typeface="Alegreya"/>
              </a:rPr>
              <a:t> wie der Chanukka Ball.</a:t>
            </a:r>
            <a:endParaRPr sz="1500">
              <a:solidFill>
                <a:srgbClr val="000000"/>
              </a:solidFill>
              <a:latin typeface="Alegreya"/>
              <a:ea typeface="Alegreya"/>
              <a:cs typeface="Alegreya"/>
              <a:sym typeface="Alegreya"/>
            </a:endParaRPr>
          </a:p>
          <a:p>
            <a:pPr marL="457200" lvl="0" indent="-323850" algn="l" rtl="0">
              <a:spcBef>
                <a:spcPts val="0"/>
              </a:spcBef>
              <a:spcAft>
                <a:spcPts val="0"/>
              </a:spcAft>
              <a:buClr>
                <a:srgbClr val="000000"/>
              </a:buClr>
              <a:buSzPts val="1500"/>
              <a:buFont typeface="Alegreya"/>
              <a:buChar char="-"/>
            </a:pPr>
            <a:r>
              <a:rPr lang="en" sz="1500">
                <a:solidFill>
                  <a:srgbClr val="000000"/>
                </a:solidFill>
                <a:latin typeface="Alegreya"/>
                <a:ea typeface="Alegreya"/>
                <a:cs typeface="Alegreya"/>
                <a:sym typeface="Alegreya"/>
              </a:rPr>
              <a:t>Die Musik ist auch ein wichtigen Teil.</a:t>
            </a:r>
            <a:endParaRPr sz="1500">
              <a:solidFill>
                <a:srgbClr val="000000"/>
              </a:solidFill>
              <a:latin typeface="Alegreya"/>
              <a:ea typeface="Alegreya"/>
              <a:cs typeface="Alegreya"/>
              <a:sym typeface="Alegreya"/>
            </a:endParaRPr>
          </a:p>
          <a:p>
            <a:pPr marL="457200" lvl="0" indent="-323850" algn="l" rtl="0">
              <a:spcBef>
                <a:spcPts val="0"/>
              </a:spcBef>
              <a:spcAft>
                <a:spcPts val="0"/>
              </a:spcAft>
              <a:buClr>
                <a:srgbClr val="000000"/>
              </a:buClr>
              <a:buSzPts val="1500"/>
              <a:buChar char="-"/>
            </a:pPr>
            <a:r>
              <a:rPr lang="en" sz="1500">
                <a:solidFill>
                  <a:srgbClr val="000000"/>
                </a:solidFill>
                <a:latin typeface="Alegreya"/>
                <a:ea typeface="Alegreya"/>
                <a:cs typeface="Alegreya"/>
                <a:sym typeface="Alegreya"/>
              </a:rPr>
              <a:t>Es gibt viele </a:t>
            </a:r>
            <a:r>
              <a:rPr lang="en" sz="1500" b="1">
                <a:solidFill>
                  <a:srgbClr val="9900FF"/>
                </a:solidFill>
                <a:latin typeface="Alegreya"/>
                <a:ea typeface="Alegreya"/>
                <a:cs typeface="Alegreya"/>
                <a:sym typeface="Alegreya"/>
              </a:rPr>
              <a:t>jiddische Musik Konzerte</a:t>
            </a:r>
            <a:r>
              <a:rPr lang="en" sz="1500">
                <a:solidFill>
                  <a:srgbClr val="000000"/>
                </a:solidFill>
                <a:latin typeface="Alegreya"/>
                <a:ea typeface="Alegreya"/>
                <a:cs typeface="Alegreya"/>
                <a:sym typeface="Alegreya"/>
              </a:rPr>
              <a:t>.</a:t>
            </a:r>
            <a:endParaRPr sz="1500">
              <a:solidFill>
                <a:srgbClr val="000000"/>
              </a:solidFill>
              <a:latin typeface="Alegreya"/>
              <a:ea typeface="Alegreya"/>
              <a:cs typeface="Alegreya"/>
              <a:sym typeface="Alegreya"/>
            </a:endParaRPr>
          </a:p>
          <a:p>
            <a:pPr marL="0" lvl="0" indent="0" algn="l" rtl="0">
              <a:spcBef>
                <a:spcPts val="1600"/>
              </a:spcBef>
              <a:spcAft>
                <a:spcPts val="0"/>
              </a:spcAft>
              <a:buNone/>
            </a:pPr>
            <a:r>
              <a:rPr lang="en" sz="1500" b="1">
                <a:solidFill>
                  <a:srgbClr val="000000"/>
                </a:solidFill>
                <a:latin typeface="Alegreya"/>
                <a:ea typeface="Alegreya"/>
                <a:cs typeface="Alegreya"/>
                <a:sym typeface="Alegreya"/>
              </a:rPr>
              <a:t>In Frankfurt</a:t>
            </a:r>
            <a:endParaRPr sz="1500" b="1">
              <a:solidFill>
                <a:srgbClr val="000000"/>
              </a:solidFill>
              <a:latin typeface="Alegreya"/>
              <a:ea typeface="Alegreya"/>
              <a:cs typeface="Alegreya"/>
              <a:sym typeface="Alegreya"/>
            </a:endParaRPr>
          </a:p>
          <a:p>
            <a:pPr marL="457200" lvl="0" indent="-323850" algn="l" rtl="0">
              <a:spcBef>
                <a:spcPts val="1600"/>
              </a:spcBef>
              <a:spcAft>
                <a:spcPts val="0"/>
              </a:spcAft>
              <a:buClr>
                <a:srgbClr val="000000"/>
              </a:buClr>
              <a:buSzPts val="1500"/>
              <a:buFont typeface="Alegreya"/>
              <a:buChar char="-"/>
            </a:pPr>
            <a:r>
              <a:rPr lang="en" sz="1500">
                <a:solidFill>
                  <a:srgbClr val="000000"/>
                </a:solidFill>
                <a:latin typeface="Alegreya"/>
                <a:ea typeface="Alegreya"/>
                <a:cs typeface="Alegreya"/>
                <a:sym typeface="Alegreya"/>
              </a:rPr>
              <a:t>Das jüdisches Museum zu gehen wird gefördert.</a:t>
            </a:r>
            <a:endParaRPr sz="1500">
              <a:solidFill>
                <a:srgbClr val="000000"/>
              </a:solidFill>
              <a:latin typeface="Alegreya"/>
              <a:ea typeface="Alegreya"/>
              <a:cs typeface="Alegreya"/>
              <a:sym typeface="Alegreya"/>
            </a:endParaRPr>
          </a:p>
          <a:p>
            <a:pPr marL="0" lvl="0" indent="0" algn="l" rtl="0">
              <a:spcBef>
                <a:spcPts val="1600"/>
              </a:spcBef>
              <a:spcAft>
                <a:spcPts val="16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1000"/>
                                        <p:tgtEl>
                                          <p:spTgt spid="19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819150" y="4211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Chanukka Ablauf</a:t>
            </a:r>
            <a:endParaRPr/>
          </a:p>
        </p:txBody>
      </p:sp>
      <p:sp>
        <p:nvSpPr>
          <p:cNvPr id="196" name="Google Shape;196;p23"/>
          <p:cNvSpPr txBox="1">
            <a:spLocks noGrp="1"/>
          </p:cNvSpPr>
          <p:nvPr>
            <p:ph type="body" idx="1"/>
          </p:nvPr>
        </p:nvSpPr>
        <p:spPr>
          <a:xfrm>
            <a:off x="856650" y="1066700"/>
            <a:ext cx="7430700" cy="6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000000"/>
                </a:solidFill>
                <a:latin typeface="Alegreya"/>
                <a:ea typeface="Alegreya"/>
                <a:cs typeface="Alegreya"/>
                <a:sym typeface="Alegreya"/>
              </a:rPr>
              <a:t>Dochte und Öl, die nach dem Anzünden der Menora, werden gesammelt, um </a:t>
            </a:r>
            <a:r>
              <a:rPr lang="en" sz="1500" b="1">
                <a:solidFill>
                  <a:srgbClr val="FF0000"/>
                </a:solidFill>
                <a:latin typeface="Alegreya"/>
                <a:ea typeface="Alegreya"/>
                <a:cs typeface="Alegreya"/>
                <a:sym typeface="Alegreya"/>
              </a:rPr>
              <a:t>die Freudenfeuer</a:t>
            </a:r>
            <a:r>
              <a:rPr lang="en" sz="1500">
                <a:solidFill>
                  <a:srgbClr val="000000"/>
                </a:solidFill>
                <a:latin typeface="Alegreya"/>
                <a:ea typeface="Alegreya"/>
                <a:cs typeface="Alegreya"/>
                <a:sym typeface="Alegreya"/>
              </a:rPr>
              <a:t> zu starten. Dies ist normalerweise eine Familien- oder Gemeinschaftsfeier am letzten Tag  von Chanukka.</a:t>
            </a:r>
            <a:endParaRPr sz="1500">
              <a:solidFill>
                <a:srgbClr val="000000"/>
              </a:solidFill>
              <a:latin typeface="Alegreya"/>
              <a:ea typeface="Alegreya"/>
              <a:cs typeface="Alegreya"/>
              <a:sym typeface="Alegreya"/>
            </a:endParaRPr>
          </a:p>
          <a:p>
            <a:pPr marL="0" lvl="0" indent="0" algn="l" rtl="0">
              <a:spcBef>
                <a:spcPts val="1600"/>
              </a:spcBef>
              <a:spcAft>
                <a:spcPts val="1600"/>
              </a:spcAft>
              <a:buNone/>
            </a:pPr>
            <a:endParaRPr/>
          </a:p>
        </p:txBody>
      </p:sp>
      <p:pic>
        <p:nvPicPr>
          <p:cNvPr id="197" name="Google Shape;197;p23"/>
          <p:cNvPicPr preferRelativeResize="0"/>
          <p:nvPr/>
        </p:nvPicPr>
        <p:blipFill>
          <a:blip r:embed="rId3">
            <a:alphaModFix/>
          </a:blip>
          <a:stretch>
            <a:fillRect/>
          </a:stretch>
        </p:blipFill>
        <p:spPr>
          <a:xfrm>
            <a:off x="2579338" y="2072875"/>
            <a:ext cx="3985325" cy="26219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fade">
                                      <p:cBhvr>
                                        <p:cTn id="7" dur="1000"/>
                                        <p:tgtEl>
                                          <p:spTgt spid="196"/>
                                        </p:tgtEl>
                                      </p:cBhvr>
                                    </p:animEffect>
                                  </p:childTnLst>
                                </p:cTn>
                              </p:par>
                              <p:par>
                                <p:cTn id="8" presetID="10" presetClass="entr" presetSubtype="0" fill="hold" nodeType="withEffect">
                                  <p:stCondLst>
                                    <p:cond delay="0"/>
                                  </p:stCondLst>
                                  <p:childTnLst>
                                    <p:set>
                                      <p:cBhvr>
                                        <p:cTn id="9" dur="1" fill="hold">
                                          <p:stCondLst>
                                            <p:cond delay="0"/>
                                          </p:stCondLst>
                                        </p:cTn>
                                        <p:tgtEl>
                                          <p:spTgt spid="197"/>
                                        </p:tgtEl>
                                        <p:attrNameLst>
                                          <p:attrName>style.visibility</p:attrName>
                                        </p:attrNameLst>
                                      </p:cBhvr>
                                      <p:to>
                                        <p:strVal val="visible"/>
                                      </p:to>
                                    </p:set>
                                    <p:animEffect transition="in" filter="fade">
                                      <p:cBhvr>
                                        <p:cTn id="10" dur="10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03" name="Google Shape;203;p24"/>
          <p:cNvPicPr preferRelativeResize="0"/>
          <p:nvPr/>
        </p:nvPicPr>
        <p:blipFill>
          <a:blip r:embed="rId3">
            <a:alphaModFix/>
          </a:blip>
          <a:stretch>
            <a:fillRect/>
          </a:stretch>
        </p:blipFill>
        <p:spPr>
          <a:xfrm>
            <a:off x="224725" y="237200"/>
            <a:ext cx="8689000" cy="4677275"/>
          </a:xfrm>
          <a:prstGeom prst="rect">
            <a:avLst/>
          </a:prstGeom>
          <a:noFill/>
          <a:ln>
            <a:noFill/>
          </a:ln>
        </p:spPr>
      </p:pic>
      <p:sp>
        <p:nvSpPr>
          <p:cNvPr id="204" name="Google Shape;204;p24"/>
          <p:cNvSpPr txBox="1">
            <a:spLocks noGrp="1"/>
          </p:cNvSpPr>
          <p:nvPr>
            <p:ph type="body" idx="1"/>
          </p:nvPr>
        </p:nvSpPr>
        <p:spPr>
          <a:xfrm>
            <a:off x="854875" y="1800200"/>
            <a:ext cx="7470000" cy="122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solidFill>
                  <a:schemeClr val="dk1"/>
                </a:solidFill>
                <a:latin typeface="Permanent Marker"/>
                <a:ea typeface="Permanent Marker"/>
                <a:cs typeface="Permanent Marker"/>
                <a:sym typeface="Permanent Marker"/>
              </a:rPr>
              <a:t>Lebensmittelmärkte und die Märkte für Geschenke kaufen profitieren von Chanukka, denn Chanukka wird</a:t>
            </a:r>
            <a:r>
              <a:rPr lang="en" sz="1800">
                <a:solidFill>
                  <a:srgbClr val="351C75"/>
                </a:solidFill>
                <a:latin typeface="Permanent Marker"/>
                <a:ea typeface="Permanent Marker"/>
                <a:cs typeface="Permanent Marker"/>
                <a:sym typeface="Permanent Marker"/>
              </a:rPr>
              <a:t> </a:t>
            </a:r>
            <a:r>
              <a:rPr lang="en" sz="2400">
                <a:solidFill>
                  <a:srgbClr val="CC0000"/>
                </a:solidFill>
                <a:latin typeface="Permanent Marker"/>
                <a:ea typeface="Permanent Marker"/>
                <a:cs typeface="Permanent Marker"/>
                <a:sym typeface="Permanent Marker"/>
              </a:rPr>
              <a:t>für</a:t>
            </a:r>
            <a:r>
              <a:rPr lang="en" sz="1800">
                <a:solidFill>
                  <a:srgbClr val="CC0000"/>
                </a:solidFill>
                <a:latin typeface="Permanent Marker"/>
                <a:ea typeface="Permanent Marker"/>
                <a:cs typeface="Permanent Marker"/>
                <a:sym typeface="Permanent Marker"/>
              </a:rPr>
              <a:t> </a:t>
            </a:r>
            <a:r>
              <a:rPr lang="en" sz="2400">
                <a:solidFill>
                  <a:srgbClr val="CC0000"/>
                </a:solidFill>
                <a:latin typeface="Permanent Marker"/>
                <a:ea typeface="Permanent Marker"/>
                <a:cs typeface="Permanent Marker"/>
                <a:sym typeface="Permanent Marker"/>
              </a:rPr>
              <a:t>acht Tage gefeiert</a:t>
            </a:r>
            <a:r>
              <a:rPr lang="en" sz="1800">
                <a:solidFill>
                  <a:srgbClr val="CC0000"/>
                </a:solidFill>
                <a:latin typeface="Permanent Marker"/>
                <a:ea typeface="Permanent Marker"/>
                <a:cs typeface="Permanent Marker"/>
                <a:sym typeface="Permanent Marker"/>
              </a:rPr>
              <a:t>.</a:t>
            </a:r>
            <a:endParaRPr sz="1800">
              <a:solidFill>
                <a:srgbClr val="CC0000"/>
              </a:solidFill>
              <a:latin typeface="Permanent Marker"/>
              <a:ea typeface="Permanent Marker"/>
              <a:cs typeface="Permanent Marker"/>
              <a:sym typeface="Permanent Marke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childTnLst>
                                </p:cTn>
                              </p:par>
                              <p:par>
                                <p:cTn id="8" presetID="10" presetClass="entr" presetSubtype="0" fill="hold" nodeType="withEffect">
                                  <p:stCondLst>
                                    <p:cond delay="0"/>
                                  </p:stCondLst>
                                  <p:childTnLst>
                                    <p:set>
                                      <p:cBhvr>
                                        <p:cTn id="9" dur="1" fill="hold">
                                          <p:stCondLst>
                                            <p:cond delay="0"/>
                                          </p:stCondLst>
                                        </p:cTn>
                                        <p:tgtEl>
                                          <p:spTgt spid="204"/>
                                        </p:tgtEl>
                                        <p:attrNameLst>
                                          <p:attrName>style.visibility</p:attrName>
                                        </p:attrNameLst>
                                      </p:cBhvr>
                                      <p:to>
                                        <p:strVal val="visible"/>
                                      </p:to>
                                    </p:set>
                                    <p:animEffect transition="in" filter="fade">
                                      <p:cBhvr>
                                        <p:cTn id="10" dur="10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Die Arbeiten Zitiert</a:t>
            </a:r>
            <a:endParaRPr/>
          </a:p>
        </p:txBody>
      </p:sp>
      <p:sp>
        <p:nvSpPr>
          <p:cNvPr id="210" name="Google Shape;210;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https://reformjudaism.org/hanukkah-history</a:t>
            </a:r>
            <a:endParaRPr/>
          </a:p>
          <a:p>
            <a:pPr marL="0" lvl="0" indent="0" algn="l" rtl="0">
              <a:spcBef>
                <a:spcPts val="1600"/>
              </a:spcBef>
              <a:spcAft>
                <a:spcPts val="0"/>
              </a:spcAft>
              <a:buNone/>
            </a:pPr>
            <a:r>
              <a:rPr lang="en" u="sng">
                <a:solidFill>
                  <a:schemeClr val="hlink"/>
                </a:solidFill>
                <a:hlinkClick r:id="rId4"/>
              </a:rPr>
              <a:t>http://www.jmberlin.de/weihnukka/prolog_e.html</a:t>
            </a:r>
            <a:endParaRPr/>
          </a:p>
          <a:p>
            <a:pPr marL="0" lvl="0" indent="0" algn="l" rtl="0">
              <a:spcBef>
                <a:spcPts val="1600"/>
              </a:spcBef>
              <a:spcAft>
                <a:spcPts val="0"/>
              </a:spcAft>
              <a:buNone/>
            </a:pPr>
            <a:r>
              <a:rPr lang="en" u="sng">
                <a:solidFill>
                  <a:schemeClr val="hlink"/>
                </a:solidFill>
                <a:hlinkClick r:id="rId5"/>
              </a:rPr>
              <a:t>http://www.dw.com/en/the-jewish-festival-of-hanukkah/av-17265075</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16" name="Google Shape;216;p26"/>
          <p:cNvPicPr preferRelativeResize="0"/>
          <p:nvPr/>
        </p:nvPicPr>
        <p:blipFill>
          <a:blip r:embed="rId3">
            <a:alphaModFix/>
          </a:blip>
          <a:stretch>
            <a:fillRect/>
          </a:stretch>
        </p:blipFill>
        <p:spPr>
          <a:xfrm>
            <a:off x="212225" y="208925"/>
            <a:ext cx="8726475" cy="4725650"/>
          </a:xfrm>
          <a:prstGeom prst="rect">
            <a:avLst/>
          </a:prstGeom>
          <a:noFill/>
          <a:ln>
            <a:noFill/>
          </a:ln>
        </p:spPr>
      </p:pic>
      <p:sp>
        <p:nvSpPr>
          <p:cNvPr id="217" name="Google Shape;217;p26"/>
          <p:cNvSpPr txBox="1">
            <a:spLocks noGrp="1"/>
          </p:cNvSpPr>
          <p:nvPr>
            <p:ph type="body" idx="1"/>
          </p:nvPr>
        </p:nvSpPr>
        <p:spPr>
          <a:xfrm>
            <a:off x="819150" y="1708649"/>
            <a:ext cx="2222814" cy="2166233"/>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4800" dirty="0" err="1">
                <a:solidFill>
                  <a:srgbClr val="F1C232"/>
                </a:solidFill>
                <a:latin typeface="Pacifico"/>
                <a:ea typeface="Pacifico"/>
                <a:cs typeface="Pacifico"/>
                <a:sym typeface="Pacifico"/>
              </a:rPr>
              <a:t>Danke</a:t>
            </a:r>
            <a:r>
              <a:rPr lang="en" sz="4800" dirty="0">
                <a:solidFill>
                  <a:srgbClr val="F1C232"/>
                </a:solidFill>
                <a:latin typeface="Pacifico"/>
                <a:ea typeface="Pacifico"/>
                <a:cs typeface="Pacifico"/>
                <a:sym typeface="Pacifico"/>
              </a:rPr>
              <a:t> </a:t>
            </a:r>
            <a:r>
              <a:rPr lang="en" sz="4800" dirty="0" err="1">
                <a:solidFill>
                  <a:srgbClr val="F1C232"/>
                </a:solidFill>
                <a:latin typeface="Pacifico"/>
                <a:ea typeface="Pacifico"/>
                <a:cs typeface="Pacifico"/>
                <a:sym typeface="Pacifico"/>
              </a:rPr>
              <a:t>schön</a:t>
            </a:r>
            <a:r>
              <a:rPr lang="en" sz="4800" dirty="0">
                <a:solidFill>
                  <a:srgbClr val="F1C232"/>
                </a:solidFill>
                <a:latin typeface="Pacifico"/>
                <a:ea typeface="Pacifico"/>
                <a:cs typeface="Pacifico"/>
                <a:sym typeface="Pacifico"/>
              </a:rPr>
              <a:t>!</a:t>
            </a:r>
            <a:endParaRPr sz="4800" dirty="0">
              <a:solidFill>
                <a:srgbClr val="F1C232"/>
              </a:solidFill>
              <a:latin typeface="Pacifico"/>
              <a:ea typeface="Pacifico"/>
              <a:cs typeface="Pacifico"/>
              <a:sym typeface="Pacifico"/>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fade">
                                      <p:cBhvr>
                                        <p:cTn id="7" dur="1000"/>
                                        <p:tgtEl>
                                          <p:spTgt spid="216"/>
                                        </p:tgtEl>
                                      </p:cBhvr>
                                    </p:animEffect>
                                  </p:childTnLst>
                                </p:cTn>
                              </p:par>
                              <p:par>
                                <p:cTn id="8" presetID="2" presetClass="entr" presetSubtype="8" fill="hold" nodeType="withEffect">
                                  <p:stCondLst>
                                    <p:cond delay="0"/>
                                  </p:stCondLst>
                                  <p:childTnLst>
                                    <p:set>
                                      <p:cBhvr>
                                        <p:cTn id="9" dur="1" fill="hold">
                                          <p:stCondLst>
                                            <p:cond delay="0"/>
                                          </p:stCondLst>
                                        </p:cTn>
                                        <p:tgtEl>
                                          <p:spTgt spid="217"/>
                                        </p:tgtEl>
                                        <p:attrNameLst>
                                          <p:attrName>style.visibility</p:attrName>
                                        </p:attrNameLst>
                                      </p:cBhvr>
                                      <p:to>
                                        <p:strVal val="visible"/>
                                      </p:to>
                                    </p:set>
                                    <p:anim calcmode="lin" valueType="num">
                                      <p:cBhvr additive="base">
                                        <p:cTn id="10" dur="1000"/>
                                        <p:tgtEl>
                                          <p:spTgt spid="21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254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Was ist Chanukka?</a:t>
            </a:r>
            <a:endParaRPr b="1"/>
          </a:p>
        </p:txBody>
      </p:sp>
      <p:sp>
        <p:nvSpPr>
          <p:cNvPr id="135" name="Google Shape;135;p14"/>
          <p:cNvSpPr txBox="1">
            <a:spLocks noGrp="1"/>
          </p:cNvSpPr>
          <p:nvPr>
            <p:ph type="body" idx="1"/>
          </p:nvPr>
        </p:nvSpPr>
        <p:spPr>
          <a:xfrm>
            <a:off x="819150" y="1780000"/>
            <a:ext cx="7505700" cy="2448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Chanukka ist ein jüdischer Feiertag.</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Chanukka bedeutet “Widmung”.</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Es wird auch das Festival des Lichts genannt. </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Die Feier basiert auf einem historischen Ereignis, das in den Makkabäer Büchern.</a:t>
            </a:r>
            <a:endParaRPr sz="1400">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Es ist heute nicht ein kleiner Feiertag.</a:t>
            </a:r>
            <a:endParaRPr sz="14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1000"/>
                                        <p:tgtEl>
                                          <p:spTgt spid="134"/>
                                        </p:tgtEl>
                                        <p:attrNameLst>
                                          <p:attrName>ppt_w</p:attrName>
                                        </p:attrNameLst>
                                      </p:cBhvr>
                                      <p:tavLst>
                                        <p:tav tm="0">
                                          <p:val>
                                            <p:strVal val="0"/>
                                          </p:val>
                                        </p:tav>
                                        <p:tav tm="100000">
                                          <p:val>
                                            <p:strVal val="#ppt_w"/>
                                          </p:val>
                                        </p:tav>
                                      </p:tavLst>
                                    </p:anim>
                                    <p:anim calcmode="lin" valueType="num">
                                      <p:cBhvr additive="base">
                                        <p:cTn id="8" dur="1000"/>
                                        <p:tgtEl>
                                          <p:spTgt spid="134"/>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35"/>
                                        </p:tgtEl>
                                        <p:attrNameLst>
                                          <p:attrName>style.visibility</p:attrName>
                                        </p:attrNameLst>
                                      </p:cBhvr>
                                      <p:to>
                                        <p:strVal val="visible"/>
                                      </p:to>
                                    </p:set>
                                    <p:anim calcmode="lin" valueType="num">
                                      <p:cBhvr additive="base">
                                        <p:cTn id="11" dur="1000"/>
                                        <p:tgtEl>
                                          <p:spTgt spid="135"/>
                                        </p:tgtEl>
                                        <p:attrNameLst>
                                          <p:attrName>ppt_w</p:attrName>
                                        </p:attrNameLst>
                                      </p:cBhvr>
                                      <p:tavLst>
                                        <p:tav tm="0">
                                          <p:val>
                                            <p:strVal val="0"/>
                                          </p:val>
                                        </p:tav>
                                        <p:tav tm="100000">
                                          <p:val>
                                            <p:strVal val="#ppt_w"/>
                                          </p:val>
                                        </p:tav>
                                      </p:tavLst>
                                    </p:anim>
                                    <p:anim calcmode="lin" valueType="num">
                                      <p:cBhvr additive="base">
                                        <p:cTn id="12" dur="1000"/>
                                        <p:tgtEl>
                                          <p:spTgt spid="13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Historische Ereignis von Chanukka</a:t>
            </a:r>
            <a:endParaRPr/>
          </a:p>
        </p:txBody>
      </p:sp>
      <p:sp>
        <p:nvSpPr>
          <p:cNvPr id="141" name="Google Shape;141;p15"/>
          <p:cNvSpPr txBox="1">
            <a:spLocks noGrp="1"/>
          </p:cNvSpPr>
          <p:nvPr>
            <p:ph type="body" idx="1"/>
          </p:nvPr>
        </p:nvSpPr>
        <p:spPr>
          <a:xfrm>
            <a:off x="749050" y="1800200"/>
            <a:ext cx="7575900" cy="2448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Times New Roman"/>
              <a:buChar char="●"/>
            </a:pPr>
            <a:r>
              <a:rPr lang="en" sz="1400">
                <a:latin typeface="Times New Roman"/>
                <a:ea typeface="Times New Roman"/>
                <a:cs typeface="Times New Roman"/>
                <a:sym typeface="Times New Roman"/>
              </a:rPr>
              <a:t>Im Jahr 168 vor Christus, der griechischer König Antiochus Epiphanes erobert Jerusalem und entweiht einen jüdischen Tempel. Eine Widerstandsbewegung, geführt von einer priesterlichen Familie, die als Hasmoneans oder Makkabäer bekannt ist. Der Judah Maccabee und ihre Kämpfer gewann den Krieg gegen die syrische Armee unter der Führung des griechischen Königs. Danach erinnert Chanukka anrührende Bilder jüdischer Tapferkeit. Die Themen fur Chanukka wurden von diesem Ereignis: Kämpfe gegen die totale Assimilation in hellenistischen Kultur und Verlust der jüdischen Identität, den Kampf für jüdische politische Autonomie und Selbstbestimmung.   </a:t>
            </a:r>
            <a:endParaRPr sz="14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push dir="r"/>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731750" y="7332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Historische Ereignis von Chanukka</a:t>
            </a:r>
            <a:endParaRPr/>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Iuiii</a:t>
            </a:r>
            <a:endParaRPr/>
          </a:p>
        </p:txBody>
      </p:sp>
      <p:pic>
        <p:nvPicPr>
          <p:cNvPr id="148" name="Google Shape;148;p16"/>
          <p:cNvPicPr preferRelativeResize="0"/>
          <p:nvPr/>
        </p:nvPicPr>
        <p:blipFill>
          <a:blip r:embed="rId3">
            <a:alphaModFix/>
          </a:blip>
          <a:stretch>
            <a:fillRect/>
          </a:stretch>
        </p:blipFill>
        <p:spPr>
          <a:xfrm>
            <a:off x="819150" y="1399750"/>
            <a:ext cx="5276975" cy="3147525"/>
          </a:xfrm>
          <a:prstGeom prst="rect">
            <a:avLst/>
          </a:prstGeom>
          <a:noFill/>
          <a:ln>
            <a:noFill/>
          </a:ln>
        </p:spPr>
      </p:pic>
      <p:sp>
        <p:nvSpPr>
          <p:cNvPr id="149" name="Google Shape;149;p16"/>
          <p:cNvSpPr txBox="1"/>
          <p:nvPr/>
        </p:nvSpPr>
        <p:spPr>
          <a:xfrm>
            <a:off x="6238050" y="1566175"/>
            <a:ext cx="2162400" cy="298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Alegreya"/>
                <a:ea typeface="Alegreya"/>
                <a:cs typeface="Alegreya"/>
                <a:sym typeface="Alegreya"/>
              </a:rPr>
              <a:t>Source: </a:t>
            </a:r>
            <a:r>
              <a:rPr lang="en" u="sng">
                <a:solidFill>
                  <a:schemeClr val="hlink"/>
                </a:solidFill>
                <a:hlinkClick r:id="rId4"/>
              </a:rPr>
              <a:t>https://www.britannica.com/topic/Judaism</a:t>
            </a:r>
            <a:endParaRPr/>
          </a:p>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819150" y="7956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Historische Chanukka</a:t>
            </a:r>
            <a:endParaRPr/>
          </a:p>
        </p:txBody>
      </p:sp>
      <p:sp>
        <p:nvSpPr>
          <p:cNvPr id="155" name="Google Shape;155;p17"/>
          <p:cNvSpPr txBox="1">
            <a:spLocks noGrp="1"/>
          </p:cNvSpPr>
          <p:nvPr>
            <p:ph type="body" idx="1"/>
          </p:nvPr>
        </p:nvSpPr>
        <p:spPr>
          <a:xfrm>
            <a:off x="749050" y="1750250"/>
            <a:ext cx="7575900" cy="2448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Alegreya"/>
              <a:buChar char="●"/>
            </a:pPr>
            <a:r>
              <a:rPr lang="en" sz="1600">
                <a:latin typeface="Alegreya"/>
                <a:ea typeface="Alegreya"/>
                <a:cs typeface="Alegreya"/>
                <a:sym typeface="Alegreya"/>
              </a:rPr>
              <a:t>Ursprünglich war der achttägige Feiertag geplant, um das achttägige Festival von Sukkot parallel zu begleiten. </a:t>
            </a:r>
            <a:endParaRPr sz="1600">
              <a:latin typeface="Alegreya"/>
              <a:ea typeface="Alegreya"/>
              <a:cs typeface="Alegreya"/>
              <a:sym typeface="Alegreya"/>
            </a:endParaRPr>
          </a:p>
          <a:p>
            <a:pPr marL="457200" lvl="0" indent="-330200" algn="l" rtl="0">
              <a:spcBef>
                <a:spcPts val="0"/>
              </a:spcBef>
              <a:spcAft>
                <a:spcPts val="0"/>
              </a:spcAft>
              <a:buSzPts val="1600"/>
              <a:buFont typeface="Alegreya"/>
              <a:buChar char="●"/>
            </a:pPr>
            <a:r>
              <a:rPr lang="en" sz="1600">
                <a:latin typeface="Alegreya"/>
                <a:ea typeface="Alegreya"/>
                <a:cs typeface="Alegreya"/>
                <a:sym typeface="Alegreya"/>
              </a:rPr>
              <a:t>Nach der Legende, als die Makkabäer nach dem Krieg in den Tempel eintreten, zündeten Sie das Feuer wieder an, genannt ner Tamid (ewiges Licht), das ständig im Tempel brannte.</a:t>
            </a:r>
            <a:endParaRPr sz="1600">
              <a:latin typeface="Alegreya"/>
              <a:ea typeface="Alegreya"/>
              <a:cs typeface="Alegreya"/>
              <a:sym typeface="Alegreya"/>
            </a:endParaRPr>
          </a:p>
          <a:p>
            <a:pPr marL="457200" lvl="0" indent="-330200" algn="l" rtl="0">
              <a:spcBef>
                <a:spcPts val="0"/>
              </a:spcBef>
              <a:spcAft>
                <a:spcPts val="0"/>
              </a:spcAft>
              <a:buSzPts val="1600"/>
              <a:buFont typeface="Alegreya"/>
              <a:buChar char="●"/>
            </a:pPr>
            <a:r>
              <a:rPr lang="en" sz="1600">
                <a:latin typeface="Alegreya"/>
                <a:ea typeface="Alegreya"/>
                <a:cs typeface="Alegreya"/>
                <a:sym typeface="Alegreya"/>
              </a:rPr>
              <a:t>Die Legende über ein kleines Glas Öl, das unerwartet dauerte acht Tage ist jetzt ein Teil von Chanukka.</a:t>
            </a:r>
            <a:endParaRPr sz="1600">
              <a:latin typeface="Alegreya"/>
              <a:ea typeface="Alegreya"/>
              <a:cs typeface="Alegreya"/>
              <a:sym typeface="Alegreya"/>
            </a:endParaRPr>
          </a:p>
        </p:txBody>
      </p: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19150" y="6958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Chanukka Heute</a:t>
            </a:r>
            <a:endParaRPr/>
          </a:p>
        </p:txBody>
      </p:sp>
      <p:sp>
        <p:nvSpPr>
          <p:cNvPr id="161" name="Google Shape;161;p18"/>
          <p:cNvSpPr txBox="1">
            <a:spLocks noGrp="1"/>
          </p:cNvSpPr>
          <p:nvPr>
            <p:ph type="body" idx="1"/>
          </p:nvPr>
        </p:nvSpPr>
        <p:spPr>
          <a:xfrm>
            <a:off x="819150" y="1460100"/>
            <a:ext cx="7505700" cy="1224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Font typeface="Alegreya"/>
              <a:buChar char="-"/>
            </a:pPr>
            <a:r>
              <a:rPr lang="en" sz="1500">
                <a:latin typeface="Alegreya"/>
                <a:ea typeface="Alegreya"/>
                <a:cs typeface="Alegreya"/>
                <a:sym typeface="Alegreya"/>
              </a:rPr>
              <a:t>Heute ist Chanukka am beliebtesten international jüdische Feiertag.</a:t>
            </a:r>
            <a:endParaRPr sz="1500">
              <a:latin typeface="Alegreya"/>
              <a:ea typeface="Alegreya"/>
              <a:cs typeface="Alegreya"/>
              <a:sym typeface="Alegreya"/>
            </a:endParaRPr>
          </a:p>
          <a:p>
            <a:pPr marL="457200" lvl="0" indent="-323850" algn="l" rtl="0">
              <a:spcBef>
                <a:spcPts val="0"/>
              </a:spcBef>
              <a:spcAft>
                <a:spcPts val="0"/>
              </a:spcAft>
              <a:buSzPts val="1500"/>
              <a:buFont typeface="Alegreya"/>
              <a:buChar char="-"/>
            </a:pPr>
            <a:r>
              <a:rPr lang="en" sz="1500">
                <a:solidFill>
                  <a:srgbClr val="212121"/>
                </a:solidFill>
                <a:highlight>
                  <a:srgbClr val="FFFFFF"/>
                </a:highlight>
                <a:latin typeface="Alegreya"/>
                <a:ea typeface="Alegreya"/>
                <a:cs typeface="Alegreya"/>
                <a:sym typeface="Alegreya"/>
              </a:rPr>
              <a:t>Viele der ursprünglichen Traditionen werden heute praktiziert </a:t>
            </a:r>
            <a:endParaRPr sz="1500">
              <a:solidFill>
                <a:srgbClr val="212121"/>
              </a:solidFill>
              <a:highlight>
                <a:srgbClr val="FFFFFF"/>
              </a:highlight>
              <a:latin typeface="Alegreya"/>
              <a:ea typeface="Alegreya"/>
              <a:cs typeface="Alegreya"/>
              <a:sym typeface="Alegreya"/>
            </a:endParaRPr>
          </a:p>
          <a:p>
            <a:pPr marL="457200" lvl="0" indent="-323850" algn="l" rtl="0">
              <a:spcBef>
                <a:spcPts val="0"/>
              </a:spcBef>
              <a:spcAft>
                <a:spcPts val="0"/>
              </a:spcAft>
              <a:buSzPts val="1500"/>
              <a:buFont typeface="Alegreya"/>
              <a:buChar char="-"/>
            </a:pPr>
            <a:r>
              <a:rPr lang="en" sz="1500">
                <a:solidFill>
                  <a:srgbClr val="212121"/>
                </a:solidFill>
                <a:highlight>
                  <a:srgbClr val="FFFFFF"/>
                </a:highlight>
                <a:latin typeface="Alegreya"/>
                <a:ea typeface="Alegreya"/>
                <a:cs typeface="Alegreya"/>
                <a:sym typeface="Alegreya"/>
              </a:rPr>
              <a:t>Die Beleuchtung der Menorah bleibt das Hauptereignis.</a:t>
            </a:r>
            <a:endParaRPr sz="1500">
              <a:solidFill>
                <a:srgbClr val="212121"/>
              </a:solidFill>
              <a:highlight>
                <a:srgbClr val="FFFFFF"/>
              </a:highlight>
              <a:latin typeface="Alegreya"/>
              <a:ea typeface="Alegreya"/>
              <a:cs typeface="Alegreya"/>
              <a:sym typeface="Alegreya"/>
            </a:endParaRPr>
          </a:p>
          <a:p>
            <a:pPr marL="0" lvl="0" indent="0" algn="l" rtl="0">
              <a:spcBef>
                <a:spcPts val="1600"/>
              </a:spcBef>
              <a:spcAft>
                <a:spcPts val="0"/>
              </a:spcAft>
              <a:buNone/>
            </a:pPr>
            <a:endParaRPr sz="1200">
              <a:solidFill>
                <a:srgbClr val="212121"/>
              </a:solidFill>
              <a:highlight>
                <a:srgbClr val="FFFFFF"/>
              </a:highlight>
              <a:latin typeface="Roboto"/>
              <a:ea typeface="Roboto"/>
              <a:cs typeface="Roboto"/>
              <a:sym typeface="Roboto"/>
            </a:endParaRPr>
          </a:p>
          <a:p>
            <a:pPr marL="0" lvl="0" indent="0" algn="l" rtl="0">
              <a:spcBef>
                <a:spcPts val="1600"/>
              </a:spcBef>
              <a:spcAft>
                <a:spcPts val="0"/>
              </a:spcAft>
              <a:buNone/>
            </a:pPr>
            <a:endParaRPr sz="1200">
              <a:solidFill>
                <a:srgbClr val="212121"/>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pic>
        <p:nvPicPr>
          <p:cNvPr id="162" name="Google Shape;162;p18"/>
          <p:cNvPicPr preferRelativeResize="0"/>
          <p:nvPr/>
        </p:nvPicPr>
        <p:blipFill rotWithShape="1">
          <a:blip r:embed="rId3">
            <a:alphaModFix/>
          </a:blip>
          <a:srcRect/>
          <a:stretch/>
        </p:blipFill>
        <p:spPr>
          <a:xfrm>
            <a:off x="3133500" y="2684100"/>
            <a:ext cx="2876975" cy="191742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0"/>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161"/>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819150" y="4225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Chanukka Heute</a:t>
            </a:r>
            <a:endParaRPr/>
          </a:p>
        </p:txBody>
      </p:sp>
      <p:sp>
        <p:nvSpPr>
          <p:cNvPr id="168" name="Google Shape;168;p19"/>
          <p:cNvSpPr txBox="1">
            <a:spLocks noGrp="1"/>
          </p:cNvSpPr>
          <p:nvPr>
            <p:ph type="body" idx="1"/>
          </p:nvPr>
        </p:nvSpPr>
        <p:spPr>
          <a:xfrm>
            <a:off x="819150" y="1016400"/>
            <a:ext cx="7505700" cy="15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212121"/>
                </a:solidFill>
                <a:highlight>
                  <a:srgbClr val="FFFFFF"/>
                </a:highlight>
                <a:latin typeface="Alegreya"/>
                <a:ea typeface="Alegreya"/>
                <a:cs typeface="Alegreya"/>
                <a:sym typeface="Alegreya"/>
              </a:rPr>
              <a:t>Chanukka im modernen Deutschland:</a:t>
            </a:r>
            <a:endParaRPr sz="1400" b="1">
              <a:solidFill>
                <a:srgbClr val="212121"/>
              </a:solidFill>
              <a:highlight>
                <a:srgbClr val="FFFFFF"/>
              </a:highlight>
              <a:latin typeface="Alegreya"/>
              <a:ea typeface="Alegreya"/>
              <a:cs typeface="Alegreya"/>
              <a:sym typeface="Alegreya"/>
            </a:endParaRPr>
          </a:p>
          <a:p>
            <a:pPr marL="457200" lvl="0" indent="-317500" algn="l" rtl="0">
              <a:spcBef>
                <a:spcPts val="1600"/>
              </a:spcBef>
              <a:spcAft>
                <a:spcPts val="0"/>
              </a:spcAft>
              <a:buClr>
                <a:srgbClr val="000000"/>
              </a:buClr>
              <a:buSzPts val="1400"/>
              <a:buFont typeface="Alegreya"/>
              <a:buChar char="-"/>
            </a:pPr>
            <a:r>
              <a:rPr lang="en" sz="1400">
                <a:solidFill>
                  <a:srgbClr val="000000"/>
                </a:solidFill>
                <a:highlight>
                  <a:srgbClr val="FFFFFF"/>
                </a:highlight>
                <a:latin typeface="Alegreya"/>
                <a:ea typeface="Alegreya"/>
                <a:cs typeface="Alegreya"/>
                <a:sym typeface="Alegreya"/>
              </a:rPr>
              <a:t>Viele der deutschen jüdischen Gemeinde feiern auch Weihnachten.</a:t>
            </a:r>
            <a:endParaRPr sz="1400">
              <a:solidFill>
                <a:srgbClr val="000000"/>
              </a:solidFill>
              <a:highlight>
                <a:srgbClr val="FFFFFF"/>
              </a:highlight>
              <a:latin typeface="Alegreya"/>
              <a:ea typeface="Alegreya"/>
              <a:cs typeface="Alegreya"/>
              <a:sym typeface="Alegreya"/>
            </a:endParaRPr>
          </a:p>
          <a:p>
            <a:pPr marL="457200" lvl="0" indent="-317500" algn="l" rtl="0">
              <a:spcBef>
                <a:spcPts val="0"/>
              </a:spcBef>
              <a:spcAft>
                <a:spcPts val="0"/>
              </a:spcAft>
              <a:buClr>
                <a:srgbClr val="212121"/>
              </a:buClr>
              <a:buSzPts val="1400"/>
              <a:buFont typeface="Alegreya"/>
              <a:buChar char="-"/>
            </a:pPr>
            <a:r>
              <a:rPr lang="en" sz="1400">
                <a:solidFill>
                  <a:srgbClr val="000000"/>
                </a:solidFill>
                <a:highlight>
                  <a:srgbClr val="FFFFFF"/>
                </a:highlight>
                <a:latin typeface="Alegreya"/>
                <a:ea typeface="Alegreya"/>
                <a:cs typeface="Alegreya"/>
                <a:sym typeface="Alegreya"/>
              </a:rPr>
              <a:t>Das deutsche Volk nennt es</a:t>
            </a:r>
            <a:r>
              <a:rPr lang="en" sz="1400" b="1">
                <a:solidFill>
                  <a:srgbClr val="212121"/>
                </a:solidFill>
                <a:highlight>
                  <a:srgbClr val="FFFFFF"/>
                </a:highlight>
                <a:latin typeface="Alegreya"/>
                <a:ea typeface="Alegreya"/>
                <a:cs typeface="Alegreya"/>
                <a:sym typeface="Alegreya"/>
              </a:rPr>
              <a:t> </a:t>
            </a:r>
            <a:r>
              <a:rPr lang="en" sz="1400" b="1">
                <a:solidFill>
                  <a:srgbClr val="38761D"/>
                </a:solidFill>
                <a:highlight>
                  <a:srgbClr val="FFFFFF"/>
                </a:highlight>
                <a:latin typeface="Alegreya"/>
                <a:ea typeface="Alegreya"/>
                <a:cs typeface="Alegreya"/>
                <a:sym typeface="Alegreya"/>
              </a:rPr>
              <a:t>“Weihnukka”</a:t>
            </a:r>
            <a:r>
              <a:rPr lang="en" sz="1400">
                <a:solidFill>
                  <a:srgbClr val="000000"/>
                </a:solidFill>
                <a:highlight>
                  <a:srgbClr val="FFFFFF"/>
                </a:highlight>
                <a:latin typeface="Alegreya"/>
                <a:ea typeface="Alegreya"/>
                <a:cs typeface="Alegreya"/>
                <a:sym typeface="Alegreya"/>
              </a:rPr>
              <a:t>.</a:t>
            </a:r>
            <a:endParaRPr sz="1400">
              <a:solidFill>
                <a:srgbClr val="000000"/>
              </a:solidFill>
              <a:highlight>
                <a:srgbClr val="FFFFFF"/>
              </a:highlight>
              <a:latin typeface="Alegreya"/>
              <a:ea typeface="Alegreya"/>
              <a:cs typeface="Alegreya"/>
              <a:sym typeface="Alegreya"/>
            </a:endParaRPr>
          </a:p>
          <a:p>
            <a:pPr marL="457200" lvl="0" indent="-317500" algn="l" rtl="0">
              <a:spcBef>
                <a:spcPts val="0"/>
              </a:spcBef>
              <a:spcAft>
                <a:spcPts val="0"/>
              </a:spcAft>
              <a:buClr>
                <a:srgbClr val="000000"/>
              </a:buClr>
              <a:buSzPts val="1400"/>
              <a:buFont typeface="Alegreya"/>
              <a:buChar char="-"/>
            </a:pPr>
            <a:r>
              <a:rPr lang="en" sz="1400">
                <a:solidFill>
                  <a:srgbClr val="000000"/>
                </a:solidFill>
                <a:latin typeface="Alegreya"/>
                <a:ea typeface="Alegreya"/>
                <a:cs typeface="Alegreya"/>
                <a:sym typeface="Alegreya"/>
              </a:rPr>
              <a:t>Berlin hat die größte Menorah in Europa. Es ist vor dem Brandenburger Tor. </a:t>
            </a:r>
            <a:endParaRPr sz="1400">
              <a:solidFill>
                <a:srgbClr val="000000"/>
              </a:solidFill>
              <a:latin typeface="Alegreya"/>
              <a:ea typeface="Alegreya"/>
              <a:cs typeface="Alegreya"/>
              <a:sym typeface="Alegreya"/>
            </a:endParaRPr>
          </a:p>
          <a:p>
            <a:pPr marL="457200" lvl="0" indent="-317500" algn="l" rtl="0">
              <a:spcBef>
                <a:spcPts val="0"/>
              </a:spcBef>
              <a:spcAft>
                <a:spcPts val="0"/>
              </a:spcAft>
              <a:buClr>
                <a:srgbClr val="000000"/>
              </a:buClr>
              <a:buSzPts val="1400"/>
              <a:buFont typeface="Alegreya"/>
              <a:buChar char="-"/>
            </a:pPr>
            <a:r>
              <a:rPr lang="en" sz="1400">
                <a:solidFill>
                  <a:srgbClr val="000000"/>
                </a:solidFill>
                <a:highlight>
                  <a:srgbClr val="FFFFFF"/>
                </a:highlight>
                <a:latin typeface="Alegreya"/>
                <a:ea typeface="Alegreya"/>
                <a:cs typeface="Alegreya"/>
                <a:sym typeface="Alegreya"/>
              </a:rPr>
              <a:t>Chanukka in Deutschland ist sehr symbolisch, weil der Holocaust der Geschichte Chanukkas ähnelt.</a:t>
            </a:r>
            <a:endParaRPr sz="1400">
              <a:solidFill>
                <a:srgbClr val="000000"/>
              </a:solidFill>
              <a:highlight>
                <a:srgbClr val="FFFFFF"/>
              </a:highlight>
              <a:latin typeface="Alegreya"/>
              <a:ea typeface="Alegreya"/>
              <a:cs typeface="Alegreya"/>
              <a:sym typeface="Alegreya"/>
            </a:endParaRPr>
          </a:p>
          <a:p>
            <a:pPr marL="0" lvl="0" indent="0" algn="l" rtl="0">
              <a:spcBef>
                <a:spcPts val="0"/>
              </a:spcBef>
              <a:spcAft>
                <a:spcPts val="0"/>
              </a:spcAft>
              <a:buNone/>
            </a:pPr>
            <a:endParaRPr sz="1200">
              <a:solidFill>
                <a:srgbClr val="212121"/>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212121"/>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212121"/>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212121"/>
              </a:solidFill>
              <a:highlight>
                <a:srgbClr val="FFFFFF"/>
              </a:highlight>
              <a:latin typeface="Roboto"/>
              <a:ea typeface="Roboto"/>
              <a:cs typeface="Roboto"/>
              <a:sym typeface="Roboto"/>
            </a:endParaRPr>
          </a:p>
          <a:p>
            <a:pPr marL="0" lvl="0" indent="0" algn="l" rtl="0">
              <a:spcBef>
                <a:spcPts val="1600"/>
              </a:spcBef>
              <a:spcAft>
                <a:spcPts val="1600"/>
              </a:spcAft>
              <a:buNone/>
            </a:pPr>
            <a:endParaRPr/>
          </a:p>
        </p:txBody>
      </p:sp>
      <p:pic>
        <p:nvPicPr>
          <p:cNvPr id="169" name="Google Shape;169;p19"/>
          <p:cNvPicPr preferRelativeResize="0"/>
          <p:nvPr/>
        </p:nvPicPr>
        <p:blipFill>
          <a:blip r:embed="rId3">
            <a:alphaModFix/>
          </a:blip>
          <a:stretch>
            <a:fillRect/>
          </a:stretch>
        </p:blipFill>
        <p:spPr>
          <a:xfrm>
            <a:off x="1501875" y="2933750"/>
            <a:ext cx="2796950" cy="1864650"/>
          </a:xfrm>
          <a:prstGeom prst="rect">
            <a:avLst/>
          </a:prstGeom>
          <a:noFill/>
          <a:ln>
            <a:noFill/>
          </a:ln>
        </p:spPr>
      </p:pic>
      <p:pic>
        <p:nvPicPr>
          <p:cNvPr id="170" name="Google Shape;170;p19"/>
          <p:cNvPicPr preferRelativeResize="0"/>
          <p:nvPr/>
        </p:nvPicPr>
        <p:blipFill>
          <a:blip r:embed="rId4">
            <a:alphaModFix/>
          </a:blip>
          <a:stretch>
            <a:fillRect/>
          </a:stretch>
        </p:blipFill>
        <p:spPr>
          <a:xfrm>
            <a:off x="5557400" y="2659313"/>
            <a:ext cx="1997900" cy="21390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8"/>
                                        </p:tgtEl>
                                        <p:attrNameLst>
                                          <p:attrName>style.visibility</p:attrName>
                                        </p:attrNameLst>
                                      </p:cBhvr>
                                      <p:to>
                                        <p:strVal val="visible"/>
                                      </p:to>
                                    </p:set>
                                    <p:anim calcmode="lin" valueType="num">
                                      <p:cBhvr additive="base">
                                        <p:cTn id="7" dur="1000"/>
                                        <p:tgtEl>
                                          <p:spTgt spid="168"/>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69"/>
                                        </p:tgtEl>
                                        <p:attrNameLst>
                                          <p:attrName>style.visibility</p:attrName>
                                        </p:attrNameLst>
                                      </p:cBhvr>
                                      <p:to>
                                        <p:strVal val="visible"/>
                                      </p:to>
                                    </p:set>
                                    <p:anim calcmode="lin" valueType="num">
                                      <p:cBhvr additive="base">
                                        <p:cTn id="10" dur="1000"/>
                                        <p:tgtEl>
                                          <p:spTgt spid="169"/>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170"/>
                                        </p:tgtEl>
                                        <p:attrNameLst>
                                          <p:attrName>style.visibility</p:attrName>
                                        </p:attrNameLst>
                                      </p:cBhvr>
                                      <p:to>
                                        <p:strVal val="visible"/>
                                      </p:to>
                                    </p:set>
                                    <p:anim calcmode="lin" valueType="num">
                                      <p:cBhvr additive="base">
                                        <p:cTn id="13" dur="1000"/>
                                        <p:tgtEl>
                                          <p:spTgt spid="17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819150" y="516850"/>
            <a:ext cx="7033500" cy="6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Chanukka Heute</a:t>
            </a:r>
            <a:endParaRPr/>
          </a:p>
        </p:txBody>
      </p:sp>
      <p:sp>
        <p:nvSpPr>
          <p:cNvPr id="176" name="Google Shape;176;p20"/>
          <p:cNvSpPr txBox="1">
            <a:spLocks noGrp="1"/>
          </p:cNvSpPr>
          <p:nvPr>
            <p:ph type="body" idx="1"/>
          </p:nvPr>
        </p:nvSpPr>
        <p:spPr>
          <a:xfrm>
            <a:off x="852925" y="1206850"/>
            <a:ext cx="7033500" cy="12129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000000"/>
              </a:buClr>
              <a:buSzPts val="1500"/>
              <a:buFont typeface="Alegreya"/>
              <a:buChar char="-"/>
            </a:pPr>
            <a:r>
              <a:rPr lang="en" sz="1500">
                <a:solidFill>
                  <a:srgbClr val="000000"/>
                </a:solidFill>
                <a:latin typeface="Alegreya"/>
                <a:ea typeface="Alegreya"/>
                <a:cs typeface="Alegreya"/>
                <a:sym typeface="Alegreya"/>
              </a:rPr>
              <a:t>Traditionelle Essen sind Latkes und Sufganiyot.</a:t>
            </a:r>
            <a:endParaRPr sz="1500">
              <a:solidFill>
                <a:srgbClr val="000000"/>
              </a:solidFill>
              <a:latin typeface="Alegreya"/>
              <a:ea typeface="Alegreya"/>
              <a:cs typeface="Alegreya"/>
              <a:sym typeface="Alegreya"/>
            </a:endParaRPr>
          </a:p>
          <a:p>
            <a:pPr marL="457200" lvl="0" indent="-323850" algn="l" rtl="0">
              <a:lnSpc>
                <a:spcPct val="115000"/>
              </a:lnSpc>
              <a:spcBef>
                <a:spcPts val="0"/>
              </a:spcBef>
              <a:spcAft>
                <a:spcPts val="0"/>
              </a:spcAft>
              <a:buClr>
                <a:srgbClr val="000000"/>
              </a:buClr>
              <a:buSzPts val="1500"/>
              <a:buFont typeface="Alegreya"/>
              <a:buChar char="-"/>
            </a:pPr>
            <a:r>
              <a:rPr lang="en" sz="1500">
                <a:solidFill>
                  <a:srgbClr val="000000"/>
                </a:solidFill>
                <a:highlight>
                  <a:srgbClr val="FFFFFF"/>
                </a:highlight>
                <a:latin typeface="Alegreya"/>
                <a:ea typeface="Alegreya"/>
                <a:cs typeface="Alegreya"/>
                <a:sym typeface="Alegreya"/>
              </a:rPr>
              <a:t>Aktivitäten umfassen das Spielen von Dreidel und das Beleuchten der Menorah.</a:t>
            </a:r>
            <a:endParaRPr sz="1500">
              <a:solidFill>
                <a:srgbClr val="000000"/>
              </a:solidFill>
              <a:highlight>
                <a:srgbClr val="FFFFFF"/>
              </a:highlight>
              <a:latin typeface="Alegreya"/>
              <a:ea typeface="Alegreya"/>
              <a:cs typeface="Alegreya"/>
              <a:sym typeface="Alegreya"/>
            </a:endParaRPr>
          </a:p>
          <a:p>
            <a:pPr marL="457200" lvl="0" indent="-323850" algn="l" rtl="0">
              <a:lnSpc>
                <a:spcPct val="115000"/>
              </a:lnSpc>
              <a:spcBef>
                <a:spcPts val="0"/>
              </a:spcBef>
              <a:spcAft>
                <a:spcPts val="0"/>
              </a:spcAft>
              <a:buClr>
                <a:srgbClr val="000000"/>
              </a:buClr>
              <a:buSzPts val="1500"/>
              <a:buFont typeface="Alegreya"/>
              <a:buChar char="-"/>
            </a:pPr>
            <a:r>
              <a:rPr lang="en" sz="1500">
                <a:solidFill>
                  <a:srgbClr val="000000"/>
                </a:solidFill>
                <a:highlight>
                  <a:srgbClr val="FFFFFF"/>
                </a:highlight>
                <a:latin typeface="Alegreya"/>
                <a:ea typeface="Alegreya"/>
                <a:cs typeface="Alegreya"/>
                <a:sym typeface="Alegreya"/>
              </a:rPr>
              <a:t>Dieses Jahr beginnt Chanukka am 2. Dezember und endet am 10. Dezember.</a:t>
            </a:r>
            <a:endParaRPr sz="1500">
              <a:solidFill>
                <a:srgbClr val="000000"/>
              </a:solidFill>
              <a:highlight>
                <a:srgbClr val="FFFFFF"/>
              </a:highlight>
              <a:latin typeface="Alegreya"/>
              <a:ea typeface="Alegreya"/>
              <a:cs typeface="Alegreya"/>
              <a:sym typeface="Alegreya"/>
            </a:endParaRPr>
          </a:p>
          <a:p>
            <a:pPr marL="0" lvl="0" indent="0" algn="l" rtl="0">
              <a:spcBef>
                <a:spcPts val="1600"/>
              </a:spcBef>
              <a:spcAft>
                <a:spcPts val="1600"/>
              </a:spcAft>
              <a:buNone/>
            </a:pPr>
            <a:endParaRPr sz="1200">
              <a:solidFill>
                <a:srgbClr val="212121"/>
              </a:solidFill>
              <a:highlight>
                <a:srgbClr val="FFFFFF"/>
              </a:highlight>
              <a:latin typeface="Roboto"/>
              <a:ea typeface="Roboto"/>
              <a:cs typeface="Roboto"/>
              <a:sym typeface="Roboto"/>
            </a:endParaRPr>
          </a:p>
        </p:txBody>
      </p:sp>
      <p:pic>
        <p:nvPicPr>
          <p:cNvPr id="177" name="Google Shape;177;p20"/>
          <p:cNvPicPr preferRelativeResize="0"/>
          <p:nvPr/>
        </p:nvPicPr>
        <p:blipFill>
          <a:blip r:embed="rId3">
            <a:alphaModFix/>
          </a:blip>
          <a:stretch>
            <a:fillRect/>
          </a:stretch>
        </p:blipFill>
        <p:spPr>
          <a:xfrm>
            <a:off x="2833100" y="2344850"/>
            <a:ext cx="3477800" cy="23185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1000"/>
                                        <p:tgtEl>
                                          <p:spTgt spid="176"/>
                                        </p:tgtEl>
                                      </p:cBhvr>
                                    </p:animEffect>
                                  </p:childTnLst>
                                </p:cTn>
                              </p:par>
                              <p:par>
                                <p:cTn id="8" presetID="10" presetClass="entr" presetSubtype="0" fill="hold" nodeType="withEffect">
                                  <p:stCondLst>
                                    <p:cond delay="0"/>
                                  </p:stCondLst>
                                  <p:childTnLst>
                                    <p:set>
                                      <p:cBhvr>
                                        <p:cTn id="9" dur="1" fill="hold">
                                          <p:stCondLst>
                                            <p:cond delay="0"/>
                                          </p:stCondLst>
                                        </p:cTn>
                                        <p:tgtEl>
                                          <p:spTgt spid="177"/>
                                        </p:tgtEl>
                                        <p:attrNameLst>
                                          <p:attrName>style.visibility</p:attrName>
                                        </p:attrNameLst>
                                      </p:cBhvr>
                                      <p:to>
                                        <p:strVal val="visible"/>
                                      </p:to>
                                    </p:set>
                                    <p:animEffect transition="in" filter="fade">
                                      <p:cBhvr>
                                        <p:cTn id="10" dur="10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819150" y="5959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Chanukka Ablauf</a:t>
            </a:r>
            <a:endParaRPr/>
          </a:p>
        </p:txBody>
      </p:sp>
      <p:sp>
        <p:nvSpPr>
          <p:cNvPr id="183" name="Google Shape;183;p21"/>
          <p:cNvSpPr txBox="1">
            <a:spLocks noGrp="1"/>
          </p:cNvSpPr>
          <p:nvPr>
            <p:ph type="body" idx="1"/>
          </p:nvPr>
        </p:nvSpPr>
        <p:spPr>
          <a:xfrm>
            <a:off x="734100" y="1156900"/>
            <a:ext cx="7451100" cy="18096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Font typeface="Alegreya"/>
              <a:buChar char="-"/>
            </a:pPr>
            <a:r>
              <a:rPr lang="en" b="1">
                <a:solidFill>
                  <a:srgbClr val="990000"/>
                </a:solidFill>
                <a:latin typeface="Alegreya"/>
                <a:ea typeface="Alegreya"/>
                <a:cs typeface="Alegreya"/>
                <a:sym typeface="Alegreya"/>
              </a:rPr>
              <a:t>Jed</a:t>
            </a:r>
            <a:r>
              <a:rPr lang="en" sz="1500" b="1">
                <a:solidFill>
                  <a:srgbClr val="990000"/>
                </a:solidFill>
                <a:latin typeface="Alegreya"/>
                <a:ea typeface="Alegreya"/>
                <a:cs typeface="Alegreya"/>
                <a:sym typeface="Alegreya"/>
              </a:rPr>
              <a:t>er Zweig des Menora</a:t>
            </a:r>
            <a:r>
              <a:rPr lang="en" sz="1500" b="1">
                <a:solidFill>
                  <a:srgbClr val="000000"/>
                </a:solidFill>
                <a:latin typeface="Alegreya"/>
                <a:ea typeface="Alegreya"/>
                <a:cs typeface="Alegreya"/>
                <a:sym typeface="Alegreya"/>
              </a:rPr>
              <a:t> </a:t>
            </a:r>
            <a:r>
              <a:rPr lang="en" sz="1500">
                <a:solidFill>
                  <a:srgbClr val="000000"/>
                </a:solidFill>
                <a:latin typeface="Alegreya"/>
                <a:ea typeface="Alegreya"/>
                <a:cs typeface="Alegreya"/>
                <a:sym typeface="Alegreya"/>
              </a:rPr>
              <a:t>in jeder Familie wird in jeder Nacht, die während Chanukka, anzündete.</a:t>
            </a:r>
            <a:endParaRPr sz="1500">
              <a:solidFill>
                <a:srgbClr val="000000"/>
              </a:solidFill>
              <a:latin typeface="Alegreya"/>
              <a:ea typeface="Alegreya"/>
              <a:cs typeface="Alegreya"/>
              <a:sym typeface="Alegreya"/>
            </a:endParaRPr>
          </a:p>
          <a:p>
            <a:pPr marL="457200" lvl="0" indent="-323850" algn="l" rtl="0">
              <a:spcBef>
                <a:spcPts val="0"/>
              </a:spcBef>
              <a:spcAft>
                <a:spcPts val="0"/>
              </a:spcAft>
              <a:buSzPts val="1500"/>
              <a:buFont typeface="Alegreya"/>
              <a:buChar char="-"/>
            </a:pPr>
            <a:r>
              <a:rPr lang="en" sz="1500">
                <a:solidFill>
                  <a:srgbClr val="000000"/>
                </a:solidFill>
                <a:latin typeface="Alegreya"/>
                <a:ea typeface="Alegreya"/>
                <a:cs typeface="Alegreya"/>
                <a:sym typeface="Alegreya"/>
              </a:rPr>
              <a:t>Die Deutsche kochen </a:t>
            </a:r>
            <a:r>
              <a:rPr lang="en" sz="1500" b="1">
                <a:solidFill>
                  <a:srgbClr val="B45F06"/>
                </a:solidFill>
                <a:latin typeface="Alegreya"/>
                <a:ea typeface="Alegreya"/>
                <a:cs typeface="Alegreya"/>
                <a:sym typeface="Alegreya"/>
              </a:rPr>
              <a:t>die Kartoffelpuffer (Latkes)</a:t>
            </a:r>
            <a:r>
              <a:rPr lang="en" sz="1500">
                <a:solidFill>
                  <a:srgbClr val="000000"/>
                </a:solidFill>
                <a:latin typeface="Alegreya"/>
                <a:ea typeface="Alegreya"/>
                <a:cs typeface="Alegreya"/>
                <a:sym typeface="Alegreya"/>
              </a:rPr>
              <a:t> und backen </a:t>
            </a:r>
            <a:r>
              <a:rPr lang="en" sz="1500" b="1">
                <a:solidFill>
                  <a:srgbClr val="B45F06"/>
                </a:solidFill>
                <a:latin typeface="Alegreya"/>
                <a:ea typeface="Alegreya"/>
                <a:cs typeface="Alegreya"/>
                <a:sym typeface="Alegreya"/>
              </a:rPr>
              <a:t>die Berliner (sufganiyot</a:t>
            </a:r>
            <a:r>
              <a:rPr lang="en" sz="1500">
                <a:solidFill>
                  <a:srgbClr val="000000"/>
                </a:solidFill>
                <a:latin typeface="Alegreya"/>
                <a:ea typeface="Alegreya"/>
                <a:cs typeface="Alegreya"/>
                <a:sym typeface="Alegreya"/>
              </a:rPr>
              <a:t>) zu Hause.</a:t>
            </a:r>
            <a:endParaRPr sz="1500">
              <a:solidFill>
                <a:srgbClr val="000000"/>
              </a:solidFill>
              <a:latin typeface="Alegreya"/>
              <a:ea typeface="Alegreya"/>
              <a:cs typeface="Alegreya"/>
              <a:sym typeface="Alegreya"/>
            </a:endParaRPr>
          </a:p>
          <a:p>
            <a:pPr marL="457200" lvl="0" indent="-323850" algn="l" rtl="0">
              <a:spcBef>
                <a:spcPts val="0"/>
              </a:spcBef>
              <a:spcAft>
                <a:spcPts val="0"/>
              </a:spcAft>
              <a:buClr>
                <a:srgbClr val="000000"/>
              </a:buClr>
              <a:buSzPts val="1500"/>
              <a:buFont typeface="Alegreya"/>
              <a:buChar char="-"/>
            </a:pPr>
            <a:r>
              <a:rPr lang="en" sz="1500">
                <a:solidFill>
                  <a:srgbClr val="000000"/>
                </a:solidFill>
                <a:latin typeface="Alegreya"/>
                <a:ea typeface="Alegreya"/>
                <a:cs typeface="Alegreya"/>
                <a:sym typeface="Alegreya"/>
              </a:rPr>
              <a:t>Die Essen werden auch in den Bäckerei oder im Café gekauft.</a:t>
            </a:r>
            <a:endParaRPr sz="1500">
              <a:solidFill>
                <a:srgbClr val="000000"/>
              </a:solidFill>
              <a:latin typeface="Alegreya"/>
              <a:ea typeface="Alegreya"/>
              <a:cs typeface="Alegreya"/>
              <a:sym typeface="Alegreya"/>
            </a:endParaRPr>
          </a:p>
          <a:p>
            <a:pPr marL="457200" lvl="0" indent="-323850" algn="l" rtl="0">
              <a:spcBef>
                <a:spcPts val="0"/>
              </a:spcBef>
              <a:spcAft>
                <a:spcPts val="0"/>
              </a:spcAft>
              <a:buSzPts val="1500"/>
              <a:buFont typeface="Alegreya"/>
              <a:buChar char="-"/>
            </a:pPr>
            <a:r>
              <a:rPr lang="en" sz="1500">
                <a:solidFill>
                  <a:srgbClr val="000000"/>
                </a:solidFill>
                <a:latin typeface="Alegreya"/>
                <a:ea typeface="Alegreya"/>
                <a:cs typeface="Alegreya"/>
                <a:sym typeface="Alegreya"/>
              </a:rPr>
              <a:t>Die Deutsche spielen den </a:t>
            </a:r>
            <a:r>
              <a:rPr lang="en" sz="1500" b="1">
                <a:solidFill>
                  <a:srgbClr val="00FFFF"/>
                </a:solidFill>
                <a:latin typeface="Alegreya"/>
                <a:ea typeface="Alegreya"/>
                <a:cs typeface="Alegreya"/>
                <a:sym typeface="Alegreya"/>
              </a:rPr>
              <a:t>Dreidel</a:t>
            </a:r>
            <a:r>
              <a:rPr lang="en" sz="1500">
                <a:solidFill>
                  <a:srgbClr val="000000"/>
                </a:solidFill>
                <a:latin typeface="Alegreya"/>
                <a:ea typeface="Alegreya"/>
                <a:cs typeface="Alegreya"/>
                <a:sym typeface="Alegreya"/>
              </a:rPr>
              <a:t>, der stammt von ein Deutsches Glücksspiel.</a:t>
            </a:r>
            <a:endParaRPr sz="1500">
              <a:solidFill>
                <a:srgbClr val="000000"/>
              </a:solidFill>
              <a:latin typeface="Alegreya"/>
              <a:ea typeface="Alegreya"/>
              <a:cs typeface="Alegreya"/>
              <a:sym typeface="Alegreya"/>
            </a:endParaRPr>
          </a:p>
          <a:p>
            <a:pPr marL="0" lvl="0" indent="0" algn="l" rtl="0">
              <a:spcBef>
                <a:spcPts val="1600"/>
              </a:spcBef>
              <a:spcAft>
                <a:spcPts val="0"/>
              </a:spcAft>
              <a:buNone/>
            </a:pPr>
            <a:r>
              <a:rPr lang="en" sz="1100">
                <a:solidFill>
                  <a:srgbClr val="000000"/>
                </a:solidFill>
              </a:rPr>
              <a:t> </a:t>
            </a:r>
            <a:endParaRPr sz="1100">
              <a:solidFill>
                <a:srgbClr val="000000"/>
              </a:solidFill>
            </a:endParaRPr>
          </a:p>
          <a:p>
            <a:pPr marL="0" lvl="0" indent="0" algn="l" rtl="0">
              <a:spcBef>
                <a:spcPts val="1600"/>
              </a:spcBef>
              <a:spcAft>
                <a:spcPts val="0"/>
              </a:spcAft>
              <a:buNone/>
            </a:pPr>
            <a:r>
              <a:rPr lang="en" sz="1100">
                <a:solidFill>
                  <a:srgbClr val="000000"/>
                </a:solidFill>
              </a:rPr>
              <a:t> </a:t>
            </a:r>
            <a:endParaRPr sz="1100">
              <a:solidFill>
                <a:srgbClr val="000000"/>
              </a:solidFill>
            </a:endParaRPr>
          </a:p>
          <a:p>
            <a:pPr marL="0" lvl="0" indent="0" algn="l" rtl="0">
              <a:spcBef>
                <a:spcPts val="1600"/>
              </a:spcBef>
              <a:spcAft>
                <a:spcPts val="1600"/>
              </a:spcAft>
              <a:buNone/>
            </a:pPr>
            <a:endParaRPr/>
          </a:p>
        </p:txBody>
      </p:sp>
      <p:pic>
        <p:nvPicPr>
          <p:cNvPr id="184" name="Google Shape;184;p21"/>
          <p:cNvPicPr preferRelativeResize="0"/>
          <p:nvPr/>
        </p:nvPicPr>
        <p:blipFill>
          <a:blip r:embed="rId3">
            <a:alphaModFix/>
          </a:blip>
          <a:stretch>
            <a:fillRect/>
          </a:stretch>
        </p:blipFill>
        <p:spPr>
          <a:xfrm>
            <a:off x="1857375" y="2966500"/>
            <a:ext cx="5429250" cy="18097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prism/>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000"/>
                                        <p:tgtEl>
                                          <p:spTgt spid="182"/>
                                        </p:tgtEl>
                                      </p:cBhvr>
                                    </p:animEffect>
                                  </p:childTnLst>
                                </p:cTn>
                              </p:par>
                            </p:childTnLst>
                          </p:cTn>
                        </p:par>
                        <p:par>
                          <p:cTn id="8" fill="hold">
                            <p:stCondLst>
                              <p:cond delay="1000"/>
                            </p:stCondLst>
                            <p:childTnLst>
                              <p:par>
                                <p:cTn id="9" presetID="23" presetClass="entr" presetSubtype="16" fill="hold" nodeType="afterEffect">
                                  <p:stCondLst>
                                    <p:cond delay="0"/>
                                  </p:stCondLst>
                                  <p:childTnLst>
                                    <p:set>
                                      <p:cBhvr>
                                        <p:cTn id="10" dur="1" fill="hold">
                                          <p:stCondLst>
                                            <p:cond delay="0"/>
                                          </p:stCondLst>
                                        </p:cTn>
                                        <p:tgtEl>
                                          <p:spTgt spid="183"/>
                                        </p:tgtEl>
                                        <p:attrNameLst>
                                          <p:attrName>style.visibility</p:attrName>
                                        </p:attrNameLst>
                                      </p:cBhvr>
                                      <p:to>
                                        <p:strVal val="visible"/>
                                      </p:to>
                                    </p:set>
                                    <p:anim calcmode="lin" valueType="num">
                                      <p:cBhvr additive="base">
                                        <p:cTn id="11" dur="1000"/>
                                        <p:tgtEl>
                                          <p:spTgt spid="183"/>
                                        </p:tgtEl>
                                        <p:attrNameLst>
                                          <p:attrName>ppt_w</p:attrName>
                                        </p:attrNameLst>
                                      </p:cBhvr>
                                      <p:tavLst>
                                        <p:tav tm="0">
                                          <p:val>
                                            <p:strVal val="0"/>
                                          </p:val>
                                        </p:tav>
                                        <p:tav tm="100000">
                                          <p:val>
                                            <p:strVal val="#ppt_w"/>
                                          </p:val>
                                        </p:tav>
                                      </p:tavLst>
                                    </p:anim>
                                    <p:anim calcmode="lin" valueType="num">
                                      <p:cBhvr additive="base">
                                        <p:cTn id="12" dur="1000"/>
                                        <p:tgtEl>
                                          <p:spTgt spid="183"/>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84"/>
                                        </p:tgtEl>
                                        <p:attrNameLst>
                                          <p:attrName>style.visibility</p:attrName>
                                        </p:attrNameLst>
                                      </p:cBhvr>
                                      <p:to>
                                        <p:strVal val="visible"/>
                                      </p:to>
                                    </p:set>
                                    <p:anim calcmode="lin" valueType="num">
                                      <p:cBhvr additive="base">
                                        <p:cTn id="15" dur="1000"/>
                                        <p:tgtEl>
                                          <p:spTgt spid="184"/>
                                        </p:tgtEl>
                                        <p:attrNameLst>
                                          <p:attrName>ppt_w</p:attrName>
                                        </p:attrNameLst>
                                      </p:cBhvr>
                                      <p:tavLst>
                                        <p:tav tm="0">
                                          <p:val>
                                            <p:strVal val="0"/>
                                          </p:val>
                                        </p:tav>
                                        <p:tav tm="100000">
                                          <p:val>
                                            <p:strVal val="#ppt_w"/>
                                          </p:val>
                                        </p:tav>
                                      </p:tavLst>
                                    </p:anim>
                                    <p:anim calcmode="lin" valueType="num">
                                      <p:cBhvr additive="base">
                                        <p:cTn id="16" dur="1000"/>
                                        <p:tgtEl>
                                          <p:spTgt spid="18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579</Words>
  <Application>Microsoft Macintosh PowerPoint</Application>
  <PresentationFormat>On-screen Show (16:9)</PresentationFormat>
  <Paragraphs>58</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Pacifico</vt:lpstr>
      <vt:lpstr>Arial</vt:lpstr>
      <vt:lpstr>Times New Roman</vt:lpstr>
      <vt:lpstr>Permanent Marker</vt:lpstr>
      <vt:lpstr>Nunito</vt:lpstr>
      <vt:lpstr>Alegreya</vt:lpstr>
      <vt:lpstr>Calibri</vt:lpstr>
      <vt:lpstr>Roboto</vt:lpstr>
      <vt:lpstr>Shift</vt:lpstr>
      <vt:lpstr>Chanukka</vt:lpstr>
      <vt:lpstr>Was ist Chanukka?</vt:lpstr>
      <vt:lpstr>Historische Ereignis von Chanukka</vt:lpstr>
      <vt:lpstr>Historische Ereignis von Chanukka</vt:lpstr>
      <vt:lpstr>Historische Chanukka</vt:lpstr>
      <vt:lpstr>Chanukka Heute</vt:lpstr>
      <vt:lpstr>Chanukka Heute</vt:lpstr>
      <vt:lpstr>Chanukka Heute</vt:lpstr>
      <vt:lpstr>Chanukka Ablauf</vt:lpstr>
      <vt:lpstr>Chanukka Ablauf</vt:lpstr>
      <vt:lpstr>Chanukka Ablauf</vt:lpstr>
      <vt:lpstr>PowerPoint Presentation</vt:lpstr>
      <vt:lpstr>Die Arbeiten Zitiert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Chanukka</dc:title>
  <cp:lastModifiedBy>Ninh Nguyen</cp:lastModifiedBy>
  <cp:revision>1</cp:revision>
  <dcterms:modified xsi:type="dcterms:W3CDTF">2023-05-01T19:41:08Z</dcterms:modified>
</cp:coreProperties>
</file>