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60" r:id="rId3"/>
    <p:sldId id="261" r:id="rId4"/>
    <p:sldId id="285" r:id="rId5"/>
    <p:sldId id="258" r:id="rId6"/>
    <p:sldId id="371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319" r:id="rId17"/>
    <p:sldId id="270" r:id="rId18"/>
    <p:sldId id="271" r:id="rId19"/>
    <p:sldId id="272" r:id="rId20"/>
    <p:sldId id="320" r:id="rId21"/>
    <p:sldId id="273" r:id="rId22"/>
    <p:sldId id="274" r:id="rId23"/>
    <p:sldId id="276" r:id="rId24"/>
    <p:sldId id="321" r:id="rId25"/>
    <p:sldId id="322" r:id="rId26"/>
    <p:sldId id="324" r:id="rId27"/>
    <p:sldId id="296" r:id="rId28"/>
    <p:sldId id="297" r:id="rId29"/>
    <p:sldId id="298" r:id="rId30"/>
    <p:sldId id="350" r:id="rId31"/>
    <p:sldId id="372" r:id="rId32"/>
    <p:sldId id="299" r:id="rId33"/>
    <p:sldId id="352" r:id="rId34"/>
    <p:sldId id="300" r:id="rId35"/>
    <p:sldId id="301" r:id="rId36"/>
    <p:sldId id="302" r:id="rId37"/>
    <p:sldId id="353" r:id="rId38"/>
    <p:sldId id="354" r:id="rId39"/>
    <p:sldId id="355" r:id="rId40"/>
    <p:sldId id="303" r:id="rId41"/>
    <p:sldId id="357" r:id="rId42"/>
    <p:sldId id="356" r:id="rId43"/>
    <p:sldId id="304" r:id="rId44"/>
    <p:sldId id="358" r:id="rId45"/>
    <p:sldId id="307" r:id="rId46"/>
    <p:sldId id="359" r:id="rId47"/>
    <p:sldId id="374" r:id="rId48"/>
    <p:sldId id="360" r:id="rId49"/>
    <p:sldId id="370" r:id="rId50"/>
    <p:sldId id="308" r:id="rId51"/>
    <p:sldId id="361" r:id="rId52"/>
    <p:sldId id="362" r:id="rId53"/>
    <p:sldId id="310" r:id="rId54"/>
    <p:sldId id="364" r:id="rId55"/>
    <p:sldId id="366" r:id="rId56"/>
    <p:sldId id="365" r:id="rId57"/>
    <p:sldId id="367" r:id="rId58"/>
    <p:sldId id="368" r:id="rId59"/>
    <p:sldId id="373" r:id="rId6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CC"/>
    <a:srgbClr val="38A3B2"/>
    <a:srgbClr val="969696"/>
    <a:srgbClr val="808080"/>
    <a:srgbClr val="000000"/>
    <a:srgbClr val="1C1C1C"/>
    <a:srgbClr val="5F5F5F"/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9060" autoAdjust="0"/>
  </p:normalViewPr>
  <p:slideViewPr>
    <p:cSldViewPr>
      <p:cViewPr varScale="1">
        <p:scale>
          <a:sx n="74" d="100"/>
          <a:sy n="74" d="100"/>
        </p:scale>
        <p:origin x="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BD7F39E2-BB26-4FEA-B5C7-A1677FF928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981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*1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5" Type="http://schemas.openxmlformats.org/officeDocument/2006/relationships/hyperlink" Target="*3" TargetMode="External"/><Relationship Id="rId4" Type="http://schemas.openxmlformats.org/officeDocument/2006/relationships/hyperlink" Target="*2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*1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5" Type="http://schemas.openxmlformats.org/officeDocument/2006/relationships/hyperlink" Target="*3" TargetMode="External"/><Relationship Id="rId4" Type="http://schemas.openxmlformats.org/officeDocument/2006/relationships/hyperlink" Target="*2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vi-VN" sz="24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public</a:t>
            </a:r>
            <a:r>
              <a:rPr kumimoji="0" lang="vi-V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vi-VN" sz="24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void</a:t>
            </a:r>
            <a:r>
              <a:rPr kumimoji="0" lang="vi-V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vi-VN" sz="2400" b="0" i="1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setBackground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</a:t>
            </a:r>
            <a:r>
              <a:rPr kumimoji="0" lang="vi-V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</a:t>
            </a:r>
            <a:r>
              <a:rPr kumimoji="0" lang="vi-VN" sz="2400" b="0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Color</a:t>
            </a:r>
            <a:r>
              <a:rPr kumimoji="0" lang="vi-V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c);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vi-V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Gán màu nền cho JFrame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vi-VN" sz="24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public</a:t>
            </a:r>
            <a:r>
              <a:rPr kumimoji="0" lang="vi-V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vi-VN" sz="24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void</a:t>
            </a:r>
            <a:r>
              <a:rPr kumimoji="0" lang="vi-V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vi-VN" sz="2400" b="0" i="1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setForeground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</a:t>
            </a:r>
            <a:r>
              <a:rPr kumimoji="0" lang="vi-V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</a:t>
            </a:r>
            <a:r>
              <a:rPr kumimoji="0" lang="vi-VN" sz="2400" b="0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Color</a:t>
            </a:r>
            <a:r>
              <a:rPr kumimoji="0" lang="vi-V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c);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vi-V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Gán màu chữ cho JFrame</a:t>
            </a: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F39E2-BB26-4FEA-B5C7-A1677FF928D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48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public static void </a:t>
            </a:r>
            <a:r>
              <a:rPr lang="en-US" b="1" smtClean="0"/>
              <a:t>showMessageDialog</a:t>
            </a:r>
            <a:r>
              <a:rPr lang="en-US" smtClean="0"/>
              <a:t>(</a:t>
            </a:r>
            <a:r>
              <a:rPr lang="en-US" smtClean="0">
                <a:hlinkClick r:id="rId3" action="ppaction://hlinkfile"/>
              </a:rPr>
              <a:t>Component</a:t>
            </a:r>
            <a:r>
              <a:rPr lang="en-US" smtClean="0"/>
              <a:t> parentComponent, </a:t>
            </a:r>
            <a:r>
              <a:rPr lang="en-US" smtClean="0">
                <a:hlinkClick r:id="rId4" action="ppaction://hlinkfile"/>
              </a:rPr>
              <a:t>Object</a:t>
            </a:r>
            <a:r>
              <a:rPr lang="en-US" smtClean="0"/>
              <a:t> message, </a:t>
            </a:r>
            <a:r>
              <a:rPr lang="en-US" smtClean="0">
                <a:hlinkClick r:id="rId5" action="ppaction://hlinkfile"/>
              </a:rPr>
              <a:t>String</a:t>
            </a:r>
            <a:r>
              <a:rPr lang="en-US" smtClean="0"/>
              <a:t> title, int messageType)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F39E2-BB26-4FEA-B5C7-A1677FF928D5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26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public static int </a:t>
            </a:r>
            <a:r>
              <a:rPr lang="en-US" b="1" smtClean="0"/>
              <a:t>showConfirmDialog</a:t>
            </a:r>
            <a:r>
              <a:rPr lang="en-US" smtClean="0"/>
              <a:t>(</a:t>
            </a:r>
            <a:r>
              <a:rPr lang="en-US" smtClean="0">
                <a:hlinkClick r:id="rId3" action="ppaction://hlinkfile"/>
              </a:rPr>
              <a:t>Component</a:t>
            </a:r>
            <a:r>
              <a:rPr lang="en-US" smtClean="0"/>
              <a:t> parentComponent, </a:t>
            </a:r>
            <a:r>
              <a:rPr lang="en-US" smtClean="0">
                <a:hlinkClick r:id="rId4" action="ppaction://hlinkfile"/>
              </a:rPr>
              <a:t>Object</a:t>
            </a:r>
            <a:r>
              <a:rPr lang="en-US" smtClean="0"/>
              <a:t> message, </a:t>
            </a:r>
            <a:r>
              <a:rPr lang="en-US" smtClean="0">
                <a:hlinkClick r:id="rId5" action="ppaction://hlinkfile"/>
              </a:rPr>
              <a:t>String</a:t>
            </a:r>
            <a:r>
              <a:rPr lang="en-US" smtClean="0"/>
              <a:t> title, int optionType) 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DEFAULT_OPTION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YES_NO_OPTION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YES_NO_CANCEL_OPTION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OK_CANCEL_OPTION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F39E2-BB26-4FEA-B5C7-A1677FF928D5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0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3" name="Group 191"/>
          <p:cNvGrpSpPr>
            <a:grpSpLocks/>
          </p:cNvGrpSpPr>
          <p:nvPr/>
        </p:nvGrpSpPr>
        <p:grpSpPr bwMode="auto">
          <a:xfrm>
            <a:off x="434975" y="4763"/>
            <a:ext cx="8015288" cy="6853237"/>
            <a:chOff x="274" y="10"/>
            <a:chExt cx="5049" cy="4310"/>
          </a:xfrm>
        </p:grpSpPr>
        <p:sp>
          <p:nvSpPr>
            <p:cNvPr id="3198" name="Line 126"/>
            <p:cNvSpPr>
              <a:spLocks noChangeShapeType="1"/>
            </p:cNvSpPr>
            <p:nvPr userDrawn="1"/>
          </p:nvSpPr>
          <p:spPr bwMode="gray">
            <a:xfrm>
              <a:off x="347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9" name="Line 137"/>
            <p:cNvSpPr>
              <a:spLocks noChangeShapeType="1"/>
            </p:cNvSpPr>
            <p:nvPr userDrawn="1"/>
          </p:nvSpPr>
          <p:spPr bwMode="gray">
            <a:xfrm>
              <a:off x="392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1" name="Line 139"/>
            <p:cNvSpPr>
              <a:spLocks noChangeShapeType="1"/>
            </p:cNvSpPr>
            <p:nvPr userDrawn="1"/>
          </p:nvSpPr>
          <p:spPr bwMode="gray">
            <a:xfrm>
              <a:off x="439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2" name="Line 140"/>
            <p:cNvSpPr>
              <a:spLocks noChangeShapeType="1"/>
            </p:cNvSpPr>
            <p:nvPr userDrawn="1"/>
          </p:nvSpPr>
          <p:spPr bwMode="gray">
            <a:xfrm>
              <a:off x="484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5" name="Line 143"/>
            <p:cNvSpPr>
              <a:spLocks noChangeShapeType="1"/>
            </p:cNvSpPr>
            <p:nvPr userDrawn="1"/>
          </p:nvSpPr>
          <p:spPr bwMode="gray">
            <a:xfrm>
              <a:off x="5302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9" name="Line 147"/>
            <p:cNvSpPr>
              <a:spLocks noChangeShapeType="1"/>
            </p:cNvSpPr>
            <p:nvPr userDrawn="1"/>
          </p:nvSpPr>
          <p:spPr bwMode="gray">
            <a:xfrm>
              <a:off x="165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1" name="Line 149"/>
            <p:cNvSpPr>
              <a:spLocks noChangeShapeType="1"/>
            </p:cNvSpPr>
            <p:nvPr userDrawn="1"/>
          </p:nvSpPr>
          <p:spPr bwMode="gray">
            <a:xfrm>
              <a:off x="210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3" name="Line 151"/>
            <p:cNvSpPr>
              <a:spLocks noChangeShapeType="1"/>
            </p:cNvSpPr>
            <p:nvPr userDrawn="1"/>
          </p:nvSpPr>
          <p:spPr bwMode="gray">
            <a:xfrm>
              <a:off x="256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4" name="Line 152"/>
            <p:cNvSpPr>
              <a:spLocks noChangeShapeType="1"/>
            </p:cNvSpPr>
            <p:nvPr userDrawn="1"/>
          </p:nvSpPr>
          <p:spPr bwMode="gray">
            <a:xfrm>
              <a:off x="301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0" name="Line 158"/>
            <p:cNvSpPr>
              <a:spLocks noChangeShapeType="1"/>
            </p:cNvSpPr>
            <p:nvPr userDrawn="1"/>
          </p:nvSpPr>
          <p:spPr bwMode="gray">
            <a:xfrm>
              <a:off x="274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2" name="Line 160"/>
            <p:cNvSpPr>
              <a:spLocks noChangeShapeType="1"/>
            </p:cNvSpPr>
            <p:nvPr userDrawn="1"/>
          </p:nvSpPr>
          <p:spPr bwMode="gray">
            <a:xfrm>
              <a:off x="74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3" name="Line 161"/>
            <p:cNvSpPr>
              <a:spLocks noChangeShapeType="1"/>
            </p:cNvSpPr>
            <p:nvPr userDrawn="1"/>
          </p:nvSpPr>
          <p:spPr bwMode="gray">
            <a:xfrm>
              <a:off x="119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59" name="Rectangle 87"/>
          <p:cNvSpPr>
            <a:spLocks noChangeArrowheads="1"/>
          </p:cNvSpPr>
          <p:nvPr/>
        </p:nvSpPr>
        <p:spPr bwMode="gray">
          <a:xfrm>
            <a:off x="0" y="1795463"/>
            <a:ext cx="9144000" cy="2503487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7" name="Rectangle 165"/>
          <p:cNvSpPr>
            <a:spLocks noChangeArrowheads="1"/>
          </p:cNvSpPr>
          <p:nvPr/>
        </p:nvSpPr>
        <p:spPr bwMode="gray">
          <a:xfrm>
            <a:off x="5553075" y="5576888"/>
            <a:ext cx="712788" cy="644525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8" name="Rectangle 166"/>
          <p:cNvSpPr>
            <a:spLocks noChangeArrowheads="1"/>
          </p:cNvSpPr>
          <p:nvPr/>
        </p:nvSpPr>
        <p:spPr bwMode="gray">
          <a:xfrm>
            <a:off x="70072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9" name="Rectangle 167"/>
          <p:cNvSpPr>
            <a:spLocks noChangeArrowheads="1"/>
          </p:cNvSpPr>
          <p:nvPr/>
        </p:nvSpPr>
        <p:spPr bwMode="gray">
          <a:xfrm>
            <a:off x="626903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0" name="Rectangle 168"/>
          <p:cNvSpPr>
            <a:spLocks noChangeArrowheads="1"/>
          </p:cNvSpPr>
          <p:nvPr/>
        </p:nvSpPr>
        <p:spPr bwMode="gray">
          <a:xfrm>
            <a:off x="8447088" y="5588000"/>
            <a:ext cx="696912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2" name="Rectangle 170"/>
          <p:cNvSpPr>
            <a:spLocks noChangeArrowheads="1"/>
          </p:cNvSpPr>
          <p:nvPr/>
        </p:nvSpPr>
        <p:spPr bwMode="gray">
          <a:xfrm>
            <a:off x="26511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3" name="Rectangle 171"/>
          <p:cNvSpPr>
            <a:spLocks noChangeArrowheads="1"/>
          </p:cNvSpPr>
          <p:nvPr/>
        </p:nvSpPr>
        <p:spPr bwMode="gray">
          <a:xfrm>
            <a:off x="410527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4" name="Rectangle 172"/>
          <p:cNvSpPr>
            <a:spLocks noChangeArrowheads="1"/>
          </p:cNvSpPr>
          <p:nvPr/>
        </p:nvSpPr>
        <p:spPr bwMode="gray">
          <a:xfrm>
            <a:off x="336708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5" name="Rectangle 173"/>
          <p:cNvSpPr>
            <a:spLocks noChangeArrowheads="1"/>
          </p:cNvSpPr>
          <p:nvPr/>
        </p:nvSpPr>
        <p:spPr bwMode="gray">
          <a:xfrm>
            <a:off x="4818063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6" name="Rectangle 174"/>
          <p:cNvSpPr>
            <a:spLocks noChangeArrowheads="1"/>
          </p:cNvSpPr>
          <p:nvPr/>
        </p:nvSpPr>
        <p:spPr bwMode="gray">
          <a:xfrm>
            <a:off x="1917700" y="4943475"/>
            <a:ext cx="725488" cy="63658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7" name="Rectangle 175"/>
          <p:cNvSpPr>
            <a:spLocks noChangeArrowheads="1"/>
          </p:cNvSpPr>
          <p:nvPr/>
        </p:nvSpPr>
        <p:spPr bwMode="gray">
          <a:xfrm>
            <a:off x="5541963" y="4310063"/>
            <a:ext cx="725487" cy="636587"/>
          </a:xfrm>
          <a:prstGeom prst="rect">
            <a:avLst/>
          </a:prstGeom>
          <a:solidFill>
            <a:schemeClr val="accent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8" name="Rectangle 176"/>
          <p:cNvSpPr>
            <a:spLocks noChangeArrowheads="1"/>
          </p:cNvSpPr>
          <p:nvPr/>
        </p:nvSpPr>
        <p:spPr bwMode="gray">
          <a:xfrm>
            <a:off x="6996113" y="4300538"/>
            <a:ext cx="725487" cy="646112"/>
          </a:xfrm>
          <a:prstGeom prst="rect">
            <a:avLst/>
          </a:prstGeom>
          <a:solidFill>
            <a:schemeClr val="accent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9" name="Rectangle 177"/>
          <p:cNvSpPr>
            <a:spLocks noChangeArrowheads="1"/>
          </p:cNvSpPr>
          <p:nvPr/>
        </p:nvSpPr>
        <p:spPr bwMode="gray">
          <a:xfrm>
            <a:off x="8435975" y="4300538"/>
            <a:ext cx="703263" cy="646112"/>
          </a:xfrm>
          <a:prstGeom prst="rect">
            <a:avLst/>
          </a:prstGeom>
          <a:solidFill>
            <a:schemeClr val="accent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0" name="Rectangle 178"/>
          <p:cNvSpPr>
            <a:spLocks noChangeArrowheads="1"/>
          </p:cNvSpPr>
          <p:nvPr/>
        </p:nvSpPr>
        <p:spPr bwMode="gray">
          <a:xfrm>
            <a:off x="4105275" y="4310063"/>
            <a:ext cx="725488" cy="636587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7" name="Rectangle 185"/>
          <p:cNvSpPr>
            <a:spLocks noChangeArrowheads="1"/>
          </p:cNvSpPr>
          <p:nvPr/>
        </p:nvSpPr>
        <p:spPr bwMode="gray">
          <a:xfrm>
            <a:off x="7720013" y="6221413"/>
            <a:ext cx="725487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8" name="Rectangle 186"/>
          <p:cNvSpPr>
            <a:spLocks noChangeArrowheads="1"/>
          </p:cNvSpPr>
          <p:nvPr/>
        </p:nvSpPr>
        <p:spPr bwMode="gray">
          <a:xfrm>
            <a:off x="3371850" y="6221413"/>
            <a:ext cx="728663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9" name="Rectangle 187"/>
          <p:cNvSpPr>
            <a:spLocks noChangeArrowheads="1"/>
          </p:cNvSpPr>
          <p:nvPr/>
        </p:nvSpPr>
        <p:spPr bwMode="gray">
          <a:xfrm>
            <a:off x="4826000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0" name="Rectangle 188"/>
          <p:cNvSpPr>
            <a:spLocks noChangeArrowheads="1"/>
          </p:cNvSpPr>
          <p:nvPr/>
        </p:nvSpPr>
        <p:spPr bwMode="gray">
          <a:xfrm>
            <a:off x="1920875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8" name="Group 206"/>
          <p:cNvGrpSpPr>
            <a:grpSpLocks/>
          </p:cNvGrpSpPr>
          <p:nvPr/>
        </p:nvGrpSpPr>
        <p:grpSpPr bwMode="auto">
          <a:xfrm>
            <a:off x="0" y="533400"/>
            <a:ext cx="9144000" cy="5689600"/>
            <a:chOff x="0" y="336"/>
            <a:chExt cx="5760" cy="3584"/>
          </a:xfrm>
        </p:grpSpPr>
        <p:sp>
          <p:nvSpPr>
            <p:cNvPr id="3264" name="Line 192"/>
            <p:cNvSpPr>
              <a:spLocks noChangeShapeType="1"/>
            </p:cNvSpPr>
            <p:nvPr userDrawn="1"/>
          </p:nvSpPr>
          <p:spPr bwMode="gray">
            <a:xfrm flipH="1">
              <a:off x="0" y="33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5" name="Line 193"/>
            <p:cNvSpPr>
              <a:spLocks noChangeShapeType="1"/>
            </p:cNvSpPr>
            <p:nvPr userDrawn="1"/>
          </p:nvSpPr>
          <p:spPr bwMode="gray">
            <a:xfrm flipH="1">
              <a:off x="0" y="73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" name="Line 194"/>
            <p:cNvSpPr>
              <a:spLocks noChangeShapeType="1"/>
            </p:cNvSpPr>
            <p:nvPr userDrawn="1"/>
          </p:nvSpPr>
          <p:spPr bwMode="gray">
            <a:xfrm flipH="1">
              <a:off x="0" y="112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" name="Line 195"/>
            <p:cNvSpPr>
              <a:spLocks noChangeShapeType="1"/>
            </p:cNvSpPr>
            <p:nvPr userDrawn="1"/>
          </p:nvSpPr>
          <p:spPr bwMode="gray">
            <a:xfrm flipH="1">
              <a:off x="0" y="2707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" name="Line 196"/>
            <p:cNvSpPr>
              <a:spLocks noChangeShapeType="1"/>
            </p:cNvSpPr>
            <p:nvPr userDrawn="1"/>
          </p:nvSpPr>
          <p:spPr bwMode="gray">
            <a:xfrm flipH="1">
              <a:off x="0" y="3111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9" name="Line 197"/>
            <p:cNvSpPr>
              <a:spLocks noChangeShapeType="1"/>
            </p:cNvSpPr>
            <p:nvPr userDrawn="1"/>
          </p:nvSpPr>
          <p:spPr bwMode="gray">
            <a:xfrm flipH="1">
              <a:off x="0" y="351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0" name="Line 198"/>
            <p:cNvSpPr>
              <a:spLocks noChangeShapeType="1"/>
            </p:cNvSpPr>
            <p:nvPr userDrawn="1"/>
          </p:nvSpPr>
          <p:spPr bwMode="gray">
            <a:xfrm flipH="1">
              <a:off x="0" y="3920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4343400"/>
            <a:ext cx="4419600" cy="60960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algn="ctr" rotWithShape="0">
                    <a:srgbClr val="FF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gray">
          <a:xfrm>
            <a:off x="0" y="461963"/>
            <a:ext cx="10985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2391" dir="11227501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>
                <a:solidFill>
                  <a:srgbClr val="FFFFFF"/>
                </a:solidFill>
              </a:rPr>
              <a:t>LOGO</a:t>
            </a:r>
          </a:p>
        </p:txBody>
      </p:sp>
      <p:sp>
        <p:nvSpPr>
          <p:cNvPr id="3210" name="Rectangle 138"/>
          <p:cNvSpPr>
            <a:spLocks noChangeArrowheads="1"/>
          </p:cNvSpPr>
          <p:nvPr/>
        </p:nvSpPr>
        <p:spPr bwMode="gray">
          <a:xfrm>
            <a:off x="55245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3" name="Rectangle 141"/>
          <p:cNvSpPr>
            <a:spLocks noChangeArrowheads="1"/>
          </p:cNvSpPr>
          <p:nvPr/>
        </p:nvSpPr>
        <p:spPr bwMode="gray">
          <a:xfrm>
            <a:off x="697865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8" name="Rectangle 146"/>
          <p:cNvSpPr>
            <a:spLocks noChangeArrowheads="1"/>
          </p:cNvSpPr>
          <p:nvPr/>
        </p:nvSpPr>
        <p:spPr bwMode="gray">
          <a:xfrm>
            <a:off x="7691438" y="4763"/>
            <a:ext cx="725487" cy="522287"/>
          </a:xfrm>
          <a:prstGeom prst="rect">
            <a:avLst/>
          </a:prstGeom>
          <a:solidFill>
            <a:schemeClr val="folHlink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5" name="Rectangle 153"/>
          <p:cNvSpPr>
            <a:spLocks noChangeArrowheads="1"/>
          </p:cNvSpPr>
          <p:nvPr/>
        </p:nvSpPr>
        <p:spPr bwMode="gray">
          <a:xfrm>
            <a:off x="40767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7" name="Rectangle 155"/>
          <p:cNvSpPr>
            <a:spLocks noChangeArrowheads="1"/>
          </p:cNvSpPr>
          <p:nvPr/>
        </p:nvSpPr>
        <p:spPr bwMode="gray">
          <a:xfrm>
            <a:off x="4789488" y="4763"/>
            <a:ext cx="725487" cy="522287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4" name="Rectangle 162"/>
          <p:cNvSpPr>
            <a:spLocks noChangeArrowheads="1"/>
          </p:cNvSpPr>
          <p:nvPr/>
        </p:nvSpPr>
        <p:spPr bwMode="gray">
          <a:xfrm>
            <a:off x="446088" y="1147763"/>
            <a:ext cx="725487" cy="633412"/>
          </a:xfrm>
          <a:prstGeom prst="rect">
            <a:avLst/>
          </a:prstGeom>
          <a:solidFill>
            <a:schemeClr val="fol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6" name="Rectangle 164"/>
          <p:cNvSpPr>
            <a:spLocks noChangeArrowheads="1"/>
          </p:cNvSpPr>
          <p:nvPr/>
        </p:nvSpPr>
        <p:spPr bwMode="gray">
          <a:xfrm>
            <a:off x="1889125" y="4763"/>
            <a:ext cx="725488" cy="5222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1" name="Rectangle 179"/>
          <p:cNvSpPr>
            <a:spLocks noChangeArrowheads="1"/>
          </p:cNvSpPr>
          <p:nvPr/>
        </p:nvSpPr>
        <p:spPr bwMode="gray">
          <a:xfrm>
            <a:off x="625157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2" name="Rectangle 180"/>
          <p:cNvSpPr>
            <a:spLocks noChangeArrowheads="1"/>
          </p:cNvSpPr>
          <p:nvPr/>
        </p:nvSpPr>
        <p:spPr bwMode="gray">
          <a:xfrm>
            <a:off x="7691438" y="1165225"/>
            <a:ext cx="725487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3" name="Rectangle 181"/>
          <p:cNvSpPr>
            <a:spLocks noChangeArrowheads="1"/>
          </p:cNvSpPr>
          <p:nvPr/>
        </p:nvSpPr>
        <p:spPr bwMode="gray">
          <a:xfrm>
            <a:off x="334962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4" name="Rectangle 182"/>
          <p:cNvSpPr>
            <a:spLocks noChangeArrowheads="1"/>
          </p:cNvSpPr>
          <p:nvPr/>
        </p:nvSpPr>
        <p:spPr bwMode="gray">
          <a:xfrm>
            <a:off x="6553200" y="1234281"/>
            <a:ext cx="2209801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i="1" err="1" smtClean="0"/>
              <a:t>Phát</a:t>
            </a:r>
            <a:r>
              <a:rPr lang="en-US" i="1" baseline="0" smtClean="0"/>
              <a:t> </a:t>
            </a:r>
            <a:r>
              <a:rPr lang="en-US" i="1" baseline="0" err="1" smtClean="0"/>
              <a:t>triển</a:t>
            </a:r>
            <a:r>
              <a:rPr lang="en-US" i="1" baseline="0" smtClean="0"/>
              <a:t> UD CSDL 2</a:t>
            </a:r>
            <a:endParaRPr lang="en-US" i="1"/>
          </a:p>
        </p:txBody>
      </p:sp>
      <p:sp>
        <p:nvSpPr>
          <p:cNvPr id="3255" name="Rectangle 183"/>
          <p:cNvSpPr>
            <a:spLocks noChangeArrowheads="1"/>
          </p:cNvSpPr>
          <p:nvPr/>
        </p:nvSpPr>
        <p:spPr bwMode="gray">
          <a:xfrm>
            <a:off x="1889125" y="1165225"/>
            <a:ext cx="725488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1" name="Rectangle 189"/>
          <p:cNvSpPr>
            <a:spLocks noChangeArrowheads="1"/>
          </p:cNvSpPr>
          <p:nvPr/>
        </p:nvSpPr>
        <p:spPr bwMode="gray">
          <a:xfrm>
            <a:off x="438150" y="4763"/>
            <a:ext cx="725488" cy="522287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2" name="Rectangle 190"/>
          <p:cNvSpPr>
            <a:spLocks noChangeArrowheads="1"/>
          </p:cNvSpPr>
          <p:nvPr/>
        </p:nvSpPr>
        <p:spPr bwMode="gray">
          <a:xfrm>
            <a:off x="1143000" y="533400"/>
            <a:ext cx="725488" cy="633413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2" name="Rectangle 200"/>
          <p:cNvSpPr>
            <a:spLocks noChangeArrowheads="1"/>
          </p:cNvSpPr>
          <p:nvPr/>
        </p:nvSpPr>
        <p:spPr bwMode="gray">
          <a:xfrm>
            <a:off x="25781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06" name="Group 234"/>
          <p:cNvGrpSpPr>
            <a:grpSpLocks/>
          </p:cNvGrpSpPr>
          <p:nvPr/>
        </p:nvGrpSpPr>
        <p:grpSpPr bwMode="auto">
          <a:xfrm>
            <a:off x="0" y="2257425"/>
            <a:ext cx="4738688" cy="4600575"/>
            <a:chOff x="-9" y="1395"/>
            <a:chExt cx="2985" cy="2898"/>
          </a:xfrm>
        </p:grpSpPr>
        <p:pic>
          <p:nvPicPr>
            <p:cNvPr id="3285" name="Picture 213" descr="pan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81" r="2339"/>
            <a:stretch>
              <a:fillRect/>
            </a:stretch>
          </p:blipFill>
          <p:spPr bwMode="gray">
            <a:xfrm>
              <a:off x="0" y="1395"/>
              <a:ext cx="2976" cy="2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81" name="Freeform 209" descr="wiz_gold03"/>
            <p:cNvSpPr>
              <a:spLocks/>
            </p:cNvSpPr>
            <p:nvPr/>
          </p:nvSpPr>
          <p:spPr bwMode="gray">
            <a:xfrm>
              <a:off x="-9" y="1493"/>
              <a:ext cx="2841" cy="2599"/>
            </a:xfrm>
            <a:custGeom>
              <a:avLst/>
              <a:gdLst>
                <a:gd name="T0" fmla="*/ 0 w 2841"/>
                <a:gd name="T1" fmla="*/ 18 h 2599"/>
                <a:gd name="T2" fmla="*/ 2841 w 2841"/>
                <a:gd name="T3" fmla="*/ 0 h 2599"/>
                <a:gd name="T4" fmla="*/ 1294 w 2841"/>
                <a:gd name="T5" fmla="*/ 2597 h 2599"/>
                <a:gd name="T6" fmla="*/ 2 w 2841"/>
                <a:gd name="T7" fmla="*/ 2599 h 2599"/>
                <a:gd name="T8" fmla="*/ 0 w 2841"/>
                <a:gd name="T9" fmla="*/ 18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1" h="2599">
                  <a:moveTo>
                    <a:pt x="0" y="18"/>
                  </a:moveTo>
                  <a:lnTo>
                    <a:pt x="2841" y="0"/>
                  </a:lnTo>
                  <a:lnTo>
                    <a:pt x="1294" y="2597"/>
                  </a:lnTo>
                  <a:lnTo>
                    <a:pt x="2" y="2599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1">
              <a:blip r:embed="rId3"/>
              <a:srcRect/>
              <a:stretch>
                <a:fillRect r="-15708"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05" name="Group 233"/>
          <p:cNvGrpSpPr>
            <a:grpSpLocks/>
          </p:cNvGrpSpPr>
          <p:nvPr/>
        </p:nvGrpSpPr>
        <p:grpSpPr bwMode="auto">
          <a:xfrm>
            <a:off x="9525" y="1395413"/>
            <a:ext cx="4256088" cy="4598987"/>
            <a:chOff x="0" y="1039"/>
            <a:chExt cx="2681" cy="2897"/>
          </a:xfrm>
        </p:grpSpPr>
        <p:pic>
          <p:nvPicPr>
            <p:cNvPr id="3292" name="Picture 220" descr="pan0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30" r="2339"/>
            <a:stretch>
              <a:fillRect/>
            </a:stretch>
          </p:blipFill>
          <p:spPr bwMode="gray">
            <a:xfrm>
              <a:off x="0" y="1039"/>
              <a:ext cx="2681" cy="2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93" name="Freeform 221" descr="wiz_gold04"/>
            <p:cNvSpPr>
              <a:spLocks/>
            </p:cNvSpPr>
            <p:nvPr userDrawn="1"/>
          </p:nvSpPr>
          <p:spPr bwMode="gray">
            <a:xfrm>
              <a:off x="0" y="1137"/>
              <a:ext cx="2537" cy="2600"/>
            </a:xfrm>
            <a:custGeom>
              <a:avLst/>
              <a:gdLst>
                <a:gd name="T0" fmla="*/ 0 w 2537"/>
                <a:gd name="T1" fmla="*/ 0 h 2600"/>
                <a:gd name="T2" fmla="*/ 2537 w 2537"/>
                <a:gd name="T3" fmla="*/ 1 h 2600"/>
                <a:gd name="T4" fmla="*/ 991 w 2537"/>
                <a:gd name="T5" fmla="*/ 2597 h 2600"/>
                <a:gd name="T6" fmla="*/ 0 w 2537"/>
                <a:gd name="T7" fmla="*/ 2600 h 2600"/>
                <a:gd name="T8" fmla="*/ 0 w 2537"/>
                <a:gd name="T9" fmla="*/ 0 h 2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7" h="2600">
                  <a:moveTo>
                    <a:pt x="0" y="0"/>
                  </a:moveTo>
                  <a:lnTo>
                    <a:pt x="2537" y="1"/>
                  </a:lnTo>
                  <a:lnTo>
                    <a:pt x="991" y="2597"/>
                  </a:lnTo>
                  <a:lnTo>
                    <a:pt x="0" y="26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04" name="Group 232"/>
          <p:cNvGrpSpPr>
            <a:grpSpLocks/>
          </p:cNvGrpSpPr>
          <p:nvPr/>
        </p:nvGrpSpPr>
        <p:grpSpPr bwMode="auto">
          <a:xfrm>
            <a:off x="-4763" y="304800"/>
            <a:ext cx="3821113" cy="5078413"/>
            <a:chOff x="-7" y="240"/>
            <a:chExt cx="2407" cy="3199"/>
          </a:xfrm>
        </p:grpSpPr>
        <p:pic>
          <p:nvPicPr>
            <p:cNvPr id="3295" name="Picture 223" descr="pan0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431" r="2339"/>
            <a:stretch>
              <a:fillRect/>
            </a:stretch>
          </p:blipFill>
          <p:spPr bwMode="gray">
            <a:xfrm>
              <a:off x="0" y="240"/>
              <a:ext cx="2400" cy="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96" name="Freeform 224" descr="wiz_gold01"/>
            <p:cNvSpPr>
              <a:spLocks/>
            </p:cNvSpPr>
            <p:nvPr userDrawn="1"/>
          </p:nvSpPr>
          <p:spPr bwMode="gray">
            <a:xfrm>
              <a:off x="-7" y="348"/>
              <a:ext cx="2247" cy="2874"/>
            </a:xfrm>
            <a:custGeom>
              <a:avLst/>
              <a:gdLst>
                <a:gd name="T0" fmla="*/ 7 w 2247"/>
                <a:gd name="T1" fmla="*/ 0 h 2874"/>
                <a:gd name="T2" fmla="*/ 2247 w 2247"/>
                <a:gd name="T3" fmla="*/ 0 h 2874"/>
                <a:gd name="T4" fmla="*/ 540 w 2247"/>
                <a:gd name="T5" fmla="*/ 2868 h 2874"/>
                <a:gd name="T6" fmla="*/ 0 w 2247"/>
                <a:gd name="T7" fmla="*/ 2874 h 2874"/>
                <a:gd name="T8" fmla="*/ 7 w 2247"/>
                <a:gd name="T9" fmla="*/ 0 h 2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7" h="2874">
                  <a:moveTo>
                    <a:pt x="7" y="0"/>
                  </a:moveTo>
                  <a:lnTo>
                    <a:pt x="2247" y="0"/>
                  </a:lnTo>
                  <a:lnTo>
                    <a:pt x="540" y="2868"/>
                  </a:lnTo>
                  <a:lnTo>
                    <a:pt x="0" y="2874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67200" y="1981200"/>
            <a:ext cx="4724400" cy="205740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45791" dir="3378596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 b="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00800"/>
            <a:ext cx="2133600" cy="320675"/>
          </a:xfrm>
        </p:spPr>
        <p:txBody>
          <a:bodyPr/>
          <a:lstStyle>
            <a:lvl1pPr algn="r"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172200" y="6400800"/>
            <a:ext cx="2895600" cy="320675"/>
          </a:xfrm>
        </p:spPr>
        <p:txBody>
          <a:bodyPr/>
          <a:lstStyle>
            <a:lvl1pPr algn="r"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733800" y="6400800"/>
            <a:ext cx="2133600" cy="32067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10C8F81-30B4-43BF-95AD-74C443B201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5930E0-3B55-41FD-BA4B-0C37C630E1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1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4ADB87-1602-455E-AFBF-709866E29E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2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C33AC-A1EB-45FA-9732-9B427ADCB6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81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503BAAFA-CBA2-486F-ACA7-9E796CD5A6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4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4AB7C0FE-8FFE-4EA3-A387-D68AE88E31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36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0C3F18F7-D9C6-42E7-B251-B9BB3ACDE7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8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3" name="Group 191"/>
          <p:cNvGrpSpPr>
            <a:grpSpLocks/>
          </p:cNvGrpSpPr>
          <p:nvPr/>
        </p:nvGrpSpPr>
        <p:grpSpPr bwMode="auto">
          <a:xfrm>
            <a:off x="434975" y="4763"/>
            <a:ext cx="8015288" cy="6853237"/>
            <a:chOff x="274" y="10"/>
            <a:chExt cx="5049" cy="4310"/>
          </a:xfrm>
        </p:grpSpPr>
        <p:sp>
          <p:nvSpPr>
            <p:cNvPr id="3198" name="Line 126"/>
            <p:cNvSpPr>
              <a:spLocks noChangeShapeType="1"/>
            </p:cNvSpPr>
            <p:nvPr userDrawn="1"/>
          </p:nvSpPr>
          <p:spPr bwMode="gray">
            <a:xfrm>
              <a:off x="347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9" name="Line 137"/>
            <p:cNvSpPr>
              <a:spLocks noChangeShapeType="1"/>
            </p:cNvSpPr>
            <p:nvPr userDrawn="1"/>
          </p:nvSpPr>
          <p:spPr bwMode="gray">
            <a:xfrm>
              <a:off x="392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1" name="Line 139"/>
            <p:cNvSpPr>
              <a:spLocks noChangeShapeType="1"/>
            </p:cNvSpPr>
            <p:nvPr userDrawn="1"/>
          </p:nvSpPr>
          <p:spPr bwMode="gray">
            <a:xfrm>
              <a:off x="439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2" name="Line 140"/>
            <p:cNvSpPr>
              <a:spLocks noChangeShapeType="1"/>
            </p:cNvSpPr>
            <p:nvPr userDrawn="1"/>
          </p:nvSpPr>
          <p:spPr bwMode="gray">
            <a:xfrm>
              <a:off x="484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5" name="Line 143"/>
            <p:cNvSpPr>
              <a:spLocks noChangeShapeType="1"/>
            </p:cNvSpPr>
            <p:nvPr userDrawn="1"/>
          </p:nvSpPr>
          <p:spPr bwMode="gray">
            <a:xfrm>
              <a:off x="5302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9" name="Line 147"/>
            <p:cNvSpPr>
              <a:spLocks noChangeShapeType="1"/>
            </p:cNvSpPr>
            <p:nvPr userDrawn="1"/>
          </p:nvSpPr>
          <p:spPr bwMode="gray">
            <a:xfrm>
              <a:off x="165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1" name="Line 149"/>
            <p:cNvSpPr>
              <a:spLocks noChangeShapeType="1"/>
            </p:cNvSpPr>
            <p:nvPr userDrawn="1"/>
          </p:nvSpPr>
          <p:spPr bwMode="gray">
            <a:xfrm>
              <a:off x="210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3" name="Line 151"/>
            <p:cNvSpPr>
              <a:spLocks noChangeShapeType="1"/>
            </p:cNvSpPr>
            <p:nvPr userDrawn="1"/>
          </p:nvSpPr>
          <p:spPr bwMode="gray">
            <a:xfrm>
              <a:off x="256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4" name="Line 152"/>
            <p:cNvSpPr>
              <a:spLocks noChangeShapeType="1"/>
            </p:cNvSpPr>
            <p:nvPr userDrawn="1"/>
          </p:nvSpPr>
          <p:spPr bwMode="gray">
            <a:xfrm>
              <a:off x="301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0" name="Line 158"/>
            <p:cNvSpPr>
              <a:spLocks noChangeShapeType="1"/>
            </p:cNvSpPr>
            <p:nvPr userDrawn="1"/>
          </p:nvSpPr>
          <p:spPr bwMode="gray">
            <a:xfrm>
              <a:off x="274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2" name="Line 160"/>
            <p:cNvSpPr>
              <a:spLocks noChangeShapeType="1"/>
            </p:cNvSpPr>
            <p:nvPr userDrawn="1"/>
          </p:nvSpPr>
          <p:spPr bwMode="gray">
            <a:xfrm>
              <a:off x="74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3" name="Line 161"/>
            <p:cNvSpPr>
              <a:spLocks noChangeShapeType="1"/>
            </p:cNvSpPr>
            <p:nvPr userDrawn="1"/>
          </p:nvSpPr>
          <p:spPr bwMode="gray">
            <a:xfrm>
              <a:off x="119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59" name="Rectangle 87"/>
          <p:cNvSpPr>
            <a:spLocks noChangeArrowheads="1"/>
          </p:cNvSpPr>
          <p:nvPr/>
        </p:nvSpPr>
        <p:spPr bwMode="gray">
          <a:xfrm>
            <a:off x="-152400" y="1795463"/>
            <a:ext cx="9448800" cy="2503487"/>
          </a:xfrm>
          <a:prstGeom prst="rect">
            <a:avLst/>
          </a:prstGeom>
          <a:ln w="12700"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600"/>
          </a:p>
        </p:txBody>
      </p:sp>
      <p:sp>
        <p:nvSpPr>
          <p:cNvPr id="3237" name="Rectangle 165"/>
          <p:cNvSpPr>
            <a:spLocks noChangeArrowheads="1"/>
          </p:cNvSpPr>
          <p:nvPr/>
        </p:nvSpPr>
        <p:spPr bwMode="gray">
          <a:xfrm>
            <a:off x="5553075" y="5576888"/>
            <a:ext cx="712788" cy="644525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8" name="Rectangle 166"/>
          <p:cNvSpPr>
            <a:spLocks noChangeArrowheads="1"/>
          </p:cNvSpPr>
          <p:nvPr/>
        </p:nvSpPr>
        <p:spPr bwMode="gray">
          <a:xfrm>
            <a:off x="70072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9" name="Rectangle 167"/>
          <p:cNvSpPr>
            <a:spLocks noChangeArrowheads="1"/>
          </p:cNvSpPr>
          <p:nvPr/>
        </p:nvSpPr>
        <p:spPr bwMode="gray">
          <a:xfrm>
            <a:off x="626903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0" name="Rectangle 168"/>
          <p:cNvSpPr>
            <a:spLocks noChangeArrowheads="1"/>
          </p:cNvSpPr>
          <p:nvPr/>
        </p:nvSpPr>
        <p:spPr bwMode="gray">
          <a:xfrm>
            <a:off x="8447088" y="5588000"/>
            <a:ext cx="696912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2" name="Rectangle 170"/>
          <p:cNvSpPr>
            <a:spLocks noChangeArrowheads="1"/>
          </p:cNvSpPr>
          <p:nvPr/>
        </p:nvSpPr>
        <p:spPr bwMode="gray">
          <a:xfrm>
            <a:off x="26511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3" name="Rectangle 171"/>
          <p:cNvSpPr>
            <a:spLocks noChangeArrowheads="1"/>
          </p:cNvSpPr>
          <p:nvPr/>
        </p:nvSpPr>
        <p:spPr bwMode="gray">
          <a:xfrm>
            <a:off x="410527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4" name="Rectangle 172"/>
          <p:cNvSpPr>
            <a:spLocks noChangeArrowheads="1"/>
          </p:cNvSpPr>
          <p:nvPr/>
        </p:nvSpPr>
        <p:spPr bwMode="gray">
          <a:xfrm>
            <a:off x="336708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5" name="Rectangle 173"/>
          <p:cNvSpPr>
            <a:spLocks noChangeArrowheads="1"/>
          </p:cNvSpPr>
          <p:nvPr/>
        </p:nvSpPr>
        <p:spPr bwMode="gray">
          <a:xfrm>
            <a:off x="4818063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6" name="Rectangle 174"/>
          <p:cNvSpPr>
            <a:spLocks noChangeArrowheads="1"/>
          </p:cNvSpPr>
          <p:nvPr/>
        </p:nvSpPr>
        <p:spPr bwMode="gray">
          <a:xfrm>
            <a:off x="1917700" y="4943475"/>
            <a:ext cx="725488" cy="63658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7" name="Rectangle 175"/>
          <p:cNvSpPr>
            <a:spLocks noChangeArrowheads="1"/>
          </p:cNvSpPr>
          <p:nvPr/>
        </p:nvSpPr>
        <p:spPr bwMode="gray">
          <a:xfrm>
            <a:off x="5541963" y="4310063"/>
            <a:ext cx="725487" cy="636587"/>
          </a:xfrm>
          <a:prstGeom prst="rect">
            <a:avLst/>
          </a:prstGeom>
          <a:solidFill>
            <a:schemeClr val="accent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8" name="Rectangle 176"/>
          <p:cNvSpPr>
            <a:spLocks noChangeArrowheads="1"/>
          </p:cNvSpPr>
          <p:nvPr/>
        </p:nvSpPr>
        <p:spPr bwMode="gray">
          <a:xfrm>
            <a:off x="6996113" y="4300538"/>
            <a:ext cx="725487" cy="646112"/>
          </a:xfrm>
          <a:prstGeom prst="rect">
            <a:avLst/>
          </a:prstGeom>
          <a:solidFill>
            <a:schemeClr val="accent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9" name="Rectangle 177"/>
          <p:cNvSpPr>
            <a:spLocks noChangeArrowheads="1"/>
          </p:cNvSpPr>
          <p:nvPr/>
        </p:nvSpPr>
        <p:spPr bwMode="gray">
          <a:xfrm>
            <a:off x="8435975" y="4300538"/>
            <a:ext cx="703263" cy="646112"/>
          </a:xfrm>
          <a:prstGeom prst="rect">
            <a:avLst/>
          </a:prstGeom>
          <a:solidFill>
            <a:schemeClr val="accent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0" name="Rectangle 178"/>
          <p:cNvSpPr>
            <a:spLocks noChangeArrowheads="1"/>
          </p:cNvSpPr>
          <p:nvPr/>
        </p:nvSpPr>
        <p:spPr bwMode="gray">
          <a:xfrm>
            <a:off x="4105275" y="4310063"/>
            <a:ext cx="725488" cy="636587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7" name="Rectangle 185"/>
          <p:cNvSpPr>
            <a:spLocks noChangeArrowheads="1"/>
          </p:cNvSpPr>
          <p:nvPr/>
        </p:nvSpPr>
        <p:spPr bwMode="gray">
          <a:xfrm>
            <a:off x="7720013" y="6221413"/>
            <a:ext cx="725487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8" name="Rectangle 186"/>
          <p:cNvSpPr>
            <a:spLocks noChangeArrowheads="1"/>
          </p:cNvSpPr>
          <p:nvPr/>
        </p:nvSpPr>
        <p:spPr bwMode="gray">
          <a:xfrm>
            <a:off x="3371850" y="6221413"/>
            <a:ext cx="728663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9" name="Rectangle 187"/>
          <p:cNvSpPr>
            <a:spLocks noChangeArrowheads="1"/>
          </p:cNvSpPr>
          <p:nvPr/>
        </p:nvSpPr>
        <p:spPr bwMode="gray">
          <a:xfrm>
            <a:off x="4826000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0" name="Rectangle 188"/>
          <p:cNvSpPr>
            <a:spLocks noChangeArrowheads="1"/>
          </p:cNvSpPr>
          <p:nvPr/>
        </p:nvSpPr>
        <p:spPr bwMode="gray">
          <a:xfrm>
            <a:off x="1920875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8" name="Group 206"/>
          <p:cNvGrpSpPr>
            <a:grpSpLocks/>
          </p:cNvGrpSpPr>
          <p:nvPr/>
        </p:nvGrpSpPr>
        <p:grpSpPr bwMode="auto">
          <a:xfrm>
            <a:off x="0" y="533400"/>
            <a:ext cx="9144000" cy="5689600"/>
            <a:chOff x="0" y="336"/>
            <a:chExt cx="5760" cy="3584"/>
          </a:xfrm>
        </p:grpSpPr>
        <p:sp>
          <p:nvSpPr>
            <p:cNvPr id="3264" name="Line 192"/>
            <p:cNvSpPr>
              <a:spLocks noChangeShapeType="1"/>
            </p:cNvSpPr>
            <p:nvPr userDrawn="1"/>
          </p:nvSpPr>
          <p:spPr bwMode="gray">
            <a:xfrm flipH="1">
              <a:off x="0" y="33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5" name="Line 193"/>
            <p:cNvSpPr>
              <a:spLocks noChangeShapeType="1"/>
            </p:cNvSpPr>
            <p:nvPr userDrawn="1"/>
          </p:nvSpPr>
          <p:spPr bwMode="gray">
            <a:xfrm flipH="1">
              <a:off x="0" y="73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" name="Line 194"/>
            <p:cNvSpPr>
              <a:spLocks noChangeShapeType="1"/>
            </p:cNvSpPr>
            <p:nvPr userDrawn="1"/>
          </p:nvSpPr>
          <p:spPr bwMode="gray">
            <a:xfrm flipH="1">
              <a:off x="0" y="112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" name="Line 195"/>
            <p:cNvSpPr>
              <a:spLocks noChangeShapeType="1"/>
            </p:cNvSpPr>
            <p:nvPr userDrawn="1"/>
          </p:nvSpPr>
          <p:spPr bwMode="gray">
            <a:xfrm flipH="1">
              <a:off x="0" y="2707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" name="Line 196"/>
            <p:cNvSpPr>
              <a:spLocks noChangeShapeType="1"/>
            </p:cNvSpPr>
            <p:nvPr userDrawn="1"/>
          </p:nvSpPr>
          <p:spPr bwMode="gray">
            <a:xfrm flipH="1">
              <a:off x="0" y="3111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9" name="Line 197"/>
            <p:cNvSpPr>
              <a:spLocks noChangeShapeType="1"/>
            </p:cNvSpPr>
            <p:nvPr userDrawn="1"/>
          </p:nvSpPr>
          <p:spPr bwMode="gray">
            <a:xfrm flipH="1">
              <a:off x="0" y="351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0" name="Line 198"/>
            <p:cNvSpPr>
              <a:spLocks noChangeShapeType="1"/>
            </p:cNvSpPr>
            <p:nvPr userDrawn="1"/>
          </p:nvSpPr>
          <p:spPr bwMode="gray">
            <a:xfrm flipH="1">
              <a:off x="0" y="3920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3" name="Text Box 11"/>
          <p:cNvSpPr txBox="1">
            <a:spLocks noChangeArrowheads="1"/>
          </p:cNvSpPr>
          <p:nvPr/>
        </p:nvSpPr>
        <p:spPr bwMode="gray">
          <a:xfrm>
            <a:off x="0" y="461963"/>
            <a:ext cx="10985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2391" dir="11227501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>
                <a:solidFill>
                  <a:srgbClr val="FFFFFF"/>
                </a:solidFill>
              </a:rPr>
              <a:t>LOGO</a:t>
            </a:r>
          </a:p>
        </p:txBody>
      </p:sp>
      <p:sp>
        <p:nvSpPr>
          <p:cNvPr id="3210" name="Rectangle 138"/>
          <p:cNvSpPr>
            <a:spLocks noChangeArrowheads="1"/>
          </p:cNvSpPr>
          <p:nvPr/>
        </p:nvSpPr>
        <p:spPr bwMode="gray">
          <a:xfrm>
            <a:off x="55245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3" name="Rectangle 141"/>
          <p:cNvSpPr>
            <a:spLocks noChangeArrowheads="1"/>
          </p:cNvSpPr>
          <p:nvPr/>
        </p:nvSpPr>
        <p:spPr bwMode="gray">
          <a:xfrm>
            <a:off x="697865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8" name="Rectangle 146"/>
          <p:cNvSpPr>
            <a:spLocks noChangeArrowheads="1"/>
          </p:cNvSpPr>
          <p:nvPr/>
        </p:nvSpPr>
        <p:spPr bwMode="gray">
          <a:xfrm>
            <a:off x="7691438" y="4763"/>
            <a:ext cx="725487" cy="522287"/>
          </a:xfrm>
          <a:prstGeom prst="rect">
            <a:avLst/>
          </a:prstGeom>
          <a:solidFill>
            <a:schemeClr val="folHlink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5" name="Rectangle 153"/>
          <p:cNvSpPr>
            <a:spLocks noChangeArrowheads="1"/>
          </p:cNvSpPr>
          <p:nvPr/>
        </p:nvSpPr>
        <p:spPr bwMode="gray">
          <a:xfrm>
            <a:off x="40767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7" name="Rectangle 155"/>
          <p:cNvSpPr>
            <a:spLocks noChangeArrowheads="1"/>
          </p:cNvSpPr>
          <p:nvPr/>
        </p:nvSpPr>
        <p:spPr bwMode="gray">
          <a:xfrm>
            <a:off x="4789488" y="4763"/>
            <a:ext cx="725487" cy="522287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4" name="Rectangle 162"/>
          <p:cNvSpPr>
            <a:spLocks noChangeArrowheads="1"/>
          </p:cNvSpPr>
          <p:nvPr/>
        </p:nvSpPr>
        <p:spPr bwMode="gray">
          <a:xfrm>
            <a:off x="446088" y="1147763"/>
            <a:ext cx="725487" cy="633412"/>
          </a:xfrm>
          <a:prstGeom prst="rect">
            <a:avLst/>
          </a:prstGeom>
          <a:solidFill>
            <a:schemeClr val="fol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6" name="Rectangle 164"/>
          <p:cNvSpPr>
            <a:spLocks noChangeArrowheads="1"/>
          </p:cNvSpPr>
          <p:nvPr/>
        </p:nvSpPr>
        <p:spPr bwMode="gray">
          <a:xfrm>
            <a:off x="1889125" y="4763"/>
            <a:ext cx="725488" cy="5222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1" name="Rectangle 179"/>
          <p:cNvSpPr>
            <a:spLocks noChangeArrowheads="1"/>
          </p:cNvSpPr>
          <p:nvPr/>
        </p:nvSpPr>
        <p:spPr bwMode="gray">
          <a:xfrm>
            <a:off x="625157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2" name="Rectangle 180"/>
          <p:cNvSpPr>
            <a:spLocks noChangeArrowheads="1"/>
          </p:cNvSpPr>
          <p:nvPr/>
        </p:nvSpPr>
        <p:spPr bwMode="gray">
          <a:xfrm>
            <a:off x="7691438" y="1165225"/>
            <a:ext cx="725487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3" name="Rectangle 181"/>
          <p:cNvSpPr>
            <a:spLocks noChangeArrowheads="1"/>
          </p:cNvSpPr>
          <p:nvPr/>
        </p:nvSpPr>
        <p:spPr bwMode="gray">
          <a:xfrm>
            <a:off x="334962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5" name="Rectangle 183"/>
          <p:cNvSpPr>
            <a:spLocks noChangeArrowheads="1"/>
          </p:cNvSpPr>
          <p:nvPr/>
        </p:nvSpPr>
        <p:spPr bwMode="gray">
          <a:xfrm>
            <a:off x="1889125" y="1165225"/>
            <a:ext cx="725488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1" name="Rectangle 189"/>
          <p:cNvSpPr>
            <a:spLocks noChangeArrowheads="1"/>
          </p:cNvSpPr>
          <p:nvPr/>
        </p:nvSpPr>
        <p:spPr bwMode="gray">
          <a:xfrm>
            <a:off x="438150" y="4763"/>
            <a:ext cx="725488" cy="522287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2" name="Rectangle 190"/>
          <p:cNvSpPr>
            <a:spLocks noChangeArrowheads="1"/>
          </p:cNvSpPr>
          <p:nvPr/>
        </p:nvSpPr>
        <p:spPr bwMode="gray">
          <a:xfrm>
            <a:off x="1143000" y="533400"/>
            <a:ext cx="725488" cy="633413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2" name="Rectangle 200"/>
          <p:cNvSpPr>
            <a:spLocks noChangeArrowheads="1"/>
          </p:cNvSpPr>
          <p:nvPr/>
        </p:nvSpPr>
        <p:spPr bwMode="gray">
          <a:xfrm>
            <a:off x="25781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00800"/>
            <a:ext cx="2133600" cy="320675"/>
          </a:xfrm>
        </p:spPr>
        <p:txBody>
          <a:bodyPr/>
          <a:lstStyle>
            <a:lvl1pPr algn="r"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172200" y="6400800"/>
            <a:ext cx="2895600" cy="320675"/>
          </a:xfrm>
        </p:spPr>
        <p:txBody>
          <a:bodyPr/>
          <a:lstStyle>
            <a:lvl1pPr algn="r"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733800" y="6400800"/>
            <a:ext cx="2133600" cy="32067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10C8F81-30B4-43BF-95AD-74C443B201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67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03C87-2F0C-4294-A85C-2D4FAB9A12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3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4D5B49-7214-4CFD-B6C1-2BF4934AB4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7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D5673-F53A-4B45-8476-8B572EE2A9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9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2897BC-4300-4027-A0D0-3B3166F2E9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7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BAD1D-5F21-44A9-9442-173913CD9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1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477AD-0C44-4B0A-AA71-7E19EBF92E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5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B46F82-182A-4B5E-9620-02463DB3CF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1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0" y="228600"/>
            <a:ext cx="9144000" cy="838200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117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467475"/>
            <a:ext cx="21336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467475"/>
            <a:ext cx="28956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467475"/>
            <a:ext cx="21336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+mn-lt"/>
              </a:defRPr>
            </a:lvl1pPr>
          </a:lstStyle>
          <a:p>
            <a:fld id="{BBB157DB-5636-46B0-8A28-3F9815957C0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76" name="Rectangle 152"/>
          <p:cNvSpPr>
            <a:spLocks noChangeArrowheads="1"/>
          </p:cNvSpPr>
          <p:nvPr/>
        </p:nvSpPr>
        <p:spPr bwMode="gray">
          <a:xfrm>
            <a:off x="6613525" y="5918200"/>
            <a:ext cx="506413" cy="4699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1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4" name="Rectangle 160"/>
          <p:cNvSpPr>
            <a:spLocks noChangeArrowheads="1"/>
          </p:cNvSpPr>
          <p:nvPr/>
        </p:nvSpPr>
        <p:spPr bwMode="gray">
          <a:xfrm>
            <a:off x="4068763" y="5440363"/>
            <a:ext cx="509587" cy="473075"/>
          </a:xfrm>
          <a:prstGeom prst="rect">
            <a:avLst/>
          </a:prstGeom>
          <a:solidFill>
            <a:schemeClr val="accent2">
              <a:alpha val="10001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6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9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0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1" name="Rectangle 167"/>
          <p:cNvSpPr>
            <a:spLocks noChangeArrowheads="1"/>
          </p:cNvSpPr>
          <p:nvPr/>
        </p:nvSpPr>
        <p:spPr bwMode="gray">
          <a:xfrm>
            <a:off x="6105525" y="6386513"/>
            <a:ext cx="508000" cy="471487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2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3" name="Rectangle 169"/>
          <p:cNvSpPr>
            <a:spLocks noChangeArrowheads="1"/>
          </p:cNvSpPr>
          <p:nvPr/>
        </p:nvSpPr>
        <p:spPr bwMode="gray">
          <a:xfrm>
            <a:off x="8113713" y="5440363"/>
            <a:ext cx="506412" cy="473075"/>
          </a:xfrm>
          <a:prstGeom prst="rect">
            <a:avLst/>
          </a:prstGeom>
          <a:solidFill>
            <a:schemeClr val="folHlink">
              <a:alpha val="10001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4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5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7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0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1" name="Rectangle 177"/>
          <p:cNvSpPr>
            <a:spLocks noChangeArrowheads="1"/>
          </p:cNvSpPr>
          <p:nvPr/>
        </p:nvSpPr>
        <p:spPr bwMode="gray">
          <a:xfrm>
            <a:off x="3046413" y="6386513"/>
            <a:ext cx="508000" cy="471487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5" name="Rectangle 181"/>
          <p:cNvSpPr>
            <a:spLocks noChangeArrowheads="1"/>
          </p:cNvSpPr>
          <p:nvPr/>
        </p:nvSpPr>
        <p:spPr bwMode="gray">
          <a:xfrm>
            <a:off x="1524000" y="5918200"/>
            <a:ext cx="506413" cy="4699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6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7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9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0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1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2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3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4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5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6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" name="Rectangle 194"/>
          <p:cNvSpPr>
            <a:spLocks noChangeArrowheads="1"/>
          </p:cNvSpPr>
          <p:nvPr/>
        </p:nvSpPr>
        <p:spPr bwMode="gray">
          <a:xfrm>
            <a:off x="0" y="4908550"/>
            <a:ext cx="9144000" cy="1477963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pSp>
        <p:nvGrpSpPr>
          <p:cNvPr id="1219" name="Group 195"/>
          <p:cNvGrpSpPr>
            <a:grpSpLocks/>
          </p:cNvGrpSpPr>
          <p:nvPr/>
        </p:nvGrpSpPr>
        <p:grpSpPr bwMode="auto">
          <a:xfrm>
            <a:off x="0" y="357188"/>
            <a:ext cx="1157288" cy="1123950"/>
            <a:chOff x="-9" y="1395"/>
            <a:chExt cx="2985" cy="2898"/>
          </a:xfrm>
        </p:grpSpPr>
        <p:pic>
          <p:nvPicPr>
            <p:cNvPr id="1220" name="Picture 196" descr="pan01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81" r="2339"/>
            <a:stretch>
              <a:fillRect/>
            </a:stretch>
          </p:blipFill>
          <p:spPr bwMode="gray">
            <a:xfrm>
              <a:off x="0" y="1395"/>
              <a:ext cx="2976" cy="2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1" name="Freeform 197" descr="wiz_gold03"/>
            <p:cNvSpPr>
              <a:spLocks/>
            </p:cNvSpPr>
            <p:nvPr/>
          </p:nvSpPr>
          <p:spPr bwMode="gray">
            <a:xfrm>
              <a:off x="-9" y="1493"/>
              <a:ext cx="2841" cy="2599"/>
            </a:xfrm>
            <a:custGeom>
              <a:avLst/>
              <a:gdLst>
                <a:gd name="T0" fmla="*/ 0 w 2841"/>
                <a:gd name="T1" fmla="*/ 18 h 2599"/>
                <a:gd name="T2" fmla="*/ 2841 w 2841"/>
                <a:gd name="T3" fmla="*/ 0 h 2599"/>
                <a:gd name="T4" fmla="*/ 1294 w 2841"/>
                <a:gd name="T5" fmla="*/ 2597 h 2599"/>
                <a:gd name="T6" fmla="*/ 2 w 2841"/>
                <a:gd name="T7" fmla="*/ 2599 h 2599"/>
                <a:gd name="T8" fmla="*/ 0 w 2841"/>
                <a:gd name="T9" fmla="*/ 18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1" h="2599">
                  <a:moveTo>
                    <a:pt x="0" y="18"/>
                  </a:moveTo>
                  <a:lnTo>
                    <a:pt x="2841" y="0"/>
                  </a:lnTo>
                  <a:lnTo>
                    <a:pt x="1294" y="2597"/>
                  </a:lnTo>
                  <a:lnTo>
                    <a:pt x="2" y="2599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1">
              <a:blip r:embed="rId18" cstate="print"/>
              <a:srcRect/>
              <a:stretch>
                <a:fillRect r="-15708"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22" name="Group 198"/>
          <p:cNvGrpSpPr>
            <a:grpSpLocks/>
          </p:cNvGrpSpPr>
          <p:nvPr/>
        </p:nvGrpSpPr>
        <p:grpSpPr bwMode="auto">
          <a:xfrm>
            <a:off x="-6350" y="195263"/>
            <a:ext cx="1057275" cy="1143000"/>
            <a:chOff x="0" y="1039"/>
            <a:chExt cx="2681" cy="2897"/>
          </a:xfrm>
        </p:grpSpPr>
        <p:pic>
          <p:nvPicPr>
            <p:cNvPr id="1223" name="Picture 199" descr="pan01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30" r="2339"/>
            <a:stretch>
              <a:fillRect/>
            </a:stretch>
          </p:blipFill>
          <p:spPr bwMode="gray">
            <a:xfrm>
              <a:off x="0" y="1039"/>
              <a:ext cx="2681" cy="2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4" name="Freeform 200" descr="wiz_gold04"/>
            <p:cNvSpPr>
              <a:spLocks/>
            </p:cNvSpPr>
            <p:nvPr userDrawn="1"/>
          </p:nvSpPr>
          <p:spPr bwMode="gray">
            <a:xfrm>
              <a:off x="0" y="1137"/>
              <a:ext cx="2537" cy="2600"/>
            </a:xfrm>
            <a:custGeom>
              <a:avLst/>
              <a:gdLst>
                <a:gd name="T0" fmla="*/ 0 w 2537"/>
                <a:gd name="T1" fmla="*/ 0 h 2600"/>
                <a:gd name="T2" fmla="*/ 2537 w 2537"/>
                <a:gd name="T3" fmla="*/ 1 h 2600"/>
                <a:gd name="T4" fmla="*/ 991 w 2537"/>
                <a:gd name="T5" fmla="*/ 2597 h 2600"/>
                <a:gd name="T6" fmla="*/ 0 w 2537"/>
                <a:gd name="T7" fmla="*/ 2600 h 2600"/>
                <a:gd name="T8" fmla="*/ 0 w 2537"/>
                <a:gd name="T9" fmla="*/ 0 h 2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7" h="2600">
                  <a:moveTo>
                    <a:pt x="0" y="0"/>
                  </a:moveTo>
                  <a:lnTo>
                    <a:pt x="2537" y="1"/>
                  </a:lnTo>
                  <a:lnTo>
                    <a:pt x="991" y="2597"/>
                  </a:lnTo>
                  <a:lnTo>
                    <a:pt x="0" y="26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20" cstate="print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25" name="Group 201"/>
          <p:cNvGrpSpPr>
            <a:grpSpLocks/>
          </p:cNvGrpSpPr>
          <p:nvPr/>
        </p:nvGrpSpPr>
        <p:grpSpPr bwMode="auto">
          <a:xfrm>
            <a:off x="0" y="0"/>
            <a:ext cx="933450" cy="1239838"/>
            <a:chOff x="-7" y="240"/>
            <a:chExt cx="2407" cy="3199"/>
          </a:xfrm>
        </p:grpSpPr>
        <p:pic>
          <p:nvPicPr>
            <p:cNvPr id="1226" name="Picture 202" descr="pan01"/>
            <p:cNvPicPr>
              <a:picLocks noChangeAspect="1" noChangeArrowheads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431" r="2339"/>
            <a:stretch>
              <a:fillRect/>
            </a:stretch>
          </p:blipFill>
          <p:spPr bwMode="gray">
            <a:xfrm>
              <a:off x="0" y="240"/>
              <a:ext cx="2400" cy="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7" name="Freeform 203" descr="wiz_gold01"/>
            <p:cNvSpPr>
              <a:spLocks/>
            </p:cNvSpPr>
            <p:nvPr userDrawn="1"/>
          </p:nvSpPr>
          <p:spPr bwMode="gray">
            <a:xfrm>
              <a:off x="-7" y="348"/>
              <a:ext cx="2247" cy="2874"/>
            </a:xfrm>
            <a:custGeom>
              <a:avLst/>
              <a:gdLst>
                <a:gd name="T0" fmla="*/ 7 w 2247"/>
                <a:gd name="T1" fmla="*/ 0 h 2874"/>
                <a:gd name="T2" fmla="*/ 2247 w 2247"/>
                <a:gd name="T3" fmla="*/ 0 h 2874"/>
                <a:gd name="T4" fmla="*/ 540 w 2247"/>
                <a:gd name="T5" fmla="*/ 2868 h 2874"/>
                <a:gd name="T6" fmla="*/ 0 w 2247"/>
                <a:gd name="T7" fmla="*/ 2874 h 2874"/>
                <a:gd name="T8" fmla="*/ 7 w 2247"/>
                <a:gd name="T9" fmla="*/ 0 h 2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7" h="2874">
                  <a:moveTo>
                    <a:pt x="7" y="0"/>
                  </a:moveTo>
                  <a:lnTo>
                    <a:pt x="2247" y="0"/>
                  </a:lnTo>
                  <a:lnTo>
                    <a:pt x="540" y="2868"/>
                  </a:lnTo>
                  <a:lnTo>
                    <a:pt x="0" y="2874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1">
              <a:blip r:embed="rId22" cstate="print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219200" y="228600"/>
            <a:ext cx="7391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*3" TargetMode="External"/><Relationship Id="rId5" Type="http://schemas.openxmlformats.org/officeDocument/2006/relationships/hyperlink" Target="*2" TargetMode="External"/><Relationship Id="rId4" Type="http://schemas.openxmlformats.org/officeDocument/2006/relationships/hyperlink" Target="*1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*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hyperlink" Target="*3" TargetMode="External"/><Relationship Id="rId4" Type="http://schemas.openxmlformats.org/officeDocument/2006/relationships/hyperlink" Target="*2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2057401"/>
            <a:ext cx="4495800" cy="1828800"/>
          </a:xfrm>
        </p:spPr>
        <p:txBody>
          <a:bodyPr/>
          <a:lstStyle/>
          <a:p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0" i="1" dirty="0" err="1" smtClean="0">
                <a:solidFill>
                  <a:srgbClr val="FFFF00"/>
                </a:solidFill>
              </a:rPr>
              <a:t>Chương</a:t>
            </a:r>
            <a:r>
              <a:rPr lang="en-US" sz="2400" b="0" i="1" dirty="0" smtClean="0">
                <a:solidFill>
                  <a:srgbClr val="FFFF00"/>
                </a:solidFill>
              </a:rPr>
              <a:t> 4</a:t>
            </a:r>
            <a:r>
              <a:rPr lang="en-US" sz="2400" b="0" i="1" dirty="0" smtClean="0"/>
              <a:t>:</a:t>
            </a: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JAVA &amp; SWING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648200" y="4343400"/>
            <a:ext cx="4419600" cy="609600"/>
          </a:xfrm>
        </p:spPr>
        <p:txBody>
          <a:bodyPr/>
          <a:lstStyle/>
          <a:p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JFrame – Một số phương thức thông dụng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0000CC"/>
                </a:solidFill>
              </a:rPr>
              <a:t>void</a:t>
            </a:r>
            <a:r>
              <a:rPr lang="en-US" dirty="0"/>
              <a:t> </a:t>
            </a:r>
            <a:r>
              <a:rPr lang="en-US" i="1" dirty="0" err="1">
                <a:solidFill>
                  <a:srgbClr val="C00000"/>
                </a:solidFill>
              </a:rPr>
              <a:t>setExtendedState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>
                <a:solidFill>
                  <a:srgbClr val="0000CC"/>
                </a:solidFill>
              </a:rPr>
              <a:t>int</a:t>
            </a:r>
            <a:r>
              <a:rPr lang="en-US" dirty="0"/>
              <a:t> </a:t>
            </a:r>
            <a:r>
              <a:rPr lang="en-US" dirty="0" smtClean="0"/>
              <a:t>state);</a:t>
            </a:r>
          </a:p>
          <a:p>
            <a:endParaRPr lang="en-US" dirty="0"/>
          </a:p>
          <a:p>
            <a:r>
              <a:rPr lang="en-US" i="1" u="sng" dirty="0" smtClean="0"/>
              <a:t>Ý </a:t>
            </a:r>
            <a:r>
              <a:rPr lang="en-US" i="1" u="sng" dirty="0" err="1" smtClean="0"/>
              <a:t>nghĩa</a:t>
            </a:r>
            <a:r>
              <a:rPr lang="en-US" dirty="0" smtClean="0"/>
              <a:t>: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JFrame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5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(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state)</a:t>
            </a:r>
          </a:p>
          <a:p>
            <a:pPr lvl="1"/>
            <a:r>
              <a:rPr lang="en-US" dirty="0" err="1" smtClean="0"/>
              <a:t>JFrame.</a:t>
            </a:r>
            <a:r>
              <a:rPr lang="en-US" dirty="0" err="1" smtClean="0">
                <a:solidFill>
                  <a:srgbClr val="FF00FF"/>
                </a:solidFill>
              </a:rPr>
              <a:t>NORMAL</a:t>
            </a:r>
            <a:r>
              <a:rPr lang="en-US" dirty="0" smtClean="0">
                <a:solidFill>
                  <a:srgbClr val="FF00FF"/>
                </a:solidFill>
              </a:rPr>
              <a:t> </a:t>
            </a:r>
            <a:endParaRPr lang="en-US" dirty="0">
              <a:solidFill>
                <a:srgbClr val="FF00FF"/>
              </a:solidFill>
            </a:endParaRPr>
          </a:p>
          <a:p>
            <a:pPr lvl="1"/>
            <a:r>
              <a:rPr lang="en-US" dirty="0" err="1" smtClean="0"/>
              <a:t>JFrame.</a:t>
            </a:r>
            <a:r>
              <a:rPr lang="en-US" dirty="0" err="1" smtClean="0">
                <a:solidFill>
                  <a:srgbClr val="FF00FF"/>
                </a:solidFill>
              </a:rPr>
              <a:t>ICONIFIED</a:t>
            </a:r>
            <a:r>
              <a:rPr lang="en-US" dirty="0" smtClean="0">
                <a:solidFill>
                  <a:srgbClr val="FF00FF"/>
                </a:solidFill>
              </a:rPr>
              <a:t> </a:t>
            </a:r>
            <a:endParaRPr lang="en-US" dirty="0">
              <a:solidFill>
                <a:srgbClr val="FF00FF"/>
              </a:solidFill>
            </a:endParaRPr>
          </a:p>
          <a:p>
            <a:pPr lvl="1"/>
            <a:r>
              <a:rPr lang="en-US" dirty="0" err="1" smtClean="0"/>
              <a:t>JFrame.</a:t>
            </a:r>
            <a:r>
              <a:rPr lang="en-US" dirty="0" err="1" smtClean="0">
                <a:solidFill>
                  <a:srgbClr val="FF00FF"/>
                </a:solidFill>
              </a:rPr>
              <a:t>MAXIMIZED_HORIZ</a:t>
            </a:r>
            <a:r>
              <a:rPr lang="en-US" dirty="0" smtClean="0">
                <a:solidFill>
                  <a:srgbClr val="FF00FF"/>
                </a:solidFill>
              </a:rPr>
              <a:t> </a:t>
            </a:r>
            <a:endParaRPr lang="en-US" dirty="0">
              <a:solidFill>
                <a:srgbClr val="FF00FF"/>
              </a:solidFill>
            </a:endParaRPr>
          </a:p>
          <a:p>
            <a:pPr lvl="1"/>
            <a:r>
              <a:rPr lang="en-US" dirty="0" err="1" smtClean="0"/>
              <a:t>JFrame.</a:t>
            </a:r>
            <a:r>
              <a:rPr lang="en-US" dirty="0" err="1" smtClean="0">
                <a:solidFill>
                  <a:srgbClr val="FF00FF"/>
                </a:solidFill>
              </a:rPr>
              <a:t>MAXIMIZED_VERT</a:t>
            </a:r>
            <a:r>
              <a:rPr lang="en-US" dirty="0" smtClean="0">
                <a:solidFill>
                  <a:srgbClr val="FF00FF"/>
                </a:solidFill>
              </a:rPr>
              <a:t> </a:t>
            </a:r>
            <a:endParaRPr lang="en-US" dirty="0">
              <a:solidFill>
                <a:srgbClr val="FF00FF"/>
              </a:solidFill>
            </a:endParaRPr>
          </a:p>
          <a:p>
            <a:pPr lvl="1"/>
            <a:r>
              <a:rPr lang="en-US" dirty="0" err="1" smtClean="0"/>
              <a:t>JFrame.</a:t>
            </a:r>
            <a:r>
              <a:rPr lang="en-US" dirty="0" err="1" smtClean="0">
                <a:solidFill>
                  <a:srgbClr val="FF00FF"/>
                </a:solidFill>
              </a:rPr>
              <a:t>MAXIMIZED_BOTH</a:t>
            </a:r>
            <a:endParaRPr 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00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JFrame – Một số phương thức thông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>
                <a:solidFill>
                  <a:srgbClr val="0000CC"/>
                </a:solidFill>
              </a:rPr>
              <a:t>public</a:t>
            </a:r>
            <a:r>
              <a:rPr lang="vi-VN" dirty="0" smtClean="0"/>
              <a:t> </a:t>
            </a:r>
            <a:r>
              <a:rPr lang="vi-VN" dirty="0">
                <a:solidFill>
                  <a:srgbClr val="0000CC"/>
                </a:solidFill>
              </a:rPr>
              <a:t>void</a:t>
            </a:r>
            <a:r>
              <a:rPr lang="vi-VN" dirty="0"/>
              <a:t> </a:t>
            </a:r>
            <a:r>
              <a:rPr lang="vi-VN" i="1" dirty="0" smtClean="0">
                <a:solidFill>
                  <a:srgbClr val="C00000"/>
                </a:solidFill>
              </a:rPr>
              <a:t>setResizable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vi-VN" dirty="0" smtClean="0"/>
              <a:t>(</a:t>
            </a:r>
            <a:r>
              <a:rPr lang="vi-VN" dirty="0">
                <a:solidFill>
                  <a:srgbClr val="0000CC"/>
                </a:solidFill>
              </a:rPr>
              <a:t>boolean</a:t>
            </a:r>
            <a:r>
              <a:rPr lang="vi-VN" dirty="0"/>
              <a:t> resizable</a:t>
            </a:r>
            <a:r>
              <a:rPr lang="vi-VN" dirty="0" smtClean="0"/>
              <a:t>);</a:t>
            </a:r>
            <a:endParaRPr lang="en-US" dirty="0" smtClean="0"/>
          </a:p>
          <a:p>
            <a:pPr lvl="1"/>
            <a:r>
              <a:rPr lang="vi-VN" dirty="0" smtClean="0"/>
              <a:t>true</a:t>
            </a:r>
            <a:r>
              <a:rPr lang="vi-VN" dirty="0"/>
              <a:t>: Cho phép thay đổi kích </a:t>
            </a:r>
            <a:r>
              <a:rPr lang="vi-VN" dirty="0" smtClean="0"/>
              <a:t>thước</a:t>
            </a:r>
            <a:endParaRPr lang="en-US" dirty="0" smtClean="0"/>
          </a:p>
          <a:p>
            <a:pPr lvl="1"/>
            <a:r>
              <a:rPr lang="vi-VN" dirty="0" smtClean="0"/>
              <a:t>false</a:t>
            </a:r>
            <a:r>
              <a:rPr lang="vi-VN" dirty="0"/>
              <a:t>: không cho </a:t>
            </a:r>
            <a:r>
              <a:rPr lang="vi-VN" dirty="0" smtClean="0"/>
              <a:t>phép</a:t>
            </a:r>
            <a:endParaRPr lang="en-US" dirty="0" smtClean="0"/>
          </a:p>
          <a:p>
            <a:r>
              <a:rPr lang="vi-VN" dirty="0" smtClean="0">
                <a:solidFill>
                  <a:srgbClr val="0000CC"/>
                </a:solidFill>
              </a:rPr>
              <a:t>public</a:t>
            </a:r>
            <a:r>
              <a:rPr lang="vi-VN" dirty="0" smtClean="0"/>
              <a:t> </a:t>
            </a:r>
            <a:r>
              <a:rPr lang="vi-VN" dirty="0">
                <a:solidFill>
                  <a:srgbClr val="0000CC"/>
                </a:solidFill>
              </a:rPr>
              <a:t>void</a:t>
            </a:r>
            <a:r>
              <a:rPr lang="vi-VN" dirty="0"/>
              <a:t> </a:t>
            </a:r>
            <a:r>
              <a:rPr lang="vi-VN" i="1" dirty="0">
                <a:solidFill>
                  <a:srgbClr val="C00000"/>
                </a:solidFill>
              </a:rPr>
              <a:t>setTitle</a:t>
            </a:r>
            <a:r>
              <a:rPr lang="en-US" dirty="0" smtClean="0"/>
              <a:t> </a:t>
            </a:r>
            <a:r>
              <a:rPr lang="vi-VN" dirty="0" smtClean="0"/>
              <a:t>(</a:t>
            </a:r>
            <a:r>
              <a:rPr lang="vi-VN" dirty="0">
                <a:solidFill>
                  <a:srgbClr val="0070C0"/>
                </a:solidFill>
              </a:rPr>
              <a:t>String</a:t>
            </a:r>
            <a:r>
              <a:rPr lang="vi-VN" dirty="0"/>
              <a:t> title</a:t>
            </a:r>
            <a:r>
              <a:rPr lang="vi-VN" dirty="0" smtClean="0"/>
              <a:t>);</a:t>
            </a:r>
            <a:endParaRPr lang="en-US" dirty="0" smtClean="0"/>
          </a:p>
          <a:p>
            <a:pPr lvl="1"/>
            <a:r>
              <a:rPr lang="vi-VN" dirty="0" smtClean="0"/>
              <a:t>Gán </a:t>
            </a:r>
            <a:r>
              <a:rPr lang="vi-VN" dirty="0"/>
              <a:t>tựa đề cho </a:t>
            </a:r>
            <a:r>
              <a:rPr lang="vi-VN" dirty="0" smtClean="0"/>
              <a:t>JFrame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vi-VN" dirty="0">
                <a:solidFill>
                  <a:srgbClr val="0000CC"/>
                </a:solidFill>
              </a:rPr>
              <a:t>public</a:t>
            </a:r>
            <a:r>
              <a:rPr lang="vi-VN" dirty="0"/>
              <a:t> </a:t>
            </a:r>
            <a:r>
              <a:rPr lang="vi-VN" dirty="0">
                <a:solidFill>
                  <a:srgbClr val="0000CC"/>
                </a:solidFill>
              </a:rPr>
              <a:t>void</a:t>
            </a:r>
            <a:r>
              <a:rPr lang="vi-VN" dirty="0"/>
              <a:t> </a:t>
            </a:r>
            <a:r>
              <a:rPr lang="vi-VN" i="1" dirty="0">
                <a:solidFill>
                  <a:srgbClr val="C00000"/>
                </a:solidFill>
              </a:rPr>
              <a:t>setIconImage</a:t>
            </a:r>
            <a:r>
              <a:rPr lang="en-US" dirty="0">
                <a:latin typeface="Cambria" pitchFamily="18" charset="0"/>
              </a:rPr>
              <a:t> </a:t>
            </a:r>
            <a:r>
              <a:rPr lang="vi-VN" dirty="0"/>
              <a:t>(</a:t>
            </a:r>
            <a:r>
              <a:rPr lang="vi-VN" dirty="0">
                <a:solidFill>
                  <a:srgbClr val="0070C0"/>
                </a:solidFill>
              </a:rPr>
              <a:t>Image</a:t>
            </a:r>
            <a:r>
              <a:rPr lang="vi-VN" dirty="0"/>
              <a:t> image);</a:t>
            </a:r>
            <a:endParaRPr lang="en-US" dirty="0">
              <a:latin typeface="Cambria" pitchFamily="18" charset="0"/>
            </a:endParaRPr>
          </a:p>
          <a:p>
            <a:pPr lvl="1"/>
            <a:r>
              <a:rPr lang="vi-VN" dirty="0"/>
              <a:t>Gán hình ảnh Icon cho JFrame</a:t>
            </a:r>
          </a:p>
        </p:txBody>
      </p:sp>
    </p:spTree>
    <p:extLst>
      <p:ext uri="{BB962C8B-B14F-4D97-AF65-F5344CB8AC3E}">
        <p14:creationId xmlns:p14="http://schemas.microsoft.com/office/powerpoint/2010/main" val="322047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JFrame – Một số phương thức thông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>
                <a:solidFill>
                  <a:srgbClr val="0000CC"/>
                </a:solidFill>
              </a:rPr>
              <a:t>public</a:t>
            </a:r>
            <a:r>
              <a:rPr lang="vi-VN" dirty="0" smtClean="0"/>
              <a:t> </a:t>
            </a:r>
            <a:r>
              <a:rPr lang="vi-VN" dirty="0" smtClean="0">
                <a:solidFill>
                  <a:srgbClr val="0000CC"/>
                </a:solidFill>
              </a:rPr>
              <a:t>void</a:t>
            </a:r>
            <a:r>
              <a:rPr lang="vi-VN" dirty="0" smtClean="0"/>
              <a:t> </a:t>
            </a:r>
            <a:r>
              <a:rPr lang="vi-VN" i="1" dirty="0" smtClean="0">
                <a:solidFill>
                  <a:srgbClr val="C00000"/>
                </a:solidFill>
              </a:rPr>
              <a:t>setSize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vi-VN" dirty="0" smtClean="0"/>
              <a:t>(</a:t>
            </a:r>
            <a:r>
              <a:rPr lang="vi-VN" dirty="0" smtClean="0">
                <a:solidFill>
                  <a:srgbClr val="0070C0"/>
                </a:solidFill>
              </a:rPr>
              <a:t>Dimension</a:t>
            </a:r>
            <a:r>
              <a:rPr lang="vi-VN" dirty="0" smtClean="0"/>
              <a:t> d);</a:t>
            </a:r>
          </a:p>
          <a:p>
            <a:r>
              <a:rPr lang="vi-VN" dirty="0" smtClean="0">
                <a:solidFill>
                  <a:srgbClr val="0000CC"/>
                </a:solidFill>
              </a:rPr>
              <a:t>public</a:t>
            </a:r>
            <a:r>
              <a:rPr lang="vi-VN" dirty="0" smtClean="0"/>
              <a:t> </a:t>
            </a:r>
            <a:r>
              <a:rPr lang="vi-VN" dirty="0" smtClean="0">
                <a:solidFill>
                  <a:srgbClr val="0000CC"/>
                </a:solidFill>
              </a:rPr>
              <a:t>void</a:t>
            </a:r>
            <a:r>
              <a:rPr lang="vi-VN" dirty="0" smtClean="0"/>
              <a:t> </a:t>
            </a:r>
            <a:r>
              <a:rPr lang="vi-VN" i="1" dirty="0" smtClean="0">
                <a:solidFill>
                  <a:srgbClr val="C00000"/>
                </a:solidFill>
              </a:rPr>
              <a:t>setSize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vi-VN" dirty="0" smtClean="0"/>
              <a:t>(</a:t>
            </a:r>
            <a:r>
              <a:rPr lang="vi-VN" dirty="0" smtClean="0">
                <a:solidFill>
                  <a:srgbClr val="0000CC"/>
                </a:solidFill>
              </a:rPr>
              <a:t>int</a:t>
            </a:r>
            <a:r>
              <a:rPr lang="vi-VN" dirty="0" smtClean="0"/>
              <a:t> width, </a:t>
            </a:r>
            <a:r>
              <a:rPr lang="vi-VN" dirty="0" smtClean="0">
                <a:solidFill>
                  <a:srgbClr val="0000CC"/>
                </a:solidFill>
              </a:rPr>
              <a:t>int</a:t>
            </a:r>
            <a:r>
              <a:rPr lang="vi-VN" dirty="0" smtClean="0"/>
              <a:t> height);</a:t>
            </a:r>
            <a:endParaRPr lang="en-US" dirty="0" smtClean="0">
              <a:latin typeface="Cambria" pitchFamily="18" charset="0"/>
            </a:endParaRPr>
          </a:p>
          <a:p>
            <a:pPr lvl="1"/>
            <a:r>
              <a:rPr lang="vi-VN" dirty="0" smtClean="0"/>
              <a:t>Gán kích thước cho JFrame</a:t>
            </a:r>
          </a:p>
          <a:p>
            <a:r>
              <a:rPr lang="vi-VN" dirty="0" smtClean="0">
                <a:solidFill>
                  <a:srgbClr val="0000CC"/>
                </a:solidFill>
              </a:rPr>
              <a:t>public</a:t>
            </a:r>
            <a:r>
              <a:rPr lang="vi-VN" dirty="0" smtClean="0"/>
              <a:t> </a:t>
            </a:r>
            <a:r>
              <a:rPr lang="vi-VN" dirty="0">
                <a:solidFill>
                  <a:srgbClr val="0000CC"/>
                </a:solidFill>
              </a:rPr>
              <a:t>void</a:t>
            </a:r>
            <a:r>
              <a:rPr lang="vi-VN" dirty="0"/>
              <a:t> </a:t>
            </a:r>
            <a:r>
              <a:rPr lang="vi-VN" i="1" dirty="0">
                <a:solidFill>
                  <a:srgbClr val="C00000"/>
                </a:solidFill>
              </a:rPr>
              <a:t>setLocation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vi-VN" dirty="0" smtClean="0"/>
              <a:t>(</a:t>
            </a:r>
            <a:r>
              <a:rPr lang="vi-VN" dirty="0">
                <a:solidFill>
                  <a:srgbClr val="0070C0"/>
                </a:solidFill>
              </a:rPr>
              <a:t>Point</a:t>
            </a:r>
            <a:r>
              <a:rPr lang="vi-VN" dirty="0"/>
              <a:t> p);</a:t>
            </a:r>
          </a:p>
          <a:p>
            <a:r>
              <a:rPr lang="vi-VN" dirty="0">
                <a:solidFill>
                  <a:srgbClr val="0000CC"/>
                </a:solidFill>
              </a:rPr>
              <a:t>public</a:t>
            </a:r>
            <a:r>
              <a:rPr lang="vi-VN" dirty="0"/>
              <a:t> </a:t>
            </a:r>
            <a:r>
              <a:rPr lang="vi-VN" dirty="0">
                <a:solidFill>
                  <a:srgbClr val="0000CC"/>
                </a:solidFill>
              </a:rPr>
              <a:t>void</a:t>
            </a:r>
            <a:r>
              <a:rPr lang="vi-VN" dirty="0"/>
              <a:t> </a:t>
            </a:r>
            <a:r>
              <a:rPr lang="vi-VN" i="1" dirty="0">
                <a:solidFill>
                  <a:srgbClr val="C00000"/>
                </a:solidFill>
              </a:rPr>
              <a:t>setLocation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vi-VN" dirty="0" smtClean="0"/>
              <a:t>(</a:t>
            </a:r>
            <a:r>
              <a:rPr lang="vi-VN" dirty="0">
                <a:solidFill>
                  <a:srgbClr val="0000CC"/>
                </a:solidFill>
              </a:rPr>
              <a:t>int</a:t>
            </a:r>
            <a:r>
              <a:rPr lang="vi-VN" dirty="0"/>
              <a:t> x, </a:t>
            </a:r>
            <a:r>
              <a:rPr lang="vi-VN" dirty="0">
                <a:solidFill>
                  <a:srgbClr val="0000CC"/>
                </a:solidFill>
              </a:rPr>
              <a:t>int</a:t>
            </a:r>
            <a:r>
              <a:rPr lang="vi-VN" dirty="0"/>
              <a:t> y</a:t>
            </a:r>
            <a:r>
              <a:rPr lang="vi-VN" dirty="0" smtClean="0"/>
              <a:t>);</a:t>
            </a:r>
            <a:endParaRPr lang="en-US" dirty="0" smtClean="0">
              <a:latin typeface="Cambria" pitchFamily="18" charset="0"/>
            </a:endParaRPr>
          </a:p>
          <a:p>
            <a:pPr lvl="1"/>
            <a:r>
              <a:rPr lang="vi-VN" dirty="0" smtClean="0"/>
              <a:t>Gán </a:t>
            </a:r>
            <a:r>
              <a:rPr lang="vi-VN" dirty="0"/>
              <a:t>vị trí cho JFrame</a:t>
            </a:r>
          </a:p>
          <a:p>
            <a:r>
              <a:rPr lang="vi-VN" dirty="0" smtClean="0">
                <a:solidFill>
                  <a:srgbClr val="0000CC"/>
                </a:solidFill>
              </a:rPr>
              <a:t>public</a:t>
            </a:r>
            <a:r>
              <a:rPr lang="vi-VN" dirty="0" smtClean="0"/>
              <a:t> </a:t>
            </a:r>
            <a:r>
              <a:rPr lang="vi-VN" dirty="0">
                <a:solidFill>
                  <a:srgbClr val="0000CC"/>
                </a:solidFill>
              </a:rPr>
              <a:t>void</a:t>
            </a:r>
            <a:r>
              <a:rPr lang="vi-VN" dirty="0"/>
              <a:t> </a:t>
            </a:r>
            <a:r>
              <a:rPr lang="vi-VN" i="1" dirty="0">
                <a:solidFill>
                  <a:srgbClr val="C00000"/>
                </a:solidFill>
              </a:rPr>
              <a:t>setVisible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vi-VN" dirty="0" smtClean="0"/>
              <a:t>(</a:t>
            </a:r>
            <a:r>
              <a:rPr lang="vi-VN" dirty="0">
                <a:solidFill>
                  <a:srgbClr val="0000CC"/>
                </a:solidFill>
              </a:rPr>
              <a:t>boolean</a:t>
            </a:r>
            <a:r>
              <a:rPr lang="vi-VN" dirty="0"/>
              <a:t> visible</a:t>
            </a:r>
            <a:r>
              <a:rPr lang="vi-VN" dirty="0" smtClean="0"/>
              <a:t>);</a:t>
            </a:r>
            <a:endParaRPr lang="en-US" dirty="0" smtClean="0">
              <a:latin typeface="Cambria" pitchFamily="18" charset="0"/>
            </a:endParaRPr>
          </a:p>
          <a:p>
            <a:pPr lvl="1"/>
            <a:r>
              <a:rPr lang="vi-VN" dirty="0" smtClean="0"/>
              <a:t>true </a:t>
            </a:r>
            <a:r>
              <a:rPr lang="vi-VN" dirty="0"/>
              <a:t>: hiện </a:t>
            </a:r>
            <a:r>
              <a:rPr lang="vi-VN" dirty="0" smtClean="0"/>
              <a:t>Jframe</a:t>
            </a:r>
            <a:endParaRPr lang="en-US" dirty="0" smtClean="0">
              <a:latin typeface="Cambria" pitchFamily="18" charset="0"/>
            </a:endParaRPr>
          </a:p>
          <a:p>
            <a:pPr lvl="1"/>
            <a:r>
              <a:rPr lang="vi-VN" dirty="0" smtClean="0"/>
              <a:t>false </a:t>
            </a:r>
            <a:r>
              <a:rPr lang="vi-VN" dirty="0"/>
              <a:t>: ẩn Jframe</a:t>
            </a:r>
          </a:p>
          <a:p>
            <a:r>
              <a:rPr lang="vi-VN" dirty="0" smtClean="0"/>
              <a:t>Tương </a:t>
            </a:r>
            <a:r>
              <a:rPr lang="vi-VN" dirty="0"/>
              <a:t>tự cho các phương thức </a:t>
            </a:r>
            <a:r>
              <a:rPr lang="vi-VN" b="1" dirty="0">
                <a:solidFill>
                  <a:srgbClr val="FF00FF"/>
                </a:solidFill>
              </a:rPr>
              <a:t>get</a:t>
            </a:r>
            <a:r>
              <a:rPr lang="vi-VN" dirty="0"/>
              <a:t>/</a:t>
            </a:r>
            <a:r>
              <a:rPr lang="vi-VN" b="1" dirty="0">
                <a:solidFill>
                  <a:srgbClr val="FF00FF"/>
                </a:solidFill>
              </a:rPr>
              <a:t>is</a:t>
            </a:r>
            <a:endParaRPr lang="en-US" b="1" dirty="0">
              <a:solidFill>
                <a:srgbClr val="FF00FF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50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JFrame – Một số phương thức thông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CC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CC"/>
                </a:solidFill>
              </a:rPr>
              <a:t>void</a:t>
            </a:r>
            <a:r>
              <a:rPr lang="en-US" dirty="0"/>
              <a:t> </a:t>
            </a:r>
            <a:r>
              <a:rPr lang="en-US" i="1" dirty="0" smtClean="0">
                <a:solidFill>
                  <a:srgbClr val="C00000"/>
                </a:solidFill>
              </a:rPr>
              <a:t>dispose</a:t>
            </a:r>
            <a:r>
              <a:rPr lang="en-US" dirty="0" smtClean="0"/>
              <a:t> ();</a:t>
            </a:r>
          </a:p>
          <a:p>
            <a:pPr lvl="1"/>
            <a:r>
              <a:rPr lang="en-US" dirty="0" err="1" smtClean="0"/>
              <a:t>Hủy</a:t>
            </a:r>
            <a:endParaRPr lang="en-US" dirty="0"/>
          </a:p>
          <a:p>
            <a:r>
              <a:rPr lang="en-US" dirty="0" smtClean="0">
                <a:solidFill>
                  <a:srgbClr val="0000CC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70C0"/>
                </a:solidFill>
              </a:rPr>
              <a:t>Containter</a:t>
            </a:r>
            <a:r>
              <a:rPr lang="en-US" dirty="0"/>
              <a:t> </a:t>
            </a:r>
            <a:r>
              <a:rPr lang="en-US" i="1" dirty="0" err="1" smtClean="0">
                <a:solidFill>
                  <a:srgbClr val="C00000"/>
                </a:solidFill>
              </a:rPr>
              <a:t>getContentPane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Content Pane </a:t>
            </a:r>
            <a:r>
              <a:rPr lang="en-US" dirty="0" err="1" smtClean="0"/>
              <a:t>của</a:t>
            </a:r>
            <a:r>
              <a:rPr lang="en-US" dirty="0" smtClean="0"/>
              <a:t> Frame (Content </a:t>
            </a:r>
            <a:r>
              <a:rPr lang="en-US" dirty="0"/>
              <a:t>pane: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smtClean="0"/>
              <a:t>Swing).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b="1" dirty="0" err="1" smtClean="0"/>
              <a:t>JFrame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ContentPane</a:t>
            </a:r>
            <a:r>
              <a:rPr lang="en-US" dirty="0" smtClean="0"/>
              <a:t>. 	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getContentPane</a:t>
            </a:r>
            <a:r>
              <a:rPr lang="en-US" dirty="0" smtClean="0"/>
              <a:t>().</a:t>
            </a:r>
            <a:r>
              <a:rPr lang="en-US" i="1" dirty="0" smtClean="0">
                <a:solidFill>
                  <a:srgbClr val="C00000"/>
                </a:solidFill>
              </a:rPr>
              <a:t>add </a:t>
            </a:r>
            <a:r>
              <a:rPr lang="en-US" dirty="0" smtClean="0"/>
              <a:t>  :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JFrame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getContentPane</a:t>
            </a:r>
            <a:r>
              <a:rPr lang="en-US" dirty="0"/>
              <a:t>().</a:t>
            </a:r>
            <a:r>
              <a:rPr lang="en-US" i="1" dirty="0" err="1" smtClean="0">
                <a:solidFill>
                  <a:srgbClr val="C00000"/>
                </a:solidFill>
              </a:rPr>
              <a:t>setBackground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Color</a:t>
            </a:r>
            <a:r>
              <a:rPr lang="en-US" dirty="0" smtClean="0"/>
              <a:t> c);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content pane (frame)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JFrame – Ví dụ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7471568"/>
              </p:ext>
            </p:extLst>
          </p:nvPr>
        </p:nvGraphicFramePr>
        <p:xfrm>
          <a:off x="381000" y="1066800"/>
          <a:ext cx="8229600" cy="564134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09600"/>
                <a:gridCol w="7620000"/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3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4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5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6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7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8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9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10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11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12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13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14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15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16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17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18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package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demoswing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;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import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java.awt.Color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;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import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javax.swing</a:t>
                      </a:r>
                      <a:r>
                        <a:rPr lang="en-US" sz="1600" b="1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.*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;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public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class VD1_Frame </a:t>
                      </a:r>
                      <a:r>
                        <a:rPr lang="vi-VN" sz="16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extends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JFrame {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</a:t>
                      </a:r>
                      <a:r>
                        <a:rPr lang="vi-VN" sz="16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public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VD1_Frame() {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</a:t>
                      </a:r>
                      <a:r>
                        <a:rPr lang="vi-VN" sz="16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this.</a:t>
                      </a:r>
                      <a:r>
                        <a:rPr lang="vi-VN" sz="1600" i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initComponents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();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}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</a:t>
                      </a:r>
                      <a:r>
                        <a:rPr lang="vi-VN" sz="16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private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void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i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initComponents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(){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this.</a:t>
                      </a:r>
                      <a:r>
                        <a:rPr lang="vi-VN" sz="1600" i="1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setDefaultCloseOperation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</a:t>
                      </a:r>
                      <a:r>
                        <a:rPr lang="vi-VN" sz="16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WindowConstants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.</a:t>
                      </a:r>
                      <a:r>
                        <a:rPr lang="vi-VN" sz="1600" dirty="0" smtClean="0">
                          <a:solidFill>
                            <a:srgbClr val="FF00FF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EXIT_ON_CLOSE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);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</a:t>
                      </a:r>
                      <a:r>
                        <a:rPr lang="vi-VN" sz="16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ImageIcon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icon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=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new </a:t>
                      </a:r>
                      <a:r>
                        <a:rPr lang="vi-VN" sz="16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ImageIcon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(this.</a:t>
                      </a:r>
                      <a:r>
                        <a:rPr lang="vi-VN" sz="1600" i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getClass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().</a:t>
                      </a:r>
                      <a:r>
                        <a:rPr lang="vi-VN" sz="1600" i="1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getResource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("</a:t>
                      </a:r>
                      <a:r>
                        <a:rPr lang="vi-VN" sz="1600" b="1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images/download.png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"));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this.</a:t>
                      </a:r>
                      <a:r>
                        <a:rPr lang="vi-VN" sz="1600" i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setIconIma</a:t>
                      </a:r>
                      <a:r>
                        <a:rPr lang="en-US" sz="1600" i="1" kern="1200" dirty="0" err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ge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(icon.</a:t>
                      </a:r>
                      <a:r>
                        <a:rPr lang="vi-VN" sz="1600" i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getImage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());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this.</a:t>
                      </a:r>
                      <a:r>
                        <a:rPr lang="vi-VN" sz="1600" i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setTitle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("Ví dụ 1");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this.</a:t>
                      </a:r>
                      <a:r>
                        <a:rPr lang="vi-VN" sz="1600" i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setLocation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(0, 0);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this.</a:t>
                      </a:r>
                      <a:r>
                        <a:rPr lang="vi-VN" sz="1600" i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setSize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(300, 400);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this.</a:t>
                      </a:r>
                      <a:r>
                        <a:rPr lang="vi-VN" sz="1600" i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setExtendedState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(JFrame.NORMAL);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this.</a:t>
                      </a:r>
                      <a:r>
                        <a:rPr lang="vi-VN" sz="1600" i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getContentPane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().</a:t>
                      </a:r>
                      <a:r>
                        <a:rPr lang="vi-VN" sz="1600" i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setBackground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</a:t>
                      </a:r>
                      <a:r>
                        <a:rPr lang="vi-VN" sz="16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Color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.WHITE);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}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990600"/>
            <a:ext cx="2877879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1066800" y="3733800"/>
            <a:ext cx="5629939" cy="914400"/>
          </a:xfrm>
          <a:prstGeom prst="rect">
            <a:avLst/>
          </a:prstGeom>
          <a:noFill/>
          <a:ln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Line Callout 1 (Accent Bar) 7"/>
          <p:cNvSpPr/>
          <p:nvPr/>
        </p:nvSpPr>
        <p:spPr bwMode="auto">
          <a:xfrm>
            <a:off x="5257800" y="4953000"/>
            <a:ext cx="3171824" cy="612648"/>
          </a:xfrm>
          <a:prstGeom prst="accentCallout1">
            <a:avLst>
              <a:gd name="adj1" fmla="val 18750"/>
              <a:gd name="adj2" fmla="val -8333"/>
              <a:gd name="adj3" fmla="val -45800"/>
              <a:gd name="adj4" fmla="val -14209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lang="en-US" sz="1600" b="0" i="1" smtClean="0">
                <a:latin typeface="+mn-lt"/>
              </a:rPr>
              <a:t>Thiết lập icon cho frame</a:t>
            </a: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H="1">
            <a:off x="5715001" y="2743200"/>
            <a:ext cx="981738" cy="137160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64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JFrame – Ví dụ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8170834"/>
              </p:ext>
            </p:extLst>
          </p:nvPr>
        </p:nvGraphicFramePr>
        <p:xfrm>
          <a:off x="381000" y="1523999"/>
          <a:ext cx="8229600" cy="301244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09600"/>
                <a:gridCol w="7620000"/>
              </a:tblGrid>
              <a:tr h="2529840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3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4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5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6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7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8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9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endParaRPr lang="en-US" sz="1600" b="0" smtClean="0">
                        <a:solidFill>
                          <a:schemeClr val="tx1"/>
                        </a:solidFill>
                        <a:latin typeface="+mn-lt"/>
                        <a:cs typeface="Cambria"/>
                      </a:endParaRP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package demoswing;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import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javax.swing.*;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public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class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DemoSWING {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vi-VN" sz="160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457200" marR="0" lvl="1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public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static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void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main(</a:t>
                      </a:r>
                      <a:r>
                        <a:rPr lang="vi-VN" sz="160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String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[] args) {</a:t>
                      </a:r>
                    </a:p>
                    <a:p>
                      <a:pPr marL="914400" marR="0" lvl="2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JFrame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f =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new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VD1_Frame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();</a:t>
                      </a:r>
                    </a:p>
                    <a:p>
                      <a:pPr marL="914400" marR="0" lvl="2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f.</a:t>
                      </a:r>
                      <a:r>
                        <a:rPr lang="vi-VN" sz="1600" i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setVisible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true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);</a:t>
                      </a:r>
                    </a:p>
                    <a:p>
                      <a:pPr marL="457200" marR="0" lvl="1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}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}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vi-VN" sz="160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457203"/>
            <a:ext cx="28575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 bwMode="auto">
          <a:xfrm>
            <a:off x="5469575" y="23622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68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JFrame – Ví dụ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5453081"/>
              </p:ext>
            </p:extLst>
          </p:nvPr>
        </p:nvGraphicFramePr>
        <p:xfrm>
          <a:off x="381000" y="1243457"/>
          <a:ext cx="8229600" cy="564134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09600"/>
                <a:gridCol w="7620000"/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3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4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5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6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7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8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9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10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11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12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13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14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15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16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17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18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package demoswing;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import</a:t>
                      </a: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javax.swing.*;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public</a:t>
                      </a: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class</a:t>
                      </a: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VD2_Frame </a:t>
                      </a:r>
                      <a:r>
                        <a:rPr lang="en-US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extends</a:t>
                      </a: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JFrame {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</a:t>
                      </a:r>
                      <a:r>
                        <a:rPr lang="en-US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private</a:t>
                      </a: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600" b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JButton</a:t>
                      </a:r>
                      <a:r>
                        <a:rPr lang="en-US" sz="160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jbt1;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</a:t>
                      </a:r>
                      <a:r>
                        <a:rPr lang="en-US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public</a:t>
                      </a: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VD2_Frame() {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super();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this.</a:t>
                      </a:r>
                      <a:r>
                        <a:rPr lang="en-US" sz="1600" i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initComponents</a:t>
                      </a: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();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}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</a:t>
                      </a:r>
                      <a:r>
                        <a:rPr lang="en-US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private</a:t>
                      </a: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void</a:t>
                      </a: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600" i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initComponents</a:t>
                      </a: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() {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//JFrame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this.</a:t>
                      </a:r>
                      <a:r>
                        <a:rPr lang="en-US" sz="1600" i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setTitle</a:t>
                      </a: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</a:t>
                      </a:r>
                      <a:r>
                        <a:rPr lang="en-US" sz="160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"Ví dụ 2"</a:t>
                      </a: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);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this.</a:t>
                      </a:r>
                      <a:r>
                        <a:rPr lang="en-US" sz="1600" i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setSize</a:t>
                      </a: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(200, 100);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this.</a:t>
                      </a:r>
                      <a:r>
                        <a:rPr lang="en-US" sz="1600" i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setExtendedState</a:t>
                      </a: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(JFrame.</a:t>
                      </a:r>
                      <a:r>
                        <a:rPr lang="en-US" sz="1600" smtClean="0">
                          <a:solidFill>
                            <a:srgbClr val="FF00FF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NORMAL</a:t>
                      </a: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);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//Buton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</a:t>
                      </a:r>
                      <a:r>
                        <a:rPr lang="en-US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this.jbt1=new</a:t>
                      </a: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600" b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JButton</a:t>
                      </a: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();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this.jbt1.</a:t>
                      </a:r>
                      <a:r>
                        <a:rPr lang="en-US" sz="1600" i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setText</a:t>
                      </a: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</a:t>
                      </a:r>
                      <a:r>
                        <a:rPr lang="en-US" sz="160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"Button 1"</a:t>
                      </a: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);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this.</a:t>
                      </a:r>
                      <a:r>
                        <a:rPr lang="en-US" sz="1600" i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add</a:t>
                      </a: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(this.jbt1);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}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590800"/>
            <a:ext cx="19050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57800" y="4495800"/>
            <a:ext cx="3429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Lưu ý: Khi sử dụng các IDE hỗ trợ lập trình </a:t>
            </a:r>
            <a:r>
              <a:rPr lang="en-US">
                <a:sym typeface="Wingdings"/>
              </a:rPr>
              <a:t> Sử dụng tính năng kéo thả các components &amp; IDE sẽ tự động phát sinh mã nguồn tương ứng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JFrame  hay  JDialog  thường  sử  </a:t>
            </a:r>
            <a:r>
              <a:rPr lang="vi-VN" dirty="0"/>
              <a:t>dụng  JDialog  </a:t>
            </a:r>
            <a:r>
              <a:rPr lang="vi-VN" dirty="0" smtClean="0"/>
              <a:t>nhập</a:t>
            </a:r>
            <a:r>
              <a:rPr lang="en-US" dirty="0" smtClean="0"/>
              <a:t> </a:t>
            </a:r>
            <a:r>
              <a:rPr lang="vi-VN" dirty="0" smtClean="0"/>
              <a:t>liệu </a:t>
            </a:r>
            <a:r>
              <a:rPr lang="vi-VN" dirty="0"/>
              <a:t>hoặc xuất </a:t>
            </a:r>
            <a:r>
              <a:rPr lang="vi-VN" dirty="0" smtClean="0"/>
              <a:t>liệu</a:t>
            </a:r>
            <a:endParaRPr lang="en-US" dirty="0" smtClean="0"/>
          </a:p>
          <a:p>
            <a:r>
              <a:rPr lang="vi-VN" dirty="0" smtClean="0"/>
              <a:t>JDialog </a:t>
            </a:r>
            <a:r>
              <a:rPr lang="vi-VN" dirty="0"/>
              <a:t>có 2 trạng </a:t>
            </a:r>
            <a:r>
              <a:rPr lang="vi-VN" dirty="0" smtClean="0"/>
              <a:t>thái</a:t>
            </a:r>
            <a:endParaRPr lang="en-US" dirty="0" smtClean="0"/>
          </a:p>
          <a:p>
            <a:pPr lvl="1"/>
            <a:r>
              <a:rPr lang="vi-VN" dirty="0" smtClean="0">
                <a:solidFill>
                  <a:srgbClr val="FF00FF"/>
                </a:solidFill>
              </a:rPr>
              <a:t>Modal</a:t>
            </a:r>
            <a:r>
              <a:rPr lang="vi-VN" dirty="0"/>
              <a:t>:  Khi  Jdialog  thực  hiện  xong  mới  được  </a:t>
            </a:r>
            <a:r>
              <a:rPr lang="vi-VN" dirty="0" smtClean="0"/>
              <a:t>phép</a:t>
            </a:r>
            <a:r>
              <a:rPr lang="en-US" dirty="0" smtClean="0"/>
              <a:t> </a:t>
            </a:r>
            <a:r>
              <a:rPr lang="vi-VN" dirty="0" smtClean="0"/>
              <a:t>thao </a:t>
            </a:r>
            <a:r>
              <a:rPr lang="vi-VN" dirty="0"/>
              <a:t>tác lên form cha </a:t>
            </a:r>
            <a:r>
              <a:rPr lang="vi-VN" dirty="0" smtClean="0"/>
              <a:t>.</a:t>
            </a:r>
            <a:endParaRPr lang="en-US" dirty="0" smtClean="0"/>
          </a:p>
          <a:p>
            <a:pPr lvl="1"/>
            <a:r>
              <a:rPr lang="vi-VN" dirty="0" smtClean="0">
                <a:solidFill>
                  <a:srgbClr val="FF00FF"/>
                </a:solidFill>
              </a:rPr>
              <a:t>Modeless</a:t>
            </a:r>
            <a:r>
              <a:rPr lang="vi-VN" dirty="0"/>
              <a:t>: Sau khi hiển thị dialog, người dùng có </a:t>
            </a:r>
            <a:r>
              <a:rPr lang="vi-VN" dirty="0" smtClean="0"/>
              <a:t>thể</a:t>
            </a:r>
            <a:r>
              <a:rPr lang="en-US" dirty="0" smtClean="0"/>
              <a:t> </a:t>
            </a:r>
            <a:r>
              <a:rPr lang="vi-VN" dirty="0" smtClean="0"/>
              <a:t>thao </a:t>
            </a:r>
            <a:r>
              <a:rPr lang="vi-VN" dirty="0"/>
              <a:t>tác lên form </a:t>
            </a:r>
            <a:r>
              <a:rPr lang="vi-VN" dirty="0" smtClean="0"/>
              <a:t>cha</a:t>
            </a:r>
            <a:endParaRPr lang="en-US" dirty="0" smtClean="0"/>
          </a:p>
          <a:p>
            <a:pPr lvl="1"/>
            <a:endParaRPr lang="vi-VN" dirty="0"/>
          </a:p>
          <a:p>
            <a:r>
              <a:rPr lang="vi-VN" dirty="0" smtClean="0"/>
              <a:t>JDialog </a:t>
            </a:r>
            <a:r>
              <a:rPr lang="vi-VN" dirty="0"/>
              <a:t>thường được sử dụng với trạng thái Modal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2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JDialog - Khai báo lớp kế thừa JDialog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7880427"/>
              </p:ext>
            </p:extLst>
          </p:nvPr>
        </p:nvGraphicFramePr>
        <p:xfrm>
          <a:off x="533400" y="1676400"/>
          <a:ext cx="8229600" cy="462534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09600"/>
                <a:gridCol w="7620000"/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</a:t>
                      </a:r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</a:t>
                      </a:r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3</a:t>
                      </a:r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4</a:t>
                      </a:r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5</a:t>
                      </a:r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6</a:t>
                      </a:r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7</a:t>
                      </a:r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8</a:t>
                      </a:r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9</a:t>
                      </a:r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10</a:t>
                      </a:r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11</a:t>
                      </a:r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12</a:t>
                      </a:r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13</a:t>
                      </a:r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14</a:t>
                      </a:r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15</a:t>
                      </a:r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16</a:t>
                      </a:r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package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packageName;</a:t>
                      </a:r>
                    </a:p>
                    <a:p>
                      <a:pPr marL="0" marR="0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import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javax.swing.*;</a:t>
                      </a:r>
                      <a:endParaRPr lang="en-US" sz="16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vi-VN" sz="16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public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class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b="1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NameDialog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extends </a:t>
                      </a:r>
                      <a:r>
                        <a:rPr lang="vi-VN" sz="1600" b="1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JDialog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{</a:t>
                      </a:r>
                    </a:p>
                    <a:p>
                      <a:pPr marL="457200" marR="0" lvl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 smtClean="0">
                          <a:solidFill>
                            <a:srgbClr val="FF00FF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//</a:t>
                      </a:r>
                      <a:r>
                        <a:rPr lang="vi-VN" sz="1600" dirty="0" smtClean="0">
                          <a:solidFill>
                            <a:srgbClr val="FF00FF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Dữ liệu + Các phương thức get/set (nếu có)</a:t>
                      </a:r>
                    </a:p>
                    <a:p>
                      <a:pPr marL="457200" marR="0" lvl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public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NameDialog</a:t>
                      </a:r>
                      <a:r>
                        <a:rPr lang="en-US" sz="16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</a:t>
                      </a:r>
                      <a:r>
                        <a:rPr lang="vi-VN" sz="16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JFrame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parent, </a:t>
                      </a:r>
                      <a:r>
                        <a:rPr lang="vi-VN" sz="16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boolean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modal){</a:t>
                      </a:r>
                    </a:p>
                    <a:p>
                      <a:pPr marL="914400" marR="0" lvl="2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super(parent, modal);</a:t>
                      </a:r>
                    </a:p>
                    <a:p>
                      <a:pPr marL="914400" marR="0" lvl="2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this.</a:t>
                      </a:r>
                      <a:r>
                        <a:rPr lang="vi-VN" sz="1600" i="1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intComponents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();</a:t>
                      </a:r>
                    </a:p>
                    <a:p>
                      <a:pPr marL="457200" marR="0" lvl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}</a:t>
                      </a:r>
                    </a:p>
                    <a:p>
                      <a:pPr marL="457200" marR="0" lvl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public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NameDialog</a:t>
                      </a:r>
                      <a:r>
                        <a:rPr lang="en-US" sz="16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</a:t>
                      </a:r>
                      <a:r>
                        <a:rPr lang="vi-VN" sz="16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JDialog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parent, </a:t>
                      </a:r>
                      <a:r>
                        <a:rPr lang="vi-VN" sz="16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boolean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modal){</a:t>
                      </a:r>
                    </a:p>
                    <a:p>
                      <a:pPr marL="914400" marR="0" lvl="2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super(parent, modal);</a:t>
                      </a:r>
                    </a:p>
                    <a:p>
                      <a:pPr marL="914400" marR="0" lvl="2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this.</a:t>
                      </a:r>
                      <a:r>
                        <a:rPr lang="vi-VN" sz="1600" i="1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intComponents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();</a:t>
                      </a:r>
                    </a:p>
                    <a:p>
                      <a:pPr marL="457200" marR="0" lvl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}</a:t>
                      </a:r>
                    </a:p>
                    <a:p>
                      <a:pPr marL="457200" marR="0" lvl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private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void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initComponents 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(){</a:t>
                      </a:r>
                      <a:endParaRPr lang="en-US" sz="16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457200" marR="0" lvl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vi-VN" sz="16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457200" marR="0" lvl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}</a:t>
                      </a:r>
                    </a:p>
                    <a:p>
                      <a:pPr marL="0" marR="0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Line Callout 1 (Accent Bar) 4"/>
          <p:cNvSpPr/>
          <p:nvPr/>
        </p:nvSpPr>
        <p:spPr bwMode="auto">
          <a:xfrm>
            <a:off x="5543550" y="1676400"/>
            <a:ext cx="3171824" cy="612648"/>
          </a:xfrm>
          <a:prstGeom prst="accentCallout1">
            <a:avLst>
              <a:gd name="adj1" fmla="val 18750"/>
              <a:gd name="adj2" fmla="val -8333"/>
              <a:gd name="adj3" fmla="val 62748"/>
              <a:gd name="adj4" fmla="val -78232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Khai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báo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sử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dụng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thư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viện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Swing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Line Callout 1 (Accent Bar) 5"/>
          <p:cNvSpPr/>
          <p:nvPr/>
        </p:nvSpPr>
        <p:spPr bwMode="auto">
          <a:xfrm>
            <a:off x="5543550" y="2393823"/>
            <a:ext cx="3171824" cy="612648"/>
          </a:xfrm>
          <a:prstGeom prst="accentCallout1">
            <a:avLst>
              <a:gd name="adj1" fmla="val 18750"/>
              <a:gd name="adj2" fmla="val -8333"/>
              <a:gd name="adj3" fmla="val 33208"/>
              <a:gd name="adj4" fmla="val -28983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Khai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báo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kế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thừa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từ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lớp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JDialog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Line Callout 1 (Accent Bar) 6"/>
          <p:cNvSpPr/>
          <p:nvPr/>
        </p:nvSpPr>
        <p:spPr bwMode="auto">
          <a:xfrm>
            <a:off x="5543550" y="4419600"/>
            <a:ext cx="3171824" cy="838200"/>
          </a:xfrm>
          <a:prstGeom prst="accentCallout1">
            <a:avLst>
              <a:gd name="adj1" fmla="val 18750"/>
              <a:gd name="adj2" fmla="val -8333"/>
              <a:gd name="adj3" fmla="val -127516"/>
              <a:gd name="adj4" fmla="val -44598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Hàm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khởi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tạo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có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thêm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tham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số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là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1 Frame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hoặc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Dialog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chỉ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thị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cho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cửa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sổ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cha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Line Callout 1 (Accent Bar) 7"/>
          <p:cNvSpPr/>
          <p:nvPr/>
        </p:nvSpPr>
        <p:spPr bwMode="auto">
          <a:xfrm>
            <a:off x="5543550" y="5486400"/>
            <a:ext cx="3171824" cy="838200"/>
          </a:xfrm>
          <a:prstGeom prst="accentCallout1">
            <a:avLst>
              <a:gd name="adj1" fmla="val 18750"/>
              <a:gd name="adj2" fmla="val -8333"/>
              <a:gd name="adj3" fmla="val 3166"/>
              <a:gd name="adj4" fmla="val -56009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600" b="0" i="1" dirty="0" err="1">
                <a:latin typeface="+mn-lt"/>
              </a:rPr>
              <a:t>Phương</a:t>
            </a:r>
            <a:r>
              <a:rPr lang="en-US" sz="1600" b="0" i="1" dirty="0">
                <a:latin typeface="+mn-lt"/>
              </a:rPr>
              <a:t> </a:t>
            </a:r>
            <a:r>
              <a:rPr lang="en-US" sz="1600" b="0" i="1" dirty="0" err="1">
                <a:latin typeface="+mn-lt"/>
              </a:rPr>
              <a:t>thức</a:t>
            </a:r>
            <a:r>
              <a:rPr lang="en-US" sz="1600" b="0" i="1" dirty="0">
                <a:latin typeface="+mn-lt"/>
              </a:rPr>
              <a:t> </a:t>
            </a:r>
            <a:r>
              <a:rPr lang="en-US" sz="1600" b="0" i="1" dirty="0" err="1" smtClean="0">
                <a:latin typeface="+mn-lt"/>
              </a:rPr>
              <a:t>initComponents</a:t>
            </a:r>
            <a:r>
              <a:rPr lang="en-US" sz="1600" b="0" i="1" dirty="0" smtClean="0">
                <a:latin typeface="+mn-lt"/>
              </a:rPr>
              <a:t> </a:t>
            </a:r>
            <a:r>
              <a:rPr lang="en-US" sz="1600" b="0" i="1" dirty="0" err="1" smtClean="0">
                <a:latin typeface="+mn-lt"/>
              </a:rPr>
              <a:t>để</a:t>
            </a:r>
            <a:r>
              <a:rPr lang="en-US" sz="1600" b="0" i="1" dirty="0" smtClean="0">
                <a:latin typeface="+mn-lt"/>
              </a:rPr>
              <a:t> </a:t>
            </a:r>
            <a:r>
              <a:rPr lang="en-US" sz="1600" b="0" i="1" dirty="0" err="1" smtClean="0">
                <a:latin typeface="+mn-lt"/>
              </a:rPr>
              <a:t>khởi</a:t>
            </a:r>
            <a:r>
              <a:rPr lang="en-US" sz="1600" b="0" i="1" dirty="0" smtClean="0">
                <a:latin typeface="+mn-lt"/>
              </a:rPr>
              <a:t> </a:t>
            </a:r>
            <a:r>
              <a:rPr lang="en-US" sz="1600" b="0" i="1" dirty="0" err="1" smtClean="0">
                <a:latin typeface="+mn-lt"/>
              </a:rPr>
              <a:t>tạo</a:t>
            </a:r>
            <a:r>
              <a:rPr lang="en-US" sz="1600" b="0" i="1" dirty="0" smtClean="0">
                <a:latin typeface="+mn-lt"/>
              </a:rPr>
              <a:t> </a:t>
            </a:r>
            <a:r>
              <a:rPr lang="en-US" sz="1600" b="0" i="1" dirty="0" err="1" smtClean="0">
                <a:latin typeface="+mn-lt"/>
              </a:rPr>
              <a:t>các</a:t>
            </a:r>
            <a:r>
              <a:rPr lang="en-US" sz="1600" b="0" i="1" dirty="0" smtClean="0">
                <a:latin typeface="+mn-lt"/>
              </a:rPr>
              <a:t> </a:t>
            </a:r>
            <a:r>
              <a:rPr lang="en-US" sz="1600" b="0" i="1" dirty="0" err="1" smtClean="0">
                <a:latin typeface="+mn-lt"/>
              </a:rPr>
              <a:t>thành</a:t>
            </a:r>
            <a:r>
              <a:rPr lang="en-US" sz="1600" b="0" i="1" dirty="0" smtClean="0">
                <a:latin typeface="+mn-lt"/>
              </a:rPr>
              <a:t> </a:t>
            </a:r>
            <a:r>
              <a:rPr lang="en-US" sz="1600" b="0" i="1" dirty="0" err="1" smtClean="0">
                <a:latin typeface="+mn-lt"/>
              </a:rPr>
              <a:t>phần</a:t>
            </a:r>
            <a:r>
              <a:rPr lang="en-US" sz="1600" b="0" i="1" dirty="0" smtClean="0">
                <a:latin typeface="+mn-lt"/>
              </a:rPr>
              <a:t> </a:t>
            </a:r>
            <a:r>
              <a:rPr lang="en-US" sz="1600" b="0" i="1" dirty="0" err="1" smtClean="0">
                <a:latin typeface="+mn-lt"/>
              </a:rPr>
              <a:t>giao</a:t>
            </a:r>
            <a:r>
              <a:rPr lang="en-US" sz="1600" b="0" i="1" dirty="0" smtClean="0">
                <a:latin typeface="+mn-lt"/>
              </a:rPr>
              <a:t> </a:t>
            </a:r>
            <a:r>
              <a:rPr lang="en-US" sz="1600" b="0" i="1" dirty="0" err="1" smtClean="0">
                <a:latin typeface="+mn-lt"/>
              </a:rPr>
              <a:t>diện</a:t>
            </a:r>
            <a:r>
              <a:rPr lang="en-US" sz="1600" b="0" i="1" dirty="0" smtClean="0">
                <a:latin typeface="+mn-lt"/>
              </a:rPr>
              <a:t> </a:t>
            </a:r>
            <a:r>
              <a:rPr lang="en-US" sz="1600" b="0" i="1" dirty="0" err="1" smtClean="0">
                <a:latin typeface="+mn-lt"/>
              </a:rPr>
              <a:t>của</a:t>
            </a:r>
            <a:r>
              <a:rPr lang="en-US" sz="1600" b="0" i="1" dirty="0" smtClean="0">
                <a:latin typeface="+mn-lt"/>
              </a:rPr>
              <a:t> dialog.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Line Callout 1 (Accent Bar) 8"/>
          <p:cNvSpPr/>
          <p:nvPr/>
        </p:nvSpPr>
        <p:spPr bwMode="auto">
          <a:xfrm>
            <a:off x="5543550" y="3276600"/>
            <a:ext cx="3171824" cy="838200"/>
          </a:xfrm>
          <a:prstGeom prst="accentCallout1">
            <a:avLst>
              <a:gd name="adj1" fmla="val 18750"/>
              <a:gd name="adj2" fmla="val -8333"/>
              <a:gd name="adj3" fmla="val -44528"/>
              <a:gd name="adj4" fmla="val -18773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Khai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báo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dữ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liệu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và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các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phương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thức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get/set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để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lấy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giá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trị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/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truyền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giá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trị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từ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form cha.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192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JDialog – Hiển thị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JFrame  </a:t>
            </a:r>
            <a:r>
              <a:rPr lang="vi-VN"/>
              <a:t>hay  JDialog  thường  sử  dụng  JDialog  </a:t>
            </a:r>
            <a:r>
              <a:rPr lang="vi-VN" smtClean="0"/>
              <a:t>nhập</a:t>
            </a:r>
            <a:r>
              <a:rPr lang="en-US" smtClean="0"/>
              <a:t> </a:t>
            </a:r>
            <a:r>
              <a:rPr lang="vi-VN" smtClean="0"/>
              <a:t>liệu </a:t>
            </a:r>
            <a:r>
              <a:rPr lang="vi-VN"/>
              <a:t>hoặc xuất </a:t>
            </a:r>
            <a:r>
              <a:rPr lang="vi-VN" smtClean="0"/>
              <a:t>liệu</a:t>
            </a:r>
            <a:endParaRPr lang="en-US" smtClean="0"/>
          </a:p>
          <a:p>
            <a:endParaRPr lang="vi-VN"/>
          </a:p>
          <a:p>
            <a:r>
              <a:rPr lang="vi-VN" smtClean="0"/>
              <a:t>Jdialog  </a:t>
            </a:r>
            <a:r>
              <a:rPr lang="vi-VN"/>
              <a:t>thường  được  thiết  lập  ở  trạng  thái  </a:t>
            </a:r>
            <a:r>
              <a:rPr lang="vi-VN" smtClean="0"/>
              <a:t>Modal,</a:t>
            </a:r>
            <a:r>
              <a:rPr lang="en-US" smtClean="0"/>
              <a:t> </a:t>
            </a:r>
            <a:r>
              <a:rPr lang="vi-VN" smtClean="0"/>
              <a:t>nghĩa  </a:t>
            </a:r>
            <a:r>
              <a:rPr lang="vi-VN"/>
              <a:t>là  khi  Jdialog  thực  hiện  xong  mới  được  </a:t>
            </a:r>
            <a:r>
              <a:rPr lang="vi-VN" smtClean="0"/>
              <a:t>phép</a:t>
            </a:r>
            <a:r>
              <a:rPr lang="en-US" smtClean="0"/>
              <a:t> </a:t>
            </a:r>
            <a:r>
              <a:rPr lang="vi-VN" smtClean="0"/>
              <a:t>thao </a:t>
            </a:r>
            <a:r>
              <a:rPr lang="vi-VN"/>
              <a:t>tác lên form cha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8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(GUI – Graphics User Interface)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JAVA. </a:t>
            </a:r>
          </a:p>
          <a:p>
            <a:endParaRPr lang="en-US" dirty="0" smtClean="0"/>
          </a:p>
          <a:p>
            <a:r>
              <a:rPr lang="en-US" dirty="0" smtClean="0"/>
              <a:t>Swing toolkit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components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GUI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Swing toolkit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control: label, button, checkbox, </a:t>
            </a:r>
            <a:r>
              <a:rPr lang="en-US" dirty="0" err="1" smtClean="0"/>
              <a:t>listbox</a:t>
            </a:r>
            <a:r>
              <a:rPr lang="en-US" dirty="0" smtClean="0"/>
              <a:t>, tree, table, </a:t>
            </a:r>
            <a:r>
              <a:rPr lang="en-US" dirty="0" err="1" smtClean="0"/>
              <a:t>jframe</a:t>
            </a:r>
            <a:r>
              <a:rPr lang="en-US" dirty="0" smtClean="0"/>
              <a:t>,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8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JDialog – Cách sử dụng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2557938"/>
              </p:ext>
            </p:extLst>
          </p:nvPr>
        </p:nvGraphicFramePr>
        <p:xfrm>
          <a:off x="533400" y="1676400"/>
          <a:ext cx="8229600" cy="388874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09600"/>
                <a:gridCol w="7620000"/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3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4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5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6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7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8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9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10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11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12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8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//</a:t>
                      </a:r>
                      <a:r>
                        <a:rPr lang="en-US" sz="18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JDialog</a:t>
                      </a:r>
                      <a:r>
                        <a:rPr lang="en-US" sz="1800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thường</a:t>
                      </a:r>
                      <a:r>
                        <a:rPr lang="en-US" sz="1800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được</a:t>
                      </a:r>
                      <a:r>
                        <a:rPr lang="en-US" sz="1800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gọi</a:t>
                      </a:r>
                      <a:r>
                        <a:rPr lang="en-US" sz="1800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ở </a:t>
                      </a:r>
                      <a:r>
                        <a:rPr lang="en-US" sz="1800" baseline="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một</a:t>
                      </a:r>
                      <a:r>
                        <a:rPr lang="en-US" sz="1800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8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JFrame hoặc JDialog khác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vi-VN" sz="18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//</a:t>
                      </a:r>
                      <a:r>
                        <a:rPr lang="en-US" sz="18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Ví</a:t>
                      </a:r>
                      <a:r>
                        <a:rPr lang="en-US" sz="1800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dụ</a:t>
                      </a:r>
                      <a:r>
                        <a:rPr lang="en-US" sz="1800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: </a:t>
                      </a:r>
                      <a:r>
                        <a:rPr lang="en-US" sz="1800" baseline="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Gọi</a:t>
                      </a:r>
                      <a:r>
                        <a:rPr lang="en-US" sz="1800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hiển</a:t>
                      </a:r>
                      <a:r>
                        <a:rPr lang="en-US" sz="1800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thị</a:t>
                      </a:r>
                      <a:r>
                        <a:rPr lang="en-US" sz="1800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Dialog </a:t>
                      </a:r>
                      <a:r>
                        <a:rPr lang="en-US" sz="1800" baseline="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và</a:t>
                      </a:r>
                      <a:r>
                        <a:rPr lang="en-US" sz="1800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lấy</a:t>
                      </a:r>
                      <a:r>
                        <a:rPr lang="en-US" sz="1800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kết</a:t>
                      </a:r>
                      <a:r>
                        <a:rPr lang="en-US" sz="1800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quả</a:t>
                      </a:r>
                      <a:r>
                        <a:rPr lang="en-US" sz="1800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trả</a:t>
                      </a:r>
                      <a:r>
                        <a:rPr lang="en-US" sz="1800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về</a:t>
                      </a:r>
                      <a:r>
                        <a:rPr lang="en-US" sz="1800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khi</a:t>
                      </a:r>
                      <a:r>
                        <a:rPr lang="en-US" sz="1800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click </a:t>
                      </a:r>
                      <a:r>
                        <a:rPr lang="en-US" sz="1800" baseline="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một</a:t>
                      </a:r>
                      <a:r>
                        <a:rPr lang="en-US" sz="1800" baseline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button</a:t>
                      </a:r>
                      <a:endParaRPr lang="en-US" sz="1800" dirty="0" smtClean="0">
                        <a:solidFill>
                          <a:srgbClr val="0070C0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vi-VN" sz="18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private void jbuttonActionPerformed(ActionEvent evt){</a:t>
                      </a:r>
                    </a:p>
                    <a:p>
                      <a:pPr marL="457200" marR="0" lvl="1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8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457200" marR="0" lvl="1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800" b="1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NameDialog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dlg=new </a:t>
                      </a:r>
                      <a:r>
                        <a:rPr lang="vi-VN" sz="1800" b="1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NameDialog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(this, true);</a:t>
                      </a:r>
                    </a:p>
                    <a:p>
                      <a:pPr marL="457200" marR="0" lvl="1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8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457200" marR="0" lvl="1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//</a:t>
                      </a:r>
                      <a:r>
                        <a:rPr lang="vi-VN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Gán dữ liệu cho dlg thông qua set (nếu có)</a:t>
                      </a:r>
                    </a:p>
                    <a:p>
                      <a:pPr marL="457200" marR="0" lvl="1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8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457200" marR="0" lvl="1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dlg.</a:t>
                      </a:r>
                      <a:r>
                        <a:rPr lang="vi-VN" sz="1800" i="1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setVisible</a:t>
                      </a:r>
                      <a:r>
                        <a:rPr lang="vi-VN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(true);</a:t>
                      </a:r>
                    </a:p>
                    <a:p>
                      <a:pPr marL="457200" marR="0" lvl="1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8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457200" marR="0" lvl="1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//</a:t>
                      </a:r>
                      <a:r>
                        <a:rPr lang="vi-VN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Lấy dữ liệu cho dlg thông qua get (nếu có)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85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JDialog – </a:t>
            </a:r>
            <a:r>
              <a:rPr lang="en-US" smtClean="0"/>
              <a:t>Một số phương thức thông dụng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00CC"/>
                </a:solidFill>
              </a:rPr>
              <a:t>public</a:t>
            </a:r>
            <a:r>
              <a:rPr lang="en-US" smtClean="0"/>
              <a:t> </a:t>
            </a:r>
            <a:r>
              <a:rPr lang="en-US" smtClean="0">
                <a:solidFill>
                  <a:srgbClr val="0000CC"/>
                </a:solidFill>
              </a:rPr>
              <a:t>void</a:t>
            </a:r>
            <a:r>
              <a:rPr lang="en-US" smtClean="0"/>
              <a:t> </a:t>
            </a:r>
            <a:r>
              <a:rPr lang="en-US" i="1" smtClean="0">
                <a:solidFill>
                  <a:srgbClr val="C00000"/>
                </a:solidFill>
              </a:rPr>
              <a:t>setDefaultCloseOperation</a:t>
            </a:r>
            <a:r>
              <a:rPr lang="en-US" i="1" smtClean="0"/>
              <a:t>(int</a:t>
            </a:r>
            <a:r>
              <a:rPr lang="en-US" smtClean="0"/>
              <a:t> operation);</a:t>
            </a:r>
          </a:p>
          <a:p>
            <a:endParaRPr lang="en-US"/>
          </a:p>
          <a:p>
            <a:r>
              <a:rPr lang="vi-VN"/>
              <a:t>Gán phương thức mặc định khi người dùng đóng Frame</a:t>
            </a:r>
          </a:p>
          <a:p>
            <a:r>
              <a:rPr lang="vi-VN" smtClean="0"/>
              <a:t>Có </a:t>
            </a:r>
            <a:r>
              <a:rPr lang="vi-VN"/>
              <a:t>3 lựa chọn sau:</a:t>
            </a:r>
          </a:p>
          <a:p>
            <a:pPr lvl="1"/>
            <a:r>
              <a:rPr lang="vi-VN" smtClean="0"/>
              <a:t>WindowCon</a:t>
            </a:r>
            <a:r>
              <a:rPr lang="en-US" smtClean="0"/>
              <a:t>s</a:t>
            </a:r>
            <a:r>
              <a:rPr lang="vi-VN" smtClean="0"/>
              <a:t>tants.</a:t>
            </a:r>
            <a:r>
              <a:rPr lang="vi-VN" i="1" smtClean="0">
                <a:solidFill>
                  <a:srgbClr val="FF00FF"/>
                </a:solidFill>
              </a:rPr>
              <a:t>DO_NOTHING_ON_CLOSE</a:t>
            </a:r>
            <a:r>
              <a:rPr lang="vi-VN" i="1" smtClean="0">
                <a:solidFill>
                  <a:srgbClr val="C00000"/>
                </a:solidFill>
              </a:rPr>
              <a:t> </a:t>
            </a:r>
            <a:endParaRPr lang="vi-VN" i="1">
              <a:solidFill>
                <a:srgbClr val="C00000"/>
              </a:solidFill>
            </a:endParaRPr>
          </a:p>
          <a:p>
            <a:pPr lvl="1"/>
            <a:r>
              <a:rPr lang="vi-VN" smtClean="0"/>
              <a:t>WindowCon</a:t>
            </a:r>
            <a:r>
              <a:rPr lang="en-US" smtClean="0"/>
              <a:t>s</a:t>
            </a:r>
            <a:r>
              <a:rPr lang="vi-VN" smtClean="0"/>
              <a:t>tants.</a:t>
            </a:r>
            <a:r>
              <a:rPr lang="vi-VN" i="1" smtClean="0">
                <a:solidFill>
                  <a:srgbClr val="FF00FF"/>
                </a:solidFill>
              </a:rPr>
              <a:t>HIDE_ON_CLOSE</a:t>
            </a:r>
            <a:endParaRPr lang="vi-VN" i="1">
              <a:solidFill>
                <a:srgbClr val="FF00FF"/>
              </a:solidFill>
            </a:endParaRPr>
          </a:p>
          <a:p>
            <a:pPr lvl="1"/>
            <a:r>
              <a:rPr lang="vi-VN" smtClean="0"/>
              <a:t>WindowCon</a:t>
            </a:r>
            <a:r>
              <a:rPr lang="en-US" smtClean="0"/>
              <a:t>s</a:t>
            </a:r>
            <a:r>
              <a:rPr lang="vi-VN" smtClean="0"/>
              <a:t>tants.</a:t>
            </a:r>
            <a:r>
              <a:rPr lang="vi-VN" i="1" smtClean="0">
                <a:solidFill>
                  <a:srgbClr val="FF00FF"/>
                </a:solidFill>
              </a:rPr>
              <a:t>DISPOSE_ON_CLOSE</a:t>
            </a:r>
            <a:endParaRPr lang="en-US" i="1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07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JDialog – Một số phương thức thông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JFrame</a:t>
            </a:r>
            <a:endParaRPr lang="en-US" dirty="0" smtClean="0"/>
          </a:p>
          <a:p>
            <a:pPr lvl="1"/>
            <a:r>
              <a:rPr lang="vi-VN" dirty="0" smtClean="0">
                <a:solidFill>
                  <a:srgbClr val="0000CC"/>
                </a:solidFill>
              </a:rPr>
              <a:t>public</a:t>
            </a:r>
            <a:r>
              <a:rPr lang="vi-VN" dirty="0" smtClean="0"/>
              <a:t> </a:t>
            </a:r>
            <a:r>
              <a:rPr lang="vi-VN" dirty="0">
                <a:solidFill>
                  <a:srgbClr val="0000CC"/>
                </a:solidFill>
              </a:rPr>
              <a:t>void</a:t>
            </a:r>
            <a:r>
              <a:rPr lang="vi-VN" dirty="0"/>
              <a:t> </a:t>
            </a:r>
            <a:r>
              <a:rPr lang="vi-VN" i="1" dirty="0" smtClean="0">
                <a:solidFill>
                  <a:srgbClr val="C00000"/>
                </a:solidFill>
              </a:rPr>
              <a:t>setResizable</a:t>
            </a:r>
            <a:r>
              <a:rPr lang="en-US" dirty="0" smtClean="0"/>
              <a:t> </a:t>
            </a:r>
            <a:r>
              <a:rPr lang="vi-VN" dirty="0" smtClean="0"/>
              <a:t>(</a:t>
            </a:r>
            <a:r>
              <a:rPr lang="vi-VN" dirty="0">
                <a:solidFill>
                  <a:srgbClr val="0000CC"/>
                </a:solidFill>
              </a:rPr>
              <a:t>boolean </a:t>
            </a:r>
            <a:r>
              <a:rPr lang="vi-VN" dirty="0"/>
              <a:t>resizable</a:t>
            </a:r>
            <a:r>
              <a:rPr lang="vi-VN" dirty="0" smtClean="0"/>
              <a:t>);</a:t>
            </a:r>
            <a:endParaRPr lang="en-US" dirty="0" smtClean="0"/>
          </a:p>
          <a:p>
            <a:pPr lvl="1"/>
            <a:r>
              <a:rPr lang="vi-VN" dirty="0" smtClean="0">
                <a:solidFill>
                  <a:srgbClr val="0000CC"/>
                </a:solidFill>
              </a:rPr>
              <a:t>public</a:t>
            </a:r>
            <a:r>
              <a:rPr lang="vi-VN" dirty="0" smtClean="0"/>
              <a:t> </a:t>
            </a:r>
            <a:r>
              <a:rPr lang="vi-VN" dirty="0">
                <a:solidFill>
                  <a:srgbClr val="0000CC"/>
                </a:solidFill>
              </a:rPr>
              <a:t>void</a:t>
            </a:r>
            <a:r>
              <a:rPr lang="vi-VN" dirty="0"/>
              <a:t> </a:t>
            </a:r>
            <a:r>
              <a:rPr lang="vi-VN" i="1" dirty="0">
                <a:solidFill>
                  <a:srgbClr val="C00000"/>
                </a:solidFill>
              </a:rPr>
              <a:t>setTitle</a:t>
            </a:r>
            <a:r>
              <a:rPr lang="en-US" dirty="0" smtClean="0"/>
              <a:t> </a:t>
            </a:r>
            <a:r>
              <a:rPr lang="vi-VN" dirty="0" smtClean="0"/>
              <a:t>(</a:t>
            </a:r>
            <a:r>
              <a:rPr lang="vi-VN" dirty="0">
                <a:solidFill>
                  <a:srgbClr val="0070C0"/>
                </a:solidFill>
              </a:rPr>
              <a:t>String</a:t>
            </a:r>
            <a:r>
              <a:rPr lang="vi-VN" dirty="0"/>
              <a:t> title</a:t>
            </a:r>
            <a:r>
              <a:rPr lang="vi-VN" dirty="0" smtClean="0"/>
              <a:t>);</a:t>
            </a:r>
            <a:endParaRPr lang="en-US" dirty="0" smtClean="0"/>
          </a:p>
          <a:p>
            <a:pPr lvl="1"/>
            <a:r>
              <a:rPr lang="vi-VN" dirty="0" smtClean="0">
                <a:solidFill>
                  <a:srgbClr val="0000CC"/>
                </a:solidFill>
              </a:rPr>
              <a:t>public</a:t>
            </a:r>
            <a:r>
              <a:rPr lang="vi-VN" dirty="0" smtClean="0"/>
              <a:t> </a:t>
            </a:r>
            <a:r>
              <a:rPr lang="vi-VN" dirty="0">
                <a:solidFill>
                  <a:srgbClr val="0000CC"/>
                </a:solidFill>
              </a:rPr>
              <a:t>void</a:t>
            </a:r>
            <a:r>
              <a:rPr lang="vi-VN" dirty="0"/>
              <a:t> </a:t>
            </a:r>
            <a:r>
              <a:rPr lang="vi-VN" i="1" dirty="0">
                <a:solidFill>
                  <a:srgbClr val="C00000"/>
                </a:solidFill>
              </a:rPr>
              <a:t>setBackground</a:t>
            </a:r>
            <a:r>
              <a:rPr lang="en-US" dirty="0" smtClean="0"/>
              <a:t> </a:t>
            </a:r>
            <a:r>
              <a:rPr lang="vi-VN" dirty="0" smtClean="0"/>
              <a:t>(</a:t>
            </a:r>
            <a:r>
              <a:rPr lang="vi-VN" dirty="0">
                <a:solidFill>
                  <a:srgbClr val="0070C0"/>
                </a:solidFill>
              </a:rPr>
              <a:t>Color</a:t>
            </a:r>
            <a:r>
              <a:rPr lang="vi-VN" dirty="0"/>
              <a:t> c</a:t>
            </a:r>
            <a:r>
              <a:rPr lang="vi-VN" dirty="0" smtClean="0"/>
              <a:t>);</a:t>
            </a:r>
            <a:endParaRPr lang="en-US" dirty="0" smtClean="0"/>
          </a:p>
          <a:p>
            <a:pPr lvl="1"/>
            <a:r>
              <a:rPr lang="vi-VN" dirty="0" smtClean="0">
                <a:solidFill>
                  <a:srgbClr val="0000CC"/>
                </a:solidFill>
              </a:rPr>
              <a:t>public</a:t>
            </a:r>
            <a:r>
              <a:rPr lang="vi-VN" dirty="0" smtClean="0"/>
              <a:t> </a:t>
            </a:r>
            <a:r>
              <a:rPr lang="vi-VN" dirty="0">
                <a:solidFill>
                  <a:srgbClr val="0000CC"/>
                </a:solidFill>
              </a:rPr>
              <a:t>void</a:t>
            </a:r>
            <a:r>
              <a:rPr lang="vi-VN" dirty="0"/>
              <a:t> </a:t>
            </a:r>
            <a:r>
              <a:rPr lang="vi-VN" i="1" dirty="0">
                <a:solidFill>
                  <a:srgbClr val="C00000"/>
                </a:solidFill>
              </a:rPr>
              <a:t>setForeground</a:t>
            </a:r>
            <a:r>
              <a:rPr lang="en-US" dirty="0" smtClean="0"/>
              <a:t> </a:t>
            </a:r>
            <a:r>
              <a:rPr lang="vi-VN" dirty="0" smtClean="0"/>
              <a:t>(</a:t>
            </a:r>
            <a:r>
              <a:rPr lang="vi-VN" dirty="0">
                <a:solidFill>
                  <a:srgbClr val="0070C0"/>
                </a:solidFill>
              </a:rPr>
              <a:t>Color</a:t>
            </a:r>
            <a:r>
              <a:rPr lang="vi-VN" dirty="0"/>
              <a:t> c</a:t>
            </a:r>
            <a:r>
              <a:rPr lang="vi-VN" dirty="0" smtClean="0"/>
              <a:t>);</a:t>
            </a:r>
            <a:endParaRPr lang="en-US" dirty="0" smtClean="0"/>
          </a:p>
          <a:p>
            <a:pPr lvl="1"/>
            <a:r>
              <a:rPr lang="vi-VN" dirty="0">
                <a:solidFill>
                  <a:srgbClr val="0000CC"/>
                </a:solidFill>
              </a:rPr>
              <a:t>public</a:t>
            </a:r>
            <a:r>
              <a:rPr lang="vi-VN" dirty="0"/>
              <a:t> </a:t>
            </a:r>
            <a:r>
              <a:rPr lang="vi-VN" dirty="0">
                <a:solidFill>
                  <a:srgbClr val="0000CC"/>
                </a:solidFill>
              </a:rPr>
              <a:t>void</a:t>
            </a:r>
            <a:r>
              <a:rPr lang="vi-VN" dirty="0"/>
              <a:t> </a:t>
            </a:r>
            <a:r>
              <a:rPr lang="vi-VN" i="1" dirty="0">
                <a:solidFill>
                  <a:srgbClr val="C00000"/>
                </a:solidFill>
              </a:rPr>
              <a:t>setIconImage</a:t>
            </a:r>
            <a:r>
              <a:rPr lang="en-US" dirty="0"/>
              <a:t> </a:t>
            </a:r>
            <a:r>
              <a:rPr lang="vi-VN" dirty="0"/>
              <a:t>(</a:t>
            </a:r>
            <a:r>
              <a:rPr lang="vi-VN" dirty="0">
                <a:solidFill>
                  <a:srgbClr val="0070C0"/>
                </a:solidFill>
              </a:rPr>
              <a:t>Image</a:t>
            </a:r>
            <a:r>
              <a:rPr lang="vi-VN" dirty="0"/>
              <a:t> image);</a:t>
            </a:r>
            <a:endParaRPr lang="en-US" dirty="0"/>
          </a:p>
          <a:p>
            <a:pPr lvl="1"/>
            <a:r>
              <a:rPr lang="vi-VN" dirty="0" smtClean="0">
                <a:solidFill>
                  <a:srgbClr val="0000CC"/>
                </a:solidFill>
              </a:rPr>
              <a:t>public</a:t>
            </a:r>
            <a:r>
              <a:rPr lang="vi-VN" dirty="0" smtClean="0"/>
              <a:t> </a:t>
            </a:r>
            <a:r>
              <a:rPr lang="vi-VN" dirty="0">
                <a:solidFill>
                  <a:srgbClr val="0000CC"/>
                </a:solidFill>
              </a:rPr>
              <a:t>void</a:t>
            </a:r>
            <a:r>
              <a:rPr lang="vi-VN" dirty="0"/>
              <a:t> </a:t>
            </a:r>
            <a:r>
              <a:rPr lang="vi-VN" i="1" dirty="0">
                <a:solidFill>
                  <a:srgbClr val="C00000"/>
                </a:solidFill>
              </a:rPr>
              <a:t>setSize</a:t>
            </a:r>
            <a:r>
              <a:rPr lang="en-US" dirty="0"/>
              <a:t> </a:t>
            </a:r>
            <a:r>
              <a:rPr lang="vi-VN" dirty="0"/>
              <a:t>(</a:t>
            </a:r>
            <a:r>
              <a:rPr lang="vi-VN" dirty="0">
                <a:solidFill>
                  <a:srgbClr val="0070C0"/>
                </a:solidFill>
              </a:rPr>
              <a:t>Dimension</a:t>
            </a:r>
            <a:r>
              <a:rPr lang="vi-VN" dirty="0"/>
              <a:t> d);</a:t>
            </a:r>
            <a:endParaRPr lang="en-US" dirty="0"/>
          </a:p>
          <a:p>
            <a:pPr lvl="1"/>
            <a:r>
              <a:rPr lang="vi-VN" dirty="0">
                <a:solidFill>
                  <a:srgbClr val="0000CC"/>
                </a:solidFill>
              </a:rPr>
              <a:t>public</a:t>
            </a:r>
            <a:r>
              <a:rPr lang="vi-VN" dirty="0"/>
              <a:t> </a:t>
            </a:r>
            <a:r>
              <a:rPr lang="vi-VN" dirty="0">
                <a:solidFill>
                  <a:srgbClr val="0000CC"/>
                </a:solidFill>
              </a:rPr>
              <a:t>void</a:t>
            </a:r>
            <a:r>
              <a:rPr lang="vi-VN" dirty="0"/>
              <a:t> </a:t>
            </a:r>
            <a:r>
              <a:rPr lang="vi-VN" i="1" dirty="0">
                <a:solidFill>
                  <a:srgbClr val="C00000"/>
                </a:solidFill>
              </a:rPr>
              <a:t>setSize</a:t>
            </a:r>
            <a:r>
              <a:rPr lang="en-US" dirty="0"/>
              <a:t> </a:t>
            </a:r>
            <a:r>
              <a:rPr lang="vi-VN" dirty="0"/>
              <a:t>(</a:t>
            </a:r>
            <a:r>
              <a:rPr lang="vi-VN" dirty="0">
                <a:solidFill>
                  <a:srgbClr val="0000CC"/>
                </a:solidFill>
              </a:rPr>
              <a:t>int</a:t>
            </a:r>
            <a:r>
              <a:rPr lang="vi-VN" dirty="0"/>
              <a:t> width, </a:t>
            </a:r>
            <a:r>
              <a:rPr lang="vi-VN" dirty="0">
                <a:solidFill>
                  <a:srgbClr val="0000CC"/>
                </a:solidFill>
              </a:rPr>
              <a:t>int</a:t>
            </a:r>
            <a:r>
              <a:rPr lang="vi-VN" dirty="0"/>
              <a:t> height);</a:t>
            </a:r>
            <a:endParaRPr lang="en-US" dirty="0"/>
          </a:p>
          <a:p>
            <a:pPr lvl="1"/>
            <a:r>
              <a:rPr lang="vi-VN" dirty="0" smtClean="0">
                <a:solidFill>
                  <a:srgbClr val="0000CC"/>
                </a:solidFill>
              </a:rPr>
              <a:t>public</a:t>
            </a:r>
            <a:r>
              <a:rPr lang="vi-VN" dirty="0" smtClean="0"/>
              <a:t> </a:t>
            </a:r>
            <a:r>
              <a:rPr lang="vi-VN" dirty="0">
                <a:solidFill>
                  <a:srgbClr val="0000CC"/>
                </a:solidFill>
              </a:rPr>
              <a:t>void</a:t>
            </a:r>
            <a:r>
              <a:rPr lang="vi-VN" dirty="0"/>
              <a:t> </a:t>
            </a:r>
            <a:r>
              <a:rPr lang="vi-VN" i="1" dirty="0">
                <a:solidFill>
                  <a:srgbClr val="C00000"/>
                </a:solidFill>
              </a:rPr>
              <a:t>setLocation</a:t>
            </a:r>
            <a:r>
              <a:rPr lang="en-US" dirty="0"/>
              <a:t> </a:t>
            </a:r>
            <a:r>
              <a:rPr lang="vi-VN" dirty="0"/>
              <a:t>(</a:t>
            </a:r>
            <a:r>
              <a:rPr lang="vi-VN" dirty="0">
                <a:solidFill>
                  <a:srgbClr val="0070C0"/>
                </a:solidFill>
              </a:rPr>
              <a:t>Point</a:t>
            </a:r>
            <a:r>
              <a:rPr lang="vi-VN" dirty="0"/>
              <a:t> p);</a:t>
            </a:r>
            <a:endParaRPr lang="en-US" dirty="0"/>
          </a:p>
          <a:p>
            <a:pPr lvl="1"/>
            <a:r>
              <a:rPr lang="vi-VN" dirty="0">
                <a:solidFill>
                  <a:srgbClr val="0000CC"/>
                </a:solidFill>
              </a:rPr>
              <a:t>public</a:t>
            </a:r>
            <a:r>
              <a:rPr lang="vi-VN" dirty="0"/>
              <a:t> </a:t>
            </a:r>
            <a:r>
              <a:rPr lang="vi-VN" dirty="0">
                <a:solidFill>
                  <a:srgbClr val="0000CC"/>
                </a:solidFill>
              </a:rPr>
              <a:t>void</a:t>
            </a:r>
            <a:r>
              <a:rPr lang="vi-VN" dirty="0"/>
              <a:t> </a:t>
            </a:r>
            <a:r>
              <a:rPr lang="vi-VN" i="1" dirty="0">
                <a:solidFill>
                  <a:srgbClr val="C00000"/>
                </a:solidFill>
              </a:rPr>
              <a:t>setLocation</a:t>
            </a:r>
            <a:r>
              <a:rPr lang="en-US" dirty="0"/>
              <a:t> </a:t>
            </a:r>
            <a:r>
              <a:rPr lang="vi-VN" dirty="0"/>
              <a:t>(</a:t>
            </a:r>
            <a:r>
              <a:rPr lang="vi-VN" dirty="0">
                <a:solidFill>
                  <a:srgbClr val="0000CC"/>
                </a:solidFill>
              </a:rPr>
              <a:t>int</a:t>
            </a:r>
            <a:r>
              <a:rPr lang="vi-VN" dirty="0"/>
              <a:t> x, </a:t>
            </a:r>
            <a:r>
              <a:rPr lang="vi-VN" dirty="0">
                <a:solidFill>
                  <a:srgbClr val="0000CC"/>
                </a:solidFill>
              </a:rPr>
              <a:t>int</a:t>
            </a:r>
            <a:r>
              <a:rPr lang="vi-VN" dirty="0"/>
              <a:t> y);</a:t>
            </a:r>
            <a:endParaRPr lang="en-US" dirty="0"/>
          </a:p>
          <a:p>
            <a:pPr lvl="1"/>
            <a:r>
              <a:rPr lang="vi-VN" dirty="0" smtClean="0">
                <a:solidFill>
                  <a:srgbClr val="0000CC"/>
                </a:solidFill>
              </a:rPr>
              <a:t>public</a:t>
            </a:r>
            <a:r>
              <a:rPr lang="vi-VN" dirty="0" smtClean="0"/>
              <a:t> </a:t>
            </a:r>
            <a:r>
              <a:rPr lang="vi-VN" dirty="0">
                <a:solidFill>
                  <a:srgbClr val="0000CC"/>
                </a:solidFill>
              </a:rPr>
              <a:t>void</a:t>
            </a:r>
            <a:r>
              <a:rPr lang="vi-VN" dirty="0"/>
              <a:t> </a:t>
            </a:r>
            <a:r>
              <a:rPr lang="vi-VN" i="1" dirty="0">
                <a:solidFill>
                  <a:srgbClr val="C00000"/>
                </a:solidFill>
              </a:rPr>
              <a:t>setVisible</a:t>
            </a:r>
            <a:r>
              <a:rPr lang="en-US" dirty="0"/>
              <a:t> </a:t>
            </a:r>
            <a:r>
              <a:rPr lang="vi-VN" dirty="0"/>
              <a:t>(</a:t>
            </a:r>
            <a:r>
              <a:rPr lang="vi-VN" dirty="0">
                <a:solidFill>
                  <a:srgbClr val="0000CC"/>
                </a:solidFill>
              </a:rPr>
              <a:t>boolean</a:t>
            </a:r>
            <a:r>
              <a:rPr lang="vi-VN" dirty="0"/>
              <a:t> visible</a:t>
            </a:r>
            <a:r>
              <a:rPr lang="vi-VN" dirty="0" smtClean="0"/>
              <a:t>);</a:t>
            </a:r>
            <a:endParaRPr lang="en-US" dirty="0" smtClean="0"/>
          </a:p>
          <a:p>
            <a:pPr lvl="1"/>
            <a:r>
              <a:rPr lang="vi-VN" dirty="0" smtClean="0">
                <a:solidFill>
                  <a:srgbClr val="0000CC"/>
                </a:solidFill>
              </a:rPr>
              <a:t>public</a:t>
            </a:r>
            <a:r>
              <a:rPr lang="vi-VN" dirty="0" smtClean="0"/>
              <a:t> </a:t>
            </a:r>
            <a:r>
              <a:rPr lang="vi-VN" dirty="0">
                <a:solidFill>
                  <a:srgbClr val="0000CC"/>
                </a:solidFill>
              </a:rPr>
              <a:t>void</a:t>
            </a:r>
            <a:r>
              <a:rPr lang="vi-VN" dirty="0"/>
              <a:t> </a:t>
            </a:r>
            <a:r>
              <a:rPr lang="vi-VN" i="1" dirty="0">
                <a:solidFill>
                  <a:srgbClr val="C00000"/>
                </a:solidFill>
              </a:rPr>
              <a:t>dispose</a:t>
            </a:r>
            <a:r>
              <a:rPr lang="vi-VN" dirty="0"/>
              <a:t>();</a:t>
            </a:r>
            <a:endParaRPr lang="en-US" dirty="0"/>
          </a:p>
          <a:p>
            <a:pPr lvl="1"/>
            <a:r>
              <a:rPr lang="vi-VN" dirty="0" smtClean="0">
                <a:solidFill>
                  <a:srgbClr val="0000CC"/>
                </a:solidFill>
              </a:rPr>
              <a:t>public</a:t>
            </a:r>
            <a:r>
              <a:rPr lang="vi-VN" dirty="0" smtClean="0"/>
              <a:t> </a:t>
            </a:r>
            <a:r>
              <a:rPr lang="vi-VN" dirty="0">
                <a:solidFill>
                  <a:srgbClr val="0070C0"/>
                </a:solidFill>
              </a:rPr>
              <a:t>Containter</a:t>
            </a:r>
            <a:r>
              <a:rPr lang="vi-VN" dirty="0"/>
              <a:t> </a:t>
            </a:r>
            <a:r>
              <a:rPr lang="vi-VN" i="1" dirty="0">
                <a:solidFill>
                  <a:srgbClr val="C00000"/>
                </a:solidFill>
              </a:rPr>
              <a:t>getCotentPane</a:t>
            </a:r>
            <a:r>
              <a:rPr lang="vi-VN" dirty="0" smtClean="0"/>
              <a:t>()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468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JDialog – Một số phương thức thông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>
                <a:solidFill>
                  <a:srgbClr val="0000CC"/>
                </a:solidFill>
              </a:rPr>
              <a:t>public</a:t>
            </a:r>
            <a:r>
              <a:rPr lang="vi-VN" dirty="0" smtClean="0"/>
              <a:t> </a:t>
            </a:r>
            <a:r>
              <a:rPr lang="vi-VN" dirty="0" smtClean="0">
                <a:solidFill>
                  <a:srgbClr val="0000CC"/>
                </a:solidFill>
              </a:rPr>
              <a:t>void</a:t>
            </a:r>
            <a:r>
              <a:rPr lang="vi-VN" dirty="0" smtClean="0"/>
              <a:t> </a:t>
            </a:r>
            <a:r>
              <a:rPr lang="vi-VN" i="1" dirty="0" smtClean="0">
                <a:solidFill>
                  <a:srgbClr val="C00000"/>
                </a:solidFill>
              </a:rPr>
              <a:t>setModal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vi-VN" dirty="0" smtClean="0"/>
              <a:t>(</a:t>
            </a:r>
            <a:r>
              <a:rPr lang="vi-VN" dirty="0" smtClean="0">
                <a:solidFill>
                  <a:srgbClr val="0000CC"/>
                </a:solidFill>
              </a:rPr>
              <a:t>boolean</a:t>
            </a:r>
            <a:r>
              <a:rPr lang="vi-VN" dirty="0" smtClean="0"/>
              <a:t> modal);</a:t>
            </a:r>
            <a:endParaRPr lang="en-US" dirty="0" smtClean="0"/>
          </a:p>
          <a:p>
            <a:pPr lvl="1"/>
            <a:r>
              <a:rPr lang="vi-VN" dirty="0" smtClean="0"/>
              <a:t>true: Modal</a:t>
            </a:r>
            <a:endParaRPr lang="en-US" dirty="0" smtClean="0"/>
          </a:p>
          <a:p>
            <a:pPr lvl="1"/>
            <a:r>
              <a:rPr lang="vi-VN" dirty="0" smtClean="0"/>
              <a:t>false : Modeless</a:t>
            </a:r>
            <a:endParaRPr lang="en-US" dirty="0"/>
          </a:p>
          <a:p>
            <a:endParaRPr lang="en-US" dirty="0"/>
          </a:p>
          <a:p>
            <a:r>
              <a:rPr lang="vi-VN" dirty="0" smtClean="0"/>
              <a:t>Tương </a:t>
            </a:r>
            <a:r>
              <a:rPr lang="vi-VN" dirty="0"/>
              <a:t>tự cho các phương thức get/is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2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JDialog - Ví dụ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8255258"/>
              </p:ext>
            </p:extLst>
          </p:nvPr>
        </p:nvGraphicFramePr>
        <p:xfrm>
          <a:off x="533400" y="1305560"/>
          <a:ext cx="8229600" cy="534924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09600"/>
                <a:gridCol w="7620000"/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3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4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5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6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7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8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9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10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11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12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13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14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15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16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17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package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demoswing;</a:t>
                      </a:r>
                      <a:endParaRPr lang="en-US" sz="160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import</a:t>
                      </a: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javax.swing.*;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public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class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VD3_Frame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extends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JFrame {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public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VD3_Frame() {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</a:t>
                      </a:r>
                      <a:r>
                        <a:rPr lang="vi-VN" sz="1600" i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initComponents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();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}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private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void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i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initComponents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() {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...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}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private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void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i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jbtnOpenDialogActionPerformed</a:t>
                      </a:r>
                      <a:r>
                        <a:rPr lang="en-US" sz="1600" i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(java.awt.event.ActionEvent evt) {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</a:t>
                      </a:r>
                      <a:r>
                        <a:rPr lang="vi-VN" sz="1600" b="1" i="0" kern="120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VD3_Dialog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dlg =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new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b="1" i="0" kern="120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VD3_Dialog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this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,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true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);     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dlg.</a:t>
                      </a:r>
                      <a:r>
                        <a:rPr lang="vi-VN" sz="1600" i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setValue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(jlblResult.getText());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dlg.</a:t>
                      </a:r>
                      <a:r>
                        <a:rPr lang="vi-VN" sz="1600" i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setVisible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true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);        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jlblResult.</a:t>
                      </a:r>
                      <a:r>
                        <a:rPr lang="vi-VN" sz="1600" i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setText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(dlg.</a:t>
                      </a:r>
                      <a:r>
                        <a:rPr lang="vi-VN" sz="1600" i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getValue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());        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}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private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b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JButton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jbtnOpenDialog;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private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b="1" kern="120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JLabel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jlblResult;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752600"/>
            <a:ext cx="26289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770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JDialog - Ví dụ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61743"/>
              </p:ext>
            </p:extLst>
          </p:nvPr>
        </p:nvGraphicFramePr>
        <p:xfrm>
          <a:off x="533400" y="990600"/>
          <a:ext cx="8229600" cy="593344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09600"/>
                <a:gridCol w="7620000"/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3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4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5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6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7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8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9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10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11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12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13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14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15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16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17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18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19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20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21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22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package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demoswing;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import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javax.swing.*;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public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class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b="1" i="0" kern="120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VD3_Dialog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extends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b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JDialog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{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public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b="1" i="0" kern="120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VD3_Dialog 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</a:t>
                      </a:r>
                      <a:r>
                        <a:rPr lang="vi-VN" sz="160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JFrame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parent,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boolean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modal) {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super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(parent, modal);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</a:t>
                      </a:r>
                      <a:r>
                        <a:rPr lang="vi-VN" sz="1600" i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initComponents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();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}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public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String </a:t>
                      </a:r>
                      <a:r>
                        <a:rPr lang="vi-VN" sz="1600" i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getValue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() {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return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jtxtValue.</a:t>
                      </a:r>
                      <a:r>
                        <a:rPr lang="vi-VN" sz="1600" i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getTex</a:t>
                      </a:r>
                      <a:r>
                        <a:rPr lang="vi-VN" sz="1600" i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t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();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}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public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void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i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setValue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</a:t>
                      </a:r>
                      <a:r>
                        <a:rPr lang="vi-VN" sz="1600" b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String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s) {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jtxtValue.</a:t>
                      </a:r>
                      <a:r>
                        <a:rPr lang="vi-VN" sz="1600" i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setText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(s);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}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private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void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i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initComponents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() {</a:t>
                      </a:r>
                      <a:endParaRPr lang="en-US" sz="160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457200" marR="0" lvl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…</a:t>
                      </a:r>
                      <a:endParaRPr lang="vi-VN" sz="160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}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private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void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jbtnOKActionPerformed(java.awt.event.</a:t>
                      </a:r>
                      <a:r>
                        <a:rPr lang="vi-VN" sz="160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ActionEvent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evt) {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this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.dispose();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}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private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JLabel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jLabel1;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private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JButton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jbtnOK;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private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JTextField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jtxtValue;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762250"/>
            <a:ext cx="29527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4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3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9991200"/>
              </p:ext>
            </p:extLst>
          </p:nvPr>
        </p:nvGraphicFramePr>
        <p:xfrm>
          <a:off x="533400" y="1600200"/>
          <a:ext cx="8229600" cy="302514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09600"/>
                <a:gridCol w="7620000"/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3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4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5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6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7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8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9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8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package</a:t>
                      </a: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demoswing;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vi-VN" sz="180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8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import</a:t>
                      </a: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javax.swing.*;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8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public</a:t>
                      </a: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8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class</a:t>
                      </a: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DemoSWING {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vi-VN" sz="180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8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public</a:t>
                      </a: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8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static</a:t>
                      </a: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8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void</a:t>
                      </a: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800" b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main(</a:t>
                      </a:r>
                      <a:r>
                        <a:rPr lang="vi-VN" sz="1800" b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String</a:t>
                      </a: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[] args) {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</a:t>
                      </a:r>
                      <a:r>
                        <a:rPr lang="vi-VN" sz="1800" b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JFrame</a:t>
                      </a: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f = new </a:t>
                      </a:r>
                      <a:r>
                        <a:rPr lang="vi-VN" sz="1800" b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VD3_Frame</a:t>
                      </a: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();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f.setVisible(true);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}</a:t>
                      </a:r>
                    </a:p>
                    <a:p>
                      <a:pPr marL="0" marR="0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6532"/>
            <a:ext cx="26289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114300"/>
            <a:ext cx="29527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800600"/>
            <a:ext cx="29527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800600"/>
            <a:ext cx="26289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3600" y="1905000"/>
            <a:ext cx="3314700" cy="23241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  <a:endCxn id="3074" idx="1"/>
          </p:cNvCxnSpPr>
          <p:nvPr/>
        </p:nvCxnSpPr>
        <p:spPr bwMode="auto">
          <a:xfrm flipV="1">
            <a:off x="5753100" y="781050"/>
            <a:ext cx="361950" cy="16464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3074" idx="2"/>
            <a:endCxn id="7" idx="0"/>
          </p:cNvCxnSpPr>
          <p:nvPr/>
        </p:nvCxnSpPr>
        <p:spPr bwMode="auto">
          <a:xfrm>
            <a:off x="7591425" y="1447800"/>
            <a:ext cx="9525" cy="4572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7" idx="2"/>
            <a:endCxn id="3075" idx="0"/>
          </p:cNvCxnSpPr>
          <p:nvPr/>
        </p:nvCxnSpPr>
        <p:spPr bwMode="auto">
          <a:xfrm flipH="1">
            <a:off x="7496175" y="4229100"/>
            <a:ext cx="104775" cy="5715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stCxn id="3075" idx="1"/>
            <a:endCxn id="3076" idx="3"/>
          </p:cNvCxnSpPr>
          <p:nvPr/>
        </p:nvCxnSpPr>
        <p:spPr bwMode="auto">
          <a:xfrm flipH="1">
            <a:off x="5372100" y="5467350"/>
            <a:ext cx="647700" cy="25241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800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1882676"/>
            <a:ext cx="2743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0" smtClean="0">
                <a:latin typeface="+mn-lt"/>
              </a:rPr>
              <a:t>JLabel</a:t>
            </a:r>
            <a:endParaRPr lang="en-US" sz="2000" b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0" smtClean="0">
                <a:latin typeface="+mn-lt"/>
              </a:rPr>
              <a:t>JButton</a:t>
            </a:r>
            <a:endParaRPr lang="en-US" sz="2000" b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0" smtClean="0">
                <a:latin typeface="+mn-lt"/>
              </a:rPr>
              <a:t>JTextField</a:t>
            </a:r>
            <a:endParaRPr lang="en-US" sz="2000" b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0" smtClean="0">
                <a:latin typeface="+mn-lt"/>
              </a:rPr>
              <a:t>JCheckBox</a:t>
            </a:r>
            <a:endParaRPr lang="en-US" sz="2000" b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0" smtClean="0">
                <a:latin typeface="+mn-lt"/>
              </a:rPr>
              <a:t>JRadioButton</a:t>
            </a:r>
            <a:endParaRPr lang="en-US" sz="2000" b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0" smtClean="0">
                <a:latin typeface="+mn-lt"/>
              </a:rPr>
              <a:t>JPanel</a:t>
            </a:r>
            <a:endParaRPr lang="en-US" sz="2000" b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8600" y="1223158"/>
            <a:ext cx="8382000" cy="457200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BASIC SWING COMPONENTS:</a:t>
            </a: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57600" y="1883113"/>
            <a:ext cx="2743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>
                <a:solidFill>
                  <a:srgbClr val="FF00FF"/>
                </a:solidFill>
                <a:latin typeface="+mn-lt"/>
              </a:rPr>
              <a:t>JComboBox, JList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>
                <a:solidFill>
                  <a:srgbClr val="FF00FF"/>
                </a:solidFill>
                <a:latin typeface="+mn-lt"/>
              </a:rPr>
              <a:t>JTable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0">
                <a:latin typeface="+mn-lt"/>
              </a:rPr>
              <a:t>JMenu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0">
                <a:latin typeface="+mn-lt"/>
              </a:rPr>
              <a:t>JToolBar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0">
                <a:latin typeface="+mn-lt"/>
              </a:rPr>
              <a:t>JOptionPane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0">
                <a:latin typeface="+mn-lt"/>
              </a:rPr>
              <a:t>JFileChooser</a:t>
            </a:r>
          </a:p>
        </p:txBody>
      </p:sp>
    </p:spTree>
    <p:extLst>
      <p:ext uri="{BB962C8B-B14F-4D97-AF65-F5344CB8AC3E}">
        <p14:creationId xmlns:p14="http://schemas.microsoft.com/office/powerpoint/2010/main" val="351709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Methods:</a:t>
            </a:r>
          </a:p>
          <a:p>
            <a:pPr lvl="1"/>
            <a:r>
              <a:rPr lang="en-US" dirty="0" err="1" smtClean="0"/>
              <a:t>setText</a:t>
            </a:r>
            <a:r>
              <a:rPr lang="en-US" dirty="0" smtClean="0"/>
              <a:t> </a:t>
            </a:r>
            <a:r>
              <a:rPr lang="en-US" dirty="0"/>
              <a:t>(String </a:t>
            </a:r>
            <a:r>
              <a:rPr lang="en-US" dirty="0" smtClean="0"/>
              <a:t>text)</a:t>
            </a:r>
          </a:p>
          <a:p>
            <a:pPr lvl="1"/>
            <a:r>
              <a:rPr lang="en-US" dirty="0" err="1" smtClean="0"/>
              <a:t>getText</a:t>
            </a:r>
            <a:r>
              <a:rPr lang="en-US" dirty="0" smtClean="0"/>
              <a:t> ()</a:t>
            </a:r>
          </a:p>
          <a:p>
            <a:pPr lvl="1"/>
            <a:r>
              <a:rPr lang="en-US" dirty="0" err="1" smtClean="0"/>
              <a:t>setSize</a:t>
            </a:r>
            <a:r>
              <a:rPr lang="en-US" dirty="0" smtClean="0"/>
              <a:t>  </a:t>
            </a:r>
            <a:r>
              <a:rPr lang="en-US" dirty="0"/>
              <a:t>(</a:t>
            </a:r>
            <a:r>
              <a:rPr lang="en-US" dirty="0" err="1"/>
              <a:t>Dimenstion</a:t>
            </a:r>
            <a:r>
              <a:rPr lang="en-US" dirty="0"/>
              <a:t> </a:t>
            </a:r>
            <a:r>
              <a:rPr lang="en-US" dirty="0" smtClean="0"/>
              <a:t>d)</a:t>
            </a:r>
          </a:p>
          <a:p>
            <a:pPr lvl="1"/>
            <a:r>
              <a:rPr lang="en-US" dirty="0" err="1" smtClean="0"/>
              <a:t>setForeground</a:t>
            </a:r>
            <a:r>
              <a:rPr lang="en-US" dirty="0" smtClean="0"/>
              <a:t> </a:t>
            </a:r>
            <a:r>
              <a:rPr lang="en-US" dirty="0"/>
              <a:t>(Color </a:t>
            </a:r>
            <a:r>
              <a:rPr lang="en-US" dirty="0" err="1"/>
              <a:t>fg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Events:</a:t>
            </a:r>
          </a:p>
          <a:p>
            <a:pPr lvl="1"/>
            <a:r>
              <a:rPr lang="en-US" dirty="0" err="1" smtClean="0"/>
              <a:t>mouseClicked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76400"/>
            <a:ext cx="252412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548" y="5334000"/>
            <a:ext cx="47815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284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JButton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Methods:</a:t>
            </a:r>
          </a:p>
          <a:p>
            <a:pPr lvl="1"/>
            <a:r>
              <a:rPr lang="en-US" i="1" dirty="0" err="1" smtClean="0">
                <a:solidFill>
                  <a:srgbClr val="C00000"/>
                </a:solidFill>
              </a:rPr>
              <a:t>setText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smtClean="0"/>
              <a:t>text)</a:t>
            </a:r>
          </a:p>
          <a:p>
            <a:pPr lvl="1"/>
            <a:r>
              <a:rPr lang="en-US" i="1" dirty="0" err="1">
                <a:solidFill>
                  <a:srgbClr val="C00000"/>
                </a:solidFill>
              </a:rPr>
              <a:t>getText</a:t>
            </a:r>
            <a:r>
              <a:rPr lang="en-US" dirty="0" smtClean="0"/>
              <a:t> ()</a:t>
            </a:r>
          </a:p>
          <a:p>
            <a:pPr lvl="1"/>
            <a:r>
              <a:rPr lang="en-US" i="1" dirty="0" err="1">
                <a:solidFill>
                  <a:srgbClr val="C00000"/>
                </a:solidFill>
              </a:rPr>
              <a:t>setForeground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Color</a:t>
            </a:r>
            <a:r>
              <a:rPr lang="en-US" dirty="0"/>
              <a:t> </a:t>
            </a:r>
            <a:r>
              <a:rPr lang="en-US" dirty="0" err="1" smtClean="0"/>
              <a:t>fg</a:t>
            </a:r>
            <a:r>
              <a:rPr lang="en-US" dirty="0" smtClean="0"/>
              <a:t>)</a:t>
            </a:r>
          </a:p>
          <a:p>
            <a:pPr lvl="1"/>
            <a:r>
              <a:rPr lang="en-US" i="1" dirty="0" err="1">
                <a:solidFill>
                  <a:srgbClr val="C00000"/>
                </a:solidFill>
              </a:rPr>
              <a:t>setFocusCycleRoot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>
                <a:solidFill>
                  <a:srgbClr val="0000CC"/>
                </a:solidFill>
              </a:rPr>
              <a:t>boolean</a:t>
            </a:r>
            <a:r>
              <a:rPr lang="en-US" dirty="0"/>
              <a:t> b</a:t>
            </a:r>
            <a:r>
              <a:rPr lang="en-US" dirty="0" smtClean="0"/>
              <a:t>)</a:t>
            </a:r>
          </a:p>
          <a:p>
            <a:pPr lvl="1"/>
            <a:r>
              <a:rPr lang="en-US" i="1" dirty="0" err="1" smtClean="0">
                <a:solidFill>
                  <a:srgbClr val="C00000"/>
                </a:solidFill>
              </a:rPr>
              <a:t>setHorizontalTextPosition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00CC"/>
                </a:solidFill>
              </a:rPr>
              <a:t>int</a:t>
            </a:r>
            <a:r>
              <a:rPr lang="en-US" dirty="0" smtClean="0"/>
              <a:t> position)</a:t>
            </a:r>
          </a:p>
          <a:p>
            <a:pPr lvl="2"/>
            <a:r>
              <a:rPr lang="en-US" dirty="0" err="1" smtClean="0"/>
              <a:t>SwingConstants.</a:t>
            </a:r>
            <a:r>
              <a:rPr lang="en-US" dirty="0" err="1" smtClean="0">
                <a:solidFill>
                  <a:srgbClr val="FF00FF"/>
                </a:solidFill>
              </a:rPr>
              <a:t>LEFT</a:t>
            </a:r>
            <a:endParaRPr lang="en-US" dirty="0" smtClean="0">
              <a:solidFill>
                <a:srgbClr val="FF00FF"/>
              </a:solidFill>
            </a:endParaRPr>
          </a:p>
          <a:p>
            <a:pPr lvl="2"/>
            <a:r>
              <a:rPr lang="en-US" dirty="0" err="1" smtClean="0"/>
              <a:t>SwingConstants.</a:t>
            </a:r>
            <a:r>
              <a:rPr lang="en-US" dirty="0" err="1" smtClean="0">
                <a:solidFill>
                  <a:srgbClr val="FF00FF"/>
                </a:solidFill>
              </a:rPr>
              <a:t>RIGHT</a:t>
            </a:r>
            <a:endParaRPr lang="en-US" dirty="0" smtClean="0">
              <a:solidFill>
                <a:srgbClr val="FF00FF"/>
              </a:solidFill>
            </a:endParaRPr>
          </a:p>
          <a:p>
            <a:pPr lvl="2"/>
            <a:r>
              <a:rPr lang="en-US" dirty="0" err="1" smtClean="0"/>
              <a:t>SwingConstants.</a:t>
            </a:r>
            <a:r>
              <a:rPr lang="en-US" dirty="0" err="1" smtClean="0">
                <a:solidFill>
                  <a:srgbClr val="FF00FF"/>
                </a:solidFill>
              </a:rPr>
              <a:t>CENTER</a:t>
            </a:r>
            <a:endParaRPr lang="en-US" dirty="0" smtClean="0">
              <a:solidFill>
                <a:srgbClr val="FF00FF"/>
              </a:solidFill>
            </a:endParaRPr>
          </a:p>
          <a:p>
            <a:pPr lvl="1"/>
            <a:r>
              <a:rPr lang="en-US" i="1" dirty="0" err="1" smtClean="0">
                <a:solidFill>
                  <a:srgbClr val="C00000"/>
                </a:solidFill>
              </a:rPr>
              <a:t>setVerticalTextPosition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( </a:t>
            </a:r>
            <a:r>
              <a:rPr lang="en-US" dirty="0" err="1" smtClean="0">
                <a:solidFill>
                  <a:srgbClr val="0000CC"/>
                </a:solidFill>
              </a:rPr>
              <a:t>int</a:t>
            </a:r>
            <a:r>
              <a:rPr lang="en-US" dirty="0" smtClean="0"/>
              <a:t> position)</a:t>
            </a:r>
          </a:p>
          <a:p>
            <a:pPr lvl="2"/>
            <a:r>
              <a:rPr lang="en-US" dirty="0" err="1" smtClean="0"/>
              <a:t>SwingConstans.</a:t>
            </a:r>
            <a:r>
              <a:rPr lang="en-US" dirty="0" err="1" smtClean="0">
                <a:solidFill>
                  <a:srgbClr val="FF00FF"/>
                </a:solidFill>
              </a:rPr>
              <a:t>TOP</a:t>
            </a:r>
            <a:endParaRPr lang="en-US" dirty="0" smtClean="0">
              <a:solidFill>
                <a:srgbClr val="FF00FF"/>
              </a:solidFill>
            </a:endParaRPr>
          </a:p>
          <a:p>
            <a:pPr lvl="2"/>
            <a:r>
              <a:rPr lang="en-US" dirty="0" err="1" smtClean="0"/>
              <a:t>SwingConstans.</a:t>
            </a:r>
            <a:r>
              <a:rPr lang="en-US" dirty="0" err="1" smtClean="0">
                <a:solidFill>
                  <a:srgbClr val="FF00FF"/>
                </a:solidFill>
              </a:rPr>
              <a:t>BOTTOM</a:t>
            </a:r>
            <a:endParaRPr lang="en-US" dirty="0">
              <a:solidFill>
                <a:srgbClr val="FF00FF"/>
              </a:solidFill>
            </a:endParaRPr>
          </a:p>
          <a:p>
            <a:pPr lvl="2"/>
            <a:r>
              <a:rPr lang="en-US" dirty="0" err="1" smtClean="0"/>
              <a:t>SwingConstans.</a:t>
            </a:r>
            <a:r>
              <a:rPr lang="en-US" dirty="0" err="1" smtClean="0">
                <a:solidFill>
                  <a:srgbClr val="FF00FF"/>
                </a:solidFill>
              </a:rPr>
              <a:t>CENTER</a:t>
            </a:r>
            <a:endParaRPr lang="en-US" dirty="0" smtClean="0">
              <a:solidFill>
                <a:srgbClr val="FF00FF"/>
              </a:solidFill>
            </a:endParaRPr>
          </a:p>
          <a:p>
            <a:pPr lvl="1"/>
            <a:r>
              <a:rPr lang="en-US" i="1" dirty="0" err="1" smtClean="0">
                <a:solidFill>
                  <a:srgbClr val="C00000"/>
                </a:solidFill>
              </a:rPr>
              <a:t>setIcon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Icon</a:t>
            </a:r>
            <a:r>
              <a:rPr lang="en-US" dirty="0"/>
              <a:t> </a:t>
            </a:r>
            <a:r>
              <a:rPr lang="en-US" dirty="0" smtClean="0"/>
              <a:t>c)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066800"/>
            <a:ext cx="2333625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371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phần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Swing toolkit:</a:t>
            </a:r>
          </a:p>
          <a:p>
            <a:pPr lvl="1"/>
            <a:r>
              <a:rPr lang="en-US" sz="2400" b="1" dirty="0" smtClean="0"/>
              <a:t>Swing Windows</a:t>
            </a:r>
            <a:r>
              <a:rPr lang="en-US" sz="2400" dirty="0" smtClean="0"/>
              <a:t>: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</a:t>
            </a:r>
            <a:r>
              <a:rPr lang="en-US" sz="2400" dirty="0" err="1" smtClean="0"/>
              <a:t>cửa</a:t>
            </a:r>
            <a:r>
              <a:rPr lang="en-US" sz="2400" dirty="0" smtClean="0"/>
              <a:t> </a:t>
            </a:r>
            <a:r>
              <a:rPr lang="en-US" sz="2400" dirty="0" err="1" smtClean="0"/>
              <a:t>sổ</a:t>
            </a:r>
            <a:r>
              <a:rPr lang="en-US" sz="2400" dirty="0" smtClean="0"/>
              <a:t> </a:t>
            </a:r>
            <a:r>
              <a:rPr lang="en-US" sz="2400" dirty="0" err="1" smtClean="0"/>
              <a:t>hiển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GUI</a:t>
            </a:r>
          </a:p>
          <a:p>
            <a:pPr lvl="1"/>
            <a:r>
              <a:rPr lang="en-US" sz="2400" b="1" dirty="0" smtClean="0"/>
              <a:t>Swing Controls</a:t>
            </a:r>
            <a:r>
              <a:rPr lang="en-US" sz="2400" dirty="0" smtClean="0"/>
              <a:t>: </a:t>
            </a:r>
            <a:r>
              <a:rPr lang="en-US" sz="2400" dirty="0" err="1" smtClean="0"/>
              <a:t>Các</a:t>
            </a:r>
            <a:r>
              <a:rPr lang="en-US" sz="2400" dirty="0" smtClean="0"/>
              <a:t> control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endParaRPr lang="en-US" sz="2400" dirty="0" smtClean="0"/>
          </a:p>
          <a:p>
            <a:pPr lvl="1"/>
            <a:r>
              <a:rPr lang="en-US" sz="2400" b="1" dirty="0" smtClean="0"/>
              <a:t>Swing Containers</a:t>
            </a:r>
            <a:r>
              <a:rPr lang="en-US" sz="2400" dirty="0" smtClean="0"/>
              <a:t>: </a:t>
            </a:r>
            <a:r>
              <a:rPr lang="en-US" sz="2400" dirty="0" err="1" smtClean="0"/>
              <a:t>Các</a:t>
            </a:r>
            <a:r>
              <a:rPr lang="en-US" sz="2400" dirty="0" smtClean="0"/>
              <a:t> control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gom</a:t>
            </a:r>
            <a:r>
              <a:rPr lang="en-US" sz="2400" dirty="0" smtClean="0"/>
              <a:t> </a:t>
            </a:r>
            <a:r>
              <a:rPr lang="en-US" sz="2400" dirty="0" err="1" smtClean="0"/>
              <a:t>nhóm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control </a:t>
            </a:r>
            <a:r>
              <a:rPr lang="en-US" sz="2400" dirty="0" err="1" smtClean="0"/>
              <a:t>khác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b="1" dirty="0" smtClean="0"/>
              <a:t>Swing Menu</a:t>
            </a:r>
            <a:r>
              <a:rPr lang="en-US" sz="2400" dirty="0" smtClean="0"/>
              <a:t>: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menu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swing</a:t>
            </a:r>
          </a:p>
          <a:p>
            <a:pPr lvl="2"/>
            <a:endParaRPr lang="en-US" sz="20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210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JButton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Events:</a:t>
            </a:r>
            <a:endParaRPr lang="en-US" dirty="0"/>
          </a:p>
          <a:p>
            <a:pPr lvl="1"/>
            <a:r>
              <a:rPr lang="en-US" dirty="0" err="1">
                <a:solidFill>
                  <a:srgbClr val="FF00FF"/>
                </a:solidFill>
              </a:rPr>
              <a:t>actionPerformed</a:t>
            </a:r>
            <a:endParaRPr lang="en-US" dirty="0">
              <a:solidFill>
                <a:srgbClr val="FF00FF"/>
              </a:solidFill>
            </a:endParaRPr>
          </a:p>
          <a:p>
            <a:pPr lvl="1"/>
            <a:r>
              <a:rPr lang="en-US" dirty="0" err="1"/>
              <a:t>mousePressed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066800"/>
            <a:ext cx="2333625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" y="2819400"/>
            <a:ext cx="7010400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latin typeface="+mn-lt"/>
              </a:rPr>
              <a:t>jButton1.</a:t>
            </a:r>
            <a:r>
              <a:rPr lang="en-US" b="0" i="1" dirty="0">
                <a:solidFill>
                  <a:srgbClr val="C00000"/>
                </a:solidFill>
                <a:latin typeface="+mn-lt"/>
              </a:rPr>
              <a:t>addActionListener</a:t>
            </a:r>
            <a:r>
              <a:rPr lang="en-US" b="0" dirty="0">
                <a:latin typeface="+mn-lt"/>
              </a:rPr>
              <a:t>(new </a:t>
            </a:r>
            <a:r>
              <a:rPr lang="en-US" b="0" dirty="0" err="1">
                <a:latin typeface="+mn-lt"/>
              </a:rPr>
              <a:t>java.awt.event.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ActionListener</a:t>
            </a:r>
            <a:r>
              <a:rPr lang="en-US" b="0" dirty="0">
                <a:latin typeface="+mn-lt"/>
              </a:rPr>
              <a:t>() {</a:t>
            </a:r>
          </a:p>
          <a:p>
            <a:r>
              <a:rPr lang="en-US" b="0" dirty="0">
                <a:latin typeface="+mn-lt"/>
              </a:rPr>
              <a:t>            public void </a:t>
            </a:r>
            <a:r>
              <a:rPr lang="en-US" b="0" i="1" dirty="0" err="1">
                <a:solidFill>
                  <a:srgbClr val="FF00FF"/>
                </a:solidFill>
                <a:latin typeface="+mn-lt"/>
              </a:rPr>
              <a:t>actionPerformed</a:t>
            </a:r>
            <a:r>
              <a:rPr lang="en-US" b="0" dirty="0">
                <a:latin typeface="+mn-lt"/>
              </a:rPr>
              <a:t>(</a:t>
            </a:r>
            <a:r>
              <a:rPr lang="en-US" b="0" dirty="0" err="1">
                <a:latin typeface="+mn-lt"/>
              </a:rPr>
              <a:t>java.awt.event.ActionEvent</a:t>
            </a:r>
            <a:r>
              <a:rPr lang="en-US" b="0" dirty="0">
                <a:latin typeface="+mn-lt"/>
              </a:rPr>
              <a:t> </a:t>
            </a:r>
            <a:r>
              <a:rPr lang="en-US" b="0" dirty="0" err="1">
                <a:latin typeface="+mn-lt"/>
              </a:rPr>
              <a:t>evt</a:t>
            </a:r>
            <a:r>
              <a:rPr lang="en-US" b="0" dirty="0">
                <a:latin typeface="+mn-lt"/>
              </a:rPr>
              <a:t>) </a:t>
            </a:r>
            <a:r>
              <a:rPr lang="en-US" b="0" dirty="0" smtClean="0">
                <a:latin typeface="+mn-lt"/>
              </a:rPr>
              <a:t>{</a:t>
            </a:r>
          </a:p>
          <a:p>
            <a:endParaRPr lang="en-US" b="0" dirty="0">
              <a:latin typeface="+mn-lt"/>
            </a:endParaRPr>
          </a:p>
          <a:p>
            <a:r>
              <a:rPr lang="en-US" b="0" dirty="0">
                <a:latin typeface="+mn-lt"/>
              </a:rPr>
              <a:t>                </a:t>
            </a:r>
            <a:r>
              <a:rPr lang="en-US" b="0" i="1" dirty="0">
                <a:solidFill>
                  <a:srgbClr val="7030A0"/>
                </a:solidFill>
                <a:latin typeface="+mn-lt"/>
              </a:rPr>
              <a:t>jButton1ActionPerformed</a:t>
            </a:r>
            <a:r>
              <a:rPr lang="en-US" b="0" dirty="0">
                <a:latin typeface="+mn-lt"/>
              </a:rPr>
              <a:t>(</a:t>
            </a:r>
            <a:r>
              <a:rPr lang="en-US" b="0" dirty="0" err="1">
                <a:latin typeface="+mn-lt"/>
              </a:rPr>
              <a:t>evt</a:t>
            </a:r>
            <a:r>
              <a:rPr lang="en-US" b="0" dirty="0" smtClean="0">
                <a:latin typeface="+mn-lt"/>
              </a:rPr>
              <a:t>);</a:t>
            </a:r>
          </a:p>
          <a:p>
            <a:endParaRPr lang="en-US" b="0" dirty="0">
              <a:latin typeface="+mn-lt"/>
            </a:endParaRPr>
          </a:p>
          <a:p>
            <a:r>
              <a:rPr lang="en-US" b="0" dirty="0">
                <a:latin typeface="+mn-lt"/>
              </a:rPr>
              <a:t>            }</a:t>
            </a:r>
          </a:p>
          <a:p>
            <a:r>
              <a:rPr lang="en-US" b="0" dirty="0">
                <a:latin typeface="+mn-lt"/>
              </a:rPr>
              <a:t>        });</a:t>
            </a:r>
          </a:p>
        </p:txBody>
      </p:sp>
      <p:sp>
        <p:nvSpPr>
          <p:cNvPr id="5" name="Rectangle 4"/>
          <p:cNvSpPr/>
          <p:nvPr/>
        </p:nvSpPr>
        <p:spPr>
          <a:xfrm>
            <a:off x="88075" y="5105400"/>
            <a:ext cx="7310252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/>
              <a:t>private void </a:t>
            </a:r>
            <a:r>
              <a:rPr lang="en-US" b="0" i="1" dirty="0">
                <a:solidFill>
                  <a:srgbClr val="7030A0"/>
                </a:solidFill>
              </a:rPr>
              <a:t>jButton1ActionPerformed</a:t>
            </a:r>
            <a:r>
              <a:rPr lang="en-US" b="0" dirty="0"/>
              <a:t>(</a:t>
            </a:r>
            <a:r>
              <a:rPr lang="en-US" b="0" dirty="0" err="1"/>
              <a:t>java.awt.event.ActionEvent</a:t>
            </a:r>
            <a:r>
              <a:rPr lang="en-US" b="0" dirty="0"/>
              <a:t> </a:t>
            </a:r>
            <a:r>
              <a:rPr lang="en-US" b="0" dirty="0" err="1"/>
              <a:t>evt</a:t>
            </a:r>
            <a:r>
              <a:rPr lang="en-US" b="0" dirty="0"/>
              <a:t>) {                                         </a:t>
            </a:r>
          </a:p>
          <a:p>
            <a:r>
              <a:rPr lang="en-US" b="0" dirty="0">
                <a:solidFill>
                  <a:srgbClr val="92D050"/>
                </a:solidFill>
              </a:rPr>
              <a:t>        // TODO add your handling code here</a:t>
            </a:r>
            <a:r>
              <a:rPr lang="en-US" b="0" dirty="0"/>
              <a:t>:</a:t>
            </a:r>
          </a:p>
          <a:p>
            <a:r>
              <a:rPr lang="en-US" b="0" dirty="0" smtClean="0"/>
              <a:t>}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1492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một sự kiện cho control – Netbeans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590800"/>
            <a:ext cx="4686518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2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JTextField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wing's hierarchy of text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6512824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49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Methods:</a:t>
            </a:r>
          </a:p>
          <a:p>
            <a:pPr lvl="1"/>
            <a:r>
              <a:rPr lang="en-US" i="1" dirty="0" err="1" smtClean="0">
                <a:solidFill>
                  <a:srgbClr val="C00000"/>
                </a:solidFill>
              </a:rPr>
              <a:t>setText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 text)</a:t>
            </a:r>
          </a:p>
          <a:p>
            <a:pPr lvl="1"/>
            <a:r>
              <a:rPr lang="en-US" i="1" dirty="0" err="1" smtClean="0">
                <a:solidFill>
                  <a:srgbClr val="C00000"/>
                </a:solidFill>
              </a:rPr>
              <a:t>getText</a:t>
            </a:r>
            <a:r>
              <a:rPr lang="en-US" dirty="0" smtClean="0"/>
              <a:t> ( )</a:t>
            </a:r>
            <a:endParaRPr lang="en-US" dirty="0"/>
          </a:p>
          <a:p>
            <a:pPr lvl="1"/>
            <a:r>
              <a:rPr lang="en-US" i="1" dirty="0" err="1">
                <a:solidFill>
                  <a:srgbClr val="C00000"/>
                </a:solidFill>
              </a:rPr>
              <a:t>setForeground</a:t>
            </a:r>
            <a:r>
              <a:rPr lang="en-US" dirty="0" smtClean="0"/>
              <a:t> </a:t>
            </a:r>
            <a:r>
              <a:rPr lang="en-US" dirty="0"/>
              <a:t>(Color </a:t>
            </a:r>
            <a:r>
              <a:rPr lang="en-US" dirty="0" err="1"/>
              <a:t>fg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Events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caretUpdate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1651412"/>
            <a:ext cx="5124450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29992" y="1044821"/>
            <a:ext cx="251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smtClean="0">
                <a:solidFill>
                  <a:srgbClr val="00B0F0"/>
                </a:solidFill>
                <a:latin typeface="+mn-lt"/>
              </a:rPr>
              <a:t>Một số JTextComponent</a:t>
            </a:r>
            <a:endParaRPr lang="en-US" b="0">
              <a:solidFill>
                <a:srgbClr val="00B0F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05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JCheckBox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Methods:</a:t>
            </a:r>
          </a:p>
          <a:p>
            <a:pPr lvl="1"/>
            <a:r>
              <a:rPr lang="en-US" i="1" dirty="0" err="1" smtClean="0">
                <a:solidFill>
                  <a:srgbClr val="C00000"/>
                </a:solidFill>
              </a:rPr>
              <a:t>setSelected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>
                <a:solidFill>
                  <a:srgbClr val="0000CC"/>
                </a:solidFill>
              </a:rPr>
              <a:t>boolean</a:t>
            </a:r>
            <a:r>
              <a:rPr lang="en-US" dirty="0"/>
              <a:t> b)</a:t>
            </a:r>
          </a:p>
          <a:p>
            <a:pPr lvl="1"/>
            <a:r>
              <a:rPr lang="en-US" i="1" dirty="0" err="1">
                <a:solidFill>
                  <a:srgbClr val="C00000"/>
                </a:solidFill>
              </a:rPr>
              <a:t>isSelected</a:t>
            </a:r>
            <a:r>
              <a:rPr lang="en-US" dirty="0" smtClean="0"/>
              <a:t> </a:t>
            </a:r>
            <a:r>
              <a:rPr lang="en-US" dirty="0"/>
              <a:t>()</a:t>
            </a:r>
          </a:p>
          <a:p>
            <a:pPr lvl="1"/>
            <a:r>
              <a:rPr lang="en-US" i="1" dirty="0" err="1">
                <a:solidFill>
                  <a:srgbClr val="C00000"/>
                </a:solidFill>
              </a:rPr>
              <a:t>setText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 text)</a:t>
            </a:r>
          </a:p>
          <a:p>
            <a:pPr lvl="1"/>
            <a:r>
              <a:rPr lang="en-US" i="1" dirty="0" err="1">
                <a:solidFill>
                  <a:srgbClr val="C00000"/>
                </a:solidFill>
              </a:rPr>
              <a:t>getText</a:t>
            </a:r>
            <a:r>
              <a:rPr lang="en-US" dirty="0" smtClean="0"/>
              <a:t> ()</a:t>
            </a:r>
          </a:p>
          <a:p>
            <a:pPr lvl="1"/>
            <a:endParaRPr lang="en-US" dirty="0"/>
          </a:p>
          <a:p>
            <a:r>
              <a:rPr lang="en-US" dirty="0" smtClean="0"/>
              <a:t>Events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actionPerformed</a:t>
            </a:r>
            <a:r>
              <a:rPr lang="en-US" dirty="0" smtClean="0"/>
              <a:t>: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checkbox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nhấn</a:t>
            </a:r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09800"/>
            <a:ext cx="20955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33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JRadioButton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r>
              <a:rPr lang="en-US" dirty="0"/>
              <a:t>:</a:t>
            </a:r>
          </a:p>
          <a:p>
            <a:pPr lvl="1"/>
            <a:r>
              <a:rPr lang="en-US" i="1" dirty="0" err="1">
                <a:solidFill>
                  <a:srgbClr val="C00000"/>
                </a:solidFill>
              </a:rPr>
              <a:t>setSelected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>
                <a:solidFill>
                  <a:srgbClr val="0000CC"/>
                </a:solidFill>
              </a:rPr>
              <a:t>boolean</a:t>
            </a:r>
            <a:r>
              <a:rPr lang="en-US" dirty="0"/>
              <a:t> b)</a:t>
            </a:r>
          </a:p>
          <a:p>
            <a:pPr lvl="1"/>
            <a:r>
              <a:rPr lang="en-US" i="1" dirty="0" err="1">
                <a:solidFill>
                  <a:srgbClr val="C00000"/>
                </a:solidFill>
              </a:rPr>
              <a:t>isSelected</a:t>
            </a:r>
            <a:r>
              <a:rPr lang="en-US" dirty="0" smtClean="0"/>
              <a:t> </a:t>
            </a:r>
            <a:r>
              <a:rPr lang="en-US" dirty="0"/>
              <a:t>()</a:t>
            </a:r>
          </a:p>
          <a:p>
            <a:pPr lvl="1"/>
            <a:r>
              <a:rPr lang="en-US" i="1" dirty="0" err="1">
                <a:solidFill>
                  <a:srgbClr val="C00000"/>
                </a:solidFill>
              </a:rPr>
              <a:t>setText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 text)</a:t>
            </a:r>
          </a:p>
          <a:p>
            <a:pPr lvl="1"/>
            <a:r>
              <a:rPr lang="en-US" i="1" dirty="0" err="1">
                <a:solidFill>
                  <a:srgbClr val="C00000"/>
                </a:solidFill>
              </a:rPr>
              <a:t>getText</a:t>
            </a:r>
            <a:r>
              <a:rPr lang="en-US" dirty="0" smtClean="0"/>
              <a:t> </a:t>
            </a:r>
            <a:r>
              <a:rPr lang="en-US" dirty="0"/>
              <a:t>()</a:t>
            </a:r>
          </a:p>
          <a:p>
            <a:r>
              <a:rPr lang="en-US" dirty="0" smtClean="0"/>
              <a:t>Events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actionPerformed</a:t>
            </a:r>
            <a:r>
              <a:rPr lang="en-US" dirty="0"/>
              <a:t>: 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radioButton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nhấn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00200"/>
            <a:ext cx="280035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191000" y="4462552"/>
            <a:ext cx="4572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300"/>
              </a:lnSpc>
            </a:pPr>
            <a:r>
              <a:rPr lang="en-US" b="0" dirty="0" err="1">
                <a:solidFill>
                  <a:srgbClr val="0070C0"/>
                </a:solidFill>
                <a:latin typeface="+mn-lt"/>
              </a:rPr>
              <a:t>ButtonGroup</a:t>
            </a:r>
            <a:r>
              <a:rPr lang="en-US" b="0" dirty="0">
                <a:latin typeface="+mn-lt"/>
              </a:rPr>
              <a:t>  group = </a:t>
            </a:r>
            <a:r>
              <a:rPr lang="en-US" b="0" dirty="0">
                <a:solidFill>
                  <a:srgbClr val="0000CC"/>
                </a:solidFill>
                <a:latin typeface="+mn-lt"/>
              </a:rPr>
              <a:t>new</a:t>
            </a:r>
            <a:r>
              <a:rPr lang="en-US" b="0" dirty="0">
                <a:latin typeface="+mn-lt"/>
              </a:rPr>
              <a:t> </a:t>
            </a:r>
            <a:r>
              <a:rPr lang="en-US" b="0" dirty="0" err="1">
                <a:solidFill>
                  <a:srgbClr val="0070C0"/>
                </a:solidFill>
                <a:latin typeface="+mn-lt"/>
              </a:rPr>
              <a:t>ButtonGroup</a:t>
            </a:r>
            <a:r>
              <a:rPr lang="en-US" b="0" dirty="0">
                <a:latin typeface="+mn-lt"/>
              </a:rPr>
              <a:t>();</a:t>
            </a:r>
          </a:p>
          <a:p>
            <a:pPr>
              <a:lnSpc>
                <a:spcPts val="2300"/>
              </a:lnSpc>
            </a:pPr>
            <a:r>
              <a:rPr lang="en-US" b="0" dirty="0" err="1">
                <a:latin typeface="+mn-lt"/>
              </a:rPr>
              <a:t>group.</a:t>
            </a:r>
            <a:r>
              <a:rPr lang="en-US" b="0" i="1" dirty="0" err="1">
                <a:solidFill>
                  <a:srgbClr val="C00000"/>
                </a:solidFill>
                <a:latin typeface="+mn-lt"/>
              </a:rPr>
              <a:t>add</a:t>
            </a:r>
            <a:r>
              <a:rPr lang="en-US" b="0" dirty="0">
                <a:latin typeface="+mn-lt"/>
              </a:rPr>
              <a:t> (</a:t>
            </a:r>
            <a:r>
              <a:rPr lang="en-US" b="0" dirty="0" err="1">
                <a:latin typeface="+mn-lt"/>
              </a:rPr>
              <a:t>birdButton</a:t>
            </a:r>
            <a:r>
              <a:rPr lang="en-US" b="0" dirty="0">
                <a:latin typeface="+mn-lt"/>
              </a:rPr>
              <a:t>); </a:t>
            </a:r>
          </a:p>
          <a:p>
            <a:pPr>
              <a:lnSpc>
                <a:spcPts val="2300"/>
              </a:lnSpc>
            </a:pPr>
            <a:r>
              <a:rPr lang="en-US" b="0" dirty="0" err="1">
                <a:latin typeface="+mn-lt"/>
              </a:rPr>
              <a:t>group.</a:t>
            </a:r>
            <a:r>
              <a:rPr lang="en-US" b="0" i="1" dirty="0" err="1">
                <a:solidFill>
                  <a:srgbClr val="C00000"/>
                </a:solidFill>
                <a:latin typeface="+mn-lt"/>
              </a:rPr>
              <a:t>add</a:t>
            </a:r>
            <a:r>
              <a:rPr lang="en-US" b="0" dirty="0">
                <a:latin typeface="+mn-lt"/>
              </a:rPr>
              <a:t> (</a:t>
            </a:r>
            <a:r>
              <a:rPr lang="en-US" b="0" dirty="0" err="1">
                <a:latin typeface="+mn-lt"/>
              </a:rPr>
              <a:t>catButton</a:t>
            </a:r>
            <a:r>
              <a:rPr lang="en-US" b="0" dirty="0">
                <a:latin typeface="+mn-lt"/>
              </a:rPr>
              <a:t>); </a:t>
            </a:r>
          </a:p>
          <a:p>
            <a:pPr>
              <a:lnSpc>
                <a:spcPts val="2300"/>
              </a:lnSpc>
            </a:pPr>
            <a:r>
              <a:rPr lang="en-US" b="0" dirty="0" err="1">
                <a:latin typeface="+mn-lt"/>
              </a:rPr>
              <a:t>group.</a:t>
            </a:r>
            <a:r>
              <a:rPr lang="en-US" b="0" i="1" dirty="0" err="1">
                <a:solidFill>
                  <a:srgbClr val="C00000"/>
                </a:solidFill>
                <a:latin typeface="+mn-lt"/>
              </a:rPr>
              <a:t>add</a:t>
            </a:r>
            <a:r>
              <a:rPr lang="en-US" b="0" dirty="0">
                <a:latin typeface="+mn-lt"/>
              </a:rPr>
              <a:t> (</a:t>
            </a:r>
            <a:r>
              <a:rPr lang="en-US" b="0" dirty="0" err="1">
                <a:latin typeface="+mn-lt"/>
              </a:rPr>
              <a:t>dogButton</a:t>
            </a:r>
            <a:r>
              <a:rPr lang="en-US" b="0" dirty="0">
                <a:latin typeface="+mn-lt"/>
              </a:rPr>
              <a:t>); </a:t>
            </a:r>
          </a:p>
          <a:p>
            <a:pPr>
              <a:lnSpc>
                <a:spcPts val="2300"/>
              </a:lnSpc>
            </a:pPr>
            <a:r>
              <a:rPr lang="en-US" b="0" dirty="0" err="1">
                <a:latin typeface="+mn-lt"/>
              </a:rPr>
              <a:t>group.</a:t>
            </a:r>
            <a:r>
              <a:rPr lang="en-US" b="0" i="1" dirty="0" err="1">
                <a:solidFill>
                  <a:srgbClr val="C00000"/>
                </a:solidFill>
                <a:latin typeface="+mn-lt"/>
              </a:rPr>
              <a:t>add</a:t>
            </a:r>
            <a:r>
              <a:rPr lang="en-US" b="0" dirty="0">
                <a:latin typeface="+mn-lt"/>
              </a:rPr>
              <a:t> (</a:t>
            </a:r>
            <a:r>
              <a:rPr lang="en-US" b="0" dirty="0" err="1">
                <a:latin typeface="+mn-lt"/>
              </a:rPr>
              <a:t>rabbitButton</a:t>
            </a:r>
            <a:r>
              <a:rPr lang="en-US" b="0" dirty="0">
                <a:latin typeface="+mn-lt"/>
              </a:rPr>
              <a:t>); </a:t>
            </a:r>
          </a:p>
          <a:p>
            <a:pPr>
              <a:lnSpc>
                <a:spcPts val="2300"/>
              </a:lnSpc>
            </a:pPr>
            <a:r>
              <a:rPr lang="en-US" b="0" dirty="0" err="1">
                <a:latin typeface="+mn-lt"/>
              </a:rPr>
              <a:t>group.</a:t>
            </a:r>
            <a:r>
              <a:rPr lang="en-US" b="0" i="1" dirty="0" err="1">
                <a:solidFill>
                  <a:srgbClr val="C00000"/>
                </a:solidFill>
                <a:latin typeface="+mn-lt"/>
              </a:rPr>
              <a:t>add</a:t>
            </a:r>
            <a:r>
              <a:rPr lang="en-US" b="0" dirty="0">
                <a:latin typeface="+mn-lt"/>
              </a:rPr>
              <a:t> (</a:t>
            </a:r>
            <a:r>
              <a:rPr lang="en-US" b="0" dirty="0" err="1">
                <a:latin typeface="+mn-lt"/>
              </a:rPr>
              <a:t>pigButton</a:t>
            </a:r>
            <a:r>
              <a:rPr lang="en-US" b="0" dirty="0">
                <a:latin typeface="+mn-lt"/>
              </a:rPr>
              <a:t>); </a:t>
            </a:r>
          </a:p>
        </p:txBody>
      </p:sp>
      <p:sp>
        <p:nvSpPr>
          <p:cNvPr id="5" name="Left Arrow 4"/>
          <p:cNvSpPr/>
          <p:nvPr/>
        </p:nvSpPr>
        <p:spPr bwMode="auto">
          <a:xfrm>
            <a:off x="3352800" y="5181600"/>
            <a:ext cx="749808" cy="484632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49530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radioButton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763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4191000" y="4114800"/>
            <a:ext cx="48006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/>
              <a:t> </a:t>
            </a:r>
            <a:r>
              <a:rPr lang="en-US" b="0" dirty="0" smtClean="0"/>
              <a:t>Methods of </a:t>
            </a:r>
            <a:r>
              <a:rPr lang="en-US" b="0" dirty="0" err="1" smtClean="0"/>
              <a:t>JComboBox</a:t>
            </a:r>
            <a:r>
              <a:rPr lang="en-US" b="0" dirty="0" smtClean="0"/>
              <a:t>:</a:t>
            </a:r>
            <a:endParaRPr lang="en-US" b="0" dirty="0"/>
          </a:p>
          <a:p>
            <a:pPr lvl="1"/>
            <a:r>
              <a:rPr lang="en-US" b="0" i="1" dirty="0" err="1">
                <a:solidFill>
                  <a:srgbClr val="FF00FF"/>
                </a:solidFill>
              </a:rPr>
              <a:t>setModel</a:t>
            </a:r>
            <a:r>
              <a:rPr lang="en-US" b="0" dirty="0">
                <a:solidFill>
                  <a:srgbClr val="FF00FF"/>
                </a:solidFill>
              </a:rPr>
              <a:t> (</a:t>
            </a:r>
            <a:r>
              <a:rPr lang="en-US" b="0" dirty="0" err="1">
                <a:solidFill>
                  <a:srgbClr val="FF00FF"/>
                </a:solidFill>
              </a:rPr>
              <a:t>ComboBoxModel</a:t>
            </a:r>
            <a:r>
              <a:rPr lang="en-US" b="0" dirty="0">
                <a:solidFill>
                  <a:srgbClr val="FF00FF"/>
                </a:solidFill>
              </a:rPr>
              <a:t> model)</a:t>
            </a:r>
          </a:p>
          <a:p>
            <a:pPr lvl="1"/>
            <a:r>
              <a:rPr lang="en-US" b="0" i="1" dirty="0" err="1">
                <a:solidFill>
                  <a:srgbClr val="FF00FF"/>
                </a:solidFill>
              </a:rPr>
              <a:t>getModel</a:t>
            </a:r>
            <a:r>
              <a:rPr lang="en-US" b="0" dirty="0">
                <a:solidFill>
                  <a:srgbClr val="FF00FF"/>
                </a:solidFill>
              </a:rPr>
              <a:t> </a:t>
            </a:r>
            <a:r>
              <a:rPr lang="en-US" b="0" dirty="0" smtClean="0">
                <a:solidFill>
                  <a:srgbClr val="FF00FF"/>
                </a:solidFill>
              </a:rPr>
              <a:t>()</a:t>
            </a:r>
            <a:endParaRPr lang="en-US" b="0" dirty="0">
              <a:solidFill>
                <a:srgbClr val="FF00FF"/>
              </a:solidFill>
            </a:endParaRPr>
          </a:p>
          <a:p>
            <a:pPr lvl="1"/>
            <a:r>
              <a:rPr lang="en-US" b="0" i="1" dirty="0" err="1">
                <a:solidFill>
                  <a:srgbClr val="C00000"/>
                </a:solidFill>
              </a:rPr>
              <a:t>setSelectedIndex</a:t>
            </a:r>
            <a:r>
              <a:rPr lang="en-US" b="0" dirty="0"/>
              <a:t> (</a:t>
            </a:r>
            <a:r>
              <a:rPr lang="en-US" b="0" dirty="0" err="1"/>
              <a:t>int</a:t>
            </a:r>
            <a:r>
              <a:rPr lang="en-US" b="0" dirty="0"/>
              <a:t> index)</a:t>
            </a:r>
          </a:p>
          <a:p>
            <a:pPr lvl="1"/>
            <a:r>
              <a:rPr lang="en-US" b="0" i="1" dirty="0" err="1">
                <a:solidFill>
                  <a:srgbClr val="C00000"/>
                </a:solidFill>
              </a:rPr>
              <a:t>getSelectedItem</a:t>
            </a:r>
            <a:r>
              <a:rPr lang="en-US" b="0" dirty="0"/>
              <a:t> ()</a:t>
            </a:r>
          </a:p>
          <a:p>
            <a:pPr lvl="1"/>
            <a:r>
              <a:rPr lang="en-US" b="0" i="1" dirty="0" err="1">
                <a:solidFill>
                  <a:srgbClr val="C00000"/>
                </a:solidFill>
              </a:rPr>
              <a:t>getSelectedIndex</a:t>
            </a:r>
            <a:r>
              <a:rPr lang="en-US" b="0" dirty="0"/>
              <a:t> ()</a:t>
            </a:r>
          </a:p>
          <a:p>
            <a:pPr lvl="1"/>
            <a:r>
              <a:rPr lang="en-US" b="0" i="1" dirty="0" err="1">
                <a:solidFill>
                  <a:srgbClr val="C00000"/>
                </a:solidFill>
              </a:rPr>
              <a:t>getItemCount</a:t>
            </a:r>
            <a:r>
              <a:rPr lang="en-US" b="0" dirty="0"/>
              <a:t> 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JComboBox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5334000" cy="3505200"/>
          </a:xfrm>
        </p:spPr>
        <p:txBody>
          <a:bodyPr/>
          <a:lstStyle/>
          <a:p>
            <a:r>
              <a:rPr lang="en-US" dirty="0" smtClean="0"/>
              <a:t>Methods of </a:t>
            </a:r>
            <a:r>
              <a:rPr lang="en-US" dirty="0" err="1" smtClean="0">
                <a:solidFill>
                  <a:srgbClr val="00B0F0"/>
                </a:solidFill>
              </a:rPr>
              <a:t>DefaultComboBoxModel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i="1" dirty="0" err="1" smtClean="0">
                <a:solidFill>
                  <a:srgbClr val="C00000"/>
                </a:solidFill>
              </a:rPr>
              <a:t>addElement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Object</a:t>
            </a:r>
            <a:r>
              <a:rPr lang="en-US" dirty="0"/>
              <a:t> o)</a:t>
            </a:r>
          </a:p>
          <a:p>
            <a:pPr lvl="1"/>
            <a:r>
              <a:rPr lang="en-US" i="1" dirty="0" err="1">
                <a:solidFill>
                  <a:srgbClr val="C00000"/>
                </a:solidFill>
              </a:rPr>
              <a:t>getElementAt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>
                <a:solidFill>
                  <a:srgbClr val="0000CC"/>
                </a:solidFill>
              </a:rPr>
              <a:t>int</a:t>
            </a:r>
            <a:r>
              <a:rPr lang="en-US" dirty="0"/>
              <a:t> index)</a:t>
            </a:r>
          </a:p>
          <a:p>
            <a:pPr lvl="1"/>
            <a:r>
              <a:rPr lang="en-US" i="1" dirty="0" err="1">
                <a:solidFill>
                  <a:srgbClr val="C00000"/>
                </a:solidFill>
              </a:rPr>
              <a:t>getIndexOf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Object</a:t>
            </a:r>
            <a:r>
              <a:rPr lang="en-US" dirty="0"/>
              <a:t> item)</a:t>
            </a:r>
          </a:p>
          <a:p>
            <a:pPr lvl="1"/>
            <a:r>
              <a:rPr lang="en-US" i="1" dirty="0" err="1">
                <a:solidFill>
                  <a:srgbClr val="C00000"/>
                </a:solidFill>
              </a:rPr>
              <a:t>getSelectedItem</a:t>
            </a:r>
            <a:r>
              <a:rPr lang="en-US" dirty="0" smtClean="0"/>
              <a:t> </a:t>
            </a:r>
            <a:r>
              <a:rPr lang="en-US" dirty="0"/>
              <a:t>()</a:t>
            </a:r>
          </a:p>
          <a:p>
            <a:pPr lvl="1"/>
            <a:r>
              <a:rPr lang="en-US" i="1" dirty="0" err="1">
                <a:solidFill>
                  <a:srgbClr val="C00000"/>
                </a:solidFill>
              </a:rPr>
              <a:t>removeAllItems</a:t>
            </a:r>
            <a:r>
              <a:rPr lang="en-US" dirty="0" smtClean="0"/>
              <a:t> </a:t>
            </a:r>
            <a:r>
              <a:rPr lang="en-US" dirty="0"/>
              <a:t>()</a:t>
            </a:r>
          </a:p>
          <a:p>
            <a:pPr lvl="1"/>
            <a:r>
              <a:rPr lang="en-US" i="1" dirty="0" err="1">
                <a:solidFill>
                  <a:srgbClr val="C00000"/>
                </a:solidFill>
              </a:rPr>
              <a:t>removeItemAt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>
                <a:solidFill>
                  <a:srgbClr val="0000CC"/>
                </a:solidFill>
              </a:rPr>
              <a:t>int</a:t>
            </a:r>
            <a:r>
              <a:rPr lang="en-US" dirty="0"/>
              <a:t> index)</a:t>
            </a:r>
          </a:p>
          <a:p>
            <a:pPr lvl="1"/>
            <a:r>
              <a:rPr lang="en-US" i="1" dirty="0" err="1">
                <a:solidFill>
                  <a:srgbClr val="C00000"/>
                </a:solidFill>
              </a:rPr>
              <a:t>setSelectedItem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>
                <a:solidFill>
                  <a:srgbClr val="0000CC"/>
                </a:solidFill>
              </a:rPr>
              <a:t>int</a:t>
            </a:r>
            <a:r>
              <a:rPr lang="en-US" dirty="0"/>
              <a:t> index)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600200"/>
            <a:ext cx="22193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9600" y="5167251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b="0">
              <a:latin typeface="+mn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152400" y="5257800"/>
            <a:ext cx="3429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/>
              <a:t>Events:</a:t>
            </a:r>
          </a:p>
          <a:p>
            <a:pPr lvl="1"/>
            <a:r>
              <a:rPr lang="en-US" b="0" dirty="0" err="1"/>
              <a:t>actionPerformed</a:t>
            </a:r>
            <a:r>
              <a:rPr lang="en-US" b="0" dirty="0"/>
              <a:t>: </a:t>
            </a:r>
            <a:r>
              <a:rPr lang="en-US" b="0" dirty="0" err="1"/>
              <a:t>Sự</a:t>
            </a:r>
            <a:r>
              <a:rPr lang="en-US" b="0" dirty="0"/>
              <a:t> </a:t>
            </a:r>
            <a:r>
              <a:rPr lang="en-US" b="0" dirty="0" err="1"/>
              <a:t>kiện</a:t>
            </a:r>
            <a:r>
              <a:rPr lang="en-US" b="0" dirty="0"/>
              <a:t> </a:t>
            </a:r>
            <a:r>
              <a:rPr lang="en-US" b="0" dirty="0" err="1"/>
              <a:t>khi</a:t>
            </a:r>
            <a:r>
              <a:rPr lang="en-US" b="0" dirty="0"/>
              <a:t> </a:t>
            </a:r>
            <a:r>
              <a:rPr lang="en-US" b="0" dirty="0" err="1"/>
              <a:t>comboBox</a:t>
            </a:r>
            <a:r>
              <a:rPr lang="en-US" b="0" dirty="0"/>
              <a:t> </a:t>
            </a:r>
            <a:r>
              <a:rPr lang="en-US" b="0" dirty="0" err="1"/>
              <a:t>thay</a:t>
            </a:r>
            <a:r>
              <a:rPr lang="en-US" b="0" dirty="0"/>
              <a:t> </a:t>
            </a:r>
            <a:r>
              <a:rPr lang="en-US" b="0" dirty="0" err="1"/>
              <a:t>đổi</a:t>
            </a:r>
            <a:r>
              <a:rPr lang="en-US" b="0" dirty="0"/>
              <a:t> item </a:t>
            </a:r>
            <a:r>
              <a:rPr lang="en-US" b="0" dirty="0" err="1"/>
              <a:t>hiển</a:t>
            </a:r>
            <a:r>
              <a:rPr lang="en-US" b="0" dirty="0"/>
              <a:t> </a:t>
            </a:r>
            <a:r>
              <a:rPr lang="en-US" b="0" dirty="0" err="1"/>
              <a:t>thị</a:t>
            </a:r>
            <a:r>
              <a:rPr lang="en-US" b="0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1234826"/>
            <a:ext cx="6713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70C0"/>
                </a:solidFill>
              </a:rPr>
              <a:t>A </a:t>
            </a:r>
            <a:r>
              <a:rPr lang="en-US" dirty="0" err="1" smtClean="0">
                <a:solidFill>
                  <a:srgbClr val="FF00FF"/>
                </a:solidFill>
              </a:rPr>
              <a:t>ComboBoxModel</a:t>
            </a:r>
            <a:r>
              <a:rPr lang="en-US" b="0" dirty="0" smtClean="0">
                <a:solidFill>
                  <a:srgbClr val="0070C0"/>
                </a:solidFill>
              </a:rPr>
              <a:t> : </a:t>
            </a:r>
            <a:r>
              <a:rPr lang="en-US" b="0" dirty="0" err="1" smtClean="0">
                <a:solidFill>
                  <a:srgbClr val="0070C0"/>
                </a:solidFill>
              </a:rPr>
              <a:t>đối</a:t>
            </a:r>
            <a:r>
              <a:rPr lang="en-US" b="0" dirty="0" smtClean="0">
                <a:solidFill>
                  <a:srgbClr val="0070C0"/>
                </a:solidFill>
              </a:rPr>
              <a:t> </a:t>
            </a:r>
            <a:r>
              <a:rPr lang="en-US" b="0" dirty="0" err="1" smtClean="0">
                <a:solidFill>
                  <a:srgbClr val="0070C0"/>
                </a:solidFill>
              </a:rPr>
              <a:t>tượng</a:t>
            </a:r>
            <a:r>
              <a:rPr lang="en-US" b="0" dirty="0" smtClean="0">
                <a:solidFill>
                  <a:srgbClr val="0070C0"/>
                </a:solidFill>
              </a:rPr>
              <a:t> </a:t>
            </a:r>
            <a:r>
              <a:rPr lang="en-US" b="0" dirty="0" err="1" smtClean="0">
                <a:solidFill>
                  <a:srgbClr val="0070C0"/>
                </a:solidFill>
              </a:rPr>
              <a:t>quản</a:t>
            </a:r>
            <a:r>
              <a:rPr lang="en-US" b="0" dirty="0" smtClean="0">
                <a:solidFill>
                  <a:srgbClr val="0070C0"/>
                </a:solidFill>
              </a:rPr>
              <a:t> </a:t>
            </a:r>
            <a:r>
              <a:rPr lang="en-US" b="0" dirty="0" err="1" smtClean="0">
                <a:solidFill>
                  <a:srgbClr val="0070C0"/>
                </a:solidFill>
              </a:rPr>
              <a:t>lý</a:t>
            </a:r>
            <a:r>
              <a:rPr lang="en-US" b="0" dirty="0" smtClean="0">
                <a:solidFill>
                  <a:srgbClr val="0070C0"/>
                </a:solidFill>
              </a:rPr>
              <a:t> </a:t>
            </a:r>
            <a:r>
              <a:rPr lang="en-US" b="0" dirty="0" err="1" smtClean="0">
                <a:solidFill>
                  <a:srgbClr val="0070C0"/>
                </a:solidFill>
              </a:rPr>
              <a:t>dữ</a:t>
            </a:r>
            <a:r>
              <a:rPr lang="en-US" b="0" dirty="0" smtClean="0">
                <a:solidFill>
                  <a:srgbClr val="0070C0"/>
                </a:solidFill>
              </a:rPr>
              <a:t> </a:t>
            </a:r>
            <a:r>
              <a:rPr lang="en-US" b="0" dirty="0" err="1" smtClean="0">
                <a:solidFill>
                  <a:srgbClr val="0070C0"/>
                </a:solidFill>
              </a:rPr>
              <a:t>liệu</a:t>
            </a:r>
            <a:r>
              <a:rPr lang="en-US" b="0" dirty="0" smtClean="0">
                <a:solidFill>
                  <a:srgbClr val="0070C0"/>
                </a:solidFill>
              </a:rPr>
              <a:t> </a:t>
            </a:r>
            <a:r>
              <a:rPr lang="en-US" b="0" dirty="0" err="1" smtClean="0">
                <a:solidFill>
                  <a:srgbClr val="0070C0"/>
                </a:solidFill>
              </a:rPr>
              <a:t>của</a:t>
            </a:r>
            <a:r>
              <a:rPr lang="en-US" b="0" dirty="0" smtClean="0">
                <a:solidFill>
                  <a:srgbClr val="0070C0"/>
                </a:solidFill>
              </a:rPr>
              <a:t> </a:t>
            </a:r>
            <a:r>
              <a:rPr lang="en-US" b="0" dirty="0" err="1" smtClean="0">
                <a:solidFill>
                  <a:srgbClr val="0070C0"/>
                </a:solidFill>
              </a:rPr>
              <a:t>ComboBox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JComboBox – Ví dụ 14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746497"/>
              </p:ext>
            </p:extLst>
          </p:nvPr>
        </p:nvGraphicFramePr>
        <p:xfrm>
          <a:off x="381000" y="1143000"/>
          <a:ext cx="8229600" cy="567944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09600"/>
                <a:gridCol w="7620000"/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3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4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5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6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7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8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9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10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11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12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13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14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15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16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17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18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19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20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21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package demoswingcomponents;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import javax.swing.DefaultComboBoxModel;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vi-VN" sz="16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public class VD14_DemoComboBox extends javax.swing.JFrame {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public VD14_DemoComboBox() {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initComponents();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}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private void initComponents() {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……..</a:t>
                      </a:r>
                      <a:endParaRPr lang="en-US" sz="16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vi-VN" sz="16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</a:t>
                      </a:r>
                      <a:r>
                        <a:rPr lang="vi-VN" sz="1600" b="1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String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[] items = new </a:t>
                      </a:r>
                      <a:r>
                        <a:rPr lang="vi-VN" sz="1600" b="1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String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[] {</a:t>
                      </a:r>
                      <a:r>
                        <a:rPr lang="vi-VN" sz="1600" b="1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"Item 1"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, </a:t>
                      </a:r>
                      <a:r>
                        <a:rPr lang="vi-VN" sz="1600" b="1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"Item 2"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, </a:t>
                      </a:r>
                      <a:r>
                        <a:rPr lang="vi-VN" sz="1600" b="1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"Item 3"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};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</a:t>
                      </a:r>
                      <a:r>
                        <a:rPr lang="vi-VN" sz="1600" b="1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DefaultComboBoxModel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model = new </a:t>
                      </a:r>
                      <a:r>
                        <a:rPr lang="vi-VN" sz="1600" b="1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DefaultComboBoxModel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(items);        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</a:t>
                      </a:r>
                      <a:r>
                        <a:rPr lang="vi-VN" sz="16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jComboBox1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.setModel(model);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pack();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}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private javax.swing.</a:t>
                      </a:r>
                      <a:r>
                        <a:rPr lang="vi-VN" sz="1600" b="1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JComboBox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jComboBox1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791200"/>
            <a:ext cx="18097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6477000" y="2286000"/>
            <a:ext cx="2057400" cy="9144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VD14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Model</a:t>
            </a:r>
            <a:r>
              <a:rPr kumimoji="0" lang="en-US" sz="18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là một </a:t>
            </a:r>
            <a:r>
              <a:rPr kumimoji="0" lang="en-US" sz="1800" i="0" u="none" strike="noStrike" cap="none" normalizeH="0" smtClean="0">
                <a:ln>
                  <a:noFill/>
                </a:ln>
                <a:solidFill>
                  <a:srgbClr val="FF00FF"/>
                </a:solidFill>
                <a:effectLst/>
                <a:latin typeface="+mn-lt"/>
              </a:rPr>
              <a:t>mảng các giá trị chuỗi</a:t>
            </a:r>
            <a:endParaRPr kumimoji="0" lang="en-US" sz="1800" i="0" u="none" strike="noStrike" cap="none" normalizeH="0" baseline="0" smtClean="0">
              <a:ln>
                <a:noFill/>
              </a:ln>
              <a:solidFill>
                <a:srgbClr val="FF00FF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024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JComboBox – Ví dụ 15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5064179"/>
              </p:ext>
            </p:extLst>
          </p:nvPr>
        </p:nvGraphicFramePr>
        <p:xfrm>
          <a:off x="381000" y="1600200"/>
          <a:ext cx="8229600" cy="491744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09600"/>
                <a:gridCol w="7620000"/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3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4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5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6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7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8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9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10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11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12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13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14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15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16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17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18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package demoswingcomponents;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vi-VN" sz="160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public class </a:t>
                      </a:r>
                      <a:r>
                        <a:rPr lang="vi-VN" sz="160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Person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{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private int id;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private String name;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public Person(int id, String name){ 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this.id = id;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this.name = name;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}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public </a:t>
                      </a:r>
                      <a:r>
                        <a:rPr lang="vi-VN" sz="1600" b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Person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() {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this.id = 0;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this.name = "";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}</a:t>
                      </a:r>
                      <a:endParaRPr lang="en-US" sz="160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vi-VN" sz="160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public </a:t>
                      </a:r>
                      <a:r>
                        <a:rPr lang="vi-VN" sz="160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String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b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toString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() {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return this.id + " - " + name;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}</a:t>
                      </a:r>
                      <a:endParaRPr lang="en-US" sz="160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vi-VN" sz="160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6477000" y="2286000"/>
            <a:ext cx="2057400" cy="9144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VD14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Model</a:t>
            </a:r>
            <a:r>
              <a:rPr kumimoji="0" lang="en-US" sz="18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là một </a:t>
            </a:r>
            <a:r>
              <a:rPr kumimoji="0" lang="en-US" sz="2000" i="0" u="none" strike="noStrike" cap="none" normalizeH="0" smtClean="0">
                <a:ln>
                  <a:noFill/>
                </a:ln>
                <a:solidFill>
                  <a:srgbClr val="FF00FF"/>
                </a:solidFill>
                <a:effectLst/>
                <a:latin typeface="+mn-lt"/>
              </a:rPr>
              <a:t>mảng các đối tượng</a:t>
            </a:r>
            <a:endParaRPr kumimoji="0" lang="en-US" sz="2000" i="0" u="none" strike="noStrike" cap="none" normalizeH="0" baseline="0" smtClean="0">
              <a:ln>
                <a:noFill/>
              </a:ln>
              <a:solidFill>
                <a:srgbClr val="FF00FF"/>
              </a:solidFill>
              <a:effectLst/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143000" y="5105400"/>
            <a:ext cx="2895600" cy="914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83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JComboBox – Ví dụ 15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8988174"/>
              </p:ext>
            </p:extLst>
          </p:nvPr>
        </p:nvGraphicFramePr>
        <p:xfrm>
          <a:off x="381000" y="1143000"/>
          <a:ext cx="8229600" cy="705104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09600"/>
                <a:gridCol w="7620000"/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3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4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5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6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7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8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9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10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11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12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13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14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15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16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17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18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19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20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21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package demoswingcomponents;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import javax.swing.*;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public class VD15_DemoComboBox extends javax.swing.JFrame {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public VD15_DemoComboBox() {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initComponents();      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</a:t>
                      </a:r>
                      <a:r>
                        <a:rPr lang="vi-VN" sz="1600" b="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Person</a:t>
                      </a:r>
                      <a:r>
                        <a:rPr lang="vi-VN" sz="16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p1 = </a:t>
                      </a:r>
                      <a:r>
                        <a:rPr lang="vi-VN" sz="16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new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Person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(1, "A");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</a:t>
                      </a:r>
                      <a:r>
                        <a:rPr lang="vi-VN" sz="16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Person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p2 = </a:t>
                      </a:r>
                      <a:r>
                        <a:rPr lang="vi-VN" sz="16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new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Person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(2, "B");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</a:t>
                      </a:r>
                      <a:r>
                        <a:rPr lang="vi-VN" sz="16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Person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p3 = </a:t>
                      </a:r>
                      <a:r>
                        <a:rPr lang="vi-VN" sz="16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new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Person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(3, "C");    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</a:t>
                      </a:r>
                      <a:r>
                        <a:rPr lang="vi-VN" sz="160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Person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[] items = </a:t>
                      </a:r>
                      <a:r>
                        <a:rPr lang="vi-VN" sz="16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new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Person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[] {p1, p2, p3};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</a:t>
                      </a:r>
                      <a:r>
                        <a:rPr lang="vi-VN" sz="160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DefaultComboBoxModel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model = new </a:t>
                      </a:r>
                      <a:r>
                        <a:rPr lang="vi-VN" sz="160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DefaultComboBoxModel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(items);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model.</a:t>
                      </a:r>
                      <a:r>
                        <a:rPr lang="vi-VN" sz="16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setSelectedItem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(p2);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jComboBox1.</a:t>
                      </a:r>
                      <a:r>
                        <a:rPr lang="vi-VN" sz="16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setModel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(model);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}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private void initComponents() {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……………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        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pack();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}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private javax.swing.JComboBox jComboBox1;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endParaRPr lang="en-US" sz="1600" b="0" dirty="0" smtClean="0">
                        <a:solidFill>
                          <a:schemeClr val="tx1"/>
                        </a:solidFill>
                        <a:latin typeface="+mn-lt"/>
                        <a:cs typeface="Cambria"/>
                      </a:endParaRP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vi-VN" sz="16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885213"/>
            <a:ext cx="11811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26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1882676"/>
            <a:ext cx="7924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0" dirty="0" smtClean="0">
                <a:latin typeface="+mn-lt"/>
              </a:rPr>
              <a:t>Swing </a:t>
            </a:r>
            <a:r>
              <a:rPr lang="en-US" sz="2000" b="0" dirty="0">
                <a:latin typeface="+mn-lt"/>
              </a:rPr>
              <a:t>Windows: </a:t>
            </a:r>
            <a:endParaRPr lang="en-US" sz="2000" b="0" dirty="0" smtClean="0">
              <a:latin typeface="+mn-lt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b="0" dirty="0" err="1" smtClean="0">
                <a:latin typeface="+mn-lt"/>
              </a:rPr>
              <a:t>JFrame</a:t>
            </a:r>
            <a:r>
              <a:rPr lang="en-US" sz="2000" b="0" dirty="0">
                <a:latin typeface="+mn-lt"/>
              </a:rPr>
              <a:t>: </a:t>
            </a:r>
            <a:r>
              <a:rPr lang="en-US" sz="2000" b="0" dirty="0" err="1">
                <a:latin typeface="+mn-lt"/>
              </a:rPr>
              <a:t>Một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cửa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sổ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dạng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smtClean="0">
                <a:latin typeface="+mn-lt"/>
              </a:rPr>
              <a:t>top-level-window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b="0" dirty="0" err="1" smtClean="0">
                <a:latin typeface="+mn-lt"/>
              </a:rPr>
              <a:t>JDialog</a:t>
            </a:r>
            <a:r>
              <a:rPr lang="en-US" sz="2000" b="0" dirty="0">
                <a:latin typeface="+mn-lt"/>
              </a:rPr>
              <a:t>: </a:t>
            </a:r>
            <a:r>
              <a:rPr lang="en-US" sz="2000" b="0" dirty="0" err="1">
                <a:latin typeface="+mn-lt"/>
              </a:rPr>
              <a:t>Một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cửa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sổ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hộp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thoại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sử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dụng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để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nhập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và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xuất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dữ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 smtClean="0">
                <a:latin typeface="+mn-lt"/>
              </a:rPr>
              <a:t>liệu</a:t>
            </a:r>
            <a:endParaRPr lang="en-US" sz="2000" b="0" dirty="0" smtClean="0">
              <a:latin typeface="+mn-lt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b="0" dirty="0" err="1" smtClean="0">
                <a:latin typeface="+mn-lt"/>
              </a:rPr>
              <a:t>JInternalFrame</a:t>
            </a:r>
            <a:r>
              <a:rPr lang="en-US" sz="2000" b="0" dirty="0" smtClean="0">
                <a:latin typeface="+mn-lt"/>
              </a:rPr>
              <a:t> </a:t>
            </a:r>
            <a:r>
              <a:rPr lang="en-US" sz="2000" b="0" dirty="0">
                <a:latin typeface="+mn-lt"/>
              </a:rPr>
              <a:t>: </a:t>
            </a:r>
            <a:r>
              <a:rPr lang="en-US" sz="2000" b="0" dirty="0" err="1">
                <a:latin typeface="+mn-lt"/>
              </a:rPr>
              <a:t>Một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cửa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sổ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trong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một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ứng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0" dirty="0" err="1">
                <a:latin typeface="+mn-lt"/>
              </a:rPr>
              <a:t>dụng</a:t>
            </a:r>
            <a:r>
              <a:rPr lang="en-US" sz="2000" b="0" dirty="0">
                <a:latin typeface="+mn-lt"/>
              </a:rPr>
              <a:t> MDI</a:t>
            </a:r>
            <a:r>
              <a:rPr lang="en-US" sz="2000" b="0" dirty="0" smtClean="0">
                <a:latin typeface="+mn-lt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0" dirty="0">
                <a:latin typeface="+mn-lt"/>
              </a:rPr>
              <a:t>Swing </a:t>
            </a:r>
            <a:r>
              <a:rPr lang="en-US" sz="2000" b="0" dirty="0" smtClean="0">
                <a:latin typeface="+mn-lt"/>
              </a:rPr>
              <a:t>Containers: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sv-SE" sz="2000" b="0" dirty="0" smtClean="0">
                <a:latin typeface="+mn-lt"/>
              </a:rPr>
              <a:t>JDesktopPane</a:t>
            </a:r>
            <a:endParaRPr lang="sv-SE" sz="2000" b="0" dirty="0">
              <a:latin typeface="+mn-lt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sv-SE" sz="2000" b="0" dirty="0">
                <a:latin typeface="+mn-lt"/>
              </a:rPr>
              <a:t>J</a:t>
            </a:r>
            <a:r>
              <a:rPr lang="en-US" sz="2000" b="0" dirty="0">
                <a:latin typeface="+mn-lt"/>
              </a:rPr>
              <a:t>P</a:t>
            </a:r>
            <a:r>
              <a:rPr lang="sv-SE" sz="2000" b="0" dirty="0">
                <a:latin typeface="+mn-lt"/>
              </a:rPr>
              <a:t>anel</a:t>
            </a:r>
            <a:endParaRPr lang="en-US" sz="2000" b="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8600" y="1223158"/>
            <a:ext cx="8382000" cy="457200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SWING GUI FORM</a:t>
            </a: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8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3124200"/>
          </a:xfrm>
        </p:spPr>
        <p:txBody>
          <a:bodyPr/>
          <a:lstStyle/>
          <a:p>
            <a:r>
              <a:rPr lang="en-US" dirty="0" smtClean="0"/>
              <a:t>Methods of </a:t>
            </a:r>
            <a:r>
              <a:rPr lang="en-US" dirty="0" err="1" smtClean="0"/>
              <a:t>DefaultListModel</a:t>
            </a:r>
            <a:endParaRPr lang="en-US" dirty="0"/>
          </a:p>
          <a:p>
            <a:pPr lvl="1"/>
            <a:r>
              <a:rPr lang="en-US" i="1" dirty="0" err="1" smtClean="0">
                <a:solidFill>
                  <a:srgbClr val="C00000"/>
                </a:solidFill>
              </a:rPr>
              <a:t>addElement</a:t>
            </a:r>
            <a:r>
              <a:rPr lang="en-US" dirty="0" smtClean="0"/>
              <a:t> </a:t>
            </a:r>
            <a:r>
              <a:rPr lang="en-US" dirty="0"/>
              <a:t>(Object e)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get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index)</a:t>
            </a:r>
          </a:p>
          <a:p>
            <a:pPr lvl="1"/>
            <a:r>
              <a:rPr lang="en-US" i="1" dirty="0" err="1">
                <a:solidFill>
                  <a:srgbClr val="C00000"/>
                </a:solidFill>
              </a:rPr>
              <a:t>getSize</a:t>
            </a:r>
            <a:r>
              <a:rPr lang="en-US" dirty="0" smtClean="0"/>
              <a:t> </a:t>
            </a:r>
            <a:r>
              <a:rPr lang="en-US" dirty="0"/>
              <a:t>()</a:t>
            </a:r>
          </a:p>
          <a:p>
            <a:pPr lvl="1"/>
            <a:r>
              <a:rPr lang="en-US" i="1" dirty="0" err="1">
                <a:solidFill>
                  <a:srgbClr val="C00000"/>
                </a:solidFill>
              </a:rPr>
              <a:t>getElementAt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index)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remove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index)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Elements</a:t>
            </a:r>
            <a:r>
              <a:rPr lang="en-US" dirty="0"/>
              <a:t>()</a:t>
            </a:r>
          </a:p>
          <a:p>
            <a:pPr lvl="1"/>
            <a:r>
              <a:rPr lang="en-US" i="1" dirty="0" err="1">
                <a:solidFill>
                  <a:srgbClr val="C00000"/>
                </a:solidFill>
              </a:rPr>
              <a:t>removeAllElements</a:t>
            </a:r>
            <a:r>
              <a:rPr lang="en-US" dirty="0" smtClean="0"/>
              <a:t> </a:t>
            </a:r>
            <a:r>
              <a:rPr lang="en-US" dirty="0"/>
              <a:t>()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gray">
          <a:xfrm>
            <a:off x="2895600" y="4724400"/>
            <a:ext cx="6629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 smtClean="0"/>
              <a:t>Methods of </a:t>
            </a:r>
            <a:r>
              <a:rPr lang="en-US" b="0" dirty="0" err="1" smtClean="0"/>
              <a:t>JList</a:t>
            </a:r>
            <a:r>
              <a:rPr lang="en-US" b="0" dirty="0" smtClean="0"/>
              <a:t>:</a:t>
            </a:r>
            <a:endParaRPr lang="en-US" b="0" dirty="0"/>
          </a:p>
          <a:p>
            <a:pPr lvl="1"/>
            <a:r>
              <a:rPr lang="en-US" b="0" i="1" dirty="0" err="1">
                <a:solidFill>
                  <a:srgbClr val="C00000"/>
                </a:solidFill>
              </a:rPr>
              <a:t>setModel</a:t>
            </a:r>
            <a:r>
              <a:rPr lang="en-US" b="0" dirty="0" smtClean="0"/>
              <a:t> </a:t>
            </a:r>
            <a:r>
              <a:rPr lang="en-US" b="0" dirty="0"/>
              <a:t>(</a:t>
            </a:r>
            <a:r>
              <a:rPr lang="en-US" b="0" dirty="0" err="1">
                <a:solidFill>
                  <a:srgbClr val="00B0F0"/>
                </a:solidFill>
              </a:rPr>
              <a:t>ListModel</a:t>
            </a:r>
            <a:r>
              <a:rPr lang="en-US" b="0" dirty="0"/>
              <a:t> model), </a:t>
            </a:r>
            <a:r>
              <a:rPr lang="en-US" b="0" i="1" dirty="0" err="1">
                <a:solidFill>
                  <a:srgbClr val="C00000"/>
                </a:solidFill>
              </a:rPr>
              <a:t>getModel</a:t>
            </a:r>
            <a:r>
              <a:rPr lang="en-US" b="0" dirty="0"/>
              <a:t> ()</a:t>
            </a:r>
          </a:p>
          <a:p>
            <a:pPr lvl="1"/>
            <a:r>
              <a:rPr lang="en-US" b="0" i="1" dirty="0" err="1">
                <a:solidFill>
                  <a:srgbClr val="C00000"/>
                </a:solidFill>
              </a:rPr>
              <a:t>getMaxSelectionIndex</a:t>
            </a:r>
            <a:r>
              <a:rPr lang="en-US" b="0" dirty="0" smtClean="0"/>
              <a:t> </a:t>
            </a:r>
            <a:r>
              <a:rPr lang="en-US" b="0" dirty="0"/>
              <a:t>(), </a:t>
            </a:r>
            <a:r>
              <a:rPr lang="en-US" b="0" i="1" dirty="0" err="1">
                <a:solidFill>
                  <a:srgbClr val="C00000"/>
                </a:solidFill>
              </a:rPr>
              <a:t>getMinSelectionIndex</a:t>
            </a:r>
            <a:r>
              <a:rPr lang="en-US" b="0" dirty="0"/>
              <a:t> ()</a:t>
            </a:r>
          </a:p>
          <a:p>
            <a:pPr lvl="1"/>
            <a:r>
              <a:rPr lang="en-US" b="0" i="1" dirty="0" err="1">
                <a:solidFill>
                  <a:srgbClr val="C00000"/>
                </a:solidFill>
              </a:rPr>
              <a:t>getSelectedIndex</a:t>
            </a:r>
            <a:r>
              <a:rPr lang="en-US" b="0" dirty="0" smtClean="0"/>
              <a:t> </a:t>
            </a:r>
            <a:r>
              <a:rPr lang="en-US" b="0" dirty="0"/>
              <a:t>(), </a:t>
            </a:r>
            <a:r>
              <a:rPr lang="en-US" b="0" i="1" dirty="0" err="1">
                <a:solidFill>
                  <a:srgbClr val="C00000"/>
                </a:solidFill>
              </a:rPr>
              <a:t>getSelectedIndices</a:t>
            </a:r>
            <a:r>
              <a:rPr lang="en-US" b="0" dirty="0"/>
              <a:t> ()</a:t>
            </a:r>
          </a:p>
          <a:p>
            <a:pPr lvl="1"/>
            <a:r>
              <a:rPr lang="en-US" b="0" i="1" dirty="0" err="1">
                <a:solidFill>
                  <a:srgbClr val="C00000"/>
                </a:solidFill>
              </a:rPr>
              <a:t>getSelectedValue</a:t>
            </a:r>
            <a:r>
              <a:rPr lang="en-US" b="0" dirty="0" smtClean="0"/>
              <a:t> </a:t>
            </a:r>
            <a:r>
              <a:rPr lang="en-US" b="0" dirty="0"/>
              <a:t>(), </a:t>
            </a:r>
            <a:r>
              <a:rPr lang="en-US" b="0" i="1" dirty="0" err="1">
                <a:solidFill>
                  <a:srgbClr val="C00000"/>
                </a:solidFill>
              </a:rPr>
              <a:t>getSelectedValues</a:t>
            </a:r>
            <a:r>
              <a:rPr lang="en-US" b="0" dirty="0"/>
              <a:t> ()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457200" y="5105400"/>
            <a:ext cx="2819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 smtClean="0"/>
              <a:t>Events</a:t>
            </a:r>
            <a:r>
              <a:rPr lang="en-US" b="0" dirty="0"/>
              <a:t>:</a:t>
            </a:r>
          </a:p>
          <a:p>
            <a:pPr lvl="1"/>
            <a:r>
              <a:rPr lang="en-US" b="0" dirty="0" err="1" smtClean="0"/>
              <a:t>valueChanged</a:t>
            </a:r>
            <a:endParaRPr lang="en-US" b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752600"/>
            <a:ext cx="118110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644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5376521"/>
              </p:ext>
            </p:extLst>
          </p:nvPr>
        </p:nvGraphicFramePr>
        <p:xfrm>
          <a:off x="381000" y="152400"/>
          <a:ext cx="8229600" cy="669544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09600"/>
                <a:gridCol w="7620000"/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3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4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5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6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7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8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9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10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11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12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13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14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15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16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17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18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19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20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21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22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23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24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25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package demoswingcomponents;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import javax.swing.DefaultListModel;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public class VD16_DemoList extends javax.swing.JFrame {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public VD16_DemoList() {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initComponents();   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DefaultListModel model = new DefaultListModel(){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…..</a:t>
                      </a:r>
                      <a:endParaRPr lang="vi-VN" sz="16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jList1.setModel(model);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}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private void initComponents() {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jScrollPane1 = new javax.swing.JScrollPane();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jList1 = new javax.swing.JList();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setDefaultCloseOperation(javax.swing.WindowConstants.EXIT_ON_CLOSE);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getContentPane().setLayout(new java.awt.FlowLayout());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jScrollPane1.setViewportView(jList1);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getContentPane().add(jScrollPane1);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pack();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}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private javax.swing.JList jList1;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private javax.swing.JScrollPane jScrollPane1;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19300"/>
            <a:ext cx="11811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228600"/>
            <a:ext cx="2971800" cy="8382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lang="en-US" smtClean="0"/>
              <a:t>JList – Ví dụ 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8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JList – Ví dụ 17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163446"/>
              </p:ext>
            </p:extLst>
          </p:nvPr>
        </p:nvGraphicFramePr>
        <p:xfrm>
          <a:off x="381000" y="914400"/>
          <a:ext cx="8229600" cy="593344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09600"/>
                <a:gridCol w="7620000"/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3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4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5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6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7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8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9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10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11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12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13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14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15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16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17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18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19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20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21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22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package demoswingcomponents;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import javax.swing.DefaultListModel;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public class VD17_DemoListObject extends javax.swing.JFrame {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public VD17_DemoListObject() {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initComponents();        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Person p1 = new Person(1, "A");</a:t>
                      </a: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Person p2 = new Person(2, "B");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Person p3 = new Person(3, "C");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DefaultListModel model = new DefaultListModel();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model.addElement(p1);</a:t>
                      </a: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model.addElement(p2);</a:t>
                      </a: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model.addElement(p3);        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jList1.setModel(model);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}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private void initComponents() {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jScrollPane</a:t>
                      </a: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1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= new javax.swing.JScrollPane();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jList1 = new javax.swing.JList();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setDefaultCloseOperation(javax.swing.WindowConstants.EXIT_ON_CLOSE);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getContentPane().setLayout(new java.awt.FlowLayout());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jScrollPane2.setViewportView(jList1);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getContentPane().add(jScrollPane</a:t>
                      </a: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1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);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pack();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}    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private javax.swing.JList jList1;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private javax.swing.JScrollPane jScrollPane</a:t>
                      </a: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1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676400"/>
            <a:ext cx="11811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1143000" y="2209800"/>
            <a:ext cx="6248400" cy="1295400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4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gom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control</a:t>
            </a:r>
          </a:p>
          <a:p>
            <a:endParaRPr lang="en-US" dirty="0"/>
          </a:p>
          <a:p>
            <a:r>
              <a:rPr lang="en-US" dirty="0" smtClean="0"/>
              <a:t>Methods</a:t>
            </a:r>
            <a:r>
              <a:rPr lang="en-US" dirty="0"/>
              <a:t>:</a:t>
            </a:r>
          </a:p>
          <a:p>
            <a:pPr lvl="1"/>
            <a:r>
              <a:rPr lang="en-US" b="1" dirty="0" err="1" smtClean="0"/>
              <a:t>setBorder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b="1" dirty="0"/>
              <a:t>Border</a:t>
            </a:r>
            <a:r>
              <a:rPr lang="en-US" dirty="0"/>
              <a:t> </a:t>
            </a:r>
            <a:r>
              <a:rPr lang="en-US" dirty="0" err="1"/>
              <a:t>border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(Component comp)</a:t>
            </a:r>
          </a:p>
          <a:p>
            <a:r>
              <a:rPr lang="en-US" dirty="0" smtClean="0"/>
              <a:t>Events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mouseClicked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71" y="3200400"/>
            <a:ext cx="28194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35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990600"/>
            <a:ext cx="472440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JPanel – Change the border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Methods:</a:t>
            </a:r>
          </a:p>
          <a:p>
            <a:pPr lvl="1"/>
            <a:r>
              <a:rPr lang="en-US" b="1" smtClean="0"/>
              <a:t>setBorder</a:t>
            </a:r>
            <a:r>
              <a:rPr lang="en-US" smtClean="0"/>
              <a:t> </a:t>
            </a:r>
            <a:r>
              <a:rPr lang="en-US"/>
              <a:t>(</a:t>
            </a:r>
            <a:r>
              <a:rPr lang="en-US" b="1"/>
              <a:t>Border</a:t>
            </a:r>
            <a:r>
              <a:rPr lang="en-US"/>
              <a:t> border)</a:t>
            </a:r>
          </a:p>
        </p:txBody>
      </p:sp>
    </p:spTree>
    <p:extLst>
      <p:ext uri="{BB962C8B-B14F-4D97-AF65-F5344CB8AC3E}">
        <p14:creationId xmlns:p14="http://schemas.microsoft.com/office/powerpoint/2010/main" val="8170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Mỗi</a:t>
            </a:r>
            <a:r>
              <a:rPr lang="en-US" dirty="0" smtClean="0"/>
              <a:t> table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TableModel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DefaultTableModel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05000"/>
            <a:ext cx="474345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309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5943600" cy="28194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DefaultTableModel</a:t>
            </a:r>
            <a:endParaRPr lang="en-US" dirty="0"/>
          </a:p>
          <a:p>
            <a:pPr lvl="1"/>
            <a:r>
              <a:rPr lang="en-US" i="1" dirty="0" err="1" smtClean="0">
                <a:solidFill>
                  <a:srgbClr val="C00000"/>
                </a:solidFill>
              </a:rPr>
              <a:t>addColumn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Object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  <a:p>
            <a:pPr lvl="1"/>
            <a:r>
              <a:rPr lang="en-US" i="1" dirty="0" err="1">
                <a:solidFill>
                  <a:srgbClr val="C00000"/>
                </a:solidFill>
              </a:rPr>
              <a:t>addRow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Object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  <a:p>
            <a:pPr lvl="1"/>
            <a:r>
              <a:rPr lang="en-US" i="1" dirty="0" err="1">
                <a:solidFill>
                  <a:srgbClr val="C00000"/>
                </a:solidFill>
              </a:rPr>
              <a:t>getColumnCount</a:t>
            </a:r>
            <a:r>
              <a:rPr lang="en-US" dirty="0" smtClean="0"/>
              <a:t> </a:t>
            </a:r>
            <a:r>
              <a:rPr lang="en-US" dirty="0"/>
              <a:t>()</a:t>
            </a:r>
          </a:p>
          <a:p>
            <a:pPr lvl="1"/>
            <a:r>
              <a:rPr lang="en-US" i="1" dirty="0" err="1">
                <a:solidFill>
                  <a:srgbClr val="C00000"/>
                </a:solidFill>
              </a:rPr>
              <a:t>getRowCount</a:t>
            </a:r>
            <a:r>
              <a:rPr lang="en-US" dirty="0" smtClean="0"/>
              <a:t> </a:t>
            </a:r>
            <a:r>
              <a:rPr lang="en-US" dirty="0"/>
              <a:t>()</a:t>
            </a:r>
          </a:p>
          <a:p>
            <a:pPr lvl="1"/>
            <a:r>
              <a:rPr lang="en-US" i="1" dirty="0" err="1">
                <a:solidFill>
                  <a:srgbClr val="C00000"/>
                </a:solidFill>
              </a:rPr>
              <a:t>getValueAt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>
                <a:solidFill>
                  <a:srgbClr val="0000CC"/>
                </a:solidFill>
              </a:rPr>
              <a:t>int</a:t>
            </a:r>
            <a:r>
              <a:rPr lang="en-US" dirty="0"/>
              <a:t> row,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col</a:t>
            </a:r>
            <a:r>
              <a:rPr lang="en-US" dirty="0"/>
              <a:t>)</a:t>
            </a:r>
          </a:p>
          <a:p>
            <a:pPr lvl="1"/>
            <a:r>
              <a:rPr lang="en-US" i="1" dirty="0" err="1">
                <a:solidFill>
                  <a:srgbClr val="C00000"/>
                </a:solidFill>
              </a:rPr>
              <a:t>setValueAt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Object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, </a:t>
            </a:r>
            <a:r>
              <a:rPr lang="en-US" dirty="0" err="1">
                <a:solidFill>
                  <a:srgbClr val="0000CC"/>
                </a:solidFill>
              </a:rPr>
              <a:t>int</a:t>
            </a:r>
            <a:r>
              <a:rPr lang="en-US" dirty="0"/>
              <a:t> row, </a:t>
            </a:r>
            <a:r>
              <a:rPr lang="en-US" dirty="0" err="1">
                <a:solidFill>
                  <a:srgbClr val="0000CC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col</a:t>
            </a:r>
            <a:r>
              <a:rPr lang="en-US" dirty="0"/>
              <a:t>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gray">
          <a:xfrm>
            <a:off x="304800" y="4343400"/>
            <a:ext cx="59436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 smtClean="0"/>
              <a:t>phương</a:t>
            </a:r>
            <a:r>
              <a:rPr lang="en-US" b="0" dirty="0" smtClean="0"/>
              <a:t> </a:t>
            </a:r>
            <a:r>
              <a:rPr lang="en-US" b="0" dirty="0" err="1" smtClean="0"/>
              <a:t>thức</a:t>
            </a:r>
            <a:r>
              <a:rPr lang="en-US" b="0" dirty="0" smtClean="0"/>
              <a:t> </a:t>
            </a:r>
            <a:r>
              <a:rPr lang="en-US" b="0" dirty="0" err="1" smtClean="0"/>
              <a:t>của</a:t>
            </a:r>
            <a:r>
              <a:rPr lang="en-US" b="0" dirty="0" smtClean="0"/>
              <a:t> </a:t>
            </a:r>
            <a:r>
              <a:rPr lang="en-US" b="0" dirty="0" err="1" smtClean="0"/>
              <a:t>JTable</a:t>
            </a:r>
            <a:r>
              <a:rPr lang="en-US" b="0" dirty="0" smtClean="0"/>
              <a:t>:</a:t>
            </a:r>
            <a:endParaRPr lang="en-US" b="0" dirty="0"/>
          </a:p>
          <a:p>
            <a:pPr lvl="1"/>
            <a:r>
              <a:rPr lang="en-US" b="0" i="1" dirty="0" err="1">
                <a:solidFill>
                  <a:srgbClr val="C00000"/>
                </a:solidFill>
              </a:rPr>
              <a:t>setModel</a:t>
            </a:r>
            <a:r>
              <a:rPr lang="en-US" b="0" dirty="0" smtClean="0"/>
              <a:t> </a:t>
            </a:r>
            <a:r>
              <a:rPr lang="en-US" b="0" dirty="0"/>
              <a:t>(</a:t>
            </a:r>
            <a:r>
              <a:rPr lang="en-US" b="0" dirty="0" err="1">
                <a:solidFill>
                  <a:srgbClr val="0070C0"/>
                </a:solidFill>
              </a:rPr>
              <a:t>TableModel</a:t>
            </a:r>
            <a:r>
              <a:rPr lang="en-US" b="0" dirty="0"/>
              <a:t> tm)</a:t>
            </a:r>
          </a:p>
          <a:p>
            <a:pPr lvl="1"/>
            <a:r>
              <a:rPr lang="en-US" b="0" i="1" dirty="0" err="1">
                <a:solidFill>
                  <a:srgbClr val="C00000"/>
                </a:solidFill>
              </a:rPr>
              <a:t>getModel</a:t>
            </a:r>
            <a:r>
              <a:rPr lang="en-US" b="0" dirty="0" smtClean="0"/>
              <a:t> </a:t>
            </a:r>
            <a:r>
              <a:rPr lang="en-US" b="0" dirty="0"/>
              <a:t>()</a:t>
            </a:r>
          </a:p>
          <a:p>
            <a:pPr lvl="1"/>
            <a:r>
              <a:rPr lang="en-US" b="0" i="1" dirty="0" err="1">
                <a:solidFill>
                  <a:srgbClr val="C00000"/>
                </a:solidFill>
              </a:rPr>
              <a:t>getValueAt</a:t>
            </a:r>
            <a:r>
              <a:rPr lang="en-US" b="0" dirty="0" smtClean="0"/>
              <a:t> </a:t>
            </a:r>
            <a:r>
              <a:rPr lang="en-US" b="0" dirty="0"/>
              <a:t>(</a:t>
            </a:r>
            <a:r>
              <a:rPr lang="en-US" b="0" dirty="0" err="1">
                <a:solidFill>
                  <a:srgbClr val="0000CC"/>
                </a:solidFill>
              </a:rPr>
              <a:t>int</a:t>
            </a:r>
            <a:r>
              <a:rPr lang="en-US" b="0" dirty="0"/>
              <a:t> row, </a:t>
            </a:r>
            <a:r>
              <a:rPr lang="en-US" b="0" dirty="0" err="1">
                <a:solidFill>
                  <a:srgbClr val="0000CC"/>
                </a:solidFill>
              </a:rPr>
              <a:t>int</a:t>
            </a:r>
            <a:r>
              <a:rPr lang="en-US" b="0" dirty="0"/>
              <a:t> </a:t>
            </a:r>
            <a:r>
              <a:rPr lang="en-US" b="0" dirty="0" err="1"/>
              <a:t>col</a:t>
            </a:r>
            <a:r>
              <a:rPr lang="en-US" b="0" dirty="0"/>
              <a:t>)</a:t>
            </a:r>
          </a:p>
          <a:p>
            <a:pPr lvl="1"/>
            <a:r>
              <a:rPr lang="en-US" b="0" i="1" dirty="0" err="1">
                <a:solidFill>
                  <a:srgbClr val="C00000"/>
                </a:solidFill>
              </a:rPr>
              <a:t>getRowCount</a:t>
            </a:r>
            <a:r>
              <a:rPr lang="en-US" b="0" dirty="0" smtClean="0"/>
              <a:t> </a:t>
            </a:r>
            <a:r>
              <a:rPr lang="en-US" b="0" dirty="0"/>
              <a:t>()</a:t>
            </a:r>
          </a:p>
          <a:p>
            <a:pPr lvl="1"/>
            <a:r>
              <a:rPr lang="en-US" b="0" i="1" dirty="0" err="1">
                <a:solidFill>
                  <a:srgbClr val="C00000"/>
                </a:solidFill>
              </a:rPr>
              <a:t>getColumnCount</a:t>
            </a:r>
            <a:r>
              <a:rPr lang="en-US" b="0" dirty="0" smtClean="0"/>
              <a:t> </a:t>
            </a:r>
            <a:r>
              <a:rPr lang="en-US" b="0" dirty="0"/>
              <a:t>()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5486400" y="5086350"/>
            <a:ext cx="292133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 smtClean="0"/>
              <a:t>Events</a:t>
            </a:r>
            <a:r>
              <a:rPr lang="en-US" b="0" dirty="0"/>
              <a:t>:</a:t>
            </a:r>
          </a:p>
          <a:p>
            <a:pPr lvl="1"/>
            <a:r>
              <a:rPr lang="en-US" b="0" dirty="0" err="1" smtClean="0"/>
              <a:t>mouseClicked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6393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JTable - DefaultTableModel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model: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404" y="2286000"/>
            <a:ext cx="807079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String[] columns = new String [] { "Mã NV", "Họ tên", "Giới tính", "Địa chỉ" };</a:t>
            </a:r>
          </a:p>
          <a:p>
            <a:r>
              <a:rPr lang="pt-BR" dirty="0" smtClean="0"/>
              <a:t>        </a:t>
            </a:r>
            <a:endParaRPr lang="pt-BR" dirty="0"/>
          </a:p>
          <a:p>
            <a:r>
              <a:rPr lang="pt-BR" dirty="0"/>
              <a:t>DefaultTableModel model = new DefaultTableModel(null , columns);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4191000"/>
            <a:ext cx="8077200" cy="1754327"/>
          </a:xfrm>
          <a:prstGeom prst="rect">
            <a:avLst/>
          </a:prstGeom>
          <a:ln>
            <a:solidFill>
              <a:srgbClr val="0000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manv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…</a:t>
            </a:r>
          </a:p>
          <a:p>
            <a:r>
              <a:rPr lang="en-US" dirty="0"/>
              <a:t>String </a:t>
            </a:r>
            <a:r>
              <a:rPr lang="en-US" dirty="0" err="1"/>
              <a:t>hoten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…</a:t>
            </a:r>
            <a:endParaRPr lang="en-US" dirty="0"/>
          </a:p>
          <a:p>
            <a:r>
              <a:rPr lang="en-US" dirty="0"/>
              <a:t>String </a:t>
            </a:r>
            <a:r>
              <a:rPr lang="en-US" dirty="0" err="1"/>
              <a:t>phai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…</a:t>
            </a:r>
            <a:endParaRPr lang="en-US" dirty="0"/>
          </a:p>
          <a:p>
            <a:r>
              <a:rPr lang="en-US" dirty="0"/>
              <a:t>String </a:t>
            </a:r>
            <a:r>
              <a:rPr lang="en-US" dirty="0" err="1"/>
              <a:t>diachi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…</a:t>
            </a:r>
            <a:r>
              <a:rPr lang="en-US" dirty="0"/>
              <a:t>                </a:t>
            </a:r>
          </a:p>
          <a:p>
            <a:r>
              <a:rPr lang="en-US" dirty="0"/>
              <a:t>Object[] items = new Object[] {</a:t>
            </a:r>
            <a:r>
              <a:rPr lang="en-US" dirty="0" err="1"/>
              <a:t>manv</a:t>
            </a:r>
            <a:r>
              <a:rPr lang="en-US" dirty="0"/>
              <a:t>, </a:t>
            </a:r>
            <a:r>
              <a:rPr lang="en-US" dirty="0" err="1"/>
              <a:t>hoten</a:t>
            </a:r>
            <a:r>
              <a:rPr lang="en-US" dirty="0"/>
              <a:t>, </a:t>
            </a:r>
            <a:r>
              <a:rPr lang="en-US" dirty="0" err="1"/>
              <a:t>phai</a:t>
            </a:r>
            <a:r>
              <a:rPr lang="en-US" dirty="0"/>
              <a:t>, </a:t>
            </a:r>
            <a:r>
              <a:rPr lang="en-US" dirty="0" err="1"/>
              <a:t>diachi</a:t>
            </a:r>
            <a:r>
              <a:rPr lang="en-US" dirty="0"/>
              <a:t>};</a:t>
            </a:r>
          </a:p>
          <a:p>
            <a:r>
              <a:rPr lang="en-US" dirty="0" err="1"/>
              <a:t>model.addRow</a:t>
            </a:r>
            <a:r>
              <a:rPr lang="en-US" dirty="0"/>
              <a:t>(items);</a:t>
            </a:r>
          </a:p>
        </p:txBody>
      </p:sp>
    </p:spTree>
    <p:extLst>
      <p:ext uri="{BB962C8B-B14F-4D97-AF65-F5344CB8AC3E}">
        <p14:creationId xmlns:p14="http://schemas.microsoft.com/office/powerpoint/2010/main" val="355100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2605643"/>
              </p:ext>
            </p:extLst>
          </p:nvPr>
        </p:nvGraphicFramePr>
        <p:xfrm>
          <a:off x="381000" y="1143000"/>
          <a:ext cx="8382000" cy="542544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09600"/>
                <a:gridCol w="7772400"/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3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4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5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6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7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8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9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10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11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12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13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14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15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16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17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18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19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20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private void initComponents() {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vi-VN" sz="180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jScrollPane1 = new javax.swing.JScrollPane();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jTable1 = new javax.swing.JTable();</a:t>
                      </a:r>
                    </a:p>
                    <a:p>
                      <a:pPr marL="457200" marR="0" lvl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setDefaultCloseOperation(WindowConstants.EXIT_ON_CLOSE);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getContentPane().setLayout(new java.awt.FlowLayout());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jTable1.setModel(new javax.swing.table.DefaultTableModel(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new Object [][] {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    {"1", "2", "3"},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    {"4", "5", "6"},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    {"7", "8", "9"},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    {"10", "11", "12"}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},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new String [] {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    "Title 1", "Title 2", "Title 3"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}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));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jScrollPane1.setViewportView(jTable1);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getContentPane().add(jScrollPane1);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pack();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358" y="3124200"/>
            <a:ext cx="4800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1524000" y="2971800"/>
            <a:ext cx="2209800" cy="15240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0" y="4572000"/>
            <a:ext cx="3200400" cy="685800"/>
          </a:xfrm>
          <a:prstGeom prst="rect">
            <a:avLst/>
          </a:prstGeom>
          <a:noFill/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72000" y="3429000"/>
            <a:ext cx="4572000" cy="228600"/>
          </a:xfrm>
          <a:prstGeom prst="rect">
            <a:avLst/>
          </a:prstGeom>
          <a:noFill/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3657600"/>
            <a:ext cx="4572000" cy="7620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3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JTable – Set column width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278780"/>
              </p:ext>
            </p:extLst>
          </p:nvPr>
        </p:nvGraphicFramePr>
        <p:xfrm>
          <a:off x="457200" y="1600200"/>
          <a:ext cx="8382000" cy="214884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09600"/>
                <a:gridCol w="7772400"/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3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4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jTable1.setModel(model);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jTable1.getColumnModel().getColumn(0).setPreferredWidth(200);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jTable1.getColumnModel().getColumn(1).setPreferredWidth(400);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jTable1.getColumnModel().getColumn(2).setPreferredWidth(100);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jTable1.getColumnModel().getColumn(3).setPreferredWidth(300);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11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JFrame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800000"/>
                </a:solidFill>
              </a:rPr>
              <a:t>JFrame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được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sử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dụng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để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làm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giao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diện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chính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trong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ứng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</a:rPr>
              <a:t>dụng</a:t>
            </a:r>
            <a:r>
              <a:rPr lang="en-US" b="1" dirty="0" smtClean="0">
                <a:solidFill>
                  <a:srgbClr val="800000"/>
                </a:solidFill>
              </a:rPr>
              <a:t> Swing</a:t>
            </a:r>
          </a:p>
          <a:p>
            <a:r>
              <a:rPr lang="vi-VN" dirty="0"/>
              <a:t>Hầu  hết  các  ứng  dụng  Swing  được  xây  dựng  từ</a:t>
            </a:r>
            <a:r>
              <a:rPr lang="en-US" dirty="0"/>
              <a:t> </a:t>
            </a:r>
            <a:r>
              <a:rPr lang="vi-VN" dirty="0" smtClean="0"/>
              <a:t>J</a:t>
            </a:r>
            <a:r>
              <a:rPr lang="en-US" dirty="0" smtClean="0"/>
              <a:t>F</a:t>
            </a:r>
            <a:r>
              <a:rPr lang="vi-VN" dirty="0" smtClean="0"/>
              <a:t>rame</a:t>
            </a:r>
            <a:endParaRPr lang="en-US" dirty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b="1" dirty="0" err="1" smtClean="0"/>
              <a:t>JFrame</a:t>
            </a:r>
            <a:r>
              <a:rPr lang="en-US" b="1" dirty="0" smtClean="0"/>
              <a:t>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thể</a:t>
            </a:r>
            <a:r>
              <a:rPr lang="en-US" b="1" dirty="0" smtClean="0"/>
              <a:t> </a:t>
            </a:r>
            <a:r>
              <a:rPr lang="en-US" b="1" dirty="0" err="1" smtClean="0"/>
              <a:t>chứa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thành</a:t>
            </a:r>
            <a:r>
              <a:rPr lang="en-US" b="1" dirty="0" smtClean="0"/>
              <a:t>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khác</a:t>
            </a:r>
            <a:r>
              <a:rPr lang="en-US" dirty="0" smtClean="0"/>
              <a:t>: button, label, checkbox, …</a:t>
            </a:r>
          </a:p>
          <a:p>
            <a:r>
              <a:rPr lang="en-US" b="1" u="sng" dirty="0" err="1" smtClean="0">
                <a:solidFill>
                  <a:srgbClr val="0000CC"/>
                </a:solidFill>
              </a:rPr>
              <a:t>Cách</a:t>
            </a:r>
            <a:r>
              <a:rPr lang="en-US" b="1" u="sng" dirty="0" smtClean="0">
                <a:solidFill>
                  <a:srgbClr val="0000CC"/>
                </a:solidFill>
              </a:rPr>
              <a:t> </a:t>
            </a:r>
            <a:r>
              <a:rPr lang="en-US" b="1" u="sng" dirty="0" err="1" smtClean="0">
                <a:solidFill>
                  <a:srgbClr val="0000CC"/>
                </a:solidFill>
              </a:rPr>
              <a:t>sử</a:t>
            </a:r>
            <a:r>
              <a:rPr lang="en-US" b="1" u="sng" dirty="0" smtClean="0">
                <a:solidFill>
                  <a:srgbClr val="0000CC"/>
                </a:solidFill>
              </a:rPr>
              <a:t> </a:t>
            </a:r>
            <a:r>
              <a:rPr lang="en-US" b="1" u="sng" dirty="0" err="1" smtClean="0">
                <a:solidFill>
                  <a:srgbClr val="0000CC"/>
                </a:solidFill>
              </a:rPr>
              <a:t>dụng</a:t>
            </a:r>
            <a:r>
              <a:rPr lang="en-US" dirty="0" smtClean="0"/>
              <a:t>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JFrame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2400"/>
            <a:ext cx="3962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116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JOptionPane</a:t>
            </a:r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5" y="2966972"/>
            <a:ext cx="266700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8257568"/>
              </p:ext>
            </p:extLst>
          </p:nvPr>
        </p:nvGraphicFramePr>
        <p:xfrm>
          <a:off x="533400" y="3043172"/>
          <a:ext cx="5029200" cy="136144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541867"/>
                <a:gridCol w="4487333"/>
              </a:tblGrid>
              <a:tr h="10668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3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4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JOptionPane.showMessageDialog(</a:t>
                      </a:r>
                      <a:endParaRPr lang="en-US" sz="160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457200" marR="0" lvl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this, </a:t>
                      </a:r>
                      <a:endParaRPr lang="en-US" sz="160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457200" marR="0" lvl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</a:t>
                      </a: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Warning</a:t>
                      </a:r>
                      <a:r>
                        <a:rPr lang="en-US" sz="16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!!!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", </a:t>
                      </a:r>
                      <a:endParaRPr lang="en-US" sz="160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457200" marR="0" lvl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"Title",</a:t>
                      </a:r>
                      <a:endParaRPr lang="en-US" sz="160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457200" marR="0" lvl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JOptionPane.</a:t>
                      </a: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WARNING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_MESSAGE);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505200" y="4570274"/>
            <a:ext cx="54864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>
                <a:latin typeface="+mn-lt"/>
              </a:rPr>
              <a:t>public static void showMessageDialog(</a:t>
            </a:r>
            <a:r>
              <a:rPr lang="en-US">
                <a:latin typeface="+mn-lt"/>
                <a:hlinkClick r:id="rId4" action="ppaction://hlinkfile"/>
              </a:rPr>
              <a:t>Component</a:t>
            </a:r>
            <a:r>
              <a:rPr lang="en-US">
                <a:latin typeface="+mn-lt"/>
              </a:rPr>
              <a:t> parentComponent, </a:t>
            </a:r>
            <a:r>
              <a:rPr lang="en-US">
                <a:latin typeface="+mn-lt"/>
                <a:hlinkClick r:id="rId5" action="ppaction://hlinkfile"/>
              </a:rPr>
              <a:t>Object</a:t>
            </a:r>
            <a:r>
              <a:rPr lang="en-US">
                <a:latin typeface="+mn-lt"/>
              </a:rPr>
              <a:t> message, </a:t>
            </a:r>
            <a:r>
              <a:rPr lang="en-US">
                <a:latin typeface="+mn-lt"/>
                <a:hlinkClick r:id="rId6" action="ppaction://hlinkfile"/>
              </a:rPr>
              <a:t>String</a:t>
            </a:r>
            <a:r>
              <a:rPr lang="en-US">
                <a:latin typeface="+mn-lt"/>
              </a:rPr>
              <a:t> title, int messageType) 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9976190"/>
              </p:ext>
            </p:extLst>
          </p:nvPr>
        </p:nvGraphicFramePr>
        <p:xfrm>
          <a:off x="533400" y="1519172"/>
          <a:ext cx="5029200" cy="136144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541867"/>
                <a:gridCol w="4487333"/>
              </a:tblGrid>
              <a:tr h="10668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3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4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JOptionPane.showMessageDialog(</a:t>
                      </a:r>
                      <a:endParaRPr lang="en-US" sz="160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457200" marR="0" lvl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this, </a:t>
                      </a:r>
                      <a:endParaRPr lang="en-US" sz="160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457200" marR="0" lvl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"Message", </a:t>
                      </a:r>
                      <a:endParaRPr lang="en-US" sz="160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457200" marR="0" lvl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"Title",</a:t>
                      </a:r>
                      <a:endParaRPr lang="en-US" sz="160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457200" marR="0" lvl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JOptionPane.INFORMATION_MESSAGE);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50" y="1442972"/>
            <a:ext cx="265747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81000" y="4570274"/>
            <a:ext cx="3011905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smtClean="0">
                <a:latin typeface="+mn-lt"/>
              </a:rPr>
              <a:t>Message types: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0" smtClean="0">
                <a:latin typeface="+mn-lt"/>
              </a:rPr>
              <a:t>ERROR_MESSAGE</a:t>
            </a:r>
            <a:endParaRPr lang="en-US" b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0">
                <a:latin typeface="+mn-lt"/>
              </a:rPr>
              <a:t>INFORMATION_MESSAGE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0">
                <a:latin typeface="+mn-lt"/>
              </a:rPr>
              <a:t>WARNING_MESSAGE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0">
                <a:latin typeface="+mn-lt"/>
              </a:rPr>
              <a:t>QUESTION_MESSAGE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0">
                <a:latin typeface="+mn-lt"/>
              </a:rPr>
              <a:t>PLAIN_MESSAGE</a:t>
            </a:r>
          </a:p>
        </p:txBody>
      </p:sp>
    </p:spTree>
    <p:extLst>
      <p:ext uri="{BB962C8B-B14F-4D97-AF65-F5344CB8AC3E}">
        <p14:creationId xmlns:p14="http://schemas.microsoft.com/office/powerpoint/2010/main" val="7060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JOptionPane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5029200"/>
            <a:ext cx="52578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>
                <a:latin typeface="+mn-lt"/>
              </a:rPr>
              <a:t>public static int showConfirmDialog(</a:t>
            </a:r>
            <a:r>
              <a:rPr lang="en-US">
                <a:latin typeface="+mn-lt"/>
                <a:hlinkClick r:id="rId3" action="ppaction://hlinkfile"/>
              </a:rPr>
              <a:t>Component</a:t>
            </a:r>
            <a:r>
              <a:rPr lang="en-US">
                <a:latin typeface="+mn-lt"/>
              </a:rPr>
              <a:t> parentComponent, </a:t>
            </a:r>
            <a:r>
              <a:rPr lang="en-US">
                <a:latin typeface="+mn-lt"/>
                <a:hlinkClick r:id="rId4" action="ppaction://hlinkfile"/>
              </a:rPr>
              <a:t>Object</a:t>
            </a:r>
            <a:r>
              <a:rPr lang="en-US">
                <a:latin typeface="+mn-lt"/>
              </a:rPr>
              <a:t> message, </a:t>
            </a:r>
            <a:r>
              <a:rPr lang="en-US">
                <a:latin typeface="+mn-lt"/>
                <a:hlinkClick r:id="rId5" action="ppaction://hlinkfile"/>
              </a:rPr>
              <a:t>String</a:t>
            </a:r>
            <a:r>
              <a:rPr lang="en-US">
                <a:latin typeface="+mn-lt"/>
              </a:rPr>
              <a:t> title, </a:t>
            </a:r>
            <a:r>
              <a:rPr lang="en-US" smtClean="0">
                <a:latin typeface="+mn-lt"/>
              </a:rPr>
              <a:t>int optionType, </a:t>
            </a:r>
            <a:r>
              <a:rPr lang="en-US"/>
              <a:t>int messageType</a:t>
            </a:r>
            <a:r>
              <a:rPr lang="en-US" smtClean="0">
                <a:latin typeface="+mn-lt"/>
              </a:rPr>
              <a:t>) </a:t>
            </a:r>
            <a:endParaRPr lang="en-US">
              <a:latin typeface="+mn-lt"/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8261587"/>
              </p:ext>
            </p:extLst>
          </p:nvPr>
        </p:nvGraphicFramePr>
        <p:xfrm>
          <a:off x="533400" y="1371600"/>
          <a:ext cx="5029200" cy="339344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541867"/>
                <a:gridCol w="4487333"/>
              </a:tblGrid>
              <a:tr h="10668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3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4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5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6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7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8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9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1011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12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int n = JOptionPane.showConfirmDialog(</a:t>
                      </a:r>
                      <a:endParaRPr lang="en-US" sz="180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this, "Message", "Title", JOptionPane.</a:t>
                      </a:r>
                      <a:r>
                        <a:rPr lang="vi-VN" sz="1800" i="1" smtClean="0">
                          <a:solidFill>
                            <a:srgbClr val="FF00FF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YES_NO_OPTION</a:t>
                      </a: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, JOptionPane.</a:t>
                      </a:r>
                      <a:r>
                        <a:rPr lang="vi-VN" sz="1800" i="1" smtClean="0">
                          <a:solidFill>
                            <a:srgbClr val="FF00FF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WARNING_MESSAGE</a:t>
                      </a: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);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if ( n== JOptionPane.YES_OPTION) 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{</a:t>
                      </a:r>
                    </a:p>
                    <a:p>
                      <a:pPr marL="457200" marR="0" lvl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//YES</a:t>
                      </a: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}</a:t>
                      </a:r>
                      <a:endParaRPr lang="en-US" sz="180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else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{</a:t>
                      </a:r>
                    </a:p>
                    <a:p>
                      <a:pPr marL="457200" marR="0" lvl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//NO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}</a:t>
                      </a:r>
                      <a:endParaRPr lang="vi-VN" sz="180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32" y="1214437"/>
            <a:ext cx="264795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6096000" y="3071336"/>
            <a:ext cx="3011905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smtClean="0">
                <a:latin typeface="+mn-lt"/>
              </a:rPr>
              <a:t>Option types: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0" smtClean="0">
                <a:latin typeface="+mn-lt"/>
              </a:rPr>
              <a:t>DEFAULT_OPTION</a:t>
            </a:r>
            <a:endParaRPr lang="en-US" b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0">
                <a:latin typeface="+mn-lt"/>
              </a:rPr>
              <a:t>YES_NO_OPTION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0">
                <a:latin typeface="+mn-lt"/>
              </a:rPr>
              <a:t>YES_NO_CANCEL_OPTION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0">
                <a:latin typeface="+mn-lt"/>
              </a:rPr>
              <a:t>OK_CANCEL_OPTION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4800600"/>
            <a:ext cx="3011905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smtClean="0">
                <a:latin typeface="+mn-lt"/>
              </a:rPr>
              <a:t>Message types: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0" smtClean="0">
                <a:latin typeface="+mn-lt"/>
              </a:rPr>
              <a:t>ERROR_MESSAGE</a:t>
            </a:r>
            <a:endParaRPr lang="en-US" b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0">
                <a:latin typeface="+mn-lt"/>
              </a:rPr>
              <a:t>INFORMATION_MESSAGE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0">
                <a:latin typeface="+mn-lt"/>
              </a:rPr>
              <a:t>WARNING_MESSAGE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0">
                <a:latin typeface="+mn-lt"/>
              </a:rPr>
              <a:t>QUESTION_MESSAGE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0">
                <a:latin typeface="+mn-lt"/>
              </a:rPr>
              <a:t>PLAIN_MESSAGE</a:t>
            </a:r>
          </a:p>
        </p:txBody>
      </p:sp>
    </p:spTree>
    <p:extLst>
      <p:ext uri="{BB962C8B-B14F-4D97-AF65-F5344CB8AC3E}">
        <p14:creationId xmlns:p14="http://schemas.microsoft.com/office/powerpoint/2010/main" val="138763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JOptionPane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599259"/>
              </p:ext>
            </p:extLst>
          </p:nvPr>
        </p:nvGraphicFramePr>
        <p:xfrm>
          <a:off x="533399" y="1371600"/>
          <a:ext cx="7924801" cy="517144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599594"/>
                <a:gridCol w="7325207"/>
              </a:tblGrid>
              <a:tr h="10668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3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4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5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6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7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8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9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1011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12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13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14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15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16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17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18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19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Object[] options = new Object[] {"Yes, please !", "Oh, No!"};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int n = JOptionPane.showOptionDialog(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        this, 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        </a:t>
                      </a:r>
                      <a:r>
                        <a:rPr lang="vi-VN" sz="200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"Message"</a:t>
                      </a:r>
                      <a:r>
                        <a:rPr lang="vi-VN" sz="20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, 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       </a:t>
                      </a:r>
                      <a:r>
                        <a:rPr lang="vi-VN" sz="200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"Title"</a:t>
                      </a:r>
                      <a:r>
                        <a:rPr lang="vi-VN" sz="20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, 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        JOptionPane.</a:t>
                      </a:r>
                      <a:r>
                        <a:rPr lang="vi-VN" sz="2000" i="1" smtClean="0">
                          <a:solidFill>
                            <a:srgbClr val="FF00FF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YES_NO_OPTION</a:t>
                      </a:r>
                      <a:r>
                        <a:rPr lang="vi-VN" sz="20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,</a:t>
                      </a:r>
                      <a:r>
                        <a:rPr lang="en-US" sz="20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200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//Optiont</a:t>
                      </a:r>
                      <a:r>
                        <a:rPr lang="en-US" sz="2000" baseline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type</a:t>
                      </a:r>
                      <a:endParaRPr lang="vi-VN" sz="2000" smtClean="0">
                        <a:solidFill>
                          <a:srgbClr val="00B050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        JOptionPane.</a:t>
                      </a:r>
                      <a:r>
                        <a:rPr lang="vi-VN" sz="2000" i="1" kern="1200" smtClean="0">
                          <a:solidFill>
                            <a:srgbClr val="FF00FF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QUESTION_MESSAGE</a:t>
                      </a:r>
                      <a:r>
                        <a:rPr lang="vi-VN" sz="20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,</a:t>
                      </a:r>
                      <a:r>
                        <a:rPr lang="en-US" sz="20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200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//Message type</a:t>
                      </a:r>
                      <a:endParaRPr lang="vi-VN" sz="2000" smtClean="0">
                        <a:solidFill>
                          <a:srgbClr val="00B050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        null,</a:t>
                      </a:r>
                      <a:r>
                        <a:rPr lang="en-US" sz="20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2000" kern="120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//Không dùng custom icon</a:t>
                      </a:r>
                      <a:endParaRPr lang="vi-VN" sz="2000" kern="1200" smtClean="0">
                        <a:solidFill>
                          <a:srgbClr val="00B050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 algn="l" defTabSz="914400" rtl="0" eaLnBrk="1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        options,</a:t>
                      </a:r>
                      <a:r>
                        <a:rPr lang="en-US" sz="20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2000" kern="120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//Tiêu đề của các button </a:t>
                      </a:r>
                      <a:endParaRPr lang="vi-VN" sz="2000" kern="1200" smtClean="0">
                        <a:solidFill>
                          <a:srgbClr val="00B050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 algn="l" defTabSz="914400" rtl="0" eaLnBrk="1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        options[0]);</a:t>
                      </a:r>
                      <a:r>
                        <a:rPr lang="en-US" sz="20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2000" kern="120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//Button mặc định</a:t>
                      </a:r>
                      <a:endParaRPr lang="vi-VN" sz="2000" kern="1200" smtClean="0">
                        <a:solidFill>
                          <a:srgbClr val="00B050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if ( n== JOptionPane.YES_OPTION) 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{</a:t>
                      </a:r>
                    </a:p>
                    <a:p>
                      <a:pPr marL="457200" marR="0" lvl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//YES</a:t>
                      </a:r>
                      <a:r>
                        <a:rPr lang="vi-VN" sz="20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20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}</a:t>
                      </a:r>
                      <a:endParaRPr lang="en-US" sz="200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else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{</a:t>
                      </a:r>
                    </a:p>
                    <a:p>
                      <a:pPr marL="457200" marR="0" lvl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//NO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}</a:t>
                      </a:r>
                      <a:endParaRPr lang="vi-VN" sz="200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488" y="4416592"/>
            <a:ext cx="264795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4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1882676"/>
            <a:ext cx="3733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0" smtClean="0">
                <a:latin typeface="+mn-lt"/>
              </a:rPr>
              <a:t>Fill the data on the JTable</a:t>
            </a:r>
            <a:endParaRPr lang="en-US" sz="2000" b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8600" y="1223158"/>
            <a:ext cx="8382000" cy="457200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SWING &amp; JDBC</a:t>
            </a: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09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Fill </a:t>
            </a:r>
            <a:r>
              <a:rPr lang="en-US" smtClean="0"/>
              <a:t>data </a:t>
            </a:r>
            <a:r>
              <a:rPr lang="en-US"/>
              <a:t>on the </a:t>
            </a:r>
            <a:r>
              <a:rPr lang="en-US" smtClean="0"/>
              <a:t>JTable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3099214"/>
              </p:ext>
            </p:extLst>
          </p:nvPr>
        </p:nvGraphicFramePr>
        <p:xfrm>
          <a:off x="533399" y="1371600"/>
          <a:ext cx="7924801" cy="517144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599594"/>
                <a:gridCol w="7325207"/>
              </a:tblGrid>
              <a:tr h="10668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3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4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5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6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7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8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9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1011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12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13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14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15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16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17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18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19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E6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package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demobasicdbprogramming;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E6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import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java.sql.*;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E6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import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java.util.Properties;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E6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import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javax.swing.table.DefaultTableModel;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E6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public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smtClean="0">
                          <a:solidFill>
                            <a:srgbClr val="0000E6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class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b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DB01_ReadNhanVien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smtClean="0">
                          <a:solidFill>
                            <a:srgbClr val="0000E6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extends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javax.swing.JFrame {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</a:t>
                      </a:r>
                      <a:r>
                        <a:rPr lang="en-US" sz="1800" smtClean="0">
                          <a:solidFill>
                            <a:srgbClr val="0000E6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private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smtClean="0">
                          <a:solidFill>
                            <a:srgbClr val="0000E6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void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b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LoadData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() {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String[] columns = </a:t>
                      </a:r>
                      <a:r>
                        <a:rPr lang="en-US" sz="1800" smtClean="0">
                          <a:solidFill>
                            <a:srgbClr val="0000E6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new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String [] { </a:t>
                      </a:r>
                      <a:r>
                        <a:rPr lang="en-US" sz="1800" smtClean="0">
                          <a:solidFill>
                            <a:srgbClr val="CE7B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"Mã NV"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, </a:t>
                      </a:r>
                      <a:r>
                        <a:rPr lang="en-US" sz="1800" smtClean="0">
                          <a:solidFill>
                            <a:srgbClr val="CE7B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"Họ tên"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, </a:t>
                      </a:r>
                    </a:p>
                    <a:p>
                      <a:pPr marL="3657600" marR="0" lvl="8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CE7B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"Giới tính"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, </a:t>
                      </a:r>
                      <a:r>
                        <a:rPr lang="en-US" sz="1800" smtClean="0">
                          <a:solidFill>
                            <a:srgbClr val="CE7B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"Địa chỉ"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};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DefaultTableModel model = </a:t>
                      </a:r>
                      <a:r>
                        <a:rPr lang="en-US" sz="1800" smtClean="0">
                          <a:solidFill>
                            <a:srgbClr val="0000E6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new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DefaultTableModel(</a:t>
                      </a:r>
                      <a:r>
                        <a:rPr lang="en-US" sz="1800" smtClean="0">
                          <a:solidFill>
                            <a:srgbClr val="0000E6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null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, columns);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</a:t>
                      </a:r>
                      <a:r>
                        <a:rPr lang="en-US" sz="1800" smtClean="0">
                          <a:solidFill>
                            <a:srgbClr val="0000E6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try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{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</a:t>
                      </a:r>
                      <a:r>
                        <a:rPr lang="en-US" sz="1800" smtClean="0">
                          <a:solidFill>
                            <a:srgbClr val="969696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//1. Đăng ký driver và tạo kết nối đến CSDL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Driver driver = </a:t>
                      </a:r>
                      <a:r>
                        <a:rPr lang="en-US" sz="1800" smtClean="0">
                          <a:solidFill>
                            <a:srgbClr val="0000E6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new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org.gjt.mm.mysql.Driver();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DriverManager.</a:t>
                      </a:r>
                      <a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registerDriver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(driver);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vi-VN" sz="180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vi-VN" sz="180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1524000" y="3616037"/>
            <a:ext cx="6781800" cy="955963"/>
          </a:xfrm>
          <a:prstGeom prst="rect">
            <a:avLst/>
          </a:prstGeom>
          <a:noFill/>
          <a:ln>
            <a:solidFill>
              <a:srgbClr val="FF00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35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Fill data on the JTable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877292"/>
              </p:ext>
            </p:extLst>
          </p:nvPr>
        </p:nvGraphicFramePr>
        <p:xfrm>
          <a:off x="533399" y="1371600"/>
          <a:ext cx="7924801" cy="517144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599594"/>
                <a:gridCol w="7325207"/>
              </a:tblGrid>
              <a:tr h="10668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3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4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5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6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7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8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9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1011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12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13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14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15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16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17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18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19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</a:t>
                      </a:r>
                      <a:r>
                        <a:rPr lang="en-US" sz="1800" smtClean="0">
                          <a:solidFill>
                            <a:srgbClr val="969696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//2. Tạo kết nối đến CSDL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String conString = </a:t>
                      </a:r>
                      <a:r>
                        <a:rPr lang="en-US" sz="1800" smtClean="0">
                          <a:solidFill>
                            <a:srgbClr val="CE7B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"jdbc:mysql://localhost:3306/nhanviendb"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;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Properties info = </a:t>
                      </a:r>
                      <a:r>
                        <a:rPr lang="en-US" sz="1800" smtClean="0">
                          <a:solidFill>
                            <a:srgbClr val="0000E6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new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Properties();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info.setProperty(</a:t>
                      </a:r>
                      <a:r>
                        <a:rPr lang="en-US" sz="1800" smtClean="0">
                          <a:solidFill>
                            <a:srgbClr val="CE7B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"characterEncoding"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, </a:t>
                      </a:r>
                      <a:r>
                        <a:rPr lang="en-US" sz="1800" smtClean="0">
                          <a:solidFill>
                            <a:srgbClr val="CE7B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"utf8"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);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info.setProperty(</a:t>
                      </a:r>
                      <a:r>
                        <a:rPr lang="en-US" sz="1800" smtClean="0">
                          <a:solidFill>
                            <a:srgbClr val="CE7B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"user"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, </a:t>
                      </a:r>
                      <a:r>
                        <a:rPr lang="en-US" sz="1800" smtClean="0">
                          <a:solidFill>
                            <a:srgbClr val="CE7B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"root"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);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info.setProperty(</a:t>
                      </a:r>
                      <a:r>
                        <a:rPr lang="en-US" sz="1800" smtClean="0">
                          <a:solidFill>
                            <a:srgbClr val="CE7B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"password"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, </a:t>
                      </a:r>
                      <a:r>
                        <a:rPr lang="en-US" sz="1800" smtClean="0">
                          <a:solidFill>
                            <a:srgbClr val="CE7B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""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);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Connection connection;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connection = DriverManager.</a:t>
                      </a:r>
                      <a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getConnection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(conString, info);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</a:t>
                      </a:r>
                      <a:r>
                        <a:rPr lang="en-US" sz="1800" smtClean="0">
                          <a:solidFill>
                            <a:srgbClr val="969696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//3. Tạo đối tượng Statement để thực hiện thao tác dữ liệu mong muốn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Statement statement = connection.createStatement();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String sql = </a:t>
                      </a:r>
                      <a:r>
                        <a:rPr lang="en-US" sz="1800" smtClean="0">
                          <a:solidFill>
                            <a:srgbClr val="CE7B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"SELECT * FROM nhanvien"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; 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</a:t>
                      </a:r>
                      <a:r>
                        <a:rPr lang="en-US" sz="1800" smtClean="0">
                          <a:solidFill>
                            <a:srgbClr val="969696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//4. Thực hiện truy xuất (đọc / ghi) 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statement.execute(sql);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ResultSet rs = statement.getResultSet();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0200" y="4876800"/>
            <a:ext cx="4648200" cy="38100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9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Fill data on the JTable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705500"/>
              </p:ext>
            </p:extLst>
          </p:nvPr>
        </p:nvGraphicFramePr>
        <p:xfrm>
          <a:off x="533399" y="1371600"/>
          <a:ext cx="7924801" cy="5454396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599594"/>
                <a:gridCol w="7325207"/>
              </a:tblGrid>
              <a:tr h="10668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3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4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5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6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7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8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9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1011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12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13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14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15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16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17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18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19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20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</a:t>
                      </a:r>
                      <a:r>
                        <a:rPr lang="en-US" sz="1800" smtClean="0">
                          <a:solidFill>
                            <a:srgbClr val="969696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//5. Xử lý kết quả trả về 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</a:t>
                      </a:r>
                      <a:r>
                        <a:rPr lang="en-US" sz="1800" smtClean="0">
                          <a:solidFill>
                            <a:srgbClr val="0000E6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while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(rs.next()) {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    </a:t>
                      </a:r>
                      <a:r>
                        <a:rPr lang="en-US" sz="1800" smtClean="0">
                          <a:solidFill>
                            <a:srgbClr val="0000E6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int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manv = rs.getInt(</a:t>
                      </a:r>
                      <a:r>
                        <a:rPr lang="en-US" sz="1800" smtClean="0">
                          <a:solidFill>
                            <a:srgbClr val="CE7B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"MANV"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);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    String hoten = rs.getString(</a:t>
                      </a:r>
                      <a:r>
                        <a:rPr lang="en-US" sz="1800" smtClean="0">
                          <a:solidFill>
                            <a:srgbClr val="CE7B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"HOTEN"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);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    String phai = rs.getString(</a:t>
                      </a:r>
                      <a:r>
                        <a:rPr lang="en-US" sz="1800" smtClean="0">
                          <a:solidFill>
                            <a:srgbClr val="CE7B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"PHAI"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);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    String diachi = rs.getString(</a:t>
                      </a:r>
                      <a:r>
                        <a:rPr lang="en-US" sz="1800" smtClean="0">
                          <a:solidFill>
                            <a:srgbClr val="CE7B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"DIACHI"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);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    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    Object[] items = </a:t>
                      </a:r>
                      <a:r>
                        <a:rPr lang="en-US" sz="1800" smtClean="0">
                          <a:solidFill>
                            <a:srgbClr val="0000E6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new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Object[] {manv, hoten, phai, diachi};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    model.addRow(items);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}      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</a:t>
                      </a:r>
                      <a:r>
                        <a:rPr lang="en-US" sz="1800" smtClean="0">
                          <a:solidFill>
                            <a:srgbClr val="969696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//6. Đóng kết nối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connection.close();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} </a:t>
                      </a:r>
                      <a:r>
                        <a:rPr lang="en-US" sz="1800" smtClean="0">
                          <a:solidFill>
                            <a:srgbClr val="0000E6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catch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(SQLException ex) {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System.</a:t>
                      </a:r>
                      <a:r>
                        <a:rPr lang="en-US" sz="1800" i="1" smtClean="0">
                          <a:solidFill>
                            <a:srgbClr val="0099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out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.println(ex);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}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</a:t>
                      </a:r>
                      <a:r>
                        <a:rPr lang="en-US" sz="1800" smtClean="0">
                          <a:solidFill>
                            <a:srgbClr val="0099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jTable1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.setModel(model);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}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1676400" y="3505200"/>
            <a:ext cx="6477000" cy="762000"/>
          </a:xfrm>
          <a:prstGeom prst="rect">
            <a:avLst/>
          </a:prstGeom>
          <a:noFill/>
          <a:ln>
            <a:solidFill>
              <a:srgbClr val="FF00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81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Fill data on the JTable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01410"/>
              </p:ext>
            </p:extLst>
          </p:nvPr>
        </p:nvGraphicFramePr>
        <p:xfrm>
          <a:off x="533399" y="1143000"/>
          <a:ext cx="7924801" cy="5769864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599594"/>
                <a:gridCol w="7325207"/>
              </a:tblGrid>
              <a:tr h="10668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3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4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5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6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7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8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9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1011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12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13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14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15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16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17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18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19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20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21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</a:t>
                      </a:r>
                      <a:r>
                        <a:rPr lang="en-US" sz="1800" smtClean="0">
                          <a:solidFill>
                            <a:srgbClr val="0000E6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public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b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DB01_ReadNhanVien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() {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</a:t>
                      </a:r>
                      <a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initComponents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();     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</a:t>
                      </a:r>
                      <a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LoadData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();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}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</a:t>
                      </a:r>
                      <a:r>
                        <a:rPr lang="en-US" sz="1800" smtClean="0">
                          <a:solidFill>
                            <a:srgbClr val="0000E6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private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smtClean="0">
                          <a:solidFill>
                            <a:srgbClr val="0000E6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void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b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initComponents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() {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        </a:t>
                      </a:r>
                      <a:r>
                        <a:rPr lang="en-US" sz="1800" smtClean="0">
                          <a:solidFill>
                            <a:srgbClr val="0099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jScrollPane1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= </a:t>
                      </a:r>
                      <a:r>
                        <a:rPr lang="en-US" sz="1800" smtClean="0">
                          <a:solidFill>
                            <a:srgbClr val="0000E6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new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javax.swing.JScrollPane();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</a:t>
                      </a:r>
                      <a:r>
                        <a:rPr lang="en-US" sz="1800" smtClean="0">
                          <a:solidFill>
                            <a:srgbClr val="0099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jTable1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= </a:t>
                      </a:r>
                      <a:r>
                        <a:rPr lang="en-US" sz="1800" smtClean="0">
                          <a:solidFill>
                            <a:srgbClr val="0000E6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new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javax.swing.JTable();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        </a:t>
                      </a:r>
                      <a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setDefaultCloseOperation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(WindowConstants.</a:t>
                      </a:r>
                      <a:r>
                        <a:rPr lang="en-US" sz="1800" i="1" smtClean="0">
                          <a:solidFill>
                            <a:srgbClr val="0099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EXIT_ON_CLOSE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);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</a:t>
                      </a:r>
                      <a:r>
                        <a:rPr lang="en-US" sz="1800" smtClean="0">
                          <a:solidFill>
                            <a:srgbClr val="0099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jTable1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.setBorder(javax.swing.BorderFactory.</a:t>
                      </a:r>
                      <a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createLineBorder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</a:t>
                      </a:r>
                      <a:r>
                        <a:rPr lang="en-US" sz="1800" smtClean="0">
                          <a:solidFill>
                            <a:srgbClr val="0000E6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new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java.awt.Color(0, 0, 204)));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</a:t>
                      </a:r>
                      <a:r>
                        <a:rPr lang="en-US" sz="1800" smtClean="0">
                          <a:solidFill>
                            <a:srgbClr val="0099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jTable1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.setGridColor(</a:t>
                      </a:r>
                      <a:r>
                        <a:rPr lang="en-US" sz="1800" smtClean="0">
                          <a:solidFill>
                            <a:srgbClr val="0000E6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new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java.awt.Color(0, 0, 0));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</a:t>
                      </a:r>
                      <a:r>
                        <a:rPr lang="en-US" sz="1800" smtClean="0">
                          <a:solidFill>
                            <a:srgbClr val="0099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jScrollPane1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.setViewportView(</a:t>
                      </a:r>
                      <a:r>
                        <a:rPr lang="en-US" sz="1800" smtClean="0">
                          <a:solidFill>
                            <a:srgbClr val="0099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jTable1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);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         </a:t>
                      </a:r>
                      <a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getContentPane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().</a:t>
                      </a:r>
                      <a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add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</a:t>
                      </a:r>
                      <a:r>
                        <a:rPr lang="en-US" sz="1800" smtClean="0">
                          <a:solidFill>
                            <a:srgbClr val="0099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jScrollPane1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,</a:t>
                      </a:r>
                      <a:r>
                        <a:rPr lang="en-US" sz="1800" baseline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BorderLayout.</a:t>
                      </a:r>
                      <a:r>
                        <a:rPr lang="en-US" sz="1800" i="1" smtClean="0">
                          <a:solidFill>
                            <a:srgbClr val="0099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CENTER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);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         </a:t>
                      </a:r>
                      <a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pack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();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} 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</a:t>
                      </a:r>
                      <a:r>
                        <a:rPr lang="en-US" sz="1800" smtClean="0">
                          <a:solidFill>
                            <a:srgbClr val="0000E6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private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javax.swing.JScrollPane </a:t>
                      </a:r>
                      <a:r>
                        <a:rPr lang="en-US" sz="1800" smtClean="0">
                          <a:solidFill>
                            <a:srgbClr val="0099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jScrollPane1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;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</a:t>
                      </a:r>
                      <a:r>
                        <a:rPr lang="en-US" sz="1800" smtClean="0">
                          <a:solidFill>
                            <a:srgbClr val="0000E6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private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javax.swing.JTable </a:t>
                      </a:r>
                      <a:r>
                        <a:rPr lang="en-US" sz="1800" smtClean="0">
                          <a:solidFill>
                            <a:srgbClr val="0099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jTable1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;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}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23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Fill data on the JTable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Xem danh sách nhân viên: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133600"/>
            <a:ext cx="4508500" cy="423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Fill data on the JTable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Tìm nhân viên: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209800"/>
            <a:ext cx="49276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JFrame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47800"/>
            <a:ext cx="74803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8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Khai báo lớp kế thừa JFrame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2063252"/>
              </p:ext>
            </p:extLst>
          </p:nvPr>
        </p:nvGraphicFramePr>
        <p:xfrm>
          <a:off x="533400" y="1676400"/>
          <a:ext cx="8229600" cy="435864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09600"/>
                <a:gridCol w="7620000"/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</a:t>
                      </a:r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</a:t>
                      </a:r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3</a:t>
                      </a:r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4</a:t>
                      </a:r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5</a:t>
                      </a:r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6</a:t>
                      </a:r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7</a:t>
                      </a:r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8</a:t>
                      </a:r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9</a:t>
                      </a:r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10</a:t>
                      </a:r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11</a:t>
                      </a:r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12</a:t>
                      </a:r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13</a:t>
                      </a:r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14</a:t>
                      </a:r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15</a:t>
                      </a:r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package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packageName;</a:t>
                      </a:r>
                    </a:p>
                    <a:p>
                      <a:pPr marL="0" marR="0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import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b="1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javax.swing.*</a:t>
                      </a:r>
                      <a:r>
                        <a:rPr lang="vi-VN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;</a:t>
                      </a:r>
                      <a:endParaRPr lang="en-US" sz="16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vi-VN" sz="16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public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class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FrameName </a:t>
                      </a:r>
                      <a:r>
                        <a:rPr lang="vi-VN" sz="16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extends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b="1" dirty="0" smtClean="0">
                          <a:solidFill>
                            <a:srgbClr val="FF00FF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JFrame</a:t>
                      </a:r>
                      <a:r>
                        <a:rPr lang="vi-VN" sz="1600" dirty="0" smtClean="0">
                          <a:solidFill>
                            <a:srgbClr val="FF00FF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{</a:t>
                      </a:r>
                    </a:p>
                    <a:p>
                      <a:pPr marL="457200" marR="0" lvl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public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FrameName() {</a:t>
                      </a:r>
                    </a:p>
                    <a:p>
                      <a:pPr marL="914400" marR="0" lvl="2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this.</a:t>
                      </a:r>
                      <a:r>
                        <a:rPr lang="vi-VN" sz="1600" i="1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initComponents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();</a:t>
                      </a:r>
                    </a:p>
                    <a:p>
                      <a:pPr marL="457200" marR="0" lvl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}</a:t>
                      </a:r>
                      <a:endParaRPr lang="en-US" sz="16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457200" marR="0" lvl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vi-VN" sz="16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457200" marR="0" lvl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/**</a:t>
                      </a:r>
                    </a:p>
                    <a:p>
                      <a:pPr marL="457200" marR="0" lvl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* Khởi tạo các thành phần</a:t>
                      </a:r>
                    </a:p>
                    <a:p>
                      <a:pPr marL="457200" marR="0" lvl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*/</a:t>
                      </a:r>
                    </a:p>
                    <a:p>
                      <a:pPr marL="457200" marR="0" lvl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private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void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i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initComponents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() {</a:t>
                      </a:r>
                    </a:p>
                    <a:p>
                      <a:pPr marL="914400" marR="0" lvl="2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...</a:t>
                      </a:r>
                    </a:p>
                    <a:p>
                      <a:pPr marL="914400" marR="0" lvl="2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pack();</a:t>
                      </a:r>
                    </a:p>
                    <a:p>
                      <a:pPr marL="457200" marR="0" lvl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}</a:t>
                      </a:r>
                    </a:p>
                    <a:p>
                      <a:pPr marL="0" marR="0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Line Callout 1 (Accent Bar) 3"/>
          <p:cNvSpPr/>
          <p:nvPr/>
        </p:nvSpPr>
        <p:spPr bwMode="auto">
          <a:xfrm>
            <a:off x="5543550" y="3124200"/>
            <a:ext cx="3171825" cy="612648"/>
          </a:xfrm>
          <a:prstGeom prst="accentCallout1">
            <a:avLst>
              <a:gd name="adj1" fmla="val 18750"/>
              <a:gd name="adj2" fmla="val -8333"/>
              <a:gd name="adj3" fmla="val -58521"/>
              <a:gd name="adj4" fmla="val -56235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Khai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báo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kế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thừa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JFrame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Line Callout 1 (Accent Bar) 6"/>
          <p:cNvSpPr/>
          <p:nvPr/>
        </p:nvSpPr>
        <p:spPr bwMode="auto">
          <a:xfrm>
            <a:off x="5543550" y="1752600"/>
            <a:ext cx="3171824" cy="612648"/>
          </a:xfrm>
          <a:prstGeom prst="accentCallout1">
            <a:avLst>
              <a:gd name="adj1" fmla="val 18750"/>
              <a:gd name="adj2" fmla="val -8333"/>
              <a:gd name="adj3" fmla="val 62748"/>
              <a:gd name="adj4" fmla="val -78232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Khai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báo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sử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dụng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thư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viện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Swing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Line Callout 1 (Accent Bar) 7"/>
          <p:cNvSpPr/>
          <p:nvPr/>
        </p:nvSpPr>
        <p:spPr bwMode="auto">
          <a:xfrm>
            <a:off x="5543550" y="3962400"/>
            <a:ext cx="3171825" cy="1978152"/>
          </a:xfrm>
          <a:prstGeom prst="accentCallout1">
            <a:avLst>
              <a:gd name="adj1" fmla="val 18750"/>
              <a:gd name="adj2" fmla="val -8333"/>
              <a:gd name="adj3" fmla="val 53067"/>
              <a:gd name="adj4" fmla="val -35218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Hàm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khởi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tạo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các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đối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tượng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giao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diện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tạo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và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thiết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lập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các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thuộc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tính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cho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các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control: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vị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trí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màu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sắc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 …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Hàm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này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tự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phát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sinh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mã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nguồn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khi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sử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dụng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thiết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kế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giao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diện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kéo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6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thả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WYSIWYG.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24000" y="4648200"/>
            <a:ext cx="2895600" cy="1066800"/>
          </a:xfrm>
          <a:prstGeom prst="rect">
            <a:avLst/>
          </a:prstGeom>
          <a:noFill/>
          <a:ln w="9525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1" y="61722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 err="1" smtClean="0"/>
              <a:t>Một</a:t>
            </a:r>
            <a:r>
              <a:rPr lang="en-US" b="0" i="1" dirty="0" smtClean="0"/>
              <a:t> </a:t>
            </a:r>
            <a:r>
              <a:rPr lang="en-US" b="0" i="1" dirty="0" err="1" smtClean="0"/>
              <a:t>lớp</a:t>
            </a:r>
            <a:r>
              <a:rPr lang="en-US" b="0" i="1" dirty="0" smtClean="0"/>
              <a:t> </a:t>
            </a:r>
            <a:r>
              <a:rPr lang="en-US" b="0" i="1" dirty="0" err="1" smtClean="0"/>
              <a:t>kế</a:t>
            </a:r>
            <a:r>
              <a:rPr lang="en-US" b="0" i="1" dirty="0" smtClean="0"/>
              <a:t> </a:t>
            </a:r>
            <a:r>
              <a:rPr lang="en-US" b="0" i="1" dirty="0" err="1" smtClean="0"/>
              <a:t>thừa</a:t>
            </a:r>
            <a:r>
              <a:rPr lang="en-US" b="0" i="1" dirty="0" smtClean="0"/>
              <a:t> </a:t>
            </a:r>
            <a:r>
              <a:rPr lang="en-US" b="0" i="1" dirty="0" err="1" smtClean="0"/>
              <a:t>từ</a:t>
            </a:r>
            <a:r>
              <a:rPr lang="en-US" b="0" i="1" dirty="0" smtClean="0"/>
              <a:t> </a:t>
            </a:r>
            <a:r>
              <a:rPr lang="en-US" b="0" i="1" dirty="0" err="1" smtClean="0"/>
              <a:t>JFrame</a:t>
            </a:r>
            <a:r>
              <a:rPr lang="en-US" b="0" i="1" dirty="0" smtClean="0"/>
              <a:t> </a:t>
            </a:r>
            <a:r>
              <a:rPr lang="en-US" b="0" i="1" dirty="0" err="1" smtClean="0"/>
              <a:t>có</a:t>
            </a:r>
            <a:r>
              <a:rPr lang="en-US" b="0" i="1" dirty="0" smtClean="0"/>
              <a:t> </a:t>
            </a:r>
            <a:r>
              <a:rPr lang="en-US" b="0" i="1" dirty="0" err="1" smtClean="0"/>
              <a:t>đủ</a:t>
            </a:r>
            <a:r>
              <a:rPr lang="en-US" b="0" i="1" dirty="0" smtClean="0"/>
              <a:t> </a:t>
            </a:r>
            <a:r>
              <a:rPr lang="en-US" b="0" i="1" dirty="0" err="1" smtClean="0"/>
              <a:t>tất</a:t>
            </a:r>
            <a:r>
              <a:rPr lang="en-US" b="0" i="1" dirty="0" smtClean="0"/>
              <a:t> </a:t>
            </a:r>
            <a:r>
              <a:rPr lang="en-US" b="0" i="1" dirty="0" err="1" smtClean="0"/>
              <a:t>cả</a:t>
            </a:r>
            <a:r>
              <a:rPr lang="en-US" b="0" i="1" dirty="0" smtClean="0"/>
              <a:t> </a:t>
            </a:r>
            <a:r>
              <a:rPr lang="en-US" b="0" i="1" dirty="0" err="1" smtClean="0"/>
              <a:t>các</a:t>
            </a:r>
            <a:r>
              <a:rPr lang="en-US" b="0" i="1" dirty="0" smtClean="0"/>
              <a:t> </a:t>
            </a:r>
            <a:r>
              <a:rPr lang="en-US" b="0" i="1" dirty="0" err="1" smtClean="0"/>
              <a:t>thành</a:t>
            </a:r>
            <a:r>
              <a:rPr lang="en-US" b="0" i="1" dirty="0" smtClean="0"/>
              <a:t> </a:t>
            </a:r>
            <a:r>
              <a:rPr lang="en-US" b="0" i="1" dirty="0" err="1" smtClean="0"/>
              <a:t>phần</a:t>
            </a:r>
            <a:r>
              <a:rPr lang="en-US" b="0" i="1" dirty="0" smtClean="0"/>
              <a:t> </a:t>
            </a:r>
            <a:r>
              <a:rPr lang="en-US" b="0" i="1" dirty="0" err="1" smtClean="0"/>
              <a:t>của</a:t>
            </a:r>
            <a:r>
              <a:rPr lang="en-US" b="0" i="1" dirty="0" smtClean="0"/>
              <a:t> </a:t>
            </a:r>
            <a:r>
              <a:rPr lang="en-US" b="0" i="1" dirty="0" err="1" smtClean="0"/>
              <a:t>JFrame</a:t>
            </a:r>
            <a:r>
              <a:rPr lang="en-US" b="0" i="1" dirty="0" smtClean="0"/>
              <a:t> (</a:t>
            </a:r>
            <a:r>
              <a:rPr lang="en-US" b="0" i="1" dirty="0" err="1" smtClean="0"/>
              <a:t>các</a:t>
            </a:r>
            <a:r>
              <a:rPr lang="en-US" b="0" i="1" dirty="0" smtClean="0"/>
              <a:t> </a:t>
            </a:r>
            <a:r>
              <a:rPr lang="en-US" b="0" i="1" dirty="0" err="1" smtClean="0"/>
              <a:t>thuộc</a:t>
            </a:r>
            <a:r>
              <a:rPr lang="en-US" b="0" i="1" dirty="0" smtClean="0"/>
              <a:t> </a:t>
            </a:r>
            <a:r>
              <a:rPr lang="en-US" b="0" i="1" dirty="0" err="1" smtClean="0"/>
              <a:t>tính</a:t>
            </a:r>
            <a:r>
              <a:rPr lang="en-US" b="0" i="1" dirty="0" smtClean="0"/>
              <a:t> / </a:t>
            </a:r>
            <a:r>
              <a:rPr lang="en-US" b="0" i="1" dirty="0" err="1" smtClean="0"/>
              <a:t>phương</a:t>
            </a:r>
            <a:r>
              <a:rPr lang="en-US" b="0" i="1" dirty="0" smtClean="0"/>
              <a:t> </a:t>
            </a:r>
            <a:r>
              <a:rPr lang="en-US" b="0" i="1" dirty="0" err="1" smtClean="0"/>
              <a:t>thức</a:t>
            </a:r>
            <a:r>
              <a:rPr lang="en-US" b="0" i="1" dirty="0" smtClean="0"/>
              <a:t> public / protected</a:t>
            </a: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142590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JFrame – Hiển thị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8622871"/>
              </p:ext>
            </p:extLst>
          </p:nvPr>
        </p:nvGraphicFramePr>
        <p:xfrm>
          <a:off x="457200" y="1600200"/>
          <a:ext cx="8229600" cy="301244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09600"/>
                <a:gridCol w="7620000"/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3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4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5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6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7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8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9</a:t>
                      </a:r>
                    </a:p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package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packageName;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public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class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Main {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6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457200" marR="0" lvl="1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public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static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void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main(String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[] args) {</a:t>
                      </a:r>
                    </a:p>
                    <a:p>
                      <a:pPr marL="914400" marR="0" lvl="2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FrameName frm = </a:t>
                      </a:r>
                      <a:r>
                        <a:rPr lang="vi-VN" sz="16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new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FrameName();</a:t>
                      </a:r>
                    </a:p>
                    <a:p>
                      <a:pPr marL="914400" marR="0" lvl="2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6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914400" marR="0" lvl="2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frm.</a:t>
                      </a:r>
                      <a:r>
                        <a:rPr lang="vi-VN" sz="1600" b="0" i="1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setVisible</a:t>
                      </a:r>
                      <a:r>
                        <a:rPr lang="vi-VN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</a:t>
                      </a:r>
                      <a:r>
                        <a:rPr lang="vi-VN" sz="1600" b="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true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);</a:t>
                      </a:r>
                    </a:p>
                    <a:p>
                      <a:pPr marL="457200" marR="0" lvl="1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}</a:t>
                      </a: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6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3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JFrame</a:t>
            </a:r>
            <a:r>
              <a:rPr lang="en-US" dirty="0" smtClean="0"/>
              <a:t> –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0000CC"/>
                </a:solidFill>
              </a:rPr>
              <a:t>void</a:t>
            </a:r>
            <a:r>
              <a:rPr lang="en-US" dirty="0"/>
              <a:t> </a:t>
            </a:r>
            <a:r>
              <a:rPr lang="en-US" i="1" dirty="0" err="1" smtClean="0">
                <a:solidFill>
                  <a:srgbClr val="C00000"/>
                </a:solidFill>
              </a:rPr>
              <a:t>setDefaultCloseOperation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>
                <a:solidFill>
                  <a:srgbClr val="0000CC"/>
                </a:solidFill>
              </a:rPr>
              <a:t>int</a:t>
            </a:r>
            <a:r>
              <a:rPr lang="en-US" dirty="0"/>
              <a:t> operation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i="1" u="sng" dirty="0" smtClean="0"/>
              <a:t>Ý </a:t>
            </a:r>
            <a:r>
              <a:rPr lang="en-US" i="1" u="sng" dirty="0" err="1" smtClean="0"/>
              <a:t>nghĩa</a:t>
            </a:r>
            <a:r>
              <a:rPr lang="en-US" dirty="0" smtClean="0"/>
              <a:t>: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Frame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4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(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operation)</a:t>
            </a:r>
          </a:p>
          <a:p>
            <a:pPr lvl="1"/>
            <a:r>
              <a:rPr lang="en-US" dirty="0" err="1" smtClean="0"/>
              <a:t>WindowConstants.</a:t>
            </a:r>
            <a:r>
              <a:rPr lang="en-US" dirty="0" err="1">
                <a:solidFill>
                  <a:srgbClr val="FF00FF"/>
                </a:solidFill>
              </a:rPr>
              <a:t>DO_NOTHING_ON_CLOSE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 err="1" smtClean="0"/>
              <a:t>WindowConstants.</a:t>
            </a:r>
            <a:r>
              <a:rPr lang="en-US" dirty="0" err="1">
                <a:solidFill>
                  <a:srgbClr val="FF00FF"/>
                </a:solidFill>
              </a:rPr>
              <a:t>HIDE_ON_CLOSE</a:t>
            </a:r>
            <a:endParaRPr lang="en-US" dirty="0">
              <a:solidFill>
                <a:srgbClr val="FF00FF"/>
              </a:solidFill>
            </a:endParaRPr>
          </a:p>
          <a:p>
            <a:pPr lvl="1"/>
            <a:r>
              <a:rPr lang="en-US" dirty="0" err="1" smtClean="0"/>
              <a:t>WindowConstants.</a:t>
            </a:r>
            <a:r>
              <a:rPr lang="en-US" dirty="0" err="1">
                <a:solidFill>
                  <a:srgbClr val="FF00FF"/>
                </a:solidFill>
              </a:rPr>
              <a:t>DISPOSE_ON_CLOSE</a:t>
            </a:r>
            <a:endParaRPr lang="en-US" dirty="0">
              <a:solidFill>
                <a:srgbClr val="FF00FF"/>
              </a:solidFill>
            </a:endParaRPr>
          </a:p>
          <a:p>
            <a:pPr lvl="1"/>
            <a:r>
              <a:rPr lang="en-US" dirty="0" err="1" smtClean="0"/>
              <a:t>WindowConstants.</a:t>
            </a:r>
            <a:r>
              <a:rPr lang="en-US" dirty="0" err="1">
                <a:solidFill>
                  <a:srgbClr val="FF00FF"/>
                </a:solidFill>
              </a:rPr>
              <a:t>EXIT_ON_CLOSE</a:t>
            </a:r>
            <a:endParaRPr 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44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81TGp_gold_light">
  <a:themeElements>
    <a:clrScheme name="Default Design 2">
      <a:dk1>
        <a:srgbClr val="000000"/>
      </a:dk1>
      <a:lt1>
        <a:srgbClr val="FFFFFF"/>
      </a:lt1>
      <a:dk2>
        <a:srgbClr val="2E507A"/>
      </a:dk2>
      <a:lt2>
        <a:srgbClr val="333333"/>
      </a:lt2>
      <a:accent1>
        <a:srgbClr val="5A90C2"/>
      </a:accent1>
      <a:accent2>
        <a:srgbClr val="8AC246"/>
      </a:accent2>
      <a:accent3>
        <a:srgbClr val="FFFFFF"/>
      </a:accent3>
      <a:accent4>
        <a:srgbClr val="000000"/>
      </a:accent4>
      <a:accent5>
        <a:srgbClr val="B5C6DD"/>
      </a:accent5>
      <a:accent6>
        <a:srgbClr val="7DB03F"/>
      </a:accent6>
      <a:hlink>
        <a:srgbClr val="F6831A"/>
      </a:hlink>
      <a:folHlink>
        <a:srgbClr val="EFC821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800000"/>
        </a:dk2>
        <a:lt2>
          <a:srgbClr val="333333"/>
        </a:lt2>
        <a:accent1>
          <a:srgbClr val="EB6743"/>
        </a:accent1>
        <a:accent2>
          <a:srgbClr val="D3A911"/>
        </a:accent2>
        <a:accent3>
          <a:srgbClr val="FFFFFF"/>
        </a:accent3>
        <a:accent4>
          <a:srgbClr val="000000"/>
        </a:accent4>
        <a:accent5>
          <a:srgbClr val="F3B8B0"/>
        </a:accent5>
        <a:accent6>
          <a:srgbClr val="BF990E"/>
        </a:accent6>
        <a:hlink>
          <a:srgbClr val="7B9B63"/>
        </a:hlink>
        <a:folHlink>
          <a:srgbClr val="38A3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2E507A"/>
        </a:dk2>
        <a:lt2>
          <a:srgbClr val="333333"/>
        </a:lt2>
        <a:accent1>
          <a:srgbClr val="5A90C2"/>
        </a:accent1>
        <a:accent2>
          <a:srgbClr val="8AC246"/>
        </a:accent2>
        <a:accent3>
          <a:srgbClr val="FFFFFF"/>
        </a:accent3>
        <a:accent4>
          <a:srgbClr val="000000"/>
        </a:accent4>
        <a:accent5>
          <a:srgbClr val="B5C6DD"/>
        </a:accent5>
        <a:accent6>
          <a:srgbClr val="7DB03F"/>
        </a:accent6>
        <a:hlink>
          <a:srgbClr val="F6831A"/>
        </a:hlink>
        <a:folHlink>
          <a:srgbClr val="EFC8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A82A9F"/>
        </a:dk2>
        <a:lt2>
          <a:srgbClr val="4D4D4D"/>
        </a:lt2>
        <a:accent1>
          <a:srgbClr val="12B4D4"/>
        </a:accent1>
        <a:accent2>
          <a:srgbClr val="F1C23D"/>
        </a:accent2>
        <a:accent3>
          <a:srgbClr val="FFFFFF"/>
        </a:accent3>
        <a:accent4>
          <a:srgbClr val="000000"/>
        </a:accent4>
        <a:accent5>
          <a:srgbClr val="AAD6E6"/>
        </a:accent5>
        <a:accent6>
          <a:srgbClr val="DAB036"/>
        </a:accent6>
        <a:hlink>
          <a:srgbClr val="8CA62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13653</TotalTime>
  <Words>3840</Words>
  <Application>Microsoft Office PowerPoint</Application>
  <PresentationFormat>On-screen Show (4:3)</PresentationFormat>
  <Paragraphs>1159</Paragraphs>
  <Slides>59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Cambria</vt:lpstr>
      <vt:lpstr>Courier New</vt:lpstr>
      <vt:lpstr>Times New Roman</vt:lpstr>
      <vt:lpstr>Wingdings</vt:lpstr>
      <vt:lpstr>581TGp_gold_light</vt:lpstr>
      <vt:lpstr> Chương 4: Lập trình giao diện với JAVA &amp; SWING</vt:lpstr>
      <vt:lpstr>Giới thiệu</vt:lpstr>
      <vt:lpstr>SWING</vt:lpstr>
      <vt:lpstr>PowerPoint Presentation</vt:lpstr>
      <vt:lpstr>JFrame </vt:lpstr>
      <vt:lpstr>JFrame</vt:lpstr>
      <vt:lpstr>Khai báo lớp kế thừa JFrame</vt:lpstr>
      <vt:lpstr>JFrame – Hiển thị</vt:lpstr>
      <vt:lpstr>JFrame – Một số phương thức thông dụng</vt:lpstr>
      <vt:lpstr>JFrame – Một số phương thức thông dụng</vt:lpstr>
      <vt:lpstr>JFrame – Một số phương thức thông dụng</vt:lpstr>
      <vt:lpstr>JFrame – Một số phương thức thông dụng</vt:lpstr>
      <vt:lpstr>JFrame – Một số phương thức thông dụng</vt:lpstr>
      <vt:lpstr>JFrame – Ví dụ 1</vt:lpstr>
      <vt:lpstr>JFrame – Ví dụ 1</vt:lpstr>
      <vt:lpstr>JFrame – Ví dụ 2</vt:lpstr>
      <vt:lpstr>JDialog</vt:lpstr>
      <vt:lpstr>JDialog - Khai báo lớp kế thừa JDialog</vt:lpstr>
      <vt:lpstr>JDialog – Hiển thị </vt:lpstr>
      <vt:lpstr>JDialog – Cách sử dụng</vt:lpstr>
      <vt:lpstr>JDialog – Một số phương thức thông dụng</vt:lpstr>
      <vt:lpstr>JDialog – Một số phương thức thông dụng</vt:lpstr>
      <vt:lpstr>JDialog – Một số phương thức thông dụng</vt:lpstr>
      <vt:lpstr>JDialog - Ví dụ 3</vt:lpstr>
      <vt:lpstr>JDialog - Ví dụ 3</vt:lpstr>
      <vt:lpstr>Ví dụ 3</vt:lpstr>
      <vt:lpstr>PowerPoint Presentation</vt:lpstr>
      <vt:lpstr>JLabel</vt:lpstr>
      <vt:lpstr>JButton </vt:lpstr>
      <vt:lpstr>JButton </vt:lpstr>
      <vt:lpstr>Thêm một sự kiện cho control – Netbeans</vt:lpstr>
      <vt:lpstr>JTextField</vt:lpstr>
      <vt:lpstr>JTextField</vt:lpstr>
      <vt:lpstr>JCheckBox</vt:lpstr>
      <vt:lpstr>JRadioButton</vt:lpstr>
      <vt:lpstr>JComboBox</vt:lpstr>
      <vt:lpstr>JComboBox – Ví dụ 14</vt:lpstr>
      <vt:lpstr>JComboBox – Ví dụ 15</vt:lpstr>
      <vt:lpstr>JComboBox – Ví dụ 15</vt:lpstr>
      <vt:lpstr>JList</vt:lpstr>
      <vt:lpstr>JList – Ví dụ 16</vt:lpstr>
      <vt:lpstr>JList – Ví dụ 17</vt:lpstr>
      <vt:lpstr>JPanel</vt:lpstr>
      <vt:lpstr>JPanel – Change the border</vt:lpstr>
      <vt:lpstr>JTable</vt:lpstr>
      <vt:lpstr>JTable</vt:lpstr>
      <vt:lpstr>JTable - DefaultTableModel</vt:lpstr>
      <vt:lpstr>JTable</vt:lpstr>
      <vt:lpstr>JTable – Set column width</vt:lpstr>
      <vt:lpstr>JOptionPane</vt:lpstr>
      <vt:lpstr>JOptionPane</vt:lpstr>
      <vt:lpstr>JOptionPane</vt:lpstr>
      <vt:lpstr>PowerPoint Presentation</vt:lpstr>
      <vt:lpstr>Fill data on the JTable</vt:lpstr>
      <vt:lpstr>Fill data on the JTable</vt:lpstr>
      <vt:lpstr>Fill data on the JTable</vt:lpstr>
      <vt:lpstr>Fill data on the JTable</vt:lpstr>
      <vt:lpstr>Fill data on the JTable</vt:lpstr>
      <vt:lpstr>Fill data on the JTable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TruongSon</dc:creator>
  <cp:lastModifiedBy>nam</cp:lastModifiedBy>
  <cp:revision>2486</cp:revision>
  <dcterms:created xsi:type="dcterms:W3CDTF">2011-02-17T07:17:37Z</dcterms:created>
  <dcterms:modified xsi:type="dcterms:W3CDTF">2019-04-02T02:09:24Z</dcterms:modified>
</cp:coreProperties>
</file>