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358" r:id="rId3"/>
    <p:sldId id="357" r:id="rId4"/>
    <p:sldId id="359" r:id="rId5"/>
    <p:sldId id="361" r:id="rId6"/>
    <p:sldId id="362" r:id="rId7"/>
    <p:sldId id="380" r:id="rId8"/>
    <p:sldId id="363" r:id="rId9"/>
    <p:sldId id="364" r:id="rId10"/>
    <p:sldId id="365" r:id="rId11"/>
    <p:sldId id="367" r:id="rId12"/>
    <p:sldId id="368" r:id="rId13"/>
    <p:sldId id="369" r:id="rId14"/>
    <p:sldId id="376" r:id="rId15"/>
    <p:sldId id="377" r:id="rId16"/>
    <p:sldId id="370" r:id="rId17"/>
    <p:sldId id="374" r:id="rId18"/>
    <p:sldId id="375" r:id="rId19"/>
    <p:sldId id="378" r:id="rId20"/>
    <p:sldId id="3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7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750" autoAdjust="0"/>
    <p:restoredTop sz="68718" autoAdjust="0"/>
  </p:normalViewPr>
  <p:slideViewPr>
    <p:cSldViewPr>
      <p:cViewPr>
        <p:scale>
          <a:sx n="60" d="100"/>
          <a:sy n="60" d="100"/>
        </p:scale>
        <p:origin x="-2364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5B82-139C-43C9-BF42-8D220582A337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F09DC-4391-4D4F-874E-38978CC12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3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09DC-4391-4D4F-874E-38978CC12C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914400" y="6248400"/>
            <a:ext cx="449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Data Mining and Machine Learning Lab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3" indent="0" algn="ctr">
              <a:buNone/>
              <a:defRPr/>
            </a:lvl2pPr>
            <a:lvl3pPr marL="914386" indent="0" algn="ctr">
              <a:buNone/>
              <a:defRPr/>
            </a:lvl3pPr>
            <a:lvl4pPr marL="1371579" indent="0" algn="ctr">
              <a:buNone/>
              <a:defRPr/>
            </a:lvl4pPr>
            <a:lvl5pPr marL="1828772" indent="0" algn="ctr">
              <a:buNone/>
              <a:defRPr/>
            </a:lvl5pPr>
            <a:lvl6pPr marL="2285966" indent="0" algn="ctr">
              <a:buNone/>
              <a:defRPr/>
            </a:lvl6pPr>
            <a:lvl7pPr marL="2743159" indent="0" algn="ctr">
              <a:buNone/>
              <a:defRPr/>
            </a:lvl7pPr>
            <a:lvl8pPr marL="3200352" indent="0" algn="ctr">
              <a:buNone/>
              <a:defRPr/>
            </a:lvl8pPr>
            <a:lvl9pPr marL="365754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kern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kern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762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362200" y="0"/>
            <a:ext cx="4724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Click to edit outline overview  text</a:t>
            </a:r>
          </a:p>
          <a:p>
            <a:pPr lvl="0"/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4C98EE74-DFE3-403F-9662-EB80593C3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762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362200" y="0"/>
            <a:ext cx="4724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Click to edit outline overview  text</a:t>
            </a:r>
          </a:p>
          <a:p>
            <a:pPr lvl="0"/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4C98EE74-DFE3-403F-9662-EB80593C3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914400" y="6248400"/>
            <a:ext cx="449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Data Mining and Machine Learning Lab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3" indent="0">
              <a:buNone/>
              <a:defRPr sz="1800"/>
            </a:lvl2pPr>
            <a:lvl3pPr marL="914386" indent="0">
              <a:buNone/>
              <a:defRPr sz="1600"/>
            </a:lvl3pPr>
            <a:lvl4pPr marL="1371579" indent="0">
              <a:buNone/>
              <a:defRPr sz="1400"/>
            </a:lvl4pPr>
            <a:lvl5pPr marL="1828772" indent="0">
              <a:buNone/>
              <a:defRPr sz="1400"/>
            </a:lvl5pPr>
            <a:lvl6pPr marL="2285966" indent="0">
              <a:buNone/>
              <a:defRPr sz="1400"/>
            </a:lvl6pPr>
            <a:lvl7pPr marL="2743159" indent="0">
              <a:buNone/>
              <a:defRPr sz="1400"/>
            </a:lvl7pPr>
            <a:lvl8pPr marL="3200352" indent="0">
              <a:buNone/>
              <a:defRPr sz="1400"/>
            </a:lvl8pPr>
            <a:lvl9pPr marL="36575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kern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kern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6" indent="0">
              <a:buNone/>
              <a:defRPr sz="1800" b="1"/>
            </a:lvl3pPr>
            <a:lvl4pPr marL="1371579" indent="0">
              <a:buNone/>
              <a:defRPr sz="1600" b="1"/>
            </a:lvl4pPr>
            <a:lvl5pPr marL="1828772" indent="0">
              <a:buNone/>
              <a:defRPr sz="1600" b="1"/>
            </a:lvl5pPr>
            <a:lvl6pPr marL="2285966" indent="0">
              <a:buNone/>
              <a:defRPr sz="1600" b="1"/>
            </a:lvl6pPr>
            <a:lvl7pPr marL="2743159" indent="0">
              <a:buNone/>
              <a:defRPr sz="1600" b="1"/>
            </a:lvl7pPr>
            <a:lvl8pPr marL="3200352" indent="0">
              <a:buNone/>
              <a:defRPr sz="1600" b="1"/>
            </a:lvl8pPr>
            <a:lvl9pPr marL="36575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6" indent="0">
              <a:buNone/>
              <a:defRPr sz="1800" b="1"/>
            </a:lvl3pPr>
            <a:lvl4pPr marL="1371579" indent="0">
              <a:buNone/>
              <a:defRPr sz="1600" b="1"/>
            </a:lvl4pPr>
            <a:lvl5pPr marL="1828772" indent="0">
              <a:buNone/>
              <a:defRPr sz="1600" b="1"/>
            </a:lvl5pPr>
            <a:lvl6pPr marL="2285966" indent="0">
              <a:buNone/>
              <a:defRPr sz="1600" b="1"/>
            </a:lvl6pPr>
            <a:lvl7pPr marL="2743159" indent="0">
              <a:buNone/>
              <a:defRPr sz="1600" b="1"/>
            </a:lvl7pPr>
            <a:lvl8pPr marL="3200352" indent="0">
              <a:buNone/>
              <a:defRPr sz="1600" b="1"/>
            </a:lvl8pPr>
            <a:lvl9pPr marL="36575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kern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kern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kern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3" indent="0">
              <a:buNone/>
              <a:defRPr sz="1200"/>
            </a:lvl2pPr>
            <a:lvl3pPr marL="914386" indent="0">
              <a:buNone/>
              <a:defRPr sz="1000"/>
            </a:lvl3pPr>
            <a:lvl4pPr marL="1371579" indent="0">
              <a:buNone/>
              <a:defRPr sz="900"/>
            </a:lvl4pPr>
            <a:lvl5pPr marL="1828772" indent="0">
              <a:buNone/>
              <a:defRPr sz="900"/>
            </a:lvl5pPr>
            <a:lvl6pPr marL="2285966" indent="0">
              <a:buNone/>
              <a:defRPr sz="900"/>
            </a:lvl6pPr>
            <a:lvl7pPr marL="2743159" indent="0">
              <a:buNone/>
              <a:defRPr sz="900"/>
            </a:lvl7pPr>
            <a:lvl8pPr marL="3200352" indent="0">
              <a:buNone/>
              <a:defRPr sz="900"/>
            </a:lvl8pPr>
            <a:lvl9pPr marL="36575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kern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3" indent="0">
              <a:buNone/>
              <a:defRPr sz="2800"/>
            </a:lvl2pPr>
            <a:lvl3pPr marL="914386" indent="0">
              <a:buNone/>
              <a:defRPr sz="2400"/>
            </a:lvl3pPr>
            <a:lvl4pPr marL="1371579" indent="0">
              <a:buNone/>
              <a:defRPr sz="2000"/>
            </a:lvl4pPr>
            <a:lvl5pPr marL="1828772" indent="0">
              <a:buNone/>
              <a:defRPr sz="2000"/>
            </a:lvl5pPr>
            <a:lvl6pPr marL="2285966" indent="0">
              <a:buNone/>
              <a:defRPr sz="2000"/>
            </a:lvl6pPr>
            <a:lvl7pPr marL="2743159" indent="0">
              <a:buNone/>
              <a:defRPr sz="2000"/>
            </a:lvl7pPr>
            <a:lvl8pPr marL="3200352" indent="0">
              <a:buNone/>
              <a:defRPr sz="2000"/>
            </a:lvl8pPr>
            <a:lvl9pPr marL="365754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3" indent="0">
              <a:buNone/>
              <a:defRPr sz="1200"/>
            </a:lvl2pPr>
            <a:lvl3pPr marL="914386" indent="0">
              <a:buNone/>
              <a:defRPr sz="1000"/>
            </a:lvl3pPr>
            <a:lvl4pPr marL="1371579" indent="0">
              <a:buNone/>
              <a:defRPr sz="900"/>
            </a:lvl4pPr>
            <a:lvl5pPr marL="1828772" indent="0">
              <a:buNone/>
              <a:defRPr sz="900"/>
            </a:lvl5pPr>
            <a:lvl6pPr marL="2285966" indent="0">
              <a:buNone/>
              <a:defRPr sz="900"/>
            </a:lvl6pPr>
            <a:lvl7pPr marL="2743159" indent="0">
              <a:buNone/>
              <a:defRPr sz="900"/>
            </a:lvl7pPr>
            <a:lvl8pPr marL="3200352" indent="0">
              <a:buNone/>
              <a:defRPr sz="900"/>
            </a:lvl8pPr>
            <a:lvl9pPr marL="36575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kern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449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ker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Data Mining and Machine Learning Lab</a:t>
            </a:r>
          </a:p>
          <a:p>
            <a:pPr>
              <a:defRPr/>
            </a:pPr>
            <a:endParaRPr lang="en-US"/>
          </a:p>
        </p:txBody>
      </p:sp>
      <p:pic>
        <p:nvPicPr>
          <p:cNvPr id="2" name="Content Placeholder 4" descr="DMML-logo1.bmp"/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172200"/>
            <a:ext cx="568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4" r:id="rId14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93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386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579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77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62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5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48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4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3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6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9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2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6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9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52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45" algn="l" defTabSz="9143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458200" cy="2123658"/>
          </a:xfrm>
        </p:spPr>
        <p:txBody>
          <a:bodyPr>
            <a:normAutofit/>
          </a:bodyPr>
          <a:lstStyle/>
          <a:p>
            <a:r>
              <a:rPr lang="en-US" b="1" dirty="0" smtClean="0"/>
              <a:t>Mobile Location Prediction in </a:t>
            </a:r>
            <a:br>
              <a:rPr lang="en-US" b="1" dirty="0" smtClean="0"/>
            </a:br>
            <a:r>
              <a:rPr lang="en-US" b="1" dirty="0" err="1" smtClean="0"/>
              <a:t>Spatio</a:t>
            </a:r>
            <a:r>
              <a:rPr lang="en-US" b="1" dirty="0" smtClean="0"/>
              <a:t>-Temporal 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219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Data Mining and Machine Learning Lab</a:t>
            </a:r>
          </a:p>
          <a:p>
            <a:r>
              <a:rPr lang="en-US" sz="2200" dirty="0" smtClean="0"/>
              <a:t>Arizona State University</a:t>
            </a:r>
          </a:p>
          <a:p>
            <a:r>
              <a:rPr lang="en-US" sz="2200" dirty="0" smtClean="0"/>
              <a:t>June 18, 2012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3505200"/>
            <a:ext cx="533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 smtClean="0"/>
          </a:p>
          <a:p>
            <a:r>
              <a:rPr lang="en-US" sz="2600" dirty="0" err="1" smtClean="0"/>
              <a:t>Huiji</a:t>
            </a:r>
            <a:r>
              <a:rPr lang="en-US" sz="2600" dirty="0" smtClean="0"/>
              <a:t> </a:t>
            </a:r>
            <a:r>
              <a:rPr lang="en-US" sz="2600" dirty="0" err="1" smtClean="0"/>
              <a:t>Gao</a:t>
            </a:r>
            <a:r>
              <a:rPr lang="en-US" sz="2600" dirty="0" smtClean="0"/>
              <a:t>, </a:t>
            </a:r>
            <a:r>
              <a:rPr lang="en-US" sz="2600" dirty="0" err="1" smtClean="0"/>
              <a:t>Jiliang</a:t>
            </a:r>
            <a:r>
              <a:rPr lang="en-US" sz="2600" dirty="0" smtClean="0"/>
              <a:t> Tang, </a:t>
            </a:r>
            <a:r>
              <a:rPr lang="en-US" sz="2600" dirty="0" err="1" smtClean="0"/>
              <a:t>Huan</a:t>
            </a:r>
            <a:r>
              <a:rPr lang="en-US" sz="2600" dirty="0" smtClean="0"/>
              <a:t> Liu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Temporal Constraint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76200" y="198840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Distribution of a user’s visits at a specific location in 24 hours. </a:t>
            </a:r>
          </a:p>
          <a:p>
            <a:r>
              <a:rPr lang="en-US" sz="2400" dirty="0" smtClean="0"/>
              <a:t>    (user id: 013; place id: 3 )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913" y="1524000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                           and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600200" y="1511800"/>
          <a:ext cx="2057400" cy="54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公式" r:id="rId4" imgW="990360" imgH="228600" progId="Equation.3">
                  <p:embed/>
                </p:oleObj>
              </mc:Choice>
              <mc:Fallback>
                <p:oleObj name="公式" r:id="rId4" imgW="990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11800"/>
                        <a:ext cx="2057400" cy="54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411133" y="1524000"/>
          <a:ext cx="23706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公式" r:id="rId6" imgW="1015920" imgH="228600" progId="Equation.3">
                  <p:embed/>
                </p:oleObj>
              </mc:Choice>
              <mc:Fallback>
                <p:oleObj name="公式" r:id="rId6" imgW="10159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133" y="1524000"/>
                        <a:ext cx="237066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6" descr="C:\Users\nini2yoyo\Documents\My Dropbox\Nokia Competition\Workshop\imgs\gaussia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2743200"/>
            <a:ext cx="4267200" cy="3200400"/>
          </a:xfrm>
          <a:prstGeom prst="rect">
            <a:avLst/>
          </a:prstGeom>
          <a:noFill/>
        </p:spPr>
      </p:pic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4572000" y="2471738"/>
          <a:ext cx="40878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公式" r:id="rId9" imgW="1968480" imgH="241200" progId="Equation.3">
                  <p:embed/>
                </p:oleObj>
              </mc:Choice>
              <mc:Fallback>
                <p:oleObj name="公式" r:id="rId9" imgW="196848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71738"/>
                        <a:ext cx="408781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724400" y="3558277"/>
          <a:ext cx="3657600" cy="93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公式" r:id="rId11" imgW="1993680" imgH="444240" progId="Equation.3">
                  <p:embed/>
                </p:oleObj>
              </mc:Choice>
              <mc:Fallback>
                <p:oleObj name="公式" r:id="rId11" imgW="199368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58277"/>
                        <a:ext cx="3657600" cy="937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>
          <a:xfrm>
            <a:off x="6324600" y="3048000"/>
            <a:ext cx="457200" cy="5334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257800" y="4572000"/>
            <a:ext cx="457200" cy="5334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33523" y="5181600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Maximizing Likelihood</a:t>
            </a:r>
          </a:p>
        </p:txBody>
      </p:sp>
      <p:sp>
        <p:nvSpPr>
          <p:cNvPr id="14" name="Down Arrow 13"/>
          <p:cNvSpPr/>
          <p:nvPr/>
        </p:nvSpPr>
        <p:spPr>
          <a:xfrm rot="16200000">
            <a:off x="7581900" y="5143500"/>
            <a:ext cx="457200" cy="5334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8229600" y="4876800"/>
          <a:ext cx="6064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公式" r:id="rId13" imgW="291960" imgH="482400" progId="Equation.3">
                  <p:embed/>
                </p:oleObj>
              </mc:Choice>
              <mc:Fallback>
                <p:oleObj name="公式" r:id="rId13" imgW="29196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876800"/>
                        <a:ext cx="60642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6019800" y="4406893"/>
          <a:ext cx="2293937" cy="46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公式" r:id="rId15" imgW="1117440" imgH="228600" progId="Equation.3">
                  <p:embed/>
                </p:oleObj>
              </mc:Choice>
              <mc:Fallback>
                <p:oleObj name="公式" r:id="rId15" imgW="111744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06893"/>
                        <a:ext cx="2293937" cy="469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Temporal Constraint</a:t>
            </a:r>
            <a:endParaRPr lang="en-US" sz="3200" dirty="0"/>
          </a:p>
        </p:txBody>
      </p:sp>
      <p:pic>
        <p:nvPicPr>
          <p:cNvPr id="13" name="Picture 10" descr="C:\Users\nini2yoyo\Documents\My Dropbox\Nokia Competition\Workshop\imgs\gaussianf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7000"/>
            <a:ext cx="4267200" cy="3200400"/>
          </a:xfrm>
          <a:prstGeom prst="rect">
            <a:avLst/>
          </a:prstGeom>
          <a:noFill/>
        </p:spPr>
      </p:pic>
      <p:pic>
        <p:nvPicPr>
          <p:cNvPr id="17" name="Picture 6" descr="C:\Users\nini2yoyo\Documents\My Dropbox\Nokia Competition\Workshop\imgs\gaussi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590800"/>
            <a:ext cx="4419600" cy="33147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913" y="1524000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Curve Fitting: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95600" y="2129135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[user id: 013; place id: 3]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Location Prediction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1913" y="1524000"/>
            <a:ext cx="89611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Probability of visiting location l at time t with the latest visit at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k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254125" y="2133600"/>
          <a:ext cx="65182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4" imgW="3136680" imgH="698400" progId="Equation.3">
                  <p:embed/>
                </p:oleObj>
              </mc:Choice>
              <mc:Fallback>
                <p:oleObj name="公式" r:id="rId4" imgW="3136680" imgH="698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133600"/>
                        <a:ext cx="6518275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 rot="2952715">
            <a:off x="2161556" y="3908215"/>
            <a:ext cx="457200" cy="6858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2952715">
            <a:off x="4218957" y="3908215"/>
            <a:ext cx="457200" cy="6858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2952715">
            <a:off x="6123957" y="3940385"/>
            <a:ext cx="457200" cy="6858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5400" y="4648200"/>
            <a:ext cx="1886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HPY Prior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4648200"/>
            <a:ext cx="1806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Gaussian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4648200"/>
            <a:ext cx="1806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Gaussian</a:t>
            </a:r>
            <a:endParaRPr lang="en-US" sz="3000" dirty="0"/>
          </a:p>
        </p:txBody>
      </p:sp>
      <p:sp>
        <p:nvSpPr>
          <p:cNvPr id="13" name="Rectangle 12"/>
          <p:cNvSpPr/>
          <p:nvPr/>
        </p:nvSpPr>
        <p:spPr>
          <a:xfrm>
            <a:off x="1600200" y="5334000"/>
            <a:ext cx="5791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HPY Prior Hour-Day Model (HPHD) 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4" grpId="0"/>
      <p:bldP spid="1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1913" y="1524000"/>
            <a:ext cx="89020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Experiment Setting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For Submission:</a:t>
            </a:r>
          </a:p>
          <a:p>
            <a:r>
              <a:rPr lang="en-US" sz="2400" dirty="0" smtClean="0"/>
              <a:t>Training set: Set A</a:t>
            </a:r>
          </a:p>
          <a:p>
            <a:r>
              <a:rPr lang="en-US" sz="2400" dirty="0" smtClean="0"/>
              <a:t>Testing set: Set C (no ground truth)</a:t>
            </a:r>
          </a:p>
          <a:p>
            <a:r>
              <a:rPr lang="en-US" sz="2400" dirty="0" smtClean="0"/>
              <a:t>Number of users: 80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For Evaluation</a:t>
            </a:r>
          </a:p>
          <a:p>
            <a:r>
              <a:rPr lang="en-US" sz="2400" dirty="0" smtClean="0"/>
              <a:t>Divide set A into training and testing parts.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Testing set: Toy data provided by Nokia with 3373 unknown locations.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Training set: For each user, all the visits in set A that happened before the visits in testing set.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1913" y="1524000"/>
            <a:ext cx="89020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Baseline Methods (</a:t>
            </a:r>
            <a:r>
              <a:rPr lang="en-US" sz="2400" dirty="0" smtClean="0">
                <a:solidFill>
                  <a:srgbClr val="FF0000"/>
                </a:solidFill>
              </a:rPr>
              <a:t>Spatial Family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Most Frequent Visit Model (MFV)</a:t>
            </a:r>
          </a:p>
          <a:p>
            <a:pPr marL="457200" indent="-457200"/>
            <a:r>
              <a:rPr lang="en-US" sz="2400" dirty="0" smtClean="0"/>
              <a:t>	Consider the </a:t>
            </a:r>
            <a:r>
              <a:rPr lang="en-US" sz="2400" dirty="0" smtClean="0">
                <a:solidFill>
                  <a:srgbClr val="FF0000"/>
                </a:solidFill>
              </a:rPr>
              <a:t>most frequent visited location</a:t>
            </a:r>
          </a:p>
          <a:p>
            <a:pPr marL="457200" indent="-457200">
              <a:buAutoNum type="arabicPeriod" startAt="2"/>
            </a:pPr>
            <a:r>
              <a:rPr lang="en-US" sz="2400" dirty="0" smtClean="0"/>
              <a:t>Order-1 Markov Model (OMM)</a:t>
            </a:r>
          </a:p>
          <a:p>
            <a:pPr marL="457200" indent="-457200"/>
            <a:r>
              <a:rPr lang="en-US" sz="2400" dirty="0" smtClean="0"/>
              <a:t>	Consider </a:t>
            </a:r>
            <a:r>
              <a:rPr lang="en-US" sz="2400" dirty="0" smtClean="0">
                <a:solidFill>
                  <a:srgbClr val="FF0000"/>
                </a:solidFill>
              </a:rPr>
              <a:t>the most frequent two-gram pattern</a:t>
            </a:r>
            <a:r>
              <a:rPr lang="en-US" sz="2400" dirty="0" smtClean="0"/>
              <a:t> with the latest visit as context. </a:t>
            </a:r>
          </a:p>
          <a:p>
            <a:pPr marL="457200" indent="-457200">
              <a:buAutoNum type="arabicPeriod" startAt="3"/>
            </a:pPr>
            <a:r>
              <a:rPr lang="en-US" sz="2400" dirty="0" smtClean="0"/>
              <a:t>Fallback Markov Model</a:t>
            </a:r>
          </a:p>
          <a:p>
            <a:pPr marL="457200" indent="-457200"/>
            <a:r>
              <a:rPr lang="en-US" sz="2400" dirty="0" smtClean="0"/>
              <a:t>	A </a:t>
            </a:r>
            <a:r>
              <a:rPr lang="en-US" sz="2400" dirty="0" smtClean="0">
                <a:solidFill>
                  <a:srgbClr val="FF0000"/>
                </a:solidFill>
              </a:rPr>
              <a:t>combination of MFV and OMM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4.	HPY Prior Model (HP)</a:t>
            </a:r>
          </a:p>
          <a:p>
            <a:pPr marL="457200" indent="-457200"/>
            <a:r>
              <a:rPr lang="en-US" sz="2400" dirty="0" smtClean="0"/>
              <a:t>      Consider the </a:t>
            </a:r>
            <a:r>
              <a:rPr lang="en-US" sz="2400" dirty="0" smtClean="0">
                <a:solidFill>
                  <a:srgbClr val="FF0000"/>
                </a:solidFill>
              </a:rPr>
              <a:t>HPY prior only</a:t>
            </a:r>
            <a:r>
              <a:rPr lang="en-US" sz="2400" dirty="0" smtClean="0"/>
              <a:t> to predict the next location.</a:t>
            </a:r>
          </a:p>
          <a:p>
            <a:pPr marL="457200" indent="-457200"/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1913" y="1524000"/>
            <a:ext cx="89020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Baseline Methods (</a:t>
            </a:r>
            <a:r>
              <a:rPr lang="en-US" sz="2400" dirty="0" smtClean="0">
                <a:solidFill>
                  <a:srgbClr val="FF0000"/>
                </a:solidFill>
              </a:rPr>
              <a:t>Temporal Family</a:t>
            </a:r>
            <a:r>
              <a:rPr lang="en-US" sz="2400" dirty="0" smtClean="0"/>
              <a:t>)</a:t>
            </a:r>
          </a:p>
          <a:p>
            <a:pPr marL="457200" indent="-457200"/>
            <a:r>
              <a:rPr lang="en-US" sz="2400" dirty="0" smtClean="0"/>
              <a:t>5.	Most Frequent Hourly Model (MFH)</a:t>
            </a:r>
          </a:p>
          <a:p>
            <a:pPr marL="457200" indent="-457200"/>
            <a:r>
              <a:rPr lang="en-US" sz="2400" dirty="0" smtClean="0"/>
              <a:t>	Predict the next visit at time h as </a:t>
            </a:r>
            <a:r>
              <a:rPr lang="en-US" sz="2400" dirty="0" smtClean="0">
                <a:solidFill>
                  <a:srgbClr val="FF0000"/>
                </a:solidFill>
              </a:rPr>
              <a:t>the most frequent visit location at h </a:t>
            </a:r>
            <a:r>
              <a:rPr lang="en-US" sz="2400" dirty="0" smtClean="0"/>
              <a:t>in previous visits.</a:t>
            </a:r>
          </a:p>
          <a:p>
            <a:pPr marL="457200" indent="-457200"/>
            <a:r>
              <a:rPr lang="en-US" sz="2400" dirty="0" smtClean="0"/>
              <a:t>6.	Most Frequent Daily Model (MFD)</a:t>
            </a:r>
          </a:p>
          <a:p>
            <a:pPr marL="457200" indent="-457200"/>
            <a:r>
              <a:rPr lang="en-US" sz="2400" dirty="0" smtClean="0"/>
              <a:t>      Predict the next visit at time d as </a:t>
            </a:r>
            <a:r>
              <a:rPr lang="en-US" sz="2400" dirty="0" smtClean="0">
                <a:solidFill>
                  <a:srgbClr val="FF0000"/>
                </a:solidFill>
              </a:rPr>
              <a:t>the most frequent visit location at d </a:t>
            </a:r>
            <a:r>
              <a:rPr lang="en-US" sz="2400" dirty="0" smtClean="0"/>
              <a:t>in previous visits.</a:t>
            </a:r>
          </a:p>
          <a:p>
            <a:pPr marL="457200" indent="-457200"/>
            <a:r>
              <a:rPr lang="en-US" sz="2400" dirty="0" smtClean="0"/>
              <a:t>7.	Most Frequent Hour-Day Model (MFHD)</a:t>
            </a:r>
          </a:p>
          <a:p>
            <a:pPr marL="457200" indent="-457200"/>
            <a:r>
              <a:rPr lang="en-US" sz="2400" dirty="0" smtClean="0"/>
              <a:t>      A combination of MFH and MFD (by </a:t>
            </a:r>
            <a:r>
              <a:rPr lang="en-US" sz="2400" dirty="0" err="1" smtClean="0"/>
              <a:t>mutiplying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1913" y="1524000"/>
            <a:ext cx="89020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Baseline Methods (</a:t>
            </a:r>
            <a:r>
              <a:rPr lang="en-US" sz="2400" dirty="0" err="1" smtClean="0">
                <a:solidFill>
                  <a:srgbClr val="FF0000"/>
                </a:solidFill>
              </a:rPr>
              <a:t>Spatio</a:t>
            </a:r>
            <a:r>
              <a:rPr lang="en-US" sz="2400" dirty="0" smtClean="0">
                <a:solidFill>
                  <a:srgbClr val="FF0000"/>
                </a:solidFill>
              </a:rPr>
              <a:t>-Temporal family</a:t>
            </a:r>
            <a:r>
              <a:rPr lang="en-US" sz="2400" dirty="0" smtClean="0"/>
              <a:t>)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8.	HPY Prior Hourly Model (HPH)</a:t>
            </a:r>
          </a:p>
          <a:p>
            <a:pPr marL="457200" indent="-457200"/>
            <a:r>
              <a:rPr lang="en-US" sz="2400" dirty="0" smtClean="0"/>
              <a:t>	Consider the </a:t>
            </a:r>
            <a:r>
              <a:rPr lang="en-US" sz="2400" dirty="0" smtClean="0">
                <a:solidFill>
                  <a:srgbClr val="FF0000"/>
                </a:solidFill>
              </a:rPr>
              <a:t>HPY prior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hourly information</a:t>
            </a:r>
            <a:r>
              <a:rPr lang="en-US" sz="2400" dirty="0" smtClean="0"/>
              <a:t>.</a:t>
            </a:r>
          </a:p>
          <a:p>
            <a:pPr marL="457200" indent="-457200"/>
            <a:r>
              <a:rPr lang="en-US" sz="2400" dirty="0" smtClean="0"/>
              <a:t> </a:t>
            </a:r>
          </a:p>
          <a:p>
            <a:pPr marL="457200" indent="-457200"/>
            <a:r>
              <a:rPr lang="en-US" sz="2400" dirty="0" smtClean="0"/>
              <a:t>9.	HPY Prior Daily Model (HPD)</a:t>
            </a:r>
          </a:p>
          <a:p>
            <a:pPr marL="457200" indent="-457200"/>
            <a:r>
              <a:rPr lang="en-US" sz="2400" dirty="0" smtClean="0"/>
              <a:t>	Consider the </a:t>
            </a:r>
            <a:r>
              <a:rPr lang="en-US" sz="2400" dirty="0" smtClean="0">
                <a:solidFill>
                  <a:srgbClr val="FF0000"/>
                </a:solidFill>
              </a:rPr>
              <a:t>HPY Prior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daily information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sz="2400" dirty="0" smtClean="0"/>
              <a:t>Proposed Method (</a:t>
            </a:r>
            <a:r>
              <a:rPr lang="en-US" sz="2400" dirty="0" err="1" smtClean="0">
                <a:solidFill>
                  <a:srgbClr val="FF0000"/>
                </a:solidFill>
              </a:rPr>
              <a:t>Spatio</a:t>
            </a:r>
            <a:r>
              <a:rPr lang="en-US" sz="2400" dirty="0" smtClean="0">
                <a:solidFill>
                  <a:srgbClr val="FF0000"/>
                </a:solidFill>
              </a:rPr>
              <a:t>-Temporal family</a:t>
            </a:r>
            <a:r>
              <a:rPr lang="en-US" sz="2400" dirty="0" smtClean="0"/>
              <a:t>)</a:t>
            </a:r>
          </a:p>
          <a:p>
            <a:pPr marL="457200" indent="-457200"/>
            <a:r>
              <a:rPr lang="en-US" sz="2400" dirty="0" smtClean="0"/>
              <a:t>  	HPY Prior Hour-Day Model (HPHD) </a:t>
            </a:r>
          </a:p>
          <a:p>
            <a:pPr marL="457200" indent="-457200"/>
            <a:r>
              <a:rPr lang="en-US" sz="2400" dirty="0" smtClean="0"/>
              <a:t>	 Consider the </a:t>
            </a:r>
            <a:r>
              <a:rPr lang="en-US" sz="2400" dirty="0" smtClean="0">
                <a:solidFill>
                  <a:srgbClr val="FF0000"/>
                </a:solidFill>
              </a:rPr>
              <a:t>HPY prior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hourly information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daily information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1913" y="1524000"/>
            <a:ext cx="890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Results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81200"/>
            <a:ext cx="680675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Conclusions and Future Work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1913" y="1524000"/>
            <a:ext cx="8902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Gaussian Distribution with Two Peaks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An alternative version of HPHD. (AHPHD)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Not stable, sensitive to peak detection.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6" descr="C:\Users\nini2yoyo\Documents\My Dropbox\Nokia Competition\Workshop\imgs\gaussi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05100"/>
            <a:ext cx="4419600" cy="33147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286000" y="4762500"/>
            <a:ext cx="6096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2857500"/>
            <a:ext cx="6096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3429000"/>
            <a:ext cx="44721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smtClean="0"/>
              <a:t>Five Submissions</a:t>
            </a:r>
            <a:endParaRPr lang="en-US" sz="2400" dirty="0" smtClean="0"/>
          </a:p>
          <a:p>
            <a:r>
              <a:rPr lang="en-US" sz="2400" dirty="0" smtClean="0"/>
              <a:t>FHD, HP, HPH, HPHD, AHPHD</a:t>
            </a:r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Acknowledgements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4313" y="1676400"/>
            <a:ext cx="89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work is supported, in part, by ONR (N000141010091).</a:t>
            </a:r>
          </a:p>
        </p:txBody>
      </p:sp>
      <p:pic>
        <p:nvPicPr>
          <p:cNvPr id="52226" name="Picture 2" descr="http://active.ist.ucf.edu/Portals/2/Graphics/ONR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413000"/>
            <a:ext cx="2438400" cy="101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3657600"/>
            <a:ext cx="8902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the data used in this work is provided by Nokia Mobile Data Challenge.</a:t>
            </a:r>
          </a:p>
        </p:txBody>
      </p:sp>
      <p:pic>
        <p:nvPicPr>
          <p:cNvPr id="52228" name="Picture 4" descr="http://research.nokia.com/files/public/logo_MD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419600"/>
            <a:ext cx="7124700" cy="1498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Mobile </a:t>
            </a:r>
            <a:r>
              <a:rPr lang="en-US" sz="3200" smtClean="0"/>
              <a:t>Location Prediction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0" y="1524000"/>
            <a:ext cx="9372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sz="2400" dirty="0" smtClean="0"/>
              <a:t> Applications: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Mobile Advertising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Traffic Planning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User oriented coupon dispersion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Disaster Relief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l"/>
            </a:pPr>
            <a:r>
              <a:rPr lang="en-US" sz="2400" dirty="0" smtClean="0"/>
              <a:t> Challenges: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b="1" dirty="0" smtClean="0"/>
              <a:t>Over-fitting</a:t>
            </a:r>
          </a:p>
          <a:p>
            <a:pPr marL="457200" indent="-457200"/>
            <a:r>
              <a:rPr lang="en-US" sz="2000" dirty="0" smtClean="0"/>
              <a:t>	Long spatial-temporal trajectories with massive n-gram spatial patterns and sparse temporal patterns, smoothing techniques are indispensable.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b="1" dirty="0" smtClean="0"/>
              <a:t>Integration</a:t>
            </a:r>
          </a:p>
          <a:p>
            <a:pPr marL="457200" indent="-457200"/>
            <a:r>
              <a:rPr lang="en-US" sz="2000" dirty="0" smtClean="0"/>
              <a:t>	Seek a good way to integrate both spatial information and temporal information.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968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527913" y="3200400"/>
            <a:ext cx="8902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381000" y="16002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Given a user with a series of his </a:t>
            </a:r>
            <a:r>
              <a:rPr lang="en-US" sz="2000" b="1" dirty="0" smtClean="0">
                <a:solidFill>
                  <a:srgbClr val="FF0000"/>
                </a:solidFill>
              </a:rPr>
              <a:t>historical visits</a:t>
            </a:r>
            <a:r>
              <a:rPr lang="en-US" sz="2000" b="1" dirty="0" smtClean="0"/>
              <a:t> in a </a:t>
            </a:r>
            <a:r>
              <a:rPr lang="en-US" sz="2000" b="1" dirty="0" smtClean="0">
                <a:solidFill>
                  <a:srgbClr val="FF0000"/>
                </a:solidFill>
              </a:rPr>
              <a:t>previous time section</a:t>
            </a:r>
            <a:r>
              <a:rPr lang="en-US" sz="2000" b="1" dirty="0" smtClean="0"/>
              <a:t>, and a context of the </a:t>
            </a:r>
            <a:r>
              <a:rPr lang="en-US" sz="2000" b="1" dirty="0" smtClean="0">
                <a:solidFill>
                  <a:srgbClr val="FF0000"/>
                </a:solidFill>
              </a:rPr>
              <a:t>latest visit location </a:t>
            </a:r>
            <a:r>
              <a:rPr lang="en-US" sz="2000" b="1" dirty="0" smtClean="0"/>
              <a:t>with the </a:t>
            </a:r>
            <a:r>
              <a:rPr lang="en-US" sz="2000" b="1" dirty="0" smtClean="0">
                <a:solidFill>
                  <a:srgbClr val="FF0000"/>
                </a:solidFill>
              </a:rPr>
              <a:t>time of the next visit</a:t>
            </a:r>
            <a:r>
              <a:rPr lang="en-US" sz="2000" b="1" dirty="0" smtClean="0"/>
              <a:t>, the location prediction problem in Nokia Mobile Data Challenge can be described as finding the probability of 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74900" y="3200400"/>
          <a:ext cx="4102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公式" r:id="rId4" imgW="1447560" imgH="228600" progId="Equation.3">
                  <p:embed/>
                </p:oleObj>
              </mc:Choice>
              <mc:Fallback>
                <p:oleObj name="公式" r:id="rId4" imgW="14475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200400"/>
                        <a:ext cx="4102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40386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Where             </a:t>
            </a:r>
          </a:p>
          <a:p>
            <a:r>
              <a:rPr lang="en-US" sz="2000" b="1" dirty="0" smtClean="0"/>
              <a:t>           : the </a:t>
            </a:r>
            <a:r>
              <a:rPr lang="en-US" sz="2000" b="1" dirty="0" err="1" smtClean="0"/>
              <a:t>i-th</a:t>
            </a:r>
            <a:r>
              <a:rPr lang="en-US" sz="2000" b="1" dirty="0" smtClean="0"/>
              <a:t> visit at location l;</a:t>
            </a:r>
          </a:p>
          <a:p>
            <a:r>
              <a:rPr lang="en-US" sz="2000" b="1" dirty="0" smtClean="0"/>
              <a:t>           : the </a:t>
            </a:r>
            <a:r>
              <a:rPr lang="en-US" sz="2000" b="1" dirty="0" err="1" smtClean="0"/>
              <a:t>i-th</a:t>
            </a:r>
            <a:r>
              <a:rPr lang="en-US" sz="2000" b="1" dirty="0" smtClean="0"/>
              <a:t> visit happens at time t; </a:t>
            </a:r>
          </a:p>
          <a:p>
            <a:r>
              <a:rPr lang="en-US" sz="2000" b="1" dirty="0" smtClean="0"/>
              <a:t>             set as the </a:t>
            </a:r>
            <a:r>
              <a:rPr lang="en-US" sz="2000" dirty="0" smtClean="0"/>
              <a:t>“ending time of current visit” </a:t>
            </a:r>
            <a:endParaRPr lang="en-US" sz="2000" b="1" dirty="0" smtClean="0"/>
          </a:p>
          <a:p>
            <a:r>
              <a:rPr lang="en-US" sz="2000" b="1" dirty="0" smtClean="0"/>
              <a:t>           : the (i-1)-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 visit happened at location </a:t>
            </a:r>
            <a:r>
              <a:rPr lang="en-US" sz="2000" b="1" dirty="0" err="1" smtClean="0"/>
              <a:t>l</a:t>
            </a:r>
            <a:r>
              <a:rPr lang="en-US" sz="2000" b="1" baseline="-25000" dirty="0" err="1" smtClean="0"/>
              <a:t>k</a:t>
            </a:r>
            <a:r>
              <a:rPr lang="en-US" sz="2000" b="1" dirty="0" smtClean="0"/>
              <a:t>. 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81000" y="4310742"/>
          <a:ext cx="762000" cy="48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公式" r:id="rId6" imgW="355320" imgH="228600" progId="Equation.3">
                  <p:embed/>
                </p:oleObj>
              </mc:Choice>
              <mc:Fallback>
                <p:oleObj name="公式" r:id="rId6" imgW="3553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10742"/>
                        <a:ext cx="762000" cy="489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1000" y="4572000"/>
          <a:ext cx="762000" cy="52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公式" r:id="rId8" imgW="330120" imgH="228600" progId="Equation.3">
                  <p:embed/>
                </p:oleObj>
              </mc:Choice>
              <mc:Fallback>
                <p:oleObj name="公式" r:id="rId8" imgW="3301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762000" cy="527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04800" y="5225716"/>
          <a:ext cx="872067" cy="41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公式" r:id="rId10" imgW="482400" imgH="228600" progId="Equation.3">
                  <p:embed/>
                </p:oleObj>
              </mc:Choice>
              <mc:Fallback>
                <p:oleObj name="公式" r:id="rId10" imgW="4824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25716"/>
                        <a:ext cx="872067" cy="413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381000" y="14478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Using </a:t>
            </a:r>
            <a:r>
              <a:rPr lang="en-US" sz="2000" b="1" dirty="0" err="1" smtClean="0"/>
              <a:t>Bayes</a:t>
            </a:r>
            <a:r>
              <a:rPr lang="en-US" sz="2000" b="1" dirty="0" smtClean="0"/>
              <a:t>’ rule,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47800" y="3929063"/>
          <a:ext cx="58388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公式" r:id="rId4" imgW="2603160" imgH="457200" progId="Equation.3">
                  <p:embed/>
                </p:oleObj>
              </mc:Choice>
              <mc:Fallback>
                <p:oleObj name="公式" r:id="rId4" imgW="2603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29063"/>
                        <a:ext cx="583882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1752600" y="3962400"/>
            <a:ext cx="3124200" cy="4572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752600" y="4507653"/>
            <a:ext cx="2086187" cy="36914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5029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Consider</a:t>
            </a:r>
          </a:p>
          <a:p>
            <a:r>
              <a:rPr lang="en-US" sz="2000" b="1" dirty="0" smtClean="0"/>
              <a:t> under the assumption that the probability of current visit time is only relevant to the current visit location. 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608137" y="4953000"/>
          <a:ext cx="55546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公式" r:id="rId6" imgW="2476440" imgH="228600" progId="Equation.3">
                  <p:embed/>
                </p:oleObj>
              </mc:Choice>
              <mc:Fallback>
                <p:oleObj name="公式" r:id="rId6" imgW="24764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7" y="4953000"/>
                        <a:ext cx="555466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447800" y="1905000"/>
          <a:ext cx="3429000" cy="194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公式" r:id="rId8" imgW="1587240" imgH="901440" progId="Equation.3">
                  <p:embed/>
                </p:oleObj>
              </mc:Choice>
              <mc:Fallback>
                <p:oleObj name="公式" r:id="rId8" imgW="1587240" imgH="901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3429000" cy="194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33600" y="1600200"/>
          <a:ext cx="47275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公式" r:id="rId4" imgW="2108160" imgH="457200" progId="Equation.3">
                  <p:embed/>
                </p:oleObj>
              </mc:Choice>
              <mc:Fallback>
                <p:oleObj name="公式" r:id="rId4" imgW="2108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472757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438400" y="2133600"/>
            <a:ext cx="1981200" cy="4572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95800" y="2133600"/>
            <a:ext cx="2286000" cy="4572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26150" y="3276600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Spatial Prior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3276600"/>
            <a:ext cx="385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Temporal Constraint</a:t>
            </a:r>
            <a:endParaRPr lang="en-US" sz="3200" dirty="0"/>
          </a:p>
        </p:txBody>
      </p:sp>
      <p:sp>
        <p:nvSpPr>
          <p:cNvPr id="16" name="Down Arrow 15"/>
          <p:cNvSpPr/>
          <p:nvPr/>
        </p:nvSpPr>
        <p:spPr>
          <a:xfrm rot="2952715">
            <a:off x="2867643" y="2644985"/>
            <a:ext cx="457200" cy="6858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8555984">
            <a:off x="5533435" y="2641916"/>
            <a:ext cx="457200" cy="6858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0" y="42672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probability of next visit at location l given the current visit at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k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3434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probability of the </a:t>
            </a:r>
            <a:r>
              <a:rPr lang="en-US" sz="2400" dirty="0" err="1" smtClean="0"/>
              <a:t>i-th</a:t>
            </a:r>
            <a:r>
              <a:rPr lang="en-US" sz="2400" dirty="0" smtClean="0"/>
              <a:t> visit happening at time t, observing that the </a:t>
            </a:r>
            <a:r>
              <a:rPr lang="en-US" sz="2400" dirty="0" err="1" smtClean="0"/>
              <a:t>i-th</a:t>
            </a:r>
            <a:r>
              <a:rPr lang="en-US" sz="2400" dirty="0" smtClean="0"/>
              <a:t> visit location is 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/>
      <p:bldP spid="15" grpId="0"/>
      <p:bldP spid="16" grpId="0" animBg="1"/>
      <p:bldP spid="17" grpId="1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Spatial Prior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447800"/>
            <a:ext cx="9067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Two properties of spatial prior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 Power Law Distribution</a:t>
            </a:r>
          </a:p>
          <a:p>
            <a:r>
              <a:rPr lang="en-US" sz="2000" dirty="0" smtClean="0"/>
              <a:t>People tend to go to few places many times, and many places few times.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 Short Term Effect</a:t>
            </a:r>
          </a:p>
          <a:p>
            <a:r>
              <a:rPr lang="en-US" sz="2000" dirty="0" smtClean="0"/>
              <a:t>The current visit location is more relevant to the latest visit than the older visit.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Correspondences between language and LBSN modeling</a:t>
            </a:r>
          </a:p>
          <a:p>
            <a:endParaRPr lang="en-US" sz="2000" dirty="0" smtClean="0"/>
          </a:p>
          <a:p>
            <a:endParaRPr lang="en-US" sz="2400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38600" y="1447800"/>
          <a:ext cx="2057400" cy="43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公式" r:id="rId4" imgW="1091880" imgH="228600" progId="Equation.3">
                  <p:embed/>
                </p:oleObj>
              </mc:Choice>
              <mc:Fallback>
                <p:oleObj name="公式" r:id="rId4" imgW="1091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2057400" cy="430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8887" y="3352800"/>
            <a:ext cx="6513513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5181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Gao</a:t>
            </a:r>
            <a:r>
              <a:rPr lang="en-US" sz="2400" dirty="0" smtClean="0">
                <a:solidFill>
                  <a:srgbClr val="0070C0"/>
                </a:solidFill>
              </a:rPr>
              <a:t> et al. Exploring Social-</a:t>
            </a:r>
            <a:r>
              <a:rPr lang="en-US" sz="2400" dirty="0" err="1" smtClean="0">
                <a:solidFill>
                  <a:srgbClr val="0070C0"/>
                </a:solidFill>
              </a:rPr>
              <a:t>Historcal</a:t>
            </a:r>
            <a:r>
              <a:rPr lang="en-US" sz="2400" dirty="0" smtClean="0">
                <a:solidFill>
                  <a:srgbClr val="0070C0"/>
                </a:solidFill>
              </a:rPr>
              <a:t> Ties on Location-Based Social Networks. ICWSM 2012]</a:t>
            </a:r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Spatial Prior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8029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Hierarchical Pitman-</a:t>
            </a:r>
            <a:r>
              <a:rPr lang="en-US" sz="2400" dirty="0" err="1" smtClean="0"/>
              <a:t>Yor</a:t>
            </a:r>
            <a:r>
              <a:rPr lang="en-US" sz="2400" dirty="0" smtClean="0"/>
              <a:t> (HPY) Language Model to generate </a:t>
            </a:r>
          </a:p>
          <a:p>
            <a:r>
              <a:rPr lang="en-US" sz="2400" dirty="0" smtClean="0"/>
              <a:t>the spatial prior                             (</a:t>
            </a:r>
            <a:r>
              <a:rPr lang="en-US" sz="2400" dirty="0" smtClean="0">
                <a:solidFill>
                  <a:srgbClr val="FF0000"/>
                </a:solidFill>
              </a:rPr>
              <a:t>HPY spatial prior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Generate the probability of next location based on an </a:t>
            </a:r>
          </a:p>
          <a:p>
            <a:r>
              <a:rPr lang="en-US" sz="2400" dirty="0" smtClean="0"/>
              <a:t>observation of historical visiting sequence.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Consider a combination of all the n-gram patterns in the</a:t>
            </a:r>
          </a:p>
          <a:p>
            <a:r>
              <a:rPr lang="en-US" sz="2400" dirty="0" smtClean="0"/>
              <a:t> previous visits with various pattern weights.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 latest visit has higher weight than the older visit.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Gao</a:t>
            </a:r>
            <a:r>
              <a:rPr lang="en-US" sz="2400" dirty="0" smtClean="0">
                <a:solidFill>
                  <a:srgbClr val="0070C0"/>
                </a:solidFill>
              </a:rPr>
              <a:t> et al. Exploring Social-</a:t>
            </a:r>
            <a:r>
              <a:rPr lang="en-US" sz="2400" dirty="0" err="1" smtClean="0">
                <a:solidFill>
                  <a:srgbClr val="0070C0"/>
                </a:solidFill>
              </a:rPr>
              <a:t>Historcal</a:t>
            </a:r>
            <a:r>
              <a:rPr lang="en-US" sz="2400" dirty="0" smtClean="0">
                <a:solidFill>
                  <a:srgbClr val="0070C0"/>
                </a:solidFill>
              </a:rPr>
              <a:t> Ties on Location-Based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Social Networks. ICWSM 2012]</a:t>
            </a:r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2514601" y="2020115"/>
          <a:ext cx="2362200" cy="49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公式" r:id="rId4" imgW="1091880" imgH="228600" progId="Equation.3">
                  <p:embed/>
                </p:oleObj>
              </mc:Choice>
              <mc:Fallback>
                <p:oleObj name="公式" r:id="rId4" imgW="109188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020115"/>
                        <a:ext cx="2362200" cy="494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Temporal Constraint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036403"/>
            <a:ext cx="582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h: Hour of the day, i.e., 10:00am, 3:00pm</a:t>
            </a:r>
          </a:p>
          <a:p>
            <a:r>
              <a:rPr lang="en-US" sz="2400" dirty="0" smtClean="0"/>
              <a:t>d: Day of the week, i.e., Monday, Sunday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14400" y="2286000"/>
          <a:ext cx="4670426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公式" r:id="rId4" imgW="2082600" imgH="685800" progId="Equation.3">
                  <p:embed/>
                </p:oleObj>
              </mc:Choice>
              <mc:Fallback>
                <p:oleObj name="公式" r:id="rId4" imgW="208260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4670426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676400"/>
            <a:ext cx="304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Temporal Constraint: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7541" y="4552890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Daily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5720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Hourly Constraint</a:t>
            </a:r>
            <a:endParaRPr lang="en-US" sz="2000" b="1" dirty="0"/>
          </a:p>
        </p:txBody>
      </p:sp>
      <p:sp>
        <p:nvSpPr>
          <p:cNvPr id="11" name="Down Arrow 10"/>
          <p:cNvSpPr/>
          <p:nvPr/>
        </p:nvSpPr>
        <p:spPr>
          <a:xfrm rot="2952715">
            <a:off x="1877043" y="3984415"/>
            <a:ext cx="457200" cy="6858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555984">
            <a:off x="4542835" y="3987484"/>
            <a:ext cx="457200" cy="685800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sz="3200" dirty="0" smtClean="0"/>
              <a:t>Temporal Constraint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362200"/>
            <a:ext cx="8991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For a visit location l that has happened at h (d) in the previous           visits, it’s easy to get                          and                           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For a visit location l that has not happened at h (d) in the previous visits (majority part in the training set),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                 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                       how to compute?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913" y="1600200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                           and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676400" y="1524000"/>
          <a:ext cx="2057400" cy="54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公式" r:id="rId4" imgW="990360" imgH="228600" progId="Equation.3">
                  <p:embed/>
                </p:oleObj>
              </mc:Choice>
              <mc:Fallback>
                <p:oleObj name="公式" r:id="rId4" imgW="990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2057400" cy="54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419600" y="1524000"/>
          <a:ext cx="23706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name="公式" r:id="rId6" imgW="1015920" imgH="228600" progId="Equation.3">
                  <p:embed/>
                </p:oleObj>
              </mc:Choice>
              <mc:Fallback>
                <p:oleObj name="公式" r:id="rId6" imgW="10159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524000"/>
                        <a:ext cx="237066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048000" y="2730500"/>
          <a:ext cx="205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公式" r:id="rId8" imgW="990360" imgH="228600" progId="Equation.3">
                  <p:embed/>
                </p:oleObj>
              </mc:Choice>
              <mc:Fallback>
                <p:oleObj name="公式" r:id="rId8" imgW="9903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30500"/>
                        <a:ext cx="2057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791200" y="2743200"/>
          <a:ext cx="2370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公式" r:id="rId9" imgW="1015920" imgH="228600" progId="Equation.3">
                  <p:embed/>
                </p:oleObj>
              </mc:Choice>
              <mc:Fallback>
                <p:oleObj name="公式" r:id="rId9" imgW="10159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43200"/>
                        <a:ext cx="23701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737</Words>
  <Application>Microsoft Office PowerPoint</Application>
  <PresentationFormat>On-screen Show (4:3)</PresentationFormat>
  <Paragraphs>171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1_Default Design</vt:lpstr>
      <vt:lpstr>公式</vt:lpstr>
      <vt:lpstr>Mobile Location Prediction in  Spatio-Temporal Context</vt:lpstr>
      <vt:lpstr>Mobile Location Prediction</vt:lpstr>
      <vt:lpstr>Problem Statement</vt:lpstr>
      <vt:lpstr>Problem Statement</vt:lpstr>
      <vt:lpstr>Problem Statement</vt:lpstr>
      <vt:lpstr>Spatial Prior</vt:lpstr>
      <vt:lpstr>Spatial Prior</vt:lpstr>
      <vt:lpstr>Temporal Constraint</vt:lpstr>
      <vt:lpstr>Temporal Constraint</vt:lpstr>
      <vt:lpstr>Temporal Constraint</vt:lpstr>
      <vt:lpstr>Temporal Constraint</vt:lpstr>
      <vt:lpstr>Location Prediction</vt:lpstr>
      <vt:lpstr>Experiments</vt:lpstr>
      <vt:lpstr>Experiments</vt:lpstr>
      <vt:lpstr>Experiments</vt:lpstr>
      <vt:lpstr>Experiments</vt:lpstr>
      <vt:lpstr>Experiments</vt:lpstr>
      <vt:lpstr>Conclusions and Future Work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Program Review Project BlogTrackers</dc:title>
  <dc:creator>Shamanth Kumar</dc:creator>
  <cp:lastModifiedBy>Huiji Gao</cp:lastModifiedBy>
  <cp:revision>1264</cp:revision>
  <dcterms:created xsi:type="dcterms:W3CDTF">2011-04-20T19:30:32Z</dcterms:created>
  <dcterms:modified xsi:type="dcterms:W3CDTF">2012-07-10T18:08:44Z</dcterms:modified>
</cp:coreProperties>
</file>