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3" r:id="rId4"/>
    <p:sldMasterId id="2147483655" r:id="rId5"/>
    <p:sldMasterId id="2147483657"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98844C7-D21C-4EA2-8E60-973A8DB1BC6D}" type="slidenum">
              <a:t>&lt;#&gt;</a:t>
            </a:fld>
          </a:p>
        </p:txBody>
      </p:sp>
      <p:sp>
        <p:nvSpPr>
          <p:cNvPr id="6" name="PlaceHolder 5"/>
          <p:cNvSpPr>
            <a:spLocks noGrp="1"/>
          </p:cNvSpPr>
          <p:nvPr>
            <p:ph type="dt" idx="3"/>
          </p:nvPr>
        </p:nvSpPr>
        <p:spPr/>
        <p:txBody>
          <a:bodyPr/>
          <a:p>
            <a:r>
              <a:rPr lang="bn-BD"/>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1D6DACA-FF6B-4698-91D6-AC3A3B1BC7C4}" type="slidenum">
              <a:t>&lt;#&gt;</a:t>
            </a:fld>
          </a:p>
        </p:txBody>
      </p:sp>
      <p:sp>
        <p:nvSpPr>
          <p:cNvPr id="6" name="PlaceHolder 5"/>
          <p:cNvSpPr>
            <a:spLocks noGrp="1"/>
          </p:cNvSpPr>
          <p:nvPr>
            <p:ph type="dt" idx="6"/>
          </p:nvPr>
        </p:nvSpPr>
        <p:spPr/>
        <p:txBody>
          <a:bodyPr/>
          <a:p>
            <a:r>
              <a:rPr lang="bn-BD"/>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E943514-930A-4A70-9B81-AC2E1D07D7AB}" type="slidenum">
              <a:t>&lt;#&gt;</a:t>
            </a:fld>
          </a:p>
        </p:txBody>
      </p:sp>
      <p:sp>
        <p:nvSpPr>
          <p:cNvPr id="6" name="PlaceHolder 5"/>
          <p:cNvSpPr>
            <a:spLocks noGrp="1"/>
          </p:cNvSpPr>
          <p:nvPr>
            <p:ph type="dt" idx="6"/>
          </p:nvPr>
        </p:nvSpPr>
        <p:spPr/>
        <p:txBody>
          <a:bodyPr/>
          <a:p>
            <a:r>
              <a:rPr lang="bn-BD"/>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Vertical Text">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703ECE4-AFDA-49AE-AB8F-3C3657011A48}" type="slidenum">
              <a:t>&lt;#&gt;</a:t>
            </a:fld>
          </a:p>
        </p:txBody>
      </p:sp>
      <p:sp>
        <p:nvSpPr>
          <p:cNvPr id="6" name="PlaceHolder 5"/>
          <p:cNvSpPr>
            <a:spLocks noGrp="1"/>
          </p:cNvSpPr>
          <p:nvPr>
            <p:ph type="dt" idx="9"/>
          </p:nvPr>
        </p:nvSpPr>
        <p:spPr/>
        <p:txBody>
          <a:bodyPr/>
          <a:p>
            <a:r>
              <a:rPr lang="bn-BD"/>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Vertical Title and Tex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D978DA9-3D1C-4255-8355-816869CCDC6E}" type="slidenum">
              <a:t>&lt;#&gt;</a:t>
            </a:fld>
          </a:p>
        </p:txBody>
      </p:sp>
      <p:sp>
        <p:nvSpPr>
          <p:cNvPr id="6" name="PlaceHolder 5"/>
          <p:cNvSpPr>
            <a:spLocks noGrp="1"/>
          </p:cNvSpPr>
          <p:nvPr>
            <p:ph type="dt" idx="12"/>
          </p:nvPr>
        </p:nvSpPr>
        <p:spPr/>
        <p:txBody>
          <a:bodyPr/>
          <a:p>
            <a:r>
              <a:rPr lang="bn-BD"/>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EA1F85FD-84E2-4A7F-A804-987B70231D2B}" type="slidenum">
              <a:t>&lt;#&gt;</a:t>
            </a:fld>
          </a:p>
        </p:txBody>
      </p:sp>
      <p:sp>
        <p:nvSpPr>
          <p:cNvPr id="6" name="PlaceHolder 5"/>
          <p:cNvSpPr>
            <a:spLocks noGrp="1"/>
          </p:cNvSpPr>
          <p:nvPr>
            <p:ph type="dt" idx="15"/>
          </p:nvPr>
        </p:nvSpPr>
        <p:spPr/>
        <p:txBody>
          <a:bodyPr/>
          <a:p>
            <a:r>
              <a:rPr lang="bn-BD"/>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5C815D68-AA9E-4DAB-BB29-FA0C2AF29E65}"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 name="PlaceHolder 2"/>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 name="PlaceHolder 3"/>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54111AF8-1366-46BE-BCD5-922987CDFFD2}"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0" name="PlaceHolder 4"/>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 id="2147483652"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7"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8" name="PlaceHolder 3"/>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9" name="PlaceHolder 4"/>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38ED67C4-6ACC-4FE9-9170-3CAFD9C5DC45}"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0" name="PlaceHolder 5"/>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4"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4"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5"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D7A108B6-BD4E-48A9-B538-E726E64196A7}"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7"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6"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1"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32" name="PlaceHolder 3"/>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4"/>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GB" sz="1200" spc="-1" strike="noStrike">
                <a:solidFill>
                  <a:schemeClr val="dk1">
                    <a:tint val="75000"/>
                  </a:schemeClr>
                </a:solidFill>
                <a:latin typeface="Calibri"/>
              </a:defRPr>
            </a:lvl1pPr>
          </a:lstStyle>
          <a:p>
            <a:pPr indent="0" algn="r" defTabSz="914400">
              <a:lnSpc>
                <a:spcPct val="100000"/>
              </a:lnSpc>
              <a:buNone/>
              <a:tabLst>
                <a:tab algn="l" pos="0"/>
              </a:tabLst>
            </a:pPr>
            <a:fld id="{69B804F0-3A35-4A87-BAC8-695180B989A9}" type="slidenum">
              <a:rPr b="0" lang="en-GB"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4" name="PlaceHolder 5"/>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8"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Rectangle 3"/>
          <p:cNvSpPr/>
          <p:nvPr/>
        </p:nvSpPr>
        <p:spPr>
          <a:xfrm>
            <a:off x="0" y="0"/>
            <a:ext cx="12191400" cy="1638720"/>
          </a:xfrm>
          <a:prstGeom prst="rect">
            <a:avLst/>
          </a:prstGeom>
          <a:no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38" name="Rectangle: Rounded Corners 4"/>
          <p:cNvSpPr/>
          <p:nvPr/>
        </p:nvSpPr>
        <p:spPr>
          <a:xfrm>
            <a:off x="5964120" y="842760"/>
            <a:ext cx="1218600" cy="271080"/>
          </a:xfrm>
          <a:prstGeom prst="roundRect">
            <a:avLst>
              <a:gd name="adj" fmla="val 16667"/>
            </a:avLst>
          </a:prstGeom>
          <a:solidFill>
            <a:srgbClr val="ff0000"/>
          </a:solidFill>
          <a:ln w="12600">
            <a:solidFill>
              <a:schemeClr val="accent1"/>
            </a:solidFill>
            <a:miter/>
          </a:ln>
        </p:spPr>
        <p:style>
          <a:lnRef idx="0"/>
          <a:fillRef idx="0"/>
          <a:effectRef idx="0"/>
          <a:fontRef idx="minor"/>
        </p:style>
        <p:txBody>
          <a:bodyPr lIns="90000" rIns="90000" tIns="45000" bIns="45000" anchor="ctr">
            <a:noAutofit/>
          </a:bodyPr>
          <a:p>
            <a:pPr algn="ctr" defTabSz="914400">
              <a:lnSpc>
                <a:spcPct val="100000"/>
              </a:lnSpc>
            </a:pPr>
            <a:r>
              <a:rPr b="0" lang="en-GB" sz="1200" spc="-1" strike="noStrike">
                <a:solidFill>
                  <a:schemeClr val="lt1"/>
                </a:solidFill>
                <a:latin typeface="Calibri"/>
                <a:ea typeface="DejaVu Sans"/>
              </a:rPr>
              <a:t>Home</a:t>
            </a:r>
            <a:endParaRPr b="0" lang="en-US" sz="1200" spc="-1" strike="noStrike">
              <a:solidFill>
                <a:srgbClr val="ffffff"/>
              </a:solidFill>
              <a:latin typeface="Arial"/>
            </a:endParaRPr>
          </a:p>
        </p:txBody>
      </p:sp>
      <p:sp>
        <p:nvSpPr>
          <p:cNvPr id="39" name="Rectangle: Rounded Corners 5"/>
          <p:cNvSpPr/>
          <p:nvPr/>
        </p:nvSpPr>
        <p:spPr>
          <a:xfrm>
            <a:off x="7475760" y="843480"/>
            <a:ext cx="880560" cy="271080"/>
          </a:xfrm>
          <a:prstGeom prst="roundRect">
            <a:avLst>
              <a:gd name="adj" fmla="val 16667"/>
            </a:avLst>
          </a:prstGeom>
          <a:solidFill>
            <a:srgbClr val="ff0000"/>
          </a:solidFill>
          <a:ln w="12600">
            <a:solidFill>
              <a:schemeClr val="accent1"/>
            </a:solidFill>
            <a:miter/>
          </a:ln>
        </p:spPr>
        <p:style>
          <a:lnRef idx="0"/>
          <a:fillRef idx="0"/>
          <a:effectRef idx="0"/>
          <a:fontRef idx="minor"/>
        </p:style>
        <p:txBody>
          <a:bodyPr lIns="90000" rIns="90000" tIns="45000" bIns="45000" anchor="ctr">
            <a:noAutofit/>
          </a:bodyPr>
          <a:p>
            <a:pPr algn="ctr" defTabSz="914400">
              <a:lnSpc>
                <a:spcPct val="100000"/>
              </a:lnSpc>
            </a:pPr>
            <a:r>
              <a:rPr b="0" lang="en-GB" sz="1200" spc="-1" strike="noStrike">
                <a:solidFill>
                  <a:schemeClr val="lt1"/>
                </a:solidFill>
                <a:latin typeface="Calibri"/>
                <a:ea typeface="DejaVu Sans"/>
              </a:rPr>
              <a:t>Contact</a:t>
            </a:r>
            <a:endParaRPr b="0" lang="en-US" sz="1200" spc="-1" strike="noStrike">
              <a:solidFill>
                <a:srgbClr val="ffffff"/>
              </a:solidFill>
              <a:latin typeface="Arial"/>
            </a:endParaRPr>
          </a:p>
        </p:txBody>
      </p:sp>
      <p:sp>
        <p:nvSpPr>
          <p:cNvPr id="40" name="Rectangle 6"/>
          <p:cNvSpPr/>
          <p:nvPr/>
        </p:nvSpPr>
        <p:spPr>
          <a:xfrm>
            <a:off x="0" y="1482840"/>
            <a:ext cx="12191400" cy="5477400"/>
          </a:xfrm>
          <a:prstGeom prst="rect">
            <a:avLst/>
          </a:prstGeom>
          <a:solidFill>
            <a:srgbClr val="ff0000"/>
          </a:solidFill>
          <a:ln w="12600">
            <a:solidFill>
              <a:schemeClr val="accent1"/>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41" name="Rectangle 7"/>
          <p:cNvSpPr/>
          <p:nvPr/>
        </p:nvSpPr>
        <p:spPr>
          <a:xfrm>
            <a:off x="6771600" y="1639440"/>
            <a:ext cx="4802040" cy="477000"/>
          </a:xfrm>
          <a:prstGeom prst="rect">
            <a:avLst/>
          </a:prstGeom>
          <a:noFill/>
          <a:ln w="12600">
            <a:noFill/>
          </a:ln>
        </p:spPr>
        <p:style>
          <a:lnRef idx="0"/>
          <a:fillRef idx="0"/>
          <a:effectRef idx="0"/>
          <a:fontRef idx="minor"/>
        </p:style>
        <p:txBody>
          <a:bodyPr lIns="90000" rIns="90000" tIns="45000" bIns="45000" anchor="ctr">
            <a:noAutofit/>
          </a:bodyPr>
          <a:p>
            <a:pPr algn="ctr" defTabSz="914400">
              <a:lnSpc>
                <a:spcPct val="100000"/>
              </a:lnSpc>
            </a:pPr>
            <a:r>
              <a:rPr b="1" lang="en-GB" sz="2000" spc="-1" strike="noStrike">
                <a:solidFill>
                  <a:schemeClr val="lt1"/>
                </a:solidFill>
                <a:latin typeface="Monotype Corsiva"/>
                <a:ea typeface="Calibri"/>
              </a:rPr>
              <a:t>Empowering Connections, Enabling Growth</a:t>
            </a:r>
            <a:endParaRPr b="0" lang="en-US" sz="2000" spc="-1" strike="noStrike">
              <a:solidFill>
                <a:srgbClr val="000000"/>
              </a:solidFill>
              <a:latin typeface="Arial"/>
            </a:endParaRPr>
          </a:p>
        </p:txBody>
      </p:sp>
      <p:sp>
        <p:nvSpPr>
          <p:cNvPr id="42" name="Rectangle 8"/>
          <p:cNvSpPr/>
          <p:nvPr/>
        </p:nvSpPr>
        <p:spPr>
          <a:xfrm>
            <a:off x="617760" y="2026440"/>
            <a:ext cx="4802040" cy="1107360"/>
          </a:xfrm>
          <a:prstGeom prst="rect">
            <a:avLst/>
          </a:prstGeom>
          <a:noFill/>
          <a:ln w="12600">
            <a:noFill/>
          </a:ln>
        </p:spPr>
        <p:style>
          <a:lnRef idx="0"/>
          <a:fillRef idx="0"/>
          <a:effectRef idx="0"/>
          <a:fontRef idx="minor"/>
        </p:style>
        <p:txBody>
          <a:bodyPr lIns="90000" rIns="90000" tIns="45000" bIns="45000" anchor="ctr">
            <a:noAutofit/>
          </a:bodyPr>
          <a:p>
            <a:pPr algn="ctr" defTabSz="914400">
              <a:lnSpc>
                <a:spcPct val="100000"/>
              </a:lnSpc>
            </a:pPr>
            <a:r>
              <a:rPr b="1" lang="en-GB" sz="3200" spc="-1" strike="noStrike">
                <a:solidFill>
                  <a:schemeClr val="lt1"/>
                </a:solidFill>
                <a:latin typeface="Book Antiqua"/>
                <a:ea typeface="Calibri"/>
              </a:rPr>
              <a:t>AEHESKFJ SLKF;RDK;GDFLGDGL</a:t>
            </a:r>
            <a:endParaRPr b="0" lang="en-US" sz="3200" spc="-1" strike="noStrike">
              <a:solidFill>
                <a:srgbClr val="000000"/>
              </a:solidFill>
              <a:latin typeface="Arial"/>
            </a:endParaRPr>
          </a:p>
        </p:txBody>
      </p:sp>
      <p:sp>
        <p:nvSpPr>
          <p:cNvPr id="43" name="Rectangle 11"/>
          <p:cNvSpPr/>
          <p:nvPr/>
        </p:nvSpPr>
        <p:spPr>
          <a:xfrm>
            <a:off x="679680" y="3336480"/>
            <a:ext cx="4802040" cy="921960"/>
          </a:xfrm>
          <a:prstGeom prst="rect">
            <a:avLst/>
          </a:prstGeom>
          <a:noFill/>
          <a:ln w="12600">
            <a:noFill/>
          </a:ln>
        </p:spPr>
        <p:style>
          <a:lnRef idx="0"/>
          <a:fillRef idx="0"/>
          <a:effectRef idx="0"/>
          <a:fontRef idx="minor"/>
        </p:style>
        <p:txBody>
          <a:bodyPr lIns="90000" rIns="90000" tIns="45000" bIns="45000" anchor="ctr">
            <a:noAutofit/>
          </a:bodyPr>
          <a:p>
            <a:pPr algn="ctr" defTabSz="914400">
              <a:lnSpc>
                <a:spcPct val="100000"/>
              </a:lnSpc>
            </a:pPr>
            <a:r>
              <a:rPr b="0" lang="en-GB" sz="1800" spc="-1" strike="noStrike">
                <a:solidFill>
                  <a:schemeClr val="lt1"/>
                </a:solidFill>
                <a:latin typeface="Book Antiqua"/>
                <a:ea typeface="Calibri"/>
              </a:rPr>
              <a:t>Ehfkejfleflk;lfk;ewplf’wefew’[f;we’flewf’welf’;wefefjlewfk;elfkwe;fkew;fkwe;fkewf;wekf;welfkwfkew;fk;wekf’we;fkwe;fkwe;fkwe;fkwe;</a:t>
            </a:r>
            <a:endParaRPr b="0" lang="en-US" sz="1800" spc="-1" strike="noStrike">
              <a:solidFill>
                <a:srgbClr val="000000"/>
              </a:solidFill>
              <a:latin typeface="Arial"/>
            </a:endParaRPr>
          </a:p>
        </p:txBody>
      </p:sp>
      <p:sp>
        <p:nvSpPr>
          <p:cNvPr id="44" name="Rectangle: Rounded Corners 12"/>
          <p:cNvSpPr/>
          <p:nvPr/>
        </p:nvSpPr>
        <p:spPr>
          <a:xfrm>
            <a:off x="6483240" y="2821320"/>
            <a:ext cx="5460840" cy="3207960"/>
          </a:xfrm>
          <a:prstGeom prst="roundRect">
            <a:avLst>
              <a:gd name="adj" fmla="val 16667"/>
            </a:avLst>
          </a:prstGeom>
          <a:solidFill>
            <a:schemeClr val="lt1"/>
          </a:solidFill>
          <a:ln w="12600">
            <a:noFill/>
          </a:ln>
        </p:spPr>
        <p:style>
          <a:lnRef idx="0"/>
          <a:fillRef idx="0"/>
          <a:effectRef idx="0"/>
          <a:fontRef idx="minor"/>
        </p:style>
        <p:txBody>
          <a:bodyPr lIns="90000" rIns="90000" tIns="45000" bIns="45000" anchor="ctr">
            <a:noAutofit/>
          </a:bodyPr>
          <a:p>
            <a:pPr algn="ctr" defTabSz="914400">
              <a:lnSpc>
                <a:spcPct val="100000"/>
              </a:lnSpc>
            </a:pPr>
            <a:r>
              <a:rPr b="0" lang="en-GB" sz="1800" spc="-1" strike="noStrike">
                <a:solidFill>
                  <a:srgbClr val="ff0000"/>
                </a:solidFill>
                <a:latin typeface="Calibri"/>
                <a:ea typeface="DejaVu Sans"/>
              </a:rPr>
              <a:t>VIDEO</a:t>
            </a:r>
            <a:endParaRPr b="0" lang="en-US" sz="1800" spc="-1" strike="noStrike">
              <a:solidFill>
                <a:srgbClr val="000000"/>
              </a:solidFill>
              <a:latin typeface="Arial"/>
            </a:endParaRPr>
          </a:p>
        </p:txBody>
      </p:sp>
      <p:sp>
        <p:nvSpPr>
          <p:cNvPr id="45" name="Rectangle 13"/>
          <p:cNvSpPr/>
          <p:nvPr/>
        </p:nvSpPr>
        <p:spPr>
          <a:xfrm>
            <a:off x="3558600" y="4786200"/>
            <a:ext cx="1819800" cy="336960"/>
          </a:xfrm>
          <a:prstGeom prst="rect">
            <a:avLst/>
          </a:prstGeom>
          <a:solidFill>
            <a:schemeClr val="lt1"/>
          </a:solidFill>
          <a:ln w="12600">
            <a:noFill/>
          </a:ln>
        </p:spPr>
        <p:style>
          <a:lnRef idx="0"/>
          <a:fillRef idx="0"/>
          <a:effectRef idx="0"/>
          <a:fontRef idx="minor"/>
        </p:style>
        <p:txBody>
          <a:bodyPr lIns="90000" rIns="90000" tIns="45000" bIns="45000" anchor="ctr">
            <a:noAutofit/>
          </a:bodyPr>
          <a:p>
            <a:pPr algn="ctr" defTabSz="914400">
              <a:lnSpc>
                <a:spcPct val="100000"/>
              </a:lnSpc>
            </a:pPr>
            <a:r>
              <a:rPr b="0" lang="en-GB" sz="1800" spc="-1" strike="noStrike">
                <a:solidFill>
                  <a:srgbClr val="ff0000"/>
                </a:solidFill>
                <a:latin typeface="Calibri"/>
                <a:ea typeface="DejaVu Sans"/>
              </a:rPr>
              <a:t>Invest</a:t>
            </a:r>
            <a:endParaRPr b="0" lang="en-US" sz="1800" spc="-1" strike="noStrike">
              <a:solidFill>
                <a:srgbClr val="000000"/>
              </a:solidFill>
              <a:latin typeface="Arial"/>
            </a:endParaRPr>
          </a:p>
        </p:txBody>
      </p:sp>
      <p:sp>
        <p:nvSpPr>
          <p:cNvPr id="46" name="Rectangle 15"/>
          <p:cNvSpPr/>
          <p:nvPr/>
        </p:nvSpPr>
        <p:spPr>
          <a:xfrm>
            <a:off x="725040" y="4751280"/>
            <a:ext cx="2413080" cy="477000"/>
          </a:xfrm>
          <a:prstGeom prst="rect">
            <a:avLst/>
          </a:prstGeom>
          <a:noFill/>
          <a:ln w="12600">
            <a:noFill/>
          </a:ln>
        </p:spPr>
        <p:style>
          <a:lnRef idx="0"/>
          <a:fillRef idx="0"/>
          <a:effectRef idx="0"/>
          <a:fontRef idx="minor"/>
        </p:style>
        <p:txBody>
          <a:bodyPr lIns="90000" rIns="90000" tIns="45000" bIns="45000" anchor="ctr">
            <a:noAutofit/>
          </a:bodyPr>
          <a:p>
            <a:pPr algn="ctr" defTabSz="914400">
              <a:lnSpc>
                <a:spcPct val="100000"/>
              </a:lnSpc>
            </a:pPr>
            <a:r>
              <a:rPr b="0" lang="en-GB" sz="2400" spc="-1" strike="noStrike">
                <a:solidFill>
                  <a:schemeClr val="lt1"/>
                </a:solidFill>
                <a:latin typeface="Book Antiqua"/>
                <a:ea typeface="Calibri"/>
              </a:rPr>
              <a:t>I am looking to</a:t>
            </a:r>
            <a:endParaRPr b="0" lang="en-US" sz="2400" spc="-1" strike="noStrike">
              <a:solidFill>
                <a:srgbClr val="000000"/>
              </a:solidFill>
              <a:latin typeface="Arial"/>
            </a:endParaRPr>
          </a:p>
        </p:txBody>
      </p:sp>
      <p:sp>
        <p:nvSpPr>
          <p:cNvPr id="47" name="Rectangle 16"/>
          <p:cNvSpPr/>
          <p:nvPr/>
        </p:nvSpPr>
        <p:spPr>
          <a:xfrm>
            <a:off x="3579480" y="5239440"/>
            <a:ext cx="1819800" cy="336960"/>
          </a:xfrm>
          <a:prstGeom prst="rect">
            <a:avLst/>
          </a:prstGeom>
          <a:solidFill>
            <a:schemeClr val="lt1"/>
          </a:solidFill>
          <a:ln w="12600">
            <a:noFill/>
          </a:ln>
        </p:spPr>
        <p:style>
          <a:lnRef idx="0"/>
          <a:fillRef idx="0"/>
          <a:effectRef idx="0"/>
          <a:fontRef idx="minor"/>
        </p:style>
        <p:txBody>
          <a:bodyPr lIns="90000" rIns="90000" tIns="45000" bIns="45000" anchor="ctr">
            <a:noAutofit/>
          </a:bodyPr>
          <a:p>
            <a:pPr algn="ctr" defTabSz="914400">
              <a:lnSpc>
                <a:spcPct val="100000"/>
              </a:lnSpc>
            </a:pPr>
            <a:r>
              <a:rPr b="0" lang="en-GB" sz="1800" spc="-1" strike="noStrike">
                <a:solidFill>
                  <a:srgbClr val="ff0000"/>
                </a:solidFill>
                <a:latin typeface="Calibri"/>
                <a:ea typeface="DejaVu Sans"/>
              </a:rPr>
              <a:t>Fundraise</a:t>
            </a:r>
            <a:endParaRPr b="0" lang="en-US" sz="1800" spc="-1" strike="noStrike">
              <a:solidFill>
                <a:srgbClr val="000000"/>
              </a:solidFill>
              <a:latin typeface="Arial"/>
            </a:endParaRPr>
          </a:p>
        </p:txBody>
      </p:sp>
      <p:sp>
        <p:nvSpPr>
          <p:cNvPr id="48" name="Rectangle 17"/>
          <p:cNvSpPr/>
          <p:nvPr/>
        </p:nvSpPr>
        <p:spPr>
          <a:xfrm>
            <a:off x="3591720" y="5692320"/>
            <a:ext cx="1819800" cy="336960"/>
          </a:xfrm>
          <a:prstGeom prst="rect">
            <a:avLst/>
          </a:prstGeom>
          <a:solidFill>
            <a:schemeClr val="lt1"/>
          </a:solidFill>
          <a:ln w="12600">
            <a:noFill/>
          </a:ln>
        </p:spPr>
        <p:style>
          <a:lnRef idx="0"/>
          <a:fillRef idx="0"/>
          <a:effectRef idx="0"/>
          <a:fontRef idx="minor"/>
        </p:style>
        <p:txBody>
          <a:bodyPr lIns="90000" rIns="90000" tIns="45000" bIns="45000" anchor="ctr">
            <a:noAutofit/>
          </a:bodyPr>
          <a:p>
            <a:pPr algn="ctr" defTabSz="914400">
              <a:lnSpc>
                <a:spcPct val="100000"/>
              </a:lnSpc>
            </a:pPr>
            <a:r>
              <a:rPr b="0" lang="en-GB" sz="1800" spc="-1" strike="noStrike">
                <a:solidFill>
                  <a:srgbClr val="ff0000"/>
                </a:solidFill>
                <a:latin typeface="Calibri"/>
                <a:ea typeface="DejaVu Sans"/>
              </a:rPr>
              <a:t>Professional help</a:t>
            </a:r>
            <a:endParaRPr b="0" lang="en-US" sz="1800" spc="-1" strike="noStrike">
              <a:solidFill>
                <a:srgbClr val="000000"/>
              </a:solidFill>
              <a:latin typeface="Arial"/>
            </a:endParaRPr>
          </a:p>
        </p:txBody>
      </p:sp>
      <p:pic>
        <p:nvPicPr>
          <p:cNvPr id="49" name="Picture 20" descr=""/>
          <p:cNvPicPr/>
          <p:nvPr/>
        </p:nvPicPr>
        <p:blipFill>
          <a:blip r:embed="rId1"/>
          <a:stretch/>
        </p:blipFill>
        <p:spPr>
          <a:xfrm>
            <a:off x="560160" y="227880"/>
            <a:ext cx="930240" cy="940320"/>
          </a:xfrm>
          <a:prstGeom prst="rect">
            <a:avLst/>
          </a:prstGeom>
          <a:ln w="0">
            <a:noFill/>
          </a:ln>
        </p:spPr>
      </p:pic>
      <p:sp>
        <p:nvSpPr>
          <p:cNvPr id="50" name="Rectangle 21"/>
          <p:cNvSpPr/>
          <p:nvPr/>
        </p:nvSpPr>
        <p:spPr>
          <a:xfrm>
            <a:off x="1474560" y="370800"/>
            <a:ext cx="2347200" cy="456480"/>
          </a:xfrm>
          <a:prstGeom prst="rect">
            <a:avLst/>
          </a:prstGeom>
          <a:noFill/>
          <a:ln w="12600">
            <a:noFill/>
          </a:ln>
        </p:spPr>
        <p:style>
          <a:lnRef idx="0"/>
          <a:fillRef idx="0"/>
          <a:effectRef idx="0"/>
          <a:fontRef idx="minor"/>
        </p:style>
        <p:txBody>
          <a:bodyPr lIns="90000" rIns="90000" tIns="45000" bIns="45000" anchor="ctr">
            <a:noAutofit/>
          </a:bodyPr>
          <a:p>
            <a:pPr algn="ctr" defTabSz="914400">
              <a:lnSpc>
                <a:spcPct val="100000"/>
              </a:lnSpc>
            </a:pPr>
            <a:r>
              <a:rPr b="1" lang="en-GB" sz="2000" spc="-1" strike="noStrike">
                <a:solidFill>
                  <a:srgbClr val="ff0000"/>
                </a:solidFill>
                <a:latin typeface="Calibri"/>
                <a:ea typeface="DejaVu Sans"/>
              </a:rPr>
              <a:t>INVEST CONNECT </a:t>
            </a:r>
            <a:endParaRPr b="0" lang="en-US" sz="2000" spc="-1" strike="noStrike">
              <a:solidFill>
                <a:srgbClr val="000000"/>
              </a:solidFill>
              <a:latin typeface="Arial"/>
            </a:endParaRPr>
          </a:p>
        </p:txBody>
      </p:sp>
      <p:sp>
        <p:nvSpPr>
          <p:cNvPr id="51" name="Rectangle 22"/>
          <p:cNvSpPr/>
          <p:nvPr/>
        </p:nvSpPr>
        <p:spPr>
          <a:xfrm>
            <a:off x="1211040" y="769320"/>
            <a:ext cx="2347200" cy="456480"/>
          </a:xfrm>
          <a:prstGeom prst="rect">
            <a:avLst/>
          </a:prstGeom>
          <a:noFill/>
          <a:ln w="12600">
            <a:noFill/>
          </a:ln>
        </p:spPr>
        <p:style>
          <a:lnRef idx="0"/>
          <a:fillRef idx="0"/>
          <a:effectRef idx="0"/>
          <a:fontRef idx="minor"/>
        </p:style>
        <p:txBody>
          <a:bodyPr lIns="90000" rIns="90000" tIns="45000" bIns="45000" anchor="ctr">
            <a:noAutofit/>
          </a:bodyPr>
          <a:p>
            <a:pPr algn="ctr" defTabSz="914400">
              <a:lnSpc>
                <a:spcPct val="100000"/>
              </a:lnSpc>
            </a:pPr>
            <a:r>
              <a:rPr b="1" lang="en-GB" sz="2400" spc="-1" strike="noStrike">
                <a:solidFill>
                  <a:srgbClr val="ff0000"/>
                </a:solidFill>
                <a:latin typeface="Monotype Corsiva"/>
                <a:ea typeface="Calibri"/>
              </a:rPr>
              <a:t>Marketplace</a:t>
            </a:r>
            <a:endParaRPr b="0" lang="en-US" sz="2400" spc="-1" strike="noStrike">
              <a:solidFill>
                <a:srgbClr val="000000"/>
              </a:solidFill>
              <a:latin typeface="Arial"/>
            </a:endParaRPr>
          </a:p>
        </p:txBody>
      </p:sp>
      <p:sp>
        <p:nvSpPr>
          <p:cNvPr id="52" name="Rectangle 23"/>
          <p:cNvSpPr/>
          <p:nvPr/>
        </p:nvSpPr>
        <p:spPr>
          <a:xfrm>
            <a:off x="5646960" y="6343920"/>
            <a:ext cx="4097520" cy="477000"/>
          </a:xfrm>
          <a:prstGeom prst="rect">
            <a:avLst/>
          </a:prstGeom>
          <a:solidFill>
            <a:srgbClr val="0070c0"/>
          </a:solidFill>
          <a:ln w="12600">
            <a:noFill/>
          </a:ln>
        </p:spPr>
        <p:style>
          <a:lnRef idx="0"/>
          <a:fillRef idx="0"/>
          <a:effectRef idx="0"/>
          <a:fontRef idx="minor"/>
        </p:style>
        <p:txBody>
          <a:bodyPr lIns="90000" rIns="90000" tIns="45000" bIns="45000" anchor="ctr">
            <a:noAutofit/>
          </a:bodyPr>
          <a:p>
            <a:pPr algn="ctr" defTabSz="914400">
              <a:lnSpc>
                <a:spcPct val="100000"/>
              </a:lnSpc>
            </a:pPr>
            <a:r>
              <a:rPr b="1" lang="en-GB" sz="1800" spc="-1" strike="noStrike">
                <a:solidFill>
                  <a:schemeClr val="lt1"/>
                </a:solidFill>
                <a:latin typeface="Calibri"/>
                <a:ea typeface="Calibri"/>
              </a:rPr>
              <a:t>Hero Section with Tagline and Introduction</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 descr=""/>
          <p:cNvPicPr/>
          <p:nvPr/>
        </p:nvPicPr>
        <p:blipFill>
          <a:blip r:embed="rId1"/>
          <a:stretch/>
        </p:blipFill>
        <p:spPr>
          <a:xfrm>
            <a:off x="651960" y="711000"/>
            <a:ext cx="8341920" cy="4656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 descr=""/>
          <p:cNvPicPr/>
          <p:nvPr/>
        </p:nvPicPr>
        <p:blipFill>
          <a:blip r:embed="rId1"/>
          <a:stretch/>
        </p:blipFill>
        <p:spPr>
          <a:xfrm>
            <a:off x="990000" y="811080"/>
            <a:ext cx="7665840" cy="44560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Rectangle 3"/>
          <p:cNvSpPr/>
          <p:nvPr/>
        </p:nvSpPr>
        <p:spPr>
          <a:xfrm>
            <a:off x="0" y="1952280"/>
            <a:ext cx="12191400" cy="2841480"/>
          </a:xfrm>
          <a:prstGeom prst="rect">
            <a:avLst/>
          </a:prstGeom>
          <a:noFill/>
          <a:ln w="12600">
            <a:solidFill>
              <a:srgbClr val="ff0000"/>
            </a:solidFill>
            <a:miter/>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Calibri"/>
                <a:ea typeface="DejaVu Sans"/>
              </a:rPr>
              <a:t>Our Unique Selling Proposition (USP): </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ea typeface="DejaVu Sans"/>
              </a:rPr>
              <a:t>Invest Connect Marketplace is the first angel investment platform designed with a three-pillar user model to serve investors, entrepreneurs, and professional service providers. By bringing these essential players together on a single, streamlined platform, we offer a comprehensive ecosystem that fuels growth, collaboration, and investment success. Our vision is to establish Invest Connect Marketplace as the leading destination for angel investors and business owners looking to connect and innovate. We’re here to drive unmatched opportunities and transform the investment landscape for everyone involved. </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1" lang="en-US" sz="1800" spc="-1" strike="noStrike">
                <a:solidFill>
                  <a:schemeClr val="dk1"/>
                </a:solidFill>
                <a:latin typeface="Calibri"/>
                <a:ea typeface="DejaVu Sans"/>
              </a:rPr>
              <a:t>Join Invest Connect Marketplace Today—Where Opportunity and Growth Converge. Discover the Future of Angel Investing</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Rectangle 6"/>
          <p:cNvSpPr/>
          <p:nvPr/>
        </p:nvSpPr>
        <p:spPr>
          <a:xfrm>
            <a:off x="0" y="0"/>
            <a:ext cx="12191400" cy="6960240"/>
          </a:xfrm>
          <a:prstGeom prst="rect">
            <a:avLst/>
          </a:prstGeom>
          <a:solidFill>
            <a:srgbClr val="ff0000"/>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55" name="Rectangle 15"/>
          <p:cNvSpPr/>
          <p:nvPr/>
        </p:nvSpPr>
        <p:spPr>
          <a:xfrm>
            <a:off x="1956240" y="391680"/>
            <a:ext cx="7660440" cy="477000"/>
          </a:xfrm>
          <a:prstGeom prst="rect">
            <a:avLst/>
          </a:prstGeom>
          <a:noFill/>
          <a:ln w="12600">
            <a:noFill/>
          </a:ln>
        </p:spPr>
        <p:style>
          <a:lnRef idx="0"/>
          <a:fillRef idx="0"/>
          <a:effectRef idx="0"/>
          <a:fontRef idx="minor"/>
        </p:style>
        <p:txBody>
          <a:bodyPr lIns="90000" rIns="90000" tIns="45000" bIns="45000" anchor="ctr">
            <a:noAutofit/>
          </a:bodyPr>
          <a:p>
            <a:pPr algn="ctr" defTabSz="914400">
              <a:lnSpc>
                <a:spcPct val="100000"/>
              </a:lnSpc>
            </a:pPr>
            <a:r>
              <a:rPr b="1" lang="en-US" sz="2800" spc="-1" strike="noStrike">
                <a:solidFill>
                  <a:schemeClr val="lt1"/>
                </a:solidFill>
                <a:latin typeface="Calibri"/>
                <a:ea typeface="DejaVu Sans"/>
              </a:rPr>
              <a:t>Exploring Investment Opportunities in the UK?</a:t>
            </a:r>
            <a:endParaRPr b="0" lang="en-US" sz="2800" spc="-1" strike="noStrike">
              <a:solidFill>
                <a:srgbClr val="000000"/>
              </a:solidFill>
              <a:latin typeface="Arial"/>
            </a:endParaRPr>
          </a:p>
        </p:txBody>
      </p:sp>
      <p:sp>
        <p:nvSpPr>
          <p:cNvPr id="56" name="Rectangle 23"/>
          <p:cNvSpPr/>
          <p:nvPr/>
        </p:nvSpPr>
        <p:spPr>
          <a:xfrm>
            <a:off x="0" y="0"/>
            <a:ext cx="6189840" cy="477000"/>
          </a:xfrm>
          <a:prstGeom prst="rect">
            <a:avLst/>
          </a:prstGeom>
          <a:solidFill>
            <a:srgbClr val="0070c0"/>
          </a:solidFill>
          <a:ln w="12600">
            <a:noFill/>
          </a:ln>
        </p:spPr>
        <p:style>
          <a:lnRef idx="0"/>
          <a:fillRef idx="0"/>
          <a:effectRef idx="0"/>
          <a:fontRef idx="minor"/>
        </p:style>
        <p:txBody>
          <a:bodyPr lIns="90000" rIns="90000" tIns="45000" bIns="45000" anchor="ctr">
            <a:noAutofit/>
          </a:bodyPr>
          <a:p>
            <a:pPr algn="ctr" defTabSz="914400">
              <a:lnSpc>
                <a:spcPct val="100000"/>
              </a:lnSpc>
            </a:pPr>
            <a:r>
              <a:rPr b="1" lang="en-GB" sz="1200" spc="-1" strike="noStrike">
                <a:solidFill>
                  <a:schemeClr val="lt1"/>
                </a:solidFill>
                <a:latin typeface="Calibri"/>
                <a:ea typeface="Calibri"/>
              </a:rPr>
              <a:t>.</a:t>
            </a:r>
            <a:endParaRPr b="0" lang="en-US" sz="1200" spc="-1" strike="noStrike">
              <a:solidFill>
                <a:srgbClr val="ffffff"/>
              </a:solidFill>
              <a:latin typeface="Arial"/>
            </a:endParaRPr>
          </a:p>
          <a:p>
            <a:pPr algn="ctr" defTabSz="914400">
              <a:lnSpc>
                <a:spcPct val="100000"/>
              </a:lnSpc>
            </a:pPr>
            <a:r>
              <a:rPr b="1" lang="en-GB" sz="1200" spc="-1" strike="noStrike">
                <a:solidFill>
                  <a:schemeClr val="lt1"/>
                </a:solidFill>
                <a:latin typeface="Calibri"/>
                <a:ea typeface="Calibri"/>
              </a:rPr>
              <a:t> </a:t>
            </a:r>
            <a:r>
              <a:rPr b="0" lang="en-GB" sz="1200" spc="-1" strike="noStrike">
                <a:solidFill>
                  <a:schemeClr val="lt1"/>
                </a:solidFill>
                <a:latin typeface="Calibri"/>
                <a:ea typeface="Calibri"/>
              </a:rPr>
              <a:t>Investor Pitch Deck Showcase.</a:t>
            </a:r>
            <a:endParaRPr b="0" lang="en-US" sz="1200" spc="-1" strike="noStrike">
              <a:solidFill>
                <a:srgbClr val="ffffff"/>
              </a:solidFill>
              <a:latin typeface="Arial"/>
            </a:endParaRPr>
          </a:p>
          <a:p>
            <a:pPr algn="ctr" defTabSz="914400">
              <a:lnSpc>
                <a:spcPct val="100000"/>
              </a:lnSpc>
            </a:pPr>
            <a:r>
              <a:rPr b="0" lang="en-GB" sz="1200" spc="-1" strike="noStrike">
                <a:solidFill>
                  <a:schemeClr val="lt1"/>
                </a:solidFill>
                <a:latin typeface="Calibri"/>
                <a:ea typeface="Calibri"/>
              </a:rPr>
              <a:t>Layout -A dynamic gallery or a carousel previewing pitch decks, each with a short description.</a:t>
            </a:r>
            <a:br>
              <a:rPr sz="1200"/>
            </a:br>
            <a:endParaRPr b="0" lang="en-US" sz="1200" spc="-1" strike="noStrike">
              <a:solidFill>
                <a:srgbClr val="ffffff"/>
              </a:solidFill>
              <a:latin typeface="Arial"/>
            </a:endParaRPr>
          </a:p>
        </p:txBody>
      </p:sp>
      <p:sp>
        <p:nvSpPr>
          <p:cNvPr id="57" name="Rectangle 1"/>
          <p:cNvSpPr/>
          <p:nvPr/>
        </p:nvSpPr>
        <p:spPr>
          <a:xfrm>
            <a:off x="1076040" y="738720"/>
            <a:ext cx="9678600" cy="600480"/>
          </a:xfrm>
          <a:prstGeom prst="rect">
            <a:avLst/>
          </a:prstGeom>
          <a:noFill/>
          <a:ln w="12600">
            <a:noFill/>
          </a:ln>
        </p:spPr>
        <p:style>
          <a:lnRef idx="0"/>
          <a:fillRef idx="0"/>
          <a:effectRef idx="0"/>
          <a:fontRef idx="minor"/>
        </p:style>
        <p:txBody>
          <a:bodyPr lIns="90000" rIns="90000" tIns="45000" bIns="45000" anchor="ctr">
            <a:noAutofit/>
          </a:bodyPr>
          <a:p>
            <a:pPr algn="ctr" defTabSz="914400">
              <a:lnSpc>
                <a:spcPct val="100000"/>
              </a:lnSpc>
            </a:pPr>
            <a:r>
              <a:rPr b="1" lang="en-US" sz="1600" spc="-1" strike="noStrike">
                <a:solidFill>
                  <a:schemeClr val="lt1"/>
                </a:solidFill>
                <a:latin typeface="Calibri"/>
                <a:ea typeface="DejaVu Sans"/>
              </a:rPr>
              <a:t>Explore curated UK pitch decks from promising entrepreneurs, poised to make a lasting impact</a:t>
            </a:r>
            <a:endParaRPr b="0" lang="en-US" sz="1600" spc="-1" strike="noStrike">
              <a:solidFill>
                <a:srgbClr val="000000"/>
              </a:solidFill>
              <a:latin typeface="Arial"/>
            </a:endParaRPr>
          </a:p>
        </p:txBody>
      </p:sp>
      <p:sp>
        <p:nvSpPr>
          <p:cNvPr id="58" name="Rectangle: Rounded Corners 2"/>
          <p:cNvSpPr/>
          <p:nvPr/>
        </p:nvSpPr>
        <p:spPr>
          <a:xfrm>
            <a:off x="1211040" y="1354320"/>
            <a:ext cx="2882520" cy="441468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59" name="Rectangle: Rounded Corners 9"/>
          <p:cNvSpPr/>
          <p:nvPr/>
        </p:nvSpPr>
        <p:spPr>
          <a:xfrm>
            <a:off x="8027640" y="1354320"/>
            <a:ext cx="2882520" cy="441468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60" name="Rectangle: Rounded Corners 10"/>
          <p:cNvSpPr/>
          <p:nvPr/>
        </p:nvSpPr>
        <p:spPr>
          <a:xfrm>
            <a:off x="4530960" y="1354320"/>
            <a:ext cx="2882520" cy="441468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pic>
        <p:nvPicPr>
          <p:cNvPr id="61" name="Picture 18" descr=""/>
          <p:cNvPicPr/>
          <p:nvPr/>
        </p:nvPicPr>
        <p:blipFill>
          <a:blip r:embed="rId1"/>
          <a:stretch/>
        </p:blipFill>
        <p:spPr>
          <a:xfrm>
            <a:off x="1566360" y="1712520"/>
            <a:ext cx="2108880" cy="3847320"/>
          </a:xfrm>
          <a:prstGeom prst="rect">
            <a:avLst/>
          </a:prstGeom>
          <a:ln w="0">
            <a:noFill/>
          </a:ln>
        </p:spPr>
      </p:pic>
      <p:sp>
        <p:nvSpPr>
          <p:cNvPr id="62" name="Rectangle: Rounded Corners 25"/>
          <p:cNvSpPr/>
          <p:nvPr/>
        </p:nvSpPr>
        <p:spPr>
          <a:xfrm>
            <a:off x="4775400" y="6445440"/>
            <a:ext cx="2279520" cy="46980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pPr>
            <a:r>
              <a:rPr b="1" lang="en-GB" sz="1800" spc="-1" strike="noStrike">
                <a:solidFill>
                  <a:srgbClr val="ff0000"/>
                </a:solidFill>
                <a:latin typeface="Calibri"/>
                <a:ea typeface="DejaVu Sans"/>
              </a:rPr>
              <a:t>Browse Pitch Deck</a:t>
            </a:r>
            <a:endParaRPr b="0" lang="en-US" sz="1800" spc="-1" strike="noStrike">
              <a:solidFill>
                <a:srgbClr val="000000"/>
              </a:solidFill>
              <a:latin typeface="Arial"/>
            </a:endParaRPr>
          </a:p>
        </p:txBody>
      </p:sp>
      <p:sp>
        <p:nvSpPr>
          <p:cNvPr id="63" name="TextBox 27"/>
          <p:cNvSpPr/>
          <p:nvPr/>
        </p:nvSpPr>
        <p:spPr>
          <a:xfrm>
            <a:off x="1540440" y="6030720"/>
            <a:ext cx="9505800" cy="364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lt1"/>
                </a:solidFill>
                <a:latin typeface="Calibri"/>
                <a:ea typeface="DejaVu Sans"/>
              </a:rPr>
              <a:t>Browse innovative business ideas, startups, and funding needs from entrepreneurs across the UK</a:t>
            </a:r>
            <a:endParaRPr b="0" lang="en-US" sz="1800" spc="-1" strike="noStrike">
              <a:solidFill>
                <a:srgbClr val="000000"/>
              </a:solidFill>
              <a:latin typeface="Arial"/>
            </a:endParaRPr>
          </a:p>
        </p:txBody>
      </p:sp>
      <p:sp>
        <p:nvSpPr>
          <p:cNvPr id="64" name="Picture 28"/>
          <p:cNvSpPr/>
          <p:nvPr/>
        </p:nvSpPr>
        <p:spPr>
          <a:xfrm>
            <a:off x="4890240" y="1707120"/>
            <a:ext cx="2108880" cy="3847320"/>
          </a:xfrm>
          <a:prstGeom prst="rect">
            <a:avLst/>
          </a:prstGeom>
          <a:blipFill rotWithShape="0">
            <a:blip r:embed="rId2"/>
            <a:srcRect/>
            <a:stretch/>
          </a:blipFill>
          <a:ln w="0">
            <a:noFill/>
          </a:ln>
        </p:spPr>
        <p:style>
          <a:lnRef idx="0"/>
          <a:fillRef idx="0"/>
          <a:effectRef idx="0"/>
          <a:fontRef idx="minor"/>
        </p:style>
        <p:txBody>
          <a:bodyPr lIns="90000" rIns="90000" tIns="45000" bIns="45000" anchor="t" anchorCtr="1">
            <a:noAutofit/>
          </a:bodyPr>
          <a:p>
            <a:pPr>
              <a:lnSpc>
                <a:spcPct val="100000"/>
              </a:lnSpc>
            </a:pPr>
            <a:r>
              <a:rPr b="0" lang="en-US" sz="1800" spc="-1" strike="noStrike">
                <a:solidFill>
                  <a:srgbClr val="000000"/>
                </a:solidFill>
                <a:latin typeface="Arial"/>
              </a:rPr>
              <a:t>                    </a:t>
            </a:r>
            <a:endParaRPr b="0" lang="en-US" sz="1800" spc="-1" strike="noStrike">
              <a:solidFill>
                <a:srgbClr val="000000"/>
              </a:solidFill>
              <a:latin typeface="Arial"/>
            </a:endParaRPr>
          </a:p>
        </p:txBody>
      </p:sp>
      <p:pic>
        <p:nvPicPr>
          <p:cNvPr id="65" name="Picture 29" descr=""/>
          <p:cNvPicPr/>
          <p:nvPr/>
        </p:nvPicPr>
        <p:blipFill>
          <a:blip r:embed="rId3"/>
          <a:stretch/>
        </p:blipFill>
        <p:spPr>
          <a:xfrm>
            <a:off x="8388360" y="1707120"/>
            <a:ext cx="2108880" cy="38473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Rectangle 3"/>
          <p:cNvSpPr/>
          <p:nvPr/>
        </p:nvSpPr>
        <p:spPr>
          <a:xfrm>
            <a:off x="0" y="963720"/>
            <a:ext cx="12191400" cy="3830040"/>
          </a:xfrm>
          <a:prstGeom prst="rect">
            <a:avLst/>
          </a:prstGeom>
          <a:solidFill>
            <a:srgbClr val="ff0000"/>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dk1"/>
              </a:solidFill>
              <a:latin typeface="Calibri"/>
              <a:ea typeface="DejaVu Sans"/>
            </a:endParaRPr>
          </a:p>
        </p:txBody>
      </p:sp>
      <p:sp>
        <p:nvSpPr>
          <p:cNvPr id="67" name="Rectangle: Rounded Corners 1"/>
          <p:cNvSpPr/>
          <p:nvPr/>
        </p:nvSpPr>
        <p:spPr>
          <a:xfrm>
            <a:off x="3591720" y="1049760"/>
            <a:ext cx="4126320" cy="469800"/>
          </a:xfrm>
          <a:prstGeom prst="roundRect">
            <a:avLst>
              <a:gd name="adj" fmla="val 16667"/>
            </a:avLst>
          </a:prstGeom>
          <a:solidFill>
            <a:srgbClr val="ff0000"/>
          </a:solidFill>
          <a:ln w="126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pPr>
            <a:r>
              <a:rPr b="1" lang="en-GB" sz="3200" spc="-1" strike="noStrike">
                <a:solidFill>
                  <a:schemeClr val="lt1"/>
                </a:solidFill>
                <a:latin typeface="Calibri"/>
                <a:ea typeface="DejaVu Sans"/>
              </a:rPr>
              <a:t>Our Trusted Partners</a:t>
            </a:r>
            <a:endParaRPr b="0" lang="en-US" sz="3200" spc="-1" strike="noStrike">
              <a:solidFill>
                <a:srgbClr val="ffffff"/>
              </a:solidFill>
              <a:latin typeface="Arial"/>
            </a:endParaRPr>
          </a:p>
        </p:txBody>
      </p:sp>
      <p:pic>
        <p:nvPicPr>
          <p:cNvPr id="68" name="Picture 4" descr=""/>
          <p:cNvPicPr/>
          <p:nvPr/>
        </p:nvPicPr>
        <p:blipFill>
          <a:blip r:embed="rId1"/>
          <a:stretch/>
        </p:blipFill>
        <p:spPr>
          <a:xfrm>
            <a:off x="156600" y="1589400"/>
            <a:ext cx="12191400" cy="2579040"/>
          </a:xfrm>
          <a:prstGeom prst="rect">
            <a:avLst/>
          </a:prstGeom>
          <a:ln w="0">
            <a:noFill/>
          </a:ln>
        </p:spPr>
      </p:pic>
      <p:sp>
        <p:nvSpPr>
          <p:cNvPr id="69" name="Rectangle: Rounded Corners 5"/>
          <p:cNvSpPr/>
          <p:nvPr/>
        </p:nvSpPr>
        <p:spPr>
          <a:xfrm>
            <a:off x="9861120" y="4280040"/>
            <a:ext cx="1402200" cy="46980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pPr>
            <a:r>
              <a:rPr b="1" lang="en-GB" sz="1800" spc="-1" strike="noStrike">
                <a:solidFill>
                  <a:srgbClr val="ff0000"/>
                </a:solidFill>
                <a:latin typeface="Calibri"/>
                <a:ea typeface="DejaVu Sans"/>
              </a:rPr>
              <a:t>Contact Us </a:t>
            </a:r>
            <a:endParaRPr b="0" lang="en-US" sz="1800" spc="-1" strike="noStrike">
              <a:solidFill>
                <a:srgbClr val="000000"/>
              </a:solidFill>
              <a:latin typeface="Arial"/>
            </a:endParaRPr>
          </a:p>
        </p:txBody>
      </p:sp>
      <p:sp>
        <p:nvSpPr>
          <p:cNvPr id="70" name="Rectangle: Rounded Corners 6"/>
          <p:cNvSpPr/>
          <p:nvPr/>
        </p:nvSpPr>
        <p:spPr>
          <a:xfrm>
            <a:off x="3797640" y="4280040"/>
            <a:ext cx="3714480" cy="469800"/>
          </a:xfrm>
          <a:prstGeom prst="roundRect">
            <a:avLst>
              <a:gd name="adj" fmla="val 16667"/>
            </a:avLst>
          </a:prstGeom>
          <a:solidFill>
            <a:srgbClr val="ff0000"/>
          </a:solidFill>
          <a:ln w="126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pPr>
            <a:r>
              <a:rPr b="1" lang="en-GB" sz="1800" spc="-1" strike="noStrike">
                <a:solidFill>
                  <a:schemeClr val="lt1"/>
                </a:solidFill>
                <a:latin typeface="Calibri"/>
                <a:ea typeface="DejaVu Sans"/>
              </a:rPr>
              <a:t>Want to see yourself here?</a:t>
            </a:r>
            <a:endParaRPr b="0" lang="en-US" sz="1800" spc="-1" strike="noStrike">
              <a:solidFill>
                <a:srgbClr val="ffffff"/>
              </a:solidFill>
              <a:latin typeface="Arial"/>
            </a:endParaRPr>
          </a:p>
        </p:txBody>
      </p:sp>
      <p:sp>
        <p:nvSpPr>
          <p:cNvPr id="71" name="Rectangle 7"/>
          <p:cNvSpPr/>
          <p:nvPr/>
        </p:nvSpPr>
        <p:spPr>
          <a:xfrm>
            <a:off x="156600" y="1326240"/>
            <a:ext cx="2931840" cy="691200"/>
          </a:xfrm>
          <a:prstGeom prst="rect">
            <a:avLst/>
          </a:prstGeom>
          <a:solidFill>
            <a:schemeClr val="accent1"/>
          </a:solidFill>
          <a:ln w="12600">
            <a:solidFill>
              <a:schemeClr val="accent1"/>
            </a:solidFill>
            <a:miter/>
          </a:ln>
        </p:spPr>
        <p:style>
          <a:lnRef idx="0"/>
          <a:fillRef idx="0"/>
          <a:effectRef idx="0"/>
          <a:fontRef idx="minor"/>
        </p:style>
        <p:txBody>
          <a:bodyPr lIns="90000" rIns="90000" tIns="45000" bIns="45000" anchor="ctr">
            <a:noAutofit/>
          </a:bodyPr>
          <a:p>
            <a:pPr algn="ctr" defTabSz="914400">
              <a:lnSpc>
                <a:spcPct val="100000"/>
              </a:lnSpc>
            </a:pPr>
            <a:r>
              <a:rPr b="0" lang="en-GB" sz="1200" spc="-1" strike="noStrike">
                <a:solidFill>
                  <a:schemeClr val="lt1"/>
                </a:solidFill>
                <a:latin typeface="Calibri"/>
                <a:ea typeface="Calibri"/>
              </a:rPr>
              <a:t>Logos or banners of key partners with brief descriptions or links to their services</a:t>
            </a:r>
            <a:endParaRPr b="0" lang="en-US"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Rectangle 6"/>
          <p:cNvSpPr/>
          <p:nvPr/>
        </p:nvSpPr>
        <p:spPr>
          <a:xfrm>
            <a:off x="0" y="0"/>
            <a:ext cx="12191400" cy="6960240"/>
          </a:xfrm>
          <a:prstGeom prst="rect">
            <a:avLst/>
          </a:prstGeom>
          <a:solidFill>
            <a:srgbClr val="ff0000"/>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73" name="Rectangle 15"/>
          <p:cNvSpPr/>
          <p:nvPr/>
        </p:nvSpPr>
        <p:spPr>
          <a:xfrm>
            <a:off x="1956240" y="391680"/>
            <a:ext cx="7660440" cy="477000"/>
          </a:xfrm>
          <a:prstGeom prst="rect">
            <a:avLst/>
          </a:prstGeom>
          <a:noFill/>
          <a:ln w="12600">
            <a:noFill/>
          </a:ln>
        </p:spPr>
        <p:style>
          <a:lnRef idx="0"/>
          <a:fillRef idx="0"/>
          <a:effectRef idx="0"/>
          <a:fontRef idx="minor"/>
        </p:style>
        <p:txBody>
          <a:bodyPr lIns="90000" rIns="90000" tIns="45000" bIns="45000" anchor="ctr">
            <a:noAutofit/>
          </a:bodyPr>
          <a:p>
            <a:pPr algn="ctr" defTabSz="914400">
              <a:lnSpc>
                <a:spcPct val="100000"/>
              </a:lnSpc>
            </a:pPr>
            <a:r>
              <a:rPr b="1" lang="en-GB" sz="2800" spc="-1" strike="noStrike">
                <a:solidFill>
                  <a:schemeClr val="lt1"/>
                </a:solidFill>
                <a:latin typeface="Calibri"/>
                <a:ea typeface="DejaVu Sans"/>
              </a:rPr>
              <a:t>Meet Potential Investors</a:t>
            </a:r>
            <a:endParaRPr b="0" lang="en-US" sz="2800" spc="-1" strike="noStrike">
              <a:solidFill>
                <a:srgbClr val="000000"/>
              </a:solidFill>
              <a:latin typeface="Arial"/>
            </a:endParaRPr>
          </a:p>
        </p:txBody>
      </p:sp>
      <p:sp>
        <p:nvSpPr>
          <p:cNvPr id="74" name="Rectangle 23"/>
          <p:cNvSpPr/>
          <p:nvPr/>
        </p:nvSpPr>
        <p:spPr>
          <a:xfrm>
            <a:off x="0" y="0"/>
            <a:ext cx="6189840" cy="477000"/>
          </a:xfrm>
          <a:prstGeom prst="rect">
            <a:avLst/>
          </a:prstGeom>
          <a:solidFill>
            <a:srgbClr val="0070c0"/>
          </a:solidFill>
          <a:ln w="12600">
            <a:noFill/>
          </a:ln>
        </p:spPr>
        <p:style>
          <a:lnRef idx="0"/>
          <a:fillRef idx="0"/>
          <a:effectRef idx="0"/>
          <a:fontRef idx="minor"/>
        </p:style>
        <p:txBody>
          <a:bodyPr lIns="90000" rIns="90000" tIns="45000" bIns="45000" anchor="ctr">
            <a:noAutofit/>
          </a:bodyPr>
          <a:p>
            <a:pPr algn="ctr" defTabSz="914400">
              <a:lnSpc>
                <a:spcPct val="100000"/>
              </a:lnSpc>
            </a:pPr>
            <a:r>
              <a:rPr b="0" lang="en-GB" sz="1200" spc="-1" strike="noStrike">
                <a:solidFill>
                  <a:schemeClr val="lt1"/>
                </a:solidFill>
                <a:latin typeface="Calibri"/>
                <a:ea typeface="Calibri"/>
              </a:rPr>
              <a:t>.</a:t>
            </a:r>
            <a:endParaRPr b="0" lang="en-US" sz="1200" spc="-1" strike="noStrike">
              <a:solidFill>
                <a:srgbClr val="ffffff"/>
              </a:solidFill>
              <a:latin typeface="Arial"/>
            </a:endParaRPr>
          </a:p>
          <a:p>
            <a:pPr algn="ctr" defTabSz="914400">
              <a:lnSpc>
                <a:spcPct val="100000"/>
              </a:lnSpc>
            </a:pPr>
            <a:r>
              <a:rPr b="0" lang="en-GB" sz="1200" spc="-1" strike="noStrike">
                <a:solidFill>
                  <a:schemeClr val="lt1"/>
                </a:solidFill>
                <a:latin typeface="Calibri"/>
                <a:ea typeface="Calibri"/>
              </a:rPr>
              <a:t> </a:t>
            </a:r>
            <a:r>
              <a:rPr b="0" lang="en-GB" sz="1200" spc="-1" strike="noStrike">
                <a:solidFill>
                  <a:schemeClr val="lt1"/>
                </a:solidFill>
                <a:latin typeface="Calibri"/>
                <a:ea typeface="Calibri"/>
              </a:rPr>
              <a:t>Investor Profiles for Entrepreneurs, Entrepreneurs can view profiles of active investors and learn about their interests and backgrounds. Profile cards showing investor names, industries, and investment preferences</a:t>
            </a:r>
            <a:br>
              <a:rPr sz="1200"/>
            </a:br>
            <a:endParaRPr b="0" lang="en-US" sz="1200" spc="-1" strike="noStrike">
              <a:solidFill>
                <a:srgbClr val="ffffff"/>
              </a:solidFill>
              <a:latin typeface="Arial"/>
            </a:endParaRPr>
          </a:p>
        </p:txBody>
      </p:sp>
      <p:sp>
        <p:nvSpPr>
          <p:cNvPr id="75" name="Rectangle 1"/>
          <p:cNvSpPr/>
          <p:nvPr/>
        </p:nvSpPr>
        <p:spPr>
          <a:xfrm>
            <a:off x="1076040" y="738720"/>
            <a:ext cx="9678600" cy="600480"/>
          </a:xfrm>
          <a:prstGeom prst="rect">
            <a:avLst/>
          </a:prstGeom>
          <a:noFill/>
          <a:ln w="12600">
            <a:noFill/>
          </a:ln>
        </p:spPr>
        <p:style>
          <a:lnRef idx="0"/>
          <a:fillRef idx="0"/>
          <a:effectRef idx="0"/>
          <a:fontRef idx="minor"/>
        </p:style>
        <p:txBody>
          <a:bodyPr lIns="90000" rIns="90000" tIns="45000" bIns="45000" anchor="ctr">
            <a:noAutofit/>
          </a:bodyPr>
          <a:p>
            <a:pPr algn="ctr" defTabSz="914400">
              <a:lnSpc>
                <a:spcPct val="100000"/>
              </a:lnSpc>
            </a:pPr>
            <a:r>
              <a:rPr b="1" lang="en-US" sz="1600" spc="-1" strike="noStrike">
                <a:solidFill>
                  <a:schemeClr val="lt1"/>
                </a:solidFill>
                <a:latin typeface="Calibri"/>
                <a:ea typeface="DejaVu Sans"/>
              </a:rPr>
              <a:t>Explore curated UK pitch decks from promising entrepreneurs, poised to make a lasting impact</a:t>
            </a:r>
            <a:endParaRPr b="0" lang="en-US" sz="1600" spc="-1" strike="noStrike">
              <a:solidFill>
                <a:srgbClr val="000000"/>
              </a:solidFill>
              <a:latin typeface="Arial"/>
            </a:endParaRPr>
          </a:p>
        </p:txBody>
      </p:sp>
      <p:sp>
        <p:nvSpPr>
          <p:cNvPr id="76" name="Rectangle: Rounded Corners 2"/>
          <p:cNvSpPr/>
          <p:nvPr/>
        </p:nvSpPr>
        <p:spPr>
          <a:xfrm>
            <a:off x="1211040" y="1354320"/>
            <a:ext cx="2882520" cy="362052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77" name="Rectangle: Rounded Corners 25"/>
          <p:cNvSpPr/>
          <p:nvPr/>
        </p:nvSpPr>
        <p:spPr>
          <a:xfrm>
            <a:off x="4664160" y="6036480"/>
            <a:ext cx="2502360" cy="46980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pPr>
            <a:r>
              <a:rPr b="1" lang="en-GB" sz="1800" spc="-1" strike="noStrike">
                <a:solidFill>
                  <a:srgbClr val="ff0000"/>
                </a:solidFill>
                <a:latin typeface="Calibri"/>
                <a:ea typeface="Calibri"/>
              </a:rPr>
              <a:t>View Investor Profiles</a:t>
            </a:r>
            <a:endParaRPr b="0" lang="en-US" sz="1800" spc="-1" strike="noStrike">
              <a:solidFill>
                <a:srgbClr val="000000"/>
              </a:solidFill>
              <a:latin typeface="Arial"/>
            </a:endParaRPr>
          </a:p>
        </p:txBody>
      </p:sp>
      <p:sp>
        <p:nvSpPr>
          <p:cNvPr id="78" name="TextBox 27"/>
          <p:cNvSpPr/>
          <p:nvPr/>
        </p:nvSpPr>
        <p:spPr>
          <a:xfrm>
            <a:off x="1342800" y="5432040"/>
            <a:ext cx="9505800" cy="364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chemeClr val="lt1"/>
                </a:solidFill>
                <a:latin typeface="Calibri"/>
                <a:ea typeface="DejaVu Sans"/>
              </a:rPr>
              <a:t>"Connect with thousands of investors ready to shape your idea and fuel your growth."</a:t>
            </a:r>
            <a:endParaRPr b="0" lang="en-US" sz="1800" spc="-1" strike="noStrike">
              <a:solidFill>
                <a:srgbClr val="000000"/>
              </a:solidFill>
              <a:latin typeface="Arial"/>
            </a:endParaRPr>
          </a:p>
        </p:txBody>
      </p:sp>
      <p:pic>
        <p:nvPicPr>
          <p:cNvPr id="79" name="Picture 4" descr=""/>
          <p:cNvPicPr/>
          <p:nvPr/>
        </p:nvPicPr>
        <p:blipFill>
          <a:blip r:embed="rId1"/>
          <a:stretch/>
        </p:blipFill>
        <p:spPr>
          <a:xfrm>
            <a:off x="1311480" y="1608480"/>
            <a:ext cx="2681640" cy="3070440"/>
          </a:xfrm>
          <a:prstGeom prst="rect">
            <a:avLst/>
          </a:prstGeom>
          <a:ln w="0">
            <a:noFill/>
          </a:ln>
        </p:spPr>
      </p:pic>
      <p:sp>
        <p:nvSpPr>
          <p:cNvPr id="80" name="Rectangle: Rounded Corners 5"/>
          <p:cNvSpPr/>
          <p:nvPr/>
        </p:nvSpPr>
        <p:spPr>
          <a:xfrm>
            <a:off x="4194720" y="1340280"/>
            <a:ext cx="2882520" cy="362052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pic>
        <p:nvPicPr>
          <p:cNvPr id="81" name="Picture 7" descr=""/>
          <p:cNvPicPr/>
          <p:nvPr/>
        </p:nvPicPr>
        <p:blipFill>
          <a:blip r:embed="rId2"/>
          <a:stretch/>
        </p:blipFill>
        <p:spPr>
          <a:xfrm>
            <a:off x="4294800" y="1594080"/>
            <a:ext cx="2681640" cy="3070440"/>
          </a:xfrm>
          <a:prstGeom prst="rect">
            <a:avLst/>
          </a:prstGeom>
          <a:ln w="0">
            <a:noFill/>
          </a:ln>
        </p:spPr>
      </p:pic>
      <p:sp>
        <p:nvSpPr>
          <p:cNvPr id="82" name="Rectangle: Rounded Corners 8"/>
          <p:cNvSpPr/>
          <p:nvPr/>
        </p:nvSpPr>
        <p:spPr>
          <a:xfrm>
            <a:off x="7178040" y="1340280"/>
            <a:ext cx="2882520" cy="362052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pic>
        <p:nvPicPr>
          <p:cNvPr id="83" name="Picture 11" descr=""/>
          <p:cNvPicPr/>
          <p:nvPr/>
        </p:nvPicPr>
        <p:blipFill>
          <a:blip r:embed="rId3"/>
          <a:stretch/>
        </p:blipFill>
        <p:spPr>
          <a:xfrm>
            <a:off x="7278480" y="1594080"/>
            <a:ext cx="2681640" cy="30704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Rectangle 6"/>
          <p:cNvSpPr/>
          <p:nvPr/>
        </p:nvSpPr>
        <p:spPr>
          <a:xfrm>
            <a:off x="0" y="0"/>
            <a:ext cx="12191400" cy="6960240"/>
          </a:xfrm>
          <a:prstGeom prst="rect">
            <a:avLst/>
          </a:prstGeom>
          <a:solidFill>
            <a:srgbClr val="ff0000"/>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85" name="Rectangle 15"/>
          <p:cNvSpPr/>
          <p:nvPr/>
        </p:nvSpPr>
        <p:spPr>
          <a:xfrm>
            <a:off x="1947960" y="333360"/>
            <a:ext cx="7660440" cy="477000"/>
          </a:xfrm>
          <a:prstGeom prst="rect">
            <a:avLst/>
          </a:prstGeom>
          <a:noFill/>
          <a:ln w="12600">
            <a:noFill/>
          </a:ln>
        </p:spPr>
        <p:style>
          <a:lnRef idx="0"/>
          <a:fillRef idx="0"/>
          <a:effectRef idx="0"/>
          <a:fontRef idx="minor"/>
        </p:style>
        <p:txBody>
          <a:bodyPr lIns="90000" rIns="90000" tIns="45000" bIns="45000" anchor="ctr">
            <a:noAutofit/>
          </a:bodyPr>
          <a:p>
            <a:pPr algn="ctr" defTabSz="914400">
              <a:lnSpc>
                <a:spcPct val="100000"/>
              </a:lnSpc>
            </a:pPr>
            <a:r>
              <a:rPr b="1" lang="en-GB" sz="2800" spc="-1" strike="noStrike">
                <a:solidFill>
                  <a:schemeClr val="lt1"/>
                </a:solidFill>
                <a:latin typeface="Calibri"/>
                <a:ea typeface="DejaVu Sans"/>
              </a:rPr>
              <a:t>Meet Industry Experts</a:t>
            </a:r>
            <a:endParaRPr b="0" lang="en-US" sz="2800" spc="-1" strike="noStrike">
              <a:solidFill>
                <a:srgbClr val="000000"/>
              </a:solidFill>
              <a:latin typeface="Arial"/>
            </a:endParaRPr>
          </a:p>
        </p:txBody>
      </p:sp>
      <p:sp>
        <p:nvSpPr>
          <p:cNvPr id="86" name="Rectangle 23"/>
          <p:cNvSpPr/>
          <p:nvPr/>
        </p:nvSpPr>
        <p:spPr>
          <a:xfrm>
            <a:off x="0" y="0"/>
            <a:ext cx="6189840" cy="477000"/>
          </a:xfrm>
          <a:prstGeom prst="rect">
            <a:avLst/>
          </a:prstGeom>
          <a:solidFill>
            <a:srgbClr val="0070c0"/>
          </a:solidFill>
          <a:ln w="12600">
            <a:noFill/>
          </a:ln>
        </p:spPr>
        <p:style>
          <a:lnRef idx="0"/>
          <a:fillRef idx="0"/>
          <a:effectRef idx="0"/>
          <a:fontRef idx="minor"/>
        </p:style>
        <p:txBody>
          <a:bodyPr lIns="90000" rIns="90000" tIns="45000" bIns="45000" anchor="ctr">
            <a:noAutofit/>
          </a:bodyPr>
          <a:p>
            <a:pPr algn="ctr" defTabSz="914400">
              <a:lnSpc>
                <a:spcPct val="100000"/>
              </a:lnSpc>
            </a:pPr>
            <a:r>
              <a:rPr b="0" lang="en-GB" sz="1200" spc="-1" strike="noStrike">
                <a:solidFill>
                  <a:schemeClr val="lt1"/>
                </a:solidFill>
                <a:latin typeface="Calibri"/>
                <a:ea typeface="Calibri"/>
              </a:rPr>
              <a:t>.</a:t>
            </a:r>
            <a:endParaRPr b="0" lang="en-US" sz="1200" spc="-1" strike="noStrike">
              <a:solidFill>
                <a:srgbClr val="ffffff"/>
              </a:solidFill>
              <a:latin typeface="Arial"/>
            </a:endParaRPr>
          </a:p>
          <a:p>
            <a:pPr algn="ctr" defTabSz="914400">
              <a:lnSpc>
                <a:spcPct val="100000"/>
              </a:lnSpc>
            </a:pPr>
            <a:r>
              <a:rPr b="0" lang="en-GB" sz="1200" spc="-1" strike="noStrike">
                <a:solidFill>
                  <a:schemeClr val="lt1"/>
                </a:solidFill>
                <a:latin typeface="Calibri"/>
                <a:ea typeface="Calibri"/>
              </a:rPr>
              <a:t> </a:t>
            </a:r>
            <a:r>
              <a:rPr b="0" lang="en-GB" sz="1200" spc="-1" strike="noStrike">
                <a:solidFill>
                  <a:schemeClr val="lt1"/>
                </a:solidFill>
                <a:latin typeface="Calibri"/>
                <a:ea typeface="Calibri"/>
              </a:rPr>
              <a:t>Investor Profiles for Entrepreneurs, Entrepreneurs can view profiles of active investors and learn about their interests and backgrounds. Profile cards showing investor names, industries, and investment preferences</a:t>
            </a:r>
            <a:br>
              <a:rPr sz="1200"/>
            </a:br>
            <a:endParaRPr b="0" lang="en-US" sz="1200" spc="-1" strike="noStrike">
              <a:solidFill>
                <a:srgbClr val="ffffff"/>
              </a:solidFill>
              <a:latin typeface="Arial"/>
            </a:endParaRPr>
          </a:p>
        </p:txBody>
      </p:sp>
      <p:sp>
        <p:nvSpPr>
          <p:cNvPr id="87" name="Rectangle 1"/>
          <p:cNvSpPr/>
          <p:nvPr/>
        </p:nvSpPr>
        <p:spPr>
          <a:xfrm>
            <a:off x="654120" y="5335920"/>
            <a:ext cx="11268720" cy="600480"/>
          </a:xfrm>
          <a:prstGeom prst="rect">
            <a:avLst/>
          </a:prstGeom>
          <a:noFill/>
          <a:ln w="12600">
            <a:noFill/>
          </a:ln>
        </p:spPr>
        <p:style>
          <a:lnRef idx="0"/>
          <a:fillRef idx="0"/>
          <a:effectRef idx="0"/>
          <a:fontRef idx="minor"/>
        </p:style>
        <p:txBody>
          <a:bodyPr lIns="90000" rIns="90000" tIns="45000" bIns="45000" anchor="ctr">
            <a:noAutofit/>
          </a:bodyPr>
          <a:p>
            <a:pPr algn="ctr" defTabSz="914400">
              <a:lnSpc>
                <a:spcPct val="100000"/>
              </a:lnSpc>
            </a:pPr>
            <a:r>
              <a:rPr b="0" lang="en-GB" sz="1800" spc="-1" strike="noStrike">
                <a:solidFill>
                  <a:schemeClr val="lt1"/>
                </a:solidFill>
                <a:latin typeface="Calibri"/>
                <a:ea typeface="Calibri"/>
              </a:rPr>
              <a:t>Find trusted professional service providers to support your business growth, from legal advisors to financial consultants</a:t>
            </a:r>
            <a:endParaRPr b="0" lang="en-US" sz="1800" spc="-1" strike="noStrike">
              <a:solidFill>
                <a:srgbClr val="000000"/>
              </a:solidFill>
              <a:latin typeface="Arial"/>
            </a:endParaRPr>
          </a:p>
        </p:txBody>
      </p:sp>
      <p:sp>
        <p:nvSpPr>
          <p:cNvPr id="88" name="Rectangle: Rounded Corners 2"/>
          <p:cNvSpPr/>
          <p:nvPr/>
        </p:nvSpPr>
        <p:spPr>
          <a:xfrm>
            <a:off x="1076040" y="1261440"/>
            <a:ext cx="2413080" cy="182628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89" name="Rectangle: Rounded Corners 25"/>
          <p:cNvSpPr/>
          <p:nvPr/>
        </p:nvSpPr>
        <p:spPr>
          <a:xfrm>
            <a:off x="4664160" y="6036480"/>
            <a:ext cx="3002760" cy="46980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pPr>
            <a:r>
              <a:rPr b="1" lang="en-GB" sz="1800" spc="-1" strike="noStrike">
                <a:solidFill>
                  <a:srgbClr val="ff0000"/>
                </a:solidFill>
                <a:latin typeface="Calibri"/>
                <a:ea typeface="Calibri"/>
              </a:rPr>
              <a:t>Explore Service Providers</a:t>
            </a:r>
            <a:endParaRPr b="0" lang="en-US" sz="1800" spc="-1" strike="noStrike">
              <a:solidFill>
                <a:srgbClr val="000000"/>
              </a:solidFill>
              <a:latin typeface="Arial"/>
            </a:endParaRPr>
          </a:p>
        </p:txBody>
      </p:sp>
      <p:sp>
        <p:nvSpPr>
          <p:cNvPr id="90" name="Rectangle: Rounded Corners 9"/>
          <p:cNvSpPr/>
          <p:nvPr/>
        </p:nvSpPr>
        <p:spPr>
          <a:xfrm>
            <a:off x="3682440" y="1261440"/>
            <a:ext cx="2413080" cy="182628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91" name="Rectangle: Rounded Corners 10"/>
          <p:cNvSpPr/>
          <p:nvPr/>
        </p:nvSpPr>
        <p:spPr>
          <a:xfrm>
            <a:off x="6288840" y="1221480"/>
            <a:ext cx="2413080" cy="182628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92" name="Rectangle: Rounded Corners 12"/>
          <p:cNvSpPr/>
          <p:nvPr/>
        </p:nvSpPr>
        <p:spPr>
          <a:xfrm>
            <a:off x="8879760" y="1221480"/>
            <a:ext cx="2413080" cy="182628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93" name="Rectangle: Rounded Corners 13"/>
          <p:cNvSpPr/>
          <p:nvPr/>
        </p:nvSpPr>
        <p:spPr>
          <a:xfrm>
            <a:off x="1076040" y="3277800"/>
            <a:ext cx="2413080" cy="182628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94" name="Rectangle: Rounded Corners 14"/>
          <p:cNvSpPr/>
          <p:nvPr/>
        </p:nvSpPr>
        <p:spPr>
          <a:xfrm>
            <a:off x="3682440" y="3277800"/>
            <a:ext cx="2413080" cy="182628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95" name="Rectangle: Rounded Corners 16"/>
          <p:cNvSpPr/>
          <p:nvPr/>
        </p:nvSpPr>
        <p:spPr>
          <a:xfrm>
            <a:off x="6288840" y="3237840"/>
            <a:ext cx="2413080" cy="182628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
        <p:nvSpPr>
          <p:cNvPr id="96" name="Rectangle: Rounded Corners 17"/>
          <p:cNvSpPr/>
          <p:nvPr/>
        </p:nvSpPr>
        <p:spPr>
          <a:xfrm>
            <a:off x="8879760" y="3237840"/>
            <a:ext cx="2413080" cy="1826280"/>
          </a:xfrm>
          <a:prstGeom prst="roundRect">
            <a:avLst>
              <a:gd name="adj" fmla="val 16667"/>
            </a:avLst>
          </a:prstGeom>
          <a:solidFill>
            <a:schemeClr val="lt1"/>
          </a:solidFill>
          <a:ln w="12600">
            <a:solidFill>
              <a:srgbClr val="ff0000"/>
            </a:solidFill>
            <a:miter/>
          </a:ln>
        </p:spPr>
        <p:style>
          <a:lnRef idx="0"/>
          <a:fillRef idx="0"/>
          <a:effectRef idx="0"/>
          <a:fontRef idx="minor"/>
        </p:style>
        <p:txBody>
          <a:bodyPr lIns="90000" rIns="90000" tIns="45000" bIns="45000" anchor="ctr">
            <a:noAutofit/>
          </a:bodyPr>
          <a:p>
            <a:endParaRPr b="0" lang="en-GB" sz="1800" spc="-1" strike="noStrike">
              <a:solidFill>
                <a:schemeClr val="lt1"/>
              </a:solidFill>
              <a:latin typeface="Calibri"/>
              <a:ea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testimonial</a:t>
            </a:r>
            <a:endParaRPr b="0" lang="en-US" sz="4400" spc="-1" strike="noStrike">
              <a:solidFill>
                <a:srgbClr val="000000"/>
              </a:solidFill>
              <a:latin typeface="Arial"/>
            </a:endParaRPr>
          </a:p>
        </p:txBody>
      </p:sp>
      <p:sp>
        <p:nvSpPr>
          <p:cNvPr id="98"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a:spcBef>
                <a:spcPts val="1417"/>
              </a:spcBef>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a:lnSpc>
                <a:spcPct val="100000"/>
              </a:lnSpc>
              <a:buNone/>
              <a:tabLst>
                <a:tab algn="l" pos="0"/>
              </a:tabLst>
            </a:pPr>
            <a:r>
              <a:rPr b="0" lang="en-US" sz="1800" spc="-1" strike="noStrike">
                <a:solidFill>
                  <a:schemeClr val="dk1"/>
                </a:solidFill>
                <a:latin typeface="Calibri"/>
              </a:rPr>
              <a:t>Type of Industries</a:t>
            </a:r>
            <a:endParaRPr b="0" lang="en-US" sz="1800" spc="-1" strike="noStrike">
              <a:solidFill>
                <a:srgbClr val="000000"/>
              </a:solidFill>
              <a:latin typeface="Arial"/>
            </a:endParaRPr>
          </a:p>
        </p:txBody>
      </p:sp>
      <p:sp>
        <p:nvSpPr>
          <p:cNvPr id="100" name="PlaceHolder 2"/>
          <p:cNvSpPr>
            <a:spLocks noGrp="1"/>
          </p:cNvSpPr>
          <p:nvPr>
            <p:ph/>
          </p:nvPr>
        </p:nvSpPr>
        <p:spPr>
          <a:xfrm>
            <a:off x="1004760" y="1980000"/>
            <a:ext cx="10514880" cy="4350600"/>
          </a:xfrm>
          <a:prstGeom prst="rect">
            <a:avLst/>
          </a:prstGeom>
          <a:noFill/>
          <a:ln w="0">
            <a:noFill/>
          </a:ln>
        </p:spPr>
        <p:txBody>
          <a:bodyPr lIns="91440" rIns="91440" tIns="45720" bIns="45720" anchor="t">
            <a:noAutofit/>
          </a:bodyPr>
          <a:p>
            <a:pPr indent="0">
              <a:spcBef>
                <a:spcPts val="1417"/>
              </a:spcBef>
              <a:buNone/>
            </a:pPr>
            <a:endParaRPr b="0" lang="en-US" sz="1800" spc="-1" strike="noStrike">
              <a:solidFill>
                <a:srgbClr val="000000"/>
              </a:solidFill>
              <a:latin typeface="Arial"/>
            </a:endParaRPr>
          </a:p>
        </p:txBody>
      </p:sp>
      <p:pic>
        <p:nvPicPr>
          <p:cNvPr id="101" name="" descr=""/>
          <p:cNvPicPr/>
          <p:nvPr/>
        </p:nvPicPr>
        <p:blipFill>
          <a:blip r:embed="rId1"/>
          <a:stretch/>
        </p:blipFill>
        <p:spPr>
          <a:xfrm>
            <a:off x="1004760" y="1271160"/>
            <a:ext cx="9075240" cy="55969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algn="ctr">
              <a:buNone/>
            </a:pPr>
            <a:endParaRPr b="0" lang="en-US" sz="1800" spc="-1" strike="noStrike">
              <a:solidFill>
                <a:srgbClr val="000000"/>
              </a:solidFill>
              <a:latin typeface="Arial"/>
            </a:endParaRPr>
          </a:p>
        </p:txBody>
      </p:sp>
      <p:sp>
        <p:nvSpPr>
          <p:cNvPr id="103"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a:spcBef>
                <a:spcPts val="1417"/>
              </a:spcBef>
              <a:buNone/>
            </a:pPr>
            <a:endParaRPr b="0" lang="en-US" sz="1800" spc="-1" strike="noStrike">
              <a:solidFill>
                <a:srgbClr val="000000"/>
              </a:solidFill>
              <a:latin typeface="Arial"/>
            </a:endParaRPr>
          </a:p>
        </p:txBody>
      </p:sp>
      <p:pic>
        <p:nvPicPr>
          <p:cNvPr id="104" name="" descr=""/>
          <p:cNvPicPr/>
          <p:nvPr/>
        </p:nvPicPr>
        <p:blipFill>
          <a:blip r:embed="rId1"/>
          <a:stretch/>
        </p:blipFill>
        <p:spPr>
          <a:xfrm>
            <a:off x="1327320" y="1825560"/>
            <a:ext cx="7132320" cy="2808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923</TotalTime>
  <Application>LibreOffice/24.2.6.2$Linux_X86_64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2024-10-28T14:47:30Z</dcterms:created>
  <dc:creator>Ninika Nanda</dc:creator>
  <dc:description/>
  <dc:language>bn-BD</dc:language>
  <cp:lastModifiedBy/>
  <dcterms:modified xsi:type="dcterms:W3CDTF">2024-10-30T11:58:16Z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9</vt:r8>
  </property>
</Properties>
</file>