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360"/>
            <a:ext cx="9072000" cy="40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360"/>
            <a:ext cx="9072000" cy="40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-6839640"/>
            <a:ext cx="9072000" cy="151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522F3ED-1442-4583-B1F0-D3016D88BEA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078920" cy="7564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36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94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395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8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796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96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96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96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496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0FB18A2-B2F1-4153-902E-68F37A57049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008000" y="2943000"/>
            <a:ext cx="907200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后缀自动机</a:t>
            </a:r>
            <a:endParaRPr/>
          </a:p>
          <a:p>
            <a:pPr algn="ctr"/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4100">
                <a:solidFill>
                  <a:srgbClr val="174576"/>
                </a:solidFill>
                <a:latin typeface="Arial"/>
                <a:ea typeface="宋体"/>
              </a:rPr>
              <a:t>Suffix Automaton</a:t>
            </a:r>
            <a:endParaRPr/>
          </a:p>
          <a:p>
            <a:pPr algn="ctr"/>
            <a:r>
              <a:rPr lang="en-US" sz="26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26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26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26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26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26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26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2600">
                <a:solidFill>
                  <a:srgbClr val="174576"/>
                </a:solidFill>
                <a:latin typeface="Arial"/>
                <a:ea typeface="宋体"/>
              </a:rPr>
              <a:t>	</a:t>
            </a:r>
            <a:r>
              <a:rPr lang="en-US" sz="2600">
                <a:solidFill>
                  <a:srgbClr val="174576"/>
                </a:solidFill>
                <a:latin typeface="Arial"/>
                <a:ea typeface="宋体"/>
              </a:rPr>
              <a:t>李顶龙</a:t>
            </a:r>
            <a:r>
              <a:rPr lang="en-US" sz="2600">
                <a:solidFill>
                  <a:srgbClr val="174576"/>
                </a:solidFill>
                <a:latin typeface="Arial"/>
                <a:ea typeface="宋体"/>
              </a:rPr>
              <a:t>(PB13011077)</a:t>
            </a:r>
            <a:endParaRPr/>
          </a:p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940">
                <a:latin typeface="Arial"/>
              </a:rPr>
              <a:t>图文过程</a:t>
            </a:r>
            <a:r>
              <a:rPr lang="en-US" sz="3200">
                <a:latin typeface="Arial"/>
              </a:rPr>
              <a:t>”</a:t>
            </a:r>
            <a:r>
              <a:rPr lang="en-US" sz="3200">
                <a:latin typeface="Arial"/>
              </a:rPr>
              <a:t>aabb”(2)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1097280" y="2397960"/>
            <a:ext cx="4206240" cy="3819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800">
                <a:latin typeface="Arial"/>
              </a:rPr>
              <a:t>添加最后一个</a:t>
            </a:r>
            <a:r>
              <a:rPr lang="en-US" sz="2800">
                <a:latin typeface="Arial"/>
              </a:rPr>
              <a:t>b</a:t>
            </a:r>
            <a:r>
              <a:rPr lang="en-US" sz="2800">
                <a:latin typeface="Arial"/>
              </a:rPr>
              <a:t>。</a:t>
            </a:r>
            <a:endParaRPr/>
          </a:p>
          <a:p>
            <a:r>
              <a:rPr lang="en-US" sz="2800">
                <a:latin typeface="Arial"/>
              </a:rPr>
              <a:t>现在问题来了！！！</a:t>
            </a:r>
            <a:endParaRPr/>
          </a:p>
          <a:p>
            <a:r>
              <a:rPr lang="en-US" sz="2800">
                <a:latin typeface="Arial"/>
              </a:rPr>
              <a:t>挖掘机技术哪家强？</a:t>
            </a:r>
            <a:endParaRPr/>
          </a:p>
          <a:p>
            <a:r>
              <a:rPr lang="en-US" sz="2800">
                <a:latin typeface="Arial"/>
              </a:rPr>
              <a:t>顺着转移边走，可以转移出“</a:t>
            </a:r>
            <a:r>
              <a:rPr lang="en-US" sz="2800">
                <a:latin typeface="Arial"/>
              </a:rPr>
              <a:t>ab”</a:t>
            </a:r>
            <a:r>
              <a:rPr lang="en-US" sz="2800">
                <a:latin typeface="Arial"/>
              </a:rPr>
              <a:t>后缀走到终止态，显然“</a:t>
            </a:r>
            <a:r>
              <a:rPr lang="en-US" sz="2800">
                <a:latin typeface="Arial"/>
              </a:rPr>
              <a:t>ab“</a:t>
            </a:r>
            <a:r>
              <a:rPr lang="en-US" sz="2800">
                <a:latin typeface="Arial"/>
              </a:rPr>
              <a:t>不是”</a:t>
            </a:r>
            <a:r>
              <a:rPr lang="en-US" sz="2800">
                <a:latin typeface="Arial"/>
              </a:rPr>
              <a:t>aabb“</a:t>
            </a:r>
            <a:r>
              <a:rPr lang="en-US" sz="2800">
                <a:latin typeface="Arial"/>
              </a:rPr>
              <a:t>的后缀！</a:t>
            </a:r>
            <a:endParaRPr/>
          </a:p>
          <a:p>
            <a:r>
              <a:rPr lang="en-US" sz="2800">
                <a:latin typeface="Arial"/>
              </a:rPr>
              <a:t>需要修正！</a:t>
            </a:r>
            <a:endParaRPr/>
          </a:p>
        </p:txBody>
      </p:sp>
      <p:pic>
        <p:nvPicPr>
          <p:cNvPr id="102" name="Picture 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52160" y="2511000"/>
            <a:ext cx="3781080" cy="16952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940">
                <a:latin typeface="Arial"/>
              </a:rPr>
              <a:t>图文过程</a:t>
            </a:r>
            <a:r>
              <a:rPr lang="en-US" sz="3200">
                <a:latin typeface="Arial"/>
              </a:rPr>
              <a:t>”</a:t>
            </a:r>
            <a:r>
              <a:rPr lang="en-US" sz="3200">
                <a:latin typeface="Arial"/>
              </a:rPr>
              <a:t>aabb”(3)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914400" y="3156480"/>
            <a:ext cx="4206240" cy="2421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800">
                <a:latin typeface="Arial"/>
              </a:rPr>
              <a:t>	</a:t>
            </a:r>
            <a:r>
              <a:rPr lang="en-US" sz="2800">
                <a:latin typeface="Arial"/>
              </a:rPr>
              <a:t>可以看到，罪魁祸首就是</a:t>
            </a:r>
            <a:r>
              <a:rPr lang="en-US" sz="2800">
                <a:latin typeface="Arial"/>
              </a:rPr>
              <a:t>3</a:t>
            </a:r>
            <a:r>
              <a:rPr lang="en-US" sz="2800">
                <a:latin typeface="Arial"/>
              </a:rPr>
              <a:t>号点！所以我们需要拆点，需要保留以</a:t>
            </a:r>
            <a:r>
              <a:rPr lang="en-US" sz="2800">
                <a:latin typeface="Arial"/>
              </a:rPr>
              <a:t>3</a:t>
            </a:r>
            <a:r>
              <a:rPr lang="en-US" sz="2800">
                <a:latin typeface="Arial"/>
              </a:rPr>
              <a:t>号点终止的正常状态，又不产生多余后缀！</a:t>
            </a:r>
            <a:endParaRPr/>
          </a:p>
        </p:txBody>
      </p:sp>
      <p:pic>
        <p:nvPicPr>
          <p:cNvPr id="105" name="Picture 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1080" y="3517200"/>
            <a:ext cx="3781080" cy="16952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940">
                <a:latin typeface="Arial"/>
              </a:rPr>
              <a:t>图文过程”</a:t>
            </a:r>
            <a:r>
              <a:rPr lang="en-US" sz="3200">
                <a:latin typeface="Arial"/>
              </a:rPr>
              <a:t>aabb”(4)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48640" y="246888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假设</a:t>
            </a:r>
            <a:r>
              <a:rPr lang="en-US" sz="3200">
                <a:latin typeface="Arial"/>
              </a:rPr>
              <a:t>a</a:t>
            </a:r>
            <a:r>
              <a:rPr lang="en-US" sz="3200">
                <a:latin typeface="Arial"/>
              </a:rPr>
              <a:t>为第一个有</a:t>
            </a:r>
            <a:r>
              <a:rPr lang="en-US" sz="3200">
                <a:latin typeface="Arial"/>
              </a:rPr>
              <a:t>x</a:t>
            </a:r>
            <a:r>
              <a:rPr lang="en-US" sz="3200">
                <a:latin typeface="Arial"/>
              </a:rPr>
              <a:t>的转移点，转移到</a:t>
            </a:r>
            <a:r>
              <a:rPr lang="en-US" sz="3200">
                <a:latin typeface="Arial"/>
              </a:rPr>
              <a:t>q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若</a:t>
            </a:r>
            <a:r>
              <a:rPr lang="en-US" sz="3200">
                <a:latin typeface="Arial"/>
              </a:rPr>
              <a:t>a.L+1==x.L,</a:t>
            </a:r>
            <a:r>
              <a:rPr lang="en-US" sz="3200">
                <a:latin typeface="Arial"/>
              </a:rPr>
              <a:t>将</a:t>
            </a:r>
            <a:r>
              <a:rPr lang="en-US" sz="3200">
                <a:latin typeface="Arial"/>
              </a:rPr>
              <a:t>np</a:t>
            </a:r>
            <a:r>
              <a:rPr lang="en-US" sz="3200">
                <a:latin typeface="Arial"/>
              </a:rPr>
              <a:t>的</a:t>
            </a:r>
            <a:r>
              <a:rPr lang="en-US" sz="3200">
                <a:latin typeface="Arial"/>
              </a:rPr>
              <a:t>fail</a:t>
            </a:r>
            <a:r>
              <a:rPr lang="en-US" sz="3200">
                <a:latin typeface="Arial"/>
              </a:rPr>
              <a:t>指向</a:t>
            </a:r>
            <a:r>
              <a:rPr lang="en-US" sz="3200">
                <a:latin typeface="Arial"/>
              </a:rPr>
              <a:t>b</a:t>
            </a:r>
            <a:r>
              <a:rPr lang="en-US" sz="3200">
                <a:latin typeface="Arial"/>
              </a:rPr>
              <a:t>即可。否则造成了上述新增不合法后缀的请款，那么需要拆点，新建</a:t>
            </a:r>
            <a:r>
              <a:rPr lang="en-US" sz="3200">
                <a:latin typeface="Arial"/>
              </a:rPr>
              <a:t>r</a:t>
            </a:r>
            <a:r>
              <a:rPr lang="en-US" sz="3200">
                <a:latin typeface="Arial"/>
              </a:rPr>
              <a:t>点，将</a:t>
            </a:r>
            <a:r>
              <a:rPr lang="en-US" sz="3200">
                <a:latin typeface="Arial"/>
              </a:rPr>
              <a:t>q</a:t>
            </a:r>
            <a:r>
              <a:rPr lang="en-US" sz="3200">
                <a:latin typeface="Arial"/>
              </a:rPr>
              <a:t>的信息复制到</a:t>
            </a:r>
            <a:r>
              <a:rPr lang="en-US" sz="3200">
                <a:latin typeface="Arial"/>
              </a:rPr>
              <a:t>r</a:t>
            </a:r>
            <a:r>
              <a:rPr lang="en-US" sz="3200">
                <a:latin typeface="Arial"/>
              </a:rPr>
              <a:t>，并将</a:t>
            </a:r>
            <a:r>
              <a:rPr lang="en-US" sz="3200">
                <a:latin typeface="Arial"/>
              </a:rPr>
              <a:t>q</a:t>
            </a:r>
            <a:r>
              <a:rPr lang="en-US" sz="3200">
                <a:latin typeface="Arial"/>
              </a:rPr>
              <a:t>和</a:t>
            </a:r>
            <a:r>
              <a:rPr lang="en-US" sz="3200">
                <a:latin typeface="Arial"/>
              </a:rPr>
              <a:t>np</a:t>
            </a:r>
            <a:r>
              <a:rPr lang="en-US" sz="3200">
                <a:latin typeface="Arial"/>
              </a:rPr>
              <a:t>的</a:t>
            </a:r>
            <a:r>
              <a:rPr lang="en-US" sz="3200">
                <a:latin typeface="Arial"/>
              </a:rPr>
              <a:t>fail</a:t>
            </a:r>
            <a:r>
              <a:rPr lang="en-US" sz="3200">
                <a:latin typeface="Arial"/>
              </a:rPr>
              <a:t>都指向</a:t>
            </a:r>
            <a:r>
              <a:rPr lang="en-US" sz="3200">
                <a:latin typeface="Arial"/>
              </a:rPr>
              <a:t>r</a:t>
            </a:r>
            <a:r>
              <a:rPr lang="en-US" sz="3200">
                <a:latin typeface="Arial"/>
              </a:rPr>
              <a:t>。然后就的到了后一张</a:t>
            </a:r>
            <a:r>
              <a:rPr lang="en-US" sz="3200">
                <a:latin typeface="Arial"/>
              </a:rPr>
              <a:t>ppt</a:t>
            </a:r>
            <a:r>
              <a:rPr lang="en-US" sz="3200">
                <a:latin typeface="Arial"/>
              </a:rPr>
              <a:t>的最终版本的后缀自动机。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940">
                <a:latin typeface="Arial"/>
              </a:rPr>
              <a:t>图文过程”</a:t>
            </a:r>
            <a:r>
              <a:rPr lang="en-US" sz="3200">
                <a:latin typeface="Arial"/>
              </a:rPr>
              <a:t>aabb”(5)</a:t>
            </a:r>
            <a:endParaRPr/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4280" y="2709720"/>
            <a:ext cx="8021160" cy="38739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940">
                <a:latin typeface="Arial"/>
              </a:rPr>
              <a:t>代码实现</a:t>
            </a:r>
            <a:endParaRPr/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4880" y="2002320"/>
            <a:ext cx="7347600" cy="5404320"/>
          </a:xfrm>
          <a:prstGeom prst="rect">
            <a:avLst/>
          </a:prstGeom>
          <a:ln w="9360"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1188720" y="1463040"/>
            <a:ext cx="7863840" cy="390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add</a:t>
            </a:r>
            <a:r>
              <a:rPr lang="en-US">
                <a:latin typeface="Arial"/>
              </a:rPr>
              <a:t>即为每次添加一个字符的过程。</a:t>
            </a:r>
            <a:r>
              <a:rPr lang="en-US">
                <a:latin typeface="Arial"/>
              </a:rPr>
              <a:t>else</a:t>
            </a:r>
            <a:r>
              <a:rPr lang="en-US">
                <a:latin typeface="Arial"/>
              </a:rPr>
              <a:t>中的一大串就是拆点，新建</a:t>
            </a:r>
            <a:r>
              <a:rPr lang="en-US">
                <a:latin typeface="Arial"/>
              </a:rPr>
              <a:t>r</a:t>
            </a:r>
            <a:r>
              <a:rPr lang="en-US">
                <a:latin typeface="Arial"/>
              </a:rPr>
              <a:t>。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940">
                <a:latin typeface="Arial"/>
              </a:rPr>
              <a:t>复杂度分析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3950">
                <a:latin typeface="Arial"/>
              </a:rPr>
              <a:t>每次添加一个结点时最多新增一个</a:t>
            </a:r>
            <a:r>
              <a:rPr lang="en-US" sz="3200">
                <a:latin typeface="Arial"/>
              </a:rPr>
              <a:t>r</a:t>
            </a:r>
            <a:r>
              <a:rPr lang="en-US" sz="3200">
                <a:latin typeface="Arial"/>
              </a:rPr>
              <a:t>结点，所以最后最多有</a:t>
            </a:r>
            <a:r>
              <a:rPr lang="en-US" sz="3200">
                <a:latin typeface="Arial"/>
              </a:rPr>
              <a:t>2n</a:t>
            </a:r>
            <a:r>
              <a:rPr lang="en-US" sz="3200">
                <a:latin typeface="Arial"/>
              </a:rPr>
              <a:t>个结点。所以空间复杂度是</a:t>
            </a:r>
            <a:r>
              <a:rPr lang="en-US" sz="3200">
                <a:latin typeface="Arial"/>
              </a:rPr>
              <a:t>O(n)</a:t>
            </a:r>
            <a:r>
              <a:rPr lang="en-US" sz="3200">
                <a:latin typeface="Arial"/>
              </a:rPr>
              <a:t>级别。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沿着</a:t>
            </a:r>
            <a:r>
              <a:rPr lang="en-US" sz="3200">
                <a:latin typeface="Arial"/>
              </a:rPr>
              <a:t>fail</a:t>
            </a:r>
            <a:r>
              <a:rPr lang="en-US" sz="3200">
                <a:latin typeface="Arial"/>
              </a:rPr>
              <a:t>指针走，走过一次之后就不会再走，所以构建的时间复杂度也是</a:t>
            </a:r>
            <a:r>
              <a:rPr lang="en-US" sz="3200">
                <a:latin typeface="Arial"/>
              </a:rPr>
              <a:t>O(n)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940">
                <a:latin typeface="Arial"/>
              </a:rPr>
              <a:t>应用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712080" y="21078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很好的性质就是所有能接受的状态就是后缀。加上</a:t>
            </a:r>
            <a:r>
              <a:rPr lang="en-US" sz="3200">
                <a:latin typeface="Arial"/>
              </a:rPr>
              <a:t>fail</a:t>
            </a:r>
            <a:r>
              <a:rPr lang="en-US" sz="3200">
                <a:latin typeface="Arial"/>
              </a:rPr>
              <a:t>指针，利用这些性质，可以在极佳的时间空间复杂度内实现</a:t>
            </a:r>
            <a:r>
              <a:rPr lang="en-US" sz="3200">
                <a:latin typeface="Arial"/>
              </a:rPr>
              <a:t>AC</a:t>
            </a:r>
            <a:r>
              <a:rPr lang="en-US" sz="3200">
                <a:latin typeface="Arial"/>
              </a:rPr>
              <a:t>自动机，</a:t>
            </a:r>
            <a:r>
              <a:rPr lang="en-US" sz="3200">
                <a:latin typeface="Arial"/>
              </a:rPr>
              <a:t>tire</a:t>
            </a:r>
            <a:r>
              <a:rPr lang="en-US" sz="3200">
                <a:latin typeface="Arial"/>
              </a:rPr>
              <a:t>树，构造后缀树等常见字符串数据结构的功能。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经过巧妙的转化还可以轻松的求公共子串，求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大子串。限于篇幅不再赘述。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总之，拥有了后缀自动机，算法课和数据结构课接触到的所有字符串处理基本都可以用它解决。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940">
                <a:latin typeface="Arial"/>
              </a:rPr>
              <a:t>更多有限状态自动机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712080" y="21078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很好的性质就是所有能接受的状态就是后缀。加上</a:t>
            </a:r>
            <a:r>
              <a:rPr lang="en-US" sz="3200">
                <a:latin typeface="Arial"/>
              </a:rPr>
              <a:t>fail</a:t>
            </a:r>
            <a:r>
              <a:rPr lang="en-US" sz="3200">
                <a:latin typeface="Arial"/>
              </a:rPr>
              <a:t>指针，利用这些性质，可以在极佳的时间空间复杂度内实现</a:t>
            </a:r>
            <a:r>
              <a:rPr lang="en-US" sz="3200">
                <a:latin typeface="Arial"/>
              </a:rPr>
              <a:t>AC</a:t>
            </a:r>
            <a:r>
              <a:rPr lang="en-US" sz="3200">
                <a:latin typeface="Arial"/>
              </a:rPr>
              <a:t>自动机，</a:t>
            </a:r>
            <a:r>
              <a:rPr lang="en-US" sz="3200">
                <a:latin typeface="Arial"/>
              </a:rPr>
              <a:t>tire</a:t>
            </a:r>
            <a:r>
              <a:rPr lang="en-US" sz="3200">
                <a:latin typeface="Arial"/>
              </a:rPr>
              <a:t>树，构造后缀树等常见字符串数据结构的功能。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经过巧妙的转化还可以轻松的求公共子串，求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大子串。限于篇幅不再赘述。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总之，拥有了后缀自动机，算法课和数据结构课接触到的所有字符串处理基本都可以用它解决。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560320" y="4223160"/>
            <a:ext cx="907200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9600">
                <a:latin typeface="Arial"/>
              </a:rPr>
              <a:t>Thanks!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8836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000">
                <a:latin typeface="Arial"/>
              </a:rPr>
              <a:t>前言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自动机的概念书上解释详尽，下面将介绍确定有限状态自动机的实例。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	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有同学将举到</a:t>
            </a:r>
            <a:r>
              <a:rPr lang="en-US" sz="3200">
                <a:latin typeface="Arial"/>
              </a:rPr>
              <a:t>AC</a:t>
            </a:r>
            <a:r>
              <a:rPr lang="en-US" sz="3200">
                <a:latin typeface="Arial"/>
              </a:rPr>
              <a:t>自动机的例子，而后缀自动机</a:t>
            </a:r>
            <a:r>
              <a:rPr lang="en-US" sz="3200">
                <a:latin typeface="Arial"/>
              </a:rPr>
              <a:t>(</a:t>
            </a:r>
            <a:r>
              <a:rPr lang="en-US" sz="3200">
                <a:latin typeface="Arial"/>
              </a:rPr>
              <a:t>简写为</a:t>
            </a:r>
            <a:r>
              <a:rPr lang="en-US" sz="3200">
                <a:latin typeface="Arial"/>
              </a:rPr>
              <a:t>SAM)</a:t>
            </a:r>
            <a:r>
              <a:rPr lang="en-US" sz="3200">
                <a:latin typeface="Arial"/>
              </a:rPr>
              <a:t>能做</a:t>
            </a:r>
            <a:r>
              <a:rPr lang="en-US" sz="3200">
                <a:latin typeface="Arial"/>
              </a:rPr>
              <a:t>AC</a:t>
            </a:r>
            <a:r>
              <a:rPr lang="en-US" sz="3200">
                <a:latin typeface="Arial"/>
              </a:rPr>
              <a:t>自动机能做的所有操作，更能做</a:t>
            </a:r>
            <a:r>
              <a:rPr lang="en-US" sz="3200">
                <a:latin typeface="Arial"/>
              </a:rPr>
              <a:t>AC</a:t>
            </a:r>
            <a:r>
              <a:rPr lang="en-US" sz="3200">
                <a:latin typeface="Arial"/>
              </a:rPr>
              <a:t>自动机不能做的许多操作。</a:t>
            </a:r>
            <a:endParaRPr/>
          </a:p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940">
                <a:latin typeface="Arial"/>
              </a:rPr>
              <a:t>后缀自动机的定义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712080" y="2565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3950">
                <a:latin typeface="Arial"/>
              </a:rPr>
              <a:t>后缀自动机是一个能且仅能识别字符串</a:t>
            </a:r>
            <a:r>
              <a:rPr lang="en-US" sz="3200">
                <a:latin typeface="Arial"/>
              </a:rPr>
              <a:t>S</a:t>
            </a:r>
            <a:r>
              <a:rPr lang="en-US" sz="23950">
                <a:latin typeface="Arial"/>
              </a:rPr>
              <a:t>的所有后缀的自动机。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3950">
                <a:latin typeface="Arial"/>
              </a:rPr>
              <a:t>即</a:t>
            </a:r>
            <a:r>
              <a:rPr lang="en-US" sz="3200">
                <a:latin typeface="Arial"/>
              </a:rPr>
              <a:t>SAM(x)==True</a:t>
            </a:r>
            <a:r>
              <a:rPr lang="en-US" sz="3200">
                <a:latin typeface="Arial"/>
              </a:rPr>
              <a:t>当且仅当</a:t>
            </a:r>
            <a:r>
              <a:rPr lang="en-US" sz="3200">
                <a:latin typeface="Arial"/>
              </a:rPr>
              <a:t>x</a:t>
            </a:r>
            <a:r>
              <a:rPr lang="en-US" sz="3200">
                <a:latin typeface="Arial"/>
              </a:rPr>
              <a:t>是</a:t>
            </a:r>
            <a:r>
              <a:rPr lang="en-US" sz="3200">
                <a:latin typeface="Arial"/>
              </a:rPr>
              <a:t>S</a:t>
            </a:r>
            <a:r>
              <a:rPr lang="en-US" sz="23950">
                <a:latin typeface="Arial"/>
              </a:rPr>
              <a:t>的后缀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940">
                <a:latin typeface="Arial"/>
              </a:rPr>
              <a:t>简单的实现方法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例如字符串</a:t>
            </a:r>
            <a:r>
              <a:rPr lang="en-US" sz="3200">
                <a:latin typeface="Arial"/>
              </a:rPr>
              <a:t>”</a:t>
            </a:r>
            <a:r>
              <a:rPr lang="en-US" sz="3200">
                <a:latin typeface="Arial"/>
              </a:rPr>
              <a:t>aabbabd”</a:t>
            </a:r>
            <a:r>
              <a:rPr lang="en-US" sz="3200">
                <a:latin typeface="Arial"/>
              </a:rPr>
              <a:t>。我们得出所有后缀：“</a:t>
            </a:r>
            <a:r>
              <a:rPr lang="en-US" sz="3200">
                <a:latin typeface="Arial"/>
              </a:rPr>
              <a:t>d”,”bd”,”abd”,”babd”,”bbabd”,“abbabd”,”aabbabd”</a:t>
            </a:r>
            <a:r>
              <a:rPr lang="en-US" sz="3200">
                <a:latin typeface="Arial"/>
              </a:rPr>
              <a:t>，直接构造如下字典树就可以得到最简单粗暴的后缀自动机。</a:t>
            </a:r>
            <a:endParaRPr/>
          </a:p>
        </p:txBody>
      </p:sp>
      <p:pic>
        <p:nvPicPr>
          <p:cNvPr id="86" name="内容占位符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66160" y="3931920"/>
            <a:ext cx="5486400" cy="35337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-3036960" y="32472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400">
                <a:latin typeface="Arial"/>
              </a:rPr>
              <a:t>But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29200" y="21078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3950">
                <a:latin typeface="Arial"/>
              </a:rPr>
              <a:t>总共</a:t>
            </a:r>
            <a:r>
              <a:rPr lang="en-US" sz="3200">
                <a:latin typeface="Arial"/>
              </a:rPr>
              <a:t>n</a:t>
            </a:r>
            <a:r>
              <a:rPr lang="en-US" sz="23950">
                <a:latin typeface="Arial"/>
              </a:rPr>
              <a:t>个后缀，我们的字典树上结点数可以达到</a:t>
            </a:r>
            <a:r>
              <a:rPr lang="en-US" sz="3200">
                <a:latin typeface="Arial"/>
              </a:rPr>
              <a:t>O(N^2)</a:t>
            </a:r>
            <a:r>
              <a:rPr lang="en-US" sz="3200">
                <a:latin typeface="Arial"/>
              </a:rPr>
              <a:t>级别。对于比较长的字符串，普通计算机的内存还是不够用的。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必须另辟蹊径。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940">
                <a:latin typeface="Arial"/>
              </a:rPr>
              <a:t>另辟蹊径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3950">
                <a:latin typeface="Arial"/>
              </a:rPr>
              <a:t>我们需要找到最简状态</a:t>
            </a:r>
            <a:r>
              <a:rPr lang="en-US" sz="3200">
                <a:latin typeface="Arial"/>
              </a:rPr>
              <a:t>SAM.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设</a:t>
            </a:r>
            <a:r>
              <a:rPr lang="en-US" sz="3200">
                <a:latin typeface="Arial"/>
              </a:rPr>
              <a:t>ST(str)</a:t>
            </a:r>
            <a:r>
              <a:rPr lang="en-US" sz="3200">
                <a:latin typeface="Arial"/>
              </a:rPr>
              <a:t>表示通过转移函数</a:t>
            </a:r>
            <a:r>
              <a:rPr lang="en-US" sz="3200">
                <a:latin typeface="Arial"/>
              </a:rPr>
              <a:t>trans(init, str)</a:t>
            </a:r>
            <a:r>
              <a:rPr lang="en-US" sz="3200">
                <a:latin typeface="Arial"/>
              </a:rPr>
              <a:t>转移到的状态。</a:t>
            </a:r>
            <a:r>
              <a:rPr lang="en-US" sz="3200">
                <a:latin typeface="Arial"/>
              </a:rPr>
              <a:t>(init</a:t>
            </a:r>
            <a:r>
              <a:rPr lang="en-US" sz="3200">
                <a:latin typeface="Arial"/>
              </a:rPr>
              <a:t>代表初态，</a:t>
            </a:r>
            <a:r>
              <a:rPr lang="en-US" sz="3200">
                <a:latin typeface="Arial"/>
              </a:rPr>
              <a:t>str</a:t>
            </a:r>
            <a:r>
              <a:rPr lang="en-US" sz="3200">
                <a:latin typeface="Arial"/>
              </a:rPr>
              <a:t>为输入字符串</a:t>
            </a:r>
            <a:r>
              <a:rPr lang="en-US" sz="3200">
                <a:latin typeface="Arial"/>
              </a:rPr>
              <a:t>)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940">
                <a:latin typeface="Arial"/>
              </a:rPr>
              <a:t>最简后缀自动机构造</a:t>
            </a:r>
            <a:r>
              <a:rPr lang="en-US" sz="3600">
                <a:latin typeface="Arial"/>
              </a:rPr>
              <a:t>(1)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93920" y="1828800"/>
            <a:ext cx="9528120" cy="5047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每次添加一个字符</a:t>
            </a:r>
            <a:r>
              <a:rPr lang="en-US" sz="3200">
                <a:latin typeface="Arial"/>
              </a:rPr>
              <a:t>x</a:t>
            </a:r>
            <a:r>
              <a:rPr lang="en-US" sz="3200">
                <a:latin typeface="Arial"/>
              </a:rPr>
              <a:t>，使得</a:t>
            </a:r>
            <a:r>
              <a:rPr lang="en-US" sz="3200">
                <a:latin typeface="Arial"/>
              </a:rPr>
              <a:t>SAM(T)</a:t>
            </a:r>
            <a:r>
              <a:rPr lang="en-US" sz="3200">
                <a:latin typeface="Arial"/>
              </a:rPr>
              <a:t>变为</a:t>
            </a:r>
            <a:r>
              <a:rPr lang="en-US" sz="3200">
                <a:latin typeface="Arial"/>
              </a:rPr>
              <a:t>SAM(Tx),</a:t>
            </a:r>
            <a:r>
              <a:rPr lang="en-US" sz="3200">
                <a:latin typeface="Arial"/>
              </a:rPr>
              <a:t>设</a:t>
            </a:r>
            <a:r>
              <a:rPr lang="en-US" sz="3200">
                <a:latin typeface="Arial"/>
              </a:rPr>
              <a:t>T</a:t>
            </a:r>
            <a:r>
              <a:rPr lang="en-US" sz="3200">
                <a:latin typeface="Arial"/>
              </a:rPr>
              <a:t>长度是</a:t>
            </a:r>
            <a:r>
              <a:rPr lang="en-US" sz="3200">
                <a:latin typeface="Arial"/>
              </a:rPr>
              <a:t>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类似</a:t>
            </a:r>
            <a:r>
              <a:rPr lang="en-US" sz="3200">
                <a:latin typeface="Arial"/>
              </a:rPr>
              <a:t>AC</a:t>
            </a:r>
            <a:r>
              <a:rPr lang="en-US" sz="3200">
                <a:latin typeface="Arial"/>
              </a:rPr>
              <a:t>自动机添加转移边和</a:t>
            </a:r>
            <a:r>
              <a:rPr lang="en-US" sz="3200">
                <a:latin typeface="Arial"/>
              </a:rPr>
              <a:t>fail</a:t>
            </a:r>
            <a:r>
              <a:rPr lang="en-US" sz="3200">
                <a:latin typeface="Arial"/>
              </a:rPr>
              <a:t>指针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记录自动机中每个点最长可接受的后缀长度</a:t>
            </a:r>
            <a:r>
              <a:rPr lang="en-US" sz="3200">
                <a:latin typeface="Arial"/>
              </a:rPr>
              <a:t>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设添加点时新建的结点为</a:t>
            </a:r>
            <a:r>
              <a:rPr lang="en-US" sz="3200">
                <a:latin typeface="Arial"/>
              </a:rPr>
              <a:t>np</a:t>
            </a:r>
            <a:r>
              <a:rPr lang="en-US" sz="3200">
                <a:latin typeface="Arial"/>
              </a:rPr>
              <a:t>，设上次加入点为</a:t>
            </a:r>
            <a:r>
              <a:rPr lang="en-US" sz="3200">
                <a:latin typeface="Arial"/>
              </a:rPr>
              <a:t>tail</a:t>
            </a:r>
            <a:r>
              <a:rPr lang="en-US" sz="3200">
                <a:latin typeface="Arial"/>
              </a:rPr>
              <a:t>，即</a:t>
            </a:r>
            <a:r>
              <a:rPr lang="en-US" sz="3200">
                <a:latin typeface="Arial"/>
              </a:rPr>
              <a:t>T</a:t>
            </a:r>
            <a:r>
              <a:rPr lang="en-US" sz="3200">
                <a:latin typeface="Arial"/>
              </a:rPr>
              <a:t>的最后一个字符，</a:t>
            </a:r>
            <a:r>
              <a:rPr lang="en-US" sz="3200">
                <a:latin typeface="Arial"/>
              </a:rPr>
              <a:t>x</a:t>
            </a:r>
            <a:r>
              <a:rPr lang="en-US" sz="3200">
                <a:latin typeface="Arial"/>
              </a:rPr>
              <a:t>的前一个字符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940">
                <a:latin typeface="Arial"/>
              </a:rPr>
              <a:t>最简后缀自动机构造</a:t>
            </a:r>
            <a:r>
              <a:rPr lang="en-US" sz="3600">
                <a:latin typeface="Arial"/>
              </a:rPr>
              <a:t>(2)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93920" y="1828800"/>
            <a:ext cx="9528120" cy="5047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从</a:t>
            </a:r>
            <a:r>
              <a:rPr lang="en-US" sz="3200">
                <a:latin typeface="Arial"/>
              </a:rPr>
              <a:t>tail</a:t>
            </a:r>
            <a:r>
              <a:rPr lang="en-US" sz="3200">
                <a:latin typeface="Arial"/>
              </a:rPr>
              <a:t>向</a:t>
            </a:r>
            <a:r>
              <a:rPr lang="en-US" sz="3200">
                <a:latin typeface="Arial"/>
              </a:rPr>
              <a:t>np</a:t>
            </a:r>
            <a:r>
              <a:rPr lang="en-US" sz="3200">
                <a:latin typeface="Arial"/>
              </a:rPr>
              <a:t>链一条状态边</a:t>
            </a:r>
            <a:r>
              <a:rPr lang="en-US" sz="3200">
                <a:latin typeface="Arial"/>
              </a:rPr>
              <a:t>;np</a:t>
            </a:r>
            <a:r>
              <a:rPr lang="en-US" sz="3200">
                <a:latin typeface="Arial"/>
              </a:rPr>
              <a:t>的</a:t>
            </a:r>
            <a:r>
              <a:rPr lang="en-US" sz="3200">
                <a:latin typeface="Arial"/>
              </a:rPr>
              <a:t>L</a:t>
            </a:r>
            <a:r>
              <a:rPr lang="en-US" sz="3200">
                <a:latin typeface="Arial"/>
              </a:rPr>
              <a:t>为</a:t>
            </a:r>
            <a:r>
              <a:rPr lang="en-US" sz="3200">
                <a:latin typeface="Arial"/>
              </a:rPr>
              <a:t>tail</a:t>
            </a:r>
            <a:r>
              <a:rPr lang="en-US" sz="3200">
                <a:latin typeface="Arial"/>
              </a:rPr>
              <a:t>的</a:t>
            </a:r>
            <a:r>
              <a:rPr lang="en-US" sz="3200">
                <a:latin typeface="Arial"/>
              </a:rPr>
              <a:t>L</a:t>
            </a:r>
            <a:r>
              <a:rPr lang="en-US" sz="3200">
                <a:latin typeface="Arial"/>
              </a:rPr>
              <a:t>再加</a:t>
            </a:r>
            <a:r>
              <a:rPr lang="en-US" sz="3200">
                <a:latin typeface="Arial"/>
              </a:rPr>
              <a:t>1.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沿着</a:t>
            </a:r>
            <a:r>
              <a:rPr lang="en-US" sz="3200">
                <a:latin typeface="Arial"/>
              </a:rPr>
              <a:t>tail</a:t>
            </a:r>
            <a:r>
              <a:rPr lang="en-US" sz="3200">
                <a:latin typeface="Arial"/>
              </a:rPr>
              <a:t>的</a:t>
            </a:r>
            <a:r>
              <a:rPr lang="en-US" sz="3200">
                <a:latin typeface="Arial"/>
              </a:rPr>
              <a:t>fail</a:t>
            </a:r>
            <a:r>
              <a:rPr lang="en-US" sz="3200">
                <a:latin typeface="Arial"/>
              </a:rPr>
              <a:t>指针走，走到的每个结点添加一条</a:t>
            </a:r>
            <a:r>
              <a:rPr lang="en-US" sz="3200">
                <a:latin typeface="Arial"/>
              </a:rPr>
              <a:t>tail</a:t>
            </a:r>
            <a:r>
              <a:rPr lang="en-US" sz="3200">
                <a:latin typeface="Arial"/>
              </a:rPr>
              <a:t>边。如果遍历到的点有了指向</a:t>
            </a:r>
            <a:r>
              <a:rPr lang="en-US" sz="3200">
                <a:latin typeface="Arial"/>
              </a:rPr>
              <a:t>x</a:t>
            </a:r>
            <a:r>
              <a:rPr lang="en-US" sz="3200">
                <a:latin typeface="Arial"/>
              </a:rPr>
              <a:t>这个字符的转移边，那么之前的符合要求的点都有</a:t>
            </a:r>
            <a:r>
              <a:rPr lang="en-US" sz="3200">
                <a:latin typeface="Arial"/>
              </a:rPr>
              <a:t>x</a:t>
            </a:r>
            <a:r>
              <a:rPr lang="en-US" sz="3200">
                <a:latin typeface="Arial"/>
              </a:rPr>
              <a:t>这个字符的转移边，就不需要继续遍历了。如果都没有，那么</a:t>
            </a:r>
            <a:r>
              <a:rPr lang="en-US" sz="3200">
                <a:latin typeface="Arial"/>
              </a:rPr>
              <a:t>fail</a:t>
            </a:r>
            <a:r>
              <a:rPr lang="en-US" sz="3200">
                <a:latin typeface="Arial"/>
              </a:rPr>
              <a:t>指针指向</a:t>
            </a:r>
            <a:r>
              <a:rPr lang="en-US" sz="3200">
                <a:latin typeface="Arial"/>
              </a:rPr>
              <a:t>init</a:t>
            </a:r>
            <a:r>
              <a:rPr lang="en-US" sz="3200">
                <a:latin typeface="Arial"/>
              </a:rPr>
              <a:t>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这个自动机的</a:t>
            </a:r>
            <a:r>
              <a:rPr lang="en-US" sz="3200">
                <a:latin typeface="Arial"/>
              </a:rPr>
              <a:t>end</a:t>
            </a:r>
            <a:r>
              <a:rPr lang="en-US" sz="3200">
                <a:latin typeface="Arial"/>
              </a:rPr>
              <a:t>状态是</a:t>
            </a:r>
            <a:r>
              <a:rPr lang="en-US" sz="3200">
                <a:latin typeface="Arial"/>
              </a:rPr>
              <a:t>np</a:t>
            </a:r>
            <a:r>
              <a:rPr lang="en-US" sz="3200">
                <a:latin typeface="Arial"/>
              </a:rPr>
              <a:t>以及</a:t>
            </a:r>
            <a:r>
              <a:rPr lang="en-US" sz="3200">
                <a:latin typeface="Arial"/>
              </a:rPr>
              <a:t>fail</a:t>
            </a:r>
            <a:r>
              <a:rPr lang="en-US" sz="3200">
                <a:latin typeface="Arial"/>
              </a:rPr>
              <a:t>链上所有点。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940">
                <a:latin typeface="Arial"/>
              </a:rPr>
              <a:t>图文过程</a:t>
            </a:r>
            <a:r>
              <a:rPr lang="en-US" sz="3200">
                <a:latin typeface="Arial"/>
              </a:rPr>
              <a:t>”</a:t>
            </a:r>
            <a:r>
              <a:rPr lang="en-US" sz="3200">
                <a:latin typeface="Arial"/>
              </a:rPr>
              <a:t>aabb”(1)</a:t>
            </a:r>
            <a:endParaRPr/>
          </a:p>
        </p:txBody>
      </p:sp>
      <p:pic>
        <p:nvPicPr>
          <p:cNvPr id="96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10800" y="2286000"/>
            <a:ext cx="2376000" cy="833040"/>
          </a:xfrm>
          <a:prstGeom prst="rect">
            <a:avLst/>
          </a:prstGeom>
          <a:ln>
            <a:noFill/>
          </a:ln>
        </p:spPr>
      </p:pic>
      <p:pic>
        <p:nvPicPr>
          <p:cNvPr id="97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35040" y="4706280"/>
            <a:ext cx="3167280" cy="1511640"/>
          </a:xfrm>
          <a:prstGeom prst="rect">
            <a:avLst/>
          </a:prstGeom>
          <a:ln w="9360"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1371600" y="2468880"/>
            <a:ext cx="4206240" cy="1955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800">
                <a:latin typeface="Arial"/>
              </a:rPr>
              <a:t>添加完了两个</a:t>
            </a:r>
            <a:r>
              <a:rPr lang="en-US" sz="2800">
                <a:latin typeface="Arial"/>
              </a:rPr>
              <a:t>a</a:t>
            </a:r>
            <a:r>
              <a:rPr lang="en-US" sz="2800">
                <a:latin typeface="Arial"/>
              </a:rPr>
              <a:t>字符</a:t>
            </a:r>
            <a:r>
              <a:rPr lang="en-US" sz="2800">
                <a:latin typeface="Arial"/>
              </a:rPr>
              <a:t>(</a:t>
            </a:r>
            <a:r>
              <a:rPr lang="en-US" sz="2800">
                <a:latin typeface="Arial"/>
              </a:rPr>
              <a:t>黑边为状态边，蓝色边为</a:t>
            </a:r>
            <a:r>
              <a:rPr lang="en-US" sz="2800">
                <a:latin typeface="Arial"/>
              </a:rPr>
              <a:t>fail</a:t>
            </a:r>
            <a:r>
              <a:rPr lang="en-US" sz="2800">
                <a:latin typeface="Arial"/>
              </a:rPr>
              <a:t>指正，红色数字为</a:t>
            </a:r>
            <a:r>
              <a:rPr lang="en-US" sz="2800">
                <a:latin typeface="Arial"/>
              </a:rPr>
              <a:t>L</a:t>
            </a:r>
            <a:r>
              <a:rPr lang="en-US" sz="2800">
                <a:latin typeface="Arial"/>
              </a:rPr>
              <a:t>，圈中数字为点标号</a:t>
            </a:r>
            <a:r>
              <a:rPr lang="en-US" sz="2800">
                <a:latin typeface="Arial"/>
              </a:rPr>
              <a:t>)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1280160" y="5319720"/>
            <a:ext cx="4389120" cy="6238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200">
                <a:latin typeface="Arial"/>
              </a:rPr>
              <a:t>再添加一个</a:t>
            </a:r>
            <a:r>
              <a:rPr lang="en-US" sz="3200">
                <a:latin typeface="Arial"/>
              </a:rPr>
              <a:t>b</a:t>
            </a:r>
            <a:r>
              <a:rPr lang="en-US" sz="3200">
                <a:latin typeface="Arial"/>
              </a:rPr>
              <a:t>字符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