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" charset="1" panose="00000500000000000000"/>
      <p:regular r:id="rId23"/>
    </p:embeddedFont>
    <p:embeddedFont>
      <p:font typeface="Lato" charset="1" panose="020F0502020204030203"/>
      <p:regular r:id="rId24"/>
    </p:embeddedFont>
    <p:embeddedFont>
      <p:font typeface="Arimo Bold" charset="1" panose="020B07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svg" Type="http://schemas.openxmlformats.org/officeDocument/2006/relationships/image"/><Relationship Id="rId13" Target="../media/image49.png" Type="http://schemas.openxmlformats.org/officeDocument/2006/relationships/image"/><Relationship Id="rId14" Target="../media/image50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jpe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54.png" Type="http://schemas.openxmlformats.org/officeDocument/2006/relationships/image"/><Relationship Id="rId6" Target="../media/image5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58.png" Type="http://schemas.openxmlformats.org/officeDocument/2006/relationships/image"/><Relationship Id="rId5" Target="../media/image5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62.png" Type="http://schemas.openxmlformats.org/officeDocument/2006/relationships/image"/><Relationship Id="rId5" Target="../media/image63.svg" Type="http://schemas.openxmlformats.org/officeDocument/2006/relationships/image"/><Relationship Id="rId6" Target="../media/image64.png" Type="http://schemas.openxmlformats.org/officeDocument/2006/relationships/image"/><Relationship Id="rId7" Target="../media/image6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36.png" Type="http://schemas.openxmlformats.org/officeDocument/2006/relationships/image"/><Relationship Id="rId16" Target="../media/image37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3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9154" y="7010294"/>
            <a:ext cx="3556447" cy="3375860"/>
          </a:xfrm>
          <a:custGeom>
            <a:avLst/>
            <a:gdLst/>
            <a:ahLst/>
            <a:cxnLst/>
            <a:rect r="r" b="b" t="t" l="l"/>
            <a:pathLst>
              <a:path h="3375860" w="3556447">
                <a:moveTo>
                  <a:pt x="0" y="0"/>
                </a:moveTo>
                <a:lnTo>
                  <a:pt x="3556447" y="0"/>
                </a:lnTo>
                <a:lnTo>
                  <a:pt x="3556447" y="3375860"/>
                </a:lnTo>
                <a:lnTo>
                  <a:pt x="0" y="337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2544189" y="2688154"/>
            <a:ext cx="10040128" cy="4350806"/>
            <a:chOff x="0" y="0"/>
            <a:chExt cx="13386837" cy="58010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86815" cy="5801106"/>
            </a:xfrm>
            <a:custGeom>
              <a:avLst/>
              <a:gdLst/>
              <a:ahLst/>
              <a:cxnLst/>
              <a:rect r="r" b="b" t="t" l="l"/>
              <a:pathLst>
                <a:path h="5801106" w="13386815">
                  <a:moveTo>
                    <a:pt x="0" y="0"/>
                  </a:moveTo>
                  <a:lnTo>
                    <a:pt x="13386815" y="0"/>
                  </a:lnTo>
                  <a:lnTo>
                    <a:pt x="13386815" y="5801106"/>
                  </a:lnTo>
                  <a:lnTo>
                    <a:pt x="0" y="58011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7885" r="0" b="-17884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15245" y="-144661"/>
            <a:ext cx="6991792" cy="9904457"/>
          </a:xfrm>
          <a:custGeom>
            <a:avLst/>
            <a:gdLst/>
            <a:ahLst/>
            <a:cxnLst/>
            <a:rect r="r" b="b" t="t" l="l"/>
            <a:pathLst>
              <a:path h="9904457" w="6991792">
                <a:moveTo>
                  <a:pt x="0" y="0"/>
                </a:moveTo>
                <a:lnTo>
                  <a:pt x="6991792" y="0"/>
                </a:lnTo>
                <a:lnTo>
                  <a:pt x="6991792" y="9904457"/>
                </a:lnTo>
                <a:lnTo>
                  <a:pt x="0" y="9904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99241" y="4563056"/>
            <a:ext cx="5536688" cy="19050"/>
            <a:chOff x="0" y="0"/>
            <a:chExt cx="7382251" cy="2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0"/>
              <a:ext cx="7356856" cy="25400"/>
            </a:xfrm>
            <a:custGeom>
              <a:avLst/>
              <a:gdLst/>
              <a:ahLst/>
              <a:cxnLst/>
              <a:rect r="r" b="b" t="t" l="l"/>
              <a:pathLst>
                <a:path h="25400" w="7356856">
                  <a:moveTo>
                    <a:pt x="0" y="0"/>
                  </a:moveTo>
                  <a:lnTo>
                    <a:pt x="7356856" y="0"/>
                  </a:lnTo>
                  <a:lnTo>
                    <a:pt x="7356856" y="2540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49824" y="1498264"/>
            <a:ext cx="7983606" cy="7263281"/>
          </a:xfrm>
          <a:custGeom>
            <a:avLst/>
            <a:gdLst/>
            <a:ahLst/>
            <a:cxnLst/>
            <a:rect r="r" b="b" t="t" l="l"/>
            <a:pathLst>
              <a:path h="7263281" w="7983606">
                <a:moveTo>
                  <a:pt x="0" y="0"/>
                </a:moveTo>
                <a:lnTo>
                  <a:pt x="7983606" y="0"/>
                </a:lnTo>
                <a:lnTo>
                  <a:pt x="7983606" y="7263281"/>
                </a:lnTo>
                <a:lnTo>
                  <a:pt x="0" y="72632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45" r="0" b="-4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08766" y="4711968"/>
            <a:ext cx="6359969" cy="121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3172" spc="5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Piloter un projet informatique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14809" y="558127"/>
            <a:ext cx="5944491" cy="178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 spc="64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Altay CEVIK</a:t>
            </a:r>
          </a:p>
          <a:p>
            <a:pPr algn="r">
              <a:lnSpc>
                <a:spcPts val="3461"/>
              </a:lnSpc>
            </a:pPr>
            <a:r>
              <a:rPr lang="en-US" sz="2472" spc="64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Mehdi BERRADA</a:t>
            </a:r>
          </a:p>
          <a:p>
            <a:pPr algn="r">
              <a:lnSpc>
                <a:spcPts val="3461"/>
              </a:lnSpc>
            </a:pPr>
            <a:r>
              <a:rPr lang="en-US" sz="2472" spc="64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Anisse FOUKA</a:t>
            </a:r>
          </a:p>
          <a:p>
            <a:pPr algn="r">
              <a:lnSpc>
                <a:spcPts val="3461"/>
              </a:lnSpc>
            </a:pPr>
            <a:r>
              <a:rPr lang="en-US" sz="2472" spc="64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Mourad AMGHAR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766" y="2450565"/>
            <a:ext cx="5841058" cy="1858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2"/>
              </a:lnSpc>
            </a:pPr>
            <a:r>
              <a:rPr lang="en-US" sz="6388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Présentation</a:t>
            </a:r>
          </a:p>
          <a:p>
            <a:pPr algn="l">
              <a:lnSpc>
                <a:spcPts val="7282"/>
              </a:lnSpc>
            </a:pPr>
            <a:r>
              <a:rPr lang="en-US" sz="6388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SAE 502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73117" y="9215230"/>
            <a:ext cx="3826560" cy="40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01"/>
              </a:lnSpc>
            </a:pPr>
            <a:r>
              <a:rPr lang="en-US" sz="207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V1   I   Rapport   I  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32740" y="9215230"/>
            <a:ext cx="3826560" cy="40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01"/>
              </a:lnSpc>
            </a:pPr>
            <a:r>
              <a:rPr lang="en-US" sz="207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I.U.T Nord Franche-Comté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8766" y="8097795"/>
            <a:ext cx="2334218" cy="83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75"/>
              </a:lnSpc>
            </a:pPr>
            <a:r>
              <a:rPr lang="en-US" sz="559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641"/>
            <a:ext cx="18288000" cy="4555588"/>
          </a:xfrm>
          <a:custGeom>
            <a:avLst/>
            <a:gdLst/>
            <a:ahLst/>
            <a:cxnLst/>
            <a:rect r="r" b="b" t="t" l="l"/>
            <a:pathLst>
              <a:path h="4555588" w="18288000">
                <a:moveTo>
                  <a:pt x="0" y="0"/>
                </a:moveTo>
                <a:lnTo>
                  <a:pt x="18288000" y="0"/>
                </a:lnTo>
                <a:lnTo>
                  <a:pt x="18288000" y="4555588"/>
                </a:lnTo>
                <a:lnTo>
                  <a:pt x="0" y="4555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70733"/>
            <a:ext cx="670144" cy="4351710"/>
          </a:xfrm>
          <a:custGeom>
            <a:avLst/>
            <a:gdLst/>
            <a:ahLst/>
            <a:cxnLst/>
            <a:rect r="r" b="b" t="t" l="l"/>
            <a:pathLst>
              <a:path h="4351710" w="670144">
                <a:moveTo>
                  <a:pt x="0" y="0"/>
                </a:moveTo>
                <a:lnTo>
                  <a:pt x="670144" y="0"/>
                </a:lnTo>
                <a:lnTo>
                  <a:pt x="670144" y="4351710"/>
                </a:lnTo>
                <a:lnTo>
                  <a:pt x="0" y="4351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79626" y="3270733"/>
            <a:ext cx="670144" cy="4351710"/>
          </a:xfrm>
          <a:custGeom>
            <a:avLst/>
            <a:gdLst/>
            <a:ahLst/>
            <a:cxnLst/>
            <a:rect r="r" b="b" t="t" l="l"/>
            <a:pathLst>
              <a:path h="4351710" w="670144">
                <a:moveTo>
                  <a:pt x="0" y="0"/>
                </a:moveTo>
                <a:lnTo>
                  <a:pt x="670144" y="0"/>
                </a:lnTo>
                <a:lnTo>
                  <a:pt x="670144" y="4351710"/>
                </a:lnTo>
                <a:lnTo>
                  <a:pt x="0" y="4351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00483" y="9390827"/>
            <a:ext cx="474440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8/14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821078" y="3299143"/>
            <a:ext cx="1530574" cy="1530574"/>
          </a:xfrm>
          <a:custGeom>
            <a:avLst/>
            <a:gdLst/>
            <a:ahLst/>
            <a:cxnLst/>
            <a:rect r="r" b="b" t="t" l="l"/>
            <a:pathLst>
              <a:path h="1530574" w="1530574">
                <a:moveTo>
                  <a:pt x="0" y="0"/>
                </a:moveTo>
                <a:lnTo>
                  <a:pt x="1530574" y="0"/>
                </a:lnTo>
                <a:lnTo>
                  <a:pt x="1530574" y="1530574"/>
                </a:lnTo>
                <a:lnTo>
                  <a:pt x="0" y="1530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72427" y="3299143"/>
            <a:ext cx="1530574" cy="1530574"/>
          </a:xfrm>
          <a:custGeom>
            <a:avLst/>
            <a:gdLst/>
            <a:ahLst/>
            <a:cxnLst/>
            <a:rect r="r" b="b" t="t" l="l"/>
            <a:pathLst>
              <a:path h="1530574" w="1530574">
                <a:moveTo>
                  <a:pt x="0" y="0"/>
                </a:moveTo>
                <a:lnTo>
                  <a:pt x="1530574" y="0"/>
                </a:lnTo>
                <a:lnTo>
                  <a:pt x="1530574" y="1530574"/>
                </a:lnTo>
                <a:lnTo>
                  <a:pt x="0" y="1530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54142" y="5957471"/>
            <a:ext cx="1530574" cy="1530574"/>
          </a:xfrm>
          <a:custGeom>
            <a:avLst/>
            <a:gdLst/>
            <a:ahLst/>
            <a:cxnLst/>
            <a:rect r="r" b="b" t="t" l="l"/>
            <a:pathLst>
              <a:path h="1530574" w="1530574">
                <a:moveTo>
                  <a:pt x="0" y="0"/>
                </a:moveTo>
                <a:lnTo>
                  <a:pt x="1530574" y="0"/>
                </a:lnTo>
                <a:lnTo>
                  <a:pt x="1530574" y="1530574"/>
                </a:lnTo>
                <a:lnTo>
                  <a:pt x="0" y="1530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72427" y="5957471"/>
            <a:ext cx="1530574" cy="1530574"/>
          </a:xfrm>
          <a:custGeom>
            <a:avLst/>
            <a:gdLst/>
            <a:ahLst/>
            <a:cxnLst/>
            <a:rect r="r" b="b" t="t" l="l"/>
            <a:pathLst>
              <a:path h="1530574" w="1530574">
                <a:moveTo>
                  <a:pt x="0" y="0"/>
                </a:moveTo>
                <a:lnTo>
                  <a:pt x="1530574" y="0"/>
                </a:lnTo>
                <a:lnTo>
                  <a:pt x="1530574" y="1530574"/>
                </a:lnTo>
                <a:lnTo>
                  <a:pt x="0" y="1530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84715" y="4555380"/>
            <a:ext cx="1530574" cy="1530574"/>
          </a:xfrm>
          <a:custGeom>
            <a:avLst/>
            <a:gdLst/>
            <a:ahLst/>
            <a:cxnLst/>
            <a:rect r="r" b="b" t="t" l="l"/>
            <a:pathLst>
              <a:path h="1530574" w="1530574">
                <a:moveTo>
                  <a:pt x="0" y="0"/>
                </a:moveTo>
                <a:lnTo>
                  <a:pt x="1530574" y="0"/>
                </a:lnTo>
                <a:lnTo>
                  <a:pt x="1530574" y="1530574"/>
                </a:lnTo>
                <a:lnTo>
                  <a:pt x="0" y="1530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700379" y="5301617"/>
            <a:ext cx="803387" cy="38100"/>
            <a:chOff x="0" y="0"/>
            <a:chExt cx="1071183" cy="50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0"/>
              <a:ext cx="1020445" cy="50800"/>
            </a:xfrm>
            <a:custGeom>
              <a:avLst/>
              <a:gdLst/>
              <a:ahLst/>
              <a:cxnLst/>
              <a:rect r="r" b="b" t="t" l="l"/>
              <a:pathLst>
                <a:path h="50800" w="1020445">
                  <a:moveTo>
                    <a:pt x="0" y="0"/>
                  </a:moveTo>
                  <a:lnTo>
                    <a:pt x="1020445" y="0"/>
                  </a:lnTo>
                  <a:lnTo>
                    <a:pt x="1020445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465665" y="6066904"/>
            <a:ext cx="342573" cy="674904"/>
            <a:chOff x="0" y="0"/>
            <a:chExt cx="456764" cy="8998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14478"/>
              <a:ext cx="451739" cy="870966"/>
            </a:xfrm>
            <a:custGeom>
              <a:avLst/>
              <a:gdLst/>
              <a:ahLst/>
              <a:cxnLst/>
              <a:rect r="r" b="b" t="t" l="l"/>
              <a:pathLst>
                <a:path h="870966" w="451739">
                  <a:moveTo>
                    <a:pt x="0" y="848995"/>
                  </a:moveTo>
                  <a:lnTo>
                    <a:pt x="405892" y="0"/>
                  </a:lnTo>
                  <a:lnTo>
                    <a:pt x="451739" y="21971"/>
                  </a:lnTo>
                  <a:lnTo>
                    <a:pt x="45720" y="87096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757726" y="5844954"/>
            <a:ext cx="433751" cy="260049"/>
            <a:chOff x="0" y="0"/>
            <a:chExt cx="578335" cy="3467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954" y="3302"/>
              <a:ext cx="552450" cy="340233"/>
            </a:xfrm>
            <a:custGeom>
              <a:avLst/>
              <a:gdLst/>
              <a:ahLst/>
              <a:cxnLst/>
              <a:rect r="r" b="b" t="t" l="l"/>
              <a:pathLst>
                <a:path h="340233" w="552450">
                  <a:moveTo>
                    <a:pt x="527558" y="340233"/>
                  </a:moveTo>
                  <a:lnTo>
                    <a:pt x="0" y="44196"/>
                  </a:lnTo>
                  <a:lnTo>
                    <a:pt x="24892" y="0"/>
                  </a:lnTo>
                  <a:lnTo>
                    <a:pt x="552450" y="295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5153377" y="4810666"/>
            <a:ext cx="803387" cy="351884"/>
            <a:chOff x="0" y="0"/>
            <a:chExt cx="1071183" cy="46917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5748" y="1905"/>
              <a:ext cx="1039622" cy="465328"/>
            </a:xfrm>
            <a:custGeom>
              <a:avLst/>
              <a:gdLst/>
              <a:ahLst/>
              <a:cxnLst/>
              <a:rect r="r" b="b" t="t" l="l"/>
              <a:pathLst>
                <a:path h="465328" w="1039622">
                  <a:moveTo>
                    <a:pt x="1039622" y="46990"/>
                  </a:moveTo>
                  <a:lnTo>
                    <a:pt x="19304" y="465328"/>
                  </a:lnTo>
                  <a:lnTo>
                    <a:pt x="0" y="418338"/>
                  </a:lnTo>
                  <a:lnTo>
                    <a:pt x="10204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3235422" y="3841367"/>
            <a:ext cx="1956055" cy="242112"/>
            <a:chOff x="0" y="0"/>
            <a:chExt cx="2608073" cy="3228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2733" y="127"/>
              <a:ext cx="2562606" cy="322580"/>
            </a:xfrm>
            <a:custGeom>
              <a:avLst/>
              <a:gdLst/>
              <a:ahLst/>
              <a:cxnLst/>
              <a:rect r="r" b="b" t="t" l="l"/>
              <a:pathLst>
                <a:path h="322580" w="2562606">
                  <a:moveTo>
                    <a:pt x="2557272" y="322580"/>
                  </a:moveTo>
                  <a:lnTo>
                    <a:pt x="0" y="50546"/>
                  </a:lnTo>
                  <a:lnTo>
                    <a:pt x="5334" y="0"/>
                  </a:lnTo>
                  <a:lnTo>
                    <a:pt x="2562606" y="27203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243523" y="4708660"/>
            <a:ext cx="478528" cy="1174394"/>
            <a:chOff x="0" y="0"/>
            <a:chExt cx="638037" cy="15658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778" y="16256"/>
              <a:ext cx="634492" cy="1533398"/>
            </a:xfrm>
            <a:custGeom>
              <a:avLst/>
              <a:gdLst/>
              <a:ahLst/>
              <a:cxnLst/>
              <a:rect r="r" b="b" t="t" l="l"/>
              <a:pathLst>
                <a:path h="1533398" w="634492">
                  <a:moveTo>
                    <a:pt x="587121" y="1533398"/>
                  </a:moveTo>
                  <a:lnTo>
                    <a:pt x="0" y="18288"/>
                  </a:lnTo>
                  <a:lnTo>
                    <a:pt x="47244" y="0"/>
                  </a:lnTo>
                  <a:lnTo>
                    <a:pt x="634492" y="151498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3081514" y="7006364"/>
            <a:ext cx="2127726" cy="500731"/>
            <a:chOff x="0" y="0"/>
            <a:chExt cx="2836968" cy="66764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9939" y="635"/>
              <a:ext cx="2797048" cy="666369"/>
            </a:xfrm>
            <a:custGeom>
              <a:avLst/>
              <a:gdLst/>
              <a:ahLst/>
              <a:cxnLst/>
              <a:rect r="r" b="b" t="t" l="l"/>
              <a:pathLst>
                <a:path h="666369" w="2797048">
                  <a:moveTo>
                    <a:pt x="0" y="616839"/>
                  </a:moveTo>
                  <a:lnTo>
                    <a:pt x="2786126" y="0"/>
                  </a:lnTo>
                  <a:lnTo>
                    <a:pt x="2797048" y="49657"/>
                  </a:lnTo>
                  <a:lnTo>
                    <a:pt x="10922" y="66636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2389209" y="4820387"/>
            <a:ext cx="349270" cy="1156134"/>
            <a:chOff x="0" y="0"/>
            <a:chExt cx="465693" cy="15415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889" y="18542"/>
              <a:ext cx="463931" cy="1504442"/>
            </a:xfrm>
            <a:custGeom>
              <a:avLst/>
              <a:gdLst/>
              <a:ahLst/>
              <a:cxnLst/>
              <a:rect r="r" b="b" t="t" l="l"/>
              <a:pathLst>
                <a:path h="1504442" w="463931">
                  <a:moveTo>
                    <a:pt x="414909" y="1504442"/>
                  </a:moveTo>
                  <a:lnTo>
                    <a:pt x="0" y="13716"/>
                  </a:lnTo>
                  <a:lnTo>
                    <a:pt x="49022" y="0"/>
                  </a:lnTo>
                  <a:lnTo>
                    <a:pt x="463931" y="149072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925255" y="3693068"/>
            <a:ext cx="1322218" cy="721210"/>
          </a:xfrm>
          <a:custGeom>
            <a:avLst/>
            <a:gdLst/>
            <a:ahLst/>
            <a:cxnLst/>
            <a:rect r="r" b="b" t="t" l="l"/>
            <a:pathLst>
              <a:path h="721210" w="1322218">
                <a:moveTo>
                  <a:pt x="0" y="0"/>
                </a:moveTo>
                <a:lnTo>
                  <a:pt x="1322218" y="0"/>
                </a:lnTo>
                <a:lnTo>
                  <a:pt x="1322218" y="721210"/>
                </a:lnTo>
                <a:lnTo>
                  <a:pt x="0" y="7212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19" r="0" b="-119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3562165" y="4562292"/>
            <a:ext cx="1375674" cy="1375674"/>
            <a:chOff x="0" y="0"/>
            <a:chExt cx="1834232" cy="183423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34261" cy="1834261"/>
            </a:xfrm>
            <a:custGeom>
              <a:avLst/>
              <a:gdLst/>
              <a:ahLst/>
              <a:cxnLst/>
              <a:rect r="r" b="b" t="t" l="l"/>
              <a:pathLst>
                <a:path h="1834261" w="1834261">
                  <a:moveTo>
                    <a:pt x="0" y="0"/>
                  </a:moveTo>
                  <a:lnTo>
                    <a:pt x="1834261" y="0"/>
                  </a:lnTo>
                  <a:lnTo>
                    <a:pt x="1834261" y="1834261"/>
                  </a:lnTo>
                  <a:lnTo>
                    <a:pt x="0" y="1834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1" b="1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5464071" y="3580031"/>
            <a:ext cx="947285" cy="947285"/>
          </a:xfrm>
          <a:custGeom>
            <a:avLst/>
            <a:gdLst/>
            <a:ahLst/>
            <a:cxnLst/>
            <a:rect r="r" b="b" t="t" l="l"/>
            <a:pathLst>
              <a:path h="947285" w="947285">
                <a:moveTo>
                  <a:pt x="0" y="0"/>
                </a:moveTo>
                <a:lnTo>
                  <a:pt x="947285" y="0"/>
                </a:lnTo>
                <a:lnTo>
                  <a:pt x="947285" y="947285"/>
                </a:lnTo>
                <a:lnTo>
                  <a:pt x="0" y="9472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172427" y="6549534"/>
            <a:ext cx="1465655" cy="285137"/>
          </a:xfrm>
          <a:custGeom>
            <a:avLst/>
            <a:gdLst/>
            <a:ahLst/>
            <a:cxnLst/>
            <a:rect r="r" b="b" t="t" l="l"/>
            <a:pathLst>
              <a:path h="285137" w="1465655">
                <a:moveTo>
                  <a:pt x="0" y="0"/>
                </a:moveTo>
                <a:lnTo>
                  <a:pt x="1465655" y="0"/>
                </a:lnTo>
                <a:lnTo>
                  <a:pt x="1465655" y="285137"/>
                </a:lnTo>
                <a:lnTo>
                  <a:pt x="0" y="2851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3404" r="0" b="-3404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28700" y="685800"/>
            <a:ext cx="7060045" cy="148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7"/>
              </a:lnSpc>
            </a:pPr>
            <a:r>
              <a:rPr lang="en-US" b="true" sz="7512" spc="-2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Réseau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84385" y="6400279"/>
            <a:ext cx="1300330" cy="590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CLIENTS/</a:t>
            </a:r>
          </a:p>
          <a:p>
            <a:pPr algn="just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SERVEURS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7951471"/>
            <a:ext cx="4143727" cy="193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484" indent="-137161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VPN, VLAN, Routeurs, Switches, Clients/Serveurs. (voir schéma ci-dessus )</a:t>
            </a:r>
          </a:p>
          <a:p>
            <a:pPr algn="l" marL="411484" indent="-137161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Supervision en temps réel (ex : Nagios).</a:t>
            </a:r>
          </a:p>
          <a:p>
            <a:pPr algn="l" marL="411484" indent="-137161" lvl="2">
              <a:lnSpc>
                <a:spcPts val="252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0849770" y="3912029"/>
            <a:ext cx="7394272" cy="315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8646" indent="-26954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Identification des risques : déni de service, panne.</a:t>
            </a:r>
          </a:p>
          <a:p>
            <a:pPr algn="l" marL="808646" indent="-269549" lvl="2">
              <a:lnSpc>
                <a:spcPts val="4951"/>
              </a:lnSpc>
              <a:buFont typeface="Arial"/>
              <a:buChar char="⚬"/>
            </a:pPr>
            <a:r>
              <a:rPr lang="en-US" sz="353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Plan de continuité et procédures de secours.</a:t>
            </a:r>
          </a:p>
          <a:p>
            <a:pPr algn="l" marL="808646" indent="-269549" lvl="2">
              <a:lnSpc>
                <a:spcPts val="4951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0099900" y="685800"/>
            <a:ext cx="7060045" cy="148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7"/>
              </a:lnSpc>
            </a:pPr>
            <a:r>
              <a:rPr lang="en-US" b="true" sz="7512" spc="-2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Cybersécurité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2936386"/>
            <a:ext cx="11025662" cy="396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LIVRABLES DU</a:t>
            </a:r>
          </a:p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493449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9/14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92000" y="0"/>
            <a:ext cx="6096000" cy="10287000"/>
            <a:chOff x="0" y="0"/>
            <a:chExt cx="8128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8128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8128000">
                  <a:moveTo>
                    <a:pt x="8128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8128000" y="13716000"/>
                  </a:lnTo>
                  <a:close/>
                </a:path>
              </a:pathLst>
            </a:custGeom>
            <a:blipFill>
              <a:blip r:embed="rId2"/>
              <a:stretch>
                <a:fillRect l="-76562" t="0" r="-76562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180826"/>
            <a:ext cx="2269197" cy="10467826"/>
          </a:xfrm>
          <a:custGeom>
            <a:avLst/>
            <a:gdLst/>
            <a:ahLst/>
            <a:cxnLst/>
            <a:rect r="r" b="b" t="t" l="l"/>
            <a:pathLst>
              <a:path h="10467826" w="2269197">
                <a:moveTo>
                  <a:pt x="0" y="0"/>
                </a:moveTo>
                <a:lnTo>
                  <a:pt x="2269197" y="0"/>
                </a:lnTo>
                <a:lnTo>
                  <a:pt x="2269197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9573" y="2151704"/>
            <a:ext cx="1211491" cy="5802766"/>
          </a:xfrm>
          <a:custGeom>
            <a:avLst/>
            <a:gdLst/>
            <a:ahLst/>
            <a:cxnLst/>
            <a:rect r="r" b="b" t="t" l="l"/>
            <a:pathLst>
              <a:path h="5802766" w="1211491">
                <a:moveTo>
                  <a:pt x="0" y="0"/>
                </a:moveTo>
                <a:lnTo>
                  <a:pt x="1211491" y="0"/>
                </a:lnTo>
                <a:lnTo>
                  <a:pt x="1211491" y="5802766"/>
                </a:lnTo>
                <a:lnTo>
                  <a:pt x="0" y="580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23240" y="2151704"/>
            <a:ext cx="1211491" cy="5802766"/>
          </a:xfrm>
          <a:custGeom>
            <a:avLst/>
            <a:gdLst/>
            <a:ahLst/>
            <a:cxnLst/>
            <a:rect r="r" b="b" t="t" l="l"/>
            <a:pathLst>
              <a:path h="5802766" w="1211491">
                <a:moveTo>
                  <a:pt x="0" y="0"/>
                </a:moveTo>
                <a:lnTo>
                  <a:pt x="1211491" y="0"/>
                </a:lnTo>
                <a:lnTo>
                  <a:pt x="1211491" y="5802766"/>
                </a:lnTo>
                <a:lnTo>
                  <a:pt x="0" y="580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69196" y="3144043"/>
            <a:ext cx="66675" cy="1073149"/>
            <a:chOff x="0" y="0"/>
            <a:chExt cx="88900" cy="143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44450"/>
              <a:ext cx="88900" cy="1342009"/>
            </a:xfrm>
            <a:custGeom>
              <a:avLst/>
              <a:gdLst/>
              <a:ahLst/>
              <a:cxnLst/>
              <a:rect r="r" b="b" t="t" l="l"/>
              <a:pathLst>
                <a:path h="1342009" w="88900">
                  <a:moveTo>
                    <a:pt x="88900" y="0"/>
                  </a:moveTo>
                  <a:lnTo>
                    <a:pt x="88900" y="1342009"/>
                  </a:lnTo>
                  <a:lnTo>
                    <a:pt x="0" y="134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562675" y="3082131"/>
            <a:ext cx="5499841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7203" indent="-15240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Cahier des charges.</a:t>
            </a:r>
          </a:p>
          <a:p>
            <a:pPr algn="l" marL="457203" indent="-15240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Diagrammes d’architecture (production et développement).</a:t>
            </a:r>
          </a:p>
          <a:p>
            <a:pPr algn="l" marL="457203" indent="-152401" lvl="2">
              <a:lnSpc>
                <a:spcPts val="280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2302534" y="6072571"/>
            <a:ext cx="66675" cy="1073149"/>
            <a:chOff x="0" y="0"/>
            <a:chExt cx="88900" cy="14308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44450"/>
              <a:ext cx="88900" cy="1342009"/>
            </a:xfrm>
            <a:custGeom>
              <a:avLst/>
              <a:gdLst/>
              <a:ahLst/>
              <a:cxnLst/>
              <a:rect r="r" b="b" t="t" l="l"/>
              <a:pathLst>
                <a:path h="1342009" w="88900">
                  <a:moveTo>
                    <a:pt x="88900" y="0"/>
                  </a:moveTo>
                  <a:lnTo>
                    <a:pt x="88900" y="1342009"/>
                  </a:lnTo>
                  <a:lnTo>
                    <a:pt x="0" y="134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562675" y="6010659"/>
            <a:ext cx="5499841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7203" indent="-15240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Présentation de 15 minutes.</a:t>
            </a:r>
          </a:p>
          <a:p>
            <a:pPr algn="l" marL="457203" indent="-15240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Vidéo de 3 minutes.</a:t>
            </a:r>
          </a:p>
          <a:p>
            <a:pPr algn="l" marL="457203" indent="-152401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Démonstrateur simulé et physique.</a:t>
            </a:r>
          </a:p>
          <a:p>
            <a:pPr algn="l" marL="457203" indent="-152401" lvl="2">
              <a:lnSpc>
                <a:spcPts val="28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400483" y="9390827"/>
            <a:ext cx="531467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10/14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62675" y="1504227"/>
            <a:ext cx="8162870" cy="83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b="true" sz="5899" spc="-1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Livrables intermédiaires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62675" y="4752591"/>
            <a:ext cx="8162870" cy="87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b="true" sz="5899" spc="-14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Livrables final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2936386"/>
            <a:ext cx="11025662" cy="396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ORGANISATION ET GESTION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626513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11/14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8839" y="7807812"/>
            <a:ext cx="14610322" cy="3777327"/>
          </a:xfrm>
          <a:custGeom>
            <a:avLst/>
            <a:gdLst/>
            <a:ahLst/>
            <a:cxnLst/>
            <a:rect r="r" b="b" t="t" l="l"/>
            <a:pathLst>
              <a:path h="3777327" w="14610322">
                <a:moveTo>
                  <a:pt x="0" y="0"/>
                </a:moveTo>
                <a:lnTo>
                  <a:pt x="14610322" y="0"/>
                </a:lnTo>
                <a:lnTo>
                  <a:pt x="14610322" y="3777327"/>
                </a:lnTo>
                <a:lnTo>
                  <a:pt x="0" y="3777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00483" y="9390827"/>
            <a:ext cx="607504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12/14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4513" y="6167618"/>
            <a:ext cx="8498974" cy="148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7"/>
              </a:lnSpc>
            </a:pPr>
            <a:r>
              <a:rPr lang="en-US" b="true" sz="7512" spc="-2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Méthodologie agile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838839" y="2784756"/>
            <a:ext cx="14610322" cy="2988625"/>
          </a:xfrm>
          <a:custGeom>
            <a:avLst/>
            <a:gdLst/>
            <a:ahLst/>
            <a:cxnLst/>
            <a:rect r="r" b="b" t="t" l="l"/>
            <a:pathLst>
              <a:path h="2988625" w="14610322">
                <a:moveTo>
                  <a:pt x="0" y="0"/>
                </a:moveTo>
                <a:lnTo>
                  <a:pt x="14610322" y="0"/>
                </a:lnTo>
                <a:lnTo>
                  <a:pt x="14610322" y="2988625"/>
                </a:lnTo>
                <a:lnTo>
                  <a:pt x="0" y="29886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48978" y="3187400"/>
            <a:ext cx="14610322" cy="125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781" indent="-175260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 À 5 MEMBRES PAR GROUPE.</a:t>
            </a:r>
          </a:p>
          <a:p>
            <a:pPr algn="l" marL="525781" indent="-175260" lvl="2">
              <a:lnSpc>
                <a:spcPts val="3220"/>
              </a:lnSpc>
              <a:buFont typeface="Arial"/>
              <a:buChar char="⚬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 CYBER; 1 IOM , 1 PILPRO</a:t>
            </a:r>
          </a:p>
          <a:p>
            <a:pPr algn="l" marL="525781" indent="-175260" lvl="2">
              <a:lnSpc>
                <a:spcPts val="32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481697" y="967943"/>
            <a:ext cx="3376944" cy="133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7"/>
              </a:lnSpc>
            </a:pPr>
            <a:r>
              <a:rPr lang="en-US" b="true" sz="7512" spc="-2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Équipe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6658" y="8276043"/>
            <a:ext cx="12774684" cy="12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6300" indent="-175433" lvl="2">
              <a:lnSpc>
                <a:spcPts val="3223"/>
              </a:lnSpc>
              <a:buFont typeface="Arial"/>
              <a:buChar char="⚬"/>
            </a:pPr>
            <a:r>
              <a:rPr lang="en-US" sz="23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OUTILS UTILISÉS : TRELLO, GITLAB/GITHUB POUR LE DÉVELOPPEMENT COLLABORATIF.</a:t>
            </a:r>
          </a:p>
          <a:p>
            <a:pPr algn="just" marL="526300" indent="-175433" lvl="2">
              <a:lnSpc>
                <a:spcPts val="3223"/>
              </a:lnSpc>
              <a:buFont typeface="Arial"/>
              <a:buChar char="⚬"/>
            </a:pPr>
            <a:r>
              <a:rPr lang="en-US" sz="23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Réunions régulières pour suivre l’avancement du projet.</a:t>
            </a:r>
          </a:p>
          <a:p>
            <a:pPr algn="l" marL="526300" indent="-175433" lvl="2">
              <a:lnSpc>
                <a:spcPts val="3223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3884124"/>
            <a:ext cx="11025662" cy="207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588495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13/14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7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302990"/>
            <a:ext cx="18288000" cy="1984010"/>
          </a:xfrm>
          <a:custGeom>
            <a:avLst/>
            <a:gdLst/>
            <a:ahLst/>
            <a:cxnLst/>
            <a:rect r="r" b="b" t="t" l="l"/>
            <a:pathLst>
              <a:path h="1984010" w="18288000">
                <a:moveTo>
                  <a:pt x="0" y="0"/>
                </a:moveTo>
                <a:lnTo>
                  <a:pt x="18288000" y="0"/>
                </a:lnTo>
                <a:lnTo>
                  <a:pt x="18288000" y="1984010"/>
                </a:lnTo>
                <a:lnTo>
                  <a:pt x="0" y="1984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34290" y="3373007"/>
            <a:ext cx="257348" cy="272427"/>
          </a:xfrm>
          <a:custGeom>
            <a:avLst/>
            <a:gdLst/>
            <a:ahLst/>
            <a:cxnLst/>
            <a:rect r="r" b="b" t="t" l="l"/>
            <a:pathLst>
              <a:path h="272427" w="257348">
                <a:moveTo>
                  <a:pt x="0" y="0"/>
                </a:moveTo>
                <a:lnTo>
                  <a:pt x="257348" y="0"/>
                </a:lnTo>
                <a:lnTo>
                  <a:pt x="257348" y="272427"/>
                </a:lnTo>
                <a:lnTo>
                  <a:pt x="0" y="272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08059" y="3373007"/>
            <a:ext cx="257348" cy="272427"/>
          </a:xfrm>
          <a:custGeom>
            <a:avLst/>
            <a:gdLst/>
            <a:ahLst/>
            <a:cxnLst/>
            <a:rect r="r" b="b" t="t" l="l"/>
            <a:pathLst>
              <a:path h="272427" w="257348">
                <a:moveTo>
                  <a:pt x="0" y="0"/>
                </a:moveTo>
                <a:lnTo>
                  <a:pt x="257348" y="0"/>
                </a:lnTo>
                <a:lnTo>
                  <a:pt x="257348" y="272427"/>
                </a:lnTo>
                <a:lnTo>
                  <a:pt x="0" y="272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24615" y="4692653"/>
            <a:ext cx="257348" cy="272427"/>
          </a:xfrm>
          <a:custGeom>
            <a:avLst/>
            <a:gdLst/>
            <a:ahLst/>
            <a:cxnLst/>
            <a:rect r="r" b="b" t="t" l="l"/>
            <a:pathLst>
              <a:path h="272427" w="257348">
                <a:moveTo>
                  <a:pt x="0" y="0"/>
                </a:moveTo>
                <a:lnTo>
                  <a:pt x="257348" y="0"/>
                </a:lnTo>
                <a:lnTo>
                  <a:pt x="257348" y="272427"/>
                </a:lnTo>
                <a:lnTo>
                  <a:pt x="0" y="272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626513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14/14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922571" y="5143500"/>
            <a:ext cx="4807192" cy="4929700"/>
          </a:xfrm>
          <a:custGeom>
            <a:avLst/>
            <a:gdLst/>
            <a:ahLst/>
            <a:cxnLst/>
            <a:rect r="r" b="b" t="t" l="l"/>
            <a:pathLst>
              <a:path h="4929700" w="4807192">
                <a:moveTo>
                  <a:pt x="0" y="0"/>
                </a:moveTo>
                <a:lnTo>
                  <a:pt x="4807192" y="0"/>
                </a:lnTo>
                <a:lnTo>
                  <a:pt x="4807192" y="4929700"/>
                </a:lnTo>
                <a:lnTo>
                  <a:pt x="0" y="4929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55994" y="3225367"/>
            <a:ext cx="5423947" cy="74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Une architecture réseau et IoT fonctionnelle et sécurisée.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29764" y="3225367"/>
            <a:ext cx="5423947" cy="39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Une gestion efficace des données.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46319" y="4545013"/>
            <a:ext cx="5423947" cy="110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Un projet conduit de manière agile et collaborative.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099534" y="685800"/>
            <a:ext cx="8708114" cy="139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60"/>
              </a:lnSpc>
            </a:pPr>
            <a:r>
              <a:rPr lang="en-US" b="true" sz="7900" spc="-19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Résultats attendus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3884124"/>
            <a:ext cx="11025662" cy="207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MERCI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20878" y="392703"/>
            <a:ext cx="11467122" cy="9367093"/>
          </a:xfrm>
          <a:custGeom>
            <a:avLst/>
            <a:gdLst/>
            <a:ahLst/>
            <a:cxnLst/>
            <a:rect r="r" b="b" t="t" l="l"/>
            <a:pathLst>
              <a:path h="9367093" w="11467122">
                <a:moveTo>
                  <a:pt x="0" y="0"/>
                </a:moveTo>
                <a:lnTo>
                  <a:pt x="11467122" y="0"/>
                </a:lnTo>
                <a:lnTo>
                  <a:pt x="11467122" y="9367093"/>
                </a:lnTo>
                <a:lnTo>
                  <a:pt x="0" y="9367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134506"/>
            <a:ext cx="4967240" cy="5152494"/>
          </a:xfrm>
          <a:custGeom>
            <a:avLst/>
            <a:gdLst/>
            <a:ahLst/>
            <a:cxnLst/>
            <a:rect r="r" b="b" t="t" l="l"/>
            <a:pathLst>
              <a:path h="5152494" w="4967240">
                <a:moveTo>
                  <a:pt x="0" y="0"/>
                </a:moveTo>
                <a:lnTo>
                  <a:pt x="4967240" y="0"/>
                </a:lnTo>
                <a:lnTo>
                  <a:pt x="4967240" y="5152494"/>
                </a:lnTo>
                <a:lnTo>
                  <a:pt x="0" y="5152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0579" y="5515383"/>
            <a:ext cx="4286081" cy="134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87"/>
              </a:lnSpc>
            </a:pPr>
            <a:r>
              <a:rPr lang="en-US" sz="6847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Sommaire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1685078"/>
            <a:ext cx="3485498" cy="90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INTRODUCTION AU 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851367"/>
            <a:ext cx="3485498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OBJECTIFS DU PROJET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683924"/>
            <a:ext cx="3485498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ETAPES DU PROJET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462241"/>
            <a:ext cx="3485498" cy="90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ARCHITECTURE SECURISEE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854975"/>
            <a:ext cx="3485498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LIVRABLES DU PROJET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6832682"/>
            <a:ext cx="3485498" cy="901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ORGANISATION ET GESTION DE PROJET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8229489"/>
            <a:ext cx="3485498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39481" y="1685078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39481" y="2851367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39481" y="3683924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39481" y="4549015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039481" y="5883232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39481" y="6919456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039481" y="8286004"/>
            <a:ext cx="1048144" cy="48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2936386"/>
            <a:ext cx="11025662" cy="396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INTRODUCTION AU 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588495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9347" y="2944221"/>
            <a:ext cx="5645936" cy="7752979"/>
          </a:xfrm>
          <a:custGeom>
            <a:avLst/>
            <a:gdLst/>
            <a:ahLst/>
            <a:cxnLst/>
            <a:rect r="r" b="b" t="t" l="l"/>
            <a:pathLst>
              <a:path h="7752979" w="5645936">
                <a:moveTo>
                  <a:pt x="0" y="0"/>
                </a:moveTo>
                <a:lnTo>
                  <a:pt x="5645936" y="0"/>
                </a:lnTo>
                <a:lnTo>
                  <a:pt x="5645936" y="7752979"/>
                </a:lnTo>
                <a:lnTo>
                  <a:pt x="0" y="775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00483" y="9390827"/>
            <a:ext cx="512458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2/14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93008" y="442168"/>
            <a:ext cx="6286006" cy="2628693"/>
          </a:xfrm>
          <a:custGeom>
            <a:avLst/>
            <a:gdLst/>
            <a:ahLst/>
            <a:cxnLst/>
            <a:rect r="r" b="b" t="t" l="l"/>
            <a:pathLst>
              <a:path h="2628693" w="6286006">
                <a:moveTo>
                  <a:pt x="0" y="0"/>
                </a:moveTo>
                <a:lnTo>
                  <a:pt x="6286006" y="0"/>
                </a:lnTo>
                <a:lnTo>
                  <a:pt x="6286006" y="2628693"/>
                </a:lnTo>
                <a:lnTo>
                  <a:pt x="0" y="26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81" r="0" b="-1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46103" y="251774"/>
            <a:ext cx="4779815" cy="2819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17"/>
              </a:lnSpc>
            </a:pPr>
            <a:r>
              <a:rPr lang="en-US" b="true" sz="7512" spc="-2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Objectif principal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6739" y="3417570"/>
            <a:ext cx="5818544" cy="4077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5824" indent="-281941" lvl="2">
              <a:lnSpc>
                <a:spcPts val="5180"/>
              </a:lnSpc>
              <a:buFont typeface="Arial"/>
              <a:buChar char="⚬"/>
            </a:pPr>
            <a:r>
              <a:rPr lang="en-US" sz="3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PILOTER UN PROJET D’INFRASTRUCTURE INFORMATIQUE EN ÉQUIPE, EN SUIVANT UNE APPROCHE AGILE.</a:t>
            </a:r>
          </a:p>
          <a:p>
            <a:pPr algn="l" marL="845824" indent="-281941" lvl="2">
              <a:lnSpc>
                <a:spcPts val="518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8629" y="2944221"/>
            <a:ext cx="5645936" cy="7752979"/>
          </a:xfrm>
          <a:custGeom>
            <a:avLst/>
            <a:gdLst/>
            <a:ahLst/>
            <a:cxnLst/>
            <a:rect r="r" b="b" t="t" l="l"/>
            <a:pathLst>
              <a:path h="7752979" w="5645936">
                <a:moveTo>
                  <a:pt x="0" y="0"/>
                </a:moveTo>
                <a:lnTo>
                  <a:pt x="5645936" y="0"/>
                </a:lnTo>
                <a:lnTo>
                  <a:pt x="5645936" y="7752979"/>
                </a:lnTo>
                <a:lnTo>
                  <a:pt x="0" y="7752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8629" y="3417570"/>
            <a:ext cx="5818544" cy="539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5824" indent="-281941" lvl="2">
              <a:lnSpc>
                <a:spcPts val="5180"/>
              </a:lnSpc>
              <a:buFont typeface="Arial"/>
              <a:buChar char="⚬"/>
            </a:pPr>
            <a:r>
              <a:rPr lang="en-US" sz="3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INFORMATISATION COMPLÈTE.</a:t>
            </a:r>
          </a:p>
          <a:p>
            <a:pPr algn="l" marL="845824" indent="-281941" lvl="2">
              <a:lnSpc>
                <a:spcPts val="5180"/>
              </a:lnSpc>
              <a:buFont typeface="Arial"/>
              <a:buChar char="⚬"/>
            </a:pPr>
            <a:r>
              <a:rPr lang="en-US" sz="3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CONCEPTION D'UNE ARCHITECTURE RÉSEAU AVANCÉE, SÉCURISÉE ET RÉSILIENTE.</a:t>
            </a:r>
          </a:p>
          <a:p>
            <a:pPr algn="l" marL="845824" indent="-281941" lvl="2">
              <a:lnSpc>
                <a:spcPts val="518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34899" y="446133"/>
            <a:ext cx="6286006" cy="2628693"/>
          </a:xfrm>
          <a:custGeom>
            <a:avLst/>
            <a:gdLst/>
            <a:ahLst/>
            <a:cxnLst/>
            <a:rect r="r" b="b" t="t" l="l"/>
            <a:pathLst>
              <a:path h="2628693" w="6286006">
                <a:moveTo>
                  <a:pt x="0" y="0"/>
                </a:moveTo>
                <a:lnTo>
                  <a:pt x="6286006" y="0"/>
                </a:lnTo>
                <a:lnTo>
                  <a:pt x="6286006" y="2628693"/>
                </a:lnTo>
                <a:lnTo>
                  <a:pt x="0" y="26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81" r="0" b="-18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83955" y="685800"/>
            <a:ext cx="7060045" cy="1485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17"/>
              </a:lnSpc>
            </a:pPr>
            <a:r>
              <a:rPr lang="en-US" b="true" sz="7512" spc="-2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CONTEXTE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2936386"/>
            <a:ext cx="11025662" cy="396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OBJECTIFS DU</a:t>
            </a:r>
          </a:p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531467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0483" y="9390827"/>
            <a:ext cx="474440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4/14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437506" y="1028700"/>
            <a:ext cx="5967826" cy="3689201"/>
          </a:xfrm>
          <a:custGeom>
            <a:avLst/>
            <a:gdLst/>
            <a:ahLst/>
            <a:cxnLst/>
            <a:rect r="r" b="b" t="t" l="l"/>
            <a:pathLst>
              <a:path h="3689201" w="5967826">
                <a:moveTo>
                  <a:pt x="0" y="0"/>
                </a:moveTo>
                <a:lnTo>
                  <a:pt x="5967826" y="0"/>
                </a:lnTo>
                <a:lnTo>
                  <a:pt x="5967826" y="3689201"/>
                </a:lnTo>
                <a:lnTo>
                  <a:pt x="0" y="36892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08767" y="2086504"/>
            <a:ext cx="5625303" cy="208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201" indent="-213067" lvl="2">
              <a:lnSpc>
                <a:spcPts val="3913"/>
              </a:lnSpc>
              <a:buFont typeface="Arial"/>
              <a:buChar char="⚬"/>
            </a:pPr>
            <a:r>
              <a:rPr lang="en-US" sz="27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SYSTÈMES INTERCONNECTÉS AVEC SÉCURISATION RENFORCÉE.</a:t>
            </a:r>
          </a:p>
          <a:p>
            <a:pPr algn="l" marL="639201" indent="-213067" lvl="2">
              <a:lnSpc>
                <a:spcPts val="3913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437506" y="5123181"/>
            <a:ext cx="5967826" cy="3689201"/>
          </a:xfrm>
          <a:custGeom>
            <a:avLst/>
            <a:gdLst/>
            <a:ahLst/>
            <a:cxnLst/>
            <a:rect r="r" b="b" t="t" l="l"/>
            <a:pathLst>
              <a:path h="3689201" w="5967826">
                <a:moveTo>
                  <a:pt x="0" y="0"/>
                </a:moveTo>
                <a:lnTo>
                  <a:pt x="5967826" y="0"/>
                </a:lnTo>
                <a:lnTo>
                  <a:pt x="5967826" y="3689201"/>
                </a:lnTo>
                <a:lnTo>
                  <a:pt x="0" y="3689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17553" y="1188243"/>
            <a:ext cx="4756472" cy="56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6"/>
              </a:lnSpc>
            </a:pPr>
            <a:r>
              <a:rPr lang="en-US" b="true" sz="2811" spc="-9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Architecture IoT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03586" y="5303043"/>
            <a:ext cx="5501746" cy="56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6"/>
              </a:lnSpc>
            </a:pPr>
            <a:r>
              <a:rPr lang="en-US" b="true" sz="2811" spc="-9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Développement de fonctionnalités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08767" y="6203157"/>
            <a:ext cx="5625303" cy="1586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201" indent="-213067" lvl="2">
              <a:lnSpc>
                <a:spcPts val="3913"/>
              </a:lnSpc>
              <a:buFont typeface="Arial"/>
              <a:buChar char="⚬"/>
            </a:pPr>
            <a:r>
              <a:rPr lang="en-US" sz="279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 DES ACCÈS PAR BADGES ET MODES DE SÉCURITÉ DÉGRADÉS.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33702" y="1028700"/>
            <a:ext cx="5967826" cy="3689201"/>
          </a:xfrm>
          <a:custGeom>
            <a:avLst/>
            <a:gdLst/>
            <a:ahLst/>
            <a:cxnLst/>
            <a:rect r="r" b="b" t="t" l="l"/>
            <a:pathLst>
              <a:path h="3689201" w="5967826">
                <a:moveTo>
                  <a:pt x="0" y="0"/>
                </a:moveTo>
                <a:lnTo>
                  <a:pt x="5967826" y="0"/>
                </a:lnTo>
                <a:lnTo>
                  <a:pt x="5967826" y="3689201"/>
                </a:lnTo>
                <a:lnTo>
                  <a:pt x="0" y="3689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4963" y="2086504"/>
            <a:ext cx="5625303" cy="208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201" indent="-213067" lvl="2">
              <a:lnSpc>
                <a:spcPts val="3913"/>
              </a:lnSpc>
              <a:buFont typeface="Arial"/>
              <a:buChar char="⚬"/>
            </a:pPr>
            <a:r>
              <a:rPr lang="en-US" sz="279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MISE EN PLACE D'UN DATACENTER SÉCURISÉ (802.1.X, VLAN, VPN, ETC.).</a:t>
            </a:r>
          </a:p>
          <a:p>
            <a:pPr algn="l" marL="639201" indent="-213067" lvl="2">
              <a:lnSpc>
                <a:spcPts val="3913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33702" y="5123181"/>
            <a:ext cx="5967826" cy="3689201"/>
          </a:xfrm>
          <a:custGeom>
            <a:avLst/>
            <a:gdLst/>
            <a:ahLst/>
            <a:cxnLst/>
            <a:rect r="r" b="b" t="t" l="l"/>
            <a:pathLst>
              <a:path h="3689201" w="5967826">
                <a:moveTo>
                  <a:pt x="0" y="0"/>
                </a:moveTo>
                <a:lnTo>
                  <a:pt x="5967826" y="0"/>
                </a:lnTo>
                <a:lnTo>
                  <a:pt x="5967826" y="3689201"/>
                </a:lnTo>
                <a:lnTo>
                  <a:pt x="0" y="36892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39378" y="1188243"/>
            <a:ext cx="4756472" cy="56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6"/>
              </a:lnSpc>
            </a:pPr>
            <a:r>
              <a:rPr lang="en-US" b="true" sz="2811" spc="-92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Architecture réseau sécurisée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39378" y="5303043"/>
            <a:ext cx="4756472" cy="56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6"/>
              </a:lnSpc>
            </a:pPr>
            <a:r>
              <a:rPr lang="en-US" b="true" sz="2811" spc="-9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Gestion de la cybersécurité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4963" y="6203157"/>
            <a:ext cx="5625303" cy="1586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201" indent="-213067" lvl="2">
              <a:lnSpc>
                <a:spcPts val="3913"/>
              </a:lnSpc>
              <a:buFont typeface="Arial"/>
              <a:buChar char="⚬"/>
            </a:pPr>
            <a:r>
              <a:rPr lang="en-US" sz="27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SUPERVISION AVEC NAGIOS, GESTION DES RISQUES ET PROCÉDURES DE SECOURS.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2936386"/>
            <a:ext cx="11025662" cy="396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ETAPES DU</a:t>
            </a:r>
          </a:p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436421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641"/>
            <a:ext cx="2869621" cy="2803940"/>
          </a:xfrm>
          <a:custGeom>
            <a:avLst/>
            <a:gdLst/>
            <a:ahLst/>
            <a:cxnLst/>
            <a:rect r="r" b="b" t="t" l="l"/>
            <a:pathLst>
              <a:path h="2803940" w="2869621">
                <a:moveTo>
                  <a:pt x="0" y="0"/>
                </a:moveTo>
                <a:lnTo>
                  <a:pt x="2869621" y="0"/>
                </a:lnTo>
                <a:lnTo>
                  <a:pt x="2869621" y="2803940"/>
                </a:lnTo>
                <a:lnTo>
                  <a:pt x="0" y="2803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21146" y="7475087"/>
            <a:ext cx="2869621" cy="2803940"/>
          </a:xfrm>
          <a:custGeom>
            <a:avLst/>
            <a:gdLst/>
            <a:ahLst/>
            <a:cxnLst/>
            <a:rect r="r" b="b" t="t" l="l"/>
            <a:pathLst>
              <a:path h="2803940" w="2869621">
                <a:moveTo>
                  <a:pt x="0" y="0"/>
                </a:moveTo>
                <a:lnTo>
                  <a:pt x="2869621" y="0"/>
                </a:lnTo>
                <a:lnTo>
                  <a:pt x="2869621" y="2803940"/>
                </a:lnTo>
                <a:lnTo>
                  <a:pt x="0" y="2803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2472" y="514350"/>
            <a:ext cx="17405838" cy="9258300"/>
          </a:xfrm>
          <a:custGeom>
            <a:avLst/>
            <a:gdLst/>
            <a:ahLst/>
            <a:cxnLst/>
            <a:rect r="r" b="b" t="t" l="l"/>
            <a:pathLst>
              <a:path h="9258300" w="17405838">
                <a:moveTo>
                  <a:pt x="0" y="0"/>
                </a:moveTo>
                <a:lnTo>
                  <a:pt x="17405838" y="0"/>
                </a:lnTo>
                <a:lnTo>
                  <a:pt x="1740583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5400000">
            <a:off x="1049646" y="4201589"/>
            <a:ext cx="6456619" cy="3798774"/>
            <a:chOff x="0" y="0"/>
            <a:chExt cx="8608825" cy="50650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08822" cy="5065014"/>
            </a:xfrm>
            <a:custGeom>
              <a:avLst/>
              <a:gdLst/>
              <a:ahLst/>
              <a:cxnLst/>
              <a:rect r="r" b="b" t="t" l="l"/>
              <a:pathLst>
                <a:path h="5065014" w="8608822">
                  <a:moveTo>
                    <a:pt x="0" y="0"/>
                  </a:moveTo>
                  <a:lnTo>
                    <a:pt x="8608822" y="0"/>
                  </a:lnTo>
                  <a:lnTo>
                    <a:pt x="8608822" y="5065014"/>
                  </a:lnTo>
                  <a:lnTo>
                    <a:pt x="0" y="5065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488868" y="2284066"/>
            <a:ext cx="3578175" cy="6923249"/>
          </a:xfrm>
          <a:custGeom>
            <a:avLst/>
            <a:gdLst/>
            <a:ahLst/>
            <a:cxnLst/>
            <a:rect r="r" b="b" t="t" l="l"/>
            <a:pathLst>
              <a:path h="6923249" w="3578175">
                <a:moveTo>
                  <a:pt x="0" y="0"/>
                </a:moveTo>
                <a:lnTo>
                  <a:pt x="3578175" y="0"/>
                </a:lnTo>
                <a:lnTo>
                  <a:pt x="3578175" y="6923249"/>
                </a:lnTo>
                <a:lnTo>
                  <a:pt x="0" y="69232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66854" y="4807245"/>
            <a:ext cx="242810" cy="182108"/>
          </a:xfrm>
          <a:custGeom>
            <a:avLst/>
            <a:gdLst/>
            <a:ahLst/>
            <a:cxnLst/>
            <a:rect r="r" b="b" t="t" l="l"/>
            <a:pathLst>
              <a:path h="182108" w="242810">
                <a:moveTo>
                  <a:pt x="0" y="0"/>
                </a:moveTo>
                <a:lnTo>
                  <a:pt x="242810" y="0"/>
                </a:lnTo>
                <a:lnTo>
                  <a:pt x="242810" y="182108"/>
                </a:lnTo>
                <a:lnTo>
                  <a:pt x="0" y="18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81" r="0" b="-128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66854" y="6858667"/>
            <a:ext cx="242810" cy="182108"/>
          </a:xfrm>
          <a:custGeom>
            <a:avLst/>
            <a:gdLst/>
            <a:ahLst/>
            <a:cxnLst/>
            <a:rect r="r" b="b" t="t" l="l"/>
            <a:pathLst>
              <a:path h="182108" w="242810">
                <a:moveTo>
                  <a:pt x="0" y="0"/>
                </a:moveTo>
                <a:lnTo>
                  <a:pt x="242810" y="0"/>
                </a:lnTo>
                <a:lnTo>
                  <a:pt x="242810" y="182108"/>
                </a:lnTo>
                <a:lnTo>
                  <a:pt x="0" y="18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81" r="0" b="-128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88868" y="2108087"/>
            <a:ext cx="3578175" cy="1904298"/>
          </a:xfrm>
          <a:custGeom>
            <a:avLst/>
            <a:gdLst/>
            <a:ahLst/>
            <a:cxnLst/>
            <a:rect r="r" b="b" t="t" l="l"/>
            <a:pathLst>
              <a:path h="1904298" w="3578175">
                <a:moveTo>
                  <a:pt x="0" y="0"/>
                </a:moveTo>
                <a:lnTo>
                  <a:pt x="3578175" y="0"/>
                </a:lnTo>
                <a:lnTo>
                  <a:pt x="3578175" y="1904298"/>
                </a:lnTo>
                <a:lnTo>
                  <a:pt x="0" y="19042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55496" y="2432379"/>
            <a:ext cx="244920" cy="244920"/>
          </a:xfrm>
          <a:custGeom>
            <a:avLst/>
            <a:gdLst/>
            <a:ahLst/>
            <a:cxnLst/>
            <a:rect r="r" b="b" t="t" l="l"/>
            <a:pathLst>
              <a:path h="244920" w="244920">
                <a:moveTo>
                  <a:pt x="0" y="0"/>
                </a:moveTo>
                <a:lnTo>
                  <a:pt x="244920" y="0"/>
                </a:lnTo>
                <a:lnTo>
                  <a:pt x="244920" y="244920"/>
                </a:lnTo>
                <a:lnTo>
                  <a:pt x="0" y="2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88868" y="3517757"/>
            <a:ext cx="3578175" cy="679888"/>
          </a:xfrm>
          <a:custGeom>
            <a:avLst/>
            <a:gdLst/>
            <a:ahLst/>
            <a:cxnLst/>
            <a:rect r="r" b="b" t="t" l="l"/>
            <a:pathLst>
              <a:path h="679888" w="3578175">
                <a:moveTo>
                  <a:pt x="0" y="0"/>
                </a:moveTo>
                <a:lnTo>
                  <a:pt x="3578175" y="0"/>
                </a:lnTo>
                <a:lnTo>
                  <a:pt x="3578175" y="679888"/>
                </a:lnTo>
                <a:lnTo>
                  <a:pt x="0" y="6798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89351" y="4555773"/>
            <a:ext cx="2222128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Identification des besoins en services de communication et de sécurisation.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89351" y="6552848"/>
            <a:ext cx="2222128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Élaboration des spécifications techniques pour l’infrastructure.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66854" y="3196067"/>
            <a:ext cx="2822202" cy="67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78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CO-RÉDACTION DU CAHIER DES CHARGES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66854" y="2965697"/>
            <a:ext cx="2822202" cy="27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48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ETAPE 1</a:t>
            </a:r>
          </a:p>
        </p:txBody>
      </p:sp>
      <p:grpSp>
        <p:nvGrpSpPr>
          <p:cNvPr name="Group 17" id="17"/>
          <p:cNvGrpSpPr/>
          <p:nvPr/>
        </p:nvGrpSpPr>
        <p:grpSpPr>
          <a:xfrm rot="5400000">
            <a:off x="10781735" y="4201589"/>
            <a:ext cx="6456619" cy="3798774"/>
            <a:chOff x="0" y="0"/>
            <a:chExt cx="8608825" cy="50650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08822" cy="5065014"/>
            </a:xfrm>
            <a:custGeom>
              <a:avLst/>
              <a:gdLst/>
              <a:ahLst/>
              <a:cxnLst/>
              <a:rect r="r" b="b" t="t" l="l"/>
              <a:pathLst>
                <a:path h="5065014" w="8608822">
                  <a:moveTo>
                    <a:pt x="0" y="0"/>
                  </a:moveTo>
                  <a:lnTo>
                    <a:pt x="8608822" y="0"/>
                  </a:lnTo>
                  <a:lnTo>
                    <a:pt x="8608822" y="5065014"/>
                  </a:lnTo>
                  <a:lnTo>
                    <a:pt x="0" y="5065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2220957" y="2284066"/>
            <a:ext cx="3578175" cy="6923249"/>
          </a:xfrm>
          <a:custGeom>
            <a:avLst/>
            <a:gdLst/>
            <a:ahLst/>
            <a:cxnLst/>
            <a:rect r="r" b="b" t="t" l="l"/>
            <a:pathLst>
              <a:path h="6923249" w="3578175">
                <a:moveTo>
                  <a:pt x="0" y="0"/>
                </a:moveTo>
                <a:lnTo>
                  <a:pt x="3578175" y="0"/>
                </a:lnTo>
                <a:lnTo>
                  <a:pt x="3578175" y="6923249"/>
                </a:lnTo>
                <a:lnTo>
                  <a:pt x="0" y="69232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220957" y="2108087"/>
            <a:ext cx="3578175" cy="1904298"/>
          </a:xfrm>
          <a:custGeom>
            <a:avLst/>
            <a:gdLst/>
            <a:ahLst/>
            <a:cxnLst/>
            <a:rect r="r" b="b" t="t" l="l"/>
            <a:pathLst>
              <a:path h="1904298" w="3578175">
                <a:moveTo>
                  <a:pt x="0" y="0"/>
                </a:moveTo>
                <a:lnTo>
                  <a:pt x="3578175" y="0"/>
                </a:lnTo>
                <a:lnTo>
                  <a:pt x="3578175" y="1904298"/>
                </a:lnTo>
                <a:lnTo>
                  <a:pt x="0" y="19042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887585" y="2432379"/>
            <a:ext cx="244920" cy="244920"/>
          </a:xfrm>
          <a:custGeom>
            <a:avLst/>
            <a:gdLst/>
            <a:ahLst/>
            <a:cxnLst/>
            <a:rect r="r" b="b" t="t" l="l"/>
            <a:pathLst>
              <a:path h="244920" w="244920">
                <a:moveTo>
                  <a:pt x="0" y="0"/>
                </a:moveTo>
                <a:lnTo>
                  <a:pt x="244920" y="0"/>
                </a:lnTo>
                <a:lnTo>
                  <a:pt x="244920" y="244920"/>
                </a:lnTo>
                <a:lnTo>
                  <a:pt x="0" y="2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220957" y="3517757"/>
            <a:ext cx="3578175" cy="679888"/>
          </a:xfrm>
          <a:custGeom>
            <a:avLst/>
            <a:gdLst/>
            <a:ahLst/>
            <a:cxnLst/>
            <a:rect r="r" b="b" t="t" l="l"/>
            <a:pathLst>
              <a:path h="679888" w="3578175">
                <a:moveTo>
                  <a:pt x="0" y="0"/>
                </a:moveTo>
                <a:lnTo>
                  <a:pt x="3578175" y="0"/>
                </a:lnTo>
                <a:lnTo>
                  <a:pt x="3578175" y="679888"/>
                </a:lnTo>
                <a:lnTo>
                  <a:pt x="0" y="6798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3309048" y="4555773"/>
            <a:ext cx="2490084" cy="18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Implémentation des scripts de sauvegarde, vérifications des quotas et gestion des serveurs.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98943" y="3196067"/>
            <a:ext cx="2822202" cy="67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78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DÉVELOPPEMENT ET INTÉGRATION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598943" y="2965697"/>
            <a:ext cx="2822202" cy="27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48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ETAPE 3</a:t>
            </a:r>
          </a:p>
        </p:txBody>
      </p:sp>
      <p:grpSp>
        <p:nvGrpSpPr>
          <p:cNvPr name="Group 26" id="26"/>
          <p:cNvGrpSpPr/>
          <p:nvPr/>
        </p:nvGrpSpPr>
        <p:grpSpPr>
          <a:xfrm rot="5400000">
            <a:off x="5915690" y="4201589"/>
            <a:ext cx="6456619" cy="3798774"/>
            <a:chOff x="0" y="0"/>
            <a:chExt cx="8608825" cy="50650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08822" cy="5065014"/>
            </a:xfrm>
            <a:custGeom>
              <a:avLst/>
              <a:gdLst/>
              <a:ahLst/>
              <a:cxnLst/>
              <a:rect r="r" b="b" t="t" l="l"/>
              <a:pathLst>
                <a:path h="5065014" w="8608822">
                  <a:moveTo>
                    <a:pt x="0" y="0"/>
                  </a:moveTo>
                  <a:lnTo>
                    <a:pt x="8608822" y="0"/>
                  </a:lnTo>
                  <a:lnTo>
                    <a:pt x="8608822" y="5065014"/>
                  </a:lnTo>
                  <a:lnTo>
                    <a:pt x="0" y="5065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7354913" y="2284066"/>
            <a:ext cx="3578175" cy="6923249"/>
          </a:xfrm>
          <a:custGeom>
            <a:avLst/>
            <a:gdLst/>
            <a:ahLst/>
            <a:cxnLst/>
            <a:rect r="r" b="b" t="t" l="l"/>
            <a:pathLst>
              <a:path h="6923249" w="3578175">
                <a:moveTo>
                  <a:pt x="0" y="0"/>
                </a:moveTo>
                <a:lnTo>
                  <a:pt x="3578175" y="0"/>
                </a:lnTo>
                <a:lnTo>
                  <a:pt x="3578175" y="6923249"/>
                </a:lnTo>
                <a:lnTo>
                  <a:pt x="0" y="69232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354913" y="2108087"/>
            <a:ext cx="3578175" cy="1904298"/>
          </a:xfrm>
          <a:custGeom>
            <a:avLst/>
            <a:gdLst/>
            <a:ahLst/>
            <a:cxnLst/>
            <a:rect r="r" b="b" t="t" l="l"/>
            <a:pathLst>
              <a:path h="1904298" w="3578175">
                <a:moveTo>
                  <a:pt x="0" y="0"/>
                </a:moveTo>
                <a:lnTo>
                  <a:pt x="3578175" y="0"/>
                </a:lnTo>
                <a:lnTo>
                  <a:pt x="3578175" y="1904298"/>
                </a:lnTo>
                <a:lnTo>
                  <a:pt x="0" y="19042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021540" y="2432379"/>
            <a:ext cx="244920" cy="244920"/>
          </a:xfrm>
          <a:custGeom>
            <a:avLst/>
            <a:gdLst/>
            <a:ahLst/>
            <a:cxnLst/>
            <a:rect r="r" b="b" t="t" l="l"/>
            <a:pathLst>
              <a:path h="244920" w="244920">
                <a:moveTo>
                  <a:pt x="0" y="0"/>
                </a:moveTo>
                <a:lnTo>
                  <a:pt x="244920" y="0"/>
                </a:lnTo>
                <a:lnTo>
                  <a:pt x="244920" y="244920"/>
                </a:lnTo>
                <a:lnTo>
                  <a:pt x="0" y="2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354913" y="3517757"/>
            <a:ext cx="3578175" cy="679888"/>
          </a:xfrm>
          <a:custGeom>
            <a:avLst/>
            <a:gdLst/>
            <a:ahLst/>
            <a:cxnLst/>
            <a:rect r="r" b="b" t="t" l="l"/>
            <a:pathLst>
              <a:path h="679888" w="3578175">
                <a:moveTo>
                  <a:pt x="0" y="0"/>
                </a:moveTo>
                <a:lnTo>
                  <a:pt x="3578175" y="0"/>
                </a:lnTo>
                <a:lnTo>
                  <a:pt x="3578175" y="679888"/>
                </a:lnTo>
                <a:lnTo>
                  <a:pt x="0" y="6798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8400315" y="4555773"/>
            <a:ext cx="2222128" cy="74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Segmentation des VLAN.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00315" y="6552848"/>
            <a:ext cx="2222128" cy="110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Sécurisation des connexions (VPN entre sites, radius).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32899" y="3196067"/>
            <a:ext cx="2822202" cy="67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9"/>
              </a:lnSpc>
            </a:pPr>
            <a:r>
              <a:rPr lang="en-US" sz="178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CONCEPTION DE L'ARCHITECTURE RÉSEAU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732899" y="2965697"/>
            <a:ext cx="2822202" cy="27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484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ETAPE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229401" y="9279244"/>
            <a:ext cx="493449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6/14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9266460" y="2432379"/>
            <a:ext cx="244920" cy="244920"/>
          </a:xfrm>
          <a:custGeom>
            <a:avLst/>
            <a:gdLst/>
            <a:ahLst/>
            <a:cxnLst/>
            <a:rect r="r" b="b" t="t" l="l"/>
            <a:pathLst>
              <a:path h="244920" w="244920">
                <a:moveTo>
                  <a:pt x="0" y="0"/>
                </a:moveTo>
                <a:lnTo>
                  <a:pt x="244920" y="0"/>
                </a:lnTo>
                <a:lnTo>
                  <a:pt x="244920" y="244920"/>
                </a:lnTo>
                <a:lnTo>
                  <a:pt x="0" y="2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4132504" y="2432379"/>
            <a:ext cx="244920" cy="244920"/>
          </a:xfrm>
          <a:custGeom>
            <a:avLst/>
            <a:gdLst/>
            <a:ahLst/>
            <a:cxnLst/>
            <a:rect r="r" b="b" t="t" l="l"/>
            <a:pathLst>
              <a:path h="244920" w="244920">
                <a:moveTo>
                  <a:pt x="0" y="0"/>
                </a:moveTo>
                <a:lnTo>
                  <a:pt x="244920" y="0"/>
                </a:lnTo>
                <a:lnTo>
                  <a:pt x="244920" y="244920"/>
                </a:lnTo>
                <a:lnTo>
                  <a:pt x="0" y="2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377424" y="2432379"/>
            <a:ext cx="244920" cy="244920"/>
          </a:xfrm>
          <a:custGeom>
            <a:avLst/>
            <a:gdLst/>
            <a:ahLst/>
            <a:cxnLst/>
            <a:rect r="r" b="b" t="t" l="l"/>
            <a:pathLst>
              <a:path h="244920" w="244920">
                <a:moveTo>
                  <a:pt x="0" y="0"/>
                </a:moveTo>
                <a:lnTo>
                  <a:pt x="244920" y="0"/>
                </a:lnTo>
                <a:lnTo>
                  <a:pt x="244920" y="244920"/>
                </a:lnTo>
                <a:lnTo>
                  <a:pt x="0" y="2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880044" y="4807245"/>
            <a:ext cx="242810" cy="182108"/>
          </a:xfrm>
          <a:custGeom>
            <a:avLst/>
            <a:gdLst/>
            <a:ahLst/>
            <a:cxnLst/>
            <a:rect r="r" b="b" t="t" l="l"/>
            <a:pathLst>
              <a:path h="182108" w="242810">
                <a:moveTo>
                  <a:pt x="0" y="0"/>
                </a:moveTo>
                <a:lnTo>
                  <a:pt x="242810" y="0"/>
                </a:lnTo>
                <a:lnTo>
                  <a:pt x="242810" y="182108"/>
                </a:lnTo>
                <a:lnTo>
                  <a:pt x="0" y="18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81" r="0" b="-1281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7880044" y="6858667"/>
            <a:ext cx="242810" cy="182108"/>
          </a:xfrm>
          <a:custGeom>
            <a:avLst/>
            <a:gdLst/>
            <a:ahLst/>
            <a:cxnLst/>
            <a:rect r="r" b="b" t="t" l="l"/>
            <a:pathLst>
              <a:path h="182108" w="242810">
                <a:moveTo>
                  <a:pt x="0" y="0"/>
                </a:moveTo>
                <a:lnTo>
                  <a:pt x="242810" y="0"/>
                </a:lnTo>
                <a:lnTo>
                  <a:pt x="242810" y="182108"/>
                </a:lnTo>
                <a:lnTo>
                  <a:pt x="0" y="18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81" r="0" b="-1281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2853137" y="4807245"/>
            <a:ext cx="242810" cy="182108"/>
          </a:xfrm>
          <a:custGeom>
            <a:avLst/>
            <a:gdLst/>
            <a:ahLst/>
            <a:cxnLst/>
            <a:rect r="r" b="b" t="t" l="l"/>
            <a:pathLst>
              <a:path h="182108" w="242810">
                <a:moveTo>
                  <a:pt x="0" y="0"/>
                </a:moveTo>
                <a:lnTo>
                  <a:pt x="242810" y="0"/>
                </a:lnTo>
                <a:lnTo>
                  <a:pt x="242810" y="182108"/>
                </a:lnTo>
                <a:lnTo>
                  <a:pt x="0" y="18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81" r="0" b="-1281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2853137" y="6858667"/>
            <a:ext cx="242810" cy="182108"/>
          </a:xfrm>
          <a:custGeom>
            <a:avLst/>
            <a:gdLst/>
            <a:ahLst/>
            <a:cxnLst/>
            <a:rect r="r" b="b" t="t" l="l"/>
            <a:pathLst>
              <a:path h="182108" w="242810">
                <a:moveTo>
                  <a:pt x="0" y="0"/>
                </a:moveTo>
                <a:lnTo>
                  <a:pt x="242810" y="0"/>
                </a:lnTo>
                <a:lnTo>
                  <a:pt x="242810" y="182108"/>
                </a:lnTo>
                <a:lnTo>
                  <a:pt x="0" y="182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281" r="0" b="-1281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3309048" y="6667148"/>
            <a:ext cx="2222128" cy="180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Développement des fonctionnalités de gestion des badges et sécurité.</a:t>
            </a: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03007"/>
            <a:ext cx="17259300" cy="9369643"/>
          </a:xfrm>
          <a:custGeom>
            <a:avLst/>
            <a:gdLst/>
            <a:ahLst/>
            <a:cxnLst/>
            <a:rect r="r" b="b" t="t" l="l"/>
            <a:pathLst>
              <a:path h="9369643" w="17259300">
                <a:moveTo>
                  <a:pt x="0" y="0"/>
                </a:moveTo>
                <a:lnTo>
                  <a:pt x="17259300" y="0"/>
                </a:lnTo>
                <a:lnTo>
                  <a:pt x="17259300" y="9369643"/>
                </a:lnTo>
                <a:lnTo>
                  <a:pt x="0" y="93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18441" y="8240394"/>
            <a:ext cx="4851118" cy="40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PILOTER UN PROJET INFORMATIQUE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2498" y="8876043"/>
            <a:ext cx="3863003" cy="30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I.U.T Nord Franche-Comté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1169" y="2936386"/>
            <a:ext cx="11025662" cy="396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6"/>
              </a:lnSpc>
            </a:pPr>
            <a:r>
              <a:rPr lang="en-US" b="true" sz="10711" spc="-35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ARCHITECTURE SECURISEE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0483" y="9390827"/>
            <a:ext cx="474440" cy="44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7/14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9935" y="1347318"/>
            <a:ext cx="6208130" cy="225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  <a:p>
            <a:pPr algn="ctr">
              <a:lnSpc>
                <a:spcPts val="8443"/>
              </a:lnSpc>
            </a:pPr>
            <a:r>
              <a:rPr lang="en-US" b="true" sz="6030" spc="-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DAGThteaOCY</dc:identifier>
  <dcterms:modified xsi:type="dcterms:W3CDTF">2011-08-01T06:04:30Z</dcterms:modified>
  <cp:revision>1</cp:revision>
  <dc:title>Présentation Projet Entreprise Moderne Sobre Professionnel Blanc Beige Noir (2).pptx</dc:title>
</cp:coreProperties>
</file>