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Nourd" panose="020B0604020202020204" charset="0"/>
      <p:regular r:id="rId12"/>
    </p:embeddedFont>
    <p:embeddedFont>
      <p:font typeface="Luktao" panose="020B0604020202020204" charset="-34"/>
      <p:regular r:id="rId13"/>
    </p:embeddedFont>
    <p:embeddedFont>
      <p:font typeface="Nourd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uktao Bold" panose="020B0604020202020204" charset="-3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braintumorapp-vyovfic5vyvuemvt2jknpa.streamlit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TextBox 7"/>
          <p:cNvSpPr txBox="1"/>
          <p:nvPr/>
        </p:nvSpPr>
        <p:spPr>
          <a:xfrm>
            <a:off x="5385527" y="5462757"/>
            <a:ext cx="7516946" cy="62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3"/>
              </a:lnSpc>
            </a:pPr>
            <a:r>
              <a:rPr lang="en-US" sz="37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Daniela Gvazava, Nino Tkemaladze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46402" y="3761215"/>
            <a:ext cx="13995196" cy="1526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43"/>
              </a:lnSpc>
            </a:pPr>
            <a:r>
              <a:rPr lang="en-US" sz="8888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BRAIN TUMOR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TextBox 7"/>
          <p:cNvSpPr txBox="1"/>
          <p:nvPr/>
        </p:nvSpPr>
        <p:spPr>
          <a:xfrm>
            <a:off x="2914790" y="4305914"/>
            <a:ext cx="12458420" cy="194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sz="11387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68AAF-CDFC-FF83-1FD1-5FC38C13484C}"/>
              </a:ext>
            </a:extLst>
          </p:cNvPr>
          <p:cNvSpPr txBox="1"/>
          <p:nvPr/>
        </p:nvSpPr>
        <p:spPr>
          <a:xfrm>
            <a:off x="8229600" y="7270707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166C2"/>
                </a:solidFill>
                <a:latin typeface="Luktao"/>
                <a:ea typeface="Luktao"/>
                <a:cs typeface="Luktao"/>
                <a:sym typeface="Luktao"/>
                <a:hlinkClick r:id="rId12"/>
              </a:rPr>
              <a:t>APP</a:t>
            </a:r>
            <a:endParaRPr lang="ka-GE" sz="5400" dirty="0">
              <a:solidFill>
                <a:srgbClr val="0166C2"/>
              </a:solidFill>
              <a:latin typeface="Luktao"/>
              <a:ea typeface="Luktao"/>
              <a:cs typeface="Luktao"/>
              <a:sym typeface="Luktao"/>
            </a:endParaRPr>
          </a:p>
          <a:p>
            <a:endParaRPr lang="en-A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Freeform 7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980265" y="6569798"/>
            <a:ext cx="9745576" cy="3508407"/>
          </a:xfrm>
          <a:custGeom>
            <a:avLst/>
            <a:gdLst/>
            <a:ahLst/>
            <a:cxnLst/>
            <a:rect l="l" t="t" r="r" b="b"/>
            <a:pathLst>
              <a:path w="9745576" h="3508407">
                <a:moveTo>
                  <a:pt x="0" y="0"/>
                </a:moveTo>
                <a:lnTo>
                  <a:pt x="9745576" y="0"/>
                </a:lnTo>
                <a:lnTo>
                  <a:pt x="9745576" y="3508407"/>
                </a:lnTo>
                <a:lnTo>
                  <a:pt x="0" y="3508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3729538" y="1317151"/>
            <a:ext cx="9262636" cy="1191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2"/>
              </a:lnSpc>
            </a:pPr>
            <a:r>
              <a:rPr lang="en-US" sz="6966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PROBLEM DEFINITION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07639" y="5828149"/>
            <a:ext cx="12616135" cy="324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  Multi-class classification 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problem – Predicting tumor type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a) Meningioma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b) Glioma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c) Pituitary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No tumor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64226" y="4076514"/>
            <a:ext cx="12359548" cy="161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Early detection: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Increases survival chances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Cuts treatment costs by 30-50 %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7639" y="2688646"/>
            <a:ext cx="11306433" cy="107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973" lvl="1" indent="-332486" algn="l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Over 300, 000 brain tumor diagnoses globally each year</a:t>
            </a:r>
          </a:p>
          <a:p>
            <a:pPr marL="664973" lvl="1" indent="-332486" algn="l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5-year survival rate: 36% on average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964226" y="3048390"/>
            <a:ext cx="12359548" cy="53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Takes 15–30 minutes per patient to analyze the MRI scan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9152" y="1460875"/>
            <a:ext cx="14660148" cy="95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1"/>
              </a:lnSpc>
            </a:pPr>
            <a:r>
              <a:rPr lang="en-US" sz="55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THE PROBLEM WITH MANUAL DIAGNOSIS: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4226" y="4020642"/>
            <a:ext cx="12359548" cy="541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Prone to exhaustion and human error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Error rates: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Daily: 3–5%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Complex cases: up to 30%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Global impact: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- 1 billion+ scans/year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- 4% error rate = 40 million mistakes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Low-value imaging wastes billions yearly</a:t>
            </a:r>
          </a:p>
        </p:txBody>
      </p:sp>
      <p:sp>
        <p:nvSpPr>
          <p:cNvPr id="8" name="Freeform 8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Freeform 10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599152" y="1652673"/>
            <a:ext cx="14660148" cy="95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1"/>
              </a:lnSpc>
            </a:pPr>
            <a:r>
              <a:rPr lang="en-US" sz="55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WHY DEEP LEARNING IS A GAME CHANGER: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79116" y="3082378"/>
            <a:ext cx="12359548" cy="704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CNNs analyze hundreds of images in seconds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Achieve 90–95%+ accuracy, rivaling experts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Once trained, cost is near zero per scan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Saves time, reduces false diagnoses, scales globally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Assists radiologists as a second opinion system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Reduces Type I and Type II errors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TextBox 6"/>
          <p:cNvSpPr txBox="1"/>
          <p:nvPr/>
        </p:nvSpPr>
        <p:spPr>
          <a:xfrm>
            <a:off x="1672185" y="950379"/>
            <a:ext cx="14943629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DATA 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65749" y="4432727"/>
            <a:ext cx="5394937" cy="107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AutoNum type="arabicPeriod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Random rotation (±15°)</a:t>
            </a:r>
          </a:p>
          <a:p>
            <a:pPr marL="664192" lvl="1" indent="-332096" algn="l">
              <a:lnSpc>
                <a:spcPts val="4306"/>
              </a:lnSpc>
              <a:buAutoNum type="arabicPeriod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Horizontal and vertical flip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5749" y="5964312"/>
            <a:ext cx="5394937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Prevents overfitting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Improves generalization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Acts like regularization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Introduces variability</a:t>
            </a:r>
          </a:p>
        </p:txBody>
      </p:sp>
      <p:sp>
        <p:nvSpPr>
          <p:cNvPr id="9" name="Freeform 9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Freeform 10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1" name="TextBox 11"/>
          <p:cNvSpPr txBox="1"/>
          <p:nvPr/>
        </p:nvSpPr>
        <p:spPr>
          <a:xfrm>
            <a:off x="2740297" y="3292264"/>
            <a:ext cx="5375682" cy="67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DATA AUGMENTATION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49717" y="3292264"/>
            <a:ext cx="6126109" cy="67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DATA TRANSFORMATION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49717" y="4432727"/>
            <a:ext cx="7809583" cy="433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Resize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ResNet18's expected input size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Balances the trade-off between efficient training and picture quality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Transformed into grayscale images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Normalized for faster convergence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994954" y="1075274"/>
            <a:ext cx="12847961" cy="152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89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MODEL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02363" y="2872239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RESNET</a:t>
            </a: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2978874" y="2872239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REGULAR CNN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884449"/>
            <a:ext cx="6959597" cy="585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Input MRI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Conv Block 1 (32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Conv Block 2 (64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Conv Block 3 (128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Conv Block 4 (256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FC Layers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4-Class 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25413" y="3990508"/>
            <a:ext cx="6486336" cy="5420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Input MRI 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Modified Conv1 (1→64 channels)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ResNet-18 Blocks (with skip connections)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Global Average Pooling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Modified FC Layer (→4 classes)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4-Class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720019" y="1404107"/>
            <a:ext cx="12847961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OPTIMIZATION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50174" y="4927782"/>
            <a:ext cx="6806859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Cross-Entropy Loss is used for multi-class classification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75135" y="3686031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LOSS FUNCTION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49433" y="4927782"/>
            <a:ext cx="6880158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Adam combines </a:t>
            </a:r>
            <a:r>
              <a:rPr lang="en-US" sz="3076" dirty="0" smtClean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Momentum </a:t>
            </a:r>
            <a:r>
              <a:rPr lang="en-US" sz="3076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and </a:t>
            </a:r>
            <a:r>
              <a:rPr lang="en-US" sz="3076" dirty="0" err="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RMSProp</a:t>
            </a:r>
            <a:r>
              <a:rPr lang="en-US" sz="3076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, which use </a:t>
            </a:r>
            <a:r>
              <a:rPr lang="en-US" sz="3076" dirty="0" smtClean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momentum terms </a:t>
            </a:r>
            <a:r>
              <a:rPr lang="en-US" sz="3076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and adaptive learning rates</a:t>
            </a:r>
          </a:p>
          <a:p>
            <a:pPr algn="l">
              <a:lnSpc>
                <a:spcPts val="4306"/>
              </a:lnSpc>
            </a:pPr>
            <a:endParaRPr lang="en-US" sz="3076" dirty="0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Freeform 10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2" name="TextBox 12"/>
          <p:cNvSpPr txBox="1"/>
          <p:nvPr/>
        </p:nvSpPr>
        <p:spPr>
          <a:xfrm>
            <a:off x="9411044" y="3686031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OPTIMIZER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50174" y="6652657"/>
            <a:ext cx="13325025" cy="167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8"/>
              </a:lnSpc>
            </a:pPr>
            <a:endParaRPr/>
          </a:p>
          <a:p>
            <a:pPr algn="l">
              <a:lnSpc>
                <a:spcPts val="4478"/>
              </a:lnSpc>
            </a:pPr>
            <a:endParaRPr/>
          </a:p>
          <a:p>
            <a:pPr marL="690672" lvl="1" indent="-345336" algn="l">
              <a:lnSpc>
                <a:spcPts val="4478"/>
              </a:lnSpc>
              <a:buFont typeface="Arial"/>
              <a:buChar char="•"/>
            </a:pPr>
            <a:r>
              <a:rPr lang="en-US" sz="3199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Learning rate scheduler is used for validation loss plateaus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11016878" y="3467261"/>
            <a:ext cx="5880985" cy="433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Final Test Accuracy: </a:t>
            </a: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99.02%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Train Accuracy: 98.63%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Per-class accuracies: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glioma: 97.74%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meningioma: 98.10%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pituitary_tumor: 100.00%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no_tumor: 100.00%</a:t>
            </a:r>
          </a:p>
        </p:txBody>
      </p:sp>
      <p:sp>
        <p:nvSpPr>
          <p:cNvPr id="6" name="Freeform 6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Freeform 7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1191373" y="2075104"/>
            <a:ext cx="8951704" cy="7834654"/>
          </a:xfrm>
          <a:custGeom>
            <a:avLst/>
            <a:gdLst/>
            <a:ahLst/>
            <a:cxnLst/>
            <a:rect l="l" t="t" r="r" b="b"/>
            <a:pathLst>
              <a:path w="8951704" h="7834654">
                <a:moveTo>
                  <a:pt x="0" y="0"/>
                </a:moveTo>
                <a:lnTo>
                  <a:pt x="8951704" y="0"/>
                </a:lnTo>
                <a:lnTo>
                  <a:pt x="8951704" y="7834654"/>
                </a:lnTo>
                <a:lnTo>
                  <a:pt x="0" y="783465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3644299" y="280139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4150159" y="2113723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6477" y="3875515"/>
            <a:ext cx="14652463" cy="464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Developed a deep learning model for brain tumor classification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Processes MRI scans in seconds with expert-level accuracy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Enables faster, earlier, and more reliable diagnosis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Distinguishes tumor types → supports personalized treatment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Valuable in high-load or low-resource medical settings</a:t>
            </a:r>
          </a:p>
          <a:p>
            <a:pPr algn="l">
              <a:lnSpc>
                <a:spcPts val="5294"/>
              </a:lnSpc>
            </a:pPr>
            <a:endParaRPr lang="en-US" sz="3781" dirty="0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5294"/>
              </a:lnSpc>
            </a:pPr>
            <a:endParaRPr lang="en-US" sz="3781" dirty="0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425</Words>
  <Application>Microsoft Office PowerPoint</Application>
  <PresentationFormat>Custom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Nourd</vt:lpstr>
      <vt:lpstr>Luktao</vt:lpstr>
      <vt:lpstr>Nourd Bold</vt:lpstr>
      <vt:lpstr>Arial</vt:lpstr>
      <vt:lpstr>Calibri</vt:lpstr>
      <vt:lpstr>Luktao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Professional Geometric Project Presentation</dc:title>
  <dc:creator>Daniela</dc:creator>
  <cp:lastModifiedBy>Nino Tkemaladze</cp:lastModifiedBy>
  <cp:revision>4</cp:revision>
  <dcterms:created xsi:type="dcterms:W3CDTF">2006-08-16T00:00:00Z</dcterms:created>
  <dcterms:modified xsi:type="dcterms:W3CDTF">2025-07-25T05:29:04Z</dcterms:modified>
  <dc:identifier>DAGt_l-Qj6w</dc:identifier>
</cp:coreProperties>
</file>