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70" r:id="rId9"/>
    <p:sldId id="271" r:id="rId10"/>
    <p:sldId id="272" r:id="rId11"/>
    <p:sldId id="263" r:id="rId12"/>
    <p:sldId id="264" r:id="rId13"/>
    <p:sldId id="265" r:id="rId14"/>
    <p:sldId id="259" r:id="rId15"/>
    <p:sldId id="266" r:id="rId16"/>
    <p:sldId id="267" r:id="rId17"/>
    <p:sldId id="273" r:id="rId18"/>
    <p:sldId id="274" r:id="rId19"/>
    <p:sldId id="275" r:id="rId20"/>
    <p:sldId id="276" r:id="rId21"/>
    <p:sldId id="26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8" r:id="rId30"/>
    <p:sldId id="289" r:id="rId31"/>
    <p:sldId id="290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6F741-36DD-42E2-B92E-5B709E58B082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A6D2B-7EF9-4272-A4F9-8B8E9DC9C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]i=k,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A992C9-E8F8-4CD6-BDAD-8FC14C2A6803}" type="slidenum">
              <a:rPr lang="en-US" sz="1100"/>
              <a:pPr>
                <a:spcBef>
                  <a:spcPct val="0"/>
                </a:spcBef>
              </a:pPr>
              <a:t>23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4112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3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7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9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9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0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4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9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89F5-4A52-46A9-99EB-675EAAFF8DF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89F5-4A52-46A9-99EB-675EAAFF8DF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AD79-2C3E-4D7D-86A5-3746F7AF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3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users.ece.gatech.edu/~bonnie/book3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users.ece.gatech.edu/~bonnie/book3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7.bin"/><Relationship Id="rId7" Type="http://schemas.openxmlformats.org/officeDocument/2006/relationships/image" Target="../media/image34.png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png"/><Relationship Id="rId11" Type="http://schemas.openxmlformats.org/officeDocument/2006/relationships/image" Target="../media/image31.wmf"/><Relationship Id="rId5" Type="http://schemas.openxmlformats.org/officeDocument/2006/relationships/hyperlink" Target="http://users.ece.gatech.edu/~bonnie/book3/" TargetMode="External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9.wmf"/><Relationship Id="rId9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ee.columbia.edu/~dpwe/e4810/lectures/L10-fft.pdf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ee.columbia.edu/~dpwe/e4810/lectures/L10-fft.pd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ee.columbia.edu/~dpwe/e4810/lectures/L10-fft.pdf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Discrete Fourier Transform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Amlan</a:t>
            </a:r>
            <a:r>
              <a:rPr lang="en-IN" dirty="0"/>
              <a:t> </a:t>
            </a:r>
            <a:r>
              <a:rPr lang="en-IN" dirty="0" err="1"/>
              <a:t>Chakrabarti</a:t>
            </a:r>
            <a:endParaRPr lang="en-IN" dirty="0"/>
          </a:p>
          <a:p>
            <a:r>
              <a:rPr lang="en-IN" dirty="0"/>
              <a:t>University of Calcutta</a:t>
            </a:r>
          </a:p>
        </p:txBody>
      </p:sp>
    </p:spTree>
    <p:extLst>
      <p:ext uri="{BB962C8B-B14F-4D97-AF65-F5344CB8AC3E}">
        <p14:creationId xmlns:p14="http://schemas.microsoft.com/office/powerpoint/2010/main" val="20800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74" y="317633"/>
            <a:ext cx="8270889" cy="43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7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the DFT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23" y="1494448"/>
            <a:ext cx="8708774" cy="49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0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 Fourier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96" y="1507056"/>
            <a:ext cx="7810429" cy="48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1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Complexity of DFT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59" y="1690688"/>
            <a:ext cx="8980344" cy="42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0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195" y="0"/>
            <a:ext cx="10515600" cy="1325563"/>
          </a:xfrm>
        </p:spPr>
        <p:txBody>
          <a:bodyPr/>
          <a:lstStyle/>
          <a:p>
            <a:r>
              <a:rPr lang="en-IN" dirty="0"/>
              <a:t>FFT: Divide-and-Conquer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69" y="1042587"/>
            <a:ext cx="7942794" cy="56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9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FFT: Recursive Breakdown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47" y="1690687"/>
            <a:ext cx="8056219" cy="40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7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Insight into the Efficiency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34" y="1461798"/>
            <a:ext cx="7334821" cy="52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1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of a Simple Sequence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95" y="1825395"/>
            <a:ext cx="7380953" cy="41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4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22" y="299021"/>
            <a:ext cx="7567509" cy="61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0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of a Cosine Wave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1" y="1325362"/>
            <a:ext cx="7326184" cy="508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7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Fourier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67" y="2088682"/>
            <a:ext cx="10150492" cy="22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0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06" y="286216"/>
            <a:ext cx="7019858" cy="62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</a:t>
            </a:r>
            <a:r>
              <a:rPr lang="en-US" dirty="0" err="1"/>
              <a:t>vs</a:t>
            </a:r>
            <a:r>
              <a:rPr lang="en-US" dirty="0"/>
              <a:t> DFT: Efficiency Breakdown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08" y="2426361"/>
            <a:ext cx="7732431" cy="17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1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for Study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8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The Discrete Fourier Transform</a:t>
            </a:r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1982788" y="939800"/>
          <a:ext cx="39433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2628900" imgH="889000" progId="Equation.3">
                  <p:embed/>
                </p:oleObj>
              </mc:Choice>
              <mc:Fallback>
                <p:oleObj name="Equation" r:id="rId4" imgW="2628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939800"/>
                        <a:ext cx="39433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6564" y="633414"/>
            <a:ext cx="8651875" cy="455509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8275" indent="-168275">
              <a:spcAft>
                <a:spcPts val="108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Recall our definition for the Discrete Fourier Transform (DFT):</a:t>
            </a:r>
          </a:p>
          <a:p>
            <a:pPr marL="168275" indent="-168275">
              <a:spcAft>
                <a:spcPts val="1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The computation for </a:t>
            </a:r>
            <a:r>
              <a:rPr lang="en-US" i="1" kern="0" dirty="0" err="1"/>
              <a:t>X</a:t>
            </a:r>
            <a:r>
              <a:rPr lang="en-US" i="1" kern="0" baseline="-25000" dirty="0" err="1"/>
              <a:t>k</a:t>
            </a:r>
            <a:r>
              <a:rPr lang="en-US" b="1" kern="0" dirty="0"/>
              <a:t> requires </a:t>
            </a:r>
            <a:r>
              <a:rPr lang="en-US" i="1" kern="0" dirty="0"/>
              <a:t>N</a:t>
            </a:r>
            <a:r>
              <a:rPr lang="en-US" kern="0" baseline="30000" dirty="0"/>
              <a:t>2</a:t>
            </a:r>
            <a:r>
              <a:rPr lang="en-US" b="1" kern="0" dirty="0"/>
              <a:t> complex multiplications that require four multiplications of real numbers per complex multiplication.</a:t>
            </a:r>
          </a:p>
          <a:p>
            <a:pPr marL="168275" indent="-168275">
              <a:spcAft>
                <a:spcPts val="1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The Fast Fourier Transform (FFT) is an approach to reduce the computational complexity that produces the same result as a DFT (same result, significantly fewer multiplications).</a:t>
            </a:r>
          </a:p>
          <a:p>
            <a:pPr marL="168275" indent="-168275">
              <a:spcAft>
                <a:spcPts val="7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To simplify notation, define:</a:t>
            </a:r>
          </a:p>
          <a:p>
            <a:pPr marL="168275" indent="-168275">
              <a:spcAft>
                <a:spcPts val="7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We can rewrite the DFT equations: </a:t>
            </a:r>
            <a:endParaRPr lang="en-US" b="1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5" name="Object 2"/>
              <p:cNvSpPr txBox="1"/>
              <p:nvPr/>
            </p:nvSpPr>
            <p:spPr bwMode="auto">
              <a:xfrm>
                <a:off x="1982788" y="4078566"/>
                <a:ext cx="4114800" cy="8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/2)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/2)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4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2788" y="4078566"/>
                <a:ext cx="4114800" cy="800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6" name="Object 3"/>
          <p:cNvGraphicFramePr>
            <a:graphicFrameLocks noChangeAspect="1"/>
          </p:cNvGraphicFramePr>
          <p:nvPr/>
        </p:nvGraphicFramePr>
        <p:xfrm>
          <a:off x="1982788" y="5368925"/>
          <a:ext cx="37147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7" imgW="2476500" imgH="889000" progId="Equation.3">
                  <p:embed/>
                </p:oleObj>
              </mc:Choice>
              <mc:Fallback>
                <p:oleObj name="Equation" r:id="rId7" imgW="2476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5368925"/>
                        <a:ext cx="37147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01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95149" y="561975"/>
            <a:ext cx="10761045" cy="544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60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>
                <a:latin typeface="Arial" charset="0"/>
              </a:rPr>
              <a:t>Let’s explore an approach that subdivides time interval into successively smaller intervals. Assume </a:t>
            </a:r>
            <a:r>
              <a:rPr lang="en-US" i="1" kern="0" dirty="0"/>
              <a:t>N</a:t>
            </a:r>
            <a:r>
              <a:rPr lang="en-US" b="1" kern="0" dirty="0"/>
              <a:t>, the size of the DFT, is an even integer so that </a:t>
            </a:r>
            <a:r>
              <a:rPr lang="en-US" i="1" kern="0" dirty="0"/>
              <a:t>N/</a:t>
            </a:r>
            <a:r>
              <a:rPr lang="en-US" kern="0" dirty="0"/>
              <a:t>2</a:t>
            </a:r>
            <a:r>
              <a:rPr lang="en-US" b="1" kern="0" dirty="0"/>
              <a:t> is also an integer. Define two auxiliary signals:</a:t>
            </a:r>
          </a:p>
          <a:p>
            <a:pPr marL="168275" indent="-168275">
              <a:spcAft>
                <a:spcPts val="108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Let </a:t>
            </a:r>
            <a:r>
              <a:rPr lang="en-US" i="1" kern="0" dirty="0" err="1"/>
              <a:t>A</a:t>
            </a:r>
            <a:r>
              <a:rPr lang="en-US" i="1" kern="0" baseline="-25000" dirty="0" err="1"/>
              <a:t>k</a:t>
            </a:r>
            <a:r>
              <a:rPr lang="en-US" b="1" kern="0" dirty="0"/>
              <a:t> and </a:t>
            </a:r>
            <a:r>
              <a:rPr lang="en-US" i="1" kern="0" dirty="0" err="1"/>
              <a:t>B</a:t>
            </a:r>
            <a:r>
              <a:rPr lang="en-US" i="1" kern="0" baseline="-25000" dirty="0" err="1"/>
              <a:t>k</a:t>
            </a:r>
            <a:r>
              <a:rPr lang="en-US" b="1" kern="0" dirty="0"/>
              <a:t> denote two (</a:t>
            </a:r>
            <a:r>
              <a:rPr lang="en-US" i="1" kern="0" dirty="0"/>
              <a:t>N/</a:t>
            </a:r>
            <a:r>
              <a:rPr lang="en-US" kern="0" dirty="0"/>
              <a:t>2</a:t>
            </a:r>
            <a:r>
              <a:rPr lang="en-US" b="1" kern="0" dirty="0"/>
              <a:t>)-point DFTs of </a:t>
            </a:r>
            <a:r>
              <a:rPr lang="en-US" i="1" kern="0" dirty="0"/>
              <a:t>a</a:t>
            </a:r>
            <a:r>
              <a:rPr lang="en-US" kern="0" dirty="0"/>
              <a:t>[</a:t>
            </a:r>
            <a:r>
              <a:rPr lang="en-US" i="1" kern="0" dirty="0"/>
              <a:t>n</a:t>
            </a:r>
            <a:r>
              <a:rPr lang="en-US" kern="0" dirty="0"/>
              <a:t>]</a:t>
            </a:r>
            <a:r>
              <a:rPr lang="en-US" b="1" kern="0" dirty="0"/>
              <a:t> and </a:t>
            </a:r>
            <a:r>
              <a:rPr lang="en-US" i="1" kern="0" dirty="0"/>
              <a:t>b</a:t>
            </a:r>
            <a:r>
              <a:rPr lang="en-US" kern="0" dirty="0"/>
              <a:t>[</a:t>
            </a:r>
            <a:r>
              <a:rPr lang="en-US" i="1" kern="0" dirty="0"/>
              <a:t>n</a:t>
            </a:r>
            <a:r>
              <a:rPr lang="en-US" kern="0" dirty="0"/>
              <a:t>]</a:t>
            </a:r>
            <a:r>
              <a:rPr lang="en-US" b="1" kern="0" dirty="0"/>
              <a:t>:</a:t>
            </a:r>
          </a:p>
          <a:p>
            <a:pPr marL="168275" indent="-168275">
              <a:spcAft>
                <a:spcPts val="7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We can show that these are related to the DFT by the following equations:</a:t>
            </a:r>
          </a:p>
          <a:p>
            <a:pPr marL="168275" indent="-168275">
              <a:spcAft>
                <a:spcPts val="1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The computation of </a:t>
            </a:r>
            <a:r>
              <a:rPr lang="en-US" i="1" kern="0" dirty="0" err="1">
                <a:latin typeface="Arial" charset="0"/>
              </a:rPr>
              <a:t>A</a:t>
            </a:r>
            <a:r>
              <a:rPr lang="en-US" i="1" kern="0" baseline="-25000" dirty="0" err="1">
                <a:latin typeface="Arial" charset="0"/>
              </a:rPr>
              <a:t>k</a:t>
            </a:r>
            <a:r>
              <a:rPr lang="en-US" b="1" kern="0" dirty="0"/>
              <a:t> and </a:t>
            </a:r>
            <a:r>
              <a:rPr lang="en-US" i="1" kern="0" dirty="0" err="1">
                <a:latin typeface="Arial" charset="0"/>
              </a:rPr>
              <a:t>B</a:t>
            </a:r>
            <a:r>
              <a:rPr lang="en-US" i="1" kern="0" baseline="-25000" dirty="0" err="1">
                <a:latin typeface="Arial" charset="0"/>
              </a:rPr>
              <a:t>k</a:t>
            </a:r>
            <a:r>
              <a:rPr lang="en-US" b="1" kern="0" dirty="0"/>
              <a:t> each requires </a:t>
            </a:r>
            <a:r>
              <a:rPr lang="en-US" kern="0" dirty="0"/>
              <a:t>(</a:t>
            </a:r>
            <a:r>
              <a:rPr lang="en-US" i="1" kern="0" dirty="0">
                <a:latin typeface="Arial" charset="0"/>
              </a:rPr>
              <a:t>N/</a:t>
            </a:r>
            <a:r>
              <a:rPr lang="en-US" kern="0" dirty="0">
                <a:latin typeface="Arial" charset="0"/>
              </a:rPr>
              <a:t>2</a:t>
            </a:r>
            <a:r>
              <a:rPr lang="en-US" kern="0" dirty="0"/>
              <a:t>)</a:t>
            </a:r>
            <a:r>
              <a:rPr lang="en-US" i="1" kern="0" baseline="30000" dirty="0"/>
              <a:t>2</a:t>
            </a:r>
            <a:r>
              <a:rPr lang="en-US" kern="0" dirty="0"/>
              <a:t> = </a:t>
            </a:r>
            <a:r>
              <a:rPr lang="en-US" i="1" kern="0" dirty="0"/>
              <a:t>N</a:t>
            </a:r>
            <a:r>
              <a:rPr lang="en-US" i="1" kern="0" baseline="30000" dirty="0">
                <a:latin typeface="Arial" charset="0"/>
              </a:rPr>
              <a:t>2</a:t>
            </a:r>
            <a:r>
              <a:rPr lang="en-US" kern="0" dirty="0"/>
              <a:t>/4</a:t>
            </a:r>
            <a:r>
              <a:rPr lang="en-US" b="1" kern="0" dirty="0"/>
              <a:t> multiplications. The scaling by          requires </a:t>
            </a:r>
            <a:r>
              <a:rPr lang="en-US" i="1" kern="0" dirty="0">
                <a:latin typeface="Arial" charset="0"/>
              </a:rPr>
              <a:t>N/</a:t>
            </a:r>
            <a:r>
              <a:rPr lang="en-US" kern="0" dirty="0">
                <a:latin typeface="Arial" charset="0"/>
              </a:rPr>
              <a:t>2</a:t>
            </a:r>
            <a:r>
              <a:rPr lang="en-US" b="1" kern="0" dirty="0"/>
              <a:t> additional multiplications. The total computation is </a:t>
            </a:r>
            <a:r>
              <a:rPr lang="en-US" i="1" kern="0" dirty="0">
                <a:latin typeface="Arial" charset="0"/>
              </a:rPr>
              <a:t>N</a:t>
            </a:r>
            <a:r>
              <a:rPr lang="en-US" kern="0" baseline="30000" dirty="0">
                <a:latin typeface="Arial" charset="0"/>
              </a:rPr>
              <a:t>2</a:t>
            </a:r>
            <a:r>
              <a:rPr lang="en-US" i="1" kern="0" dirty="0">
                <a:latin typeface="Arial" charset="0"/>
              </a:rPr>
              <a:t>/2</a:t>
            </a:r>
            <a:r>
              <a:rPr lang="en-US" i="1" kern="0" dirty="0"/>
              <a:t>+</a:t>
            </a:r>
            <a:r>
              <a:rPr lang="en-US" i="1" kern="0" dirty="0">
                <a:latin typeface="Arial" charset="0"/>
              </a:rPr>
              <a:t>N</a:t>
            </a:r>
            <a:r>
              <a:rPr lang="en-US" kern="0" dirty="0">
                <a:latin typeface="Arial" charset="0"/>
              </a:rPr>
              <a:t>/2</a:t>
            </a:r>
            <a:r>
              <a:rPr lang="en-US" b="1" kern="0" dirty="0"/>
              <a:t> multiplications, which represents </a:t>
            </a:r>
            <a:r>
              <a:rPr lang="en-US" i="1" kern="0" dirty="0">
                <a:latin typeface="Arial" charset="0"/>
              </a:rPr>
              <a:t>N</a:t>
            </a:r>
            <a:r>
              <a:rPr lang="en-US" kern="0" baseline="30000" dirty="0">
                <a:latin typeface="Arial" charset="0"/>
              </a:rPr>
              <a:t>2</a:t>
            </a:r>
            <a:r>
              <a:rPr lang="en-US" i="1" kern="0" dirty="0">
                <a:latin typeface="Arial" charset="0"/>
              </a:rPr>
              <a:t>/2</a:t>
            </a:r>
            <a:r>
              <a:rPr lang="en-US" kern="0" dirty="0">
                <a:latin typeface="Arial" charset="0"/>
              </a:rPr>
              <a:t>-</a:t>
            </a:r>
            <a:r>
              <a:rPr lang="en-US" i="1" kern="0" dirty="0">
                <a:latin typeface="Arial" charset="0"/>
              </a:rPr>
              <a:t>N</a:t>
            </a:r>
            <a:r>
              <a:rPr lang="en-US" kern="0" dirty="0">
                <a:latin typeface="Arial" charset="0"/>
              </a:rPr>
              <a:t>/2</a:t>
            </a:r>
            <a:r>
              <a:rPr lang="en-US" b="1" kern="0" dirty="0"/>
              <a:t> fewer multiplications than the </a:t>
            </a:r>
            <a:r>
              <a:rPr lang="en-US" i="1" kern="0" dirty="0">
                <a:latin typeface="Arial" charset="0"/>
              </a:rPr>
              <a:t>N</a:t>
            </a:r>
            <a:r>
              <a:rPr lang="en-US" kern="0" baseline="30000" dirty="0">
                <a:latin typeface="Arial" charset="0"/>
              </a:rPr>
              <a:t>2 </a:t>
            </a:r>
            <a:r>
              <a:rPr lang="en-US" b="1" kern="0" dirty="0"/>
              <a:t>multiplications required by the DFT.</a:t>
            </a:r>
            <a:endParaRPr lang="en-US" b="1" dirty="0">
              <a:latin typeface="Arial" charset="0"/>
            </a:endParaRPr>
          </a:p>
          <a:p>
            <a:pPr marL="168275" indent="-168275">
              <a:spcAft>
                <a:spcPts val="1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For </a:t>
            </a:r>
            <a:r>
              <a:rPr lang="en-US" i="1" kern="0" dirty="0"/>
              <a:t>N</a:t>
            </a:r>
            <a:r>
              <a:rPr lang="en-US" b="1" kern="0" dirty="0"/>
              <a:t> </a:t>
            </a:r>
            <a:r>
              <a:rPr lang="en-US" kern="0" dirty="0"/>
              <a:t>= 128</a:t>
            </a:r>
            <a:r>
              <a:rPr lang="en-US" b="1" kern="0" dirty="0"/>
              <a:t>, this is a savings of </a:t>
            </a:r>
            <a:r>
              <a:rPr lang="en-US" kern="0" dirty="0"/>
              <a:t>8,128</a:t>
            </a:r>
            <a:r>
              <a:rPr lang="en-US" b="1" kern="0" dirty="0"/>
              <a:t> multiplications (</a:t>
            </a:r>
            <a:r>
              <a:rPr lang="en-US" kern="0" dirty="0"/>
              <a:t>16,384</a:t>
            </a:r>
            <a:r>
              <a:rPr lang="en-US" b="1" kern="0" dirty="0"/>
              <a:t> </a:t>
            </a:r>
            <a:r>
              <a:rPr lang="en-US" kern="0" dirty="0"/>
              <a:t>vs. 8,256</a:t>
            </a:r>
            <a:r>
              <a:rPr lang="en-US" b="1" kern="0" dirty="0"/>
              <a:t>).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Decimation in Time (Radix 2)</a:t>
            </a:r>
          </a:p>
        </p:txBody>
      </p:sp>
      <p:graphicFrame>
        <p:nvGraphicFramePr>
          <p:cNvPr id="122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017480"/>
              </p:ext>
            </p:extLst>
          </p:nvPr>
        </p:nvGraphicFramePr>
        <p:xfrm>
          <a:off x="1897063" y="1206500"/>
          <a:ext cx="4572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3048000" imgH="431800" progId="Equation.3">
                  <p:embed/>
                </p:oleObj>
              </mc:Choice>
              <mc:Fallback>
                <p:oleObj name="Equation" r:id="rId3" imgW="304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1206500"/>
                        <a:ext cx="4572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771349"/>
              </p:ext>
            </p:extLst>
          </p:nvPr>
        </p:nvGraphicFramePr>
        <p:xfrm>
          <a:off x="1967481" y="2160587"/>
          <a:ext cx="4114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2743200" imgH="889000" progId="Equation.3">
                  <p:embed/>
                </p:oleObj>
              </mc:Choice>
              <mc:Fallback>
                <p:oleObj name="Equation" r:id="rId5" imgW="2743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481" y="2160587"/>
                        <a:ext cx="41148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80829"/>
              </p:ext>
            </p:extLst>
          </p:nvPr>
        </p:nvGraphicFramePr>
        <p:xfrm>
          <a:off x="1982788" y="3872181"/>
          <a:ext cx="4400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7" imgW="2933700" imgH="508000" progId="Equation.3">
                  <p:embed/>
                </p:oleObj>
              </mc:Choice>
              <mc:Fallback>
                <p:oleObj name="Equation" r:id="rId7" imgW="2933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872181"/>
                        <a:ext cx="4400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829015"/>
              </p:ext>
            </p:extLst>
          </p:nvPr>
        </p:nvGraphicFramePr>
        <p:xfrm>
          <a:off x="9455351" y="4728811"/>
          <a:ext cx="361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9" imgW="241195" imgH="241195" progId="Equation.3">
                  <p:embed/>
                </p:oleObj>
              </mc:Choice>
              <mc:Fallback>
                <p:oleObj name="Equation" r:id="rId9" imgW="2411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5351" y="4728811"/>
                        <a:ext cx="3619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754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1" t="15154" r="9032" b="4636"/>
          <a:stretch>
            <a:fillRect/>
          </a:stretch>
        </p:blipFill>
        <p:spPr bwMode="auto">
          <a:xfrm>
            <a:off x="2493963" y="1244600"/>
            <a:ext cx="71755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Block Diagram of an FFT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3714" y="590550"/>
            <a:ext cx="8650287" cy="554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8275" indent="-168275">
              <a:spcAft>
                <a:spcPts val="90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If </a:t>
            </a:r>
            <a:r>
              <a:rPr lang="en-US" i="1" kern="0" dirty="0"/>
              <a:t>N</a:t>
            </a:r>
            <a:r>
              <a:rPr lang="en-US" b="1" kern="0" dirty="0"/>
              <a:t> is a power of </a:t>
            </a:r>
            <a:r>
              <a:rPr lang="en-US" kern="0" dirty="0"/>
              <a:t>2</a:t>
            </a:r>
            <a:r>
              <a:rPr lang="en-US" b="1" kern="0" dirty="0"/>
              <a:t> (e.g., </a:t>
            </a:r>
            <a:r>
              <a:rPr lang="en-US" i="1" kern="0" dirty="0"/>
              <a:t>N</a:t>
            </a:r>
            <a:r>
              <a:rPr lang="en-US" b="1" kern="0" dirty="0"/>
              <a:t> </a:t>
            </a:r>
            <a:r>
              <a:rPr lang="en-US" kern="0" dirty="0"/>
              <a:t>= 2</a:t>
            </a:r>
            <a:r>
              <a:rPr lang="en-US" i="1" kern="0" baseline="30000" dirty="0"/>
              <a:t>q</a:t>
            </a:r>
            <a:r>
              <a:rPr lang="en-US" b="1" kern="0" dirty="0"/>
              <a:t>), we can repeat this process to further reduce the computations. The overall complexity reduces from </a:t>
            </a:r>
            <a:r>
              <a:rPr lang="en-US" i="1" kern="0" dirty="0"/>
              <a:t>N</a:t>
            </a:r>
            <a:r>
              <a:rPr lang="en-US" kern="0" baseline="30000" dirty="0"/>
              <a:t>2</a:t>
            </a:r>
            <a:r>
              <a:rPr lang="en-US" b="1" kern="0" dirty="0"/>
              <a:t> to </a:t>
            </a:r>
            <a:r>
              <a:rPr lang="en-US" kern="0" dirty="0"/>
              <a:t>(</a:t>
            </a:r>
            <a:r>
              <a:rPr lang="en-US" i="1" kern="0" dirty="0"/>
              <a:t>N</a:t>
            </a:r>
            <a:r>
              <a:rPr lang="en-US" kern="0" dirty="0"/>
              <a:t>log</a:t>
            </a:r>
            <a:r>
              <a:rPr lang="en-US" kern="0" baseline="-25000" dirty="0"/>
              <a:t>2</a:t>
            </a:r>
            <a:r>
              <a:rPr lang="en-US" i="1" kern="0" dirty="0"/>
              <a:t>N</a:t>
            </a:r>
            <a:r>
              <a:rPr lang="en-US" kern="0" dirty="0"/>
              <a:t>)/2</a:t>
            </a:r>
            <a:r>
              <a:rPr lang="en-US" b="1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144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Bit Reversing</a:t>
            </a:r>
          </a:p>
        </p:txBody>
      </p:sp>
      <p:pic>
        <p:nvPicPr>
          <p:cNvPr id="14339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1" t="15154" r="9032" b="4636"/>
          <a:stretch>
            <a:fillRect/>
          </a:stretch>
        </p:blipFill>
        <p:spPr bwMode="auto">
          <a:xfrm>
            <a:off x="1997075" y="552450"/>
            <a:ext cx="8178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8076" y="619125"/>
            <a:ext cx="4994275" cy="600075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2"/>
            </a:solidFill>
          </a:ln>
        </p:spPr>
        <p:txBody>
          <a:bodyPr tIns="0" rIns="0" bIns="0">
            <a:spAutoFit/>
          </a:bodyPr>
          <a:lstStyle>
            <a:lvl1pPr marL="168275" indent="-168275" eaLnBrk="0" hangingPunct="0"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r>
              <a:rPr lang="en-US" sz="1800" b="1"/>
              <a:t>Note that the inputs have been shuffled so that the outputs are produced in the correct order.</a:t>
            </a:r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r>
              <a:rPr lang="en-US" sz="1800" b="1"/>
              <a:t>This can be represented as a bit-reversing process:</a:t>
            </a:r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2400"/>
              </a:spcAft>
              <a:buFontTx/>
              <a:buChar char="•"/>
              <a:defRPr/>
            </a:pPr>
            <a:endParaRPr lang="en-US" sz="1800" b="1"/>
          </a:p>
          <a:p>
            <a:pPr eaLnBrk="1" hangingPunct="1">
              <a:spcAft>
                <a:spcPts val="1200"/>
              </a:spcAft>
              <a:buFontTx/>
              <a:buChar char="•"/>
              <a:defRPr/>
            </a:pPr>
            <a:endParaRPr lang="en-US" sz="1800" b="1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59214" y="2798763"/>
          <a:ext cx="4413251" cy="348932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Time Point 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(n)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Binary Word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Reversed-Bit Word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Order</a:t>
                      </a:r>
                    </a:p>
                  </a:txBody>
                  <a:tcPr marL="91454" marR="91454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000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000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x[0]</a:t>
                      </a:r>
                    </a:p>
                  </a:txBody>
                  <a:tcPr marL="91454" marR="91454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001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x[4]</a:t>
                      </a:r>
                    </a:p>
                  </a:txBody>
                  <a:tcPr marL="91454" marR="91454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010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010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x[2]</a:t>
                      </a:r>
                    </a:p>
                  </a:txBody>
                  <a:tcPr marL="91454" marR="91454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011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110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x[6]</a:t>
                      </a:r>
                    </a:p>
                  </a:txBody>
                  <a:tcPr marL="91454" marR="91454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001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x[1]</a:t>
                      </a:r>
                    </a:p>
                  </a:txBody>
                  <a:tcPr marL="91454" marR="91454"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101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101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x[5]</a:t>
                      </a:r>
                    </a:p>
                  </a:txBody>
                  <a:tcPr marL="91454" marR="91454" marT="45728" marB="45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110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011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x[3]</a:t>
                      </a:r>
                    </a:p>
                  </a:txBody>
                  <a:tcPr marL="91454" marR="91454" marT="45728" marB="457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111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111</a:t>
                      </a:r>
                    </a:p>
                  </a:txBody>
                  <a:tcPr marL="91454" marR="9145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x[7]</a:t>
                      </a:r>
                    </a:p>
                  </a:txBody>
                  <a:tcPr marL="91454" marR="91454" marT="45728" marB="4572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754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Application – Convolution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6564" y="549275"/>
            <a:ext cx="8651875" cy="6108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8275" indent="-168275">
              <a:spcAft>
                <a:spcPts val="54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Given two time-limited signals:</a:t>
            </a:r>
          </a:p>
          <a:p>
            <a:pPr marL="168275" indent="-168275">
              <a:spcAft>
                <a:spcPts val="1200"/>
              </a:spcAft>
              <a:tabLst>
                <a:tab pos="4572000" algn="l"/>
              </a:tabLst>
              <a:defRPr/>
            </a:pPr>
            <a:r>
              <a:rPr lang="en-US" b="1" kern="0" dirty="0"/>
              <a:t>	let </a:t>
            </a:r>
            <a:r>
              <a:rPr lang="en-US" i="1" kern="0" dirty="0"/>
              <a:t>r</a:t>
            </a:r>
            <a:r>
              <a:rPr lang="en-US" b="1" kern="0" dirty="0"/>
              <a:t> equal the smallest possible integer such that </a:t>
            </a:r>
            <a:r>
              <a:rPr lang="en-US" i="1" kern="0" dirty="0"/>
              <a:t>N</a:t>
            </a:r>
            <a:r>
              <a:rPr lang="en-US" kern="0" dirty="0"/>
              <a:t> + </a:t>
            </a:r>
            <a:r>
              <a:rPr lang="en-US" i="1" kern="0" dirty="0"/>
              <a:t>Q</a:t>
            </a:r>
            <a:r>
              <a:rPr lang="en-US" kern="0" dirty="0"/>
              <a:t> &lt; 2</a:t>
            </a:r>
            <a:r>
              <a:rPr lang="en-US" i="1" kern="0" dirty="0"/>
              <a:t>r</a:t>
            </a:r>
            <a:r>
              <a:rPr lang="en-US" b="1" kern="0" dirty="0"/>
              <a:t>. Let </a:t>
            </a:r>
            <a:r>
              <a:rPr lang="en-US" i="1" kern="0" dirty="0"/>
              <a:t>L </a:t>
            </a:r>
            <a:r>
              <a:rPr lang="en-US" kern="0" dirty="0"/>
              <a:t>= 2</a:t>
            </a:r>
            <a:r>
              <a:rPr lang="en-US" i="1" kern="0" dirty="0"/>
              <a:t>r</a:t>
            </a:r>
            <a:r>
              <a:rPr lang="en-US" b="1" kern="0" dirty="0"/>
              <a:t>.</a:t>
            </a:r>
          </a:p>
          <a:p>
            <a:pPr marL="168275" indent="-168275">
              <a:spcAft>
                <a:spcPts val="5400"/>
              </a:spcAft>
              <a:buFont typeface="Arial" pitchFamily="34" charset="0"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We can pad these signals with zeros to make them the same length so that we can apply an FFT:</a:t>
            </a:r>
          </a:p>
          <a:p>
            <a:pPr marL="168275" indent="-168275">
              <a:spcAft>
                <a:spcPts val="1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The convolution of these two (zero-padded) signals computed using a convolution sum requires </a:t>
            </a:r>
            <a:r>
              <a:rPr lang="en-US" i="1" kern="0" dirty="0"/>
              <a:t>L</a:t>
            </a:r>
            <a:r>
              <a:rPr lang="en-US" kern="0" baseline="30000" dirty="0"/>
              <a:t>2 </a:t>
            </a:r>
            <a:r>
              <a:rPr lang="en-US" kern="0" dirty="0"/>
              <a:t>/2 + 3</a:t>
            </a:r>
            <a:r>
              <a:rPr lang="en-US" i="1" kern="0" dirty="0"/>
              <a:t>L</a:t>
            </a:r>
            <a:r>
              <a:rPr lang="en-US" kern="0" dirty="0"/>
              <a:t>/2</a:t>
            </a:r>
            <a:r>
              <a:rPr lang="en-US" b="1" kern="0" dirty="0"/>
              <a:t> multiplications. Computing the convolution using the FFT requires </a:t>
            </a:r>
            <a:r>
              <a:rPr lang="en-US" kern="0" dirty="0"/>
              <a:t>(3</a:t>
            </a:r>
            <a:r>
              <a:rPr lang="en-US" i="1" kern="0" dirty="0"/>
              <a:t>L</a:t>
            </a:r>
            <a:r>
              <a:rPr lang="en-US" kern="0" dirty="0"/>
              <a:t>/2)log</a:t>
            </a:r>
            <a:r>
              <a:rPr lang="en-US" kern="0" baseline="-25000" dirty="0"/>
              <a:t>2</a:t>
            </a:r>
            <a:r>
              <a:rPr lang="en-US" i="1" kern="0" dirty="0"/>
              <a:t>L</a:t>
            </a:r>
            <a:r>
              <a:rPr lang="en-US" kern="0" dirty="0"/>
              <a:t> + </a:t>
            </a:r>
            <a:r>
              <a:rPr lang="en-US" i="1" kern="0" dirty="0"/>
              <a:t>L</a:t>
            </a:r>
            <a:r>
              <a:rPr lang="en-US" b="1" kern="0" dirty="0"/>
              <a:t> multiplications.</a:t>
            </a:r>
          </a:p>
          <a:p>
            <a:pPr marL="168275" indent="-168275">
              <a:spcAft>
                <a:spcPts val="144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Example: Consider the convolution of a pulse and a truncated exponential.</a:t>
            </a:r>
          </a:p>
          <a:p>
            <a:pPr marL="168275" indent="-168275">
              <a:spcAft>
                <a:spcPts val="1200"/>
              </a:spcAft>
              <a:buFontTx/>
              <a:buChar char="•"/>
              <a:tabLst>
                <a:tab pos="4572000" algn="l"/>
              </a:tabLst>
              <a:defRPr/>
            </a:pPr>
            <a:r>
              <a:rPr lang="en-US" b="1" kern="0" dirty="0"/>
              <a:t>What is the effect of truncating the exponential in the frequency domain?</a:t>
            </a:r>
          </a:p>
        </p:txBody>
      </p:sp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1982788" y="2528888"/>
          <a:ext cx="2857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528888"/>
                        <a:ext cx="2857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8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33539" r="9032" b="25447"/>
          <a:stretch>
            <a:fillRect/>
          </a:stretch>
        </p:blipFill>
        <p:spPr bwMode="auto">
          <a:xfrm>
            <a:off x="5688013" y="4611689"/>
            <a:ext cx="40513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>
            <a:hlinkClick r:id="rId5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8" t="28432" r="9801" b="19441"/>
          <a:stretch>
            <a:fillRect/>
          </a:stretch>
        </p:blipFill>
        <p:spPr bwMode="auto">
          <a:xfrm>
            <a:off x="1982788" y="4418014"/>
            <a:ext cx="3409950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7" name="Object 8"/>
          <p:cNvGraphicFramePr>
            <a:graphicFrameLocks noChangeAspect="1"/>
          </p:cNvGraphicFramePr>
          <p:nvPr/>
        </p:nvGraphicFramePr>
        <p:xfrm>
          <a:off x="1982788" y="838200"/>
          <a:ext cx="2514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8" imgW="1676400" imgH="431800" progId="Equation.3">
                  <p:embed/>
                </p:oleObj>
              </mc:Choice>
              <mc:Fallback>
                <p:oleObj name="Equation" r:id="rId8" imgW="1676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838200"/>
                        <a:ext cx="2514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9"/>
          <p:cNvGraphicFramePr>
            <a:graphicFrameLocks noChangeAspect="1"/>
          </p:cNvGraphicFramePr>
          <p:nvPr/>
        </p:nvGraphicFramePr>
        <p:xfrm>
          <a:off x="3449638" y="4622800"/>
          <a:ext cx="2190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0" imgW="1459866" imgH="203112" progId="Equation.3">
                  <p:embed/>
                </p:oleObj>
              </mc:Choice>
              <mc:Fallback>
                <p:oleObj name="Equation" r:id="rId10" imgW="145986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4622800"/>
                        <a:ext cx="2190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0"/>
          <p:cNvGraphicFramePr>
            <a:graphicFrameLocks noChangeAspect="1"/>
          </p:cNvGraphicFramePr>
          <p:nvPr/>
        </p:nvGraphicFramePr>
        <p:xfrm>
          <a:off x="7869238" y="4983163"/>
          <a:ext cx="1619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2" imgW="1079500" imgH="228600" progId="Equation.3">
                  <p:embed/>
                </p:oleObj>
              </mc:Choice>
              <mc:Fallback>
                <p:oleObj name="Equation" r:id="rId12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238" y="4983163"/>
                        <a:ext cx="16192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038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Applications of the FFT – The Spectrogram</a:t>
            </a:r>
          </a:p>
        </p:txBody>
      </p:sp>
      <p:pic>
        <p:nvPicPr>
          <p:cNvPr id="18435" name="Picture 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" t="26791" r="4071" b="13457"/>
          <a:stretch>
            <a:fillRect/>
          </a:stretch>
        </p:blipFill>
        <p:spPr bwMode="auto">
          <a:xfrm>
            <a:off x="1963739" y="1841501"/>
            <a:ext cx="8404225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8"/>
          <p:cNvSpPr txBox="1">
            <a:spLocks noChangeArrowheads="1"/>
          </p:cNvSpPr>
          <p:nvPr/>
        </p:nvSpPr>
        <p:spPr bwMode="auto">
          <a:xfrm>
            <a:off x="1701800" y="590550"/>
            <a:ext cx="8750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68275" indent="-168275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/>
              <a:t>Another very important visualization tool is the spectrogram, a time-frequency plot of the spectrum in which the spectral magnitude is plotted as a grayscale value or color.</a:t>
            </a:r>
          </a:p>
        </p:txBody>
      </p:sp>
    </p:spTree>
    <p:extLst>
      <p:ext uri="{BB962C8B-B14F-4D97-AF65-F5344CB8AC3E}">
        <p14:creationId xmlns:p14="http://schemas.microsoft.com/office/powerpoint/2010/main" val="2425822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Spectrograms As Continuous Images</a:t>
            </a:r>
          </a:p>
        </p:txBody>
      </p:sp>
      <p:pic>
        <p:nvPicPr>
          <p:cNvPr id="19459" name="Picture 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3" t="34268" r="13052" b="15031"/>
          <a:stretch>
            <a:fillRect/>
          </a:stretch>
        </p:blipFill>
        <p:spPr bwMode="auto">
          <a:xfrm>
            <a:off x="1778000" y="561976"/>
            <a:ext cx="882015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9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Fourier Transform (DFT)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28" y="1518630"/>
            <a:ext cx="8149831" cy="51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4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Narrowband vs. Wideband Spectrograms</a:t>
            </a:r>
          </a:p>
        </p:txBody>
      </p:sp>
      <p:pic>
        <p:nvPicPr>
          <p:cNvPr id="20483" name="Picture 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39278" r="22432" b="9421"/>
          <a:stretch>
            <a:fillRect/>
          </a:stretch>
        </p:blipFill>
        <p:spPr bwMode="auto">
          <a:xfrm>
            <a:off x="2128838" y="647700"/>
            <a:ext cx="7581900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48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751013" y="57150"/>
            <a:ext cx="857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Applications to Speech Processing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02"/>
          <a:stretch>
            <a:fillRect/>
          </a:stretch>
        </p:blipFill>
        <p:spPr bwMode="auto">
          <a:xfrm>
            <a:off x="5400676" y="588963"/>
            <a:ext cx="513556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1"/>
          <a:stretch>
            <a:fillRect/>
          </a:stretch>
        </p:blipFill>
        <p:spPr bwMode="auto">
          <a:xfrm>
            <a:off x="1439863" y="3268664"/>
            <a:ext cx="5135563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701801" y="844551"/>
            <a:ext cx="38449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68275" indent="-168275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/>
              <a:t>The choice of the length of the FFT can produce dramatically different views of your signal.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/>
              <a:t>For speech signals, a 6 ms window (48 samples at 8 kHz) allows visualization of individual speech sounds (phonemes).</a:t>
            </a: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567488" y="3584576"/>
            <a:ext cx="38846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68275" indent="-168275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/>
              <a:t>A longer FFT length (240 samples – 30 ms at 8 kHz) allows visualization of the fundamental frequency and its harmonics, which is related to the vibration of the vocal chords.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/>
              <a:t>Such time-frequency displays need not be limited to the Fourier transform. For example, wavelets are a popular alternative.</a:t>
            </a:r>
          </a:p>
        </p:txBody>
      </p:sp>
    </p:spTree>
    <p:extLst>
      <p:ext uri="{BB962C8B-B14F-4D97-AF65-F5344CB8AC3E}">
        <p14:creationId xmlns:p14="http://schemas.microsoft.com/office/powerpoint/2010/main" val="1764892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228600"/>
            <a:ext cx="9144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>
                <a:solidFill>
                  <a:schemeClr val="hlink"/>
                </a:solidFill>
              </a:rPr>
              <a:t>Thank You</a:t>
            </a:r>
            <a:endParaRPr lang="en-US">
              <a:solidFill>
                <a:schemeClr val="hlink"/>
              </a:solidFill>
            </a:endParaRPr>
          </a:p>
        </p:txBody>
      </p:sp>
      <p:pic>
        <p:nvPicPr>
          <p:cNvPr id="44035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4" y="1443039"/>
            <a:ext cx="37242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45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73" y="953597"/>
            <a:ext cx="8668472" cy="16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7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DFT Formula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09" y="1621668"/>
            <a:ext cx="8344186" cy="494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Inverse Discrete Fourier Transform (IDFT)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34" y="2093732"/>
            <a:ext cx="9147649" cy="30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3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DFT of a Sequence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32" y="1297575"/>
            <a:ext cx="7382154" cy="50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87" y="1039527"/>
            <a:ext cx="7407980" cy="45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of a Cosine Wave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88" y="1321786"/>
            <a:ext cx="7276573" cy="50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4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746</Words>
  <Application>Microsoft Office PowerPoint</Application>
  <PresentationFormat>Widescreen</PresentationFormat>
  <Paragraphs>100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Discrete Fourier Transform</vt:lpstr>
      <vt:lpstr>Introduction to Fourier Transform</vt:lpstr>
      <vt:lpstr>Discrete Fourier Transform (DFT)</vt:lpstr>
      <vt:lpstr>PowerPoint Presentation</vt:lpstr>
      <vt:lpstr>Understanding the DFT Formula</vt:lpstr>
      <vt:lpstr>Inverse Discrete Fourier Transform (IDFT)</vt:lpstr>
      <vt:lpstr>Simple DFT of a Sequence</vt:lpstr>
      <vt:lpstr>PowerPoint Presentation</vt:lpstr>
      <vt:lpstr>DFT of a Cosine Wave</vt:lpstr>
      <vt:lpstr>PowerPoint Presentation</vt:lpstr>
      <vt:lpstr>Properties of the DFT</vt:lpstr>
      <vt:lpstr>Fast Fourier Transform</vt:lpstr>
      <vt:lpstr>Computational Complexity of DFT</vt:lpstr>
      <vt:lpstr>FFT: Divide-and-Conquer Approach</vt:lpstr>
      <vt:lpstr>FFT: Recursive Breakdown</vt:lpstr>
      <vt:lpstr>Mathematical Insight into the Efficiency</vt:lpstr>
      <vt:lpstr>FFT of a Simple Sequence</vt:lpstr>
      <vt:lpstr>PowerPoint Presentation</vt:lpstr>
      <vt:lpstr>FFT of a Cosine Wave</vt:lpstr>
      <vt:lpstr>PowerPoint Presentation</vt:lpstr>
      <vt:lpstr>FFT vs DFT: Efficiency Breakdown</vt:lpstr>
      <vt:lpstr>More for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Fourier Transform</dc:title>
  <dc:creator>Microsoft account</dc:creator>
  <cp:lastModifiedBy>rahulbiswas1107@gmail.com</cp:lastModifiedBy>
  <cp:revision>7</cp:revision>
  <dcterms:created xsi:type="dcterms:W3CDTF">2024-10-18T03:13:26Z</dcterms:created>
  <dcterms:modified xsi:type="dcterms:W3CDTF">2025-01-15T16:37:43Z</dcterms:modified>
</cp:coreProperties>
</file>