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74" r:id="rId18"/>
    <p:sldId id="267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55124F-984E-80B0-B7B6-E58398B30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9A0847-5DE2-2231-C068-03A360233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9073A3-0910-3B7B-7F25-D5CC5B18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A67563-4415-A77F-ADCF-86384EC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10820E-52C7-30B5-3B54-600D87B9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4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06065F-AD4A-4FFF-FAFE-021F05D4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AF5C2F0-802D-22C4-EEDA-287375695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FD7528-4464-AA97-D467-12DC9D41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E3DDAE-5567-E105-7FE1-76D1C6FB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CD71D6-E6ED-BF53-03FC-B26EFBA2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CFD1FB4-1B9A-CB7F-927C-BC3A96468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B155D1-4390-4B17-CAF3-CB5F757B5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8E3DB1-241D-F631-73C8-0331C259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4D565-7B57-EA67-62C0-C9B7EE7B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F6CBC5-0B61-24BD-B969-5B9668BC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5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487496-45AF-0349-CE75-93B8FD46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F0B4D3-006D-31B2-8156-373F67AD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820680-8BC8-D5BA-67FE-18C69B06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63A39C-D6C7-EF8D-ECBD-2E92AFAA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D4E2E2-3D51-8378-F2FD-88456044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2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B7495A-D655-5436-7DA1-86C123F6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9FDA4DF-26D3-5B22-639B-497393379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CB0753-C789-9AD2-362B-A600DBCF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3A9780-F330-C1AF-3CBB-BD117644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1AB7EF-96A6-BE77-DBB0-43DF6E9D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1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BC4301-9894-DD50-7E59-691EB313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C305D5-7C9D-3F69-85AB-262E094F5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E6626CA-AB0A-44CA-3ECF-090362DB7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610DAE-7DBD-C88F-40F6-82977397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95C630-03CB-D32E-65FB-936CD759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AC9A558-B790-D234-4035-553B8EFB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37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B9CA20-3DC6-4D98-ADB3-36B1C5DE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E37C1A-0ED1-009A-42C2-CB7C9C6B8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B423687-9663-730B-FBDE-5768662D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BB7037-DED9-41AC-7BC8-46A9AFE9D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0FF1CFD-6435-AA9C-C3E8-7B9F48FF3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7674C2F-C309-B43B-F7A3-6700B234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0688E2F-34C9-37BF-B8F5-A8E50B1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815BFA3-B03E-7949-597A-395E8323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3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09A0C3-517A-FAE2-376F-66CFDD0F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8E33823-DA5F-5858-C0AF-BE376E01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15FAC8-617D-7447-8085-DB569696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BC4CA0E-5640-2C5B-64C2-2DBEBF34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26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718E94-CD38-9157-E3FD-DCE0B886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8C1918D-DC39-91FB-6FA5-4D5BF776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4B026A5-4E7D-8967-273D-F778717E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2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5A165-9BC7-E210-DA0D-9FBC2DD3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523213-D8BB-CF18-BA33-12B460B9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CB3898-7681-02E3-AB30-C567B3486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24D954-091B-B6E5-530E-12AE815B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421CB-1E1D-88FF-9EFC-303E814F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6DDE30-4092-DBEA-11EA-C19FC22A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9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19DB9-43E9-77A7-52B8-49DE6334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C7C7CF8-55E0-817E-5D98-FCE04A896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C85D98-45BD-C420-930B-4A5224D8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B5273A-DCFD-33E8-9DD1-F2BF2547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6DF33D-D715-4A47-60E7-1AFE5A9F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80CE9D-ED0C-2255-C3FC-27FF269E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07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E7489EC-082D-5F44-213C-690AA5D8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1C67C7-1EE0-AC1F-08C3-23DF4265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9266AD-A785-B287-BBFA-268F93D60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5B3018-4257-5F3A-D2EB-B7D0C7D48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BEF37C-2E0E-6B7D-BF84-6A3898096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4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png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762D9B-611F-BFAC-041E-306EB7794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Z-</a:t>
            </a:r>
            <a:r>
              <a:rPr lang="en-IN" dirty="0" err="1"/>
              <a:t>Transofrm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126804B-4DE2-F39C-9F0F-7ACC72804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Prof. </a:t>
            </a:r>
            <a:r>
              <a:rPr lang="en-IN" sz="3600" dirty="0" err="1"/>
              <a:t>Amlan</a:t>
            </a:r>
            <a:r>
              <a:rPr lang="en-IN" sz="3600" dirty="0"/>
              <a:t> Chakrabarti</a:t>
            </a:r>
          </a:p>
        </p:txBody>
      </p:sp>
    </p:spTree>
    <p:extLst>
      <p:ext uri="{BB962C8B-B14F-4D97-AF65-F5344CB8AC3E}">
        <p14:creationId xmlns:p14="http://schemas.microsoft.com/office/powerpoint/2010/main" val="15756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F011CEA-FF09-503E-6507-C5E69644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709868"/>
            <a:ext cx="9848071" cy="51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2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68354-3B71-7468-51CC-0C1ED3D8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Z Transform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43A6736-272D-0D6B-D15C-0D4A57C7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56" y="1572841"/>
            <a:ext cx="8526104" cy="49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6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A46378-49FD-5017-2892-D4701825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Example of Evaluating the Z-Transform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981BDA-ECBE-F1E9-13AB-FEBBA5D9379A}"/>
              </a:ext>
            </a:extLst>
          </p:cNvPr>
          <p:cNvSpPr txBox="1"/>
          <p:nvPr/>
        </p:nvSpPr>
        <p:spPr>
          <a:xfrm>
            <a:off x="1084656" y="186752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Let's evaluate the Z-transform of the signal: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49274F2-7EE3-F11A-50E4-976097D67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93" y="2231882"/>
            <a:ext cx="5959322" cy="44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9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73CD226-4389-8FBA-CBD4-967A5B71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1" y="338535"/>
            <a:ext cx="7547428" cy="62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7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459CE99-7586-DDA7-2DA6-96436147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58774"/>
            <a:ext cx="8810171" cy="533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1DEB71-BDF4-6DE7-B2ED-41C0E082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73" y="1233714"/>
            <a:ext cx="8838462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3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Plot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57" y="1304672"/>
            <a:ext cx="5096152" cy="3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859" y="24098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5100" indent="-165100">
              <a:spcBef>
                <a:spcPts val="0"/>
              </a:spcBef>
              <a:buFont typeface="Wingdings" pitchFamily="2" charset="2"/>
              <a:buChar char="§"/>
              <a:tabLst>
                <a:tab pos="4572000" algn="l"/>
              </a:tabLst>
              <a:defRPr/>
            </a:pPr>
            <a:r>
              <a:rPr lang="en-US" b="1" kern="0" dirty="0">
                <a:sym typeface="Symbol"/>
              </a:rPr>
              <a:t>The ROC is outside a circle of radius </a:t>
            </a:r>
            <a:r>
              <a:rPr lang="en-US" i="1" kern="0" dirty="0">
                <a:sym typeface="Symbol"/>
              </a:rPr>
              <a:t>a</a:t>
            </a:r>
            <a:r>
              <a:rPr lang="en-US" b="1" kern="0" dirty="0" smtClean="0">
                <a:sym typeface="Symbol"/>
              </a:rPr>
              <a:t>, and </a:t>
            </a:r>
            <a:r>
              <a:rPr lang="en-US" b="1" kern="0" dirty="0">
                <a:sym typeface="Symbol"/>
              </a:rPr>
              <a:t>includes the unit circle, which </a:t>
            </a:r>
            <a:r>
              <a:rPr lang="en-US" b="1" kern="0" dirty="0" smtClean="0">
                <a:sym typeface="Symbol"/>
              </a:rPr>
              <a:t>means its </a:t>
            </a:r>
            <a:r>
              <a:rPr lang="en-US" b="1" kern="0" dirty="0">
                <a:sym typeface="Symbol"/>
              </a:rPr>
              <a:t>DTFT exists. </a:t>
            </a:r>
            <a:endParaRPr lang="en-US" b="1" kern="0" dirty="0" smtClean="0">
              <a:sym typeface="Symbol"/>
            </a:endParaRPr>
          </a:p>
          <a:p>
            <a:pPr>
              <a:spcBef>
                <a:spcPts val="0"/>
              </a:spcBef>
              <a:tabLst>
                <a:tab pos="4572000" algn="l"/>
              </a:tabLst>
              <a:defRPr/>
            </a:pPr>
            <a:endParaRPr lang="en-US" b="1" kern="0" dirty="0" smtClean="0">
              <a:sym typeface="Symbol"/>
            </a:endParaRPr>
          </a:p>
          <a:p>
            <a:pPr marL="165100" indent="-165100">
              <a:spcBef>
                <a:spcPts val="0"/>
              </a:spcBef>
              <a:spcAft>
                <a:spcPts val="12800"/>
              </a:spcAft>
              <a:buFont typeface="Wingdings" pitchFamily="2" charset="2"/>
              <a:buChar char="§"/>
              <a:tabLst>
                <a:tab pos="4572000" algn="l"/>
              </a:tabLst>
              <a:defRPr/>
            </a:pPr>
            <a:r>
              <a:rPr lang="en-US" b="1" kern="0" dirty="0" smtClean="0">
                <a:sym typeface="Symbol"/>
              </a:rPr>
              <a:t>Note </a:t>
            </a:r>
            <a:r>
              <a:rPr lang="en-US" b="1" kern="0" dirty="0">
                <a:sym typeface="Symbol"/>
              </a:rPr>
              <a:t>also there is a </a:t>
            </a:r>
            <a:r>
              <a:rPr lang="en-US" b="1" kern="0" dirty="0" smtClean="0">
                <a:sym typeface="Symbol"/>
              </a:rPr>
              <a:t>zero at </a:t>
            </a:r>
            <a:r>
              <a:rPr lang="en-US" i="1" kern="0" dirty="0">
                <a:sym typeface="Symbol"/>
              </a:rPr>
              <a:t>z</a:t>
            </a:r>
            <a:r>
              <a:rPr lang="en-US" kern="0" dirty="0">
                <a:sym typeface="Symbol"/>
              </a:rPr>
              <a:t> = </a:t>
            </a:r>
            <a:r>
              <a:rPr lang="en-US" i="1" kern="0" dirty="0">
                <a:sym typeface="Symbol"/>
              </a:rPr>
              <a:t>0</a:t>
            </a:r>
            <a:r>
              <a:rPr lang="en-US" b="1" kern="0" dirty="0">
                <a:sym typeface="Symbol"/>
              </a:rPr>
              <a:t>.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404158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11" y="168714"/>
            <a:ext cx="10515600" cy="1325563"/>
          </a:xfrm>
        </p:spPr>
        <p:txBody>
          <a:bodyPr/>
          <a:lstStyle/>
          <a:p>
            <a:r>
              <a:rPr lang="en-US" dirty="0" smtClean="0"/>
              <a:t>Stability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787887" y="289377"/>
            <a:ext cx="9152090" cy="5917195"/>
            <a:chOff x="182563" y="538163"/>
            <a:chExt cx="8721725" cy="5635625"/>
          </a:xfrm>
        </p:grpSpPr>
        <p:graphicFrame>
          <p:nvGraphicFramePr>
            <p:cNvPr id="1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4492119"/>
                </p:ext>
              </p:extLst>
            </p:nvPr>
          </p:nvGraphicFramePr>
          <p:xfrm>
            <a:off x="1435100" y="538163"/>
            <a:ext cx="455295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3" imgW="3035160" imgH="393480" progId="Equation.3">
                    <p:embed/>
                  </p:oleObj>
                </mc:Choice>
                <mc:Fallback>
                  <p:oleObj name="Equation" r:id="rId3" imgW="3035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100" y="538163"/>
                          <a:ext cx="4552950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0"/>
            <p:cNvGrpSpPr/>
            <p:nvPr/>
          </p:nvGrpSpPr>
          <p:grpSpPr>
            <a:xfrm>
              <a:off x="182563" y="666750"/>
              <a:ext cx="8721725" cy="5507038"/>
              <a:chOff x="182563" y="666750"/>
              <a:chExt cx="8721725" cy="550703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2563" y="666750"/>
                <a:ext cx="8721725" cy="276225"/>
              </a:xfrm>
              <a:prstGeom prst="rect">
                <a:avLst/>
              </a:prstGeom>
            </p:spPr>
            <p:txBody>
              <a:bodyPr lIns="0" tIns="0" rIns="0" bIns="0">
                <a:spAutoFit/>
              </a:bodyPr>
              <a:lstStyle/>
              <a:p>
                <a:pPr marL="168275" indent="-168275">
                  <a:spcBef>
                    <a:spcPts val="0"/>
                  </a:spcBef>
                  <a:spcAft>
                    <a:spcPts val="3600"/>
                  </a:spcAft>
                  <a:buFontTx/>
                  <a:buChar char="•"/>
                  <a:tabLst>
                    <a:tab pos="4572000" algn="l"/>
                  </a:tabLst>
                  <a:defRPr/>
                </a:pPr>
                <a:r>
                  <a:rPr lang="en-US" sz="1800" b="1" kern="0" dirty="0">
                    <a:latin typeface="+mn-lt"/>
                    <a:ea typeface="+mn-ea"/>
                    <a:cs typeface="+mn-cs"/>
                  </a:rPr>
                  <a:t>For </a:t>
                </a:r>
                <a:r>
                  <a:rPr lang="en-US" sz="1800" i="1" kern="0" dirty="0">
                    <a:latin typeface="+mn-lt"/>
                    <a:ea typeface="+mn-ea"/>
                    <a:cs typeface="+mn-cs"/>
                  </a:rPr>
                  <a:t>a </a:t>
                </a:r>
                <a:r>
                  <a:rPr lang="en-US" sz="1800" kern="0" dirty="0">
                    <a:latin typeface="+mn-lt"/>
                    <a:ea typeface="+mn-ea"/>
                    <a:cs typeface="+mn-cs"/>
                  </a:rPr>
                  <a:t>&gt;</a:t>
                </a:r>
                <a:r>
                  <a:rPr lang="en-US" sz="1800" b="1" kern="0" dirty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800" i="1" kern="0" dirty="0"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800" b="1" kern="0" dirty="0">
                    <a:latin typeface="+mn-lt"/>
                    <a:ea typeface="+mn-ea"/>
                    <a:cs typeface="+mn-cs"/>
                  </a:rPr>
                  <a:t>:</a:t>
                </a:r>
              </a:p>
            </p:txBody>
          </p:sp>
          <p:pic>
            <p:nvPicPr>
              <p:cNvPr id="13" name="Picture 1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1713" y="1312863"/>
                <a:ext cx="7115175" cy="3638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304925" y="5060950"/>
                <a:ext cx="2143125" cy="1108075"/>
              </a:xfrm>
              <a:prstGeom prst="rect">
                <a:avLst/>
              </a:prstGeom>
            </p:spPr>
            <p:txBody>
              <a:bodyPr lIns="0" tIns="0" rIns="0" bIns="0">
                <a:spAutoFit/>
              </a:bodyPr>
              <a:lstStyle/>
              <a:p>
                <a:pPr marL="168275" indent="-168275">
                  <a:spcBef>
                    <a:spcPts val="0"/>
                  </a:spcBef>
                  <a:spcAft>
                    <a:spcPts val="3600"/>
                  </a:spcAft>
                  <a:buFontTx/>
                  <a:buChar char="•"/>
                  <a:tabLst>
                    <a:tab pos="4572000" algn="l"/>
                  </a:tabLst>
                  <a:defRPr/>
                </a:pPr>
                <a:r>
                  <a:rPr lang="en-US" sz="1800" b="1" kern="0" dirty="0">
                    <a:latin typeface="+mn-lt"/>
                    <a:ea typeface="+mn-ea"/>
                    <a:cs typeface="+mn-cs"/>
                  </a:rPr>
                  <a:t>If the ROC is outside the unit circle, the signal is unstable.</a:t>
                </a:r>
              </a:p>
            </p:txBody>
          </p:sp>
          <p:graphicFrame>
            <p:nvGraphicFramePr>
              <p:cNvPr id="15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5559350"/>
                  </p:ext>
                </p:extLst>
              </p:nvPr>
            </p:nvGraphicFramePr>
            <p:xfrm>
              <a:off x="3533775" y="5094288"/>
              <a:ext cx="2476500" cy="914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" name="Equation" r:id="rId6" imgW="1650960" imgH="609480" progId="Equation.3">
                      <p:embed/>
                    </p:oleObj>
                  </mc:Choice>
                  <mc:Fallback>
                    <p:oleObj name="Equation" r:id="rId6" imgW="1650960" imgH="609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3775" y="5094288"/>
                            <a:ext cx="2476500" cy="914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TextBox 15"/>
              <p:cNvSpPr txBox="1"/>
              <p:nvPr/>
            </p:nvSpPr>
            <p:spPr>
              <a:xfrm>
                <a:off x="6118225" y="5065713"/>
                <a:ext cx="2143125" cy="1108075"/>
              </a:xfrm>
              <a:prstGeom prst="rect">
                <a:avLst/>
              </a:prstGeom>
            </p:spPr>
            <p:txBody>
              <a:bodyPr lIns="0" tIns="0" rIns="0" bIns="0">
                <a:spAutoFit/>
              </a:bodyPr>
              <a:lstStyle/>
              <a:p>
                <a:pPr marL="168275" indent="-168275">
                  <a:spcBef>
                    <a:spcPts val="0"/>
                  </a:spcBef>
                  <a:spcAft>
                    <a:spcPts val="3600"/>
                  </a:spcAft>
                  <a:buFontTx/>
                  <a:buChar char="•"/>
                  <a:tabLst>
                    <a:tab pos="4572000" algn="l"/>
                  </a:tabLst>
                  <a:defRPr/>
                </a:pPr>
                <a:r>
                  <a:rPr lang="en-US" sz="1800" b="1" kern="0" dirty="0">
                    <a:latin typeface="+mn-lt"/>
                    <a:ea typeface="+mn-ea"/>
                    <a:cs typeface="+mn-cs"/>
                  </a:rPr>
                  <a:t>If the ROC includes the unit circle, the signal is stable.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09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76869B-C99F-4AF4-1A31-6914CACC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08" y="181808"/>
            <a:ext cx="10515600" cy="1325563"/>
          </a:xfrm>
        </p:spPr>
        <p:txBody>
          <a:bodyPr/>
          <a:lstStyle/>
          <a:p>
            <a:r>
              <a:rPr lang="en-IN" dirty="0"/>
              <a:t>Understanding ROC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5D5D46C-42E3-E8EB-139F-54CABB6BB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46" y="1345351"/>
            <a:ext cx="9290084" cy="52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8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6" y="289341"/>
            <a:ext cx="9462216" cy="63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0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4AA45B-00F7-A96D-C350-6EA57B8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3" y="221091"/>
            <a:ext cx="10515600" cy="132556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Introduction to Z Transform</a:t>
            </a:r>
            <a:endParaRPr lang="en-US" sz="3600" kern="12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C04DB96-9087-E9BE-033A-1551A8FB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58" y="1416540"/>
            <a:ext cx="9064838" cy="51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4" y="338937"/>
            <a:ext cx="11521030" cy="1325563"/>
          </a:xfrm>
        </p:spPr>
        <p:txBody>
          <a:bodyPr/>
          <a:lstStyle/>
          <a:p>
            <a:r>
              <a:rPr lang="en-US" dirty="0" smtClean="0"/>
              <a:t>Relationship between Z-transform and DTFT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13" y="1846227"/>
            <a:ext cx="10273689" cy="39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0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11" y="1198620"/>
            <a:ext cx="9855196" cy="42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96" y="1257027"/>
            <a:ext cx="10310516" cy="429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2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64" y="146489"/>
            <a:ext cx="9435247" cy="642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7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F02716-0F78-132A-B1DB-9A231CE7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Z-Transform Aids in Processing Real-World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54A4781-2CAE-05D6-AB3C-45943877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67" y="1675227"/>
            <a:ext cx="9387790" cy="48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DE22ACC-3E4C-154C-81C2-B33BA536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21" y="945462"/>
            <a:ext cx="9796558" cy="49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5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5FC1BBB-5D8C-3123-C9A5-C9813730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86" y="607353"/>
            <a:ext cx="9338426" cy="53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0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109</Words>
  <Application>Microsoft Office PowerPoint</Application>
  <PresentationFormat>Widescreen</PresentationFormat>
  <Paragraphs>17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Symbol</vt:lpstr>
      <vt:lpstr>Wingdings</vt:lpstr>
      <vt:lpstr>Office Theme</vt:lpstr>
      <vt:lpstr>Equation</vt:lpstr>
      <vt:lpstr>Z-Transofrm</vt:lpstr>
      <vt:lpstr>Introduction to Z Transform</vt:lpstr>
      <vt:lpstr>Relationship between Z-transform and DTFT</vt:lpstr>
      <vt:lpstr>PowerPoint Presentation</vt:lpstr>
      <vt:lpstr>PowerPoint Presentation</vt:lpstr>
      <vt:lpstr>PowerPoint Presentation</vt:lpstr>
      <vt:lpstr>Z-Transform Aids in Processing Real-World Data</vt:lpstr>
      <vt:lpstr>PowerPoint Presentation</vt:lpstr>
      <vt:lpstr>PowerPoint Presentation</vt:lpstr>
      <vt:lpstr>PowerPoint Presentation</vt:lpstr>
      <vt:lpstr>Components of the Z Transform</vt:lpstr>
      <vt:lpstr>Step-by-Step Example of Evaluating the Z-Transform</vt:lpstr>
      <vt:lpstr>PowerPoint Presentation</vt:lpstr>
      <vt:lpstr>PowerPoint Presentation</vt:lpstr>
      <vt:lpstr>PowerPoint Presentation</vt:lpstr>
      <vt:lpstr>ROC Plot</vt:lpstr>
      <vt:lpstr>Stability</vt:lpstr>
      <vt:lpstr>Understanding ROC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Z-Transofrm</dc:title>
  <dc:creator>Sarani Chakrabarti</dc:creator>
  <cp:lastModifiedBy>Microsoft account</cp:lastModifiedBy>
  <cp:revision>16</cp:revision>
  <dcterms:created xsi:type="dcterms:W3CDTF">2024-10-29T15:29:57Z</dcterms:created>
  <dcterms:modified xsi:type="dcterms:W3CDTF">2024-11-20T01:42:56Z</dcterms:modified>
</cp:coreProperties>
</file>