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guyRIPNux+tYQdllUmyEUin7AF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3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3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0"/>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4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1"/>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1"/>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9" name="Shape 29"/>
        <p:cNvGrpSpPr/>
        <p:nvPr/>
      </p:nvGrpSpPr>
      <p:grpSpPr>
        <a:xfrm>
          <a:off x="0" y="0"/>
          <a:ext cx="0" cy="0"/>
          <a:chOff x="0" y="0"/>
          <a:chExt cx="0" cy="0"/>
        </a:xfrm>
      </p:grpSpPr>
      <p:sp>
        <p:nvSpPr>
          <p:cNvPr id="30" name="Google Shape;30;p3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3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5" name="Google Shape;45;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3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3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3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3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3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38"/>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8"/>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8"/>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8"/>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38"/>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38"/>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39"/>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9"/>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9"/>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39"/>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79" name="Google Shape;79;p39"/>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30"/>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3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geeksforgeeks.org/hash-functions-and-list-types-of-hash-func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media.geeksforgeeks.org/wp-content/cdn-uploads/20220706102035/Collision-in-Hashing.png"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Hashing</a:t>
            </a:r>
            <a:endParaRPr/>
          </a:p>
        </p:txBody>
      </p:sp>
      <p:sp>
        <p:nvSpPr>
          <p:cNvPr id="102" name="Google Shape;102;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PRATIMA SARKAR</a:t>
            </a:r>
            <a:endParaRPr/>
          </a:p>
          <a:p>
            <a:pPr indent="0" lvl="0" marL="0" rtl="0" algn="l">
              <a:lnSpc>
                <a:spcPct val="90000"/>
              </a:lnSpc>
              <a:spcBef>
                <a:spcPts val="1400"/>
              </a:spcBef>
              <a:spcAft>
                <a:spcPts val="0"/>
              </a:spcAft>
              <a:buSzPts val="2400"/>
              <a:buNone/>
            </a:pPr>
            <a:r>
              <a:rPr lang="en-US"/>
              <a:t>CSE TINT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How does Hashing work?</a:t>
            </a:r>
            <a:endParaRPr/>
          </a:p>
        </p:txBody>
      </p:sp>
      <p:sp>
        <p:nvSpPr>
          <p:cNvPr id="154" name="Google Shape;154;p10"/>
          <p:cNvSpPr txBox="1"/>
          <p:nvPr>
            <p:ph idx="1" type="body"/>
          </p:nvPr>
        </p:nvSpPr>
        <p:spPr>
          <a:xfrm>
            <a:off x="311085" y="1624239"/>
            <a:ext cx="11321592" cy="4712335"/>
          </a:xfrm>
          <a:prstGeom prst="rect">
            <a:avLst/>
          </a:prstGeom>
          <a:noFill/>
          <a:ln>
            <a:noFill/>
          </a:ln>
        </p:spPr>
        <p:txBody>
          <a:bodyPr anchorCtr="0" anchor="t" bIns="45700" lIns="0" spcFirstLastPara="1" rIns="0" wrap="square" tIns="45700">
            <a:noAutofit/>
          </a:bodyPr>
          <a:lstStyle/>
          <a:p>
            <a:pPr indent="-152400" lvl="0" marL="91440" rtl="0" algn="just">
              <a:lnSpc>
                <a:spcPct val="90000"/>
              </a:lnSpc>
              <a:spcBef>
                <a:spcPts val="0"/>
              </a:spcBef>
              <a:spcAft>
                <a:spcPts val="0"/>
              </a:spcAft>
              <a:buSzPts val="2400"/>
              <a:buChar char=" "/>
            </a:pPr>
            <a:r>
              <a:rPr b="1" lang="en-US" sz="2400"/>
              <a:t>Step 3: </a:t>
            </a:r>
            <a:r>
              <a:rPr lang="en-US" sz="2400"/>
              <a:t>Therefore, the numerical value by summation of all characters of the string: </a:t>
            </a:r>
            <a:endParaRPr i="1" sz="2400"/>
          </a:p>
          <a:p>
            <a:pPr indent="-152400" lvl="0" marL="91440" rtl="0" algn="just">
              <a:lnSpc>
                <a:spcPct val="90000"/>
              </a:lnSpc>
              <a:spcBef>
                <a:spcPts val="1400"/>
              </a:spcBef>
              <a:spcAft>
                <a:spcPts val="0"/>
              </a:spcAft>
              <a:buSzPts val="2400"/>
              <a:buChar char=" "/>
            </a:pPr>
            <a:r>
              <a:rPr i="1" lang="en-US" sz="2400"/>
              <a:t>“ab” = 1 + 2 = 3, </a:t>
            </a:r>
            <a:endParaRPr/>
          </a:p>
          <a:p>
            <a:pPr indent="-152400" lvl="0" marL="91440" rtl="0" algn="just">
              <a:lnSpc>
                <a:spcPct val="90000"/>
              </a:lnSpc>
              <a:spcBef>
                <a:spcPts val="1400"/>
              </a:spcBef>
              <a:spcAft>
                <a:spcPts val="0"/>
              </a:spcAft>
              <a:buSzPts val="2400"/>
              <a:buChar char=" "/>
            </a:pPr>
            <a:r>
              <a:rPr i="1" lang="en-US" sz="2400"/>
              <a:t>“cd” = 3 + 4 = 7 , </a:t>
            </a:r>
            <a:endParaRPr/>
          </a:p>
          <a:p>
            <a:pPr indent="-152400" lvl="0" marL="91440" rtl="0" algn="just">
              <a:lnSpc>
                <a:spcPct val="90000"/>
              </a:lnSpc>
              <a:spcBef>
                <a:spcPts val="1400"/>
              </a:spcBef>
              <a:spcAft>
                <a:spcPts val="0"/>
              </a:spcAft>
              <a:buSzPts val="2400"/>
              <a:buChar char=" "/>
            </a:pPr>
            <a:r>
              <a:rPr i="1" lang="en-US" sz="2400"/>
              <a:t>“efg” = 5 + 6 + 7 = 18</a:t>
            </a:r>
            <a:endParaRPr/>
          </a:p>
          <a:p>
            <a:pPr indent="-152400" lvl="0" marL="91440" rtl="0" algn="just">
              <a:lnSpc>
                <a:spcPct val="90000"/>
              </a:lnSpc>
              <a:spcBef>
                <a:spcPts val="1400"/>
              </a:spcBef>
              <a:spcAft>
                <a:spcPts val="0"/>
              </a:spcAft>
              <a:buSzPts val="2400"/>
              <a:buChar char=" "/>
            </a:pPr>
            <a:r>
              <a:rPr b="1" lang="en-US" sz="2400"/>
              <a:t>Step 4: </a:t>
            </a:r>
            <a:r>
              <a:rPr lang="en-US" sz="2400"/>
              <a:t>Now, assume that we have a table of size 7 to store these strings. The hash function that is used here is the sum of the characters in </a:t>
            </a:r>
            <a:r>
              <a:rPr b="1" lang="en-US" sz="2400"/>
              <a:t>key mod Table size</a:t>
            </a:r>
            <a:r>
              <a:rPr lang="en-US" sz="2400"/>
              <a:t>. We can compute the location of the string in the array by taking the </a:t>
            </a:r>
            <a:r>
              <a:rPr b="1" lang="en-US" sz="2400"/>
              <a:t>sum(string) mod 7</a:t>
            </a:r>
            <a:r>
              <a:rPr lang="en-US" sz="2400"/>
              <a:t>.</a:t>
            </a:r>
            <a:endParaRPr/>
          </a:p>
          <a:p>
            <a:pPr indent="-152400" lvl="0" marL="91440" rtl="0" algn="just">
              <a:lnSpc>
                <a:spcPct val="90000"/>
              </a:lnSpc>
              <a:spcBef>
                <a:spcPts val="1400"/>
              </a:spcBef>
              <a:spcAft>
                <a:spcPts val="0"/>
              </a:spcAft>
              <a:buSzPts val="2400"/>
              <a:buChar char=" "/>
            </a:pPr>
            <a:r>
              <a:rPr b="1" lang="en-US" sz="2400"/>
              <a:t>Step 5:</a:t>
            </a:r>
            <a:r>
              <a:rPr lang="en-US" sz="2400"/>
              <a:t> So we will then store </a:t>
            </a:r>
            <a:endParaRPr/>
          </a:p>
          <a:p>
            <a:pPr indent="-182880" lvl="1" marL="384048" rtl="0" algn="just">
              <a:lnSpc>
                <a:spcPct val="90000"/>
              </a:lnSpc>
              <a:spcBef>
                <a:spcPts val="400"/>
              </a:spcBef>
              <a:spcAft>
                <a:spcPts val="0"/>
              </a:spcAft>
              <a:buSzPts val="2400"/>
              <a:buChar char="◦"/>
            </a:pPr>
            <a:r>
              <a:rPr lang="en-US" sz="2400"/>
              <a:t>“ab” in 3 mod 7 = 3, </a:t>
            </a:r>
            <a:endParaRPr/>
          </a:p>
          <a:p>
            <a:pPr indent="-182880" lvl="1" marL="384048" rtl="0" algn="just">
              <a:lnSpc>
                <a:spcPct val="90000"/>
              </a:lnSpc>
              <a:spcBef>
                <a:spcPts val="600"/>
              </a:spcBef>
              <a:spcAft>
                <a:spcPts val="0"/>
              </a:spcAft>
              <a:buSzPts val="2400"/>
              <a:buChar char="◦"/>
            </a:pPr>
            <a:r>
              <a:rPr lang="en-US" sz="2400"/>
              <a:t>“cd” in 7 mod 7 = 0, and </a:t>
            </a:r>
            <a:endParaRPr/>
          </a:p>
          <a:p>
            <a:pPr indent="-182880" lvl="1" marL="384048" rtl="0" algn="just">
              <a:lnSpc>
                <a:spcPct val="90000"/>
              </a:lnSpc>
              <a:spcBef>
                <a:spcPts val="600"/>
              </a:spcBef>
              <a:spcAft>
                <a:spcPts val="0"/>
              </a:spcAft>
              <a:buSzPts val="2400"/>
              <a:buChar char="◦"/>
            </a:pPr>
            <a:r>
              <a:rPr lang="en-US" sz="2400"/>
              <a:t>“efg” in 18 mod 7 = 4.</a:t>
            </a:r>
            <a:r>
              <a:rPr i="1" lang="en-US" sz="2400"/>
              <a:t> </a:t>
            </a:r>
            <a:endParaRPr/>
          </a:p>
        </p:txBody>
      </p:sp>
      <p:pic>
        <p:nvPicPr>
          <p:cNvPr descr="Lightbox" id="155" name="Google Shape;155;p10"/>
          <p:cNvPicPr preferRelativeResize="0"/>
          <p:nvPr/>
        </p:nvPicPr>
        <p:blipFill rotWithShape="1">
          <a:blip r:embed="rId3">
            <a:alphaModFix/>
          </a:blip>
          <a:srcRect b="0" l="0" r="0" t="0"/>
          <a:stretch/>
        </p:blipFill>
        <p:spPr>
          <a:xfrm>
            <a:off x="5852287" y="5240147"/>
            <a:ext cx="4581525" cy="77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What is a Hash function?</a:t>
            </a:r>
            <a:endParaRPr/>
          </a:p>
        </p:txBody>
      </p:sp>
      <p:sp>
        <p:nvSpPr>
          <p:cNvPr id="161" name="Google Shape;161;p11"/>
          <p:cNvSpPr txBox="1"/>
          <p:nvPr>
            <p:ph idx="1" type="body"/>
          </p:nvPr>
        </p:nvSpPr>
        <p:spPr>
          <a:xfrm>
            <a:off x="960749" y="1947672"/>
            <a:ext cx="10515600" cy="3906373"/>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t>The </a:t>
            </a:r>
            <a:r>
              <a:rPr lang="en-US" sz="2400" u="sng">
                <a:solidFill>
                  <a:schemeClr val="hlink"/>
                </a:solidFill>
                <a:hlinkClick r:id="rId3"/>
              </a:rPr>
              <a:t>hash function</a:t>
            </a:r>
            <a:r>
              <a:rPr lang="en-US" sz="2400"/>
              <a:t> creates a mapping between key and value, this is done through the use of mathematical formulas known as hash functions. The result of the hash function is referred to as a hash value or hash. The hash value is a representation of the original string of characters but usually smaller than the original.</a:t>
            </a:r>
            <a:endParaRPr/>
          </a:p>
          <a:p>
            <a:pPr indent="-152400" lvl="0" marL="91440" rtl="0" algn="just">
              <a:lnSpc>
                <a:spcPct val="90000"/>
              </a:lnSpc>
              <a:spcBef>
                <a:spcPts val="1400"/>
              </a:spcBef>
              <a:spcAft>
                <a:spcPts val="0"/>
              </a:spcAft>
              <a:buSzPts val="2400"/>
              <a:buChar char=" "/>
            </a:pPr>
            <a:r>
              <a:rPr lang="en-US" sz="2400"/>
              <a:t>A good hash function should have the following properties:</a:t>
            </a:r>
            <a:endParaRPr/>
          </a:p>
          <a:p>
            <a:pPr indent="-182880" lvl="1" marL="384048" rtl="0" algn="just">
              <a:lnSpc>
                <a:spcPct val="90000"/>
              </a:lnSpc>
              <a:spcBef>
                <a:spcPts val="400"/>
              </a:spcBef>
              <a:spcAft>
                <a:spcPts val="0"/>
              </a:spcAft>
              <a:buSzPts val="2400"/>
              <a:buChar char="◦"/>
            </a:pPr>
            <a:r>
              <a:rPr lang="en-US" sz="2400"/>
              <a:t>Efficiently computable.  </a:t>
            </a:r>
            <a:endParaRPr/>
          </a:p>
          <a:p>
            <a:pPr indent="-182880" lvl="1" marL="384048" rtl="0" algn="just">
              <a:lnSpc>
                <a:spcPct val="90000"/>
              </a:lnSpc>
              <a:spcBef>
                <a:spcPts val="600"/>
              </a:spcBef>
              <a:spcAft>
                <a:spcPts val="0"/>
              </a:spcAft>
              <a:buSzPts val="2400"/>
              <a:buChar char="◦"/>
            </a:pPr>
            <a:r>
              <a:rPr lang="en-US" sz="2400"/>
              <a:t> Should uniformly distribute the keys (Each table position is equally likely for each.</a:t>
            </a:r>
            <a:endParaRPr/>
          </a:p>
          <a:p>
            <a:pPr indent="-182880" lvl="1" marL="384048" rtl="0" algn="just">
              <a:lnSpc>
                <a:spcPct val="90000"/>
              </a:lnSpc>
              <a:spcBef>
                <a:spcPts val="600"/>
              </a:spcBef>
              <a:spcAft>
                <a:spcPts val="0"/>
              </a:spcAft>
              <a:buSzPts val="2400"/>
              <a:buChar char="◦"/>
            </a:pPr>
            <a:r>
              <a:rPr lang="en-US" sz="2400"/>
              <a:t>Should minimize collisions.</a:t>
            </a:r>
            <a:endParaRPr/>
          </a:p>
          <a:p>
            <a:pPr indent="-182880" lvl="1" marL="384048" rtl="0" algn="just">
              <a:lnSpc>
                <a:spcPct val="90000"/>
              </a:lnSpc>
              <a:spcBef>
                <a:spcPts val="600"/>
              </a:spcBef>
              <a:spcAft>
                <a:spcPts val="0"/>
              </a:spcAft>
              <a:buSzPts val="2400"/>
              <a:buChar char="◦"/>
            </a:pPr>
            <a:r>
              <a:rPr lang="en-US" sz="2400"/>
              <a:t>Should have a low load factor(number of items in the table divided by the size of the table).</a:t>
            </a:r>
            <a:endParaRPr/>
          </a:p>
          <a:p>
            <a:pPr indent="0" lvl="0" marL="91440" rtl="0" algn="just">
              <a:lnSpc>
                <a:spcPct val="90000"/>
              </a:lnSpc>
              <a:spcBef>
                <a:spcPts val="1600"/>
              </a:spcBef>
              <a:spcAft>
                <a:spcPts val="0"/>
              </a:spcAft>
              <a:buSzPts val="240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What is collision?</a:t>
            </a:r>
            <a:endParaRPr b="1"/>
          </a:p>
        </p:txBody>
      </p:sp>
      <p:sp>
        <p:nvSpPr>
          <p:cNvPr id="167" name="Google Shape;167;p12"/>
          <p:cNvSpPr txBox="1"/>
          <p:nvPr>
            <p:ph idx="1" type="body"/>
          </p:nvPr>
        </p:nvSpPr>
        <p:spPr>
          <a:xfrm>
            <a:off x="838200" y="1825625"/>
            <a:ext cx="10515600" cy="1905127"/>
          </a:xfrm>
          <a:prstGeom prst="rect">
            <a:avLst/>
          </a:prstGeom>
          <a:noFill/>
          <a:ln>
            <a:noFill/>
          </a:ln>
        </p:spPr>
        <p:txBody>
          <a:bodyPr anchorCtr="0" anchor="t" bIns="45700" lIns="0" spcFirstLastPara="1" rIns="0" wrap="square" tIns="45700">
            <a:noAutofit/>
          </a:bodyPr>
          <a:lstStyle/>
          <a:p>
            <a:pPr indent="-152400" lvl="0" marL="91440" rtl="0" algn="just">
              <a:lnSpc>
                <a:spcPct val="90000"/>
              </a:lnSpc>
              <a:spcBef>
                <a:spcPts val="0"/>
              </a:spcBef>
              <a:spcAft>
                <a:spcPts val="0"/>
              </a:spcAft>
              <a:buSzPts val="2400"/>
              <a:buChar char=" "/>
            </a:pPr>
            <a:r>
              <a:rPr lang="en-US" sz="2400"/>
              <a:t>The hashing process generates a small number for a big key, so there is a possibility that two keys could produce the same value. The situation where the newly inserted key maps to an already occupied, and it must be handled using some collision handling technology.</a:t>
            </a:r>
            <a:endParaRPr/>
          </a:p>
          <a:p>
            <a:pPr indent="0" lvl="0" marL="0" rtl="0" algn="just">
              <a:lnSpc>
                <a:spcPct val="90000"/>
              </a:lnSpc>
              <a:spcBef>
                <a:spcPts val="1400"/>
              </a:spcBef>
              <a:spcAft>
                <a:spcPts val="0"/>
              </a:spcAft>
              <a:buSzPts val="2400"/>
              <a:buNone/>
            </a:pPr>
            <a:br>
              <a:rPr lang="en-US" sz="2400" u="sng">
                <a:solidFill>
                  <a:schemeClr val="hlink"/>
                </a:solidFill>
                <a:hlinkClick r:id="rId3"/>
              </a:rPr>
            </a:br>
            <a:endParaRPr sz="2400"/>
          </a:p>
        </p:txBody>
      </p:sp>
      <p:pic>
        <p:nvPicPr>
          <p:cNvPr descr="Lightbox" id="168" name="Google Shape;168;p12"/>
          <p:cNvPicPr preferRelativeResize="0"/>
          <p:nvPr/>
        </p:nvPicPr>
        <p:blipFill rotWithShape="1">
          <a:blip r:embed="rId4">
            <a:alphaModFix/>
          </a:blip>
          <a:srcRect b="0" l="0" r="0" t="0"/>
          <a:stretch/>
        </p:blipFill>
        <p:spPr>
          <a:xfrm>
            <a:off x="1097280" y="3374795"/>
            <a:ext cx="9665081" cy="29671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How to handle Collisions?</a:t>
            </a:r>
            <a:endParaRPr/>
          </a:p>
        </p:txBody>
      </p:sp>
      <p:sp>
        <p:nvSpPr>
          <p:cNvPr id="174" name="Google Shape;174;p13"/>
          <p:cNvSpPr txBox="1"/>
          <p:nvPr>
            <p:ph idx="1" type="body"/>
          </p:nvPr>
        </p:nvSpPr>
        <p:spPr>
          <a:xfrm>
            <a:off x="868680" y="1737360"/>
            <a:ext cx="10515600" cy="1530223"/>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There are mainly two methods to handle collision: </a:t>
            </a:r>
            <a:endParaRPr/>
          </a:p>
          <a:p>
            <a:pPr indent="-127000" lvl="0" marL="91440" rtl="0" algn="l">
              <a:lnSpc>
                <a:spcPct val="90000"/>
              </a:lnSpc>
              <a:spcBef>
                <a:spcPts val="1400"/>
              </a:spcBef>
              <a:spcAft>
                <a:spcPts val="0"/>
              </a:spcAft>
              <a:buSzPts val="2000"/>
              <a:buChar char=" "/>
            </a:pPr>
            <a:r>
              <a:rPr lang="en-US"/>
              <a:t>Separate Chaining</a:t>
            </a:r>
            <a:endParaRPr/>
          </a:p>
          <a:p>
            <a:pPr indent="-127000" lvl="0" marL="91440" rtl="0" algn="l">
              <a:lnSpc>
                <a:spcPct val="90000"/>
              </a:lnSpc>
              <a:spcBef>
                <a:spcPts val="1400"/>
              </a:spcBef>
              <a:spcAft>
                <a:spcPts val="0"/>
              </a:spcAft>
              <a:buSzPts val="2000"/>
              <a:buChar char=" "/>
            </a:pPr>
            <a:r>
              <a:rPr lang="en-US"/>
              <a:t>Open Addressing </a:t>
            </a:r>
            <a:endParaRPr/>
          </a:p>
        </p:txBody>
      </p:sp>
      <p:pic>
        <p:nvPicPr>
          <p:cNvPr descr="Lightbox" id="175" name="Google Shape;175;p13"/>
          <p:cNvPicPr preferRelativeResize="0"/>
          <p:nvPr/>
        </p:nvPicPr>
        <p:blipFill rotWithShape="1">
          <a:blip r:embed="rId3">
            <a:alphaModFix/>
          </a:blip>
          <a:srcRect b="0" l="0" r="0" t="0"/>
          <a:stretch/>
        </p:blipFill>
        <p:spPr>
          <a:xfrm>
            <a:off x="4288663" y="2003742"/>
            <a:ext cx="7620000" cy="4305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Separate Chaining</a:t>
            </a:r>
            <a:endParaRPr/>
          </a:p>
        </p:txBody>
      </p:sp>
      <p:sp>
        <p:nvSpPr>
          <p:cNvPr id="181" name="Google Shape;181;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t>The idea is to make each cell of the hash table point to a linked list of records that have the same hash function value. Chaining is simple but requires additional memory outside the table.</a:t>
            </a:r>
            <a:endParaRPr/>
          </a:p>
          <a:p>
            <a:pPr indent="0" lvl="0" marL="91440" rtl="0" algn="just">
              <a:lnSpc>
                <a:spcPct val="90000"/>
              </a:lnSpc>
              <a:spcBef>
                <a:spcPts val="1400"/>
              </a:spcBef>
              <a:spcAft>
                <a:spcPts val="0"/>
              </a:spcAft>
              <a:buSzPts val="2400"/>
              <a:buNone/>
            </a:pPr>
            <a:r>
              <a:t/>
            </a:r>
            <a:endParaRPr sz="2400"/>
          </a:p>
          <a:p>
            <a:pPr indent="-152400" lvl="0" marL="91440" rtl="0" algn="just">
              <a:lnSpc>
                <a:spcPct val="90000"/>
              </a:lnSpc>
              <a:spcBef>
                <a:spcPts val="1400"/>
              </a:spcBef>
              <a:spcAft>
                <a:spcPts val="0"/>
              </a:spcAft>
              <a:buSzPts val="2400"/>
              <a:buChar char=" "/>
            </a:pPr>
            <a:r>
              <a:rPr i="1" lang="en-US" sz="2400"/>
              <a:t>The </a:t>
            </a:r>
            <a:r>
              <a:rPr b="1" i="1" lang="en-US" sz="2400"/>
              <a:t>linked list </a:t>
            </a:r>
            <a:r>
              <a:rPr i="1" lang="en-US" sz="2400"/>
              <a:t>data structure is used to implement this technique. So what happens is, when multiple elements are hashed into the same slot index, then these elements are inserted into a singly-linked list which is known as a chain.</a:t>
            </a:r>
            <a:endParaRPr/>
          </a:p>
          <a:p>
            <a:pPr indent="-152400" lvl="0" marL="91440" rtl="0" algn="just">
              <a:lnSpc>
                <a:spcPct val="90000"/>
              </a:lnSpc>
              <a:spcBef>
                <a:spcPts val="1400"/>
              </a:spcBef>
              <a:spcAft>
                <a:spcPts val="0"/>
              </a:spcAft>
              <a:buSzPts val="2400"/>
              <a:buChar char=" "/>
            </a:pPr>
            <a:r>
              <a:rPr lang="en-US" sz="2400"/>
              <a:t>Let us consider a simple hash function as “</a:t>
            </a:r>
            <a:r>
              <a:rPr b="1" lang="en-US" sz="2400"/>
              <a:t>key mod 7</a:t>
            </a:r>
            <a:r>
              <a:rPr lang="en-US" sz="2400"/>
              <a:t>” and a sequence of keys as 50, 700, 76, 85, 92, 73, 101</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Lightbox" id="186" name="Google Shape;186;p15"/>
          <p:cNvPicPr preferRelativeResize="0"/>
          <p:nvPr/>
        </p:nvPicPr>
        <p:blipFill rotWithShape="1">
          <a:blip r:embed="rId3">
            <a:alphaModFix/>
          </a:blip>
          <a:srcRect b="0" l="0" r="0" t="0"/>
          <a:stretch/>
        </p:blipFill>
        <p:spPr>
          <a:xfrm>
            <a:off x="996696" y="713867"/>
            <a:ext cx="10222992" cy="57966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Separate Chaining</a:t>
            </a:r>
            <a:endParaRPr/>
          </a:p>
        </p:txBody>
      </p:sp>
      <p:sp>
        <p:nvSpPr>
          <p:cNvPr id="192" name="Google Shape;192;p16"/>
          <p:cNvSpPr txBox="1"/>
          <p:nvPr>
            <p:ph idx="1" type="body"/>
          </p:nvPr>
        </p:nvSpPr>
        <p:spPr>
          <a:xfrm>
            <a:off x="735291" y="1845734"/>
            <a:ext cx="10420389" cy="4023360"/>
          </a:xfrm>
          <a:prstGeom prst="rect">
            <a:avLst/>
          </a:prstGeom>
          <a:noFill/>
          <a:ln>
            <a:noFill/>
          </a:ln>
        </p:spPr>
        <p:txBody>
          <a:bodyPr anchorCtr="0" anchor="t" bIns="45700" lIns="0" spcFirstLastPara="1" rIns="0" wrap="square" tIns="45700">
            <a:normAutofit fontScale="92500" lnSpcReduction="20000"/>
          </a:bodyPr>
          <a:lstStyle/>
          <a:p>
            <a:pPr indent="-117475" lvl="0" marL="91440" rtl="0" algn="just">
              <a:lnSpc>
                <a:spcPct val="90000"/>
              </a:lnSpc>
              <a:spcBef>
                <a:spcPts val="0"/>
              </a:spcBef>
              <a:spcAft>
                <a:spcPts val="0"/>
              </a:spcAft>
              <a:buSzPct val="100000"/>
              <a:buChar char=" "/>
            </a:pPr>
            <a:r>
              <a:rPr b="1" lang="en-US"/>
              <a:t>Advantages:</a:t>
            </a:r>
            <a:endParaRPr/>
          </a:p>
          <a:p>
            <a:pPr indent="-117475" lvl="0" marL="91440" rtl="0" algn="just">
              <a:lnSpc>
                <a:spcPct val="90000"/>
              </a:lnSpc>
              <a:spcBef>
                <a:spcPts val="1400"/>
              </a:spcBef>
              <a:spcAft>
                <a:spcPts val="0"/>
              </a:spcAft>
              <a:buSzPct val="100000"/>
              <a:buChar char=" "/>
            </a:pPr>
            <a:r>
              <a:rPr lang="en-US"/>
              <a:t>Simple to implement. </a:t>
            </a:r>
            <a:endParaRPr/>
          </a:p>
          <a:p>
            <a:pPr indent="-117475" lvl="0" marL="91440" rtl="0" algn="just">
              <a:lnSpc>
                <a:spcPct val="90000"/>
              </a:lnSpc>
              <a:spcBef>
                <a:spcPts val="1400"/>
              </a:spcBef>
              <a:spcAft>
                <a:spcPts val="0"/>
              </a:spcAft>
              <a:buSzPct val="100000"/>
              <a:buChar char=" "/>
            </a:pPr>
            <a:r>
              <a:rPr lang="en-US"/>
              <a:t>Hash table never fills up, we can always add more elements to the chain. </a:t>
            </a:r>
            <a:endParaRPr/>
          </a:p>
          <a:p>
            <a:pPr indent="-117475" lvl="0" marL="91440" rtl="0" algn="just">
              <a:lnSpc>
                <a:spcPct val="90000"/>
              </a:lnSpc>
              <a:spcBef>
                <a:spcPts val="1400"/>
              </a:spcBef>
              <a:spcAft>
                <a:spcPts val="0"/>
              </a:spcAft>
              <a:buSzPct val="100000"/>
              <a:buChar char=" "/>
            </a:pPr>
            <a:r>
              <a:rPr lang="en-US"/>
              <a:t>Less sensitive to the hash function or load factors. </a:t>
            </a:r>
            <a:endParaRPr/>
          </a:p>
          <a:p>
            <a:pPr indent="-117475" lvl="0" marL="91440" rtl="0" algn="just">
              <a:lnSpc>
                <a:spcPct val="90000"/>
              </a:lnSpc>
              <a:spcBef>
                <a:spcPts val="1400"/>
              </a:spcBef>
              <a:spcAft>
                <a:spcPts val="0"/>
              </a:spcAft>
              <a:buSzPct val="100000"/>
              <a:buChar char=" "/>
            </a:pPr>
            <a:r>
              <a:rPr lang="en-US"/>
              <a:t>It is mostly used when it is unknown how many and how frequently keys may be inserted or deleted. </a:t>
            </a:r>
            <a:endParaRPr/>
          </a:p>
          <a:p>
            <a:pPr indent="-117475" lvl="0" marL="91440" rtl="0" algn="just">
              <a:lnSpc>
                <a:spcPct val="90000"/>
              </a:lnSpc>
              <a:spcBef>
                <a:spcPts val="1400"/>
              </a:spcBef>
              <a:spcAft>
                <a:spcPts val="0"/>
              </a:spcAft>
              <a:buSzPct val="100000"/>
              <a:buChar char=" "/>
            </a:pPr>
            <a:r>
              <a:rPr b="1" lang="en-US"/>
              <a:t>Disadvantages: </a:t>
            </a:r>
            <a:endParaRPr/>
          </a:p>
          <a:p>
            <a:pPr indent="-117475" lvl="0" marL="91440" rtl="0" algn="just">
              <a:lnSpc>
                <a:spcPct val="90000"/>
              </a:lnSpc>
              <a:spcBef>
                <a:spcPts val="1400"/>
              </a:spcBef>
              <a:spcAft>
                <a:spcPts val="0"/>
              </a:spcAft>
              <a:buSzPct val="100000"/>
              <a:buChar char=" "/>
            </a:pPr>
            <a:r>
              <a:rPr lang="en-US"/>
              <a:t>The cache performance of chaining is not good as keys are stored using a linked list. Open addressing provides better cache performance as everything is stored in the same table. </a:t>
            </a:r>
            <a:endParaRPr/>
          </a:p>
          <a:p>
            <a:pPr indent="-117475" lvl="0" marL="91440" rtl="0" algn="just">
              <a:lnSpc>
                <a:spcPct val="90000"/>
              </a:lnSpc>
              <a:spcBef>
                <a:spcPts val="1400"/>
              </a:spcBef>
              <a:spcAft>
                <a:spcPts val="0"/>
              </a:spcAft>
              <a:buSzPct val="100000"/>
              <a:buChar char=" "/>
            </a:pPr>
            <a:r>
              <a:rPr lang="en-US"/>
              <a:t>Wastage of Space (Some Parts of the hash table are never used) </a:t>
            </a:r>
            <a:endParaRPr/>
          </a:p>
          <a:p>
            <a:pPr indent="-117475" lvl="0" marL="91440" rtl="0" algn="just">
              <a:lnSpc>
                <a:spcPct val="90000"/>
              </a:lnSpc>
              <a:spcBef>
                <a:spcPts val="1400"/>
              </a:spcBef>
              <a:spcAft>
                <a:spcPts val="0"/>
              </a:spcAft>
              <a:buSzPct val="100000"/>
              <a:buChar char=" "/>
            </a:pPr>
            <a:r>
              <a:rPr lang="en-US"/>
              <a:t>If the chain becomes long, then search time can become O(n) in the worst case</a:t>
            </a:r>
            <a:endParaRPr/>
          </a:p>
          <a:p>
            <a:pPr indent="-117475" lvl="0" marL="91440" rtl="0" algn="just">
              <a:lnSpc>
                <a:spcPct val="90000"/>
              </a:lnSpc>
              <a:spcBef>
                <a:spcPts val="1400"/>
              </a:spcBef>
              <a:spcAft>
                <a:spcPts val="0"/>
              </a:spcAft>
              <a:buSzPct val="100000"/>
              <a:buChar char=" "/>
            </a:pPr>
            <a:r>
              <a:rPr lang="en-US"/>
              <a:t>Uses extra space for links</a:t>
            </a:r>
            <a:endParaRPr/>
          </a:p>
          <a:p>
            <a:pPr indent="0" lvl="0" marL="91440" rtl="0" algn="just">
              <a:lnSpc>
                <a:spcPct val="90000"/>
              </a:lnSpc>
              <a:spcBef>
                <a:spcPts val="1400"/>
              </a:spcBef>
              <a:spcAft>
                <a:spcPts val="0"/>
              </a:spcAft>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Performance of Chaining: </a:t>
            </a:r>
            <a:endParaRPr/>
          </a:p>
        </p:txBody>
      </p:sp>
      <p:sp>
        <p:nvSpPr>
          <p:cNvPr id="198" name="Google Shape;198;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i="1" lang="en-US"/>
              <a:t>m = Number of slots in hash table</a:t>
            </a:r>
            <a:br>
              <a:rPr i="1" lang="en-US"/>
            </a:br>
            <a:r>
              <a:rPr i="1" lang="en-US"/>
              <a:t>n = Number of keys to be inserted in hash table</a:t>
            </a:r>
            <a:endParaRPr/>
          </a:p>
          <a:p>
            <a:pPr indent="-127000" lvl="0" marL="91440" rtl="0" algn="l">
              <a:lnSpc>
                <a:spcPct val="90000"/>
              </a:lnSpc>
              <a:spcBef>
                <a:spcPts val="1400"/>
              </a:spcBef>
              <a:spcAft>
                <a:spcPts val="0"/>
              </a:spcAft>
              <a:buSzPts val="2000"/>
              <a:buChar char=" "/>
            </a:pPr>
            <a:r>
              <a:rPr i="1" lang="en-US"/>
              <a:t>Load factor α = n/m</a:t>
            </a:r>
            <a:br>
              <a:rPr i="1" lang="en-US"/>
            </a:br>
            <a:r>
              <a:rPr i="1" lang="en-US"/>
              <a:t>Expected time to search = O(1 + α)</a:t>
            </a:r>
            <a:br>
              <a:rPr i="1" lang="en-US"/>
            </a:br>
            <a:r>
              <a:rPr i="1" lang="en-US"/>
              <a:t>Expected time to delete = O(1 + α)</a:t>
            </a:r>
            <a:endParaRPr/>
          </a:p>
          <a:p>
            <a:pPr indent="-127000" lvl="0" marL="91440" rtl="0" algn="l">
              <a:lnSpc>
                <a:spcPct val="90000"/>
              </a:lnSpc>
              <a:spcBef>
                <a:spcPts val="1400"/>
              </a:spcBef>
              <a:spcAft>
                <a:spcPts val="0"/>
              </a:spcAft>
              <a:buSzPts val="2000"/>
              <a:buChar char=" "/>
            </a:pPr>
            <a:r>
              <a:rPr i="1" lang="en-US"/>
              <a:t>Time to insert = O(1)</a:t>
            </a:r>
            <a:br>
              <a:rPr i="1" lang="en-US"/>
            </a:br>
            <a:r>
              <a:rPr i="1" lang="en-US"/>
              <a:t>Time complexity of search insert and delete is O(1) if  α is O(1)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open addressing</a:t>
            </a:r>
            <a:endParaRPr/>
          </a:p>
        </p:txBody>
      </p:sp>
      <p:sp>
        <p:nvSpPr>
          <p:cNvPr id="204" name="Google Shape;204;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t>In open addressing, all elements are stored in the hash table itself. Each table entry contains either a record or NIL. When searching for an element, we examine the table slots one by one until the desired element is found or it is clear that the element is not in the table.</a:t>
            </a:r>
            <a:endParaRPr/>
          </a:p>
          <a:p>
            <a:pPr indent="0" lvl="0" marL="91440" rtl="0" algn="just">
              <a:lnSpc>
                <a:spcPct val="90000"/>
              </a:lnSpc>
              <a:spcBef>
                <a:spcPts val="1400"/>
              </a:spcBef>
              <a:spcAft>
                <a:spcPts val="0"/>
              </a:spcAft>
              <a:buSzPts val="2400"/>
              <a:buNone/>
            </a:pPr>
            <a:r>
              <a:t/>
            </a:r>
            <a:endParaRPr sz="2400"/>
          </a:p>
          <a:p>
            <a:pPr indent="-152400" lvl="0" marL="91440" rtl="0" algn="just">
              <a:lnSpc>
                <a:spcPct val="90000"/>
              </a:lnSpc>
              <a:spcBef>
                <a:spcPts val="1400"/>
              </a:spcBef>
              <a:spcAft>
                <a:spcPts val="0"/>
              </a:spcAft>
              <a:buSzPts val="2400"/>
              <a:buChar char=" "/>
            </a:pPr>
            <a:r>
              <a:rPr lang="en-US" sz="2400"/>
              <a:t> </a:t>
            </a:r>
            <a:r>
              <a:rPr b="1" lang="en-US" sz="2400"/>
              <a:t>Linear Probing</a:t>
            </a:r>
            <a:endParaRPr/>
          </a:p>
          <a:p>
            <a:pPr indent="-152400" lvl="0" marL="91440" rtl="0" algn="just">
              <a:lnSpc>
                <a:spcPct val="90000"/>
              </a:lnSpc>
              <a:spcBef>
                <a:spcPts val="1400"/>
              </a:spcBef>
              <a:spcAft>
                <a:spcPts val="0"/>
              </a:spcAft>
              <a:buSzPts val="2400"/>
              <a:buChar char=" "/>
            </a:pPr>
            <a:r>
              <a:rPr b="1" lang="en-US" sz="2400"/>
              <a:t>Quadratic Probing</a:t>
            </a:r>
            <a:endParaRPr/>
          </a:p>
          <a:p>
            <a:pPr indent="0" lvl="0" marL="91440" rtl="0" algn="just">
              <a:lnSpc>
                <a:spcPct val="90000"/>
              </a:lnSpc>
              <a:spcBef>
                <a:spcPts val="1400"/>
              </a:spcBef>
              <a:spcAft>
                <a:spcPts val="0"/>
              </a:spcAft>
              <a:buSzPts val="2400"/>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type="title"/>
          </p:nvPr>
        </p:nvSpPr>
        <p:spPr>
          <a:xfrm>
            <a:off x="838200" y="365125"/>
            <a:ext cx="10515600" cy="80530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Linear Probing</a:t>
            </a:r>
            <a:endParaRPr/>
          </a:p>
        </p:txBody>
      </p:sp>
      <p:sp>
        <p:nvSpPr>
          <p:cNvPr id="210" name="Google Shape;210;p19"/>
          <p:cNvSpPr txBox="1"/>
          <p:nvPr>
            <p:ph idx="1" type="body"/>
          </p:nvPr>
        </p:nvSpPr>
        <p:spPr>
          <a:xfrm>
            <a:off x="448056" y="1819373"/>
            <a:ext cx="11155680" cy="4773450"/>
          </a:xfrm>
          <a:prstGeom prst="rect">
            <a:avLst/>
          </a:prstGeom>
          <a:noFill/>
          <a:ln>
            <a:noFill/>
          </a:ln>
        </p:spPr>
        <p:txBody>
          <a:bodyPr anchorCtr="0" anchor="t" bIns="45700" lIns="0" spcFirstLastPara="1" rIns="0" wrap="square" tIns="45700">
            <a:normAutofit lnSpcReduction="10000"/>
          </a:bodyPr>
          <a:lstStyle/>
          <a:p>
            <a:pPr indent="-152400" lvl="0" marL="91440" rtl="0" algn="just">
              <a:lnSpc>
                <a:spcPct val="90000"/>
              </a:lnSpc>
              <a:spcBef>
                <a:spcPts val="0"/>
              </a:spcBef>
              <a:spcAft>
                <a:spcPts val="0"/>
              </a:spcAft>
              <a:buSzPts val="2400"/>
              <a:buChar char=" "/>
            </a:pPr>
            <a:r>
              <a:rPr lang="en-US" sz="2400"/>
              <a:t>In linear probing, the hash table is searched sequentially that starts from the original location of the hash. If in case the location that we get is already occupied, then we check for the next location.</a:t>
            </a:r>
            <a:endParaRPr/>
          </a:p>
          <a:p>
            <a:pPr indent="-152400" lvl="0" marL="91440" rtl="0" algn="just">
              <a:lnSpc>
                <a:spcPct val="90000"/>
              </a:lnSpc>
              <a:spcBef>
                <a:spcPts val="1400"/>
              </a:spcBef>
              <a:spcAft>
                <a:spcPts val="0"/>
              </a:spcAft>
              <a:buSzPts val="2400"/>
              <a:buChar char=" "/>
            </a:pPr>
            <a:r>
              <a:rPr i="1" lang="en-US" sz="2400"/>
              <a:t>Calculate the hash key. i.e. </a:t>
            </a:r>
            <a:r>
              <a:rPr b="1" i="1" lang="en-US" sz="2400"/>
              <a:t>index= data % size</a:t>
            </a:r>
            <a:endParaRPr i="1" sz="2400"/>
          </a:p>
          <a:p>
            <a:pPr indent="-152400" lvl="0" marL="91440" rtl="0" algn="just">
              <a:lnSpc>
                <a:spcPct val="90000"/>
              </a:lnSpc>
              <a:spcBef>
                <a:spcPts val="1400"/>
              </a:spcBef>
              <a:spcAft>
                <a:spcPts val="0"/>
              </a:spcAft>
              <a:buSzPts val="2400"/>
              <a:buChar char=" "/>
            </a:pPr>
            <a:r>
              <a:rPr i="1" lang="en-US" sz="2400"/>
              <a:t>Check, if </a:t>
            </a:r>
            <a:r>
              <a:rPr b="1" i="1" lang="en-US" sz="2400"/>
              <a:t>hashTable[index]</a:t>
            </a:r>
            <a:r>
              <a:rPr i="1" lang="en-US" sz="2400"/>
              <a:t> is empty</a:t>
            </a:r>
            <a:endParaRPr/>
          </a:p>
          <a:p>
            <a:pPr indent="-182880" lvl="1" marL="384048" rtl="0" algn="just">
              <a:lnSpc>
                <a:spcPct val="90000"/>
              </a:lnSpc>
              <a:spcBef>
                <a:spcPts val="400"/>
              </a:spcBef>
              <a:spcAft>
                <a:spcPts val="0"/>
              </a:spcAft>
              <a:buSzPts val="2400"/>
              <a:buChar char="◦"/>
            </a:pPr>
            <a:r>
              <a:rPr i="1" lang="en-US" sz="2400"/>
              <a:t>store the value directly by </a:t>
            </a:r>
            <a:r>
              <a:rPr b="1" i="1" lang="en-US" sz="2400"/>
              <a:t>hashTable[index] = data</a:t>
            </a:r>
            <a:endParaRPr i="1" sz="2400"/>
          </a:p>
          <a:p>
            <a:pPr indent="-152400" lvl="0" marL="91440" rtl="0" algn="just">
              <a:lnSpc>
                <a:spcPct val="90000"/>
              </a:lnSpc>
              <a:spcBef>
                <a:spcPts val="1600"/>
              </a:spcBef>
              <a:spcAft>
                <a:spcPts val="0"/>
              </a:spcAft>
              <a:buSzPts val="2400"/>
              <a:buChar char=" "/>
            </a:pPr>
            <a:r>
              <a:rPr i="1" lang="en-US" sz="2400"/>
              <a:t>If the hash index already has some value then</a:t>
            </a:r>
            <a:endParaRPr/>
          </a:p>
          <a:p>
            <a:pPr indent="-182880" lvl="1" marL="384048" rtl="0" algn="just">
              <a:lnSpc>
                <a:spcPct val="90000"/>
              </a:lnSpc>
              <a:spcBef>
                <a:spcPts val="400"/>
              </a:spcBef>
              <a:spcAft>
                <a:spcPts val="0"/>
              </a:spcAft>
              <a:buSzPts val="2400"/>
              <a:buChar char="◦"/>
            </a:pPr>
            <a:r>
              <a:rPr i="1" lang="en-US" sz="2400"/>
              <a:t> check for next index using </a:t>
            </a:r>
            <a:r>
              <a:rPr b="1" i="1" lang="en-US" sz="2400"/>
              <a:t>index= (index+1) % size</a:t>
            </a:r>
            <a:endParaRPr i="1" sz="2400"/>
          </a:p>
          <a:p>
            <a:pPr indent="-152400" lvl="0" marL="91440" rtl="0" algn="just">
              <a:lnSpc>
                <a:spcPct val="90000"/>
              </a:lnSpc>
              <a:spcBef>
                <a:spcPts val="1600"/>
              </a:spcBef>
              <a:spcAft>
                <a:spcPts val="0"/>
              </a:spcAft>
              <a:buSzPts val="2400"/>
              <a:buChar char=" "/>
            </a:pPr>
            <a:r>
              <a:rPr i="1" lang="en-US" sz="2400"/>
              <a:t>Check, if the next index is available hashTable[index] then store the value. Otherwise try for next index.</a:t>
            </a:r>
            <a:endParaRPr/>
          </a:p>
          <a:p>
            <a:pPr indent="-152400" lvl="0" marL="91440" rtl="0" algn="just">
              <a:lnSpc>
                <a:spcPct val="90000"/>
              </a:lnSpc>
              <a:spcBef>
                <a:spcPts val="1400"/>
              </a:spcBef>
              <a:spcAft>
                <a:spcPts val="0"/>
              </a:spcAft>
              <a:buSzPts val="2400"/>
              <a:buChar char=" "/>
            </a:pPr>
            <a:r>
              <a:rPr i="1" lang="en-US" sz="2400"/>
              <a:t>Do the above process till we find the space.</a:t>
            </a:r>
            <a:endParaRPr/>
          </a:p>
          <a:p>
            <a:pPr indent="0" lvl="0" marL="91440" rtl="0" algn="just">
              <a:lnSpc>
                <a:spcPct val="90000"/>
              </a:lnSpc>
              <a:spcBef>
                <a:spcPts val="1400"/>
              </a:spcBef>
              <a:spcAft>
                <a:spcPts val="0"/>
              </a:spcAft>
              <a:buSzPts val="2400"/>
              <a:buNone/>
            </a:pPr>
            <a:r>
              <a:t/>
            </a:r>
            <a:endParaRPr sz="2400"/>
          </a:p>
          <a:p>
            <a:pPr indent="0" lvl="0" marL="91440" rtl="0" algn="just">
              <a:lnSpc>
                <a:spcPct val="90000"/>
              </a:lnSpc>
              <a:spcBef>
                <a:spcPts val="1400"/>
              </a:spcBef>
              <a:spcAft>
                <a:spcPts val="0"/>
              </a:spcAft>
              <a:buSzPts val="24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Hashing</a:t>
            </a:r>
            <a:endParaRPr/>
          </a:p>
        </p:txBody>
      </p:sp>
      <p:sp>
        <p:nvSpPr>
          <p:cNvPr id="108" name="Google Shape;108;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b="1" i="1" lang="en-US"/>
              <a:t>Hashing</a:t>
            </a:r>
            <a:r>
              <a:rPr i="1" lang="en-US"/>
              <a:t> refers to the process of generating a fixed-size output from an input of variable size using the mathematical formulas known as hash functions. This technique determines an index or location for the storage of an item in a data structure.</a:t>
            </a:r>
            <a:endParaRPr/>
          </a:p>
          <a:p>
            <a:pPr indent="0" lvl="0" marL="91440" rtl="0" algn="just">
              <a:lnSpc>
                <a:spcPct val="90000"/>
              </a:lnSpc>
              <a:spcBef>
                <a:spcPts val="1400"/>
              </a:spcBef>
              <a:spcAft>
                <a:spcPts val="0"/>
              </a:spcAft>
              <a:buSzPts val="2000"/>
              <a:buNone/>
            </a:pPr>
            <a:r>
              <a:t/>
            </a:r>
            <a:endParaRPr/>
          </a:p>
          <a:p>
            <a:pPr indent="-127000" lvl="0" marL="91440" rtl="0" algn="just">
              <a:lnSpc>
                <a:spcPct val="90000"/>
              </a:lnSpc>
              <a:spcBef>
                <a:spcPts val="1400"/>
              </a:spcBef>
              <a:spcAft>
                <a:spcPts val="0"/>
              </a:spcAft>
              <a:buSzPts val="2000"/>
              <a:buChar char=" "/>
            </a:pPr>
            <a:r>
              <a:rPr lang="en-US"/>
              <a:t>This method is commonly used in databases, </a:t>
            </a:r>
            <a:r>
              <a:rPr b="1" lang="en-US"/>
              <a:t>c</a:t>
            </a:r>
            <a:r>
              <a:rPr lang="en-US"/>
              <a:t>aching systems, and various programming applications to optimize search and retrieval operation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Lightbox" id="215" name="Google Shape;215;p20"/>
          <p:cNvPicPr preferRelativeResize="0"/>
          <p:nvPr/>
        </p:nvPicPr>
        <p:blipFill rotWithShape="1">
          <a:blip r:embed="rId3">
            <a:alphaModFix/>
          </a:blip>
          <a:srcRect b="0" l="0" r="0" t="0"/>
          <a:stretch/>
        </p:blipFill>
        <p:spPr>
          <a:xfrm>
            <a:off x="1097280" y="452628"/>
            <a:ext cx="9747504" cy="60030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1097280" y="286604"/>
            <a:ext cx="10058400" cy="124996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Quadratic probing</a:t>
            </a:r>
            <a:endParaRPr/>
          </a:p>
        </p:txBody>
      </p:sp>
      <p:sp>
        <p:nvSpPr>
          <p:cNvPr id="221" name="Google Shape;221;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t>Quadratic probing is an open addressing scheme in computer programming for resolving hash collisions in hash tables. Quadratic probing operates by taking the original hash index and adding successive values of an arbitrary quadratic polynomial until an open slot is found.</a:t>
            </a:r>
            <a:endParaRPr sz="2400"/>
          </a:p>
          <a:p>
            <a:pPr indent="0" lvl="0" marL="91440" rtl="0" algn="just">
              <a:lnSpc>
                <a:spcPct val="90000"/>
              </a:lnSpc>
              <a:spcBef>
                <a:spcPts val="1400"/>
              </a:spcBef>
              <a:spcAft>
                <a:spcPts val="0"/>
              </a:spcAft>
              <a:buSzPts val="2400"/>
              <a:buNone/>
            </a:pPr>
            <a:r>
              <a:t/>
            </a:r>
            <a:endParaRPr sz="2400"/>
          </a:p>
          <a:p>
            <a:pPr indent="-152400" lvl="0" marL="91440" rtl="0" algn="just">
              <a:lnSpc>
                <a:spcPct val="90000"/>
              </a:lnSpc>
              <a:spcBef>
                <a:spcPts val="1400"/>
              </a:spcBef>
              <a:spcAft>
                <a:spcPts val="0"/>
              </a:spcAft>
              <a:buSzPts val="2400"/>
              <a:buChar char=" "/>
            </a:pPr>
            <a:r>
              <a:rPr i="1" lang="en-US" sz="2400"/>
              <a:t>f the slot hash(x) % n is full, then we try (hash(x) + 1</a:t>
            </a:r>
            <a:r>
              <a:rPr baseline="30000" i="1" lang="en-US" sz="2400"/>
              <a:t>2</a:t>
            </a:r>
            <a:r>
              <a:rPr i="1" lang="en-US" sz="2400"/>
              <a:t>) % n.</a:t>
            </a:r>
            <a:br>
              <a:rPr lang="en-US" sz="2400"/>
            </a:br>
            <a:r>
              <a:rPr i="1" lang="en-US" sz="2400"/>
              <a:t>If (hash(x) + 1</a:t>
            </a:r>
            <a:r>
              <a:rPr baseline="30000" i="1" lang="en-US" sz="2400"/>
              <a:t>2</a:t>
            </a:r>
            <a:r>
              <a:rPr i="1" lang="en-US" sz="2400"/>
              <a:t>) % n is also full, then we try (hash(x) + 2</a:t>
            </a:r>
            <a:r>
              <a:rPr baseline="30000" i="1" lang="en-US" sz="2400"/>
              <a:t>2</a:t>
            </a:r>
            <a:r>
              <a:rPr i="1" lang="en-US" sz="2400"/>
              <a:t>) % n.</a:t>
            </a:r>
            <a:br>
              <a:rPr lang="en-US" sz="2400"/>
            </a:br>
            <a:r>
              <a:rPr i="1" lang="en-US" sz="2400"/>
              <a:t>If (hash(x) + 2</a:t>
            </a:r>
            <a:r>
              <a:rPr baseline="30000" i="1" lang="en-US" sz="2400"/>
              <a:t>2</a:t>
            </a:r>
            <a:r>
              <a:rPr i="1" lang="en-US" sz="2400"/>
              <a:t>) % n is also full, then we try (hash(x) + 3</a:t>
            </a:r>
            <a:r>
              <a:rPr baseline="30000" i="1" lang="en-US" sz="2400"/>
              <a:t>2</a:t>
            </a:r>
            <a:r>
              <a:rPr i="1" lang="en-US" sz="2400"/>
              <a:t>) % n.</a:t>
            </a:r>
            <a:br>
              <a:rPr lang="en-US" sz="2400"/>
            </a:br>
            <a:r>
              <a:rPr i="1" lang="en-US" sz="2400"/>
              <a:t>This process will be repeated for all the values of </a:t>
            </a:r>
            <a:r>
              <a:rPr b="1" i="1" lang="en-US" sz="2400"/>
              <a:t>i</a:t>
            </a:r>
            <a:r>
              <a:rPr i="1" lang="en-US" sz="2400"/>
              <a:t> until an empty slot is found</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Quadratic probing</a:t>
            </a:r>
            <a:endParaRPr/>
          </a:p>
        </p:txBody>
      </p:sp>
      <p:sp>
        <p:nvSpPr>
          <p:cNvPr id="227" name="Google Shape;227;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Let us consider table Size = 7, hash function as Hash(x) = x % 7 and collision resolution strategy to be f(i) = i</a:t>
            </a:r>
            <a:r>
              <a:rPr baseline="30000" lang="en-US" sz="2400"/>
              <a:t>2 </a:t>
            </a:r>
            <a:r>
              <a:rPr lang="en-US" sz="2400"/>
              <a:t>. Insert = 22, 30, and 50.</a:t>
            </a:r>
            <a:endParaRPr/>
          </a:p>
          <a:p>
            <a:pPr indent="0" lvl="0" marL="91440" rtl="0" algn="l">
              <a:lnSpc>
                <a:spcPct val="90000"/>
              </a:lnSpc>
              <a:spcBef>
                <a:spcPts val="1400"/>
              </a:spcBef>
              <a:spcAft>
                <a:spcPts val="0"/>
              </a:spcAft>
              <a:buSzPts val="2400"/>
              <a:buNone/>
            </a:pPr>
            <a:r>
              <a:t/>
            </a:r>
            <a:endParaRPr sz="2400"/>
          </a:p>
          <a:p>
            <a:pPr indent="-152400" lvl="0" marL="91440" rtl="0" algn="l">
              <a:lnSpc>
                <a:spcPct val="90000"/>
              </a:lnSpc>
              <a:spcBef>
                <a:spcPts val="1400"/>
              </a:spcBef>
              <a:spcAft>
                <a:spcPts val="0"/>
              </a:spcAft>
              <a:buSzPts val="2400"/>
              <a:buChar char=" "/>
            </a:pPr>
            <a:r>
              <a:rPr lang="en-US" sz="2400"/>
              <a:t>Insert 22 and 30Hash(22) = 22 % 7 = 1, Since the cell at index 1 is empty, we can easily insert 22 at slot 1.</a:t>
            </a:r>
            <a:endParaRPr/>
          </a:p>
          <a:p>
            <a:pPr indent="-152400" lvl="0" marL="91440" rtl="0" algn="l">
              <a:lnSpc>
                <a:spcPct val="90000"/>
              </a:lnSpc>
              <a:spcBef>
                <a:spcPts val="1400"/>
              </a:spcBef>
              <a:spcAft>
                <a:spcPts val="0"/>
              </a:spcAft>
              <a:buSzPts val="2400"/>
              <a:buChar char=" "/>
            </a:pPr>
            <a:r>
              <a:rPr lang="en-US" sz="2400"/>
              <a:t>Hash(30) = 30 % 7 = 2, Since the cell at index 2 is empty, we can easily insert 30 at slot 2. </a:t>
            </a:r>
            <a:endParaRPr/>
          </a:p>
          <a:p>
            <a:pPr indent="0" lvl="0" marL="91440" rtl="0" algn="l">
              <a:lnSpc>
                <a:spcPct val="90000"/>
              </a:lnSpc>
              <a:spcBef>
                <a:spcPts val="1400"/>
              </a:spcBef>
              <a:spcAft>
                <a:spcPts val="0"/>
              </a:spcAft>
              <a:buSzPts val="2400"/>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Lightbox" id="232" name="Google Shape;232;p23"/>
          <p:cNvPicPr preferRelativeResize="0"/>
          <p:nvPr/>
        </p:nvPicPr>
        <p:blipFill rotWithShape="1">
          <a:blip r:embed="rId3">
            <a:alphaModFix/>
          </a:blip>
          <a:srcRect b="0" l="0" r="0" t="0"/>
          <a:stretch/>
        </p:blipFill>
        <p:spPr>
          <a:xfrm>
            <a:off x="356743" y="447738"/>
            <a:ext cx="5248275" cy="3438526"/>
          </a:xfrm>
          <a:prstGeom prst="rect">
            <a:avLst/>
          </a:prstGeom>
          <a:noFill/>
          <a:ln>
            <a:noFill/>
          </a:ln>
        </p:spPr>
      </p:pic>
      <p:sp>
        <p:nvSpPr>
          <p:cNvPr id="233" name="Google Shape;233;p23"/>
          <p:cNvSpPr txBox="1"/>
          <p:nvPr/>
        </p:nvSpPr>
        <p:spPr>
          <a:xfrm>
            <a:off x="6025896" y="412675"/>
            <a:ext cx="5833872" cy="2308324"/>
          </a:xfrm>
          <a:prstGeom prst="rect">
            <a:avLst/>
          </a:prstGeom>
          <a:gradFill>
            <a:gsLst>
              <a:gs pos="0">
                <a:srgbClr val="C0B39F"/>
              </a:gs>
              <a:gs pos="45000">
                <a:srgbClr val="CBBFAF"/>
              </a:gs>
              <a:gs pos="100000">
                <a:srgbClr val="D3C8B5"/>
              </a:gs>
            </a:gsLst>
            <a:path path="circle">
              <a:fillToRect b="50%" l="50%" r="50%" t="50%"/>
            </a:path>
            <a:tileRect/>
          </a:gradFill>
          <a:ln cap="flat" cmpd="sng" w="127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Inserting 50</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Hash(50) = 50 % 7 = 1 </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 our hash table slot 1 is already occupied. So, we will search for slot 1+1</a:t>
            </a:r>
            <a:r>
              <a:rPr b="0" baseline="30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 i.e. 1+1 = 2, </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Again slot 2 is found occupied, so we will search for cell 1+2</a:t>
            </a:r>
            <a:r>
              <a:rPr b="0" baseline="30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 i.e.1+4 = 5, </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Now, cell 5 is not occupied so we will place 50 in slot 5.</a:t>
            </a:r>
            <a:endParaRPr/>
          </a:p>
        </p:txBody>
      </p:sp>
      <p:pic>
        <p:nvPicPr>
          <p:cNvPr descr="Lightbox" id="234" name="Google Shape;234;p23"/>
          <p:cNvPicPr preferRelativeResize="0"/>
          <p:nvPr/>
        </p:nvPicPr>
        <p:blipFill rotWithShape="1">
          <a:blip r:embed="rId4">
            <a:alphaModFix/>
          </a:blip>
          <a:srcRect b="0" l="0" r="0" t="0"/>
          <a:stretch/>
        </p:blipFill>
        <p:spPr>
          <a:xfrm>
            <a:off x="7278751" y="3580613"/>
            <a:ext cx="3033682" cy="2518529"/>
          </a:xfrm>
          <a:prstGeom prst="rect">
            <a:avLst/>
          </a:prstGeom>
          <a:noFill/>
          <a:ln>
            <a:noFill/>
          </a:ln>
        </p:spPr>
      </p:pic>
      <p:sp>
        <p:nvSpPr>
          <p:cNvPr id="235" name="Google Shape;235;p23"/>
          <p:cNvSpPr/>
          <p:nvPr/>
        </p:nvSpPr>
        <p:spPr>
          <a:xfrm>
            <a:off x="8147304" y="2779776"/>
            <a:ext cx="905256" cy="585216"/>
          </a:xfrm>
          <a:prstGeom prst="down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Double Hashing</a:t>
            </a:r>
            <a:endParaRPr/>
          </a:p>
        </p:txBody>
      </p:sp>
      <p:sp>
        <p:nvSpPr>
          <p:cNvPr id="241" name="Google Shape;241;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t>Double hashing is a collision resolution technique used in hash tables. It works by using two hash functions to compute two different hash values for a given key. The first hash function is used to compute the initial hash value, and the second hash function is used to compute the step size for the probing sequence.</a:t>
            </a:r>
            <a:endParaRPr/>
          </a:p>
          <a:p>
            <a:pPr indent="0" lvl="0" marL="91440" rtl="0" algn="just">
              <a:lnSpc>
                <a:spcPct val="90000"/>
              </a:lnSpc>
              <a:spcBef>
                <a:spcPts val="1400"/>
              </a:spcBef>
              <a:spcAft>
                <a:spcPts val="0"/>
              </a:spcAft>
              <a:buSzPts val="2400"/>
              <a:buNone/>
            </a:pPr>
            <a:r>
              <a:t/>
            </a:r>
            <a:endParaRPr sz="2400"/>
          </a:p>
          <a:p>
            <a:pPr indent="-152400" lvl="0" marL="91440" rtl="0" algn="just">
              <a:lnSpc>
                <a:spcPct val="90000"/>
              </a:lnSpc>
              <a:spcBef>
                <a:spcPts val="1400"/>
              </a:spcBef>
              <a:spcAft>
                <a:spcPts val="0"/>
              </a:spcAft>
              <a:buSzPts val="2400"/>
              <a:buChar char=" "/>
            </a:pPr>
            <a:r>
              <a:rPr lang="en-US" sz="2400"/>
              <a:t>The advantage of Double hashing is that it is one of the best forms of probing, producing a uniform distribution of records throughout a hash table.</a:t>
            </a:r>
            <a:endParaRPr/>
          </a:p>
          <a:p>
            <a:pPr indent="0" lvl="0" marL="91440" rtl="0" algn="just">
              <a:lnSpc>
                <a:spcPct val="90000"/>
              </a:lnSpc>
              <a:spcBef>
                <a:spcPts val="1400"/>
              </a:spcBef>
              <a:spcAft>
                <a:spcPts val="0"/>
              </a:spcAft>
              <a:buSzPts val="2400"/>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Double Hashing</a:t>
            </a:r>
            <a:endParaRPr/>
          </a:p>
        </p:txBody>
      </p:sp>
      <p:sp>
        <p:nvSpPr>
          <p:cNvPr id="247" name="Google Shape;247;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i="1" lang="en-US" sz="2400"/>
              <a:t>let hash(x) be the slot index computed using hash function. </a:t>
            </a:r>
            <a:endParaRPr i="1" sz="2400"/>
          </a:p>
          <a:p>
            <a:pPr indent="0" lvl="0" marL="0" rtl="0" algn="just">
              <a:lnSpc>
                <a:spcPct val="90000"/>
              </a:lnSpc>
              <a:spcBef>
                <a:spcPts val="1400"/>
              </a:spcBef>
              <a:spcAft>
                <a:spcPts val="0"/>
              </a:spcAft>
              <a:buSzPts val="2400"/>
              <a:buNone/>
            </a:pPr>
            <a:r>
              <a:t/>
            </a:r>
            <a:endParaRPr i="1" sz="2400"/>
          </a:p>
          <a:p>
            <a:pPr indent="0" lvl="0" marL="0" rtl="0" algn="just">
              <a:lnSpc>
                <a:spcPct val="90000"/>
              </a:lnSpc>
              <a:spcBef>
                <a:spcPts val="1400"/>
              </a:spcBef>
              <a:spcAft>
                <a:spcPts val="0"/>
              </a:spcAft>
              <a:buSzPts val="2400"/>
              <a:buNone/>
            </a:pPr>
            <a:r>
              <a:rPr i="1" lang="en-US" sz="2400"/>
              <a:t>If slot hash(x) % S is full, then we try (hash(x) + 1*hash2(x)) % S</a:t>
            </a:r>
            <a:endParaRPr/>
          </a:p>
          <a:p>
            <a:pPr indent="0" lvl="0" marL="0" rtl="0" algn="just">
              <a:lnSpc>
                <a:spcPct val="90000"/>
              </a:lnSpc>
              <a:spcBef>
                <a:spcPts val="1400"/>
              </a:spcBef>
              <a:spcAft>
                <a:spcPts val="0"/>
              </a:spcAft>
              <a:buSzPts val="2400"/>
              <a:buNone/>
            </a:pPr>
            <a:br>
              <a:rPr i="1" lang="en-US" sz="2400"/>
            </a:br>
            <a:r>
              <a:rPr i="1" lang="en-US" sz="2400"/>
              <a:t>If (hash(x) + 1*hash2(x)) % S is also full, then we try (hash(x) + 2*hash2(x)) % S</a:t>
            </a:r>
            <a:endParaRPr/>
          </a:p>
          <a:p>
            <a:pPr indent="0" lvl="0" marL="0" rtl="0" algn="just">
              <a:lnSpc>
                <a:spcPct val="90000"/>
              </a:lnSpc>
              <a:spcBef>
                <a:spcPts val="1400"/>
              </a:spcBef>
              <a:spcAft>
                <a:spcPts val="0"/>
              </a:spcAft>
              <a:buSzPts val="2400"/>
              <a:buNone/>
            </a:pPr>
            <a:br>
              <a:rPr i="1" lang="en-US" sz="2400"/>
            </a:br>
            <a:r>
              <a:rPr i="1" lang="en-US" sz="2400"/>
              <a:t>If (hash(x) + 2*hash2(x)) % S is also full, then we try (hash(x) + 3*hash2(x)) % S</a:t>
            </a:r>
            <a:endParaRPr/>
          </a:p>
          <a:p>
            <a:pPr indent="0" lvl="0" marL="91440" rtl="0" algn="just">
              <a:lnSpc>
                <a:spcPct val="90000"/>
              </a:lnSpc>
              <a:spcBef>
                <a:spcPts val="1400"/>
              </a:spcBef>
              <a:spcAft>
                <a:spcPts val="0"/>
              </a:spcAft>
              <a:buSzPts val="2400"/>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Double Hashing</a:t>
            </a:r>
            <a:endParaRPr/>
          </a:p>
        </p:txBody>
      </p:sp>
      <p:sp>
        <p:nvSpPr>
          <p:cNvPr id="253" name="Google Shape;253;p26"/>
          <p:cNvSpPr txBox="1"/>
          <p:nvPr>
            <p:ph idx="1" type="body"/>
          </p:nvPr>
        </p:nvSpPr>
        <p:spPr>
          <a:xfrm>
            <a:off x="838200" y="1970202"/>
            <a:ext cx="10515600" cy="3827283"/>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Insert the keys 27, 43, 692, 72 into the Hash Table of size 7. where first hash-function is</a:t>
            </a:r>
            <a:r>
              <a:rPr b="1" lang="en-US"/>
              <a:t> h1​(k) = k mod 7</a:t>
            </a:r>
            <a:r>
              <a:rPr lang="en-US"/>
              <a:t> and second hash-function is </a:t>
            </a:r>
            <a:r>
              <a:rPr b="1" lang="en-US"/>
              <a:t>h2(k) = 1 + (k mod 5)</a:t>
            </a:r>
            <a:endParaRPr/>
          </a:p>
        </p:txBody>
      </p:sp>
      <p:pic>
        <p:nvPicPr>
          <p:cNvPr descr="Lightbox" id="254" name="Google Shape;254;p26"/>
          <p:cNvPicPr preferRelativeResize="0"/>
          <p:nvPr/>
        </p:nvPicPr>
        <p:blipFill rotWithShape="1">
          <a:blip r:embed="rId3">
            <a:alphaModFix/>
          </a:blip>
          <a:srcRect b="0" l="0" r="0" t="0"/>
          <a:stretch/>
        </p:blipFill>
        <p:spPr>
          <a:xfrm>
            <a:off x="2451850" y="2550988"/>
            <a:ext cx="2427124" cy="3651060"/>
          </a:xfrm>
          <a:prstGeom prst="rect">
            <a:avLst/>
          </a:prstGeom>
          <a:noFill/>
          <a:ln>
            <a:noFill/>
          </a:ln>
        </p:spPr>
      </p:pic>
      <p:pic>
        <p:nvPicPr>
          <p:cNvPr descr="Lightbox" id="255" name="Google Shape;255;p26"/>
          <p:cNvPicPr preferRelativeResize="0"/>
          <p:nvPr/>
        </p:nvPicPr>
        <p:blipFill rotWithShape="1">
          <a:blip r:embed="rId4">
            <a:alphaModFix/>
          </a:blip>
          <a:srcRect b="0" l="0" r="0" t="0"/>
          <a:stretch/>
        </p:blipFill>
        <p:spPr>
          <a:xfrm>
            <a:off x="7196738" y="2336152"/>
            <a:ext cx="2455786" cy="3694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idx="1" type="body"/>
          </p:nvPr>
        </p:nvSpPr>
        <p:spPr>
          <a:xfrm>
            <a:off x="923041" y="1960775"/>
            <a:ext cx="6339840" cy="4054374"/>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SzPts val="2400"/>
              <a:buChar char=" "/>
            </a:pPr>
            <a:r>
              <a:rPr lang="en-US" sz="2400"/>
              <a:t>Insert 692692 % 7 = 6, but location 6 is already being occupied and this is a collision</a:t>
            </a:r>
            <a:endParaRPr/>
          </a:p>
          <a:p>
            <a:pPr indent="-152400" lvl="0" marL="91440" rtl="0" algn="l">
              <a:lnSpc>
                <a:spcPct val="90000"/>
              </a:lnSpc>
              <a:spcBef>
                <a:spcPts val="1400"/>
              </a:spcBef>
              <a:spcAft>
                <a:spcPts val="0"/>
              </a:spcAft>
              <a:buSzPts val="2400"/>
              <a:buChar char=" "/>
            </a:pPr>
            <a:r>
              <a:rPr lang="en-US" sz="2400"/>
              <a:t>So we need to resolve this collision using double hashing.</a:t>
            </a:r>
            <a:endParaRPr/>
          </a:p>
          <a:p>
            <a:pPr indent="0" lvl="0" marL="91440" rtl="0" algn="l">
              <a:lnSpc>
                <a:spcPct val="90000"/>
              </a:lnSpc>
              <a:spcBef>
                <a:spcPts val="1400"/>
              </a:spcBef>
              <a:spcAft>
                <a:spcPts val="0"/>
              </a:spcAft>
              <a:buSzPts val="2400"/>
              <a:buNone/>
            </a:pPr>
            <a:r>
              <a:t/>
            </a:r>
            <a:endParaRPr sz="2400"/>
          </a:p>
          <a:p>
            <a:pPr indent="-152400" lvl="0" marL="91440" rtl="0" algn="l">
              <a:lnSpc>
                <a:spcPct val="90000"/>
              </a:lnSpc>
              <a:spcBef>
                <a:spcPts val="1400"/>
              </a:spcBef>
              <a:spcAft>
                <a:spcPts val="0"/>
              </a:spcAft>
              <a:buSzPts val="2400"/>
              <a:buChar char=" "/>
            </a:pPr>
            <a:r>
              <a:rPr i="1" lang="en-US" sz="2400"/>
              <a:t>h</a:t>
            </a:r>
            <a:r>
              <a:rPr baseline="-25000" i="1" lang="en-US" sz="2400"/>
              <a:t>new</a:t>
            </a:r>
            <a:r>
              <a:rPr i="1" lang="en-US" sz="2400"/>
              <a:t> = [h1(692) + i * (h2(692)] % 7</a:t>
            </a:r>
            <a:br>
              <a:rPr i="1" lang="en-US" sz="2400"/>
            </a:br>
            <a:r>
              <a:rPr i="1" lang="en-US" sz="2400"/>
              <a:t>= [6 + 1 * (1 + 692 % 5)] % 7</a:t>
            </a:r>
            <a:br>
              <a:rPr i="1" lang="en-US" sz="2400"/>
            </a:br>
            <a:r>
              <a:rPr i="1" lang="en-US" sz="2400"/>
              <a:t>= 9% 7</a:t>
            </a:r>
            <a:br>
              <a:rPr i="1" lang="en-US" sz="2400"/>
            </a:br>
            <a:r>
              <a:rPr i="1" lang="en-US" sz="2400"/>
              <a:t>= 2</a:t>
            </a:r>
            <a:endParaRPr/>
          </a:p>
          <a:p>
            <a:pPr indent="-152400" lvl="0" marL="91440" rtl="0" algn="l">
              <a:lnSpc>
                <a:spcPct val="90000"/>
              </a:lnSpc>
              <a:spcBef>
                <a:spcPts val="1400"/>
              </a:spcBef>
              <a:spcAft>
                <a:spcPts val="0"/>
              </a:spcAft>
              <a:buSzPts val="2400"/>
              <a:buChar char=" "/>
            </a:pPr>
            <a:r>
              <a:rPr i="1" lang="en-US" sz="2400"/>
              <a:t>Now, as 2 is an empty slot, </a:t>
            </a:r>
            <a:br>
              <a:rPr i="1" lang="en-US" sz="2400"/>
            </a:br>
            <a:r>
              <a:rPr i="1" lang="en-US" sz="2400"/>
              <a:t>so we can insert 692 into 2nd slot.</a:t>
            </a:r>
            <a:endParaRPr/>
          </a:p>
          <a:p>
            <a:pPr indent="0" lvl="0" marL="91440" rtl="0" algn="l">
              <a:lnSpc>
                <a:spcPct val="90000"/>
              </a:lnSpc>
              <a:spcBef>
                <a:spcPts val="1400"/>
              </a:spcBef>
              <a:spcAft>
                <a:spcPts val="0"/>
              </a:spcAft>
              <a:buSzPts val="2400"/>
              <a:buNone/>
            </a:pPr>
            <a:r>
              <a:t/>
            </a:r>
            <a:endParaRPr sz="2400"/>
          </a:p>
        </p:txBody>
      </p:sp>
      <p:pic>
        <p:nvPicPr>
          <p:cNvPr descr="Insert key 692 in the hash table" id="261" name="Google Shape;261;p27"/>
          <p:cNvPicPr preferRelativeResize="0"/>
          <p:nvPr/>
        </p:nvPicPr>
        <p:blipFill rotWithShape="1">
          <a:blip r:embed="rId3">
            <a:alphaModFix/>
          </a:blip>
          <a:srcRect b="0" l="0" r="0" t="0"/>
          <a:stretch/>
        </p:blipFill>
        <p:spPr>
          <a:xfrm>
            <a:off x="8434287" y="2309898"/>
            <a:ext cx="2761361" cy="4063470"/>
          </a:xfrm>
          <a:prstGeom prst="rect">
            <a:avLst/>
          </a:prstGeom>
          <a:noFill/>
          <a:ln>
            <a:noFill/>
          </a:ln>
        </p:spPr>
      </p:pic>
      <p:sp>
        <p:nvSpPr>
          <p:cNvPr id="262" name="Google Shape;262;p27"/>
          <p:cNvSpPr txBox="1"/>
          <p:nvPr/>
        </p:nvSpPr>
        <p:spPr>
          <a:xfrm>
            <a:off x="1027522" y="1150070"/>
            <a:ext cx="343224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Calibri"/>
                <a:ea typeface="Calibri"/>
                <a:cs typeface="Calibri"/>
                <a:sym typeface="Calibri"/>
              </a:rPr>
              <a:t>Double Hashing</a:t>
            </a:r>
            <a:endParaRPr sz="3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idx="1" type="body"/>
          </p:nvPr>
        </p:nvSpPr>
        <p:spPr>
          <a:xfrm>
            <a:off x="857054" y="1809945"/>
            <a:ext cx="6147816" cy="4068891"/>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SzPts val="2400"/>
              <a:buChar char=" "/>
            </a:pPr>
            <a:r>
              <a:rPr lang="en-US" sz="2400"/>
              <a:t>Insert 7272 % 7 = 2, but location 2 is already being occupied and this is a collision. </a:t>
            </a:r>
            <a:endParaRPr/>
          </a:p>
          <a:p>
            <a:pPr indent="-152400" lvl="0" marL="91440" rtl="0" algn="l">
              <a:lnSpc>
                <a:spcPct val="90000"/>
              </a:lnSpc>
              <a:spcBef>
                <a:spcPts val="1400"/>
              </a:spcBef>
              <a:spcAft>
                <a:spcPts val="0"/>
              </a:spcAft>
              <a:buSzPts val="2400"/>
              <a:buChar char=" "/>
            </a:pPr>
            <a:r>
              <a:rPr lang="en-US" sz="2400"/>
              <a:t>So we need to resolve this collision using double hashing.</a:t>
            </a:r>
            <a:endParaRPr/>
          </a:p>
          <a:p>
            <a:pPr indent="0" lvl="0" marL="91440" rtl="0" algn="l">
              <a:lnSpc>
                <a:spcPct val="90000"/>
              </a:lnSpc>
              <a:spcBef>
                <a:spcPts val="1400"/>
              </a:spcBef>
              <a:spcAft>
                <a:spcPts val="0"/>
              </a:spcAft>
              <a:buSzPts val="2400"/>
              <a:buNone/>
            </a:pPr>
            <a:r>
              <a:t/>
            </a:r>
            <a:endParaRPr sz="2400"/>
          </a:p>
          <a:p>
            <a:pPr indent="-152400" lvl="0" marL="91440" rtl="0" algn="l">
              <a:lnSpc>
                <a:spcPct val="90000"/>
              </a:lnSpc>
              <a:spcBef>
                <a:spcPts val="1400"/>
              </a:spcBef>
              <a:spcAft>
                <a:spcPts val="0"/>
              </a:spcAft>
              <a:buSzPts val="2400"/>
              <a:buChar char=" "/>
            </a:pPr>
            <a:r>
              <a:rPr i="1" lang="en-US" sz="2400"/>
              <a:t>h</a:t>
            </a:r>
            <a:r>
              <a:rPr baseline="-25000" i="1" lang="en-US" sz="2400"/>
              <a:t>new</a:t>
            </a:r>
            <a:r>
              <a:rPr i="1" lang="en-US" sz="2400"/>
              <a:t> = [h1(72) + i * (h2(72)] % 7</a:t>
            </a:r>
            <a:br>
              <a:rPr i="1" lang="en-US" sz="2400"/>
            </a:br>
            <a:r>
              <a:rPr i="1" lang="en-US" sz="2400"/>
              <a:t>= [2 + 1 * (1 + 72 % 5)] % 7</a:t>
            </a:r>
            <a:br>
              <a:rPr i="1" lang="en-US" sz="2400"/>
            </a:br>
            <a:r>
              <a:rPr i="1" lang="en-US" sz="2400"/>
              <a:t>= 5 % 7</a:t>
            </a:r>
            <a:br>
              <a:rPr i="1" lang="en-US" sz="2400"/>
            </a:br>
            <a:r>
              <a:rPr i="1" lang="en-US" sz="2400"/>
              <a:t>= 5, </a:t>
            </a:r>
            <a:endParaRPr/>
          </a:p>
          <a:p>
            <a:pPr indent="-152400" lvl="0" marL="91440" rtl="0" algn="l">
              <a:lnSpc>
                <a:spcPct val="90000"/>
              </a:lnSpc>
              <a:spcBef>
                <a:spcPts val="1400"/>
              </a:spcBef>
              <a:spcAft>
                <a:spcPts val="0"/>
              </a:spcAft>
              <a:buSzPts val="2400"/>
              <a:buChar char=" "/>
            </a:pPr>
            <a:r>
              <a:rPr i="1" lang="en-US" sz="2400"/>
              <a:t>Now, as 5 is an empty slot, </a:t>
            </a:r>
            <a:br>
              <a:rPr i="1" lang="en-US" sz="2400"/>
            </a:br>
            <a:r>
              <a:rPr i="1" lang="en-US" sz="2400"/>
              <a:t>so we can insert 72 into 5th slot.</a:t>
            </a:r>
            <a:endParaRPr/>
          </a:p>
          <a:p>
            <a:pPr indent="0" lvl="0" marL="91440" rtl="0" algn="l">
              <a:lnSpc>
                <a:spcPct val="90000"/>
              </a:lnSpc>
              <a:spcBef>
                <a:spcPts val="1400"/>
              </a:spcBef>
              <a:spcAft>
                <a:spcPts val="0"/>
              </a:spcAft>
              <a:buSzPts val="2400"/>
              <a:buNone/>
            </a:pPr>
            <a:r>
              <a:t/>
            </a:r>
            <a:endParaRPr sz="2400"/>
          </a:p>
        </p:txBody>
      </p:sp>
      <p:pic>
        <p:nvPicPr>
          <p:cNvPr descr="Lightbox" id="268" name="Google Shape;268;p28"/>
          <p:cNvPicPr preferRelativeResize="0"/>
          <p:nvPr/>
        </p:nvPicPr>
        <p:blipFill rotWithShape="1">
          <a:blip r:embed="rId3">
            <a:alphaModFix/>
          </a:blip>
          <a:srcRect b="0" l="0" r="0" t="0"/>
          <a:stretch/>
        </p:blipFill>
        <p:spPr>
          <a:xfrm>
            <a:off x="8184007" y="1018031"/>
            <a:ext cx="3341248" cy="5026153"/>
          </a:xfrm>
          <a:prstGeom prst="rect">
            <a:avLst/>
          </a:prstGeom>
          <a:noFill/>
          <a:ln>
            <a:noFill/>
          </a:ln>
        </p:spPr>
      </p:pic>
      <p:sp>
        <p:nvSpPr>
          <p:cNvPr id="269" name="Google Shape;269;p28"/>
          <p:cNvSpPr txBox="1"/>
          <p:nvPr/>
        </p:nvSpPr>
        <p:spPr>
          <a:xfrm>
            <a:off x="1027522" y="1150070"/>
            <a:ext cx="343224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Double Hashing</a:t>
            </a:r>
            <a:endParaRPr sz="3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637032" y="3163189"/>
            <a:ext cx="10515600" cy="132556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chemeClr val="accent2"/>
              </a:buClr>
              <a:buSzPts val="6600"/>
              <a:buFont typeface="Calibri"/>
              <a:buNone/>
            </a:pPr>
            <a:r>
              <a:rPr lang="en-US" sz="6600">
                <a:solidFill>
                  <a:schemeClr val="accent2"/>
                </a:solidFill>
              </a:rPr>
              <a:t>Thank You</a:t>
            </a:r>
            <a:endParaRPr sz="66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Lightbox" id="113" name="Google Shape;113;p3"/>
          <p:cNvPicPr preferRelativeResize="0"/>
          <p:nvPr/>
        </p:nvPicPr>
        <p:blipFill rotWithShape="1">
          <a:blip r:embed="rId3">
            <a:alphaModFix/>
          </a:blip>
          <a:srcRect b="0" l="0" r="0" t="0"/>
          <a:stretch/>
        </p:blipFill>
        <p:spPr>
          <a:xfrm>
            <a:off x="1670255" y="533400"/>
            <a:ext cx="9191420" cy="552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What is Hashing in Data Structure?</a:t>
            </a:r>
            <a:endParaRPr/>
          </a:p>
        </p:txBody>
      </p:sp>
      <p:sp>
        <p:nvSpPr>
          <p:cNvPr id="119" name="Google Shape;119;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b="1" lang="en-US" sz="2400"/>
              <a:t>Hashing </a:t>
            </a:r>
            <a:r>
              <a:rPr lang="en-US" sz="2400"/>
              <a:t>is a technique used in data structures to store and retrieve data efficiently. It involves using a </a:t>
            </a:r>
            <a:r>
              <a:rPr b="1" lang="en-US" sz="2400"/>
              <a:t>hash function</a:t>
            </a:r>
            <a:r>
              <a:rPr lang="en-US" sz="2400"/>
              <a:t> to map data items to a fixed-size array which is called a</a:t>
            </a:r>
            <a:r>
              <a:rPr b="1" lang="en-US" sz="2400"/>
              <a:t> hash table</a:t>
            </a:r>
            <a:r>
              <a:rPr lang="en-US" sz="2400"/>
              <a:t>.</a:t>
            </a:r>
            <a:endParaRPr/>
          </a:p>
          <a:p>
            <a:pPr indent="0" lvl="0" marL="91440" rtl="0" algn="just">
              <a:lnSpc>
                <a:spcPct val="90000"/>
              </a:lnSpc>
              <a:spcBef>
                <a:spcPts val="1400"/>
              </a:spcBef>
              <a:spcAft>
                <a:spcPts val="0"/>
              </a:spcAft>
              <a:buSzPts val="2400"/>
              <a:buNone/>
            </a:pPr>
            <a:r>
              <a:t/>
            </a:r>
            <a:endParaRPr sz="2400"/>
          </a:p>
          <a:p>
            <a:pPr indent="-152400" lvl="0" marL="91440" rtl="0" algn="just">
              <a:lnSpc>
                <a:spcPct val="90000"/>
              </a:lnSpc>
              <a:spcBef>
                <a:spcPts val="1400"/>
              </a:spcBef>
              <a:spcAft>
                <a:spcPts val="0"/>
              </a:spcAft>
              <a:buSzPts val="2400"/>
              <a:buChar char=" "/>
            </a:pPr>
            <a:r>
              <a:rPr b="1" lang="en-US" sz="2400"/>
              <a:t>Hash Table in Data Structure</a:t>
            </a:r>
            <a:endParaRPr/>
          </a:p>
          <a:p>
            <a:pPr indent="-152400" lvl="0" marL="91440" rtl="0" algn="just">
              <a:lnSpc>
                <a:spcPct val="90000"/>
              </a:lnSpc>
              <a:spcBef>
                <a:spcPts val="1400"/>
              </a:spcBef>
              <a:spcAft>
                <a:spcPts val="0"/>
              </a:spcAft>
              <a:buSzPts val="2400"/>
              <a:buChar char=" "/>
            </a:pPr>
            <a:r>
              <a:rPr lang="en-US" sz="2400"/>
              <a:t>A </a:t>
            </a:r>
            <a:r>
              <a:rPr b="1" lang="en-US" sz="2400"/>
              <a:t>hash table </a:t>
            </a:r>
            <a:r>
              <a:rPr lang="en-US" sz="2400"/>
              <a:t>is also known as a hash map. It is a data structure that stores </a:t>
            </a:r>
            <a:r>
              <a:rPr b="1" lang="en-US" sz="2400"/>
              <a:t>key-value pairs</a:t>
            </a:r>
            <a:r>
              <a:rPr lang="en-US" sz="2400"/>
              <a:t>. It uses a </a:t>
            </a:r>
            <a:r>
              <a:rPr b="1" lang="en-US" sz="2400"/>
              <a:t>hash function</a:t>
            </a:r>
            <a:r>
              <a:rPr lang="en-US" sz="2400"/>
              <a:t> to map </a:t>
            </a:r>
            <a:r>
              <a:rPr b="1" lang="en-US" sz="2400"/>
              <a:t>keys</a:t>
            </a:r>
            <a:r>
              <a:rPr lang="en-US" sz="2400"/>
              <a:t> to a fixed-size array, called a </a:t>
            </a:r>
            <a:r>
              <a:rPr b="1" lang="en-US" sz="2400"/>
              <a:t>hash table</a:t>
            </a:r>
            <a:r>
              <a:rPr lang="en-US" sz="2400"/>
              <a:t>. This allows in faster </a:t>
            </a:r>
            <a:r>
              <a:rPr b="1" lang="en-US" sz="2400"/>
              <a:t>search</a:t>
            </a:r>
            <a:r>
              <a:rPr lang="en-US" sz="2400"/>
              <a:t>, </a:t>
            </a:r>
            <a:r>
              <a:rPr b="1" lang="en-US" sz="2400"/>
              <a:t>insertion</a:t>
            </a:r>
            <a:r>
              <a:rPr lang="en-US" sz="2400"/>
              <a:t>, and </a:t>
            </a:r>
            <a:r>
              <a:rPr b="1" lang="en-US" sz="2400"/>
              <a:t>deletion</a:t>
            </a:r>
            <a:r>
              <a:rPr lang="en-US" sz="2400"/>
              <a:t> operations.</a:t>
            </a:r>
            <a:endParaRPr/>
          </a:p>
          <a:p>
            <a:pPr indent="0" lvl="0" marL="0" rtl="0" algn="just">
              <a:lnSpc>
                <a:spcPct val="90000"/>
              </a:lnSpc>
              <a:spcBef>
                <a:spcPts val="1400"/>
              </a:spcBef>
              <a:spcAft>
                <a:spcPts val="0"/>
              </a:spcAft>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Hash Function</a:t>
            </a:r>
            <a:endParaRPr/>
          </a:p>
        </p:txBody>
      </p:sp>
      <p:sp>
        <p:nvSpPr>
          <p:cNvPr id="125" name="Google Shape;125;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t>The</a:t>
            </a:r>
            <a:r>
              <a:rPr b="1" lang="en-US" sz="2400"/>
              <a:t> hash function</a:t>
            </a:r>
            <a:r>
              <a:rPr lang="en-US" sz="2400"/>
              <a:t> is a function that takes a </a:t>
            </a:r>
            <a:r>
              <a:rPr b="1" lang="en-US" sz="2400"/>
              <a:t>key </a:t>
            </a:r>
            <a:r>
              <a:rPr lang="en-US" sz="2400"/>
              <a:t>and returns an </a:t>
            </a:r>
            <a:r>
              <a:rPr b="1" lang="en-US" sz="2400"/>
              <a:t>index </a:t>
            </a:r>
            <a:r>
              <a:rPr lang="en-US" sz="2400"/>
              <a:t>into the </a:t>
            </a:r>
            <a:r>
              <a:rPr b="1" lang="en-US" sz="2400"/>
              <a:t>hash table</a:t>
            </a:r>
            <a:r>
              <a:rPr lang="en-US" sz="2400"/>
              <a:t>. The goal of a hash function is to distribute keys evenly across the hash table, minimizing collisions (when two keys map to the same index).</a:t>
            </a:r>
            <a:endParaRPr/>
          </a:p>
          <a:p>
            <a:pPr indent="-152400" lvl="0" marL="91440" rtl="0" algn="just">
              <a:lnSpc>
                <a:spcPct val="90000"/>
              </a:lnSpc>
              <a:spcBef>
                <a:spcPts val="1400"/>
              </a:spcBef>
              <a:spcAft>
                <a:spcPts val="0"/>
              </a:spcAft>
              <a:buSzPts val="2400"/>
              <a:buChar char=" "/>
            </a:pPr>
            <a:r>
              <a:rPr lang="en-US" sz="2400"/>
              <a:t>Common hash functions include:</a:t>
            </a:r>
            <a:endParaRPr/>
          </a:p>
          <a:p>
            <a:pPr indent="-152400" lvl="0" marL="91440" rtl="0" algn="just">
              <a:lnSpc>
                <a:spcPct val="90000"/>
              </a:lnSpc>
              <a:spcBef>
                <a:spcPts val="1400"/>
              </a:spcBef>
              <a:spcAft>
                <a:spcPts val="0"/>
              </a:spcAft>
              <a:buSzPts val="2400"/>
              <a:buChar char=" "/>
            </a:pPr>
            <a:r>
              <a:rPr b="1" lang="en-US" sz="2400"/>
              <a:t>Division Method: </a:t>
            </a:r>
            <a:r>
              <a:rPr lang="en-US" sz="2400"/>
              <a:t>Key % Hash Table Size</a:t>
            </a:r>
            <a:endParaRPr/>
          </a:p>
          <a:p>
            <a:pPr indent="-152400" lvl="0" marL="91440" rtl="0" algn="just">
              <a:lnSpc>
                <a:spcPct val="90000"/>
              </a:lnSpc>
              <a:spcBef>
                <a:spcPts val="1400"/>
              </a:spcBef>
              <a:spcAft>
                <a:spcPts val="0"/>
              </a:spcAft>
              <a:buSzPts val="2400"/>
              <a:buChar char=" "/>
            </a:pPr>
            <a:r>
              <a:rPr b="1" lang="en-US" sz="2400"/>
              <a:t>Multiplication Method: </a:t>
            </a:r>
            <a:r>
              <a:rPr lang="en-US" sz="2400"/>
              <a:t>(Key * Constant) % Hash Table Size</a:t>
            </a:r>
            <a:endParaRPr/>
          </a:p>
          <a:p>
            <a:pPr indent="-152400" lvl="0" marL="91440" rtl="0" algn="just">
              <a:lnSpc>
                <a:spcPct val="90000"/>
              </a:lnSpc>
              <a:spcBef>
                <a:spcPts val="1400"/>
              </a:spcBef>
              <a:spcAft>
                <a:spcPts val="0"/>
              </a:spcAft>
              <a:buSzPts val="2400"/>
              <a:buChar char=" "/>
            </a:pPr>
            <a:r>
              <a:rPr b="1" lang="en-US" sz="2400"/>
              <a:t>Universal Hashing: </a:t>
            </a:r>
            <a:r>
              <a:rPr lang="en-US" sz="2400"/>
              <a:t>A family of hash functions designed to minimize collisions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What is a Hash Collision?</a:t>
            </a:r>
            <a:endParaRPr/>
          </a:p>
        </p:txBody>
      </p:sp>
      <p:sp>
        <p:nvSpPr>
          <p:cNvPr id="131" name="Google Shape;131;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t>A hash collision occurs when two different keys map to the same index in a hash table. This can happen even with a good hash function, especially if the hash table is full or the keys are similar.</a:t>
            </a:r>
            <a:endParaRPr/>
          </a:p>
          <a:p>
            <a:pPr indent="-152400" lvl="0" marL="91440" rtl="0" algn="just">
              <a:lnSpc>
                <a:spcPct val="90000"/>
              </a:lnSpc>
              <a:spcBef>
                <a:spcPts val="1400"/>
              </a:spcBef>
              <a:spcAft>
                <a:spcPts val="0"/>
              </a:spcAft>
              <a:buSzPts val="2400"/>
              <a:buChar char=" "/>
            </a:pPr>
            <a:r>
              <a:rPr b="1" lang="en-US" sz="2400"/>
              <a:t>Causes of Hash Collisions:</a:t>
            </a:r>
            <a:endParaRPr sz="2400"/>
          </a:p>
          <a:p>
            <a:pPr indent="-152400" lvl="0" marL="91440" rtl="0" algn="just">
              <a:lnSpc>
                <a:spcPct val="90000"/>
              </a:lnSpc>
              <a:spcBef>
                <a:spcPts val="1400"/>
              </a:spcBef>
              <a:spcAft>
                <a:spcPts val="0"/>
              </a:spcAft>
              <a:buSzPts val="2400"/>
              <a:buChar char=" "/>
            </a:pPr>
            <a:r>
              <a:rPr b="1" lang="en-US" sz="2400"/>
              <a:t>Poor Hash Function:</a:t>
            </a:r>
            <a:r>
              <a:rPr lang="en-US" sz="2400"/>
              <a:t> A hash function that does not distribute keys evenly across the hash table can lead to more collisions.</a:t>
            </a:r>
            <a:endParaRPr/>
          </a:p>
          <a:p>
            <a:pPr indent="-152400" lvl="0" marL="91440" rtl="0" algn="just">
              <a:lnSpc>
                <a:spcPct val="90000"/>
              </a:lnSpc>
              <a:spcBef>
                <a:spcPts val="1400"/>
              </a:spcBef>
              <a:spcAft>
                <a:spcPts val="0"/>
              </a:spcAft>
              <a:buSzPts val="2400"/>
              <a:buChar char=" "/>
            </a:pPr>
            <a:r>
              <a:rPr b="1" lang="en-US" sz="2400"/>
              <a:t>High Load Factor: </a:t>
            </a:r>
            <a:r>
              <a:rPr lang="en-US" sz="2400"/>
              <a:t>A high load factor (ratio of keys to hash table size) increases the probability of collisions.</a:t>
            </a:r>
            <a:endParaRPr/>
          </a:p>
          <a:p>
            <a:pPr indent="-152400" lvl="0" marL="91440" rtl="0" algn="just">
              <a:lnSpc>
                <a:spcPct val="90000"/>
              </a:lnSpc>
              <a:spcBef>
                <a:spcPts val="1400"/>
              </a:spcBef>
              <a:spcAft>
                <a:spcPts val="0"/>
              </a:spcAft>
              <a:buSzPts val="2400"/>
              <a:buChar char=" "/>
            </a:pPr>
            <a:r>
              <a:rPr b="1" lang="en-US" sz="2400"/>
              <a:t>Similar Keys:</a:t>
            </a:r>
            <a:r>
              <a:rPr lang="en-US" sz="2400"/>
              <a:t> Keys that are similar in value or structure are more likely to collide.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Components of Hashing</a:t>
            </a:r>
            <a:endParaRPr/>
          </a:p>
        </p:txBody>
      </p:sp>
      <p:sp>
        <p:nvSpPr>
          <p:cNvPr id="137" name="Google Shape;137;p7"/>
          <p:cNvSpPr txBox="1"/>
          <p:nvPr>
            <p:ph idx="1" type="body"/>
          </p:nvPr>
        </p:nvSpPr>
        <p:spPr>
          <a:xfrm>
            <a:off x="838200" y="1960775"/>
            <a:ext cx="10954732" cy="4128940"/>
          </a:xfrm>
          <a:prstGeom prst="rect">
            <a:avLst/>
          </a:prstGeom>
          <a:noFill/>
          <a:ln>
            <a:noFill/>
          </a:ln>
        </p:spPr>
        <p:txBody>
          <a:bodyPr anchorCtr="0" anchor="t" bIns="45700" lIns="0" spcFirstLastPara="1" rIns="0" wrap="square" tIns="45700">
            <a:noAutofit/>
          </a:bodyPr>
          <a:lstStyle/>
          <a:p>
            <a:pPr indent="-152400" lvl="0" marL="91440" rtl="0" algn="just">
              <a:lnSpc>
                <a:spcPct val="90000"/>
              </a:lnSpc>
              <a:spcBef>
                <a:spcPts val="0"/>
              </a:spcBef>
              <a:spcAft>
                <a:spcPts val="0"/>
              </a:spcAft>
              <a:buSzPts val="2400"/>
              <a:buChar char=" "/>
            </a:pPr>
            <a:r>
              <a:rPr lang="en-US" sz="2400"/>
              <a:t>There are majorly three components of hashing:</a:t>
            </a:r>
            <a:endParaRPr/>
          </a:p>
          <a:p>
            <a:pPr indent="-152400" lvl="0" marL="91440" rtl="0" algn="just">
              <a:lnSpc>
                <a:spcPct val="90000"/>
              </a:lnSpc>
              <a:spcBef>
                <a:spcPts val="1400"/>
              </a:spcBef>
              <a:spcAft>
                <a:spcPts val="0"/>
              </a:spcAft>
              <a:buSzPts val="2400"/>
              <a:buChar char=" "/>
            </a:pPr>
            <a:r>
              <a:rPr b="1" lang="en-US" sz="2400"/>
              <a:t>Key:</a:t>
            </a:r>
            <a:r>
              <a:rPr lang="en-US" sz="2400"/>
              <a:t> A </a:t>
            </a:r>
            <a:r>
              <a:rPr b="1" lang="en-US" sz="2400"/>
              <a:t>Key</a:t>
            </a:r>
            <a:r>
              <a:rPr lang="en-US" sz="2400"/>
              <a:t> can be anything string or integer which is fed as input in the hash function the technique that determines an index or location for storage of an item in a data structure. </a:t>
            </a:r>
            <a:endParaRPr/>
          </a:p>
          <a:p>
            <a:pPr indent="-152400" lvl="0" marL="91440" rtl="0" algn="just">
              <a:lnSpc>
                <a:spcPct val="90000"/>
              </a:lnSpc>
              <a:spcBef>
                <a:spcPts val="1400"/>
              </a:spcBef>
              <a:spcAft>
                <a:spcPts val="0"/>
              </a:spcAft>
              <a:buSzPts val="2400"/>
              <a:buChar char=" "/>
            </a:pPr>
            <a:r>
              <a:rPr b="1" lang="en-US" sz="2400"/>
              <a:t>Hash Function: </a:t>
            </a:r>
            <a:r>
              <a:rPr lang="en-US" sz="2400"/>
              <a:t>The </a:t>
            </a:r>
            <a:r>
              <a:rPr b="1" lang="en-US" sz="2400"/>
              <a:t>hash function</a:t>
            </a:r>
            <a:r>
              <a:rPr lang="en-US" sz="2400"/>
              <a:t> receives the input key and returns the index of an element in an array called a hash table. The index is known as the</a:t>
            </a:r>
            <a:r>
              <a:rPr b="1" lang="en-US" sz="2400"/>
              <a:t> hash index</a:t>
            </a:r>
            <a:r>
              <a:rPr lang="en-US" sz="2400"/>
              <a:t>.</a:t>
            </a:r>
            <a:endParaRPr/>
          </a:p>
          <a:p>
            <a:pPr indent="-152400" lvl="0" marL="91440" rtl="0" algn="just">
              <a:lnSpc>
                <a:spcPct val="90000"/>
              </a:lnSpc>
              <a:spcBef>
                <a:spcPts val="1400"/>
              </a:spcBef>
              <a:spcAft>
                <a:spcPts val="0"/>
              </a:spcAft>
              <a:buSzPts val="2400"/>
              <a:buChar char=" "/>
            </a:pPr>
            <a:r>
              <a:rPr b="1" lang="en-US" sz="2400"/>
              <a:t>Hash Table: </a:t>
            </a:r>
            <a:r>
              <a:rPr lang="en-US" sz="2400"/>
              <a:t>Hash table is a data structure that maps keys to values using a special function called a hash function. Hash stores the data in an associative manner in an array where each data value has its own unique index.</a:t>
            </a:r>
            <a:endParaRPr/>
          </a:p>
          <a:p>
            <a:pPr indent="0" lvl="0" marL="0" rtl="0" algn="just">
              <a:lnSpc>
                <a:spcPct val="90000"/>
              </a:lnSpc>
              <a:spcBef>
                <a:spcPts val="1400"/>
              </a:spcBef>
              <a:spcAft>
                <a:spcPts val="0"/>
              </a:spcAft>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Lightbox" id="142" name="Google Shape;142;p8"/>
          <p:cNvPicPr preferRelativeResize="0"/>
          <p:nvPr/>
        </p:nvPicPr>
        <p:blipFill rotWithShape="1">
          <a:blip r:embed="rId3">
            <a:alphaModFix/>
          </a:blip>
          <a:srcRect b="0" l="0" r="0" t="0"/>
          <a:stretch/>
        </p:blipFill>
        <p:spPr>
          <a:xfrm>
            <a:off x="466344" y="465213"/>
            <a:ext cx="10412188" cy="57568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How does Hashing work?</a:t>
            </a:r>
            <a:endParaRPr/>
          </a:p>
        </p:txBody>
      </p:sp>
      <p:sp>
        <p:nvSpPr>
          <p:cNvPr id="148" name="Google Shape;148;p9"/>
          <p:cNvSpPr txBox="1"/>
          <p:nvPr>
            <p:ph idx="1" type="body"/>
          </p:nvPr>
        </p:nvSpPr>
        <p:spPr>
          <a:xfrm>
            <a:off x="395926" y="1810512"/>
            <a:ext cx="11519554" cy="5047488"/>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t>Suppose we have a set of strings {“ab”, “cd”, “efg”} and we would like to store it in a table. </a:t>
            </a:r>
            <a:endParaRPr/>
          </a:p>
          <a:p>
            <a:pPr indent="-152400" lvl="0" marL="91440" rtl="0" algn="just">
              <a:lnSpc>
                <a:spcPct val="90000"/>
              </a:lnSpc>
              <a:spcBef>
                <a:spcPts val="1400"/>
              </a:spcBef>
              <a:spcAft>
                <a:spcPts val="0"/>
              </a:spcAft>
              <a:buSzPts val="2400"/>
              <a:buChar char=" "/>
            </a:pPr>
            <a:r>
              <a:rPr lang="en-US" sz="2400"/>
              <a:t>Our main objective here is to search or update the values stored in the table quickly in O(1) time and we are not concerned about the ordering of strings in the table. So the given set of strings can act as a key and the string itself will act as the value of the string but how to store the value corresponding to the key? </a:t>
            </a:r>
            <a:endParaRPr/>
          </a:p>
          <a:p>
            <a:pPr indent="-152400" lvl="0" marL="91440" rtl="0" algn="just">
              <a:lnSpc>
                <a:spcPct val="90000"/>
              </a:lnSpc>
              <a:spcBef>
                <a:spcPts val="1400"/>
              </a:spcBef>
              <a:spcAft>
                <a:spcPts val="0"/>
              </a:spcAft>
              <a:buSzPts val="2400"/>
              <a:buChar char=" "/>
            </a:pPr>
            <a:r>
              <a:rPr b="1" lang="en-US" sz="2400"/>
              <a:t>Step 1:</a:t>
            </a:r>
            <a:r>
              <a:rPr lang="en-US" sz="2400"/>
              <a:t> We know that hash functions (which is some mathematical formula) are used to calculate the hash value which acts as the index of the data structure where the value will be stored. </a:t>
            </a:r>
            <a:endParaRPr/>
          </a:p>
          <a:p>
            <a:pPr indent="-152400" lvl="0" marL="91440" rtl="0" algn="just">
              <a:lnSpc>
                <a:spcPct val="90000"/>
              </a:lnSpc>
              <a:spcBef>
                <a:spcPts val="1400"/>
              </a:spcBef>
              <a:spcAft>
                <a:spcPts val="0"/>
              </a:spcAft>
              <a:buSzPts val="2400"/>
              <a:buChar char=" "/>
            </a:pPr>
            <a:r>
              <a:rPr b="1" lang="en-US" sz="2400"/>
              <a:t>Step 2:</a:t>
            </a:r>
            <a:r>
              <a:rPr lang="en-US" sz="2400"/>
              <a:t> So, let’s assign </a:t>
            </a:r>
            <a:endParaRPr/>
          </a:p>
          <a:p>
            <a:pPr indent="-182880" lvl="1" marL="384048" rtl="0" algn="just">
              <a:lnSpc>
                <a:spcPct val="90000"/>
              </a:lnSpc>
              <a:spcBef>
                <a:spcPts val="400"/>
              </a:spcBef>
              <a:spcAft>
                <a:spcPts val="0"/>
              </a:spcAft>
              <a:buSzPts val="2400"/>
              <a:buChar char="◦"/>
            </a:pPr>
            <a:r>
              <a:rPr lang="en-US" sz="2400"/>
              <a:t>“a” = 1,</a:t>
            </a:r>
            <a:endParaRPr/>
          </a:p>
          <a:p>
            <a:pPr indent="-182880" lvl="1" marL="384048" rtl="0" algn="just">
              <a:lnSpc>
                <a:spcPct val="90000"/>
              </a:lnSpc>
              <a:spcBef>
                <a:spcPts val="600"/>
              </a:spcBef>
              <a:spcAft>
                <a:spcPts val="0"/>
              </a:spcAft>
              <a:buSzPts val="2400"/>
              <a:buChar char="◦"/>
            </a:pPr>
            <a:r>
              <a:rPr lang="en-US" sz="2400"/>
              <a:t>“b”=2, .. etc, to all alphabetical characters.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2024-04-12T14:37:01Z</dcterms:created>
  <dc:creator>user</dc:creator>
</cp:coreProperties>
</file>