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Comfortaa Regular"/>
      <p:regular r:id="rId29"/>
      <p:bold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Cfz/uD5isKWxtR64Ez9Jzgfr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Regula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-regular.fntdata"/><Relationship Id="rId30" Type="http://schemas.openxmlformats.org/officeDocument/2006/relationships/font" Target="fonts/ComfortaaRegular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Comfortaa-bold.fntdata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972ceeac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a6972ceeac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972ceeac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a6972ceeac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972ceea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a6972ceea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164575" y="1403250"/>
            <a:ext cx="66069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ru-RU" sz="3100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рекомендательного сервиса по контенту и активностям учреждений культуры </a:t>
            </a:r>
            <a:endParaRPr sz="31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t/>
            </a:r>
            <a:endParaRPr sz="2800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655626" y="612377"/>
            <a:ext cx="3138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ru-RU" sz="32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Закон</a:t>
            </a:r>
            <a:r>
              <a:rPr b="0" i="0" lang="ru-RU" sz="3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i="0" lang="ru-RU" sz="3200" u="none" cap="none" strike="noStrike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b="0" i="0" sz="3200" u="none" cap="none" strike="noStrike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400381">
            <a:off x="321709" y="600221"/>
            <a:ext cx="996064" cy="6156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</p:pic>
      <p:cxnSp>
        <p:nvCxnSpPr>
          <p:cNvPr id="87" name="Google Shape;87;p1"/>
          <p:cNvCxnSpPr/>
          <p:nvPr/>
        </p:nvCxnSpPr>
        <p:spPr>
          <a:xfrm>
            <a:off x="1502894" y="657476"/>
            <a:ext cx="1" cy="3760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pic>
        <p:nvPicPr>
          <p:cNvPr descr="https://hsto.org/getpro/habr/upload_files/8b8/c4e/86f/8b8c4e86fbca03a4fb5e8abd4b230231.jpg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-34066" t="-6335"/>
          <a:stretch/>
        </p:blipFill>
        <p:spPr>
          <a:xfrm>
            <a:off x="6172200" y="-177800"/>
            <a:ext cx="3984000" cy="298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9" name="Google Shape;89;p1"/>
          <p:cNvSpPr/>
          <p:nvPr/>
        </p:nvSpPr>
        <p:spPr>
          <a:xfrm rot="-3110525">
            <a:off x="7172088" y="1360905"/>
            <a:ext cx="2369609" cy="2576614"/>
          </a:xfrm>
          <a:custGeom>
            <a:rect b="b" l="l" r="r" t="t"/>
            <a:pathLst>
              <a:path extrusionOk="0" h="2576614" w="2300995">
                <a:moveTo>
                  <a:pt x="1259" y="1165571"/>
                </a:moveTo>
                <a:cubicBezTo>
                  <a:pt x="41495" y="736477"/>
                  <a:pt x="705473" y="-13133"/>
                  <a:pt x="1076382" y="175"/>
                </a:cubicBezTo>
                <a:cubicBezTo>
                  <a:pt x="1447291" y="13483"/>
                  <a:pt x="2056914" y="987799"/>
                  <a:pt x="2226714" y="1245417"/>
                </a:cubicBezTo>
                <a:cubicBezTo>
                  <a:pt x="2396515" y="1503036"/>
                  <a:pt x="2244685" y="1334832"/>
                  <a:pt x="2076420" y="1559942"/>
                </a:cubicBezTo>
                <a:cubicBezTo>
                  <a:pt x="1908155" y="1785052"/>
                  <a:pt x="770592" y="2522979"/>
                  <a:pt x="834966" y="2574737"/>
                </a:cubicBezTo>
                <a:cubicBezTo>
                  <a:pt x="899340" y="2626495"/>
                  <a:pt x="-38977" y="1594665"/>
                  <a:pt x="1259" y="1165571"/>
                </a:cubicBezTo>
                <a:close/>
              </a:path>
            </a:pathLst>
          </a:custGeom>
          <a:solidFill>
            <a:srgbClr val="2F5496">
              <a:alpha val="48235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4687075"/>
            <a:ext cx="9144000" cy="583349"/>
          </a:xfrm>
          <a:prstGeom prst="rect">
            <a:avLst/>
          </a:prstGeom>
          <a:solidFill>
            <a:schemeClr val="accent1">
              <a:alpha val="6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4746563"/>
            <a:ext cx="9144000" cy="610034"/>
          </a:xfrm>
          <a:prstGeom prst="rect">
            <a:avLst/>
          </a:prstGeom>
          <a:solidFill>
            <a:srgbClr val="1F3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025" y="3753425"/>
            <a:ext cx="78591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рамках хакатона </a:t>
            </a:r>
            <a:endParaRPr b="0" i="0" sz="2700" u="none" cap="none" strike="noStrike">
              <a:solidFill>
                <a:srgbClr val="1F386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1F386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“Лидеры цифровой трансформации”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lctIhgl_zMoYV_x_dP1Io1nFui85HshlZR70OCs8o_-ubVkWzj5QgO7EGZcu-kC5upACX9esmbE4wMRNIu7GJs3SZA2I4lu8lt9JjbCeSsNQcDDVH6A6uXCQTTRadXuwLkBxOJDKFwA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483" y="4237582"/>
            <a:ext cx="1420104" cy="1420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sE2_FcP0EMQxnaScIVLy4Nz_AnduCot9pwLtYPPBlAsEEvxnBusBydRUK9JKUFQi2NOFG7u6fuWTkOJcr-6_pQXqwX_5k2OkJNBW29xCVI_T_y7zzz0fd36zAf9Ini1tO7zTdaw"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7475" y="4740223"/>
            <a:ext cx="1502800" cy="51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861262" y="135566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Задача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1"/>
              </a:srgbClr>
            </a:outerShdw>
          </a:effectLst>
        </p:spPr>
      </p:pic>
      <p:cxnSp>
        <p:nvCxnSpPr>
          <p:cNvPr id="102" name="Google Shape;102;p3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03" name="Google Shape;103;p3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2941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1699700"/>
            <a:ext cx="7514100" cy="1768200"/>
          </a:xfrm>
          <a:prstGeom prst="rect">
            <a:avLst/>
          </a:prstGeom>
          <a:solidFill>
            <a:srgbClr val="9CC2E5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рекомендательный сервис для посетителей культурных центров и библиотек на основе их “культурного опыта</a:t>
            </a:r>
            <a:endParaRPr b="1" sz="2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1018435" y="4529437"/>
            <a:ext cx="1780469" cy="372691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2941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Закон </a:t>
            </a:r>
            <a:r>
              <a:rPr lang="ru-RU" sz="2000">
                <a:solidFill>
                  <a:srgbClr val="8D1A2F"/>
                </a:solidFill>
                <a:latin typeface="Arial"/>
                <a:ea typeface="Arial"/>
                <a:cs typeface="Arial"/>
                <a:sym typeface="Arial"/>
              </a:rPr>
              <a:t>Мерфи</a:t>
            </a:r>
            <a:endParaRPr sz="2000">
              <a:solidFill>
                <a:srgbClr val="8D1A2F"/>
              </a:solidFill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1"/>
              </a:srgbClr>
            </a:outerShdw>
          </a:effectLst>
        </p:spPr>
      </p:pic>
      <p:cxnSp>
        <p:nvCxnSpPr>
          <p:cNvPr id="112" name="Google Shape;112;p2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13" name="Google Shape;113;p2"/>
          <p:cNvSpPr/>
          <p:nvPr/>
        </p:nvSpPr>
        <p:spPr>
          <a:xfrm>
            <a:off x="-709836" y="2379977"/>
            <a:ext cx="3635400" cy="496500"/>
          </a:xfrm>
          <a:prstGeom prst="rect">
            <a:avLst/>
          </a:prstGeom>
          <a:solidFill>
            <a:srgbClr val="FBE4D4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Рекомендации:</a:t>
            </a:r>
            <a:endParaRPr b="0" i="0" sz="2000" u="none" cap="none" strike="noStrik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87679" y="126316"/>
            <a:ext cx="2960909" cy="511629"/>
          </a:xfrm>
          <a:custGeom>
            <a:rect b="b" l="l" r="r" t="t"/>
            <a:pathLst>
              <a:path extrusionOk="0" h="511629" w="2960909">
                <a:moveTo>
                  <a:pt x="539646" y="0"/>
                </a:moveTo>
                <a:lnTo>
                  <a:pt x="2960909" y="1"/>
                </a:lnTo>
                <a:lnTo>
                  <a:pt x="2960909" y="496639"/>
                </a:lnTo>
                <a:lnTo>
                  <a:pt x="0" y="511629"/>
                </a:lnTo>
                <a:lnTo>
                  <a:pt x="539646" y="0"/>
                </a:lnTo>
                <a:close/>
              </a:path>
            </a:pathLst>
          </a:custGeom>
          <a:solidFill>
            <a:srgbClr val="FBE4D4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Данные:</a:t>
            </a:r>
            <a:endParaRPr b="0" i="0" sz="2000" u="none" cap="none" strike="noStrik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36175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ru-RU" sz="19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Книги</a:t>
            </a:r>
            <a:endParaRPr b="1" i="0" sz="19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477438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ru-RU" sz="19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Кружки</a:t>
            </a:r>
            <a:endParaRPr b="1" i="0" sz="19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164688" y="968363"/>
            <a:ext cx="2341800" cy="115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ru-RU" sz="19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Мероприятия</a:t>
            </a:r>
            <a:endParaRPr b="1" i="0" sz="19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90327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700" u="none" cap="none" strike="noStrike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Книга, Автор</a:t>
            </a:r>
            <a:endParaRPr b="0" i="0" sz="1700" u="none" cap="none" strike="noStrike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439352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700" u="none" cap="none" strike="noStrike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Услуга, Организация, Тематика</a:t>
            </a:r>
            <a:endParaRPr b="0" i="0" sz="1700" u="none" cap="none" strike="noStrike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431402" y="3132178"/>
            <a:ext cx="1960800" cy="91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45D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700" u="none" cap="none" strike="noStrike">
                <a:solidFill>
                  <a:srgbClr val="FBE4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Мероприятие</a:t>
            </a:r>
            <a:endParaRPr b="0" i="0" sz="1700" u="none" cap="none" strike="noStrike">
              <a:solidFill>
                <a:srgbClr val="FBE4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1"/>
              </a:srgbClr>
            </a:outerShdw>
          </a:effectLst>
        </p:spPr>
      </p:pic>
      <p:cxnSp>
        <p:nvCxnSpPr>
          <p:cNvPr id="127" name="Google Shape;127;p4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28" name="Google Shape;128;p4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28699" y="145492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ru-RU" sz="3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Решение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018425" y="762300"/>
            <a:ext cx="2783700" cy="99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0800" sx="1000" rotWithShape="0" algn="ctr" sy="10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Сервис – БД</a:t>
            </a:r>
            <a:endParaRPr b="1" i="0" sz="23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212237" y="2191953"/>
            <a:ext cx="2783700" cy="9078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900">
                <a:solidFill>
                  <a:srgbClr val="1F3D9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Загрузка данных рекомендаций</a:t>
            </a:r>
            <a:endParaRPr i="0" sz="1900" u="none" cap="none" strike="noStrike">
              <a:solidFill>
                <a:srgbClr val="1F3D9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212237" y="3360691"/>
            <a:ext cx="2783700" cy="9078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900">
                <a:solidFill>
                  <a:srgbClr val="1F3D9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Получение данных об опыте и рекомендации</a:t>
            </a:r>
            <a:endParaRPr i="0" sz="1900" u="none" cap="none" strike="noStrike">
              <a:solidFill>
                <a:srgbClr val="1F3D9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133" name="Google Shape;133;p4"/>
          <p:cNvCxnSpPr>
            <a:stCxn id="130" idx="1"/>
          </p:cNvCxnSpPr>
          <p:nvPr/>
        </p:nvCxnSpPr>
        <p:spPr>
          <a:xfrm rot="10800000">
            <a:off x="414825" y="1261050"/>
            <a:ext cx="60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359525" y="1355000"/>
            <a:ext cx="0" cy="24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4"/>
          <p:cNvCxnSpPr>
            <a:stCxn id="132" idx="1"/>
          </p:cNvCxnSpPr>
          <p:nvPr/>
        </p:nvCxnSpPr>
        <p:spPr>
          <a:xfrm rot="10800000">
            <a:off x="331737" y="3814591"/>
            <a:ext cx="8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6" name="Google Shape;136;p4"/>
          <p:cNvCxnSpPr>
            <a:stCxn id="131" idx="1"/>
          </p:cNvCxnSpPr>
          <p:nvPr/>
        </p:nvCxnSpPr>
        <p:spPr>
          <a:xfrm rot="10800000">
            <a:off x="387237" y="2645853"/>
            <a:ext cx="82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7" name="Google Shape;137;p4"/>
          <p:cNvSpPr/>
          <p:nvPr/>
        </p:nvSpPr>
        <p:spPr>
          <a:xfrm>
            <a:off x="5237350" y="762300"/>
            <a:ext cx="3127800" cy="99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0800" sx="1000" rotWithShape="0" algn="ctr" sy="10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Скрипт для подсчета </a:t>
            </a:r>
            <a:r>
              <a:rPr b="1" lang="ru-RU" sz="2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рекомендаций</a:t>
            </a:r>
            <a:endParaRPr b="1" i="0" sz="2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4627450" y="1971238"/>
            <a:ext cx="3737700" cy="7650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1F3D9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Расчет похожести товаров или услуг (книг или кружков)</a:t>
            </a:r>
            <a:endParaRPr>
              <a:solidFill>
                <a:srgbClr val="1F3D9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627450" y="2850850"/>
            <a:ext cx="3737700" cy="6168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1F3D9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Расчет похожести пользователей</a:t>
            </a:r>
            <a:endParaRPr>
              <a:solidFill>
                <a:srgbClr val="1F3D9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558300" y="3666400"/>
            <a:ext cx="3807000" cy="9975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1F3D9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Проекция множеств друг на друга и ранжирование рекомендованных товаров и услуг для каждого пользователя</a:t>
            </a:r>
            <a:endParaRPr>
              <a:solidFill>
                <a:srgbClr val="1F3D9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141" name="Google Shape;141;p4"/>
          <p:cNvCxnSpPr>
            <a:stCxn id="137" idx="3"/>
          </p:cNvCxnSpPr>
          <p:nvPr/>
        </p:nvCxnSpPr>
        <p:spPr>
          <a:xfrm>
            <a:off x="8365150" y="1261050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4"/>
          <p:cNvCxnSpPr>
            <a:stCxn id="138" idx="3"/>
          </p:cNvCxnSpPr>
          <p:nvPr/>
        </p:nvCxnSpPr>
        <p:spPr>
          <a:xfrm>
            <a:off x="8365150" y="2353738"/>
            <a:ext cx="51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3" name="Google Shape;143;p4"/>
          <p:cNvCxnSpPr>
            <a:stCxn id="139" idx="3"/>
          </p:cNvCxnSpPr>
          <p:nvPr/>
        </p:nvCxnSpPr>
        <p:spPr>
          <a:xfrm>
            <a:off x="8365150" y="3159250"/>
            <a:ext cx="47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8344450" y="4165138"/>
            <a:ext cx="51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5" name="Google Shape;145;p4"/>
          <p:cNvCxnSpPr/>
          <p:nvPr/>
        </p:nvCxnSpPr>
        <p:spPr>
          <a:xfrm>
            <a:off x="8862850" y="1244400"/>
            <a:ext cx="0" cy="29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972ceeac_0_11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a6972ceeac_0_116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3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0"/>
              </a:srgbClr>
            </a:outerShdw>
          </a:effectLst>
        </p:spPr>
      </p:pic>
      <p:cxnSp>
        <p:nvCxnSpPr>
          <p:cNvPr id="152" name="Google Shape;152;ga6972ceeac_0_116"/>
          <p:cNvCxnSpPr/>
          <p:nvPr/>
        </p:nvCxnSpPr>
        <p:spPr>
          <a:xfrm>
            <a:off x="939848" y="4525481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53" name="Google Shape;153;ga6972ceeac_0_116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0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ga6972ceeac_0_116"/>
          <p:cNvSpPr txBox="1"/>
          <p:nvPr/>
        </p:nvSpPr>
        <p:spPr>
          <a:xfrm>
            <a:off x="628699" y="145492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Подсчет рекомендаций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ga6972ceeac_0_116"/>
          <p:cNvSpPr/>
          <p:nvPr/>
        </p:nvSpPr>
        <p:spPr>
          <a:xfrm>
            <a:off x="-82975" y="3548600"/>
            <a:ext cx="8019300" cy="6963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rgbClr val="1F3D9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чем большее кол-во пересечений попала книга (или товар или услуга), тем выше её рейтинг</a:t>
            </a:r>
            <a:endParaRPr sz="1900">
              <a:solidFill>
                <a:srgbClr val="1F3D9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6" name="Google Shape;156;ga6972ceeac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775" y="692400"/>
            <a:ext cx="6858450" cy="28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972ceeac_0_15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ga6972ceeac_0_156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3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0"/>
              </a:srgbClr>
            </a:outerShdw>
          </a:effectLst>
        </p:spPr>
      </p:pic>
      <p:cxnSp>
        <p:nvCxnSpPr>
          <p:cNvPr id="163" name="Google Shape;163;ga6972ceeac_0_156"/>
          <p:cNvCxnSpPr/>
          <p:nvPr/>
        </p:nvCxnSpPr>
        <p:spPr>
          <a:xfrm>
            <a:off x="939848" y="4525481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64" name="Google Shape;164;ga6972ceeac_0_156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0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ga6972ceeac_0_156"/>
          <p:cNvSpPr txBox="1"/>
          <p:nvPr/>
        </p:nvSpPr>
        <p:spPr>
          <a:xfrm>
            <a:off x="628699" y="145492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Пример</a:t>
            </a:r>
            <a:r>
              <a:rPr lang="ru-RU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рекомендаций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ga6972ceeac_0_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00" y="2263075"/>
            <a:ext cx="6492000" cy="23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a6972ceeac_0_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150" y="1266812"/>
            <a:ext cx="8839203" cy="49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a6972ceeac_0_156"/>
          <p:cNvSpPr/>
          <p:nvPr/>
        </p:nvSpPr>
        <p:spPr>
          <a:xfrm>
            <a:off x="-55325" y="821975"/>
            <a:ext cx="8019300" cy="4824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rgbClr val="1F3D9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“культурный опыт”, какие книги прочел человек:</a:t>
            </a:r>
            <a:endParaRPr sz="1900">
              <a:solidFill>
                <a:srgbClr val="1F3D9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ga6972ceeac_0_156"/>
          <p:cNvSpPr/>
          <p:nvPr/>
        </p:nvSpPr>
        <p:spPr>
          <a:xfrm>
            <a:off x="-55325" y="1741988"/>
            <a:ext cx="8019300" cy="4824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rgbClr val="1F3D9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рейтинг рекомендованных книг:</a:t>
            </a:r>
            <a:endParaRPr sz="1900">
              <a:solidFill>
                <a:srgbClr val="1F3D9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6972ceeac_0_9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ga6972ceeac_0_90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3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0"/>
              </a:srgbClr>
            </a:outerShdw>
          </a:effectLst>
        </p:spPr>
      </p:pic>
      <p:cxnSp>
        <p:nvCxnSpPr>
          <p:cNvPr id="176" name="Google Shape;176;ga6972ceeac_0_90"/>
          <p:cNvCxnSpPr/>
          <p:nvPr/>
        </p:nvCxnSpPr>
        <p:spPr>
          <a:xfrm>
            <a:off x="939848" y="4525481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77" name="Google Shape;177;ga6972ceeac_0_90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0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ga6972ceeac_0_90"/>
          <p:cNvSpPr txBox="1"/>
          <p:nvPr/>
        </p:nvSpPr>
        <p:spPr>
          <a:xfrm>
            <a:off x="628699" y="145492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Пример работы сервиса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9" name="Google Shape;179;ga6972ceeac_0_90"/>
          <p:cNvPicPr preferRelativeResize="0"/>
          <p:nvPr/>
        </p:nvPicPr>
        <p:blipFill rotWithShape="1">
          <a:blip r:embed="rId5">
            <a:alphaModFix/>
          </a:blip>
          <a:srcRect b="30608" l="19106" r="19633" t="0"/>
          <a:stretch/>
        </p:blipFill>
        <p:spPr>
          <a:xfrm>
            <a:off x="253800" y="762300"/>
            <a:ext cx="3982051" cy="237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a6972ceeac_0_90"/>
          <p:cNvPicPr preferRelativeResize="0"/>
          <p:nvPr/>
        </p:nvPicPr>
        <p:blipFill rotWithShape="1">
          <a:blip r:embed="rId6">
            <a:alphaModFix/>
          </a:blip>
          <a:srcRect b="0" l="10933" r="10972" t="0"/>
          <a:stretch/>
        </p:blipFill>
        <p:spPr>
          <a:xfrm>
            <a:off x="4491175" y="1935750"/>
            <a:ext cx="4172601" cy="2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ru-RU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 flipH="1" rot="-400381">
            <a:off x="179038" y="4503267"/>
            <a:ext cx="660734" cy="4083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32941"/>
              </a:srgbClr>
            </a:outerShdw>
          </a:effectLst>
        </p:spPr>
      </p:pic>
      <p:cxnSp>
        <p:nvCxnSpPr>
          <p:cNvPr id="188" name="Google Shape;188;p5"/>
          <p:cNvCxnSpPr/>
          <p:nvPr/>
        </p:nvCxnSpPr>
        <p:spPr>
          <a:xfrm>
            <a:off x="939848" y="4525481"/>
            <a:ext cx="0" cy="237019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sx="200000" rotWithShape="0" algn="ctr" dir="5400000" dist="50800" sy="200000">
              <a:schemeClr val="dk1"/>
            </a:outerShdw>
          </a:effectLst>
        </p:spPr>
      </p:cxnSp>
      <p:sp>
        <p:nvSpPr>
          <p:cNvPr id="189" name="Google Shape;189;p5"/>
          <p:cNvSpPr txBox="1"/>
          <p:nvPr>
            <p:ph type="title"/>
          </p:nvPr>
        </p:nvSpPr>
        <p:spPr>
          <a:xfrm>
            <a:off x="1018421" y="4529425"/>
            <a:ext cx="2452800" cy="372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76200">
              <a:srgbClr val="000000">
                <a:alpha val="33333"/>
              </a:srgbClr>
            </a:outerShdw>
          </a:effectLst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mfortaa"/>
              <a:buNone/>
            </a:pPr>
            <a:r>
              <a:rPr lang="ru-RU" sz="1800">
                <a:latin typeface="Comfortaa"/>
                <a:ea typeface="Comfortaa"/>
                <a:cs typeface="Comfortaa"/>
                <a:sym typeface="Comfortaa"/>
              </a:rPr>
              <a:t>Закон </a:t>
            </a:r>
            <a:r>
              <a:rPr lang="ru-RU" sz="1800">
                <a:solidFill>
                  <a:srgbClr val="8D1A2F"/>
                </a:solidFill>
                <a:latin typeface="Comfortaa"/>
                <a:ea typeface="Comfortaa"/>
                <a:cs typeface="Comfortaa"/>
                <a:sym typeface="Comfortaa"/>
              </a:rPr>
              <a:t>Мерфи</a:t>
            </a:r>
            <a:endParaRPr sz="1800">
              <a:solidFill>
                <a:srgbClr val="8D1A2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3225" y="2968438"/>
            <a:ext cx="30575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/>
          <p:nvPr/>
        </p:nvSpPr>
        <p:spPr>
          <a:xfrm>
            <a:off x="315725" y="1331163"/>
            <a:ext cx="1034400" cy="948300"/>
          </a:xfrm>
          <a:prstGeom prst="ellipse">
            <a:avLst/>
          </a:prstGeom>
          <a:solidFill>
            <a:srgbClr val="145DA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5"/>
          <p:cNvGrpSpPr/>
          <p:nvPr/>
        </p:nvGrpSpPr>
        <p:grpSpPr>
          <a:xfrm>
            <a:off x="522857" y="1550400"/>
            <a:ext cx="620138" cy="509833"/>
            <a:chOff x="-57162350" y="3982000"/>
            <a:chExt cx="287500" cy="318825"/>
          </a:xfrm>
        </p:grpSpPr>
        <p:sp>
          <p:nvSpPr>
            <p:cNvPr id="193" name="Google Shape;193;p5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-78500" y="2341900"/>
            <a:ext cx="20367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Малыгин Владислав Дмитриевич – Datascientist 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vladislavmalygin@gmail.com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1819050" y="2341900"/>
            <a:ext cx="20367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Чабдаров Раиль Альфредович – 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Разработчик </a:t>
            </a: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chabdarov.r.a@yandex.ru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2320200" y="1259338"/>
            <a:ext cx="1034400" cy="948300"/>
          </a:xfrm>
          <a:prstGeom prst="ellipse">
            <a:avLst/>
          </a:prstGeom>
          <a:solidFill>
            <a:srgbClr val="145DA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4167950" y="1259350"/>
            <a:ext cx="1034400" cy="948300"/>
          </a:xfrm>
          <a:prstGeom prst="ellipse">
            <a:avLst/>
          </a:prstGeom>
          <a:solidFill>
            <a:srgbClr val="145DA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6015700" y="1259350"/>
            <a:ext cx="1034400" cy="948300"/>
          </a:xfrm>
          <a:prstGeom prst="ellipse">
            <a:avLst/>
          </a:prstGeom>
          <a:solidFill>
            <a:srgbClr val="145DA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7604875" y="1259350"/>
            <a:ext cx="1034400" cy="948300"/>
          </a:xfrm>
          <a:prstGeom prst="ellipse">
            <a:avLst/>
          </a:prstGeom>
          <a:solidFill>
            <a:srgbClr val="145DA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>
            <a:off x="2540717" y="1543930"/>
            <a:ext cx="593364" cy="522745"/>
            <a:chOff x="-56766175" y="3198925"/>
            <a:chExt cx="279625" cy="319000"/>
          </a:xfrm>
        </p:grpSpPr>
        <p:sp>
          <p:nvSpPr>
            <p:cNvPr id="208" name="Google Shape;208;p5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5"/>
          <p:cNvSpPr txBox="1"/>
          <p:nvPr/>
        </p:nvSpPr>
        <p:spPr>
          <a:xfrm>
            <a:off x="3704550" y="2341900"/>
            <a:ext cx="20367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Прохоров Кирилл Олегович – Капитан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kirainluck@gmail.com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5632000" y="2298800"/>
            <a:ext cx="1765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Трофимов Иван Александрович – Главный разработчик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trofimovc137@gmail.com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7141525" y="2341900"/>
            <a:ext cx="18501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Тимофеева Алёна Андреевна – Дизайнер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alena195101@yandex.ru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1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18" name="Google Shape;218;p5"/>
          <p:cNvGrpSpPr/>
          <p:nvPr/>
        </p:nvGrpSpPr>
        <p:grpSpPr>
          <a:xfrm>
            <a:off x="6258267" y="1478563"/>
            <a:ext cx="549259" cy="509856"/>
            <a:chOff x="-56396775" y="3199700"/>
            <a:chExt cx="324525" cy="317450"/>
          </a:xfrm>
        </p:grpSpPr>
        <p:sp>
          <p:nvSpPr>
            <p:cNvPr id="219" name="Google Shape;219;p5"/>
            <p:cNvSpPr/>
            <p:nvPr/>
          </p:nvSpPr>
          <p:spPr>
            <a:xfrm>
              <a:off x="-56374725" y="335330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56333775" y="3199700"/>
              <a:ext cx="198500" cy="73275"/>
            </a:xfrm>
            <a:custGeom>
              <a:rect b="b" l="l" r="r" t="t"/>
              <a:pathLst>
                <a:path extrusionOk="0" h="2931" w="794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56396775" y="3273325"/>
              <a:ext cx="324525" cy="58725"/>
            </a:xfrm>
            <a:custGeom>
              <a:rect b="b" l="l" r="r" t="t"/>
              <a:pathLst>
                <a:path extrusionOk="0" h="2349" w="12981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56336925" y="3346200"/>
              <a:ext cx="204800" cy="78800"/>
            </a:xfrm>
            <a:custGeom>
              <a:rect b="b" l="l" r="r" t="t"/>
              <a:pathLst>
                <a:path extrusionOk="0" h="3152" w="8192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56332200" y="3406850"/>
              <a:ext cx="193775" cy="110300"/>
            </a:xfrm>
            <a:custGeom>
              <a:rect b="b" l="l" r="r" t="t"/>
              <a:pathLst>
                <a:path extrusionOk="0" h="4412" w="7751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56113225" y="3354075"/>
              <a:ext cx="18125" cy="64625"/>
            </a:xfrm>
            <a:custGeom>
              <a:rect b="b" l="l" r="r" t="t"/>
              <a:pathLst>
                <a:path extrusionOk="0" h="2585" w="725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4404673" y="1453542"/>
            <a:ext cx="527140" cy="559921"/>
            <a:chOff x="-57959425" y="3982600"/>
            <a:chExt cx="318225" cy="319025"/>
          </a:xfrm>
        </p:grpSpPr>
        <p:sp>
          <p:nvSpPr>
            <p:cNvPr id="226" name="Google Shape;226;p5"/>
            <p:cNvSpPr/>
            <p:nvPr/>
          </p:nvSpPr>
          <p:spPr>
            <a:xfrm>
              <a:off x="-57771975" y="41503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-57959425" y="3982600"/>
              <a:ext cx="318225" cy="130775"/>
            </a:xfrm>
            <a:custGeom>
              <a:rect b="b" l="l" r="r" t="t"/>
              <a:pathLst>
                <a:path extrusionOk="0" h="5231" w="12729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-57903500" y="4125950"/>
              <a:ext cx="204800" cy="175675"/>
            </a:xfrm>
            <a:custGeom>
              <a:rect b="b" l="l" r="r" t="t"/>
              <a:pathLst>
                <a:path extrusionOk="0" h="7027" w="8192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57835775" y="4113350"/>
              <a:ext cx="138650" cy="70125"/>
            </a:xfrm>
            <a:custGeom>
              <a:rect b="b" l="l" r="r" t="t"/>
              <a:pathLst>
                <a:path extrusionOk="0" h="2805" w="5546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7720971" y="1457256"/>
            <a:ext cx="691217" cy="552502"/>
            <a:chOff x="-57568775" y="3198925"/>
            <a:chExt cx="318225" cy="318225"/>
          </a:xfrm>
        </p:grpSpPr>
        <p:sp>
          <p:nvSpPr>
            <p:cNvPr id="231" name="Google Shape;231;p5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