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1" r:id="rId7"/>
    <p:sldId id="272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223C139-69C8-406D-8983-8F94FB5CC770}">
          <p14:sldIdLst>
            <p14:sldId id="273"/>
            <p14:sldId id="274"/>
            <p14:sldId id="275"/>
            <p14:sldId id="276"/>
            <p14:sldId id="277"/>
            <p14:sldId id="271"/>
            <p14:sldId id="272"/>
            <p14:sldId id="278"/>
            <p14:sldId id="279"/>
            <p14:sldId id="280"/>
            <p14:sldId id="281"/>
            <p14:sldId id="282"/>
            <p14:sldId id="283"/>
            <p14:sldId id="284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1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75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64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4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61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7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1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45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1CC-0CA8-4D18-A37B-D808666111D9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19A3-39BB-494E-BFF3-2D2353158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9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595583" y="562756"/>
            <a:ext cx="5581934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course Software experiment 2</a:t>
            </a:r>
            <a:br>
              <a:rPr kumimoji="1" lang="en-US" altLang="ja-JP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 on the first day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4050" y="3351498"/>
            <a:ext cx="6097950" cy="2760548"/>
          </a:xfrm>
        </p:spPr>
        <p:txBody>
          <a:bodyPr>
            <a:noAutofit/>
          </a:bodyPr>
          <a:lstStyle/>
          <a:p>
            <a:pPr algn="l"/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Obtaining related files</a:t>
            </a:r>
          </a:p>
          <a:p>
            <a:pPr algn="l"/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Processing the simple OS</a:t>
            </a:r>
            <a:b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(Text, Sect.1.3 –)</a:t>
            </a:r>
          </a:p>
          <a:p>
            <a:pPr algn="l"/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Creating one character input/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 (Text, Sec.1.4 –)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CDBC2D5D-723B-4A2B-B3CB-D72076757CA8}"/>
              </a:ext>
            </a:extLst>
          </p:cNvPr>
          <p:cNvSpPr txBox="1">
            <a:spLocks/>
          </p:cNvSpPr>
          <p:nvPr/>
        </p:nvSpPr>
        <p:spPr>
          <a:xfrm>
            <a:off x="627797" y="976874"/>
            <a:ext cx="4967786" cy="1559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/>
              <a:t>C</a:t>
            </a:r>
            <a:r>
              <a:rPr lang="ja-JP" altLang="en-US" sz="4800" dirty="0"/>
              <a:t>課程ソフト実験</a:t>
            </a:r>
            <a:r>
              <a:rPr lang="en-US" altLang="ja-JP" sz="4800" dirty="0"/>
              <a:t>2</a:t>
            </a:r>
            <a:br>
              <a:rPr lang="en-US" altLang="ja-JP" sz="4800" dirty="0"/>
            </a:br>
            <a:r>
              <a:rPr lang="ja-JP" altLang="en-US" sz="4800" dirty="0"/>
              <a:t>初日に行う事</a:t>
            </a: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68B57249-B6AA-46BD-B4A0-79B7732EB91F}"/>
              </a:ext>
            </a:extLst>
          </p:cNvPr>
          <p:cNvSpPr txBox="1">
            <a:spLocks/>
          </p:cNvSpPr>
          <p:nvPr/>
        </p:nvSpPr>
        <p:spPr>
          <a:xfrm>
            <a:off x="750627" y="3351498"/>
            <a:ext cx="4667534" cy="2529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3200" dirty="0"/>
              <a:t>1.</a:t>
            </a:r>
            <a:r>
              <a:rPr lang="ja-JP" altLang="en-US" sz="3200" dirty="0"/>
              <a:t>関連ファイルの入手</a:t>
            </a:r>
            <a:endParaRPr lang="en-US" altLang="ja-JP" sz="3200" dirty="0"/>
          </a:p>
          <a:p>
            <a:pPr algn="l"/>
            <a:r>
              <a:rPr lang="en-US" altLang="ja-JP" sz="3200" dirty="0"/>
              <a:t>2.</a:t>
            </a:r>
            <a:r>
              <a:rPr lang="ja-JP" altLang="en-US" sz="3200" dirty="0"/>
              <a:t> 簡易</a:t>
            </a:r>
            <a:r>
              <a:rPr lang="en-US" altLang="ja-JP" sz="3200" dirty="0"/>
              <a:t>OS</a:t>
            </a:r>
            <a:r>
              <a:rPr lang="ja-JP" altLang="en-US" sz="3200" dirty="0"/>
              <a:t>の加工 </a:t>
            </a:r>
            <a:r>
              <a:rPr lang="en-US" altLang="ja-JP" sz="3200" dirty="0"/>
              <a:t>(</a:t>
            </a:r>
            <a:r>
              <a:rPr lang="ja-JP" altLang="en-US" sz="3200" dirty="0"/>
              <a:t>テキスト</a:t>
            </a:r>
            <a:r>
              <a:rPr lang="en-US" altLang="ja-JP" sz="3200" dirty="0"/>
              <a:t>1.3</a:t>
            </a:r>
            <a:r>
              <a:rPr lang="ja-JP" altLang="en-US" sz="3200" dirty="0"/>
              <a:t>節～</a:t>
            </a:r>
            <a:r>
              <a:rPr lang="en-US" altLang="ja-JP" sz="3200" dirty="0"/>
              <a:t>)</a:t>
            </a:r>
          </a:p>
          <a:p>
            <a:pPr algn="l"/>
            <a:r>
              <a:rPr lang="en-US" altLang="ja-JP" sz="3200" dirty="0"/>
              <a:t>3. 1</a:t>
            </a:r>
            <a:r>
              <a:rPr lang="ja-JP" altLang="en-US" sz="3200" dirty="0"/>
              <a:t>文字入出力関数の作成 </a:t>
            </a:r>
            <a:r>
              <a:rPr lang="en-US" altLang="ja-JP" sz="3200" dirty="0"/>
              <a:t>(</a:t>
            </a:r>
            <a:r>
              <a:rPr lang="ja-JP" altLang="en-US" sz="3200" dirty="0"/>
              <a:t>テキスト</a:t>
            </a:r>
            <a:r>
              <a:rPr lang="en-US" altLang="ja-JP" sz="3200" dirty="0"/>
              <a:t>1.4</a:t>
            </a:r>
            <a:r>
              <a:rPr lang="ja-JP" altLang="en-US" sz="3200" dirty="0"/>
              <a:t>節～</a:t>
            </a:r>
            <a:r>
              <a:rPr lang="en-US" altLang="ja-JP" sz="3200" dirty="0"/>
              <a:t>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51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03026" y="-39136"/>
            <a:ext cx="4334691" cy="932452"/>
          </a:xfrm>
        </p:spPr>
        <p:txBody>
          <a:bodyPr/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(stack)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70022" y="1038088"/>
            <a:ext cx="6602680" cy="4897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〇  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SP is consumed, the SP value is decreased,  and when the SP is returned,  the SP value is increased. </a:t>
            </a:r>
          </a:p>
          <a:p>
            <a:pPr marL="0" indent="0">
              <a:buNone/>
            </a:pPr>
            <a:b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plus and minus directions of ‘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–(%</a:t>
            </a:r>
            <a:r>
              <a:rPr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)’ and ‘(%</a:t>
            </a:r>
            <a:r>
              <a:rPr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)+’  in </a:t>
            </a: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kumimoji="1"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movem</a:t>
            </a: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instruction can be understood in the same manner.</a:t>
            </a:r>
          </a:p>
          <a:p>
            <a:pPr marL="0" indent="0">
              <a:buNone/>
            </a:pPr>
            <a:endParaRPr kumimoji="1" lang="en-US" altLang="ja-JP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88E58B4-A2B7-47CB-ADFD-FF97A4366A2B}"/>
              </a:ext>
            </a:extLst>
          </p:cNvPr>
          <p:cNvSpPr txBox="1">
            <a:spLocks/>
          </p:cNvSpPr>
          <p:nvPr/>
        </p:nvSpPr>
        <p:spPr>
          <a:xfrm>
            <a:off x="394855" y="220639"/>
            <a:ext cx="3767051" cy="67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解答（スタック）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4AD1373-7DB4-4AE5-BAB5-408272B0A4F7}"/>
              </a:ext>
            </a:extLst>
          </p:cNvPr>
          <p:cNvSpPr txBox="1">
            <a:spLocks/>
          </p:cNvSpPr>
          <p:nvPr/>
        </p:nvSpPr>
        <p:spPr>
          <a:xfrm>
            <a:off x="394855" y="958260"/>
            <a:ext cx="5108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400" dirty="0"/>
              <a:t>〇 </a:t>
            </a:r>
            <a:r>
              <a:rPr lang="en-US" altLang="ja-JP" sz="4400" dirty="0"/>
              <a:t>SP</a:t>
            </a:r>
            <a:r>
              <a:rPr lang="ja-JP" altLang="en-US" sz="4400" dirty="0"/>
              <a:t>消費時は </a:t>
            </a:r>
            <a:r>
              <a:rPr lang="en-US" altLang="ja-JP" sz="4400" dirty="0"/>
              <a:t>SP</a:t>
            </a:r>
            <a:r>
              <a:rPr lang="ja-JP" altLang="en-US" sz="4400" dirty="0"/>
              <a:t>値を減じ、</a:t>
            </a:r>
            <a:r>
              <a:rPr lang="en-US" altLang="ja-JP" sz="4400" dirty="0"/>
              <a:t>SP</a:t>
            </a:r>
            <a:r>
              <a:rPr lang="ja-JP" altLang="en-US" sz="4400" dirty="0"/>
              <a:t>復帰時は</a:t>
            </a:r>
            <a:r>
              <a:rPr lang="en-US" altLang="ja-JP" sz="4400" dirty="0"/>
              <a:t>SP</a:t>
            </a:r>
            <a:r>
              <a:rPr lang="ja-JP" altLang="en-US" sz="4400" dirty="0"/>
              <a:t>値を増やす</a:t>
            </a:r>
            <a:br>
              <a:rPr lang="en-US" altLang="ja-JP" sz="4400" dirty="0"/>
            </a:br>
            <a:br>
              <a:rPr lang="en-US" altLang="ja-JP" sz="4400" dirty="0"/>
            </a:br>
            <a:r>
              <a:rPr lang="en-US" altLang="ja-JP" sz="4400" dirty="0" err="1"/>
              <a:t>movem</a:t>
            </a:r>
            <a:r>
              <a:rPr lang="en-US" altLang="ja-JP" sz="4400" dirty="0"/>
              <a:t> </a:t>
            </a:r>
            <a:r>
              <a:rPr lang="ja-JP" altLang="en-US" sz="4400" dirty="0"/>
              <a:t>命令の </a:t>
            </a:r>
            <a:r>
              <a:rPr lang="en-US" altLang="ja-JP" sz="4400" dirty="0"/>
              <a:t>‘–(%</a:t>
            </a:r>
            <a:r>
              <a:rPr lang="en-US" altLang="ja-JP" sz="4400" dirty="0" err="1"/>
              <a:t>sp</a:t>
            </a:r>
            <a:r>
              <a:rPr lang="en-US" altLang="ja-JP" sz="4400" dirty="0"/>
              <a:t>)’, ‘(%</a:t>
            </a:r>
            <a:r>
              <a:rPr lang="en-US" altLang="ja-JP" sz="4400" dirty="0" err="1"/>
              <a:t>sp</a:t>
            </a:r>
            <a:r>
              <a:rPr lang="en-US" altLang="ja-JP" sz="4400" dirty="0"/>
              <a:t>)+’ </a:t>
            </a:r>
            <a:r>
              <a:rPr lang="ja-JP" altLang="en-US" sz="4400" dirty="0"/>
              <a:t>の </a:t>
            </a:r>
            <a:r>
              <a:rPr lang="en-US" altLang="ja-JP" sz="4400" dirty="0"/>
              <a:t>+- </a:t>
            </a:r>
            <a:r>
              <a:rPr lang="ja-JP" altLang="en-US" sz="4400" dirty="0"/>
              <a:t>方向も同じ</a:t>
            </a:r>
            <a:endParaRPr lang="en-US" altLang="ja-JP" sz="36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621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02530" y="365125"/>
            <a:ext cx="5257800" cy="732155"/>
          </a:xfrm>
        </p:spPr>
        <p:txBody>
          <a:bodyPr/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(SP)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2530" y="1825625"/>
            <a:ext cx="56512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SP’s address is the upper limit address </a:t>
            </a:r>
            <a:r>
              <a:rPr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region unused </a:t>
            </a:r>
            <a:r>
              <a:rPr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stack.</a:t>
            </a:r>
          </a:p>
          <a:p>
            <a:pPr marL="0" indent="0">
              <a:buNone/>
            </a:pP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kumimoji="1" lang="ja-JP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〇｜</a:t>
            </a:r>
            <a:r>
              <a:rPr kumimoji="1"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×)</a:t>
            </a:r>
            <a:endParaRPr kumimoji="1"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C3D356F1-8C1C-4F54-909C-4FCECE55D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8194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問題（</a:t>
            </a:r>
            <a:r>
              <a:rPr lang="en-US" altLang="ja-JP"/>
              <a:t>SP</a:t>
            </a:r>
            <a:r>
              <a:rPr lang="ja-JP" altLang="en-US"/>
              <a:t>）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8C81C6E-382A-4249-BBCB-DB3F3E24F0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/>
              <a:t>SP </a:t>
            </a:r>
            <a:r>
              <a:rPr lang="ja-JP" altLang="en-US" sz="4400" dirty="0"/>
              <a:t>のアドレスは、スタックの未使用領域の上限アドレスである</a:t>
            </a:r>
            <a:br>
              <a:rPr lang="en-US" altLang="ja-JP" sz="4400" dirty="0"/>
            </a:b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（〇｜</a:t>
            </a:r>
            <a:r>
              <a:rPr lang="en-US" altLang="ja-JP" sz="4400" dirty="0"/>
              <a:t>×</a:t>
            </a:r>
            <a:r>
              <a:rPr lang="ja-JP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032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51073" y="397741"/>
            <a:ext cx="5933902" cy="1325563"/>
          </a:xfrm>
        </p:spPr>
        <p:txBody>
          <a:bodyPr/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(SP)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9898" y="1825625"/>
            <a:ext cx="6493428" cy="324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 The address of the SP is the lower limit address of the stack’s used region.</a:t>
            </a:r>
          </a:p>
          <a:p>
            <a:pPr marL="0" indent="0">
              <a:buNone/>
            </a:pPr>
            <a:endParaRPr lang="en-US" altLang="ja-JP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SP] : There are data saved in the stack.</a:t>
            </a:r>
          </a:p>
          <a:p>
            <a:pPr marL="0" indent="0">
              <a:buNone/>
            </a:pPr>
            <a:endParaRPr kumimoji="1" lang="en-US" altLang="ja-JP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BD8093D-7F3F-4EE3-A382-65E92FA4C9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935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解答（</a:t>
            </a:r>
            <a:r>
              <a:rPr lang="en-US" altLang="ja-JP"/>
              <a:t>SP</a:t>
            </a:r>
            <a:r>
              <a:rPr lang="ja-JP" altLang="en-US"/>
              <a:t>）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F542E04-C2EA-4219-9B1A-F3A80B4DA0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4869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/>
              <a:t>×SP </a:t>
            </a:r>
            <a:r>
              <a:rPr lang="ja-JP" altLang="en-US" sz="3600" dirty="0"/>
              <a:t>のアドレスは、スタックの使用済領域の下限アドレスである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en-US" altLang="ja-JP" sz="3600" dirty="0">
                <a:sym typeface="Wingdings" panose="05000000000000000000" pitchFamily="2" charset="2"/>
              </a:rPr>
              <a:t> [SP] </a:t>
            </a:r>
            <a:r>
              <a:rPr lang="ja-JP" altLang="en-US" sz="3600" dirty="0">
                <a:sym typeface="Wingdings" panose="05000000000000000000" pitchFamily="2" charset="2"/>
              </a:rPr>
              <a:t>：スタックに保存したデータがある</a:t>
            </a:r>
            <a:endParaRPr lang="en-US" altLang="ja-JP" sz="36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1737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0" y="49241"/>
            <a:ext cx="4688378" cy="1325563"/>
          </a:xfrm>
        </p:spPr>
        <p:txBody>
          <a:bodyPr/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(endian)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8908" y="1690688"/>
            <a:ext cx="60336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Intel’s x86 series CPU is a big endian, as the Intel Inc. is a big corporation. </a:t>
            </a:r>
          </a:p>
          <a:p>
            <a:pPr marL="0" indent="0">
              <a:buNone/>
            </a:pPr>
            <a:endParaRPr kumimoji="1" lang="en-US" altLang="ja-JP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〇｜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3BF3E5E-7CB3-4E3C-B99A-058ADBDBAE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531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問題（エンディアン</a:t>
            </a:r>
            <a:r>
              <a:rPr lang="en-US" altLang="ja-JP" dirty="0"/>
              <a:t>(endian)</a:t>
            </a:r>
            <a:r>
              <a:rPr lang="ja-JP" altLang="en-US" dirty="0"/>
              <a:t>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91939B3-BC28-49B6-BF77-61F6FF7D24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318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/>
              <a:t>Intel</a:t>
            </a:r>
            <a:r>
              <a:rPr lang="ja-JP" altLang="en-US" sz="4400" dirty="0"/>
              <a:t>社の </a:t>
            </a:r>
            <a:r>
              <a:rPr lang="en-US" altLang="ja-JP" sz="4400" dirty="0"/>
              <a:t>x86 </a:t>
            </a:r>
            <a:r>
              <a:rPr lang="ja-JP" altLang="en-US" sz="4400" dirty="0"/>
              <a:t>系</a:t>
            </a:r>
            <a:r>
              <a:rPr lang="en-US" altLang="ja-JP" sz="4400" dirty="0"/>
              <a:t>CPU</a:t>
            </a:r>
            <a:r>
              <a:rPr lang="ja-JP" altLang="en-US" sz="4400" dirty="0"/>
              <a:t>は、</a:t>
            </a:r>
            <a:r>
              <a:rPr lang="en-US" altLang="ja-JP" sz="4400" dirty="0"/>
              <a:t>Intel</a:t>
            </a:r>
            <a:r>
              <a:rPr lang="ja-JP" altLang="en-US" sz="4400" dirty="0"/>
              <a:t>社が大企業なので </a:t>
            </a:r>
            <a:r>
              <a:rPr lang="en-US" altLang="ja-JP" sz="4400" dirty="0"/>
              <a:t>big endian </a:t>
            </a:r>
            <a:r>
              <a:rPr lang="ja-JP" altLang="en-US" sz="4400" dirty="0"/>
              <a:t>である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（〇｜</a:t>
            </a:r>
            <a:r>
              <a:rPr lang="en-US" altLang="ja-JP" sz="4400" dirty="0"/>
              <a:t>×</a:t>
            </a:r>
            <a:r>
              <a:rPr lang="ja-JP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4359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68786" y="0"/>
            <a:ext cx="5002875" cy="831273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(endian)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92832" y="1075547"/>
            <a:ext cx="5978237" cy="561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 Intel’s x86 series CPU is a little endian.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endian ? </a:t>
            </a:r>
            <a:b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the order of bytes when multi-byte data are stored from a register to memories.</a:t>
            </a:r>
            <a:b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When the register value is ‘0x1234’, </a:t>
            </a: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]=0x12, [Addr+1]=0x34: big endian (MSB first, Motorola, etc.)</a:t>
            </a: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]=0x34, [Addr+1]=0x12: little endian (LSB first, Intel x86, etc.)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DB6A9C2-DF0B-4DE5-BBDA-97A13DE2BFD5}"/>
              </a:ext>
            </a:extLst>
          </p:cNvPr>
          <p:cNvSpPr txBox="1">
            <a:spLocks/>
          </p:cNvSpPr>
          <p:nvPr/>
        </p:nvSpPr>
        <p:spPr>
          <a:xfrm>
            <a:off x="284709" y="116379"/>
            <a:ext cx="5496099" cy="714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解答（エンディアン</a:t>
            </a:r>
            <a:r>
              <a:rPr lang="en-US" altLang="ja-JP" sz="3600" dirty="0"/>
              <a:t>(endian)</a:t>
            </a:r>
            <a:r>
              <a:rPr lang="ja-JP" altLang="en-US" sz="3600" dirty="0"/>
              <a:t>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7D93E11-0E93-4D6D-AD6C-957186D02056}"/>
              </a:ext>
            </a:extLst>
          </p:cNvPr>
          <p:cNvSpPr txBox="1">
            <a:spLocks/>
          </p:cNvSpPr>
          <p:nvPr/>
        </p:nvSpPr>
        <p:spPr>
          <a:xfrm>
            <a:off x="372687" y="1075547"/>
            <a:ext cx="532014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× Intel</a:t>
            </a:r>
            <a:r>
              <a:rPr lang="ja-JP" altLang="en-US" dirty="0"/>
              <a:t>社の </a:t>
            </a:r>
            <a:r>
              <a:rPr lang="en-US" altLang="ja-JP" dirty="0"/>
              <a:t>x86 </a:t>
            </a:r>
            <a:r>
              <a:rPr lang="ja-JP" altLang="en-US" dirty="0"/>
              <a:t>系</a:t>
            </a:r>
            <a:r>
              <a:rPr lang="en-US" altLang="ja-JP" dirty="0"/>
              <a:t>CPU</a:t>
            </a:r>
            <a:r>
              <a:rPr lang="ja-JP" altLang="en-US" dirty="0"/>
              <a:t>は、</a:t>
            </a:r>
            <a:r>
              <a:rPr lang="en-US" altLang="ja-JP" dirty="0"/>
              <a:t>little endian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endian </a:t>
            </a:r>
            <a:r>
              <a:rPr lang="ja-JP" altLang="en-US" dirty="0">
                <a:solidFill>
                  <a:srgbClr val="FF0000"/>
                </a:solidFill>
              </a:rPr>
              <a:t>とは</a:t>
            </a:r>
            <a:br>
              <a:rPr lang="en-US" altLang="ja-JP" dirty="0"/>
            </a:br>
            <a:r>
              <a:rPr lang="ja-JP" altLang="en-US" dirty="0"/>
              <a:t>多バイトデータをレジスタからメモリに格納する際のバイト順の違い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レジスタ値が </a:t>
            </a:r>
            <a:r>
              <a:rPr lang="en-US" altLang="ja-JP" dirty="0"/>
              <a:t>0x1234 </a:t>
            </a:r>
            <a:r>
              <a:rPr lang="ja-JP" altLang="en-US" dirty="0"/>
              <a:t>の時</a:t>
            </a:r>
            <a:br>
              <a:rPr lang="en-US" altLang="ja-JP" dirty="0"/>
            </a:br>
            <a:r>
              <a:rPr lang="en-US" altLang="ja-JP" dirty="0"/>
              <a:t>[</a:t>
            </a:r>
            <a:r>
              <a:rPr lang="en-US" altLang="ja-JP" dirty="0" err="1"/>
              <a:t>Addr</a:t>
            </a:r>
            <a:r>
              <a:rPr lang="en-US" altLang="ja-JP" dirty="0"/>
              <a:t>]=0x12, [Addr+1]=0x34: big endian (MSB first, Motorola etc.)</a:t>
            </a:r>
            <a:br>
              <a:rPr lang="en-US" altLang="ja-JP" dirty="0"/>
            </a:br>
            <a:r>
              <a:rPr lang="en-US" altLang="ja-JP" dirty="0"/>
              <a:t>[</a:t>
            </a:r>
            <a:r>
              <a:rPr lang="en-US" altLang="ja-JP" dirty="0" err="1"/>
              <a:t>Addr</a:t>
            </a:r>
            <a:r>
              <a:rPr lang="en-US" altLang="ja-JP" dirty="0"/>
              <a:t>]=0x34, [Addr+1]=0x12: little endian (LSB first, Intel x86 etc.)</a:t>
            </a:r>
            <a:br>
              <a:rPr lang="en-US" altLang="ja-JP" dirty="0"/>
            </a:b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504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35534" y="365125"/>
            <a:ext cx="5518265" cy="1325563"/>
          </a:xfrm>
        </p:spPr>
        <p:txBody>
          <a:bodyPr/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(Branch instruction)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35533" y="1825625"/>
            <a:ext cx="55182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JMP and the JSR don’t affect the stack. </a:t>
            </a:r>
          </a:p>
          <a:p>
            <a:pPr marL="0" indent="0">
              <a:buNone/>
            </a:pPr>
            <a:r>
              <a:rPr kumimoji="1"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〇｜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×)</a:t>
            </a:r>
            <a:endParaRPr kumimoji="1" lang="ja-JP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5CAFE4D-C7CA-4FB4-A366-6FE568C3F3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6149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問題（分岐命令）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FB95F1E-687C-4A85-9296-270370EAA881}"/>
              </a:ext>
            </a:extLst>
          </p:cNvPr>
          <p:cNvSpPr txBox="1">
            <a:spLocks/>
          </p:cNvSpPr>
          <p:nvPr/>
        </p:nvSpPr>
        <p:spPr>
          <a:xfrm>
            <a:off x="721825" y="1825625"/>
            <a:ext cx="49973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/>
              <a:t>JMP</a:t>
            </a:r>
            <a:r>
              <a:rPr lang="ja-JP" altLang="en-US" sz="4400" dirty="0"/>
              <a:t>や </a:t>
            </a:r>
            <a:r>
              <a:rPr lang="en-US" altLang="ja-JP" sz="4400" dirty="0"/>
              <a:t>JSR </a:t>
            </a:r>
            <a:r>
              <a:rPr lang="ja-JP" altLang="en-US" sz="4400" dirty="0"/>
              <a:t>はスタックに影響を与えない　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（〇｜</a:t>
            </a:r>
            <a:r>
              <a:rPr lang="en-US" altLang="ja-JP" sz="4400" dirty="0"/>
              <a:t>×</a:t>
            </a:r>
            <a:r>
              <a:rPr lang="ja-JP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687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6771" y="180960"/>
            <a:ext cx="6532416" cy="814647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(Branch instruction)</a:t>
            </a:r>
            <a:endParaRPr kumimoji="1" lang="ja-JP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03272" y="1253330"/>
            <a:ext cx="6532416" cy="4831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 JSR (and RTS) affects the stack.</a:t>
            </a:r>
          </a:p>
          <a:p>
            <a:pPr marL="0" indent="0">
              <a:buNone/>
            </a:pPr>
            <a:endParaRPr kumimoji="1"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the JMP, it is possible for the JSR to return to the original place by the RTS.</a:t>
            </a:r>
          </a:p>
          <a:p>
            <a:pPr marL="0" indent="0">
              <a:buNone/>
            </a:pP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?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JSR records the PC of the return destination.</a:t>
            </a: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?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the stack.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the mnemonic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for details. </a:t>
            </a:r>
          </a:p>
          <a:p>
            <a:endParaRPr kumimoji="1"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8626A56-2597-4C00-AFBA-0F8790CE645A}"/>
              </a:ext>
            </a:extLst>
          </p:cNvPr>
          <p:cNvSpPr txBox="1">
            <a:spLocks/>
          </p:cNvSpPr>
          <p:nvPr/>
        </p:nvSpPr>
        <p:spPr>
          <a:xfrm>
            <a:off x="389313" y="329954"/>
            <a:ext cx="4199313" cy="66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解答（分岐命令）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256A0D0-4899-4907-BE93-69CE02A45ADE}"/>
              </a:ext>
            </a:extLst>
          </p:cNvPr>
          <p:cNvSpPr txBox="1">
            <a:spLocks/>
          </p:cNvSpPr>
          <p:nvPr/>
        </p:nvSpPr>
        <p:spPr>
          <a:xfrm>
            <a:off x="389313" y="1253330"/>
            <a:ext cx="4947458" cy="4831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× JSR</a:t>
            </a:r>
            <a:r>
              <a:rPr lang="ja-JP" altLang="en-US" dirty="0"/>
              <a:t>（</a:t>
            </a:r>
            <a:r>
              <a:rPr lang="en-US" altLang="ja-JP" dirty="0"/>
              <a:t>, RTS</a:t>
            </a:r>
            <a:r>
              <a:rPr lang="ja-JP" altLang="en-US" dirty="0"/>
              <a:t>）</a:t>
            </a:r>
            <a:r>
              <a:rPr lang="en-US" altLang="ja-JP" dirty="0"/>
              <a:t> </a:t>
            </a:r>
            <a:r>
              <a:rPr lang="ja-JP" altLang="en-US" dirty="0"/>
              <a:t>はスタックに影響を与える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JMP </a:t>
            </a:r>
            <a:r>
              <a:rPr lang="ja-JP" altLang="en-US" dirty="0"/>
              <a:t>とは異なり </a:t>
            </a:r>
            <a:r>
              <a:rPr lang="en-US" altLang="ja-JP" dirty="0"/>
              <a:t>JSR </a:t>
            </a:r>
            <a:r>
              <a:rPr lang="ja-JP" altLang="en-US" dirty="0"/>
              <a:t>は </a:t>
            </a:r>
            <a:r>
              <a:rPr lang="en-US" altLang="ja-JP" dirty="0"/>
              <a:t>RTS </a:t>
            </a:r>
            <a:r>
              <a:rPr lang="ja-JP" altLang="en-US" dirty="0"/>
              <a:t>で元に戻る事が可能</a:t>
            </a:r>
            <a:br>
              <a:rPr lang="en-US" altLang="ja-JP" dirty="0"/>
            </a:b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何故か？</a:t>
            </a:r>
            <a:r>
              <a:rPr lang="en-US" altLang="ja-JP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ja-JP" altLang="en-US" dirty="0">
                <a:sym typeface="Wingdings" panose="05000000000000000000" pitchFamily="2" charset="2"/>
              </a:rPr>
              <a:t>戻り先の</a:t>
            </a:r>
            <a:r>
              <a:rPr lang="en-US" altLang="ja-JP" dirty="0">
                <a:sym typeface="Wingdings" panose="05000000000000000000" pitchFamily="2" charset="2"/>
              </a:rPr>
              <a:t>PC</a:t>
            </a:r>
            <a:r>
              <a:rPr lang="ja-JP" altLang="en-US" dirty="0">
                <a:sym typeface="Wingdings" panose="05000000000000000000" pitchFamily="2" charset="2"/>
              </a:rPr>
              <a:t>を覚えているから</a:t>
            </a:r>
            <a:br>
              <a:rPr lang="en-US" altLang="ja-JP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ja-JP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何処に？</a:t>
            </a:r>
            <a:r>
              <a:rPr lang="en-US" altLang="ja-JP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ja-JP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スタックに</a:t>
            </a:r>
            <a:endParaRPr lang="en-US" altLang="ja-JP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詳細は </a:t>
            </a:r>
            <a:r>
              <a:rPr lang="en-US" altLang="ja-JP" dirty="0"/>
              <a:t>mnemonic</a:t>
            </a:r>
            <a:r>
              <a:rPr lang="ja-JP" altLang="en-US" dirty="0"/>
              <a:t> 表を確認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5764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59169-8FAC-4862-8583-25F01191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/>
          <a:lstStyle/>
          <a:p>
            <a:r>
              <a:rPr kumimoji="1" lang="ja-JP" altLang="en-US" dirty="0"/>
              <a:t>取り合えず動</a:t>
            </a:r>
            <a:r>
              <a:rPr lang="ja-JP" altLang="en-US" dirty="0"/>
              <a:t>き出す</a:t>
            </a:r>
            <a:r>
              <a:rPr kumimoji="1" lang="ja-JP" altLang="en-US" dirty="0"/>
              <a:t>    </a:t>
            </a:r>
            <a:r>
              <a:rPr kumimoji="1" lang="en-US" altLang="ja-JP" dirty="0"/>
              <a:t>Get moving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EC1C1-4B44-4A24-AFEF-A6B81216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38"/>
            <a:ext cx="4804317" cy="5017235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1.3</a:t>
            </a:r>
            <a:r>
              <a:rPr lang="ja-JP" altLang="en-US" dirty="0"/>
              <a:t>節</a:t>
            </a:r>
            <a:r>
              <a:rPr lang="en-US" altLang="ja-JP" dirty="0"/>
              <a:t>(p.12)</a:t>
            </a:r>
            <a:r>
              <a:rPr lang="ja-JP" altLang="en-US" dirty="0"/>
              <a:t>から開始</a:t>
            </a:r>
            <a:endParaRPr lang="en-US" altLang="ja-JP" dirty="0"/>
          </a:p>
          <a:p>
            <a:r>
              <a:rPr lang="ja-JP" altLang="en-US" dirty="0"/>
              <a:t>ソフト実験</a:t>
            </a:r>
            <a:r>
              <a:rPr lang="en-US" altLang="ja-JP" dirty="0"/>
              <a:t>Ⅰ</a:t>
            </a:r>
            <a:r>
              <a:rPr lang="ja-JP" altLang="en-US" dirty="0"/>
              <a:t>の成果物を </a:t>
            </a:r>
            <a:r>
              <a:rPr lang="en-US" altLang="ja-JP" dirty="0" err="1"/>
              <a:t>mon.s</a:t>
            </a:r>
            <a:r>
              <a:rPr lang="en-US" altLang="ja-JP" dirty="0"/>
              <a:t> </a:t>
            </a:r>
            <a:r>
              <a:rPr lang="ja-JP" altLang="en-US" dirty="0"/>
              <a:t>にコピーし、</a:t>
            </a:r>
            <a:r>
              <a:rPr lang="en-US" altLang="ja-JP" dirty="0"/>
              <a:t>HW</a:t>
            </a:r>
            <a:r>
              <a:rPr lang="ja-JP" altLang="en-US" dirty="0"/>
              <a:t>初期化の先頭と終わりにラベルや</a:t>
            </a:r>
            <a:r>
              <a:rPr lang="en-US" altLang="ja-JP" dirty="0"/>
              <a:t>JMP </a:t>
            </a:r>
            <a:r>
              <a:rPr lang="ja-JP" altLang="en-US" dirty="0"/>
              <a:t>命令を追加、等</a:t>
            </a:r>
            <a:endParaRPr lang="en-US" altLang="ja-JP" dirty="0"/>
          </a:p>
          <a:p>
            <a:r>
              <a:rPr kumimoji="1" lang="en-US" altLang="ja-JP" dirty="0" err="1"/>
              <a:t>Inchrw.s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outchr.s</a:t>
            </a:r>
            <a:r>
              <a:rPr kumimoji="1" lang="en-US" altLang="ja-JP" dirty="0"/>
              <a:t> </a:t>
            </a:r>
            <a:r>
              <a:rPr kumimoji="1" lang="ja-JP" altLang="en-US" dirty="0"/>
              <a:t>内に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文字入力</a:t>
            </a:r>
            <a:r>
              <a:rPr lang="en-US" altLang="ja-JP" dirty="0"/>
              <a:t>,</a:t>
            </a:r>
            <a:r>
              <a:rPr kumimoji="1" lang="ja-JP" altLang="en-US" dirty="0"/>
              <a:t>出力をシステムコールを用いて記述。システムコールの結果を見て</a:t>
            </a:r>
            <a:r>
              <a:rPr kumimoji="1" lang="en-US" altLang="ja-JP" dirty="0"/>
              <a:t>1</a:t>
            </a:r>
            <a:r>
              <a:rPr kumimoji="1" lang="ja-JP" altLang="en-US" dirty="0"/>
              <a:t>文字処理を確実に行う</a:t>
            </a:r>
            <a:endParaRPr kumimoji="1" lang="en-US" altLang="ja-JP" dirty="0"/>
          </a:p>
          <a:p>
            <a:r>
              <a:rPr lang="en-US" altLang="ja-JP" dirty="0"/>
              <a:t>Test1.c </a:t>
            </a:r>
            <a:r>
              <a:rPr lang="ja-JP" altLang="en-US" dirty="0"/>
              <a:t>を作成し、文字入出力のライブラリテスト用の</a:t>
            </a:r>
            <a:r>
              <a:rPr lang="en-US" altLang="ja-JP" dirty="0"/>
              <a:t>C</a:t>
            </a:r>
            <a:r>
              <a:rPr lang="ja-JP" altLang="en-US" dirty="0"/>
              <a:t>言語プログラムを記述、テストはループさせ、何度も行わせる。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66D13B1-FD74-4E93-9C85-D03803817C4B}"/>
              </a:ext>
            </a:extLst>
          </p:cNvPr>
          <p:cNvSpPr txBox="1">
            <a:spLocks/>
          </p:cNvSpPr>
          <p:nvPr/>
        </p:nvSpPr>
        <p:spPr>
          <a:xfrm>
            <a:off x="5807927" y="1453337"/>
            <a:ext cx="4804317" cy="501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Start with section 1.3 (p12)</a:t>
            </a:r>
          </a:p>
          <a:p>
            <a:r>
              <a:rPr lang="en-US" altLang="ja-JP" dirty="0"/>
              <a:t>Copy from the product of software Exam 1 to </a:t>
            </a:r>
            <a:r>
              <a:rPr lang="en-US" altLang="ja-JP" dirty="0" err="1"/>
              <a:t>mon.s</a:t>
            </a:r>
            <a:r>
              <a:rPr lang="en-US" altLang="ja-JP" dirty="0"/>
              <a:t>, and  add the label  and JMP mnemonic at the start or the end of HW initialization, etc.</a:t>
            </a:r>
          </a:p>
          <a:p>
            <a:r>
              <a:rPr lang="en-US" altLang="ja-JP" dirty="0"/>
              <a:t>Describe 1 character input/output code  in the </a:t>
            </a:r>
            <a:r>
              <a:rPr lang="en-US" altLang="ja-JP" dirty="0" err="1"/>
              <a:t>Inchrw.s</a:t>
            </a:r>
            <a:r>
              <a:rPr lang="en-US" altLang="ja-JP" dirty="0"/>
              <a:t>, </a:t>
            </a:r>
            <a:r>
              <a:rPr lang="en-US" altLang="ja-JP" dirty="0" err="1"/>
              <a:t>outchr.s</a:t>
            </a:r>
            <a:r>
              <a:rPr lang="en-US" altLang="ja-JP" dirty="0"/>
              <a:t> using the system call interface. And force the 1 character processing referring the output of the system call.</a:t>
            </a:r>
          </a:p>
          <a:p>
            <a:r>
              <a:rPr lang="en-US" altLang="ja-JP" dirty="0"/>
              <a:t>Create Test1.c, and describe the test code of the character </a:t>
            </a:r>
            <a:r>
              <a:rPr lang="en-US" altLang="ja-JP" dirty="0" err="1"/>
              <a:t>iput</a:t>
            </a:r>
            <a:r>
              <a:rPr lang="en-US" altLang="ja-JP" dirty="0"/>
              <a:t> output libraries by the C program. Test code must be written within the loop code,.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50336" y="231927"/>
            <a:ext cx="5884818" cy="911584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Obtaining related files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3947" y="1767937"/>
            <a:ext cx="6029710" cy="459192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‘mtk-hina.tgz’, etc. in the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folder, from the moodle. Confirm the download location (in the case of ‘= </a:t>
            </a:r>
            <a:r>
              <a:rPr lang="en-US" altLang="ja-JP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~/foo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altLang="ja-JP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Extend it in your own home directory.</a:t>
            </a:r>
          </a:p>
          <a:p>
            <a:pPr marL="0" indent="0">
              <a:buNone/>
            </a:pPr>
            <a:r>
              <a:rPr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[….]$ </a:t>
            </a:r>
            <a:r>
              <a:rPr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~</a:t>
            </a:r>
            <a:endParaRPr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[….]$ </a:t>
            </a:r>
            <a:r>
              <a:rPr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 </a:t>
            </a:r>
            <a:r>
              <a:rPr lang="en-US" altLang="ja-JP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xfz</a:t>
            </a:r>
            <a:r>
              <a:rPr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~/foo/</a:t>
            </a:r>
            <a:r>
              <a:rPr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mtk-hina.tgz</a:t>
            </a: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formed ‘~/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and the related files are found there.</a:t>
            </a: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Copy the source file of the simple</a:t>
            </a:r>
            <a:r>
              <a:rPr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from the working area of the software experiment 1 into ‘~/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with renaming as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457200" lvl="1" indent="0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809E52D-EDE8-4C6E-92EA-C3CD39D12E5A}"/>
              </a:ext>
            </a:extLst>
          </p:cNvPr>
          <p:cNvSpPr txBox="1">
            <a:spLocks/>
          </p:cNvSpPr>
          <p:nvPr/>
        </p:nvSpPr>
        <p:spPr>
          <a:xfrm>
            <a:off x="348343" y="231927"/>
            <a:ext cx="4934803" cy="91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1:</a:t>
            </a:r>
            <a:r>
              <a:rPr lang="ja-JP" altLang="en-US" dirty="0"/>
              <a:t>　関連ファイルの入手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C467C0-E33D-4133-8069-0FF46E53D00D}"/>
              </a:ext>
            </a:extLst>
          </p:cNvPr>
          <p:cNvSpPr txBox="1"/>
          <p:nvPr/>
        </p:nvSpPr>
        <p:spPr>
          <a:xfrm>
            <a:off x="698145" y="1078941"/>
            <a:ext cx="11190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Moodle 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https://moodle.s.kyushu-u.ac.jp/course/view.php?id</a:t>
            </a:r>
            <a:r>
              <a:rPr lang="en-US" altLang="ja-JP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47726</a:t>
            </a:r>
            <a:endParaRPr kumimoji="1" lang="ja-JP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4859632-4E80-4D8C-9187-FB8AA60C3045}"/>
              </a:ext>
            </a:extLst>
          </p:cNvPr>
          <p:cNvSpPr txBox="1">
            <a:spLocks/>
          </p:cNvSpPr>
          <p:nvPr/>
        </p:nvSpPr>
        <p:spPr>
          <a:xfrm>
            <a:off x="348343" y="1767937"/>
            <a:ext cx="5287686" cy="4835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n-ea"/>
              </a:rPr>
              <a:t>Moodle</a:t>
            </a:r>
            <a:r>
              <a:rPr lang="ja-JP" altLang="en-US" dirty="0">
                <a:latin typeface="+mn-ea"/>
              </a:rPr>
              <a:t>から</a:t>
            </a:r>
            <a:r>
              <a:rPr lang="en-US" altLang="ja-JP" dirty="0" err="1">
                <a:latin typeface="+mn-ea"/>
              </a:rPr>
              <a:t>mtk</a:t>
            </a:r>
            <a:r>
              <a:rPr lang="ja-JP" altLang="en-US" dirty="0">
                <a:latin typeface="+mn-ea"/>
              </a:rPr>
              <a:t>内の</a:t>
            </a:r>
            <a:r>
              <a:rPr lang="en-US" altLang="ja-JP" dirty="0">
                <a:latin typeface="+mn-ea"/>
              </a:rPr>
              <a:t>mtk-hina.tgz </a:t>
            </a:r>
            <a:r>
              <a:rPr lang="ja-JP" altLang="en-US" dirty="0">
                <a:latin typeface="+mn-ea"/>
              </a:rPr>
              <a:t>等をダウンロード、ダウンロード先確認</a:t>
            </a:r>
            <a:r>
              <a:rPr lang="en-US" altLang="ja-JP" dirty="0">
                <a:latin typeface="+mn-ea"/>
              </a:rPr>
              <a:t>(= </a:t>
            </a:r>
            <a:r>
              <a:rPr lang="en-US" altLang="ja-JP" dirty="0">
                <a:solidFill>
                  <a:srgbClr val="0070C0"/>
                </a:solidFill>
                <a:latin typeface="+mn-ea"/>
              </a:rPr>
              <a:t>~/foo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の場合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ja-JP" altLang="en-US" dirty="0">
                <a:latin typeface="+mn-ea"/>
              </a:rPr>
              <a:t>各自のホームディレクトリで展開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[….]$ 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cd ~</a:t>
            </a:r>
            <a:br>
              <a:rPr lang="en-US" altLang="ja-JP" sz="2400" dirty="0">
                <a:solidFill>
                  <a:srgbClr val="FF0000"/>
                </a:solidFill>
                <a:latin typeface="+mn-ea"/>
              </a:rPr>
            </a:br>
            <a:r>
              <a:rPr lang="en-US" altLang="ja-JP" sz="2800" dirty="0">
                <a:latin typeface="+mn-ea"/>
              </a:rPr>
              <a:t>[….]$ </a:t>
            </a:r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tar </a:t>
            </a:r>
            <a:r>
              <a:rPr lang="en-US" altLang="ja-JP" sz="2800" dirty="0" err="1">
                <a:solidFill>
                  <a:srgbClr val="FF0000"/>
                </a:solidFill>
                <a:latin typeface="+mn-ea"/>
              </a:rPr>
              <a:t>xfz</a:t>
            </a:r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2800" dirty="0">
                <a:solidFill>
                  <a:srgbClr val="0070C0"/>
                </a:solidFill>
                <a:latin typeface="+mn-ea"/>
              </a:rPr>
              <a:t>~/foo/</a:t>
            </a:r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mtk-hina.tgz</a:t>
            </a:r>
          </a:p>
          <a:p>
            <a:r>
              <a:rPr lang="en-US" altLang="ja-JP" dirty="0">
                <a:latin typeface="+mn-ea"/>
              </a:rPr>
              <a:t>~/</a:t>
            </a:r>
            <a:r>
              <a:rPr lang="en-US" altLang="ja-JP" dirty="0" err="1">
                <a:latin typeface="+mn-ea"/>
              </a:rPr>
              <a:t>mtk</a:t>
            </a:r>
            <a:r>
              <a:rPr lang="en-US" altLang="ja-JP" dirty="0">
                <a:latin typeface="+mn-ea"/>
              </a:rPr>
              <a:t>/ </a:t>
            </a:r>
            <a:r>
              <a:rPr lang="ja-JP" altLang="en-US" dirty="0">
                <a:latin typeface="+mn-ea"/>
              </a:rPr>
              <a:t>が生成され、関連ファイルはその中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ソフト実験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作業場所から簡易</a:t>
            </a:r>
            <a:r>
              <a:rPr lang="en-US" altLang="ja-JP" dirty="0">
                <a:latin typeface="+mn-ea"/>
              </a:rPr>
              <a:t>OS</a:t>
            </a:r>
            <a:r>
              <a:rPr lang="ja-JP" altLang="en-US" dirty="0">
                <a:latin typeface="+mn-ea"/>
              </a:rPr>
              <a:t>のソースファイルを </a:t>
            </a:r>
            <a:r>
              <a:rPr lang="en-US" altLang="ja-JP" dirty="0" err="1">
                <a:latin typeface="+mn-ea"/>
              </a:rPr>
              <a:t>mon.s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として </a:t>
            </a:r>
            <a:r>
              <a:rPr lang="en-US" altLang="ja-JP" dirty="0">
                <a:latin typeface="+mn-ea"/>
              </a:rPr>
              <a:t>~/</a:t>
            </a:r>
            <a:r>
              <a:rPr lang="en-US" altLang="ja-JP" dirty="0" err="1">
                <a:latin typeface="+mn-ea"/>
              </a:rPr>
              <a:t>mtk</a:t>
            </a:r>
            <a:r>
              <a:rPr lang="en-US" altLang="ja-JP" dirty="0">
                <a:latin typeface="+mn-ea"/>
              </a:rPr>
              <a:t>/ </a:t>
            </a:r>
            <a:r>
              <a:rPr lang="ja-JP" altLang="en-US" dirty="0">
                <a:latin typeface="+mn-ea"/>
              </a:rPr>
              <a:t>内にコピー</a:t>
            </a:r>
            <a:endParaRPr lang="en-US" altLang="ja-JP" dirty="0"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57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06999" y="312875"/>
            <a:ext cx="4162568" cy="57422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Text, Sec. 1.3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0173" y="1138195"/>
            <a:ext cx="6106739" cy="4904568"/>
          </a:xfrm>
        </p:spPr>
        <p:txBody>
          <a:bodyPr>
            <a:no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 the hardware initialization area of the simple OS (1.3.2)</a:t>
            </a:r>
          </a:p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position</a:t>
            </a:r>
          </a:p>
          <a:p>
            <a:pPr lvl="1"/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label of ‘</a:t>
            </a: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monitor_begin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lvl="1"/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suitable label-sharing-declaration.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position</a:t>
            </a:r>
          </a:p>
          <a:p>
            <a:pPr lvl="1"/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code of ‘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start’.</a:t>
            </a:r>
          </a:p>
          <a:p>
            <a:pPr lvl="1"/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the running level.</a:t>
            </a:r>
          </a:p>
          <a:p>
            <a:pPr marL="457200" lvl="1" indent="0"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Hardware’s functions should be activated to the usable state.</a:t>
            </a:r>
          </a:p>
          <a:p>
            <a:pPr marL="1371600" lvl="3" indent="0">
              <a:buNone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C9608B0-DCC1-4644-8C37-DF7AFAD890F0}"/>
              </a:ext>
            </a:extLst>
          </p:cNvPr>
          <p:cNvSpPr txBox="1">
            <a:spLocks/>
          </p:cNvSpPr>
          <p:nvPr/>
        </p:nvSpPr>
        <p:spPr>
          <a:xfrm>
            <a:off x="592540" y="312875"/>
            <a:ext cx="4429836" cy="8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2:</a:t>
            </a:r>
            <a:r>
              <a:rPr lang="ja-JP" altLang="en-US" dirty="0"/>
              <a:t>テキスト</a:t>
            </a:r>
            <a:r>
              <a:rPr lang="en-US" altLang="ja-JP" dirty="0"/>
              <a:t>1.3</a:t>
            </a:r>
            <a:r>
              <a:rPr lang="ja-JP" altLang="en-US" dirty="0"/>
              <a:t>節～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F8A36DC-B85D-44BB-9C68-81B4CC9FA59D}"/>
              </a:ext>
            </a:extLst>
          </p:cNvPr>
          <p:cNvSpPr txBox="1">
            <a:spLocks/>
          </p:cNvSpPr>
          <p:nvPr/>
        </p:nvSpPr>
        <p:spPr>
          <a:xfrm>
            <a:off x="435088" y="1162704"/>
            <a:ext cx="5115335" cy="513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簡易</a:t>
            </a:r>
            <a:r>
              <a:rPr lang="en-US" altLang="ja-JP" dirty="0"/>
              <a:t>OS</a:t>
            </a:r>
            <a:r>
              <a:rPr lang="ja-JP" altLang="en-US" dirty="0"/>
              <a:t>のハードウェア初期化領域の確認</a:t>
            </a:r>
            <a:r>
              <a:rPr lang="en-US" altLang="ja-JP" dirty="0"/>
              <a:t>(1.3.2)</a:t>
            </a:r>
          </a:p>
          <a:p>
            <a:r>
              <a:rPr lang="ja-JP" altLang="en-US" dirty="0"/>
              <a:t>開始位置 </a:t>
            </a:r>
            <a:endParaRPr lang="en-US" altLang="ja-JP" dirty="0"/>
          </a:p>
          <a:p>
            <a:pPr lvl="1"/>
            <a:r>
              <a:rPr lang="en-US" altLang="ja-JP" dirty="0"/>
              <a:t>‘</a:t>
            </a:r>
            <a:r>
              <a:rPr lang="en-US" altLang="ja-JP" dirty="0" err="1"/>
              <a:t>monitor_begin</a:t>
            </a:r>
            <a:r>
              <a:rPr lang="en-US" altLang="ja-JP" dirty="0"/>
              <a:t>’ </a:t>
            </a:r>
            <a:r>
              <a:rPr lang="ja-JP" altLang="en-US" sz="2800" dirty="0">
                <a:latin typeface="+mj-ea"/>
                <a:ea typeface="+mj-ea"/>
                <a:cs typeface="Times New Roman" panose="02020603050405020304" pitchFamily="18" charset="0"/>
              </a:rPr>
              <a:t>の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ラベル追加</a:t>
            </a:r>
            <a:endParaRPr lang="en-US" altLang="ja-JP" sz="2800" dirty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ja-JP" altLang="en-US" sz="2800" dirty="0"/>
              <a:t>適切なラベル共有宣言追加</a:t>
            </a:r>
            <a:endParaRPr lang="en-US" altLang="ja-JP" sz="2800" dirty="0"/>
          </a:p>
          <a:p>
            <a:r>
              <a:rPr lang="ja-JP" altLang="en-US" dirty="0"/>
              <a:t>終了位置</a:t>
            </a:r>
            <a:endParaRPr lang="en-US" altLang="ja-JP" dirty="0"/>
          </a:p>
          <a:p>
            <a:pPr lvl="1"/>
            <a:r>
              <a:rPr lang="en-US" altLang="ja-JP" dirty="0" err="1">
                <a:sym typeface="Wingdings" panose="05000000000000000000" pitchFamily="2" charset="2"/>
              </a:rPr>
              <a:t>jmp</a:t>
            </a:r>
            <a:r>
              <a:rPr lang="en-US" altLang="ja-JP" dirty="0">
                <a:sym typeface="Wingdings" panose="05000000000000000000" pitchFamily="2" charset="2"/>
              </a:rPr>
              <a:t> start </a:t>
            </a:r>
            <a:r>
              <a:rPr lang="ja-JP" altLang="en-US" sz="2800" dirty="0">
                <a:sym typeface="Wingdings" panose="05000000000000000000" pitchFamily="2" charset="2"/>
              </a:rPr>
              <a:t>のコード追加</a:t>
            </a:r>
            <a:endParaRPr lang="en-US" altLang="ja-JP" sz="2800" dirty="0">
              <a:sym typeface="Wingdings" panose="05000000000000000000" pitchFamily="2" charset="2"/>
            </a:endParaRPr>
          </a:p>
          <a:p>
            <a:pPr lvl="1"/>
            <a:r>
              <a:rPr lang="ja-JP" altLang="en-US" sz="2800" dirty="0">
                <a:sym typeface="Wingdings" panose="05000000000000000000" pitchFamily="2" charset="2"/>
              </a:rPr>
              <a:t>走行レベルの確認</a:t>
            </a:r>
            <a:br>
              <a:rPr lang="en-US" altLang="ja-JP" sz="2800" dirty="0">
                <a:sym typeface="Wingdings" panose="05000000000000000000" pitchFamily="2" charset="2"/>
              </a:rPr>
            </a:br>
            <a:r>
              <a:rPr lang="ja-JP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ハードウェアの機能が使用できる状態になっていること</a:t>
            </a:r>
            <a:endParaRPr lang="en-US" altLang="ja-JP" sz="2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334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6770" y="133985"/>
            <a:ext cx="5508666" cy="557349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Sec.1.4 –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8881E1E-963F-4CD5-9744-F7C7054142B0}"/>
              </a:ext>
            </a:extLst>
          </p:cNvPr>
          <p:cNvSpPr txBox="1">
            <a:spLocks/>
          </p:cNvSpPr>
          <p:nvPr/>
        </p:nvSpPr>
        <p:spPr>
          <a:xfrm>
            <a:off x="267184" y="0"/>
            <a:ext cx="4504321" cy="825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/>
              <a:t>3:</a:t>
            </a:r>
            <a:r>
              <a:rPr lang="ja-JP" altLang="en-US" sz="3600" dirty="0"/>
              <a:t>テキスト</a:t>
            </a:r>
            <a:r>
              <a:rPr lang="en-US" altLang="ja-JP" sz="3600" dirty="0"/>
              <a:t>1.4</a:t>
            </a:r>
            <a:r>
              <a:rPr lang="ja-JP" altLang="en-US" sz="3600" dirty="0"/>
              <a:t>節～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2526D3A-D9CF-4041-BBA0-25E2ABE94449}"/>
              </a:ext>
            </a:extLst>
          </p:cNvPr>
          <p:cNvSpPr txBox="1">
            <a:spLocks/>
          </p:cNvSpPr>
          <p:nvPr/>
        </p:nvSpPr>
        <p:spPr>
          <a:xfrm>
            <a:off x="267184" y="696076"/>
            <a:ext cx="5069586" cy="546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err="1">
                <a:sym typeface="Wingdings" panose="05000000000000000000" pitchFamily="2" charset="2"/>
              </a:rPr>
              <a:t>inbyte</a:t>
            </a:r>
            <a:r>
              <a:rPr lang="en-US" altLang="ja-JP" sz="2400" dirty="0">
                <a:sym typeface="Wingdings" panose="05000000000000000000" pitchFamily="2" charset="2"/>
              </a:rPr>
              <a:t>() , </a:t>
            </a:r>
            <a:r>
              <a:rPr lang="en-US" altLang="ja-JP" sz="2400" dirty="0" err="1">
                <a:sym typeface="Wingdings" panose="05000000000000000000" pitchFamily="2" charset="2"/>
              </a:rPr>
              <a:t>outbyte</a:t>
            </a:r>
            <a:r>
              <a:rPr lang="en-US" altLang="ja-JP" sz="2400" dirty="0">
                <a:sym typeface="Wingdings" panose="05000000000000000000" pitchFamily="2" charset="2"/>
              </a:rPr>
              <a:t>() </a:t>
            </a:r>
            <a:r>
              <a:rPr lang="ja-JP" altLang="en-US" sz="2400" dirty="0">
                <a:sym typeface="Wingdings" panose="05000000000000000000" pitchFamily="2" charset="2"/>
              </a:rPr>
              <a:t>の作成</a:t>
            </a:r>
            <a:r>
              <a:rPr lang="en-US" altLang="ja-JP" sz="2400" dirty="0">
                <a:sym typeface="Wingdings" panose="05000000000000000000" pitchFamily="2" charset="2"/>
              </a:rPr>
              <a:t>(1.4)</a:t>
            </a:r>
          </a:p>
          <a:p>
            <a:pPr lvl="1"/>
            <a:r>
              <a:rPr lang="en-US" altLang="ja-JP" dirty="0" err="1">
                <a:sym typeface="Wingdings" panose="05000000000000000000" pitchFamily="2" charset="2"/>
              </a:rPr>
              <a:t>inchrw.s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ja-JP" altLang="en-US" dirty="0">
                <a:sym typeface="Wingdings" panose="05000000000000000000" pitchFamily="2" charset="2"/>
              </a:rPr>
              <a:t>に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inbyte</a:t>
            </a:r>
            <a:r>
              <a:rPr lang="en-US" altLang="ja-JP" dirty="0">
                <a:sym typeface="Wingdings" panose="05000000000000000000" pitchFamily="2" charset="2"/>
              </a:rPr>
              <a:t>()   : 1</a:t>
            </a:r>
            <a:r>
              <a:rPr lang="ja-JP" altLang="en-US" dirty="0">
                <a:sym typeface="Wingdings" panose="05000000000000000000" pitchFamily="2" charset="2"/>
              </a:rPr>
              <a:t>文字入力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r>
              <a:rPr lang="en-US" altLang="ja-JP" dirty="0" err="1">
                <a:sym typeface="Wingdings" panose="05000000000000000000" pitchFamily="2" charset="2"/>
              </a:rPr>
              <a:t>outchr.s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ja-JP" altLang="en-US" dirty="0">
                <a:sym typeface="Wingdings" panose="05000000000000000000" pitchFamily="2" charset="2"/>
              </a:rPr>
              <a:t>に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outbyte</a:t>
            </a:r>
            <a:r>
              <a:rPr lang="en-US" altLang="ja-JP" dirty="0">
                <a:sym typeface="Wingdings" panose="05000000000000000000" pitchFamily="2" charset="2"/>
              </a:rPr>
              <a:t>()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>
                <a:sym typeface="Wingdings" panose="05000000000000000000" pitchFamily="2" charset="2"/>
              </a:rPr>
              <a:t>: 1</a:t>
            </a:r>
            <a:r>
              <a:rPr lang="ja-JP" altLang="en-US" dirty="0">
                <a:sym typeface="Wingdings" panose="05000000000000000000" pitchFamily="2" charset="2"/>
              </a:rPr>
              <a:t>文字出力</a:t>
            </a:r>
            <a:endParaRPr lang="en-US" altLang="ja-JP" dirty="0">
              <a:sym typeface="Wingdings" panose="05000000000000000000" pitchFamily="2" charset="2"/>
            </a:endParaRPr>
          </a:p>
          <a:p>
            <a:r>
              <a:rPr lang="ja-JP" altLang="en-US" sz="2400" dirty="0">
                <a:sym typeface="Wingdings" panose="05000000000000000000" pitchFamily="2" charset="2"/>
              </a:rPr>
              <a:t>簡易</a:t>
            </a:r>
            <a:r>
              <a:rPr lang="en-US" altLang="ja-JP" sz="2400" dirty="0">
                <a:sym typeface="Wingdings" panose="05000000000000000000" pitchFamily="2" charset="2"/>
              </a:rPr>
              <a:t>OS</a:t>
            </a:r>
            <a:r>
              <a:rPr lang="ja-JP" altLang="en-US" sz="2400" dirty="0">
                <a:sym typeface="Wingdings" panose="05000000000000000000" pitchFamily="2" charset="2"/>
              </a:rPr>
              <a:t>のシステムコールで実装</a:t>
            </a:r>
            <a:endParaRPr lang="en-US" altLang="ja-JP" sz="2400" dirty="0">
              <a:sym typeface="Wingdings" panose="05000000000000000000" pitchFamily="2" charset="2"/>
            </a:endParaRPr>
          </a:p>
          <a:p>
            <a:pPr lvl="1"/>
            <a:r>
              <a:rPr lang="en-US" altLang="ja-JP" dirty="0">
                <a:sym typeface="Wingdings" panose="05000000000000000000" pitchFamily="2" charset="2"/>
              </a:rPr>
              <a:t>1</a:t>
            </a:r>
            <a:r>
              <a:rPr lang="ja-JP" altLang="en-US" dirty="0">
                <a:sym typeface="Wingdings" panose="05000000000000000000" pitchFamily="2" charset="2"/>
              </a:rPr>
              <a:t>文字入力・出力はこの関数で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確実に行わせる</a:t>
            </a:r>
            <a:r>
              <a:rPr lang="ja-JP" altLang="en-US" dirty="0">
                <a:sym typeface="Wingdings" panose="05000000000000000000" pitchFamily="2" charset="2"/>
              </a:rPr>
              <a:t>こと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r>
              <a:rPr lang="ja-JP" altLang="en-US" dirty="0">
                <a:sym typeface="Wingdings" panose="05000000000000000000" pitchFamily="2" charset="2"/>
              </a:rPr>
              <a:t>システムコール戻り値を再確認</a:t>
            </a:r>
            <a:endParaRPr lang="en-US" altLang="ja-JP" dirty="0">
              <a:sym typeface="Wingdings" panose="05000000000000000000" pitchFamily="2" charset="2"/>
            </a:endParaRPr>
          </a:p>
          <a:p>
            <a:r>
              <a:rPr lang="ja-JP" altLang="en-US" sz="2400" dirty="0">
                <a:sym typeface="Wingdings" panose="05000000000000000000" pitchFamily="2" charset="2"/>
              </a:rPr>
              <a:t>簡易</a:t>
            </a:r>
            <a:r>
              <a:rPr lang="en-US" altLang="ja-JP" sz="2400" dirty="0">
                <a:sym typeface="Wingdings" panose="05000000000000000000" pitchFamily="2" charset="2"/>
              </a:rPr>
              <a:t>OS</a:t>
            </a:r>
            <a:r>
              <a:rPr lang="ja-JP" altLang="en-US" sz="2400" dirty="0">
                <a:sym typeface="Wingdings" panose="05000000000000000000" pitchFamily="2" charset="2"/>
              </a:rPr>
              <a:t>の作業領域は</a:t>
            </a:r>
            <a:r>
              <a:rPr lang="ja-JP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使用禁止、</a:t>
            </a:r>
            <a:br>
              <a:rPr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ja-JP" altLang="en-US" sz="2400" dirty="0">
                <a:sym typeface="Wingdings" panose="05000000000000000000" pitchFamily="2" charset="2"/>
              </a:rPr>
              <a:t>必要ならモジュール内に準備</a:t>
            </a:r>
            <a:endParaRPr lang="en-US" altLang="ja-JP" sz="2400" dirty="0">
              <a:sym typeface="Wingdings" panose="05000000000000000000" pitchFamily="2" charset="2"/>
            </a:endParaRPr>
          </a:p>
          <a:p>
            <a:pPr lvl="1"/>
            <a:r>
              <a:rPr lang="en-US" altLang="ja-JP" dirty="0" err="1">
                <a:sym typeface="Wingdings" panose="05000000000000000000" pitchFamily="2" charset="2"/>
              </a:rPr>
              <a:t>inbyte</a:t>
            </a:r>
            <a:r>
              <a:rPr lang="en-US" altLang="ja-JP" dirty="0">
                <a:sym typeface="Wingdings" panose="05000000000000000000" pitchFamily="2" charset="2"/>
              </a:rPr>
              <a:t>(): LED</a:t>
            </a:r>
            <a:r>
              <a:rPr lang="ja-JP" altLang="en-US" dirty="0">
                <a:sym typeface="Wingdings" panose="05000000000000000000" pitchFamily="2" charset="2"/>
              </a:rPr>
              <a:t>で取得文字確認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r>
              <a:rPr lang="en-US" altLang="ja-JP" dirty="0" err="1">
                <a:sym typeface="Wingdings" panose="05000000000000000000" pitchFamily="2" charset="2"/>
              </a:rPr>
              <a:t>outbyte</a:t>
            </a:r>
            <a:r>
              <a:rPr lang="en-US" altLang="ja-JP" dirty="0">
                <a:sym typeface="Wingdings" panose="05000000000000000000" pitchFamily="2" charset="2"/>
              </a:rPr>
              <a:t>(): </a:t>
            </a:r>
            <a:r>
              <a:rPr lang="ja-JP" altLang="en-US" dirty="0">
                <a:sym typeface="Wingdings" panose="05000000000000000000" pitchFamily="2" charset="2"/>
              </a:rPr>
              <a:t>引数セットからの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dirty="0">
                <a:sym typeface="Wingdings" panose="05000000000000000000" pitchFamily="2" charset="2"/>
              </a:rPr>
              <a:t>スタック消費を図示、出力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dirty="0">
                <a:sym typeface="Wingdings" panose="05000000000000000000" pitchFamily="2" charset="2"/>
              </a:rPr>
              <a:t>文字の位置を検討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ja-JP" sz="2400" dirty="0">
                <a:sym typeface="Wingdings" panose="05000000000000000000" pitchFamily="2" charset="2"/>
              </a:rPr>
              <a:t>Address register indirect addressing d(An)=(</a:t>
            </a:r>
            <a:r>
              <a:rPr lang="en-US" altLang="ja-JP" sz="2400" dirty="0" err="1">
                <a:sym typeface="Wingdings" panose="05000000000000000000" pitchFamily="2" charset="2"/>
              </a:rPr>
              <a:t>d,An</a:t>
            </a:r>
            <a:r>
              <a:rPr lang="en-US" altLang="ja-JP" sz="2400" dirty="0">
                <a:sym typeface="Wingdings" panose="05000000000000000000" pitchFamily="2" charset="2"/>
              </a:rPr>
              <a:t>) </a:t>
            </a:r>
            <a:r>
              <a:rPr lang="ja-JP" altLang="en-US" sz="2400" dirty="0">
                <a:sym typeface="Wingdings" panose="05000000000000000000" pitchFamily="2" charset="2"/>
              </a:rPr>
              <a:t>が使える</a:t>
            </a:r>
            <a:endParaRPr lang="en-US" altLang="ja-JP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6FCFDC3-0D10-44D1-B8F5-5DC9D33B07C3}"/>
              </a:ext>
            </a:extLst>
          </p:cNvPr>
          <p:cNvSpPr txBox="1">
            <a:spLocks/>
          </p:cNvSpPr>
          <p:nvPr/>
        </p:nvSpPr>
        <p:spPr>
          <a:xfrm>
            <a:off x="5253643" y="692320"/>
            <a:ext cx="6671173" cy="546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inbyte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and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outbyte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 (1.4)</a:t>
            </a:r>
          </a:p>
          <a:p>
            <a:pPr lvl="1"/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inbyte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in the ‘</a:t>
            </a:r>
            <a:r>
              <a:rPr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inchrw.s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: one character input</a:t>
            </a:r>
          </a:p>
          <a:p>
            <a:pPr lvl="1"/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outbyte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in the ‘</a:t>
            </a:r>
            <a:r>
              <a:rPr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outchr.s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: one character output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using the simple OS’s system call.</a:t>
            </a:r>
          </a:p>
          <a:p>
            <a:pPr lvl="1"/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character input/output should </a:t>
            </a:r>
            <a:r>
              <a:rPr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surely performed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this function.</a:t>
            </a:r>
          </a:p>
          <a:p>
            <a:pPr lvl="1"/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Reconfirm the system call’s return value.</a:t>
            </a:r>
          </a:p>
          <a:p>
            <a:r>
              <a:rPr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Prohibited to use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area in the simple OS. </a:t>
            </a:r>
            <a:b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necessary, prepare a working area inside the module.</a:t>
            </a:r>
          </a:p>
          <a:p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inbyte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Check obtained characters by LED.</a:t>
            </a:r>
          </a:p>
          <a:p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outbyte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Show the stack consumption in a graph, from setting arguments. Consider the location of the output character. </a:t>
            </a: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‘Address register indirect addressing d(An) = (d, An)’.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0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6895" y="140839"/>
            <a:ext cx="6061154" cy="825320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ja-JP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 Sec.1.4 –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03270" y="1086929"/>
            <a:ext cx="6672355" cy="5365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Perform the compilation and test (1.4.3). </a:t>
            </a:r>
            <a:endParaRPr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 is to be tested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  <a:b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Can the C’s standard library be used ?</a:t>
            </a: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Create the ‘test1.c’ including main() by yourself.</a:t>
            </a:r>
          </a:p>
          <a:p>
            <a:pPr lvl="1"/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× Test that the infinite loop is stopped after trying one time</a:t>
            </a:r>
          </a:p>
          <a:p>
            <a:pPr lvl="1">
              <a:buFontTx/>
              <a:buChar char="-"/>
            </a:pPr>
            <a:r>
              <a:rPr kumimoji="1"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〇 </a:t>
            </a:r>
            <a:r>
              <a:rPr kumimoji="1"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to check whether the system can be operated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</a:t>
            </a:r>
            <a:r>
              <a:rPr kumimoji="1"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loop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many times without problem </a:t>
            </a: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in stack’s balance :</a:t>
            </a: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operated only once</a:t>
            </a:r>
          </a:p>
          <a:p>
            <a:pPr marL="0" indent="0">
              <a:buNone/>
            </a:pP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revealed of stack breakdown : </a:t>
            </a: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operated repeatedly 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F9B5A87-0DA1-4359-9922-38DE1DF370CF}"/>
              </a:ext>
            </a:extLst>
          </p:cNvPr>
          <p:cNvSpPr txBox="1">
            <a:spLocks/>
          </p:cNvSpPr>
          <p:nvPr/>
        </p:nvSpPr>
        <p:spPr>
          <a:xfrm>
            <a:off x="233933" y="140839"/>
            <a:ext cx="4454446" cy="8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3:</a:t>
            </a:r>
            <a:r>
              <a:rPr lang="ja-JP" altLang="en-US" dirty="0"/>
              <a:t>テキスト</a:t>
            </a:r>
            <a:r>
              <a:rPr lang="en-US" altLang="ja-JP" dirty="0"/>
              <a:t>1.4</a:t>
            </a:r>
            <a:r>
              <a:rPr lang="ja-JP" altLang="en-US" dirty="0"/>
              <a:t>節～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035432C-3CE0-4AB2-A674-C77206BC71AF}"/>
              </a:ext>
            </a:extLst>
          </p:cNvPr>
          <p:cNvSpPr txBox="1">
            <a:spLocks/>
          </p:cNvSpPr>
          <p:nvPr/>
        </p:nvSpPr>
        <p:spPr>
          <a:xfrm>
            <a:off x="237227" y="1086929"/>
            <a:ext cx="5182671" cy="5365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sym typeface="Wingdings" panose="05000000000000000000" pitchFamily="2" charset="2"/>
              </a:rPr>
              <a:t>コンパイルとテスト</a:t>
            </a:r>
            <a:r>
              <a:rPr lang="en-US" altLang="ja-JP" dirty="0">
                <a:sym typeface="Wingdings" panose="05000000000000000000" pitchFamily="2" charset="2"/>
              </a:rPr>
              <a:t>(1.4.3)</a:t>
            </a:r>
          </a:p>
          <a:p>
            <a:r>
              <a:rPr lang="ja-JP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何のテストか</a:t>
            </a:r>
            <a:r>
              <a:rPr lang="ja-JP" altLang="en-US" dirty="0">
                <a:sym typeface="Wingdings" panose="05000000000000000000" pitchFamily="2" charset="2"/>
              </a:rPr>
              <a:t>？→ </a:t>
            </a:r>
            <a:r>
              <a:rPr lang="en-US" altLang="ja-JP" dirty="0">
                <a:sym typeface="Wingdings" panose="05000000000000000000" pitchFamily="2" charset="2"/>
              </a:rPr>
              <a:t>C</a:t>
            </a:r>
            <a:r>
              <a:rPr lang="ja-JP" altLang="en-US" dirty="0">
                <a:sym typeface="Wingdings" panose="05000000000000000000" pitchFamily="2" charset="2"/>
              </a:rPr>
              <a:t>の標準ライブラリが使えるか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en-US" altLang="ja-JP" dirty="0">
                <a:sym typeface="Wingdings" panose="05000000000000000000" pitchFamily="2" charset="2"/>
              </a:rPr>
              <a:t>main() </a:t>
            </a:r>
            <a:r>
              <a:rPr lang="ja-JP" altLang="en-US" dirty="0">
                <a:sym typeface="Wingdings" panose="05000000000000000000" pitchFamily="2" charset="2"/>
              </a:rPr>
              <a:t>含む </a:t>
            </a:r>
            <a:r>
              <a:rPr lang="en-US" altLang="ja-JP" dirty="0">
                <a:sym typeface="Wingdings" panose="05000000000000000000" pitchFamily="2" charset="2"/>
              </a:rPr>
              <a:t>test1.c </a:t>
            </a:r>
            <a:r>
              <a:rPr lang="ja-JP" altLang="en-US" dirty="0">
                <a:sym typeface="Wingdings" panose="05000000000000000000" pitchFamily="2" charset="2"/>
              </a:rPr>
              <a:t>は各自作成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r>
              <a:rPr lang="en-US" altLang="ja-JP" sz="2800" dirty="0">
                <a:sym typeface="Wingdings" panose="05000000000000000000" pitchFamily="2" charset="2"/>
              </a:rPr>
              <a:t>×1</a:t>
            </a:r>
            <a:r>
              <a:rPr lang="ja-JP" altLang="en-US" sz="2800" dirty="0">
                <a:sym typeface="Wingdings" panose="05000000000000000000" pitchFamily="2" charset="2"/>
              </a:rPr>
              <a:t>回試して無限ループ停止させるテスト</a:t>
            </a:r>
            <a:endParaRPr lang="en-US" altLang="ja-JP" sz="2800" dirty="0">
              <a:sym typeface="Wingdings" panose="05000000000000000000" pitchFamily="2" charset="2"/>
            </a:endParaRPr>
          </a:p>
          <a:p>
            <a:pPr lvl="1"/>
            <a:r>
              <a:rPr lang="ja-JP" altLang="en-US" sz="2800" dirty="0">
                <a:sym typeface="Wingdings" panose="05000000000000000000" pitchFamily="2" charset="2"/>
              </a:rPr>
              <a:t>〇</a:t>
            </a:r>
            <a:r>
              <a:rPr lang="ja-JP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何回もループさせても問題なく動作するかのテスト</a:t>
            </a:r>
            <a:endParaRPr lang="en-US" altLang="ja-JP" sz="2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スタック収支不一致：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en-US" altLang="ja-JP" dirty="0"/>
              <a:t>1</a:t>
            </a:r>
            <a:r>
              <a:rPr lang="ja-JP" altLang="en-US" dirty="0"/>
              <a:t>回なら動作するかも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スタック破綻の表面化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→ 繰り返し実施が必要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2501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02034" y="220246"/>
            <a:ext cx="5120640" cy="704550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on the creation of test program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6223" y="1118260"/>
            <a:ext cx="4734464" cy="32812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(1) {</a:t>
            </a: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test program</a:t>
            </a:r>
            <a:endParaRPr kumimoji="1" lang="en-US" altLang="ja-JP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710687" y="1118260"/>
            <a:ext cx="4734464" cy="3281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ja-JP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test program</a:t>
            </a:r>
          </a:p>
          <a:p>
            <a:pPr marL="0" indent="0"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Infinite loop trap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0826" y="4416925"/>
            <a:ext cx="343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88668" y="4399472"/>
            <a:ext cx="272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Forbidden</a:t>
            </a:r>
            <a:endParaRPr kumimoji="1" lang="ja-JP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4062" y="4987643"/>
            <a:ext cx="5311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that the program is normally operated even if repeated many times. 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2D43201-39F0-4D80-A7A7-56E031D9F0BD}"/>
              </a:ext>
            </a:extLst>
          </p:cNvPr>
          <p:cNvSpPr txBox="1">
            <a:spLocks/>
          </p:cNvSpPr>
          <p:nvPr/>
        </p:nvSpPr>
        <p:spPr>
          <a:xfrm>
            <a:off x="838200" y="282001"/>
            <a:ext cx="4282440" cy="70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テストプログラム</a:t>
            </a:r>
            <a:br>
              <a:rPr lang="en-US" altLang="ja-JP" sz="3600" dirty="0"/>
            </a:br>
            <a:r>
              <a:rPr lang="ja-JP" altLang="en-US" sz="3600" dirty="0"/>
              <a:t>作成上の注意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2F1FC9-717C-432B-91C1-18309B51C8E1}"/>
              </a:ext>
            </a:extLst>
          </p:cNvPr>
          <p:cNvSpPr txBox="1"/>
          <p:nvPr/>
        </p:nvSpPr>
        <p:spPr>
          <a:xfrm>
            <a:off x="976223" y="5203770"/>
            <a:ext cx="3833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何回繰り返しても正常動作する事を確認</a:t>
            </a:r>
          </a:p>
        </p:txBody>
      </p:sp>
    </p:spTree>
    <p:extLst>
      <p:ext uri="{BB962C8B-B14F-4D97-AF65-F5344CB8AC3E}">
        <p14:creationId xmlns:p14="http://schemas.microsoft.com/office/powerpoint/2010/main" val="38418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97000" y="276559"/>
            <a:ext cx="5872841" cy="532022"/>
          </a:xfrm>
        </p:spPr>
        <p:txBody>
          <a:bodyPr>
            <a:noAutofit/>
          </a:bodyPr>
          <a:lstStyle/>
          <a:p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on making execution program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80375" y="928451"/>
            <a:ext cx="5872841" cy="577992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substitution of the object file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mon_r_230400bps.tgz’ in the 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extend it in the 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folder. </a:t>
            </a:r>
          </a:p>
          <a:p>
            <a:pPr>
              <a:buFontTx/>
              <a:buChar char="-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‘make test1’ one time, and create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mon.o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from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>
              <a:buFontTx/>
              <a:buChar char="-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followings in the terminal window (‘%’ is the prompt.)</a:t>
            </a:r>
          </a:p>
          <a:p>
            <a:pPr marL="0" indent="0">
              <a:buNone/>
            </a:pP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After that, execute ‘make test2’, etc. 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065947" y="4134289"/>
            <a:ext cx="6452558" cy="15511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mon.o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mon_r.o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mon.o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touch </a:t>
            </a:r>
            <a:r>
              <a:rPr kumimoji="1"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mon.o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16C5CB3-B0F7-4DD5-B9F6-2E8452F7241D}"/>
              </a:ext>
            </a:extLst>
          </p:cNvPr>
          <p:cNvSpPr txBox="1">
            <a:spLocks/>
          </p:cNvSpPr>
          <p:nvPr/>
        </p:nvSpPr>
        <p:spPr>
          <a:xfrm>
            <a:off x="299067" y="282001"/>
            <a:ext cx="5253839" cy="53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実行プログラム作成上の注意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8C041DD-4452-402F-B0E1-648492AB8902}"/>
              </a:ext>
            </a:extLst>
          </p:cNvPr>
          <p:cNvSpPr txBox="1">
            <a:spLocks/>
          </p:cNvSpPr>
          <p:nvPr/>
        </p:nvSpPr>
        <p:spPr>
          <a:xfrm>
            <a:off x="361604" y="1078076"/>
            <a:ext cx="5390803" cy="5124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err="1"/>
              <a:t>mon.s</a:t>
            </a:r>
            <a:r>
              <a:rPr lang="en-US" altLang="ja-JP" sz="2400" dirty="0"/>
              <a:t> </a:t>
            </a:r>
            <a:r>
              <a:rPr lang="ja-JP" altLang="en-US" sz="2400" dirty="0"/>
              <a:t>のオブジェクトファイル</a:t>
            </a:r>
            <a:br>
              <a:rPr lang="en-US" altLang="ja-JP" sz="2400" dirty="0"/>
            </a:br>
            <a:r>
              <a:rPr lang="ja-JP" altLang="en-US" sz="2400" dirty="0"/>
              <a:t> </a:t>
            </a:r>
            <a:r>
              <a:rPr lang="en-US" altLang="ja-JP" sz="2400" dirty="0" err="1"/>
              <a:t>mon.s</a:t>
            </a:r>
            <a:r>
              <a:rPr lang="en-US" altLang="ja-JP" sz="2400" dirty="0"/>
              <a:t> </a:t>
            </a:r>
            <a:r>
              <a:rPr lang="ja-JP" altLang="en-US" sz="2400" dirty="0"/>
              <a:t>置き換えを基本とする</a:t>
            </a:r>
            <a:endParaRPr lang="en-US" altLang="ja-JP" sz="2400" dirty="0"/>
          </a:p>
          <a:p>
            <a:r>
              <a:rPr lang="en-US" altLang="ja-JP" sz="2400" dirty="0" err="1"/>
              <a:t>mtk</a:t>
            </a:r>
            <a:r>
              <a:rPr lang="en-US" altLang="ja-JP" sz="2400" dirty="0"/>
              <a:t> </a:t>
            </a:r>
            <a:r>
              <a:rPr lang="ja-JP" altLang="en-US" sz="2400" dirty="0"/>
              <a:t>内の </a:t>
            </a:r>
            <a:r>
              <a:rPr lang="en-US" altLang="ja-JP" sz="2400" dirty="0"/>
              <a:t>mon_r_230400bps.tgz </a:t>
            </a:r>
            <a:r>
              <a:rPr lang="ja-JP" altLang="en-US" sz="2400" dirty="0"/>
              <a:t>を</a:t>
            </a:r>
            <a:br>
              <a:rPr lang="en-US" altLang="ja-JP" sz="2400" dirty="0"/>
            </a:br>
            <a:r>
              <a:rPr lang="ja-JP" altLang="en-US" sz="2400" dirty="0"/>
              <a:t>入手し、</a:t>
            </a:r>
            <a:r>
              <a:rPr lang="en-US" altLang="ja-JP" sz="2400" dirty="0" err="1"/>
              <a:t>mtk</a:t>
            </a:r>
            <a:r>
              <a:rPr lang="en-US" altLang="ja-JP" sz="2400" dirty="0"/>
              <a:t> </a:t>
            </a:r>
            <a:r>
              <a:rPr lang="ja-JP" altLang="en-US" sz="2400" dirty="0"/>
              <a:t>フォルダ内で展開</a:t>
            </a:r>
            <a:endParaRPr lang="en-US" altLang="ja-JP" sz="2400" dirty="0"/>
          </a:p>
          <a:p>
            <a:r>
              <a:rPr lang="ja-JP" altLang="en-US" sz="2400" dirty="0"/>
              <a:t>一度 </a:t>
            </a:r>
            <a:r>
              <a:rPr lang="en-US" altLang="ja-JP" sz="2400" dirty="0"/>
              <a:t>make test1 </a:t>
            </a:r>
            <a:r>
              <a:rPr lang="ja-JP" altLang="en-US" sz="2400" dirty="0"/>
              <a:t>を実施し、</a:t>
            </a:r>
            <a:r>
              <a:rPr lang="en-US" altLang="ja-JP" sz="2400" dirty="0" err="1"/>
              <a:t>mon.s</a:t>
            </a:r>
            <a:br>
              <a:rPr lang="en-US" altLang="ja-JP" sz="2400" dirty="0"/>
            </a:br>
            <a:r>
              <a:rPr lang="en-US" altLang="ja-JP" sz="2400" dirty="0"/>
              <a:t> </a:t>
            </a:r>
            <a:r>
              <a:rPr lang="ja-JP" altLang="en-US" sz="2400" dirty="0"/>
              <a:t>から </a:t>
            </a:r>
            <a:r>
              <a:rPr lang="en-US" altLang="ja-JP" sz="2400" dirty="0" err="1"/>
              <a:t>mon.o</a:t>
            </a:r>
            <a:r>
              <a:rPr lang="en-US" altLang="ja-JP" sz="2400" dirty="0"/>
              <a:t> </a:t>
            </a:r>
            <a:r>
              <a:rPr lang="ja-JP" altLang="en-US" sz="2400" dirty="0"/>
              <a:t>を作成</a:t>
            </a:r>
            <a:endParaRPr lang="en-US" altLang="ja-JP" sz="2400" dirty="0"/>
          </a:p>
          <a:p>
            <a:r>
              <a:rPr lang="ja-JP" altLang="en-US" sz="2400" dirty="0"/>
              <a:t>端末で以下を実行</a:t>
            </a:r>
            <a:r>
              <a:rPr lang="en-US" altLang="ja-JP" sz="2400" dirty="0"/>
              <a:t>(% </a:t>
            </a:r>
            <a:r>
              <a:rPr lang="ja-JP" altLang="en-US" sz="2400" dirty="0"/>
              <a:t>はプロンプト</a:t>
            </a:r>
            <a:r>
              <a:rPr lang="en-US" altLang="ja-JP" sz="2400" dirty="0"/>
              <a:t>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 dirty="0"/>
              <a:t>以後、</a:t>
            </a:r>
            <a:r>
              <a:rPr lang="en-US" altLang="ja-JP" sz="2400" dirty="0"/>
              <a:t>make test2 </a:t>
            </a:r>
            <a:r>
              <a:rPr lang="ja-JP" altLang="en-US" sz="2400" dirty="0"/>
              <a:t>等を実行</a:t>
            </a:r>
          </a:p>
        </p:txBody>
      </p:sp>
    </p:spTree>
    <p:extLst>
      <p:ext uri="{BB962C8B-B14F-4D97-AF65-F5344CB8AC3E}">
        <p14:creationId xmlns:p14="http://schemas.microsoft.com/office/powerpoint/2010/main" val="402344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90063" y="232914"/>
            <a:ext cx="4900749" cy="58378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Moodle’s file, folder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69033" y="1196365"/>
            <a:ext cx="6309754" cy="5307955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68000/ 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ocuments on the 68000 series CPU and mnemonic table</a:t>
            </a:r>
          </a:p>
          <a:p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  Template (mtk-hina.tgz), </a:t>
            </a: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mon.o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replacements (‘</a:t>
            </a: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mon_r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tgz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SW2/   Information related to the software experiment II and III</a:t>
            </a:r>
          </a:p>
          <a:p>
            <a:pPr lvl="1"/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Prefixes the file name with the numbers in the required order.	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D7D174B-C1E7-4ECB-9BBC-98A4E9A3A5E6}"/>
              </a:ext>
            </a:extLst>
          </p:cNvPr>
          <p:cNvSpPr txBox="1">
            <a:spLocks/>
          </p:cNvSpPr>
          <p:nvPr/>
        </p:nvSpPr>
        <p:spPr>
          <a:xfrm>
            <a:off x="339435" y="241850"/>
            <a:ext cx="6011488" cy="583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/>
              <a:t>Moodle </a:t>
            </a:r>
            <a:r>
              <a:rPr lang="ja-JP" altLang="en-US" sz="3600" dirty="0"/>
              <a:t>のファイル・フォルダ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E5BF962-4714-4F89-A57F-26BDB1218111}"/>
              </a:ext>
            </a:extLst>
          </p:cNvPr>
          <p:cNvSpPr txBox="1">
            <a:spLocks/>
          </p:cNvSpPr>
          <p:nvPr/>
        </p:nvSpPr>
        <p:spPr>
          <a:xfrm>
            <a:off x="339435" y="1170136"/>
            <a:ext cx="5013961" cy="489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68000/  68000</a:t>
            </a:r>
            <a:r>
              <a:rPr lang="ja-JP" altLang="en-US" dirty="0"/>
              <a:t>系</a:t>
            </a:r>
            <a:r>
              <a:rPr lang="en-US" altLang="ja-JP" dirty="0"/>
              <a:t>CPU</a:t>
            </a:r>
            <a:r>
              <a:rPr lang="ja-JP" altLang="en-US" dirty="0"/>
              <a:t>の資料、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ja-JP" altLang="en-US" dirty="0"/>
              <a:t>ニーモニック表</a:t>
            </a:r>
            <a:endParaRPr lang="en-US" altLang="ja-JP" dirty="0"/>
          </a:p>
          <a:p>
            <a:r>
              <a:rPr lang="en-US" altLang="ja-JP" dirty="0" err="1"/>
              <a:t>mtk</a:t>
            </a:r>
            <a:r>
              <a:rPr lang="en-US" altLang="ja-JP" dirty="0"/>
              <a:t>/      </a:t>
            </a:r>
            <a:r>
              <a:rPr lang="ja-JP" altLang="en-US" dirty="0"/>
              <a:t>雛形</a:t>
            </a:r>
            <a:r>
              <a:rPr lang="en-US" altLang="ja-JP" dirty="0"/>
              <a:t>(mtk-hina.tgz), </a:t>
            </a:r>
            <a:br>
              <a:rPr lang="en-US" altLang="ja-JP" dirty="0"/>
            </a:br>
            <a:r>
              <a:rPr lang="en-US" altLang="ja-JP" dirty="0"/>
              <a:t>      </a:t>
            </a:r>
            <a:r>
              <a:rPr lang="ja-JP" altLang="en-US" dirty="0"/>
              <a:t>差替え </a:t>
            </a:r>
            <a:r>
              <a:rPr lang="en-US" altLang="ja-JP" dirty="0" err="1"/>
              <a:t>mon.o</a:t>
            </a:r>
            <a:r>
              <a:rPr lang="en-US" altLang="ja-JP" dirty="0"/>
              <a:t> ( </a:t>
            </a:r>
            <a:r>
              <a:rPr lang="en-US" altLang="ja-JP" dirty="0" err="1"/>
              <a:t>mon_r</a:t>
            </a:r>
            <a:r>
              <a:rPr lang="en-US" altLang="ja-JP" dirty="0"/>
              <a:t>*.</a:t>
            </a:r>
            <a:r>
              <a:rPr lang="en-US" altLang="ja-JP" dirty="0" err="1"/>
              <a:t>tgz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SW2/ </a:t>
            </a:r>
            <a:r>
              <a:rPr lang="ja-JP" altLang="en-US" dirty="0"/>
              <a:t>　ソフト実験</a:t>
            </a:r>
            <a:r>
              <a:rPr lang="en-US" altLang="ja-JP" dirty="0"/>
              <a:t>II,III</a:t>
            </a:r>
            <a:r>
              <a:rPr lang="ja-JP" altLang="en-US" dirty="0"/>
              <a:t>関連情報</a:t>
            </a:r>
            <a:endParaRPr lang="en-US" altLang="ja-JP" dirty="0"/>
          </a:p>
          <a:p>
            <a:pPr lvl="1"/>
            <a:r>
              <a:rPr lang="ja-JP" altLang="en-US" dirty="0"/>
              <a:t>必要順の番号をファイル名先頭に付加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576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(SP)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0" y="1790790"/>
            <a:ext cx="6095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 of address smaller than the SP value is the region unused </a:t>
            </a:r>
            <a:r>
              <a:rPr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stack. </a:t>
            </a:r>
          </a:p>
          <a:p>
            <a:pPr marL="0" indent="0">
              <a:buNone/>
            </a:pPr>
            <a:endParaRPr lang="en-US" altLang="ja-JP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（〇｜</a:t>
            </a:r>
            <a:r>
              <a:rPr kumimoji="1" lang="en-US" altLang="ja-JP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004D668-09BD-4E5E-BECF-BEA1D02A6A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786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問題（</a:t>
            </a:r>
            <a:r>
              <a:rPr lang="en-US" altLang="ja-JP"/>
              <a:t>SP</a:t>
            </a:r>
            <a:r>
              <a:rPr lang="ja-JP" altLang="en-US"/>
              <a:t>）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0F8675-9A42-4D3B-B474-EFA11A8EF5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/>
              <a:t>SP </a:t>
            </a:r>
            <a:r>
              <a:rPr lang="ja-JP" altLang="en-US" sz="4400" dirty="0"/>
              <a:t>値より小さいアドレス領域はスタックとして未使用の領域である</a:t>
            </a:r>
            <a:endParaRPr lang="en-US" altLang="ja-JP" sz="4400" dirty="0"/>
          </a:p>
          <a:p>
            <a:pPr marL="0" indent="0">
              <a:buNone/>
            </a:pPr>
            <a:br>
              <a:rPr lang="en-US" altLang="ja-JP" sz="4400" dirty="0"/>
            </a:br>
            <a:r>
              <a:rPr lang="ja-JP" altLang="en-US" sz="4400" dirty="0"/>
              <a:t>（〇｜</a:t>
            </a:r>
            <a:r>
              <a:rPr lang="en-US" altLang="ja-JP" sz="4400" dirty="0"/>
              <a:t>×</a:t>
            </a:r>
            <a:r>
              <a:rPr lang="ja-JP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172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2117</Words>
  <Application>Microsoft Office PowerPoint</Application>
  <PresentationFormat>ワイド画面</PresentationFormat>
  <Paragraphs>204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C course Software experiment 2 What to do on the first day</vt:lpstr>
      <vt:lpstr>1: Obtaining related files</vt:lpstr>
      <vt:lpstr> 2: Text, Sec. 1.3 – </vt:lpstr>
      <vt:lpstr>3:　Text, Sec.1.4 –</vt:lpstr>
      <vt:lpstr> 3:　Text, Sec.1.4 –</vt:lpstr>
      <vt:lpstr>Notice on the creation of test program</vt:lpstr>
      <vt:lpstr>Notice on making execution program</vt:lpstr>
      <vt:lpstr>Moodle’s file, folder</vt:lpstr>
      <vt:lpstr>Question (SP)</vt:lpstr>
      <vt:lpstr>Answer (stack)</vt:lpstr>
      <vt:lpstr>Question (SP)</vt:lpstr>
      <vt:lpstr>Answer (SP)</vt:lpstr>
      <vt:lpstr>Question (endian)</vt:lpstr>
      <vt:lpstr>Answer (endian)</vt:lpstr>
      <vt:lpstr>Question (Branch instruction)</vt:lpstr>
      <vt:lpstr>Answer (Branch instruction)</vt:lpstr>
      <vt:lpstr>取り合えず動き出す    Get moving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C課程ソフト実験2</dc:title>
  <dc:creator>片山喜規</dc:creator>
  <cp:lastModifiedBy>片山 喜規</cp:lastModifiedBy>
  <cp:revision>82</cp:revision>
  <dcterms:created xsi:type="dcterms:W3CDTF">2016-11-29T04:48:40Z</dcterms:created>
  <dcterms:modified xsi:type="dcterms:W3CDTF">2022-11-29T04:10:02Z</dcterms:modified>
</cp:coreProperties>
</file>