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sldIdLst>
    <p:sldId id="263" r:id="rId2"/>
    <p:sldId id="494" r:id="rId3"/>
    <p:sldId id="493" r:id="rId4"/>
    <p:sldId id="495" r:id="rId5"/>
    <p:sldId id="496" r:id="rId6"/>
    <p:sldId id="497" r:id="rId7"/>
    <p:sldId id="498" r:id="rId8"/>
    <p:sldId id="500" r:id="rId9"/>
    <p:sldId id="501" r:id="rId10"/>
    <p:sldId id="502" r:id="rId11"/>
    <p:sldId id="499" r:id="rId1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hira" initials="T" lastIdx="1" clrIdx="0">
    <p:extLst>
      <p:ext uri="{19B8F6BF-5375-455C-9EA6-DF929625EA0E}">
        <p15:presenceInfo xmlns:p15="http://schemas.microsoft.com/office/powerpoint/2012/main" userId="Takah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0C0C"/>
    <a:srgbClr val="FFCCCC"/>
    <a:srgbClr val="FF9999"/>
    <a:srgbClr val="E6E6E6"/>
    <a:srgbClr val="7030A0"/>
    <a:srgbClr val="FBF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84287" autoAdjust="0"/>
  </p:normalViewPr>
  <p:slideViewPr>
    <p:cSldViewPr snapToGrid="0">
      <p:cViewPr>
        <p:scale>
          <a:sx n="75" d="100"/>
          <a:sy n="75" d="100"/>
        </p:scale>
        <p:origin x="95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E5C0-E160-4678-A368-1E86B8222931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4B66-32C4-4C70-BF76-BEE28F365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4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B66-32C4-4C70-BF76-BEE28F3655E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9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93487" y="4257924"/>
            <a:ext cx="7560000" cy="351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92000" y="1484784"/>
            <a:ext cx="7560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11405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709" y="6581462"/>
            <a:ext cx="9143038" cy="283849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680" y="203654"/>
            <a:ext cx="8686800" cy="63408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650" y="931550"/>
            <a:ext cx="8686800" cy="555846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n"/>
              <a:defRPr sz="2400"/>
            </a:lvl1pPr>
            <a:lvl2pPr marL="557213" indent="-214313">
              <a:buFont typeface="Wingdings" panose="05000000000000000000" pitchFamily="2" charset="2"/>
              <a:buChar char="n"/>
              <a:defRPr sz="2000"/>
            </a:lvl2pPr>
            <a:lvl3pPr marL="803275" indent="-179388">
              <a:buFont typeface="Wingdings" panose="05000000000000000000" pitchFamily="2" charset="2"/>
              <a:buChar char="n"/>
              <a:defRPr sz="1800"/>
            </a:lvl3pPr>
            <a:lvl4pPr marL="1077913" indent="-177800">
              <a:buFont typeface="Wingdings" panose="05000000000000000000" pitchFamily="2" charset="2"/>
              <a:buChar char="n"/>
              <a:defRPr sz="1800"/>
            </a:lvl4pPr>
            <a:lvl5pPr marL="1346200" indent="-179388">
              <a:buFont typeface="Wingdings" panose="05000000000000000000" pitchFamily="2" charset="2"/>
              <a:buChar char="n"/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46873" y="837740"/>
            <a:ext cx="8650258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8827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5357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2018/2/15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46887" y="6535739"/>
            <a:ext cx="3650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修士学位論文本審査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7937" y="6535739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F4AE60B1-13DD-4F52-8F37-DB9A8923005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2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tx2">
            <a:lumMod val="75000"/>
          </a:schemeClr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CE1825"/>
        </a:buClr>
        <a:buSzPct val="5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50000"/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5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tx2">
            <a:lumMod val="75000"/>
          </a:schemeClr>
        </a:buClr>
        <a:buSzPct val="5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hionHonda/bert-pretraining-of-deep-bidirectional-transformers-for-language-understan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.hatena.ne.jp/keyword/arXi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9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2019/05/22</a:t>
            </a:r>
          </a:p>
          <a:p>
            <a:r>
              <a:rPr lang="ja-JP" altLang="en-US" smtClean="0"/>
              <a:t>髙平 寛之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9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098" name="Picture 2" descr="ç»å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23895"/>
            <a:ext cx="6522497" cy="56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2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ELMo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長所：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短所</a:t>
            </a:r>
            <a:r>
              <a:rPr lang="ja-JP" altLang="en-US" dirty="0"/>
              <a:t>：</a:t>
            </a:r>
            <a:endParaRPr kumimoji="1" lang="en-US" altLang="ja-JP" dirty="0" smtClean="0"/>
          </a:p>
          <a:p>
            <a:r>
              <a:rPr lang="en-US" altLang="ja-JP" dirty="0" smtClean="0"/>
              <a:t>Open AI GPT</a:t>
            </a:r>
          </a:p>
          <a:p>
            <a:pPr lvl="1"/>
            <a:r>
              <a:rPr kumimoji="1" lang="ja-JP" altLang="en-US" dirty="0" smtClean="0"/>
              <a:t>長所：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短所</a:t>
            </a:r>
            <a:r>
              <a:rPr lang="ja-JP" altLang="en-US" dirty="0"/>
              <a:t>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勉強会サマリー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 smtClean="0"/>
              <a:t>文章</a:t>
            </a:r>
            <a:r>
              <a:rPr lang="ja-JP" altLang="en-US" dirty="0"/>
              <a:t>分類、質問応答、固有表現抽出等の多様</a:t>
            </a:r>
            <a:r>
              <a:rPr lang="ja-JP" altLang="en-US" dirty="0" smtClean="0"/>
              <a:t>な自然言語処理のタスクで</a:t>
            </a:r>
            <a:r>
              <a:rPr lang="en-US" altLang="ja-JP" dirty="0" smtClean="0"/>
              <a:t>SOTA(2018/10)</a:t>
            </a:r>
            <a:r>
              <a:rPr lang="ja-JP" altLang="en-US" dirty="0" smtClean="0"/>
              <a:t>を達成した</a:t>
            </a:r>
            <a:r>
              <a:rPr lang="en-US" altLang="ja-JP" dirty="0" smtClean="0"/>
              <a:t>BERT</a:t>
            </a:r>
            <a:r>
              <a:rPr lang="ja-JP" altLang="en-US" dirty="0" smtClean="0"/>
              <a:t>について学ぶ</a:t>
            </a:r>
            <a:endParaRPr lang="en-US" altLang="ja-JP" dirty="0" smtClean="0"/>
          </a:p>
          <a:p>
            <a:r>
              <a:rPr lang="ja-JP" altLang="en-US" dirty="0" smtClean="0"/>
              <a:t>前提条件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自然言語処理に関する基礎知識</a:t>
            </a:r>
            <a:r>
              <a:rPr lang="en-US" altLang="ja-JP" dirty="0" smtClean="0"/>
              <a:t>(e.g. </a:t>
            </a:r>
            <a:r>
              <a:rPr lang="ja-JP" altLang="en-US" dirty="0" smtClean="0"/>
              <a:t>分散表現、言語モデル）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再帰的ニューラルネットに関する基礎知識</a:t>
            </a:r>
            <a:r>
              <a:rPr lang="en-US" altLang="ja-JP" dirty="0"/>
              <a:t>(e.g. RNN, LSTM)</a:t>
            </a:r>
          </a:p>
          <a:p>
            <a:r>
              <a:rPr lang="ja-JP" altLang="en-US" dirty="0" smtClean="0"/>
              <a:t>内容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BERT</a:t>
            </a:r>
          </a:p>
          <a:p>
            <a:pPr lvl="1"/>
            <a:r>
              <a:rPr lang="ja-JP" altLang="en-US" dirty="0" smtClean="0"/>
              <a:t>事前学習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Transformer</a:t>
            </a:r>
          </a:p>
          <a:p>
            <a:pPr lvl="1"/>
            <a:r>
              <a:rPr lang="ja-JP" altLang="en-US" dirty="0" smtClean="0"/>
              <a:t>事前学習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参考資料</a:t>
            </a:r>
            <a:endParaRPr lang="en-US" altLang="ja-JP" dirty="0" smtClean="0"/>
          </a:p>
          <a:p>
            <a:pPr lvl="1"/>
            <a:r>
              <a:rPr lang="en-US" altLang="ja-JP" sz="1400" dirty="0">
                <a:hlinkClick r:id="rId2"/>
              </a:rPr>
              <a:t>https://</a:t>
            </a:r>
            <a:r>
              <a:rPr lang="en-US" altLang="ja-JP" sz="1400" dirty="0" smtClean="0">
                <a:hlinkClick r:id="rId2"/>
              </a:rPr>
              <a:t>www.slideshare.net/ShionHonda/bert-pretraining-of-deep-bidirectional-transformers-for-language-understanding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33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BERT</a:t>
            </a:r>
            <a:r>
              <a:rPr lang="ja-JP" altLang="en-US" dirty="0" smtClean="0"/>
              <a:t>の概略</a:t>
            </a:r>
            <a:endParaRPr lang="ja-JP" alt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133600" cy="365125"/>
          </a:xfrm>
        </p:spPr>
        <p:txBody>
          <a:bodyPr/>
          <a:lstStyle/>
          <a:p>
            <a:r>
              <a:rPr lang="en-US" altLang="ja-JP" smtClean="0"/>
              <a:t>2018/2/15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294967295"/>
          </p:nvPr>
        </p:nvSpPr>
        <p:spPr>
          <a:xfrm>
            <a:off x="0" y="6535738"/>
            <a:ext cx="3651250" cy="365125"/>
          </a:xfrm>
        </p:spPr>
        <p:txBody>
          <a:bodyPr/>
          <a:lstStyle/>
          <a:p>
            <a:r>
              <a:rPr lang="zh-TW" altLang="en-US" smtClean="0"/>
              <a:t>修士学位論文本審査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294967295"/>
          </p:nvPr>
        </p:nvSpPr>
        <p:spPr>
          <a:xfrm>
            <a:off x="8567738" y="6535738"/>
            <a:ext cx="576262" cy="365125"/>
          </a:xfrm>
        </p:spPr>
        <p:txBody>
          <a:bodyPr/>
          <a:lstStyle/>
          <a:p>
            <a:fld id="{F4AE60B1-13DD-4F52-8F37-DB9A892300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26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BERT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650" y="931550"/>
            <a:ext cx="8686800" cy="551216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タイトル：</a:t>
            </a:r>
            <a:r>
              <a:rPr lang="en-US" altLang="ja-JP" dirty="0"/>
              <a:t> BERT: Pre-training of Deep Bidirectional Transformers for Language </a:t>
            </a:r>
            <a:r>
              <a:rPr lang="en-US" altLang="ja-JP" dirty="0" smtClean="0"/>
              <a:t>Understanding[1]</a:t>
            </a:r>
          </a:p>
          <a:p>
            <a:r>
              <a:rPr lang="ja-JP" altLang="en-US" dirty="0" smtClean="0"/>
              <a:t>著者：</a:t>
            </a:r>
            <a:r>
              <a:rPr lang="en-US" altLang="ja-JP" dirty="0"/>
              <a:t>Jacob Devlin, Ming-Wei Chang, Kenton Lee, Kristina </a:t>
            </a:r>
            <a:r>
              <a:rPr lang="en-US" altLang="ja-JP" dirty="0" err="1" smtClean="0"/>
              <a:t>Toutanova</a:t>
            </a:r>
            <a:r>
              <a:rPr lang="en-US" altLang="ja-JP" dirty="0" smtClean="0"/>
              <a:t>(Google).</a:t>
            </a:r>
          </a:p>
          <a:p>
            <a:r>
              <a:rPr lang="ja-JP" altLang="en-US" dirty="0" smtClean="0"/>
              <a:t>投稿日：</a:t>
            </a:r>
            <a:r>
              <a:rPr lang="en-US" altLang="ja-JP" dirty="0" smtClean="0"/>
              <a:t>2018/10/11</a:t>
            </a:r>
          </a:p>
          <a:p>
            <a:r>
              <a:rPr lang="ja-JP" altLang="en-US" dirty="0"/>
              <a:t>概略</a:t>
            </a:r>
            <a:r>
              <a:rPr lang="ja-JP" altLang="en-US" dirty="0" smtClean="0"/>
              <a:t>：</a:t>
            </a:r>
            <a:r>
              <a:rPr lang="en-US" altLang="ja-JP" dirty="0" smtClean="0"/>
              <a:t>BERT</a:t>
            </a:r>
            <a:r>
              <a:rPr lang="ja-JP" altLang="en-US" dirty="0" smtClean="0"/>
              <a:t>は、</a:t>
            </a:r>
            <a:r>
              <a:rPr lang="ja-JP" altLang="en-US" dirty="0"/>
              <a:t>ラベル無しテキスト</a:t>
            </a:r>
            <a:r>
              <a:rPr lang="ja-JP" altLang="en-US" dirty="0" smtClean="0"/>
              <a:t>から、</a:t>
            </a:r>
            <a:r>
              <a:rPr lang="ja-JP" altLang="en-US" b="1" u="sng" dirty="0" smtClean="0"/>
              <a:t>双方向表現</a:t>
            </a:r>
            <a:r>
              <a:rPr lang="ja-JP" altLang="en-US" dirty="0" smtClean="0"/>
              <a:t>を、</a:t>
            </a:r>
            <a:r>
              <a:rPr lang="ja-JP" altLang="en-US" b="1" u="sng" dirty="0" smtClean="0"/>
              <a:t>全ての層に含まれる左右</a:t>
            </a:r>
            <a:r>
              <a:rPr lang="ja-JP" altLang="en-US" b="1" u="sng" dirty="0"/>
              <a:t>の</a:t>
            </a:r>
            <a:r>
              <a:rPr lang="ja-JP" altLang="en-US" b="1" u="sng" dirty="0" smtClean="0"/>
              <a:t>コンテキストによって条件付けて</a:t>
            </a:r>
            <a:r>
              <a:rPr lang="ja-JP" altLang="en-US" dirty="0" smtClean="0"/>
              <a:t>、</a:t>
            </a:r>
            <a:r>
              <a:rPr lang="ja-JP" altLang="en-US" b="1" u="sng" dirty="0" smtClean="0"/>
              <a:t>事前学習</a:t>
            </a:r>
            <a:r>
              <a:rPr lang="ja-JP" altLang="en-US" dirty="0" smtClean="0"/>
              <a:t>する手法である。事前学習した</a:t>
            </a:r>
            <a:r>
              <a:rPr lang="en-US" altLang="ja-JP" dirty="0" smtClean="0"/>
              <a:t>BERT</a:t>
            </a:r>
            <a:r>
              <a:rPr lang="ja-JP" altLang="en-US" dirty="0" smtClean="0"/>
              <a:t>に、出力層を１層追加して</a:t>
            </a:r>
            <a:r>
              <a:rPr lang="en-US" altLang="ja-JP" b="1" u="sng" dirty="0" smtClean="0"/>
              <a:t>Fine-Tunin</a:t>
            </a:r>
            <a:r>
              <a:rPr lang="en-US" altLang="ja-JP" b="1" dirty="0" smtClean="0"/>
              <a:t>g</a:t>
            </a:r>
            <a:r>
              <a:rPr lang="ja-JP" altLang="en-US" dirty="0" smtClean="0"/>
              <a:t>することで、幅広い自然言語処理タスクにおいて</a:t>
            </a:r>
            <a:r>
              <a:rPr lang="en-US" altLang="ja-JP" dirty="0" smtClean="0"/>
              <a:t>SOTA</a:t>
            </a:r>
            <a:r>
              <a:rPr lang="ja-JP" altLang="en-US" dirty="0" smtClean="0"/>
              <a:t>を出すモデルを構築可能となる。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5797383"/>
            <a:ext cx="947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[1] Jacob Devlin, et al., “BERT</a:t>
            </a:r>
            <a:r>
              <a:rPr lang="en-US" altLang="ja-JP" dirty="0"/>
              <a:t>: Pre-training of Deep Bidirectional Transformers for Language </a:t>
            </a:r>
            <a:r>
              <a:rPr lang="en-US" altLang="ja-JP" dirty="0" smtClean="0"/>
              <a:t>Understanding”, 2018. </a:t>
            </a:r>
            <a:r>
              <a:rPr lang="ja-JP" altLang="en-US" dirty="0" smtClean="0"/>
              <a:t>https</a:t>
            </a:r>
            <a:r>
              <a:rPr lang="ja-JP" altLang="en-US" dirty="0"/>
              <a:t>://arxiv.org/abs/1810.04805</a:t>
            </a:r>
          </a:p>
        </p:txBody>
      </p:sp>
    </p:spTree>
    <p:extLst>
      <p:ext uri="{BB962C8B-B14F-4D97-AF65-F5344CB8AC3E}">
        <p14:creationId xmlns:p14="http://schemas.microsoft.com/office/powerpoint/2010/main" val="54019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言語モデルの事前学習は、多くの自然言語処理タスクで効果を上げている。</a:t>
                </a:r>
                <a:endParaRPr kumimoji="1" lang="en-US" altLang="ja-JP" dirty="0" smtClean="0"/>
              </a:p>
              <a:p>
                <a:pPr marL="342900" lvl="1" indent="0">
                  <a:buNone/>
                </a:pPr>
                <a:r>
                  <a:rPr kumimoji="1" lang="ja-JP" altLang="en-US" dirty="0" smtClean="0"/>
                  <a:t>言語モデル：</a:t>
                </a:r>
                <a:r>
                  <a:rPr lang="ja-JP" altLang="en-US" dirty="0" smtClean="0"/>
                  <a:t>単語列に対する確率分布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/>
                  <a:t>をモデル化したもの。人間が用いる</a:t>
                </a:r>
                <a:r>
                  <a:rPr lang="ja-JP" altLang="en-US" dirty="0" err="1" smtClean="0"/>
                  <a:t>で</a:t>
                </a:r>
                <a:r>
                  <a:rPr lang="ja-JP" altLang="en-US" dirty="0" smtClean="0"/>
                  <a:t>あろう言葉らしさの確率。</a:t>
                </a:r>
                <a:endParaRPr lang="en-US" altLang="ja-JP" dirty="0" smtClean="0"/>
              </a:p>
              <a:p>
                <a:pPr marL="342900" lvl="1" indent="0">
                  <a:buNone/>
                </a:pPr>
                <a:r>
                  <a:rPr lang="ja-JP" altLang="en-US" dirty="0" smtClean="0"/>
                  <a:t>（例）・</a:t>
                </a:r>
                <a:r>
                  <a:rPr lang="en-US" altLang="ja-JP" dirty="0" smtClean="0"/>
                  <a:t>P</a:t>
                </a:r>
                <a:r>
                  <a:rPr lang="en-US" altLang="ja-JP" dirty="0"/>
                  <a:t>(“</a:t>
                </a:r>
                <a:r>
                  <a:rPr lang="ja-JP" altLang="en-US" dirty="0"/>
                  <a:t>私</a:t>
                </a:r>
                <a:r>
                  <a:rPr lang="en-US" altLang="ja-JP" dirty="0"/>
                  <a:t>”)</a:t>
                </a:r>
                <a:r>
                  <a:rPr lang="ja-JP" altLang="en-US" dirty="0"/>
                  <a:t>　＞　</a:t>
                </a:r>
                <a:r>
                  <a:rPr lang="en-US" altLang="ja-JP" dirty="0"/>
                  <a:t>P(“</a:t>
                </a:r>
                <a:r>
                  <a:rPr lang="ja-JP" altLang="en-US" dirty="0"/>
                  <a:t>吾輩</a:t>
                </a:r>
                <a:r>
                  <a:rPr lang="en-US" altLang="ja-JP" dirty="0"/>
                  <a:t>”)</a:t>
                </a:r>
                <a:r>
                  <a:rPr lang="ja-JP" altLang="en-US" dirty="0"/>
                  <a:t>　＞</a:t>
                </a:r>
                <a:r>
                  <a:rPr lang="en-US" altLang="ja-JP" dirty="0"/>
                  <a:t>P(“</a:t>
                </a:r>
                <a:r>
                  <a:rPr lang="ja-JP" altLang="en-US" dirty="0"/>
                  <a:t>世</a:t>
                </a:r>
                <a:r>
                  <a:rPr lang="en-US" altLang="ja-JP" dirty="0"/>
                  <a:t>”)</a:t>
                </a:r>
                <a:r>
                  <a:rPr lang="ja-JP" altLang="en-US" dirty="0"/>
                  <a:t>　＞　</a:t>
                </a:r>
                <a:r>
                  <a:rPr lang="en-US" altLang="ja-JP" dirty="0"/>
                  <a:t>P(“</a:t>
                </a:r>
                <a:r>
                  <a:rPr lang="ja-JP" altLang="en-US" dirty="0"/>
                  <a:t>朕</a:t>
                </a:r>
                <a:r>
                  <a:rPr lang="en-US" altLang="ja-JP" dirty="0" smtClean="0"/>
                  <a:t>”)</a:t>
                </a:r>
              </a:p>
              <a:p>
                <a:pPr marL="342900" lvl="1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　　・</a:t>
                </a:r>
                <a:r>
                  <a:rPr lang="en-US" altLang="ja-JP" dirty="0" smtClean="0"/>
                  <a:t>P(“</a:t>
                </a:r>
                <a:r>
                  <a:rPr lang="ja-JP" altLang="en-US" dirty="0" smtClean="0"/>
                  <a:t>私</a:t>
                </a:r>
                <a:r>
                  <a:rPr lang="en-US" altLang="ja-JP" dirty="0" smtClean="0"/>
                  <a:t>”, “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”, “</a:t>
                </a:r>
                <a:r>
                  <a:rPr lang="ja-JP" altLang="en-US" dirty="0" smtClean="0"/>
                  <a:t>高平</a:t>
                </a:r>
                <a:r>
                  <a:rPr lang="en-US" altLang="ja-JP" dirty="0" smtClean="0"/>
                  <a:t>”, “</a:t>
                </a:r>
                <a:r>
                  <a:rPr lang="ja-JP" altLang="en-US" dirty="0" err="1" smtClean="0"/>
                  <a:t>です</a:t>
                </a:r>
                <a:r>
                  <a:rPr lang="en-US" altLang="ja-JP" dirty="0" smtClean="0"/>
                  <a:t>”) </a:t>
                </a:r>
                <a:r>
                  <a:rPr lang="ja-JP" altLang="en-US" dirty="0" smtClean="0"/>
                  <a:t>＞　</a:t>
                </a:r>
                <a:r>
                  <a:rPr lang="en-US" altLang="ja-JP" dirty="0" smtClean="0"/>
                  <a:t>P(“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”, “</a:t>
                </a:r>
                <a:r>
                  <a:rPr lang="ja-JP" altLang="en-US" dirty="0" err="1" smtClean="0"/>
                  <a:t>です</a:t>
                </a:r>
                <a:r>
                  <a:rPr lang="en-US" altLang="ja-JP" dirty="0" smtClean="0"/>
                  <a:t>”, </a:t>
                </a:r>
                <a:r>
                  <a:rPr lang="en-US" altLang="ja-JP" dirty="0"/>
                  <a:t>“</a:t>
                </a:r>
                <a:r>
                  <a:rPr lang="ja-JP" altLang="en-US" dirty="0"/>
                  <a:t>高平</a:t>
                </a:r>
                <a:r>
                  <a:rPr lang="en-US" altLang="ja-JP" dirty="0"/>
                  <a:t>”, </a:t>
                </a:r>
                <a:r>
                  <a:rPr lang="en-US" altLang="ja-JP" dirty="0" smtClean="0"/>
                  <a:t>“</a:t>
                </a:r>
                <a:r>
                  <a:rPr lang="ja-JP" altLang="en-US" dirty="0" smtClean="0"/>
                  <a:t>私</a:t>
                </a:r>
                <a:r>
                  <a:rPr lang="en-US" altLang="ja-JP" dirty="0" smtClean="0"/>
                  <a:t>”) </a:t>
                </a:r>
              </a:p>
              <a:p>
                <a:pPr marL="342900" lvl="1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　　・</a:t>
                </a:r>
                <a:r>
                  <a:rPr lang="en-US" altLang="ja-JP" dirty="0" smtClean="0"/>
                  <a:t>P(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猫</a:t>
                </a:r>
                <a:r>
                  <a:rPr lang="en-US" altLang="ja-JP" dirty="0" smtClean="0"/>
                  <a:t>” | “</a:t>
                </a:r>
                <a:r>
                  <a:rPr lang="ja-JP" altLang="en-US" dirty="0" smtClean="0"/>
                  <a:t>吾輩</a:t>
                </a:r>
                <a:r>
                  <a:rPr lang="en-US" altLang="ja-JP" dirty="0" smtClean="0"/>
                  <a:t>”, ”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”) </a:t>
                </a:r>
                <a:r>
                  <a:rPr lang="ja-JP" altLang="en-US" dirty="0" smtClean="0"/>
                  <a:t>＞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P(”</a:t>
                </a:r>
                <a:r>
                  <a:rPr lang="ja-JP" altLang="en-US" dirty="0" smtClean="0"/>
                  <a:t>犬</a:t>
                </a:r>
                <a:r>
                  <a:rPr lang="en-US" altLang="ja-JP" dirty="0" smtClean="0"/>
                  <a:t>” </a:t>
                </a:r>
                <a:r>
                  <a:rPr lang="en-US" altLang="ja-JP" dirty="0"/>
                  <a:t>| “</a:t>
                </a:r>
                <a:r>
                  <a:rPr lang="ja-JP" altLang="en-US" dirty="0"/>
                  <a:t>吾輩</a:t>
                </a:r>
                <a:r>
                  <a:rPr lang="en-US" altLang="ja-JP" dirty="0"/>
                  <a:t>”, ”</a:t>
                </a:r>
                <a:r>
                  <a:rPr lang="ja-JP" altLang="en-US" dirty="0"/>
                  <a:t>は</a:t>
                </a:r>
                <a:r>
                  <a:rPr lang="en-US" altLang="ja-JP" dirty="0" smtClean="0"/>
                  <a:t>”)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文レベルのタスク：文同士の関係性（全体を見た分析）が重要</a:t>
                </a:r>
                <a:endParaRPr lang="en-US" altLang="ja-JP" dirty="0" smtClean="0"/>
              </a:p>
              <a:p>
                <a:pPr lvl="2"/>
                <a:r>
                  <a:rPr lang="ja-JP" altLang="en-US" dirty="0" smtClean="0"/>
                  <a:t>自然言語推論</a:t>
                </a:r>
                <a:endParaRPr lang="en-US" altLang="ja-JP" dirty="0" smtClean="0"/>
              </a:p>
              <a:p>
                <a:pPr lvl="2"/>
                <a:r>
                  <a:rPr lang="ja-JP" altLang="en-US" dirty="0" smtClean="0"/>
                  <a:t>言い換え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トークンレベルのタスク：トークンレベル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きめ細かい分析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が重要</a:t>
                </a:r>
                <a:endParaRPr lang="en-US" altLang="ja-JP" dirty="0" smtClean="0"/>
              </a:p>
              <a:p>
                <a:pPr lvl="2"/>
                <a:r>
                  <a:rPr lang="ja-JP" altLang="en-US" dirty="0" smtClean="0"/>
                  <a:t>エンティティ分析：文の単語を</a:t>
                </a:r>
                <a:r>
                  <a:rPr lang="en-US" altLang="ja-JP" dirty="0" smtClean="0"/>
                  <a:t>”</a:t>
                </a:r>
                <a:r>
                  <a:rPr lang="ja-JP" altLang="en-US" dirty="0" smtClean="0"/>
                  <a:t>人物</a:t>
                </a:r>
                <a:r>
                  <a:rPr lang="en-US" altLang="ja-JP" dirty="0" smtClean="0"/>
                  <a:t>”,”</a:t>
                </a:r>
                <a:r>
                  <a:rPr lang="ja-JP" altLang="en-US" dirty="0" smtClean="0"/>
                  <a:t>組織</a:t>
                </a:r>
                <a:r>
                  <a:rPr lang="en-US" altLang="ja-JP" dirty="0" smtClean="0"/>
                  <a:t>”</a:t>
                </a:r>
                <a:r>
                  <a:rPr lang="ja-JP" altLang="en-US" dirty="0" smtClean="0"/>
                  <a:t>等にタグ付けする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Q&amp;A</a:t>
                </a:r>
              </a:p>
              <a:p>
                <a:pPr lvl="1"/>
                <a:endParaRPr lang="en-US" altLang="ja-JP" dirty="0" smtClean="0"/>
              </a:p>
              <a:p>
                <a:r>
                  <a:rPr lang="ja-JP" altLang="en-US" dirty="0" smtClean="0"/>
                  <a:t>事前学習には、</a:t>
                </a:r>
                <a:r>
                  <a:rPr lang="en-US" altLang="ja-JP" dirty="0" smtClean="0"/>
                  <a:t>Feature-based</a:t>
                </a:r>
                <a:r>
                  <a:rPr lang="ja-JP" altLang="en-US" dirty="0" smtClean="0"/>
                  <a:t>と</a:t>
                </a:r>
                <a:r>
                  <a:rPr lang="en-US" altLang="ja-JP" dirty="0" smtClean="0"/>
                  <a:t>Fine-tuning</a:t>
                </a:r>
                <a:r>
                  <a:rPr lang="ja-JP" altLang="en-US" dirty="0" smtClean="0"/>
                  <a:t>のアプローチがある。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lvl="2"/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77" b="-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9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Feature-base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事前学習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事前学習した表現を追加の特徴として含むタスク特化のアーキテクチャを使う。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N-gram</a:t>
            </a:r>
            <a:r>
              <a:rPr lang="ja-JP" altLang="en-US" dirty="0" smtClean="0"/>
              <a:t>モデル、</a:t>
            </a:r>
            <a:r>
              <a:rPr lang="en-US" altLang="ja-JP" dirty="0" smtClean="0"/>
              <a:t>Word2Vec</a:t>
            </a:r>
            <a:r>
              <a:rPr lang="ja-JP" altLang="en-US" dirty="0" smtClean="0"/>
              <a:t>など。最近だと</a:t>
            </a:r>
            <a:r>
              <a:rPr lang="en-US" altLang="ja-JP" dirty="0" err="1" smtClean="0"/>
              <a:t>ELMo</a:t>
            </a:r>
            <a:r>
              <a:rPr lang="ja-JP" altLang="en-US" dirty="0" smtClean="0"/>
              <a:t>が有名。</a:t>
            </a:r>
            <a:endParaRPr lang="en-US" altLang="ja-JP" dirty="0" smtClean="0"/>
          </a:p>
          <a:p>
            <a:r>
              <a:rPr lang="en-US" altLang="ja-JP" dirty="0" err="1" smtClean="0"/>
              <a:t>ELMo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概略：</a:t>
            </a:r>
            <a:r>
              <a:rPr lang="en-US" altLang="ja-JP" dirty="0" err="1" smtClean="0"/>
              <a:t>BiLSTM</a:t>
            </a:r>
            <a:r>
              <a:rPr lang="ja-JP" altLang="en-US" dirty="0" smtClean="0"/>
              <a:t>の各隠れ層の加重平均を、</a:t>
            </a:r>
            <a:r>
              <a:rPr lang="en-US" altLang="ja-JP" dirty="0" smtClean="0"/>
              <a:t>NLP</a:t>
            </a:r>
            <a:r>
              <a:rPr lang="ja-JP" altLang="en-US" dirty="0" smtClean="0"/>
              <a:t>タスクの入力や隠れ層に連結することで精度向上。</a:t>
            </a:r>
            <a:endParaRPr lang="en-US" altLang="ja-JP" dirty="0"/>
          </a:p>
          <a:p>
            <a:pPr lvl="1"/>
            <a:r>
              <a:rPr lang="ja-JP" altLang="en-US" dirty="0"/>
              <a:t>単方向言語モデルだ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“I [played] tennis”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>”I”</a:t>
            </a:r>
            <a:r>
              <a:rPr lang="ja-JP" altLang="en-US" dirty="0" smtClean="0"/>
              <a:t>の情報しか</a:t>
            </a:r>
            <a:r>
              <a:rPr lang="en-US" altLang="ja-JP" dirty="0" smtClean="0"/>
              <a:t>played</a:t>
            </a:r>
            <a:r>
              <a:rPr lang="ja-JP" altLang="en-US" dirty="0" smtClean="0"/>
              <a:t>の表現に影響しないが、</a:t>
            </a:r>
            <a:r>
              <a:rPr lang="en-US" altLang="ja-JP" dirty="0" err="1" smtClean="0"/>
              <a:t>BiLSTM</a:t>
            </a:r>
            <a:r>
              <a:rPr lang="ja-JP" altLang="en-US" dirty="0" smtClean="0"/>
              <a:t>を使って</a:t>
            </a:r>
            <a:r>
              <a:rPr lang="en-US" altLang="ja-JP" dirty="0" smtClean="0"/>
              <a:t>“tennis [played] I”</a:t>
            </a:r>
            <a:r>
              <a:rPr lang="ja-JP" altLang="en-US" dirty="0" smtClean="0"/>
              <a:t>も同時に学習することで、文脈を考慮した表現を得られる。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23442"/>
            <a:ext cx="5088915" cy="23579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35016" y="6249667"/>
            <a:ext cx="7408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https://kamujun.hatenablog.com/entry/2018/07/06/173931</a:t>
            </a:r>
          </a:p>
        </p:txBody>
      </p:sp>
    </p:spTree>
    <p:extLst>
      <p:ext uri="{BB962C8B-B14F-4D97-AF65-F5344CB8AC3E}">
        <p14:creationId xmlns:p14="http://schemas.microsoft.com/office/powerpoint/2010/main" val="33249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Fine-tuning(</a:t>
            </a:r>
            <a:r>
              <a:rPr lang="ja-JP" altLang="en-US" dirty="0" smtClean="0"/>
              <a:t>転移学習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事前学習したモデル全体を、教師あり学習で微調整する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例えば、</a:t>
                </a:r>
                <a:r>
                  <a:rPr lang="en-US" altLang="ja-JP" dirty="0" smtClean="0"/>
                  <a:t>120</a:t>
                </a:r>
                <a:r>
                  <a:rPr lang="ja-JP" altLang="en-US" dirty="0" smtClean="0"/>
                  <a:t>万枚の画像を</a:t>
                </a:r>
                <a:r>
                  <a:rPr lang="en-US" altLang="ja-JP" dirty="0" smtClean="0"/>
                  <a:t>1000</a:t>
                </a:r>
                <a:r>
                  <a:rPr lang="ja-JP" altLang="en-US" dirty="0" smtClean="0"/>
                  <a:t>カテゴリに分類する</a:t>
                </a:r>
                <a:r>
                  <a:rPr lang="en-US" altLang="ja-JP" dirty="0" smtClean="0"/>
                  <a:t>VGG16</a:t>
                </a:r>
                <a:r>
                  <a:rPr lang="ja-JP" altLang="en-US" dirty="0"/>
                  <a:t>の</a:t>
                </a:r>
                <a:r>
                  <a:rPr lang="en-US" altLang="ja-JP" dirty="0" smtClean="0"/>
                  <a:t>CNN13</a:t>
                </a:r>
                <a:r>
                  <a:rPr lang="ja-JP" altLang="en-US" dirty="0" smtClean="0"/>
                  <a:t>層を固定、</a:t>
                </a:r>
                <a:r>
                  <a:rPr lang="en-US" altLang="ja-JP" dirty="0" smtClean="0"/>
                  <a:t>Liner3</a:t>
                </a:r>
                <a:r>
                  <a:rPr lang="ja-JP" altLang="en-US" dirty="0" smtClean="0"/>
                  <a:t>層を変更可能として</a:t>
                </a:r>
                <a:r>
                  <a:rPr lang="en-US" altLang="ja-JP" dirty="0" smtClean="0"/>
                  <a:t>Cifar10</a:t>
                </a:r>
                <a:r>
                  <a:rPr lang="ja-JP" altLang="en-US" dirty="0" smtClean="0"/>
                  <a:t>を学習させると、</a:t>
                </a:r>
                <a:r>
                  <a:rPr lang="en-US" altLang="ja-JP" dirty="0" smtClean="0"/>
                  <a:t>time/epoch</a:t>
                </a:r>
                <a:r>
                  <a:rPr lang="ja-JP" altLang="en-US" dirty="0" smtClean="0"/>
                  <a:t>が早く、高い精度を出せる。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err="1" smtClean="0"/>
                  <a:t>OpenAI</a:t>
                </a:r>
                <a:r>
                  <a:rPr kumimoji="1" lang="en-US" altLang="ja-JP" dirty="0" smtClean="0"/>
                  <a:t> GPT</a:t>
                </a:r>
                <a:r>
                  <a:rPr lang="ja-JP" altLang="en-US" dirty="0" smtClean="0"/>
                  <a:t>が有名</a:t>
                </a:r>
                <a:endParaRPr lang="en-US" altLang="ja-JP" dirty="0" smtClean="0"/>
              </a:p>
              <a:p>
                <a:r>
                  <a:rPr lang="en-US" altLang="ja-JP" dirty="0" smtClean="0"/>
                  <a:t>Open AI GPT</a:t>
                </a:r>
              </a:p>
              <a:p>
                <a:pPr lvl="1"/>
                <a:r>
                  <a:rPr lang="ja-JP" altLang="en-US" dirty="0" smtClean="0"/>
                  <a:t>一方向言語モデル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en-US" altLang="ja-JP" b="1" u="sng" dirty="0" smtClean="0"/>
                  <a:t>Transformer</a:t>
                </a:r>
                <a:r>
                  <a:rPr kumimoji="1" lang="ja-JP" altLang="en-US" dirty="0" smtClean="0"/>
                  <a:t>を事前学習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事前の単語の情報しか使えないので、</a:t>
                </a:r>
                <a:r>
                  <a:rPr lang="ja-JP" altLang="en-US" dirty="0"/>
                  <a:t>文</a:t>
                </a:r>
                <a:r>
                  <a:rPr lang="ja-JP" altLang="en-US" dirty="0" smtClean="0"/>
                  <a:t>レベルのタスクに転移しても効果が薄い。</a:t>
                </a:r>
                <a:endParaRPr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Transformer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650" y="931550"/>
            <a:ext cx="8540750" cy="5558466"/>
          </a:xfrm>
        </p:spPr>
        <p:txBody>
          <a:bodyPr/>
          <a:lstStyle/>
          <a:p>
            <a:r>
              <a:rPr lang="en-US" altLang="ja-JP" dirty="0" smtClean="0"/>
              <a:t>“Attention Is All You Need”</a:t>
            </a:r>
            <a:r>
              <a:rPr lang="en-US" altLang="ja-JP" dirty="0"/>
              <a:t> [</a:t>
            </a:r>
            <a:r>
              <a:rPr lang="en-US" altLang="ja-JP" dirty="0" err="1"/>
              <a:t>Łukasz</a:t>
            </a:r>
            <a:r>
              <a:rPr lang="en-US" altLang="ja-JP" dirty="0"/>
              <a:t> Kaiser et al., </a:t>
            </a:r>
            <a:r>
              <a:rPr lang="en-US" altLang="ja-JP" u="sng" dirty="0" err="1">
                <a:hlinkClick r:id="rId2"/>
              </a:rPr>
              <a:t>arXiv</a:t>
            </a:r>
            <a:r>
              <a:rPr lang="en-US" altLang="ja-JP" dirty="0"/>
              <a:t>, </a:t>
            </a:r>
            <a:r>
              <a:rPr lang="en-US" altLang="ja-JP" dirty="0" smtClean="0"/>
              <a:t>2017/06]</a:t>
            </a:r>
            <a:r>
              <a:rPr lang="ja-JP" altLang="en-US" dirty="0" smtClean="0"/>
              <a:t>で提案された</a:t>
            </a:r>
            <a:r>
              <a:rPr lang="en-US" altLang="ja-JP" b="1" u="sng" dirty="0" smtClean="0"/>
              <a:t>Attention</a:t>
            </a:r>
            <a:r>
              <a:rPr lang="ja-JP" altLang="en-US" b="1" u="sng" dirty="0" smtClean="0"/>
              <a:t>機構</a:t>
            </a:r>
            <a:r>
              <a:rPr lang="ja-JP" altLang="en-US" dirty="0" smtClean="0"/>
              <a:t>のみを用いた機械翻訳モデルのこと。</a:t>
            </a:r>
            <a:endParaRPr lang="en-US" altLang="ja-JP" dirty="0" smtClean="0"/>
          </a:p>
          <a:p>
            <a:r>
              <a:rPr kumimoji="1" lang="ja-JP" altLang="en-US" dirty="0" smtClean="0"/>
              <a:t>翻訳タスクにおいて、わずかな訓練で圧倒的な</a:t>
            </a:r>
            <a:r>
              <a:rPr kumimoji="1" lang="en-US" altLang="ja-JP" dirty="0" smtClean="0"/>
              <a:t>SOTA</a:t>
            </a:r>
            <a:r>
              <a:rPr kumimoji="1" lang="ja-JP" altLang="en-US" dirty="0" smtClean="0"/>
              <a:t>達成。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7" y="2690812"/>
            <a:ext cx="7778676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2019/5/22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勾配ブースティング勉強会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60B1-13DD-4F52-8F37-DB9A8923005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 descr="ç»å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998689"/>
            <a:ext cx="6606393" cy="55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1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181944</TotalTime>
  <Words>538</Words>
  <Application>Microsoft Office PowerPoint</Application>
  <PresentationFormat>画面に合わせる 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新細明體</vt:lpstr>
      <vt:lpstr>游ゴシック</vt:lpstr>
      <vt:lpstr>Arial</vt:lpstr>
      <vt:lpstr>Calibri</vt:lpstr>
      <vt:lpstr>Cambria Math</vt:lpstr>
      <vt:lpstr>Wingdings</vt:lpstr>
      <vt:lpstr>Office ​​テーマ</vt:lpstr>
      <vt:lpstr>勾配ブースティング勉強会</vt:lpstr>
      <vt:lpstr>勉強会サマリー</vt:lpstr>
      <vt:lpstr>BERTの概略</vt:lpstr>
      <vt:lpstr>BERTとは</vt:lpstr>
      <vt:lpstr>背景</vt:lpstr>
      <vt:lpstr>Feature-baseの事前学習</vt:lpstr>
      <vt:lpstr>Fine-tuning(転移学習)</vt:lpstr>
      <vt:lpstr>Transformerとは（1/2)</vt:lpstr>
      <vt:lpstr>PowerPoint プレゼンテーション</vt:lpstr>
      <vt:lpstr>54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takahira</dc:creator>
  <cp:lastModifiedBy>高平 寛之</cp:lastModifiedBy>
  <cp:revision>4184</cp:revision>
  <cp:lastPrinted>2018-02-14T11:14:55Z</cp:lastPrinted>
  <dcterms:created xsi:type="dcterms:W3CDTF">2016-04-12T07:50:15Z</dcterms:created>
  <dcterms:modified xsi:type="dcterms:W3CDTF">2019-09-03T13:51:32Z</dcterms:modified>
</cp:coreProperties>
</file>