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0"/>
  </p:notesMasterIdLst>
  <p:sldIdLst>
    <p:sldId id="263" r:id="rId2"/>
    <p:sldId id="494" r:id="rId3"/>
    <p:sldId id="493" r:id="rId4"/>
    <p:sldId id="495" r:id="rId5"/>
    <p:sldId id="496" r:id="rId6"/>
    <p:sldId id="504" r:id="rId7"/>
    <p:sldId id="498" r:id="rId8"/>
    <p:sldId id="500" r:id="rId9"/>
    <p:sldId id="505" r:id="rId10"/>
    <p:sldId id="506" r:id="rId11"/>
    <p:sldId id="507" r:id="rId12"/>
    <p:sldId id="508" r:id="rId13"/>
    <p:sldId id="509" r:id="rId14"/>
    <p:sldId id="499" r:id="rId15"/>
    <p:sldId id="501" r:id="rId16"/>
    <p:sldId id="510" r:id="rId17"/>
    <p:sldId id="511" r:id="rId18"/>
    <p:sldId id="512" r:id="rId19"/>
    <p:sldId id="515" r:id="rId20"/>
    <p:sldId id="516" r:id="rId21"/>
    <p:sldId id="513" r:id="rId22"/>
    <p:sldId id="503" r:id="rId23"/>
    <p:sldId id="502" r:id="rId24"/>
    <p:sldId id="514" r:id="rId25"/>
    <p:sldId id="517" r:id="rId26"/>
    <p:sldId id="518" r:id="rId27"/>
    <p:sldId id="519" r:id="rId28"/>
    <p:sldId id="520" r:id="rId2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ahira" initials="T" lastIdx="1" clrIdx="0">
    <p:extLst>
      <p:ext uri="{19B8F6BF-5375-455C-9EA6-DF929625EA0E}">
        <p15:presenceInfo xmlns:p15="http://schemas.microsoft.com/office/powerpoint/2012/main" userId="Takahi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C0C0C"/>
    <a:srgbClr val="FFCCCC"/>
    <a:srgbClr val="FF9999"/>
    <a:srgbClr val="E6E6E6"/>
    <a:srgbClr val="7030A0"/>
    <a:srgbClr val="FBF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84287" autoAdjust="0"/>
  </p:normalViewPr>
  <p:slideViewPr>
    <p:cSldViewPr snapToGrid="0">
      <p:cViewPr varScale="1">
        <p:scale>
          <a:sx n="84" d="100"/>
          <a:sy n="84" d="100"/>
        </p:scale>
        <p:origin x="117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305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B920E5C0-E160-4678-A368-1E86B8222931}" type="datetimeFigureOut">
              <a:rPr kumimoji="1" lang="ja-JP" altLang="en-US" smtClean="0"/>
              <a:t>2019/5/21</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18B4B66-32C4-4C70-BF76-BEE28F3655EB}" type="slidenum">
              <a:rPr kumimoji="1" lang="ja-JP" altLang="en-US" smtClean="0"/>
              <a:t>‹#›</a:t>
            </a:fld>
            <a:endParaRPr kumimoji="1" lang="ja-JP" altLang="en-US"/>
          </a:p>
        </p:txBody>
      </p:sp>
    </p:spTree>
    <p:extLst>
      <p:ext uri="{BB962C8B-B14F-4D97-AF65-F5344CB8AC3E}">
        <p14:creationId xmlns:p14="http://schemas.microsoft.com/office/powerpoint/2010/main" val="19430457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18B4B66-32C4-4C70-BF76-BEE28F3655EB}" type="slidenum">
              <a:rPr kumimoji="1" lang="ja-JP" altLang="en-US" smtClean="0"/>
              <a:t>0</a:t>
            </a:fld>
            <a:endParaRPr kumimoji="1" lang="ja-JP" altLang="en-US"/>
          </a:p>
        </p:txBody>
      </p:sp>
    </p:spTree>
    <p:extLst>
      <p:ext uri="{BB962C8B-B14F-4D97-AF65-F5344CB8AC3E}">
        <p14:creationId xmlns:p14="http://schemas.microsoft.com/office/powerpoint/2010/main" val="370198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9"/>
            <a:ext cx="7772400" cy="1470025"/>
          </a:xfrm>
        </p:spPr>
        <p:txBody>
          <a:body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4365104"/>
            <a:ext cx="6400800" cy="1752600"/>
          </a:xfrm>
        </p:spPr>
        <p:txBody>
          <a:bodyPr anchor="ct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7" name="正方形/長方形 6"/>
          <p:cNvSpPr/>
          <p:nvPr userDrawn="1"/>
        </p:nvSpPr>
        <p:spPr>
          <a:xfrm>
            <a:off x="793487" y="4257924"/>
            <a:ext cx="7560000" cy="35172"/>
          </a:xfrm>
          <a:prstGeom prst="rect">
            <a:avLst/>
          </a:prstGeom>
          <a:solidFill>
            <a:schemeClr val="tx2">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p:cNvSpPr/>
          <p:nvPr userDrawn="1"/>
        </p:nvSpPr>
        <p:spPr>
          <a:xfrm>
            <a:off x="792000" y="1484784"/>
            <a:ext cx="7560000" cy="36000"/>
          </a:xfrm>
          <a:prstGeom prst="rect">
            <a:avLst/>
          </a:prstGeom>
          <a:solidFill>
            <a:schemeClr val="tx2">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1140573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正方形/長方形 9"/>
          <p:cNvSpPr/>
          <p:nvPr userDrawn="1"/>
        </p:nvSpPr>
        <p:spPr>
          <a:xfrm>
            <a:off x="-1709" y="6581462"/>
            <a:ext cx="9143038" cy="283849"/>
          </a:xfrm>
          <a:prstGeom prst="rect">
            <a:avLst/>
          </a:prstGeom>
          <a:solidFill>
            <a:srgbClr val="7030A0"/>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p:nvPr>
        </p:nvSpPr>
        <p:spPr>
          <a:xfrm>
            <a:off x="205680" y="203654"/>
            <a:ext cx="8686800" cy="634082"/>
          </a:xfrm>
        </p:spPr>
        <p:txBody>
          <a:bodyPr>
            <a:noAutofit/>
          </a:bodyPr>
          <a:lstStyle>
            <a:lvl1pPr algn="l">
              <a:defRPr sz="3200">
                <a:solidFill>
                  <a:schemeClr val="tx1"/>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247650" y="931550"/>
            <a:ext cx="8686800" cy="5558466"/>
          </a:xfrm>
        </p:spPr>
        <p:txBody>
          <a:bodyPr>
            <a:normAutofit/>
          </a:bodyPr>
          <a:lstStyle>
            <a:lvl1pPr marL="257175" indent="-257175">
              <a:buFont typeface="Wingdings" panose="05000000000000000000" pitchFamily="2" charset="2"/>
              <a:buChar char="n"/>
              <a:defRPr sz="2400"/>
            </a:lvl1pPr>
            <a:lvl2pPr marL="557213" indent="-214313">
              <a:buFont typeface="Wingdings" panose="05000000000000000000" pitchFamily="2" charset="2"/>
              <a:buChar char="n"/>
              <a:defRPr sz="2000"/>
            </a:lvl2pPr>
            <a:lvl3pPr marL="803275" indent="-179388">
              <a:buFont typeface="Wingdings" panose="05000000000000000000" pitchFamily="2" charset="2"/>
              <a:buChar char="n"/>
              <a:defRPr sz="1800"/>
            </a:lvl3pPr>
            <a:lvl4pPr marL="1077913" indent="-177800">
              <a:buFont typeface="Wingdings" panose="05000000000000000000" pitchFamily="2" charset="2"/>
              <a:buChar char="n"/>
              <a:defRPr sz="1800"/>
            </a:lvl4pPr>
            <a:lvl5pPr marL="1346200" indent="-179388">
              <a:buFont typeface="Wingdings" panose="05000000000000000000" pitchFamily="2" charset="2"/>
              <a:buChar char="n"/>
              <a:defRPr sz="18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r>
              <a:rPr lang="en-US" altLang="ja-JP" dirty="0"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dirty="0"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a:t>
            </a:fld>
            <a:endParaRPr kumimoji="1" lang="ja-JP" altLang="en-US"/>
          </a:p>
        </p:txBody>
      </p:sp>
      <p:sp>
        <p:nvSpPr>
          <p:cNvPr id="8" name="正方形/長方形 7"/>
          <p:cNvSpPr/>
          <p:nvPr userDrawn="1"/>
        </p:nvSpPr>
        <p:spPr>
          <a:xfrm>
            <a:off x="246873" y="837740"/>
            <a:ext cx="8650258" cy="4571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827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0" y="6535739"/>
            <a:ext cx="2133600" cy="365125"/>
          </a:xfrm>
          <a:prstGeom prst="rect">
            <a:avLst/>
          </a:prstGeom>
        </p:spPr>
        <p:txBody>
          <a:bodyPr vert="horz" lIns="91440" tIns="45720" rIns="91440" bIns="45720" rtlCol="0" anchor="ctr"/>
          <a:lstStyle>
            <a:lvl1pPr algn="l">
              <a:defRPr sz="1350">
                <a:solidFill>
                  <a:schemeClr val="bg1"/>
                </a:solidFill>
                <a:latin typeface="+mj-ea"/>
                <a:ea typeface="+mj-ea"/>
              </a:defRPr>
            </a:lvl1pPr>
          </a:lstStyle>
          <a:p>
            <a:r>
              <a:rPr lang="en-US" altLang="ja-JP" smtClean="0"/>
              <a:t>2018/2/15</a:t>
            </a:r>
            <a:endParaRPr lang="ja-JP" altLang="en-US" dirty="0"/>
          </a:p>
        </p:txBody>
      </p:sp>
      <p:sp>
        <p:nvSpPr>
          <p:cNvPr id="5" name="フッター プレースホルダー 4"/>
          <p:cNvSpPr>
            <a:spLocks noGrp="1"/>
          </p:cNvSpPr>
          <p:nvPr>
            <p:ph type="ftr" sz="quarter" idx="3"/>
          </p:nvPr>
        </p:nvSpPr>
        <p:spPr>
          <a:xfrm>
            <a:off x="2746887" y="6535739"/>
            <a:ext cx="3650226" cy="365125"/>
          </a:xfrm>
          <a:prstGeom prst="rect">
            <a:avLst/>
          </a:prstGeom>
        </p:spPr>
        <p:txBody>
          <a:bodyPr vert="horz" lIns="91440" tIns="45720" rIns="91440" bIns="45720" rtlCol="0" anchor="ctr"/>
          <a:lstStyle>
            <a:lvl1pPr algn="ctr">
              <a:defRPr sz="1350">
                <a:solidFill>
                  <a:schemeClr val="bg1"/>
                </a:solidFill>
                <a:latin typeface="+mj-ea"/>
                <a:ea typeface="+mj-ea"/>
              </a:defRPr>
            </a:lvl1pPr>
          </a:lstStyle>
          <a:p>
            <a:r>
              <a:rPr lang="zh-TW" altLang="en-US" smtClean="0"/>
              <a:t>修士学位論文本審査</a:t>
            </a:r>
            <a:endParaRPr lang="ja-JP" altLang="en-US" dirty="0"/>
          </a:p>
        </p:txBody>
      </p:sp>
      <p:sp>
        <p:nvSpPr>
          <p:cNvPr id="6" name="スライド番号プレースホルダー 5"/>
          <p:cNvSpPr>
            <a:spLocks noGrp="1"/>
          </p:cNvSpPr>
          <p:nvPr>
            <p:ph type="sldNum" sz="quarter" idx="4"/>
          </p:nvPr>
        </p:nvSpPr>
        <p:spPr>
          <a:xfrm>
            <a:off x="8567937" y="6535739"/>
            <a:ext cx="576064" cy="365125"/>
          </a:xfrm>
          <a:prstGeom prst="rect">
            <a:avLst/>
          </a:prstGeom>
        </p:spPr>
        <p:txBody>
          <a:bodyPr vert="horz" lIns="91440" tIns="45720" rIns="91440" bIns="45720" rtlCol="0" anchor="ctr"/>
          <a:lstStyle>
            <a:lvl1pPr algn="r">
              <a:defRPr sz="1350">
                <a:solidFill>
                  <a:schemeClr val="bg1"/>
                </a:solidFill>
                <a:latin typeface="+mj-ea"/>
                <a:ea typeface="+mj-ea"/>
              </a:defRPr>
            </a:lvl1pPr>
          </a:lstStyle>
          <a:p>
            <a:fld id="{F4AE60B1-13DD-4F52-8F37-DB9A89230057}" type="slidenum">
              <a:rPr lang="ja-JP" altLang="en-US" smtClean="0"/>
              <a:pPr/>
              <a:t>‹#›</a:t>
            </a:fld>
            <a:endParaRPr lang="ja-JP" altLang="en-US" dirty="0"/>
          </a:p>
        </p:txBody>
      </p:sp>
    </p:spTree>
    <p:extLst>
      <p:ext uri="{BB962C8B-B14F-4D97-AF65-F5344CB8AC3E}">
        <p14:creationId xmlns:p14="http://schemas.microsoft.com/office/powerpoint/2010/main" val="3656249913"/>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p:txStyles>
    <p:titleStyle>
      <a:lvl1pPr algn="ctr" defTabSz="685800" rtl="0" eaLnBrk="1" latinLnBrk="0" hangingPunct="1">
        <a:spcBef>
          <a:spcPct val="0"/>
        </a:spcBef>
        <a:buNone/>
        <a:defRPr kumimoji="1"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Clr>
          <a:schemeClr val="tx2">
            <a:lumMod val="75000"/>
          </a:schemeClr>
        </a:buClr>
        <a:buSzPct val="50000"/>
        <a:buFont typeface="Wingdings" panose="05000000000000000000" pitchFamily="2" charset="2"/>
        <a:buChar char="n"/>
        <a:defRPr kumimoji="1" sz="2400" kern="1200">
          <a:solidFill>
            <a:schemeClr val="tx1"/>
          </a:solidFill>
          <a:latin typeface="+mn-lt"/>
          <a:ea typeface="+mn-ea"/>
          <a:cs typeface="+mn-cs"/>
        </a:defRPr>
      </a:lvl1pPr>
      <a:lvl2pPr marL="557213" indent="-214313" algn="l" defTabSz="685800" rtl="0" eaLnBrk="1" latinLnBrk="0" hangingPunct="1">
        <a:spcBef>
          <a:spcPct val="20000"/>
        </a:spcBef>
        <a:buClr>
          <a:srgbClr val="CE1825"/>
        </a:buClr>
        <a:buSzPct val="50000"/>
        <a:buFont typeface="Wingdings" panose="05000000000000000000" pitchFamily="2" charset="2"/>
        <a:buChar char="n"/>
        <a:defRPr kumimoji="1" sz="2100" kern="1200">
          <a:solidFill>
            <a:schemeClr val="tx1"/>
          </a:solidFill>
          <a:latin typeface="+mn-lt"/>
          <a:ea typeface="+mn-ea"/>
          <a:cs typeface="+mn-cs"/>
        </a:defRPr>
      </a:lvl2pPr>
      <a:lvl3pPr marL="942975" indent="-257175" algn="l" defTabSz="685800" rtl="0" eaLnBrk="1" latinLnBrk="0" hangingPunct="1">
        <a:spcBef>
          <a:spcPct val="20000"/>
        </a:spcBef>
        <a:buClr>
          <a:schemeClr val="accent3">
            <a:lumMod val="75000"/>
          </a:schemeClr>
        </a:buClr>
        <a:buSzPct val="50000"/>
        <a:buFont typeface="Wingdings" panose="05000000000000000000" pitchFamily="2" charset="2"/>
        <a:buChar char="n"/>
        <a:defRPr kumimoji="1" sz="1800" kern="1200">
          <a:solidFill>
            <a:schemeClr val="tx1"/>
          </a:solidFill>
          <a:latin typeface="+mn-lt"/>
          <a:ea typeface="+mn-ea"/>
          <a:cs typeface="+mn-cs"/>
        </a:defRPr>
      </a:lvl3pPr>
      <a:lvl4pPr marL="1200150" indent="-171450" algn="l" defTabSz="685800" rtl="0" eaLnBrk="1" latinLnBrk="0" hangingPunct="1">
        <a:spcBef>
          <a:spcPct val="20000"/>
        </a:spcBef>
        <a:buClr>
          <a:schemeClr val="accent2">
            <a:lumMod val="75000"/>
          </a:schemeClr>
        </a:buClr>
        <a:buSzPct val="50000"/>
        <a:buFont typeface="Wingdings" panose="05000000000000000000" pitchFamily="2" charset="2"/>
        <a:buChar char="n"/>
        <a:defRPr kumimoji="1" sz="1500" kern="1200">
          <a:solidFill>
            <a:schemeClr val="tx1"/>
          </a:solidFill>
          <a:latin typeface="+mn-lt"/>
          <a:ea typeface="+mn-ea"/>
          <a:cs typeface="+mn-cs"/>
        </a:defRPr>
      </a:lvl4pPr>
      <a:lvl5pPr marL="1543050" indent="-171450" algn="l" defTabSz="685800" rtl="0" eaLnBrk="1" latinLnBrk="0" hangingPunct="1">
        <a:spcBef>
          <a:spcPct val="20000"/>
        </a:spcBef>
        <a:buClr>
          <a:schemeClr val="tx2">
            <a:lumMod val="75000"/>
          </a:schemeClr>
        </a:buClr>
        <a:buSzPct val="50000"/>
        <a:buFont typeface="Wingdings" panose="05000000000000000000" pitchFamily="2" charset="2"/>
        <a:buChar char="n"/>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smtClean="0"/>
              <a:t>勾配ブースティング勉強会</a:t>
            </a:r>
            <a:endParaRPr lang="ja-JP" altLang="en-US" dirty="0"/>
          </a:p>
        </p:txBody>
      </p:sp>
      <p:sp>
        <p:nvSpPr>
          <p:cNvPr id="9" name="サブタイトル 7"/>
          <p:cNvSpPr>
            <a:spLocks noGrp="1"/>
          </p:cNvSpPr>
          <p:nvPr>
            <p:ph type="subTitle" idx="1"/>
          </p:nvPr>
        </p:nvSpPr>
        <p:spPr/>
        <p:txBody>
          <a:bodyPr/>
          <a:lstStyle/>
          <a:p>
            <a:r>
              <a:rPr lang="en-US" altLang="ja-JP" smtClean="0"/>
              <a:t>2019/05/22</a:t>
            </a:r>
            <a:endParaRPr lang="en-US" altLang="ja-JP" smtClean="0"/>
          </a:p>
          <a:p>
            <a:r>
              <a:rPr lang="ja-JP" altLang="en-US" smtClean="0"/>
              <a:t>髙平 寛之</a:t>
            </a:r>
            <a:endParaRPr lang="ja-JP" altLang="en-US" dirty="0"/>
          </a:p>
        </p:txBody>
      </p:sp>
    </p:spTree>
    <p:extLst>
      <p:ext uri="{BB962C8B-B14F-4D97-AF65-F5344CB8AC3E}">
        <p14:creationId xmlns:p14="http://schemas.microsoft.com/office/powerpoint/2010/main" val="73199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バギングとは</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ブートストラップ標本上で予測値を平均して分散を減らす手法</a:t>
                </a:r>
                <a:endParaRPr kumimoji="1" lang="en-US" altLang="ja-JP" dirty="0" smtClean="0"/>
              </a:p>
              <a:p>
                <a:pPr lvl="1"/>
                <a:r>
                  <a:rPr lang="ja-JP" altLang="en-US" dirty="0" smtClean="0"/>
                  <a:t>ブートストラップ法：パラメータ推定や予測の信頼区間を求める方法</a:t>
                </a:r>
                <a:endParaRPr lang="en-US" altLang="ja-JP" dirty="0" smtClean="0"/>
              </a:p>
              <a:p>
                <a:pPr lvl="1"/>
                <a:r>
                  <a:rPr kumimoji="1" lang="ja-JP" altLang="en-US" dirty="0" smtClean="0"/>
                  <a:t>バキング：ブートストラップ法を用いて予測の精度そのものを改善する手法</a:t>
                </a:r>
                <a:endParaRPr kumimoji="1" lang="en-US" altLang="ja-JP" dirty="0" smtClean="0"/>
              </a:p>
              <a:p>
                <a:pPr lvl="1"/>
                <a:r>
                  <a:rPr lang="ja-JP" altLang="en-US" dirty="0" smtClean="0"/>
                  <a:t>長所：分散を減少させ、最小</a:t>
                </a:r>
                <a:r>
                  <a:rPr lang="en-US" altLang="ja-JP" dirty="0" smtClean="0"/>
                  <a:t>2</a:t>
                </a:r>
                <a:r>
                  <a:rPr lang="ja-JP" altLang="en-US" dirty="0" smtClean="0"/>
                  <a:t>乗誤差を減少させる。</a:t>
                </a:r>
                <a:endParaRPr lang="en-US" altLang="ja-JP" dirty="0" smtClean="0"/>
              </a:p>
              <a:p>
                <a:pPr lvl="1"/>
                <a:r>
                  <a:rPr lang="ja-JP" altLang="en-US" dirty="0" smtClean="0"/>
                  <a:t>短所：可読性がなくなる。誤分類率の高いモデルを使うと精度が下がる。</a:t>
                </a:r>
                <a:endParaRPr lang="en-US" altLang="ja-JP" dirty="0"/>
              </a:p>
              <a:p>
                <a:pPr lvl="1"/>
                <a:endParaRPr kumimoji="1" lang="en-US" altLang="ja-JP" dirty="0" smtClean="0"/>
              </a:p>
              <a:p>
                <a:r>
                  <a:rPr kumimoji="1" lang="ja-JP" altLang="en-US" dirty="0" smtClean="0"/>
                  <a:t>バギング推定量</a:t>
                </a:r>
                <a:endParaRPr kumimoji="1" lang="en-US" altLang="ja-JP" dirty="0" smtClean="0"/>
              </a:p>
              <a:p>
                <a:pPr lvl="1"/>
                <a:r>
                  <a:rPr lang="ja-JP" altLang="en-US" dirty="0" smtClean="0"/>
                  <a:t>各ブートストラップ標本</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𝑍</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𝑏</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=1,2,…,</m:t>
                    </m:r>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ja-JP" altLang="en-US" i="1">
                        <a:latin typeface="Cambria Math" panose="02040503050406030204" pitchFamily="18" charset="0"/>
                      </a:rPr>
                      <m:t>に</m:t>
                    </m:r>
                  </m:oMath>
                </a14:m>
                <a:r>
                  <a:rPr kumimoji="1" lang="ja-JP" altLang="en-US" dirty="0" smtClean="0"/>
                  <a:t>モデルを当てはめ</a:t>
                </a:r>
                <a:r>
                  <a:rPr kumimoji="1" lang="en-US" altLang="ja-JP" dirty="0" smtClean="0"/>
                  <a:t>B</a:t>
                </a:r>
                <a:r>
                  <a:rPr lang="ja-JP" altLang="en-US" dirty="0" smtClean="0"/>
                  <a:t>個の予測値</a:t>
                </a:r>
                <a14:m>
                  <m:oMath xmlns:m="http://schemas.openxmlformats.org/officeDocument/2006/math">
                    <m:sSup>
                      <m:sSupPr>
                        <m:ctrlPr>
                          <a:rPr kumimoji="1" lang="en-US" altLang="ja-JP" b="0" i="1" dirty="0" smtClean="0">
                            <a:latin typeface="Cambria Math" panose="02040503050406030204" pitchFamily="18" charset="0"/>
                          </a:rPr>
                        </m:ctrlPr>
                      </m:s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𝑓</m:t>
                            </m:r>
                          </m:e>
                        </m:acc>
                      </m:e>
                      <m: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𝑏</m:t>
                        </m:r>
                      </m:sup>
                    </m:sSup>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lang="ja-JP" altLang="en-US" i="1" dirty="0">
                        <a:latin typeface="Cambria Math" panose="02040503050406030204" pitchFamily="18" charset="0"/>
                      </a:rPr>
                      <m:t>を</m:t>
                    </m:r>
                  </m:oMath>
                </a14:m>
                <a:r>
                  <a:rPr kumimoji="1" lang="ja-JP" altLang="en-US" dirty="0" smtClean="0"/>
                  <a:t>得たときの推定量</a:t>
                </a:r>
                <a:endParaRPr kumimoji="1" lang="en-US" altLang="ja-JP" dirty="0" smtClean="0"/>
              </a:p>
              <a:p>
                <a:pPr marL="342900" lvl="1" indent="0">
                  <a:buNone/>
                </a:pPr>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𝑓</m:t>
                              </m:r>
                            </m:e>
                          </m:acc>
                        </m:e>
                        <m:sub>
                          <m:r>
                            <a:rPr kumimoji="1" lang="en-US" altLang="ja-JP" b="0" i="1" dirty="0" smtClean="0">
                              <a:latin typeface="Cambria Math" panose="02040503050406030204" pitchFamily="18" charset="0"/>
                            </a:rPr>
                            <m:t>𝑏𝑎𝑔</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1</m:t>
                          </m:r>
                        </m:num>
                        <m:den>
                          <m:r>
                            <a:rPr kumimoji="1" lang="en-US" altLang="ja-JP" b="0" i="1" dirty="0" smtClean="0">
                              <a:latin typeface="Cambria Math" panose="02040503050406030204" pitchFamily="18" charset="0"/>
                            </a:rPr>
                            <m:t>𝐵</m:t>
                          </m:r>
                        </m:den>
                      </m:f>
                      <m:nary>
                        <m:naryPr>
                          <m:chr m:val="∑"/>
                          <m:limLoc m:val="subSup"/>
                          <m:ctrlPr>
                            <a:rPr kumimoji="1" lang="en-US" altLang="ja-JP" b="0" i="1" dirty="0" smtClean="0">
                              <a:latin typeface="Cambria Math" panose="02040503050406030204" pitchFamily="18" charset="0"/>
                            </a:rPr>
                          </m:ctrlPr>
                        </m:naryPr>
                        <m:sub>
                          <m:r>
                            <m:rPr>
                              <m:brk m:alnAt="25"/>
                            </m:rPr>
                            <a:rPr kumimoji="1" lang="en-US" altLang="ja-JP" b="0" i="1" dirty="0" smtClean="0">
                              <a:latin typeface="Cambria Math" panose="02040503050406030204" pitchFamily="18" charset="0"/>
                            </a:rPr>
                            <m:t>𝑏</m:t>
                          </m:r>
                          <m:r>
                            <a:rPr kumimoji="1" lang="en-US" altLang="ja-JP" b="0" i="1" dirty="0" smtClean="0">
                              <a:latin typeface="Cambria Math" panose="02040503050406030204" pitchFamily="18" charset="0"/>
                            </a:rPr>
                            <m:t>=1</m:t>
                          </m:r>
                        </m:sub>
                        <m:sup>
                          <m:r>
                            <a:rPr kumimoji="1" lang="en-US" altLang="ja-JP" b="0" i="1" dirty="0" smtClean="0">
                              <a:latin typeface="Cambria Math" panose="02040503050406030204" pitchFamily="18" charset="0"/>
                            </a:rPr>
                            <m:t>𝐵</m:t>
                          </m:r>
                        </m:sup>
                        <m:e>
                          <m:sSup>
                            <m:sSupPr>
                              <m:ctrlPr>
                                <a:rPr kumimoji="1" lang="en-US" altLang="ja-JP" b="0" i="1" dirty="0" smtClean="0">
                                  <a:latin typeface="Cambria Math" panose="02040503050406030204" pitchFamily="18" charset="0"/>
                                </a:rPr>
                              </m:ctrlPr>
                            </m:s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𝑓</m:t>
                                  </m:r>
                                </m:e>
                              </m:acc>
                            </m:e>
                            <m: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𝑏</m:t>
                              </m:r>
                            </m:sup>
                          </m:sSup>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e>
                      </m:nary>
                    </m:oMath>
                  </m:oMathPara>
                </a14:m>
                <a:endParaRPr kumimoji="1" lang="en-US" altLang="ja-JP" dirty="0" smtClean="0"/>
              </a:p>
              <a:p>
                <a:pPr marL="342900" lvl="1" indent="0">
                  <a:buNone/>
                </a:pP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31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9</a:t>
            </a:fld>
            <a:endParaRPr kumimoji="1" lang="ja-JP" altLang="en-US"/>
          </a:p>
        </p:txBody>
      </p:sp>
    </p:spTree>
    <p:extLst>
      <p:ext uri="{BB962C8B-B14F-4D97-AF65-F5344CB8AC3E}">
        <p14:creationId xmlns:p14="http://schemas.microsoft.com/office/powerpoint/2010/main" val="335111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模擬データに対するバギングの効果</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模擬データ</a:t>
                </a:r>
                <a:endParaRPr kumimoji="1" lang="en-US" altLang="ja-JP" dirty="0" smtClean="0"/>
              </a:p>
              <a:p>
                <a:pPr lvl="1"/>
                <a:r>
                  <a:rPr kumimoji="1" lang="ja-JP" altLang="en-US" dirty="0" smtClean="0"/>
                  <a:t>それぞれガウス分布に従いすべての組が</a:t>
                </a:r>
                <a:r>
                  <a:rPr kumimoji="1" lang="en-US" altLang="ja-JP" dirty="0" smtClean="0">
                    <a:solidFill>
                      <a:srgbClr val="FF0000"/>
                    </a:solidFill>
                  </a:rPr>
                  <a:t>0.95</a:t>
                </a:r>
                <a:r>
                  <a:rPr kumimoji="1" lang="ja-JP" altLang="en-US" dirty="0" smtClean="0">
                    <a:solidFill>
                      <a:srgbClr val="FF0000"/>
                    </a:solidFill>
                  </a:rPr>
                  <a:t>の相関</a:t>
                </a:r>
                <a:r>
                  <a:rPr kumimoji="1" lang="ja-JP" altLang="en-US" dirty="0" smtClean="0"/>
                  <a:t>を持つ</a:t>
                </a:r>
                <a14:m>
                  <m:oMath xmlns:m="http://schemas.openxmlformats.org/officeDocument/2006/math">
                    <m:r>
                      <a:rPr lang="en-US" altLang="ja-JP" i="1" dirty="0" smtClean="0">
                        <a:solidFill>
                          <a:schemeClr val="tx1"/>
                        </a:solidFill>
                        <a:latin typeface="Cambria Math" panose="02040503050406030204" pitchFamily="18" charset="0"/>
                      </a:rPr>
                      <m:t>5</m:t>
                    </m:r>
                    <m:r>
                      <a:rPr lang="ja-JP" altLang="en-US" i="1" dirty="0">
                        <a:solidFill>
                          <a:schemeClr val="tx1"/>
                        </a:solidFill>
                        <a:latin typeface="Cambria Math" panose="02040503050406030204" pitchFamily="18" charset="0"/>
                      </a:rPr>
                      <m:t>個</m:t>
                    </m:r>
                  </m:oMath>
                </a14:m>
                <a:r>
                  <a:rPr kumimoji="1" lang="ja-JP" altLang="en-US" dirty="0" smtClean="0">
                    <a:solidFill>
                      <a:schemeClr val="tx1"/>
                    </a:solidFill>
                  </a:rPr>
                  <a:t>の特徴量を持つようなデータとする。</a:t>
                </a:r>
                <a:endParaRPr kumimoji="1" lang="en-US" altLang="ja-JP" dirty="0" smtClean="0">
                  <a:solidFill>
                    <a:schemeClr val="tx1"/>
                  </a:solidFill>
                </a:endParaRPr>
              </a:p>
              <a:p>
                <a:pPr lvl="1"/>
                <a:r>
                  <a:rPr lang="ja-JP" altLang="en-US" dirty="0" smtClean="0"/>
                  <a:t>訓練標本：</a:t>
                </a:r>
                <a:r>
                  <a:rPr lang="en-US" altLang="ja-JP" dirty="0" smtClean="0"/>
                  <a:t>30</a:t>
                </a:r>
                <a:r>
                  <a:rPr lang="ja-JP" altLang="en-US" dirty="0" smtClean="0"/>
                  <a:t>個</a:t>
                </a:r>
                <a:endParaRPr lang="en-US" altLang="ja-JP" dirty="0" smtClean="0"/>
              </a:p>
              <a:p>
                <a:pPr lvl="1"/>
                <a:r>
                  <a:rPr lang="ja-JP" altLang="en-US" dirty="0" smtClean="0"/>
                  <a:t>テスト標本：</a:t>
                </a:r>
                <a:r>
                  <a:rPr lang="en-US" altLang="ja-JP" dirty="0" smtClean="0"/>
                  <a:t>2000</a:t>
                </a:r>
                <a:r>
                  <a:rPr lang="ja-JP" altLang="en-US" dirty="0" smtClean="0"/>
                  <a:t>個</a:t>
                </a:r>
                <a:endParaRPr lang="en-US" altLang="ja-JP" dirty="0" smtClean="0"/>
              </a:p>
              <a:p>
                <a:pPr lvl="1"/>
                <a:r>
                  <a:rPr lang="ja-JP" altLang="en-US" dirty="0" smtClean="0"/>
                  <a:t>ブートストラップ標本：</a:t>
                </a:r>
                <a:r>
                  <a:rPr lang="en-US" altLang="ja-JP" dirty="0" smtClean="0"/>
                  <a:t>200</a:t>
                </a:r>
                <a:r>
                  <a:rPr lang="ja-JP" altLang="en-US" dirty="0" smtClean="0"/>
                  <a:t>個</a:t>
                </a:r>
                <a:r>
                  <a:rPr lang="en-US" altLang="ja-JP" dirty="0" smtClean="0"/>
                  <a:t>(N=30)</a:t>
                </a:r>
                <a:endParaRPr lang="en-US" altLang="ja-JP" dirty="0"/>
              </a:p>
              <a:p>
                <a:endParaRPr kumimoji="1" lang="en-US" altLang="ja-JP" dirty="0" smtClean="0"/>
              </a:p>
              <a:p>
                <a:r>
                  <a:rPr lang="ja-JP" altLang="en-US" dirty="0" smtClean="0"/>
                  <a:t>当てはめ結果</a:t>
                </a:r>
                <a:endParaRPr lang="en-US" altLang="ja-JP" dirty="0"/>
              </a:p>
              <a:p>
                <a:pPr lvl="1"/>
                <a:r>
                  <a:rPr lang="ja-JP" altLang="en-US" dirty="0" smtClean="0"/>
                  <a:t>訓練標本に対する当てはめは左上</a:t>
                </a:r>
                <a:endParaRPr kumimoji="1" lang="en-US" altLang="ja-JP" dirty="0" smtClean="0"/>
              </a:p>
              <a:p>
                <a:pPr lvl="1"/>
                <a:r>
                  <a:rPr lang="ja-JP" altLang="en-US" dirty="0" smtClean="0"/>
                  <a:t>ブートストラップ標本に対する木</a:t>
                </a:r>
                <a:r>
                  <a:rPr lang="en-US" altLang="ja-JP" dirty="0"/>
                  <a:t/>
                </a:r>
                <a:br>
                  <a:rPr lang="en-US" altLang="ja-JP" dirty="0"/>
                </a:br>
                <a:r>
                  <a:rPr lang="en-US" altLang="ja-JP" dirty="0" smtClean="0"/>
                  <a:t>(</a:t>
                </a:r>
                <a:r>
                  <a:rPr lang="ja-JP" altLang="en-US" dirty="0" smtClean="0"/>
                  <a:t>左上以外</a:t>
                </a:r>
                <a:r>
                  <a:rPr lang="en-US" altLang="ja-JP" dirty="0"/>
                  <a:t>)</a:t>
                </a:r>
                <a:r>
                  <a:rPr lang="ja-JP" altLang="en-US" dirty="0" smtClean="0"/>
                  <a:t>は異なる分岐点を持つ。</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31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10</a:t>
            </a:fld>
            <a:endParaRPr kumimoji="1" lang="ja-JP" altLang="en-US"/>
          </a:p>
        </p:txBody>
      </p:sp>
      <p:pic>
        <p:nvPicPr>
          <p:cNvPr id="7" name="図 6"/>
          <p:cNvPicPr>
            <a:picLocks noChangeAspect="1"/>
          </p:cNvPicPr>
          <p:nvPr/>
        </p:nvPicPr>
        <p:blipFill>
          <a:blip r:embed="rId3"/>
          <a:stretch>
            <a:fillRect/>
          </a:stretch>
        </p:blipFill>
        <p:spPr>
          <a:xfrm>
            <a:off x="5169218" y="1928127"/>
            <a:ext cx="3452776" cy="4392663"/>
          </a:xfrm>
          <a:prstGeom prst="rect">
            <a:avLst/>
          </a:prstGeom>
        </p:spPr>
      </p:pic>
    </p:spTree>
    <p:extLst>
      <p:ext uri="{BB962C8B-B14F-4D97-AF65-F5344CB8AC3E}">
        <p14:creationId xmlns:p14="http://schemas.microsoft.com/office/powerpoint/2010/main" val="315867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模擬データに対するバギングの効果</a:t>
            </a:r>
            <a:endParaRPr kumimoji="1" lang="ja-JP" altLang="en-US" dirty="0"/>
          </a:p>
        </p:txBody>
      </p:sp>
      <p:sp>
        <p:nvSpPr>
          <p:cNvPr id="3" name="コンテンツ プレースホルダー 2"/>
          <p:cNvSpPr>
            <a:spLocks noGrp="1"/>
          </p:cNvSpPr>
          <p:nvPr>
            <p:ph idx="1"/>
          </p:nvPr>
        </p:nvSpPr>
        <p:spPr>
          <a:xfrm>
            <a:off x="247650" y="931550"/>
            <a:ext cx="8686800" cy="1983100"/>
          </a:xfrm>
        </p:spPr>
        <p:txBody>
          <a:bodyPr>
            <a:normAutofit/>
          </a:bodyPr>
          <a:lstStyle/>
          <a:p>
            <a:r>
              <a:rPr lang="ja-JP" altLang="en-US" sz="2000" dirty="0"/>
              <a:t>変</a:t>
            </a:r>
            <a:r>
              <a:rPr lang="ja-JP" altLang="en-US" sz="2000" dirty="0" smtClean="0"/>
              <a:t>数間に高い相関があるため、元の木は大きな分散がある</a:t>
            </a:r>
            <a:r>
              <a:rPr lang="en-US" altLang="ja-JP" sz="2000" dirty="0" smtClean="0"/>
              <a:t>(</a:t>
            </a:r>
            <a:r>
              <a:rPr lang="ja-JP" altLang="en-US" sz="2000" dirty="0"/>
              <a:t>多重共</a:t>
            </a:r>
            <a:r>
              <a:rPr lang="ja-JP" altLang="en-US" sz="2000" dirty="0" smtClean="0"/>
              <a:t>線性</a:t>
            </a:r>
            <a:r>
              <a:rPr lang="en-US" altLang="ja-JP" sz="2000" dirty="0" smtClean="0"/>
              <a:t>)</a:t>
            </a:r>
            <a:endParaRPr kumimoji="1" lang="en-US" altLang="ja-JP" sz="2000" dirty="0" smtClean="0"/>
          </a:p>
          <a:p>
            <a:r>
              <a:rPr kumimoji="1" lang="ja-JP" altLang="en-US" sz="2000" dirty="0" smtClean="0"/>
              <a:t>バギングでは</a:t>
            </a:r>
            <a:r>
              <a:rPr lang="ja-JP" altLang="en-US" sz="2000" dirty="0" smtClean="0"/>
              <a:t>分散を平滑化しており、テスト誤差を抑えられている。</a:t>
            </a: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11</a:t>
            </a:fld>
            <a:endParaRPr kumimoji="1" lang="ja-JP" altLang="en-US"/>
          </a:p>
        </p:txBody>
      </p:sp>
      <p:pic>
        <p:nvPicPr>
          <p:cNvPr id="7" name="図 6"/>
          <p:cNvPicPr>
            <a:picLocks noChangeAspect="1"/>
          </p:cNvPicPr>
          <p:nvPr/>
        </p:nvPicPr>
        <p:blipFill>
          <a:blip r:embed="rId2"/>
          <a:stretch>
            <a:fillRect/>
          </a:stretch>
        </p:blipFill>
        <p:spPr>
          <a:xfrm>
            <a:off x="2007870" y="1923100"/>
            <a:ext cx="4694996" cy="4200150"/>
          </a:xfrm>
          <a:prstGeom prst="rect">
            <a:avLst/>
          </a:prstGeom>
        </p:spPr>
      </p:pic>
    </p:spTree>
    <p:extLst>
      <p:ext uri="{BB962C8B-B14F-4D97-AF65-F5344CB8AC3E}">
        <p14:creationId xmlns:p14="http://schemas.microsoft.com/office/powerpoint/2010/main" val="400244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バギングによって何故</a:t>
            </a:r>
            <a:r>
              <a:rPr lang="en-US" altLang="ja-JP" smtClean="0"/>
              <a:t>2</a:t>
            </a:r>
            <a:r>
              <a:rPr lang="ja-JP" altLang="en-US" smtClean="0"/>
              <a:t>乗誤差が減少するのか</a:t>
            </a:r>
            <a:endParaRPr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lnSpcReduction="10000"/>
              </a:bodyPr>
              <a:lstStyle/>
              <a:p>
                <a:r>
                  <a:rPr lang="ja-JP" altLang="en-US" dirty="0" smtClean="0"/>
                  <a:t>訓練標本</a:t>
                </a:r>
                <a14:m>
                  <m:oMath xmlns:m="http://schemas.openxmlformats.org/officeDocument/2006/math">
                    <m:d>
                      <m:dPr>
                        <m:ctrlPr>
                          <a:rPr lang="en-US" altLang="ja-JP" smtClean="0"/>
                        </m:ctrlPr>
                      </m:dPr>
                      <m:e>
                        <m:sSub>
                          <m:sSubPr>
                            <m:ctrlPr>
                              <a:rPr lang="en-US" altLang="ja-JP" smtClean="0"/>
                            </m:ctrlPr>
                          </m:sSubPr>
                          <m:e>
                            <m:r>
                              <a:rPr lang="en-US" altLang="ja-JP" smtClean="0"/>
                              <m:t>𝑥</m:t>
                            </m:r>
                          </m:e>
                          <m:sub>
                            <m:r>
                              <a:rPr lang="en-US" altLang="ja-JP" smtClean="0"/>
                              <m:t>𝑖</m:t>
                            </m:r>
                          </m:sub>
                        </m:sSub>
                        <m:r>
                          <a:rPr lang="en-US" altLang="ja-JP" smtClean="0"/>
                          <m:t>,</m:t>
                        </m:r>
                        <m:sSub>
                          <m:sSubPr>
                            <m:ctrlPr>
                              <a:rPr lang="en-US" altLang="ja-JP" smtClean="0"/>
                            </m:ctrlPr>
                          </m:sSubPr>
                          <m:e>
                            <m:r>
                              <a:rPr lang="en-US" altLang="ja-JP" smtClean="0"/>
                              <m:t>𝑦</m:t>
                            </m:r>
                          </m:e>
                          <m:sub>
                            <m:r>
                              <a:rPr lang="en-US" altLang="ja-JP" smtClean="0"/>
                              <m:t>𝑖</m:t>
                            </m:r>
                          </m:sub>
                        </m:sSub>
                      </m:e>
                    </m:d>
                    <m:d>
                      <m:dPr>
                        <m:ctrlPr>
                          <a:rPr lang="en-US" altLang="ja-JP" smtClean="0"/>
                        </m:ctrlPr>
                      </m:dPr>
                      <m:e>
                        <m:r>
                          <a:rPr lang="en-US" altLang="ja-JP" smtClean="0"/>
                          <m:t>𝑖</m:t>
                        </m:r>
                        <m:r>
                          <a:rPr lang="en-US" altLang="ja-JP" smtClean="0"/>
                          <m:t>=1,…,</m:t>
                        </m:r>
                        <m:r>
                          <a:rPr lang="en-US" altLang="ja-JP" smtClean="0"/>
                          <m:t>𝑁</m:t>
                        </m:r>
                      </m:e>
                    </m:d>
                    <m:r>
                      <a:rPr lang="ja-JP" altLang="en-US"/>
                      <m:t>が</m:t>
                    </m:r>
                  </m:oMath>
                </a14:m>
                <a:r>
                  <a:rPr lang="ja-JP" altLang="en-US" dirty="0" smtClean="0"/>
                  <a:t>分布</a:t>
                </a:r>
                <a14:m>
                  <m:oMath xmlns:m="http://schemas.openxmlformats.org/officeDocument/2006/math">
                    <m:r>
                      <m:rPr>
                        <m:sty m:val="p"/>
                      </m:rPr>
                      <a:rPr lang="el-GR" altLang="ja-JP" smtClean="0"/>
                      <m:t>Ρ</m:t>
                    </m:r>
                  </m:oMath>
                </a14:m>
                <a:r>
                  <a:rPr lang="ja-JP" altLang="en-US" dirty="0" smtClean="0"/>
                  <a:t>から生成されているとする。</a:t>
                </a:r>
                <a:endParaRPr lang="en-US" altLang="ja-JP" dirty="0" smtClean="0"/>
              </a:p>
              <a:p>
                <a:r>
                  <a:rPr lang="ja-JP" altLang="en-US" dirty="0" smtClean="0"/>
                  <a:t>真の分布</a:t>
                </a:r>
                <a14:m>
                  <m:oMath xmlns:m="http://schemas.openxmlformats.org/officeDocument/2006/math">
                    <m:r>
                      <m:rPr>
                        <m:sty m:val="p"/>
                      </m:rPr>
                      <a:rPr lang="en-US" altLang="ja-JP" dirty="0"/>
                      <m:t>P</m:t>
                    </m:r>
                    <m:r>
                      <a:rPr lang="ja-JP" altLang="en-US" dirty="0" smtClean="0"/>
                      <m:t>から</m:t>
                    </m:r>
                  </m:oMath>
                </a14:m>
                <a:r>
                  <a:rPr lang="ja-JP" altLang="en-US" dirty="0" smtClean="0"/>
                  <a:t>復元抽出したブートストラップ</a:t>
                </a:r>
                <a14:m>
                  <m:oMath xmlns:m="http://schemas.openxmlformats.org/officeDocument/2006/math">
                    <m:r>
                      <a:rPr lang="ja-JP" altLang="en-US"/>
                      <m:t>集合</m:t>
                    </m:r>
                    <m:sSup>
                      <m:sSupPr>
                        <m:ctrlPr>
                          <a:rPr lang="en-US" altLang="ja-JP" smtClean="0"/>
                        </m:ctrlPr>
                      </m:sSupPr>
                      <m:e>
                        <m:r>
                          <a:rPr lang="en-US" altLang="ja-JP" smtClean="0"/>
                          <m:t>𝑍</m:t>
                        </m:r>
                      </m:e>
                      <m:sup>
                        <m:r>
                          <a:rPr lang="en-US" altLang="ja-JP" smtClean="0"/>
                          <m:t>∗</m:t>
                        </m:r>
                      </m:sup>
                    </m:sSup>
                    <m:r>
                      <a:rPr lang="ja-JP" altLang="en-US"/>
                      <m:t>を</m:t>
                    </m:r>
                  </m:oMath>
                </a14:m>
                <a:r>
                  <a:rPr lang="ja-JP" altLang="en-US" dirty="0" smtClean="0"/>
                  <a:t>考える</a:t>
                </a:r>
                <a:endParaRPr lang="en-US" altLang="ja-JP" dirty="0" smtClean="0"/>
              </a:p>
              <a:p>
                <a:r>
                  <a:rPr lang="ja-JP" altLang="en-US" dirty="0" smtClean="0"/>
                  <a:t>理想的な平均化推定量</a:t>
                </a:r>
                <a14:m>
                  <m:oMath xmlns:m="http://schemas.openxmlformats.org/officeDocument/2006/math">
                    <m:sSub>
                      <m:sSubPr>
                        <m:ctrlPr>
                          <a:rPr lang="en-US" altLang="ja-JP" smtClean="0"/>
                        </m:ctrlPr>
                      </m:sSubPr>
                      <m:e>
                        <m:r>
                          <a:rPr lang="en-US" altLang="ja-JP" smtClean="0"/>
                          <m:t>𝑓</m:t>
                        </m:r>
                      </m:e>
                      <m:sub>
                        <m:r>
                          <a:rPr lang="en-US" altLang="ja-JP" smtClean="0"/>
                          <m:t>𝑎𝑔</m:t>
                        </m:r>
                      </m:sub>
                    </m:sSub>
                    <m:d>
                      <m:dPr>
                        <m:ctrlPr>
                          <a:rPr lang="en-US" altLang="ja-JP" smtClean="0"/>
                        </m:ctrlPr>
                      </m:dPr>
                      <m:e>
                        <m:r>
                          <a:rPr lang="en-US" altLang="ja-JP" smtClean="0"/>
                          <m:t>𝑥</m:t>
                        </m:r>
                      </m:e>
                    </m:d>
                    <m:r>
                      <a:rPr lang="en-US" altLang="ja-JP" smtClean="0"/>
                      <m:t>=</m:t>
                    </m:r>
                    <m:sSub>
                      <m:sSubPr>
                        <m:ctrlPr>
                          <a:rPr lang="en-US" altLang="ja-JP" smtClean="0"/>
                        </m:ctrlPr>
                      </m:sSubPr>
                      <m:e>
                        <m:r>
                          <a:rPr lang="en-US" altLang="ja-JP" smtClean="0"/>
                          <m:t>𝐸</m:t>
                        </m:r>
                      </m:e>
                      <m:sub>
                        <m:r>
                          <a:rPr lang="en-US" altLang="ja-JP" smtClean="0"/>
                          <m:t>𝑃</m:t>
                        </m:r>
                      </m:sub>
                    </m:sSub>
                    <m:sSup>
                      <m:sSupPr>
                        <m:ctrlPr>
                          <a:rPr lang="en-US" altLang="ja-JP" dirty="0" smtClean="0"/>
                        </m:ctrlPr>
                      </m:sSupPr>
                      <m:e>
                        <m:acc>
                          <m:accPr>
                            <m:chr m:val="̂"/>
                            <m:ctrlPr>
                              <a:rPr lang="en-US" altLang="ja-JP" smtClean="0"/>
                            </m:ctrlPr>
                          </m:accPr>
                          <m:e>
                            <m:r>
                              <a:rPr lang="en-US" altLang="ja-JP" smtClean="0"/>
                              <m:t>𝑓</m:t>
                            </m:r>
                          </m:e>
                        </m:acc>
                      </m:e>
                      <m:sup>
                        <m:r>
                          <a:rPr lang="en-US" altLang="ja-JP" dirty="0" smtClean="0"/>
                          <m:t>∗</m:t>
                        </m:r>
                      </m:sup>
                    </m:sSup>
                    <m:d>
                      <m:dPr>
                        <m:ctrlPr>
                          <a:rPr lang="en-US" altLang="ja-JP" dirty="0" smtClean="0"/>
                        </m:ctrlPr>
                      </m:dPr>
                      <m:e>
                        <m:r>
                          <a:rPr lang="en-US" altLang="ja-JP" dirty="0" smtClean="0"/>
                          <m:t>𝑥</m:t>
                        </m:r>
                      </m:e>
                    </m:d>
                    <m:r>
                      <a:rPr lang="ja-JP" altLang="en-US" dirty="0"/>
                      <m:t>となる</m:t>
                    </m:r>
                  </m:oMath>
                </a14:m>
                <a:r>
                  <a:rPr lang="ja-JP" altLang="en-US" dirty="0" smtClean="0"/>
                  <a:t>。</a:t>
                </a:r>
                <a:endParaRPr lang="en-US" altLang="ja-JP" dirty="0" smtClean="0"/>
              </a:p>
              <a:p>
                <a:pPr lvl="1"/>
                <a14:m>
                  <m:oMath xmlns:m="http://schemas.openxmlformats.org/officeDocument/2006/math">
                    <m:sSub>
                      <m:sSubPr>
                        <m:ctrlPr>
                          <a:rPr lang="en-US" altLang="ja-JP" smtClean="0"/>
                        </m:ctrlPr>
                      </m:sSubPr>
                      <m:e>
                        <m:r>
                          <a:rPr lang="en-US" altLang="ja-JP" smtClean="0"/>
                          <m:t>𝑓</m:t>
                        </m:r>
                      </m:e>
                      <m:sub>
                        <m:r>
                          <a:rPr lang="en-US" altLang="ja-JP" smtClean="0"/>
                          <m:t>𝑎𝑔</m:t>
                        </m:r>
                      </m:sub>
                    </m:sSub>
                    <m:d>
                      <m:dPr>
                        <m:ctrlPr>
                          <a:rPr lang="en-US" altLang="ja-JP" smtClean="0"/>
                        </m:ctrlPr>
                      </m:dPr>
                      <m:e>
                        <m:r>
                          <a:rPr lang="en-US" altLang="ja-JP" smtClean="0"/>
                          <m:t>𝑥</m:t>
                        </m:r>
                      </m:e>
                    </m:d>
                    <m:r>
                      <a:rPr lang="ja-JP" altLang="en-US"/>
                      <m:t>は</m:t>
                    </m:r>
                  </m:oMath>
                </a14:m>
                <a:r>
                  <a:rPr lang="ja-JP" altLang="en-US" dirty="0" smtClean="0"/>
                  <a:t>バギング推定量ではない（訓練標本ではなく真の分布</a:t>
                </a:r>
                <a14:m>
                  <m:oMath xmlns:m="http://schemas.openxmlformats.org/officeDocument/2006/math">
                    <m:r>
                      <a:rPr lang="en-US" altLang="ja-JP" smtClean="0"/>
                      <m:t>𝑃</m:t>
                    </m:r>
                    <m:r>
                      <a:rPr lang="ja-JP" altLang="en-US"/>
                      <m:t>から</m:t>
                    </m:r>
                  </m:oMath>
                </a14:m>
                <a:r>
                  <a:rPr lang="ja-JP" altLang="en-US" dirty="0" smtClean="0"/>
                  <a:t>求めたため）</a:t>
                </a:r>
                <a:endParaRPr lang="en-US" altLang="ja-JP" dirty="0" smtClean="0"/>
              </a:p>
              <a:p>
                <a:r>
                  <a:rPr lang="ja-JP" altLang="en-US" dirty="0" smtClean="0"/>
                  <a:t>このとき、平均</a:t>
                </a:r>
                <a:r>
                  <a:rPr lang="en-US" altLang="ja-JP" dirty="0" smtClean="0"/>
                  <a:t>2</a:t>
                </a:r>
                <a:r>
                  <a:rPr lang="ja-JP" altLang="en-US" dirty="0" smtClean="0"/>
                  <a:t>乗誤差には次のような関係がある。</a:t>
                </a:r>
                <a:endParaRPr lang="en-US" altLang="ja-JP" dirty="0" smtClean="0"/>
              </a:p>
              <a:p>
                <a:pPr lvl="1"/>
                <a14:m>
                  <m:oMath xmlns:m="http://schemas.openxmlformats.org/officeDocument/2006/math">
                    <m:sSub>
                      <m:sSubPr>
                        <m:ctrlPr>
                          <a:rPr lang="en-US" altLang="ja-JP" smtClean="0"/>
                        </m:ctrlPr>
                      </m:sSubPr>
                      <m:e>
                        <m:r>
                          <a:rPr lang="en-US" altLang="ja-JP" smtClean="0"/>
                          <m:t>𝐸</m:t>
                        </m:r>
                      </m:e>
                      <m:sub>
                        <m:r>
                          <a:rPr lang="en-US" altLang="ja-JP" smtClean="0"/>
                          <m:t>𝑃</m:t>
                        </m:r>
                      </m:sub>
                    </m:sSub>
                    <m:sSup>
                      <m:sSupPr>
                        <m:ctrlPr>
                          <a:rPr lang="en-US" altLang="ja-JP" smtClean="0"/>
                        </m:ctrlPr>
                      </m:sSupPr>
                      <m:e>
                        <m:d>
                          <m:dPr>
                            <m:begChr m:val="["/>
                            <m:endChr m:val="]"/>
                            <m:ctrlPr>
                              <a:rPr lang="en-US" altLang="ja-JP" smtClean="0"/>
                            </m:ctrlPr>
                          </m:dPr>
                          <m:e>
                            <m:r>
                              <a:rPr lang="en-US" altLang="ja-JP" smtClean="0"/>
                              <m:t>𝑌</m:t>
                            </m:r>
                            <m:r>
                              <a:rPr lang="en-US" altLang="ja-JP" smtClean="0"/>
                              <m:t>−</m:t>
                            </m:r>
                            <m:sSup>
                              <m:sSupPr>
                                <m:ctrlPr>
                                  <a:rPr lang="en-US" altLang="ja-JP" smtClean="0"/>
                                </m:ctrlPr>
                              </m:sSupPr>
                              <m:e>
                                <m:acc>
                                  <m:accPr>
                                    <m:chr m:val="̂"/>
                                    <m:ctrlPr>
                                      <a:rPr lang="en-US" altLang="ja-JP" smtClean="0"/>
                                    </m:ctrlPr>
                                  </m:accPr>
                                  <m:e>
                                    <m:r>
                                      <a:rPr lang="en-US" altLang="ja-JP" smtClean="0"/>
                                      <m:t>𝑓</m:t>
                                    </m:r>
                                  </m:e>
                                </m:acc>
                              </m:e>
                              <m:sup>
                                <m:r>
                                  <a:rPr lang="en-US" altLang="ja-JP" smtClean="0"/>
                                  <m:t>∗</m:t>
                                </m:r>
                              </m:sup>
                            </m:sSup>
                            <m:d>
                              <m:dPr>
                                <m:ctrlPr>
                                  <a:rPr lang="en-US" altLang="ja-JP" smtClean="0"/>
                                </m:ctrlPr>
                              </m:dPr>
                              <m:e>
                                <m:r>
                                  <a:rPr lang="en-US" altLang="ja-JP" smtClean="0"/>
                                  <m:t>𝑥</m:t>
                                </m:r>
                              </m:e>
                            </m:d>
                          </m:e>
                        </m:d>
                      </m:e>
                      <m:sup>
                        <m:r>
                          <a:rPr lang="en-US" altLang="ja-JP" smtClean="0"/>
                          <m:t>2</m:t>
                        </m:r>
                      </m:sup>
                    </m:sSup>
                    <m:r>
                      <a:rPr lang="en-US" altLang="ja-JP" smtClean="0"/>
                      <m:t>=</m:t>
                    </m:r>
                    <m:sSub>
                      <m:sSubPr>
                        <m:ctrlPr>
                          <a:rPr lang="en-US" altLang="ja-JP" smtClean="0"/>
                        </m:ctrlPr>
                      </m:sSubPr>
                      <m:e>
                        <m:r>
                          <a:rPr lang="en-US" altLang="ja-JP" smtClean="0"/>
                          <m:t>𝐸</m:t>
                        </m:r>
                      </m:e>
                      <m:sub>
                        <m:r>
                          <a:rPr lang="en-US" altLang="ja-JP" smtClean="0"/>
                          <m:t>𝑃</m:t>
                        </m:r>
                      </m:sub>
                    </m:sSub>
                    <m:sSup>
                      <m:sSupPr>
                        <m:ctrlPr>
                          <a:rPr lang="en-US" altLang="ja-JP" smtClean="0"/>
                        </m:ctrlPr>
                      </m:sSupPr>
                      <m:e>
                        <m:d>
                          <m:dPr>
                            <m:begChr m:val="["/>
                            <m:endChr m:val="]"/>
                            <m:ctrlPr>
                              <a:rPr lang="en-US" altLang="ja-JP" smtClean="0"/>
                            </m:ctrlPr>
                          </m:dPr>
                          <m:e>
                            <m:r>
                              <a:rPr lang="en-US" altLang="ja-JP" smtClean="0"/>
                              <m:t>𝑌</m:t>
                            </m:r>
                            <m:r>
                              <a:rPr lang="en-US" altLang="ja-JP" smtClean="0"/>
                              <m:t>−</m:t>
                            </m:r>
                            <m:sSub>
                              <m:sSubPr>
                                <m:ctrlPr>
                                  <a:rPr lang="en-US" altLang="ja-JP" smtClean="0"/>
                                </m:ctrlPr>
                              </m:sSubPr>
                              <m:e>
                                <m:r>
                                  <a:rPr lang="en-US" altLang="ja-JP" smtClean="0"/>
                                  <m:t>𝑓</m:t>
                                </m:r>
                              </m:e>
                              <m:sub>
                                <m:r>
                                  <a:rPr lang="en-US" altLang="ja-JP" smtClean="0"/>
                                  <m:t>𝑎𝑔</m:t>
                                </m:r>
                              </m:sub>
                            </m:sSub>
                            <m:d>
                              <m:dPr>
                                <m:ctrlPr>
                                  <a:rPr lang="en-US" altLang="ja-JP" smtClean="0"/>
                                </m:ctrlPr>
                              </m:dPr>
                              <m:e>
                                <m:r>
                                  <a:rPr lang="en-US" altLang="ja-JP" smtClean="0"/>
                                  <m:t>𝑥</m:t>
                                </m:r>
                              </m:e>
                            </m:d>
                            <m:r>
                              <a:rPr lang="en-US" altLang="ja-JP" smtClean="0"/>
                              <m:t>+</m:t>
                            </m:r>
                            <m:sSub>
                              <m:sSubPr>
                                <m:ctrlPr>
                                  <a:rPr lang="en-US" altLang="ja-JP" smtClean="0"/>
                                </m:ctrlPr>
                              </m:sSubPr>
                              <m:e>
                                <m:r>
                                  <a:rPr lang="en-US" altLang="ja-JP" smtClean="0"/>
                                  <m:t>𝑓</m:t>
                                </m:r>
                              </m:e>
                              <m:sub>
                                <m:r>
                                  <a:rPr lang="en-US" altLang="ja-JP" smtClean="0"/>
                                  <m:t>𝑎𝑔</m:t>
                                </m:r>
                              </m:sub>
                            </m:sSub>
                            <m:d>
                              <m:dPr>
                                <m:ctrlPr>
                                  <a:rPr lang="en-US" altLang="ja-JP" smtClean="0"/>
                                </m:ctrlPr>
                              </m:dPr>
                              <m:e>
                                <m:r>
                                  <a:rPr lang="en-US" altLang="ja-JP" smtClean="0"/>
                                  <m:t>𝑥</m:t>
                                </m:r>
                              </m:e>
                            </m:d>
                            <m:r>
                              <a:rPr lang="en-US" altLang="ja-JP" smtClean="0"/>
                              <m:t>−</m:t>
                            </m:r>
                            <m:sSup>
                              <m:sSupPr>
                                <m:ctrlPr>
                                  <a:rPr lang="en-US" altLang="ja-JP" smtClean="0"/>
                                </m:ctrlPr>
                              </m:sSupPr>
                              <m:e>
                                <m:acc>
                                  <m:accPr>
                                    <m:chr m:val="̂"/>
                                    <m:ctrlPr>
                                      <a:rPr lang="en-US" altLang="ja-JP" smtClean="0"/>
                                    </m:ctrlPr>
                                  </m:accPr>
                                  <m:e>
                                    <m:r>
                                      <a:rPr lang="en-US" altLang="ja-JP" smtClean="0"/>
                                      <m:t>𝑓</m:t>
                                    </m:r>
                                  </m:e>
                                </m:acc>
                              </m:e>
                              <m:sup>
                                <m:r>
                                  <a:rPr lang="en-US" altLang="ja-JP" smtClean="0"/>
                                  <m:t>∗</m:t>
                                </m:r>
                              </m:sup>
                            </m:sSup>
                            <m:d>
                              <m:dPr>
                                <m:ctrlPr>
                                  <a:rPr lang="en-US" altLang="ja-JP" smtClean="0"/>
                                </m:ctrlPr>
                              </m:dPr>
                              <m:e>
                                <m:r>
                                  <a:rPr lang="en-US" altLang="ja-JP" smtClean="0"/>
                                  <m:t>𝑥</m:t>
                                </m:r>
                              </m:e>
                            </m:d>
                          </m:e>
                        </m:d>
                      </m:e>
                      <m:sup>
                        <m:r>
                          <a:rPr lang="en-US" altLang="ja-JP" smtClean="0"/>
                          <m:t>2</m:t>
                        </m:r>
                      </m:sup>
                    </m:sSup>
                  </m:oMath>
                </a14:m>
                <a:endParaRPr lang="en-US" altLang="ja-JP" dirty="0" smtClean="0"/>
              </a:p>
              <a:p>
                <a:pPr lvl="1"/>
                <a14:m>
                  <m:oMath xmlns:m="http://schemas.openxmlformats.org/officeDocument/2006/math">
                    <m:r>
                      <a:rPr lang="en-US" altLang="ja-JP" smtClean="0"/>
                      <m:t>=</m:t>
                    </m:r>
                    <m:sSub>
                      <m:sSubPr>
                        <m:ctrlPr>
                          <a:rPr lang="en-US" altLang="ja-JP" smtClean="0"/>
                        </m:ctrlPr>
                      </m:sSubPr>
                      <m:e>
                        <m:r>
                          <a:rPr lang="en-US" altLang="ja-JP" smtClean="0"/>
                          <m:t>𝐸</m:t>
                        </m:r>
                      </m:e>
                      <m:sub>
                        <m:r>
                          <a:rPr lang="en-US" altLang="ja-JP" smtClean="0"/>
                          <m:t>𝑃</m:t>
                        </m:r>
                      </m:sub>
                    </m:sSub>
                    <m:sSup>
                      <m:sSupPr>
                        <m:ctrlPr>
                          <a:rPr lang="en-US" altLang="ja-JP" smtClean="0"/>
                        </m:ctrlPr>
                      </m:sSupPr>
                      <m:e>
                        <m:d>
                          <m:dPr>
                            <m:begChr m:val="["/>
                            <m:endChr m:val="]"/>
                            <m:ctrlPr>
                              <a:rPr lang="en-US" altLang="ja-JP" smtClean="0"/>
                            </m:ctrlPr>
                          </m:dPr>
                          <m:e>
                            <m:r>
                              <a:rPr lang="en-US" altLang="ja-JP" smtClean="0"/>
                              <m:t>𝑌</m:t>
                            </m:r>
                            <m:r>
                              <a:rPr lang="en-US" altLang="ja-JP" smtClean="0"/>
                              <m:t>−</m:t>
                            </m:r>
                            <m:sSub>
                              <m:sSubPr>
                                <m:ctrlPr>
                                  <a:rPr lang="en-US" altLang="ja-JP" smtClean="0"/>
                                </m:ctrlPr>
                              </m:sSubPr>
                              <m:e>
                                <m:r>
                                  <a:rPr lang="en-US" altLang="ja-JP" smtClean="0"/>
                                  <m:t>𝑓</m:t>
                                </m:r>
                              </m:e>
                              <m:sub>
                                <m:r>
                                  <a:rPr lang="en-US" altLang="ja-JP" smtClean="0"/>
                                  <m:t>𝑎𝑔</m:t>
                                </m:r>
                              </m:sub>
                            </m:sSub>
                            <m:d>
                              <m:dPr>
                                <m:ctrlPr>
                                  <a:rPr lang="en-US" altLang="ja-JP" smtClean="0"/>
                                </m:ctrlPr>
                              </m:dPr>
                              <m:e>
                                <m:r>
                                  <a:rPr lang="en-US" altLang="ja-JP" smtClean="0"/>
                                  <m:t>𝑥</m:t>
                                </m:r>
                              </m:e>
                            </m:d>
                          </m:e>
                        </m:d>
                      </m:e>
                      <m:sup>
                        <m:r>
                          <a:rPr lang="en-US" altLang="ja-JP" smtClean="0"/>
                          <m:t>2</m:t>
                        </m:r>
                      </m:sup>
                    </m:sSup>
                    <m:r>
                      <a:rPr lang="en-US" altLang="ja-JP" smtClean="0"/>
                      <m:t>+</m:t>
                    </m:r>
                    <m:sSub>
                      <m:sSubPr>
                        <m:ctrlPr>
                          <a:rPr lang="en-US" altLang="ja-JP" smtClean="0"/>
                        </m:ctrlPr>
                      </m:sSubPr>
                      <m:e>
                        <m:r>
                          <a:rPr lang="en-US" altLang="ja-JP" smtClean="0"/>
                          <m:t>𝐸</m:t>
                        </m:r>
                      </m:e>
                      <m:sub>
                        <m:r>
                          <a:rPr lang="en-US" altLang="ja-JP" smtClean="0"/>
                          <m:t>𝑝</m:t>
                        </m:r>
                      </m:sub>
                    </m:sSub>
                    <m:sSup>
                      <m:sSupPr>
                        <m:ctrlPr>
                          <a:rPr lang="en-US" altLang="ja-JP" smtClean="0"/>
                        </m:ctrlPr>
                      </m:sSupPr>
                      <m:e>
                        <m:d>
                          <m:dPr>
                            <m:begChr m:val="["/>
                            <m:endChr m:val="]"/>
                            <m:ctrlPr>
                              <a:rPr lang="en-US" altLang="ja-JP" smtClean="0"/>
                            </m:ctrlPr>
                          </m:dPr>
                          <m:e>
                            <m:acc>
                              <m:accPr>
                                <m:chr m:val="̂"/>
                                <m:ctrlPr>
                                  <a:rPr lang="en-US" altLang="ja-JP" smtClean="0"/>
                                </m:ctrlPr>
                              </m:accPr>
                              <m:e>
                                <m:sSup>
                                  <m:sSupPr>
                                    <m:ctrlPr>
                                      <a:rPr lang="en-US" altLang="ja-JP" smtClean="0"/>
                                    </m:ctrlPr>
                                  </m:sSupPr>
                                  <m:e>
                                    <m:r>
                                      <a:rPr lang="en-US" altLang="ja-JP" smtClean="0"/>
                                      <m:t>𝑓</m:t>
                                    </m:r>
                                  </m:e>
                                  <m:sup>
                                    <m:r>
                                      <a:rPr lang="en-US" altLang="ja-JP" smtClean="0"/>
                                      <m:t>∗</m:t>
                                    </m:r>
                                  </m:sup>
                                </m:sSup>
                              </m:e>
                            </m:acc>
                            <m:d>
                              <m:dPr>
                                <m:ctrlPr>
                                  <a:rPr lang="en-US" altLang="ja-JP" dirty="0" smtClean="0"/>
                                </m:ctrlPr>
                              </m:dPr>
                              <m:e>
                                <m:r>
                                  <a:rPr lang="en-US" altLang="ja-JP" dirty="0" smtClean="0"/>
                                  <m:t>𝑥</m:t>
                                </m:r>
                              </m:e>
                            </m:d>
                            <m:r>
                              <a:rPr lang="en-US" altLang="ja-JP" dirty="0" smtClean="0"/>
                              <m:t>−</m:t>
                            </m:r>
                            <m:sSub>
                              <m:sSubPr>
                                <m:ctrlPr>
                                  <a:rPr lang="en-US" altLang="ja-JP" dirty="0" smtClean="0"/>
                                </m:ctrlPr>
                              </m:sSubPr>
                              <m:e>
                                <m:r>
                                  <a:rPr lang="en-US" altLang="ja-JP" dirty="0" smtClean="0"/>
                                  <m:t>𝑓</m:t>
                                </m:r>
                              </m:e>
                              <m:sub>
                                <m:r>
                                  <a:rPr lang="en-US" altLang="ja-JP" dirty="0" smtClean="0"/>
                                  <m:t>𝑎𝑔</m:t>
                                </m:r>
                              </m:sub>
                            </m:sSub>
                            <m:d>
                              <m:dPr>
                                <m:ctrlPr>
                                  <a:rPr lang="en-US" altLang="ja-JP" dirty="0" smtClean="0"/>
                                </m:ctrlPr>
                              </m:dPr>
                              <m:e>
                                <m:r>
                                  <a:rPr lang="en-US" altLang="ja-JP" dirty="0" smtClean="0"/>
                                  <m:t>𝑥</m:t>
                                </m:r>
                              </m:e>
                            </m:d>
                          </m:e>
                        </m:d>
                      </m:e>
                      <m:sup>
                        <m:r>
                          <a:rPr lang="en-US" altLang="ja-JP" smtClean="0"/>
                          <m:t>2</m:t>
                        </m:r>
                      </m:sup>
                    </m:sSup>
                  </m:oMath>
                </a14:m>
                <a:r>
                  <a:rPr lang="en-US" altLang="ja-JP" dirty="0" smtClean="0"/>
                  <a:t/>
                </a:r>
                <a:br>
                  <a:rPr lang="en-US" altLang="ja-JP" dirty="0" smtClean="0"/>
                </a:br>
                <a14:m>
                  <m:oMath xmlns:m="http://schemas.openxmlformats.org/officeDocument/2006/math">
                    <m:r>
                      <a:rPr lang="en-US" altLang="ja-JP" smtClean="0"/>
                      <m:t>≥</m:t>
                    </m:r>
                    <m:sSub>
                      <m:sSubPr>
                        <m:ctrlPr>
                          <a:rPr lang="en-US" altLang="ja-JP" smtClean="0"/>
                        </m:ctrlPr>
                      </m:sSubPr>
                      <m:e>
                        <m:r>
                          <a:rPr lang="en-US" altLang="ja-JP" smtClean="0"/>
                          <m:t>𝐸</m:t>
                        </m:r>
                      </m:e>
                      <m:sub>
                        <m:r>
                          <a:rPr lang="en-US" altLang="ja-JP" smtClean="0"/>
                          <m:t>𝑃</m:t>
                        </m:r>
                      </m:sub>
                    </m:sSub>
                    <m:sSup>
                      <m:sSupPr>
                        <m:ctrlPr>
                          <a:rPr lang="en-US" altLang="ja-JP" smtClean="0"/>
                        </m:ctrlPr>
                      </m:sSupPr>
                      <m:e>
                        <m:d>
                          <m:dPr>
                            <m:begChr m:val="["/>
                            <m:endChr m:val="]"/>
                            <m:ctrlPr>
                              <a:rPr lang="en-US" altLang="ja-JP" smtClean="0"/>
                            </m:ctrlPr>
                          </m:dPr>
                          <m:e>
                            <m:r>
                              <a:rPr lang="en-US" altLang="ja-JP" smtClean="0"/>
                              <m:t>𝑌</m:t>
                            </m:r>
                            <m:r>
                              <a:rPr lang="en-US" altLang="ja-JP" smtClean="0"/>
                              <m:t>−</m:t>
                            </m:r>
                            <m:sSub>
                              <m:sSubPr>
                                <m:ctrlPr>
                                  <a:rPr lang="en-US" altLang="ja-JP" smtClean="0"/>
                                </m:ctrlPr>
                              </m:sSubPr>
                              <m:e>
                                <m:r>
                                  <a:rPr lang="en-US" altLang="ja-JP" smtClean="0"/>
                                  <m:t>𝑓</m:t>
                                </m:r>
                              </m:e>
                              <m:sub>
                                <m:r>
                                  <a:rPr lang="en-US" altLang="ja-JP" smtClean="0"/>
                                  <m:t>𝑎𝑔</m:t>
                                </m:r>
                              </m:sub>
                            </m:sSub>
                            <m:d>
                              <m:dPr>
                                <m:ctrlPr>
                                  <a:rPr lang="en-US" altLang="ja-JP" smtClean="0"/>
                                </m:ctrlPr>
                              </m:dPr>
                              <m:e>
                                <m:r>
                                  <a:rPr lang="en-US" altLang="ja-JP" smtClean="0"/>
                                  <m:t>𝑥</m:t>
                                </m:r>
                              </m:e>
                            </m:d>
                          </m:e>
                        </m:d>
                      </m:e>
                      <m:sup>
                        <m:r>
                          <a:rPr lang="en-US" altLang="ja-JP" smtClean="0"/>
                          <m:t>2</m:t>
                        </m:r>
                      </m:sup>
                    </m:sSup>
                  </m:oMath>
                </a14:m>
                <a:endParaRPr lang="en-US" altLang="ja-JP" dirty="0" smtClean="0"/>
              </a:p>
              <a:p>
                <a:pPr lvl="1"/>
                <a:r>
                  <a:rPr lang="ja-JP" altLang="en-US" dirty="0" smtClean="0">
                    <a:sym typeface="Wingdings" panose="05000000000000000000" pitchFamily="2" charset="2"/>
                  </a:rPr>
                  <a:t>真の分布による平均化推定量が平均二乗誤差を増加させることはない。</a:t>
                </a:r>
                <a:endParaRPr lang="en-US" altLang="ja-JP" dirty="0" smtClean="0">
                  <a:sym typeface="Wingdings" panose="05000000000000000000" pitchFamily="2" charset="2"/>
                </a:endParaRPr>
              </a:p>
              <a:p>
                <a:pPr lvl="1"/>
                <a:r>
                  <a:rPr lang="ja-JP" altLang="en-US" dirty="0" smtClean="0">
                    <a:sym typeface="Wingdings" panose="05000000000000000000" pitchFamily="2" charset="2"/>
                  </a:rPr>
                  <a:t>バギング推定量</a:t>
                </a:r>
                <a:r>
                  <a:rPr lang="en-US" altLang="ja-JP" dirty="0" smtClean="0">
                    <a:sym typeface="Wingdings" panose="05000000000000000000" pitchFamily="2" charset="2"/>
                  </a:rPr>
                  <a:t>(</a:t>
                </a:r>
                <a:r>
                  <a:rPr lang="ja-JP" altLang="en-US" dirty="0" smtClean="0">
                    <a:sym typeface="Wingdings" panose="05000000000000000000" pitchFamily="2" charset="2"/>
                  </a:rPr>
                  <a:t>真の分布ではなく訓練標本から抽出）が多くの場合に平均２乗誤差を減少させることを示唆。</a:t>
                </a:r>
                <a:r>
                  <a:rPr lang="en-US" altLang="ja-JP" dirty="0" smtClean="0"/>
                  <a:t/>
                </a:r>
                <a:br>
                  <a:rPr lang="en-US" altLang="ja-JP" dirty="0" smtClean="0"/>
                </a:br>
                <a:endParaRPr lang="en-US" altLang="ja-JP" dirty="0" smtClean="0"/>
              </a:p>
              <a:p>
                <a:pPr lvl="1"/>
                <a:endParaRPr lang="en-US" altLang="ja-JP" dirty="0" smtClean="0"/>
              </a:p>
              <a:p>
                <a:pPr lvl="1"/>
                <a:endParaRPr lang="en-US" altLang="ja-JP" dirty="0" smtClean="0"/>
              </a:p>
              <a:p>
                <a:pPr lvl="1"/>
                <a:endParaRPr lang="en-US" altLang="ja-JP" dirty="0" smtClean="0"/>
              </a:p>
              <a:p>
                <a:endParaRPr lang="en-US" altLang="ja-JP" dirty="0" smtClean="0"/>
              </a:p>
              <a:p>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425" r="-3439"/>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lang="ja-JP" altLang="en-US" smtClean="0"/>
              <a:pPr/>
              <a:t>12</a:t>
            </a:fld>
            <a:endParaRPr lang="ja-JP" altLang="en-US"/>
          </a:p>
        </p:txBody>
      </p:sp>
      <mc:AlternateContent xmlns:mc="http://schemas.openxmlformats.org/markup-compatibility/2006">
        <mc:Choice xmlns:a14="http://schemas.microsoft.com/office/drawing/2010/main" Requires="a14">
          <p:sp>
            <p:nvSpPr>
              <p:cNvPr id="7" name="正方形/長方形 6"/>
              <p:cNvSpPr/>
              <p:nvPr/>
            </p:nvSpPr>
            <p:spPr>
              <a:xfrm>
                <a:off x="7320993" y="1907024"/>
                <a:ext cx="1246944" cy="369332"/>
              </a:xfrm>
              <a:prstGeom prst="rect">
                <a:avLst/>
              </a:prstGeom>
            </p:spPr>
            <p:txBody>
              <a:bodyPr wrap="none">
                <a:spAutoFit/>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𝑃</m:t>
                        </m:r>
                      </m:sub>
                    </m:sSub>
                  </m:oMath>
                </a14:m>
                <a:r>
                  <a:rPr lang="ja-JP" altLang="en-US" dirty="0" smtClean="0"/>
                  <a:t>：期待値</a:t>
                </a:r>
                <a:endParaRPr lang="ja-JP" altLang="en-US" dirty="0"/>
              </a:p>
            </p:txBody>
          </p:sp>
        </mc:Choice>
        <mc:Fallback>
          <p:sp>
            <p:nvSpPr>
              <p:cNvPr id="7" name="正方形/長方形 6"/>
              <p:cNvSpPr>
                <a:spLocks noRot="1" noChangeAspect="1" noMove="1" noResize="1" noEditPoints="1" noAdjustHandles="1" noChangeArrowheads="1" noChangeShapeType="1" noTextEdit="1"/>
              </p:cNvSpPr>
              <p:nvPr/>
            </p:nvSpPr>
            <p:spPr>
              <a:xfrm>
                <a:off x="7320993" y="1907024"/>
                <a:ext cx="1246944" cy="369332"/>
              </a:xfrm>
              <a:prstGeom prst="rect">
                <a:avLst/>
              </a:prstGeom>
              <a:blipFill rotWithShape="0">
                <a:blip r:embed="rId3"/>
                <a:stretch>
                  <a:fillRect t="-15000" r="-3415" b="-21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574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ブースティングとアダブースト</a:t>
            </a:r>
            <a:endParaRPr lang="ja-JP" altLang="en-US" dirty="0"/>
          </a:p>
        </p:txBody>
      </p:sp>
      <p:sp>
        <p:nvSpPr>
          <p:cNvPr id="10" name="サブタイトル 9"/>
          <p:cNvSpPr>
            <a:spLocks noGrp="1"/>
          </p:cNvSpPr>
          <p:nvPr>
            <p:ph type="subTitle" idx="1"/>
          </p:nvPr>
        </p:nvSpPr>
        <p:spPr/>
        <p:txBody>
          <a:bodyPr/>
          <a:lstStyle/>
          <a:p>
            <a:endParaRPr kumimoji="1" lang="ja-JP" altLang="en-US"/>
          </a:p>
        </p:txBody>
      </p:sp>
      <p:sp>
        <p:nvSpPr>
          <p:cNvPr id="4" name="日付プレースホルダー 3"/>
          <p:cNvSpPr>
            <a:spLocks noGrp="1"/>
          </p:cNvSpPr>
          <p:nvPr>
            <p:ph type="dt" sz="half" idx="4294967295"/>
          </p:nvPr>
        </p:nvSpPr>
        <p:spPr>
          <a:xfrm>
            <a:off x="0" y="6535738"/>
            <a:ext cx="2133600" cy="365125"/>
          </a:xfrm>
        </p:spPr>
        <p:txBody>
          <a:bodyPr/>
          <a:lstStyle/>
          <a:p>
            <a:r>
              <a:rPr lang="en-US" altLang="ja-JP" smtClean="0"/>
              <a:t>2018/2/15</a:t>
            </a:r>
            <a:endParaRPr lang="ja-JP" altLang="en-US" dirty="0"/>
          </a:p>
        </p:txBody>
      </p:sp>
      <p:sp>
        <p:nvSpPr>
          <p:cNvPr id="5" name="フッター プレースホルダー 4"/>
          <p:cNvSpPr>
            <a:spLocks noGrp="1"/>
          </p:cNvSpPr>
          <p:nvPr>
            <p:ph type="ftr" sz="quarter" idx="4294967295"/>
          </p:nvPr>
        </p:nvSpPr>
        <p:spPr>
          <a:xfrm>
            <a:off x="0" y="6535738"/>
            <a:ext cx="3651250" cy="365125"/>
          </a:xfrm>
        </p:spPr>
        <p:txBody>
          <a:bodyPr/>
          <a:lstStyle/>
          <a:p>
            <a:r>
              <a:rPr lang="zh-TW" altLang="en-US" smtClean="0"/>
              <a:t>修士学位論文本審査</a:t>
            </a:r>
            <a:endParaRPr lang="ja-JP" altLang="en-US" dirty="0"/>
          </a:p>
        </p:txBody>
      </p:sp>
      <p:sp>
        <p:nvSpPr>
          <p:cNvPr id="6" name="スライド番号プレースホルダー 5"/>
          <p:cNvSpPr>
            <a:spLocks noGrp="1"/>
          </p:cNvSpPr>
          <p:nvPr>
            <p:ph type="sldNum" sz="quarter" idx="4294967295"/>
          </p:nvPr>
        </p:nvSpPr>
        <p:spPr>
          <a:xfrm>
            <a:off x="8567738" y="6535738"/>
            <a:ext cx="576262" cy="365125"/>
          </a:xfrm>
        </p:spPr>
        <p:txBody>
          <a:bodyPr/>
          <a:lstStyle/>
          <a:p>
            <a:fld id="{F4AE60B1-13DD-4F52-8F37-DB9A89230057}" type="slidenum">
              <a:rPr kumimoji="1" lang="ja-JP" altLang="en-US" smtClean="0"/>
              <a:t>13</a:t>
            </a:fld>
            <a:endParaRPr kumimoji="1" lang="ja-JP" altLang="en-US"/>
          </a:p>
        </p:txBody>
      </p:sp>
    </p:spTree>
    <p:extLst>
      <p:ext uri="{BB962C8B-B14F-4D97-AF65-F5344CB8AC3E}">
        <p14:creationId xmlns:p14="http://schemas.microsoft.com/office/powerpoint/2010/main" val="177467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ブースティングとは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大量の弱い分類器の出力を組み合わせて強い分類器を生成するという考え方から始まった手法</a:t>
            </a:r>
            <a:endParaRPr kumimoji="1" lang="en-US" altLang="ja-JP" dirty="0" smtClean="0"/>
          </a:p>
          <a:p>
            <a:pPr lvl="1"/>
            <a:r>
              <a:rPr lang="ja-JP" altLang="en-US" dirty="0" smtClean="0"/>
              <a:t>バギング：ブートストラップ標本を使って複数の分類器から投票で分類する。</a:t>
            </a:r>
            <a:endParaRPr lang="en-US" altLang="ja-JP" dirty="0" smtClean="0"/>
          </a:p>
          <a:p>
            <a:pPr lvl="1"/>
            <a:r>
              <a:rPr kumimoji="1" lang="ja-JP" altLang="en-US" dirty="0" smtClean="0"/>
              <a:t>ブースティング：弱い学習機が間違った予測を補うように構築した分類器を組み合わせて分類する。</a:t>
            </a:r>
            <a:endParaRPr kumimoji="1" lang="en-US" altLang="ja-JP" dirty="0" smtClean="0"/>
          </a:p>
          <a:p>
            <a:pPr lvl="1"/>
            <a:r>
              <a:rPr kumimoji="1" lang="ja-JP" altLang="en-US" dirty="0" smtClean="0"/>
              <a:t>長所：バギングよりも性能が高くなる</a:t>
            </a:r>
            <a:endParaRPr kumimoji="1" lang="en-US" altLang="ja-JP" dirty="0" smtClean="0"/>
          </a:p>
          <a:p>
            <a:pPr lvl="1"/>
            <a:r>
              <a:rPr kumimoji="1" lang="ja-JP" altLang="en-US" dirty="0" smtClean="0"/>
              <a:t>短所：分散が大きくなりやすい</a:t>
            </a:r>
            <a:r>
              <a:rPr lang="ja-JP" altLang="en-US" dirty="0" smtClean="0"/>
              <a:t>（らしい）</a:t>
            </a:r>
            <a:endParaRPr lang="en-US" altLang="ja-JP" dirty="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14</a:t>
            </a:fld>
            <a:endParaRPr kumimoji="1" lang="ja-JP" altLang="en-US"/>
          </a:p>
        </p:txBody>
      </p:sp>
    </p:spTree>
    <p:extLst>
      <p:ext uri="{BB962C8B-B14F-4D97-AF65-F5344CB8AC3E}">
        <p14:creationId xmlns:p14="http://schemas.microsoft.com/office/powerpoint/2010/main" val="59686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アダブースト</a:t>
            </a:r>
            <a:r>
              <a:rPr kumimoji="1" lang="en-US" altLang="ja-JP" dirty="0" smtClean="0"/>
              <a:t>M1</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弱い学習器を適用してデータを分類し、誤分類したデータの重みを増やして、さらに弱い学習器を作成する。これを繰り返してできた弱い分類器を重み</a:t>
            </a:r>
            <a:r>
              <a:rPr lang="ja-JP" altLang="en-US" sz="2000" dirty="0" smtClean="0"/>
              <a:t>付けして足し合わせる最も一般的なブースティングアルゴリズム</a:t>
            </a: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15</a:t>
            </a:fld>
            <a:endParaRPr kumimoji="1" lang="ja-JP" altLang="en-US"/>
          </a:p>
        </p:txBody>
      </p:sp>
      <p:pic>
        <p:nvPicPr>
          <p:cNvPr id="4098" name="Picture 2" descr="Screen Shot 2017-05-13 at 12.44.42.png"/>
          <p:cNvPicPr>
            <a:picLocks noChangeAspect="1" noChangeArrowheads="1"/>
          </p:cNvPicPr>
          <p:nvPr/>
        </p:nvPicPr>
        <p:blipFill rotWithShape="1">
          <a:blip r:embed="rId2">
            <a:extLst>
              <a:ext uri="{28A0092B-C50C-407E-A947-70E740481C1C}">
                <a14:useLocalDpi xmlns:a14="http://schemas.microsoft.com/office/drawing/2010/main" val="0"/>
              </a:ext>
            </a:extLst>
          </a:blip>
          <a:srcRect l="15962" t="17309" r="11174"/>
          <a:stretch/>
        </p:blipFill>
        <p:spPr bwMode="auto">
          <a:xfrm>
            <a:off x="205680" y="2789237"/>
            <a:ext cx="4434840" cy="28197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reen Shot 2017-05-13 at 13.00.11.png"/>
          <p:cNvPicPr>
            <a:picLocks noChangeAspect="1" noChangeArrowheads="1"/>
          </p:cNvPicPr>
          <p:nvPr/>
        </p:nvPicPr>
        <p:blipFill rotWithShape="1">
          <a:blip r:embed="rId3">
            <a:extLst>
              <a:ext uri="{28A0092B-C50C-407E-A947-70E740481C1C}">
                <a14:useLocalDpi xmlns:a14="http://schemas.microsoft.com/office/drawing/2010/main" val="0"/>
              </a:ext>
            </a:extLst>
          </a:blip>
          <a:srcRect l="15120" t="26273" r="13970"/>
          <a:stretch/>
        </p:blipFill>
        <p:spPr bwMode="auto">
          <a:xfrm>
            <a:off x="4642425" y="3108960"/>
            <a:ext cx="4309111" cy="249999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2133600" y="6166407"/>
            <a:ext cx="5166360" cy="369332"/>
          </a:xfrm>
          <a:prstGeom prst="rect">
            <a:avLst/>
          </a:prstGeom>
        </p:spPr>
        <p:txBody>
          <a:bodyPr wrap="square">
            <a:spAutoFit/>
          </a:bodyPr>
          <a:lstStyle/>
          <a:p>
            <a:r>
              <a:rPr lang="ja-JP" altLang="en-US" dirty="0"/>
              <a:t>https://www.youtube.com/watch?v=ix6IvwbVpw0</a:t>
            </a:r>
          </a:p>
        </p:txBody>
      </p:sp>
    </p:spTree>
    <p:extLst>
      <p:ext uri="{BB962C8B-B14F-4D97-AF65-F5344CB8AC3E}">
        <p14:creationId xmlns:p14="http://schemas.microsoft.com/office/powerpoint/2010/main" val="184742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アダブースト</a:t>
            </a:r>
            <a:r>
              <a:rPr kumimoji="1" lang="en-US" altLang="ja-JP" dirty="0" smtClean="0"/>
              <a:t>M1</a:t>
            </a:r>
            <a:r>
              <a:rPr kumimoji="1" lang="ja-JP" altLang="en-US" dirty="0" smtClean="0"/>
              <a:t>による予測</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28600" y="931550"/>
                <a:ext cx="8686800" cy="5558466"/>
              </a:xfrm>
            </p:spPr>
            <p:txBody>
              <a:bodyPr>
                <a:normAutofit/>
              </a:bodyPr>
              <a:lstStyle/>
              <a:p>
                <a:r>
                  <a:rPr kumimoji="1" lang="ja-JP" altLang="en-US" sz="2000" dirty="0" smtClean="0"/>
                  <a:t>出力変数が</a:t>
                </a:r>
                <a14:m>
                  <m:oMath xmlns:m="http://schemas.openxmlformats.org/officeDocument/2006/math">
                    <m:r>
                      <a:rPr kumimoji="1" lang="en-US" altLang="ja-JP" sz="2000" b="0" i="1" smtClean="0">
                        <a:latin typeface="Cambria Math" panose="02040503050406030204" pitchFamily="18" charset="0"/>
                      </a:rPr>
                      <m:t>𝑌</m:t>
                    </m:r>
                    <m:r>
                      <a:rPr kumimoji="1" lang="en-US" altLang="ja-JP" sz="2000" b="0" i="1" smtClean="0">
                        <a:latin typeface="Cambria Math" panose="02040503050406030204" pitchFamily="18" charset="0"/>
                      </a:rPr>
                      <m:t>∈{−1,1}</m:t>
                    </m:r>
                  </m:oMath>
                </a14:m>
                <a:r>
                  <a:rPr kumimoji="1" lang="ja-JP" altLang="en-US" sz="2000" dirty="0" smtClean="0"/>
                  <a:t>の</a:t>
                </a:r>
                <a:r>
                  <a:rPr kumimoji="1" lang="en-US" altLang="ja-JP" sz="2000" dirty="0" smtClean="0"/>
                  <a:t>2</a:t>
                </a:r>
                <a:r>
                  <a:rPr kumimoji="1" lang="ja-JP" altLang="en-US" sz="2000" dirty="0" smtClean="0"/>
                  <a:t>クラス問題における訓練誤分類率</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𝑒𝑟𝑟</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𝑁</m:t>
                          </m:r>
                        </m:den>
                      </m:f>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𝑁</m:t>
                          </m:r>
                        </m:sup>
                        <m:e>
                          <m:r>
                            <a:rPr kumimoji="1" lang="en-US" altLang="ja-JP" sz="2000" b="0" i="1" smtClean="0">
                              <a:latin typeface="Cambria Math" panose="02040503050406030204" pitchFamily="18" charset="0"/>
                            </a:rPr>
                            <m:t>𝐼</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e>
                              </m:d>
                            </m:e>
                          </m:d>
                        </m:e>
                      </m:nary>
                    </m:oMath>
                  </m:oMathPara>
                </a14:m>
                <a:endParaRPr kumimoji="1" lang="en-US" altLang="ja-JP" sz="2000" dirty="0" smtClean="0"/>
              </a:p>
              <a:p>
                <a:r>
                  <a:rPr lang="ja-JP" altLang="en-US" sz="2000" dirty="0" smtClean="0"/>
                  <a:t>アダブーストによって作成された一連の分類</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𝐺</m:t>
                        </m:r>
                      </m:e>
                      <m:sub>
                        <m:r>
                          <a:rPr lang="en-US" altLang="ja-JP" sz="2000" b="0" i="1" smtClean="0">
                            <a:latin typeface="Cambria Math" panose="02040503050406030204" pitchFamily="18" charset="0"/>
                          </a:rPr>
                          <m:t>𝑚</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=1,2,…</m:t>
                    </m:r>
                    <m:r>
                      <a:rPr lang="en-US" altLang="ja-JP" sz="2000" b="0" i="1" smtClean="0">
                        <a:latin typeface="Cambria Math" panose="02040503050406030204" pitchFamily="18" charset="0"/>
                      </a:rPr>
                      <m:t>𝑀</m:t>
                    </m:r>
                    <m:r>
                      <a:rPr lang="en-US" altLang="ja-JP" sz="2000" b="0" i="1" smtClean="0">
                        <a:latin typeface="Cambria Math" panose="02040503050406030204" pitchFamily="18" charset="0"/>
                      </a:rPr>
                      <m:t>)</m:t>
                    </m:r>
                    <m:r>
                      <a:rPr lang="ja-JP" altLang="en-US" sz="2000" i="1">
                        <a:latin typeface="Cambria Math" panose="02040503050406030204" pitchFamily="18" charset="0"/>
                      </a:rPr>
                      <m:t>に</m:t>
                    </m:r>
                    <m:r>
                      <a:rPr kumimoji="1" lang="ja-JP" altLang="en-US" sz="2000" i="1">
                        <a:latin typeface="Cambria Math" panose="02040503050406030204" pitchFamily="18" charset="0"/>
                      </a:rPr>
                      <m:t>基づく最終的な</m:t>
                    </m:r>
                  </m:oMath>
                </a14:m>
                <a:r>
                  <a:rPr kumimoji="1" lang="ja-JP" altLang="en-US" sz="2000" dirty="0" smtClean="0"/>
                  <a:t>予測</a:t>
                </a:r>
                <a:endParaRPr kumimoji="1" lang="en-US" altLang="ja-JP" sz="20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𝑠𝑖𝑔𝑛</m:t>
                      </m:r>
                      <m:d>
                        <m:dPr>
                          <m:ctrlPr>
                            <a:rPr kumimoji="1" lang="en-US" altLang="ja-JP" sz="2000" b="0" i="1" smtClean="0">
                              <a:latin typeface="Cambria Math" panose="02040503050406030204" pitchFamily="18" charset="0"/>
                            </a:rPr>
                          </m:ctrlPr>
                        </m:dPr>
                        <m:e>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𝑚</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𝑀</m:t>
                              </m:r>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𝛼</m:t>
                                  </m:r>
                                </m:e>
                                <m:sub>
                                  <m:r>
                                    <a:rPr kumimoji="1" lang="en-US" altLang="ja-JP" sz="2000" b="0" i="1" smtClean="0">
                                      <a:latin typeface="Cambria Math" panose="02040503050406030204" pitchFamily="18" charset="0"/>
                                    </a:rPr>
                                    <m:t>𝑚</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𝐺</m:t>
                                  </m:r>
                                </m:e>
                                <m:sub>
                                  <m:r>
                                    <a:rPr kumimoji="1" lang="en-US" altLang="ja-JP" sz="2000" b="0" i="1" smtClean="0">
                                      <a:latin typeface="Cambria Math" panose="02040503050406030204" pitchFamily="18" charset="0"/>
                                    </a:rPr>
                                    <m:t>𝑚</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e>
                          </m:nary>
                        </m:e>
                      </m:d>
                    </m:oMath>
                  </m:oMathPara>
                </a14:m>
                <a:endParaRPr kumimoji="1" lang="en-US" altLang="ja-JP" sz="2000" dirty="0" smtClean="0"/>
              </a:p>
              <a:p>
                <a:r>
                  <a:rPr lang="ja-JP" altLang="en-US" sz="2000" dirty="0" smtClean="0"/>
                  <a:t>一連の分類器を作るためには、</a:t>
                </a:r>
                <a:r>
                  <a:rPr lang="en-US" altLang="ja-JP" sz="2000" dirty="0"/>
                  <a:t/>
                </a:r>
                <a:br>
                  <a:rPr lang="en-US" altLang="ja-JP" sz="2000" dirty="0"/>
                </a:br>
                <a:r>
                  <a:rPr lang="ja-JP" altLang="en-US" sz="2000" dirty="0" smtClean="0"/>
                  <a:t>観測値</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=1,2,…,</m:t>
                        </m:r>
                        <m:r>
                          <a:rPr lang="en-US" altLang="ja-JP" sz="2000" b="0" i="1" smtClean="0">
                            <a:latin typeface="Cambria Math" panose="02040503050406030204" pitchFamily="18" charset="0"/>
                          </a:rPr>
                          <m:t>𝑀</m:t>
                        </m:r>
                      </m:e>
                    </m:d>
                  </m:oMath>
                </a14:m>
                <a:r>
                  <a:rPr kumimoji="1" lang="ja-JP" altLang="en-US" sz="2000" dirty="0" smtClean="0"/>
                  <a:t>のそれぞれ</a:t>
                </a:r>
                <a:r>
                  <a:rPr kumimoji="1" lang="en-US" altLang="ja-JP" sz="2000" dirty="0" smtClean="0"/>
                  <a:t/>
                </a:r>
                <a:br>
                  <a:rPr kumimoji="1" lang="en-US" altLang="ja-JP" sz="2000" dirty="0" smtClean="0"/>
                </a:br>
                <a:r>
                  <a:rPr kumimoji="1" lang="ja-JP" altLang="en-US" sz="2000" dirty="0" smtClean="0"/>
                  <a:t>に対して重み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𝜔</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𝜔</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𝜔</m:t>
                        </m:r>
                      </m:e>
                      <m:sub>
                        <m:r>
                          <a:rPr kumimoji="1" lang="en-US" altLang="ja-JP" sz="2000" b="0" i="1" smtClean="0">
                            <a:latin typeface="Cambria Math" panose="02040503050406030204" pitchFamily="18" charset="0"/>
                          </a:rPr>
                          <m:t>𝑁</m:t>
                        </m:r>
                      </m:sub>
                    </m:sSub>
                    <m:r>
                      <a:rPr lang="ja-JP" altLang="en-US" sz="2000" i="1">
                        <a:latin typeface="Cambria Math" panose="02040503050406030204" pitchFamily="18" charset="0"/>
                      </a:rPr>
                      <m:t>を</m:t>
                    </m:r>
                  </m:oMath>
                </a14:m>
                <a:r>
                  <a:rPr kumimoji="1" lang="ja-JP" altLang="en-US" sz="2000" dirty="0" smtClean="0"/>
                  <a:t>適用した標本を使う</a:t>
                </a:r>
                <a:endParaRPr kumimoji="1"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28600" y="931550"/>
                <a:ext cx="8686800" cy="5558466"/>
              </a:xfrm>
              <a:blipFill rotWithShape="0">
                <a:blip r:embed="rId2"/>
                <a:stretch>
                  <a:fillRect t="-987"/>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16</a:t>
            </a:fld>
            <a:endParaRPr kumimoji="1" lang="ja-JP" altLang="en-US"/>
          </a:p>
        </p:txBody>
      </p:sp>
      <mc:AlternateContent xmlns:mc="http://schemas.openxmlformats.org/markup-compatibility/2006">
        <mc:Choice xmlns:a14="http://schemas.microsoft.com/office/drawing/2010/main" Requires="a14">
          <p:sp>
            <p:nvSpPr>
              <p:cNvPr id="7" name="テキスト ボックス 6"/>
              <p:cNvSpPr txBox="1"/>
              <p:nvPr/>
            </p:nvSpPr>
            <p:spPr>
              <a:xfrm>
                <a:off x="6732883" y="1405890"/>
                <a:ext cx="1835054" cy="646331"/>
              </a:xfrm>
              <a:prstGeom prst="rect">
                <a:avLst/>
              </a:prstGeom>
              <a:noFill/>
            </p:spPr>
            <p:txBody>
              <a:bodyPr wrap="none" rtlCol="0">
                <a:spAutoFit/>
              </a:bodyPr>
              <a:lstStyle/>
              <a:p>
                <a14:m>
                  <m:oMath xmlns:m="http://schemas.openxmlformats.org/officeDocument/2006/math">
                    <m:r>
                      <a:rPr kumimoji="1" lang="en-US" altLang="ja-JP" b="0" i="1" smtClean="0">
                        <a:solidFill>
                          <a:schemeClr val="tx1"/>
                        </a:solidFill>
                        <a:latin typeface="Cambria Math" panose="02040503050406030204" pitchFamily="18" charset="0"/>
                      </a:rPr>
                      <m:t>𝐺</m:t>
                    </m:r>
                    <m:r>
                      <a:rPr kumimoji="1" lang="en-US" altLang="ja-JP" b="0" i="1" smtClean="0">
                        <a:solidFill>
                          <a:schemeClr val="tx1"/>
                        </a:solidFill>
                        <a:latin typeface="Cambria Math" panose="02040503050406030204" pitchFamily="18" charset="0"/>
                      </a:rPr>
                      <m:t>:</m:t>
                    </m:r>
                    <m:r>
                      <a:rPr lang="ja-JP" altLang="en-US" i="1">
                        <a:solidFill>
                          <a:schemeClr val="tx1"/>
                        </a:solidFill>
                        <a:latin typeface="Cambria Math" panose="02040503050406030204" pitchFamily="18" charset="0"/>
                      </a:rPr>
                      <m:t>分類器</m:t>
                    </m:r>
                  </m:oMath>
                </a14:m>
                <a:r>
                  <a:rPr kumimoji="1" lang="en-US" altLang="ja-JP" dirty="0" smtClean="0">
                    <a:solidFill>
                      <a:schemeClr val="tx1"/>
                    </a:solidFill>
                  </a:rPr>
                  <a:t> </a:t>
                </a:r>
              </a:p>
              <a:p>
                <a14:m>
                  <m:oMath xmlns:m="http://schemas.openxmlformats.org/officeDocument/2006/math">
                    <m:r>
                      <a:rPr kumimoji="1" lang="en-US" altLang="ja-JP" b="0" i="1" smtClean="0">
                        <a:solidFill>
                          <a:schemeClr val="tx1"/>
                        </a:solidFill>
                        <a:latin typeface="Cambria Math" panose="02040503050406030204" pitchFamily="18" charset="0"/>
                      </a:rPr>
                      <m:t>𝐼</m:t>
                    </m:r>
                    <m:r>
                      <a:rPr kumimoji="1" lang="en-US" altLang="ja-JP" b="0" i="1" smtClean="0">
                        <a:solidFill>
                          <a:schemeClr val="tx1"/>
                        </a:solidFill>
                        <a:latin typeface="Cambria Math" panose="02040503050406030204" pitchFamily="18" charset="0"/>
                      </a:rPr>
                      <m:t>:0−1</m:t>
                    </m:r>
                    <m:r>
                      <a:rPr lang="ja-JP" altLang="en-US" i="1">
                        <a:solidFill>
                          <a:schemeClr val="tx1"/>
                        </a:solidFill>
                        <a:latin typeface="Cambria Math" panose="02040503050406030204" pitchFamily="18" charset="0"/>
                      </a:rPr>
                      <m:t>損失</m:t>
                    </m:r>
                  </m:oMath>
                </a14:m>
                <a:r>
                  <a:rPr kumimoji="1" lang="ja-JP" altLang="en-US" dirty="0" smtClean="0">
                    <a:solidFill>
                      <a:schemeClr val="tx1"/>
                    </a:solidFill>
                  </a:rPr>
                  <a:t>関数</a:t>
                </a:r>
                <a:endParaRPr kumimoji="1" lang="ja-JP" altLang="en-US" dirty="0" smtClean="0">
                  <a:solidFill>
                    <a:schemeClr val="tx1"/>
                  </a:solidFill>
                </a:endParaRPr>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6732883" y="1405890"/>
                <a:ext cx="1835054" cy="646331"/>
              </a:xfrm>
              <a:prstGeom prst="rect">
                <a:avLst/>
              </a:prstGeom>
              <a:blipFill rotWithShape="0">
                <a:blip r:embed="rId3"/>
                <a:stretch>
                  <a:fillRect r="-1987" b="-113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6732883" y="2907030"/>
                <a:ext cx="2207271" cy="369332"/>
              </a:xfrm>
              <a:prstGeom prst="rect">
                <a:avLst/>
              </a:prstGeom>
              <a:noFill/>
            </p:spPr>
            <p:txBody>
              <a:bodyPr wrap="none" rtlCol="0">
                <a:spAutoFit/>
              </a:bodyPr>
              <a:lstStyle/>
              <a:p>
                <a14:m>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𝛼</m:t>
                        </m:r>
                      </m:e>
                      <m:sub>
                        <m:r>
                          <a:rPr kumimoji="1" lang="en-US" altLang="ja-JP" b="0" i="1" smtClean="0">
                            <a:solidFill>
                              <a:schemeClr val="tx1"/>
                            </a:solidFill>
                            <a:latin typeface="Cambria Math" panose="02040503050406030204" pitchFamily="18" charset="0"/>
                          </a:rPr>
                          <m:t>𝑚</m:t>
                        </m:r>
                      </m:sub>
                    </m:sSub>
                    <m:r>
                      <a:rPr kumimoji="1" lang="en-US" altLang="ja-JP" b="0" i="1" smtClean="0">
                        <a:solidFill>
                          <a:schemeClr val="tx1"/>
                        </a:solidFill>
                        <a:latin typeface="Cambria Math" panose="02040503050406030204" pitchFamily="18" charset="0"/>
                      </a:rPr>
                      <m:t>:</m:t>
                    </m:r>
                    <m:r>
                      <a:rPr lang="ja-JP" altLang="en-US" i="1">
                        <a:latin typeface="Cambria Math" panose="02040503050406030204" pitchFamily="18" charset="0"/>
                      </a:rPr>
                      <m:t>分類器の</m:t>
                    </m:r>
                  </m:oMath>
                </a14:m>
                <a:r>
                  <a:rPr kumimoji="1" lang="ja-JP" altLang="en-US" dirty="0" smtClean="0">
                    <a:solidFill>
                      <a:schemeClr val="tx1"/>
                    </a:solidFill>
                  </a:rPr>
                  <a:t>貢献度</a:t>
                </a:r>
                <a:endParaRPr kumimoji="1" lang="ja-JP" altLang="en-US" dirty="0" smtClean="0">
                  <a:solidFill>
                    <a:schemeClr val="tx1"/>
                  </a:solidFill>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6732883" y="2907030"/>
                <a:ext cx="2207271" cy="369332"/>
              </a:xfrm>
              <a:prstGeom prst="rect">
                <a:avLst/>
              </a:prstGeom>
              <a:blipFill rotWithShape="0">
                <a:blip r:embed="rId4"/>
                <a:stretch>
                  <a:fillRect t="-15000" r="-1653" b="-21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711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アダブースト</a:t>
            </a:r>
            <a:r>
              <a:rPr kumimoji="1" lang="en-US" altLang="ja-JP" dirty="0" smtClean="0"/>
              <a:t>M1</a:t>
            </a:r>
            <a:r>
              <a:rPr kumimoji="1" lang="ja-JP" altLang="en-US" dirty="0" smtClean="0"/>
              <a:t>のアルゴリズム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観測値の重み</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=1,2,…,</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lang="ja-JP" altLang="en-US" i="1">
                        <a:latin typeface="Cambria Math" panose="02040503050406030204" pitchFamily="18" charset="0"/>
                      </a:rPr>
                      <m:t>のように</m:t>
                    </m:r>
                  </m:oMath>
                </a14:m>
                <a:r>
                  <a:rPr kumimoji="1" lang="ja-JP" altLang="en-US" dirty="0" smtClean="0"/>
                  <a:t>初期化する</a:t>
                </a:r>
                <a:endParaRPr kumimoji="1" lang="en-US" altLang="ja-JP" dirty="0" smtClean="0"/>
              </a:p>
              <a:p>
                <a14:m>
                  <m:oMath xmlns:m="http://schemas.openxmlformats.org/officeDocument/2006/math">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r>
                      <a:rPr lang="ja-JP" altLang="en-US" i="1">
                        <a:latin typeface="Cambria Math" panose="02040503050406030204" pitchFamily="18" charset="0"/>
                      </a:rPr>
                      <m:t>から</m:t>
                    </m:r>
                  </m:oMath>
                </a14:m>
                <a:r>
                  <a:rPr kumimoji="1" lang="en-US" altLang="ja-JP" dirty="0" smtClean="0"/>
                  <a:t>M</a:t>
                </a:r>
                <a:r>
                  <a:rPr kumimoji="1" lang="ja-JP" altLang="en-US" dirty="0" smtClean="0"/>
                  <a:t>に対して以下を行う</a:t>
                </a:r>
                <a:endParaRPr kumimoji="1" lang="en-US" altLang="ja-JP" dirty="0" smtClean="0"/>
              </a:p>
              <a:p>
                <a:pPr lvl="1"/>
                <a:r>
                  <a:rPr lang="ja-JP" altLang="en-US" dirty="0" smtClean="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を</m:t>
                    </m:r>
                  </m:oMath>
                </a14:m>
                <a:r>
                  <a:rPr kumimoji="1" lang="ja-JP" altLang="en-US" dirty="0" smtClean="0"/>
                  <a:t>用いて分類器</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lang="ja-JP" altLang="en-US" i="1">
                        <a:latin typeface="Cambria Math" panose="02040503050406030204" pitchFamily="18" charset="0"/>
                      </a:rPr>
                      <m:t>を</m:t>
                    </m:r>
                  </m:oMath>
                </a14:m>
                <a:r>
                  <a:rPr kumimoji="1" lang="ja-JP" altLang="en-US" dirty="0" smtClean="0"/>
                  <a:t>学習データに当てはめる</a:t>
                </a:r>
                <a:endParaRPr kumimoji="1" lang="en-US" altLang="ja-JP" dirty="0" smtClean="0"/>
              </a:p>
              <a:p>
                <a:pPr lvl="1"/>
                <a14:m>
                  <m:oMath xmlns:m="http://schemas.openxmlformats.org/officeDocument/2006/math">
                    <m:r>
                      <a:rPr lang="en-US" altLang="ja-JP" b="0" i="1" smtClean="0">
                        <a:latin typeface="Cambria Math" panose="02040503050406030204" pitchFamily="18" charset="0"/>
                      </a:rPr>
                      <m:t>𝑒𝑟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𝐼</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𝑚</m:t>
                                    </m:r>
                                  </m:sub>
                                </m:sSub>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e>
                                </m:d>
                              </m:e>
                            </m:d>
                          </m:e>
                        </m:nary>
                      </m:num>
                      <m:den>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𝑖</m:t>
                                </m:r>
                              </m:sub>
                            </m:sSub>
                          </m:e>
                        </m:nary>
                      </m:den>
                    </m:f>
                  </m:oMath>
                </a14:m>
                <a:r>
                  <a:rPr lang="ja-JP" altLang="en-US" b="0" dirty="0" smtClean="0"/>
                  <a:t>を計算</a:t>
                </a:r>
                <a:endParaRPr lang="en-US" altLang="ja-JP" b="0" dirty="0" smtClean="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𝑒𝑟</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𝑚</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𝑒𝑟</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𝑚</m:t>
                                </m:r>
                              </m:sub>
                            </m:sSub>
                          </m:e>
                        </m:d>
                      </m:e>
                    </m:func>
                  </m:oMath>
                </a14:m>
                <a:r>
                  <a:rPr kumimoji="1" lang="ja-JP" altLang="en-US" dirty="0" smtClean="0"/>
                  <a:t>を計算</a:t>
                </a:r>
                <a:endParaRPr kumimoji="1" lang="en-US" altLang="ja-JP" dirty="0" smtClean="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𝜔</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exp</m:t>
                        </m:r>
                      </m:fName>
                      <m:e>
                        <m:d>
                          <m:dPr>
                            <m:begChr m:val="["/>
                            <m:endChr m:val="]"/>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𝛼</m:t>
                                </m:r>
                              </m:e>
                              <m:sub>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𝐺</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𝑖</m:t>
                                        </m:r>
                                      </m:sub>
                                    </m:sSub>
                                  </m:e>
                                </m:d>
                              </m:e>
                            </m:d>
                          </m:e>
                        </m:d>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=1,2,…,</m:t>
                            </m:r>
                            <m:r>
                              <a:rPr lang="en-US" altLang="ja-JP" b="0" i="1" smtClean="0">
                                <a:latin typeface="Cambria Math" panose="02040503050406030204" pitchFamily="18" charset="0"/>
                                <a:ea typeface="Cambria Math" panose="02040503050406030204" pitchFamily="18" charset="0"/>
                              </a:rPr>
                              <m:t>𝑁</m:t>
                            </m:r>
                          </m:e>
                        </m:d>
                      </m:e>
                    </m:func>
                  </m:oMath>
                </a14:m>
                <a:r>
                  <a:rPr kumimoji="1" lang="ja-JP" altLang="en-US" dirty="0" smtClean="0"/>
                  <a:t>でおもみを更新</a:t>
                </a:r>
                <a:endParaRPr kumimoji="1" lang="en-US" altLang="ja-JP" dirty="0" smtClean="0"/>
              </a:p>
              <a:p>
                <a14:m>
                  <m:oMath xmlns:m="http://schemas.openxmlformats.org/officeDocument/2006/math">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𝑠𝑖𝑔𝑛</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nary>
                              <m:naryPr>
                                <m:chr m:val="∑"/>
                                <m:limLoc m:val="subSup"/>
                                <m:ctrlPr>
                                  <a:rPr kumimoji="1" lang="en-US" altLang="ja-JP" b="0" i="1" smtClean="0">
                                    <a:latin typeface="Cambria Math" panose="02040503050406030204" pitchFamily="18" charset="0"/>
                                  </a:rPr>
                                </m:ctrlPr>
                              </m:naryPr>
                              <m:sub>
                                <m:r>
                                  <m:rPr>
                                    <m:brk m:alnAt="25"/>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m:t>
                                </m:r>
                              </m:sup>
                              <m:e>
                                <m:r>
                                  <a:rPr kumimoji="1" lang="en-US" altLang="ja-JP" b="0" i="1" smtClean="0">
                                    <a:latin typeface="Cambria Math" panose="02040503050406030204" pitchFamily="18" charset="0"/>
                                  </a:rPr>
                                  <m:t>𝛼</m:t>
                                </m:r>
                              </m:e>
                            </m:nary>
                          </m:e>
                          <m:sub>
                            <m:r>
                              <a:rPr kumimoji="1" lang="en-US" altLang="ja-JP" b="0" i="1" smtClean="0">
                                <a:latin typeface="Cambria Math" panose="02040503050406030204" pitchFamily="18" charset="0"/>
                              </a:rPr>
                              <m:t>𝑚</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lang="ja-JP" altLang="en-US" i="1">
                        <a:latin typeface="Cambria Math" panose="02040503050406030204" pitchFamily="18" charset="0"/>
                      </a:rPr>
                      <m:t>を</m:t>
                    </m:r>
                  </m:oMath>
                </a14:m>
                <a:r>
                  <a:rPr kumimoji="1" lang="ja-JP" altLang="en-US" dirty="0" smtClean="0"/>
                  <a:t>出力する</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31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17</a:t>
            </a:fld>
            <a:endParaRPr kumimoji="1" lang="ja-JP" altLang="en-US"/>
          </a:p>
        </p:txBody>
      </p:sp>
      <p:pic>
        <p:nvPicPr>
          <p:cNvPr id="5124" name="Picture 4" descr="AdaBoost_Alpha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65" y="4583429"/>
            <a:ext cx="2008481" cy="174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97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アダブースト</a:t>
            </a:r>
            <a:r>
              <a:rPr kumimoji="1" lang="en-US" altLang="ja-JP" dirty="0" smtClean="0"/>
              <a:t>M1</a:t>
            </a:r>
            <a:r>
              <a:rPr kumimoji="1" lang="ja-JP" altLang="en-US" dirty="0" smtClean="0"/>
              <a:t>が何故性能が高いのか</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指数損失基準を前向き段階的加法的モデリングにより最小化することと等価であるため</a:t>
                </a:r>
                <a:r>
                  <a:rPr lang="ja-JP" altLang="en-US" dirty="0" smtClean="0"/>
                  <a:t>（バギングと異なる点）</a:t>
                </a:r>
                <a:endParaRPr lang="en-US" altLang="ja-JP" dirty="0" smtClean="0"/>
              </a:p>
              <a:p>
                <a:pPr lvl="1"/>
                <a:r>
                  <a:rPr kumimoji="1" lang="ja-JP" altLang="en-US" dirty="0" smtClean="0"/>
                  <a:t>アダブースト</a:t>
                </a:r>
                <a:r>
                  <a:rPr kumimoji="1" lang="en-US" altLang="ja-JP" dirty="0" smtClean="0"/>
                  <a:t>M1</a:t>
                </a:r>
                <a:r>
                  <a:rPr kumimoji="1" lang="ja-JP" altLang="en-US" dirty="0" smtClean="0"/>
                  <a:t>の発表から</a:t>
                </a:r>
                <a:r>
                  <a:rPr kumimoji="1" lang="en-US" altLang="ja-JP" dirty="0" smtClean="0"/>
                  <a:t>5</a:t>
                </a:r>
                <a:r>
                  <a:rPr kumimoji="1" lang="ja-JP" altLang="en-US" dirty="0" smtClean="0"/>
                  <a:t>年後に等価性が発見された</a:t>
                </a:r>
                <a:r>
                  <a:rPr lang="ja-JP" altLang="en-US" dirty="0" smtClean="0"/>
                  <a:t>。</a:t>
                </a:r>
                <a:endParaRPr lang="en-US" altLang="ja-JP" dirty="0" smtClean="0"/>
              </a:p>
              <a:p>
                <a:r>
                  <a:rPr kumimoji="1" lang="ja-JP" altLang="en-US" dirty="0" smtClean="0"/>
                  <a:t>加法的モデル</a:t>
                </a:r>
                <a:endParaRPr kumimoji="1" lang="en-US" altLang="ja-JP" dirty="0" smtClean="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m:t>
                          </m:r>
                          <m:r>
                            <m:rPr>
                              <m:brk m:alnAt="23"/>
                            </m:rPr>
                            <a:rPr lang="en-US" altLang="ja-JP" i="1">
                              <a:latin typeface="Cambria Math" panose="02040503050406030204" pitchFamily="18" charset="0"/>
                            </a:rPr>
                            <m:t>1</m:t>
                          </m:r>
                        </m:sub>
                        <m:sup>
                          <m:r>
                            <a:rPr lang="en-US" altLang="ja-JP" i="1">
                              <a:latin typeface="Cambria Math" panose="02040503050406030204" pitchFamily="18" charset="0"/>
                            </a:rPr>
                            <m:t>𝑀</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𝑚</m:t>
                              </m:r>
                            </m:sub>
                          </m:sSub>
                          <m:r>
                            <a:rPr lang="en-US" altLang="ja-JP" i="1">
                              <a:latin typeface="Cambria Math" panose="02040503050406030204" pitchFamily="18" charset="0"/>
                            </a:rPr>
                            <m:t>𝑏</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𝛾</m:t>
                                  </m:r>
                                </m:e>
                                <m:sub>
                                  <m:r>
                                    <a:rPr lang="en-US" altLang="ja-JP" i="1">
                                      <a:latin typeface="Cambria Math" panose="02040503050406030204" pitchFamily="18" charset="0"/>
                                    </a:rPr>
                                    <m:t>𝑚</m:t>
                                  </m:r>
                                </m:sub>
                              </m:sSub>
                            </m:e>
                          </m:d>
                        </m:e>
                      </m:nary>
                    </m:oMath>
                  </m:oMathPara>
                </a14:m>
                <a:endParaRPr lang="en-US" altLang="ja-JP" dirty="0"/>
              </a:p>
              <a:p>
                <a:r>
                  <a:rPr lang="ja-JP" altLang="en-US" dirty="0" smtClean="0"/>
                  <a:t>加法的モデルの当てはめ</a:t>
                </a:r>
                <a:endParaRPr lang="en-US" altLang="ja-JP" dirty="0" smtClean="0"/>
              </a:p>
              <a:p>
                <a:pPr lvl="1"/>
                <a:r>
                  <a:rPr kumimoji="1" lang="ja-JP" altLang="en-US" dirty="0" smtClean="0"/>
                  <a:t>学習データに関して平均化された損失関数を最小化する</a:t>
                </a:r>
                <a:endParaRPr kumimoji="1" lang="en-US" altLang="ja-JP" dirty="0" smtClean="0"/>
              </a:p>
              <a:p>
                <a:pPr lvl="2"/>
                <a:r>
                  <a:rPr lang="ja-JP" altLang="en-US" dirty="0"/>
                  <a:t>解</a:t>
                </a:r>
                <a:r>
                  <a:rPr lang="ja-JP" altLang="en-US" dirty="0" smtClean="0"/>
                  <a:t>を求めるためには、計算量の大きい数値最適化手法が必要</a:t>
                </a:r>
                <a:endParaRPr lang="en-US" altLang="ja-JP" dirty="0" smtClean="0"/>
              </a:p>
              <a:p>
                <a:pPr marL="623887" lvl="2" indent="0">
                  <a:buNone/>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limLow>
                            <m:limLowPr>
                              <m:ctrlPr>
                                <a:rPr kumimoji="1" lang="en-US" altLang="ja-JP" i="1" smtClean="0">
                                  <a:latin typeface="Cambria Math" panose="02040503050406030204" pitchFamily="18" charset="0"/>
                                </a:rPr>
                              </m:ctrlPr>
                            </m:limLowPr>
                            <m:e>
                              <m:r>
                                <m:rPr>
                                  <m:sty m:val="p"/>
                                </m:rPr>
                                <a:rPr kumimoji="1" lang="en-US" altLang="ja-JP" i="0" smtClean="0">
                                  <a:latin typeface="Cambria Math" panose="02040503050406030204" pitchFamily="18" charset="0"/>
                                </a:rPr>
                                <m:t>min</m:t>
                              </m:r>
                            </m:e>
                            <m:lim>
                              <m:sSubSup>
                                <m:sSubSupPr>
                                  <m:ctrlPr>
                                    <a:rPr kumimoji="1" lang="en-US" altLang="ja-JP" b="0" i="1" smtClean="0">
                                      <a:latin typeface="Cambria Math" panose="02040503050406030204" pitchFamily="18" charset="0"/>
                                    </a:rPr>
                                  </m:ctrlPr>
                                </m:sSubSup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𝑚</m:t>
                                          </m:r>
                                        </m:sub>
                                      </m:sSub>
                                    </m:e>
                                  </m:d>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sSubSup>
                            </m:lim>
                          </m:limLow>
                        </m:fName>
                        <m:e>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𝑏</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𝑚</m:t>
                                              </m:r>
                                            </m:sub>
                                          </m:sSub>
                                        </m:e>
                                      </m:d>
                                    </m:e>
                                  </m:nary>
                                </m:e>
                              </m:d>
                            </m:e>
                          </m:nary>
                        </m:e>
                      </m:func>
                    </m:oMath>
                  </m:oMathPara>
                </a14:m>
                <a:endParaRPr kumimoji="1" lang="en-US" altLang="ja-JP" dirty="0" smtClean="0"/>
              </a:p>
              <a:p>
                <a:endParaRPr kumimoji="1" lang="en-US" altLang="ja-JP" dirty="0" smtClean="0"/>
              </a:p>
              <a:p>
                <a:pPr marL="342900" lvl="1" indent="0">
                  <a:buNone/>
                </a:pP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877"/>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18</a:t>
            </a:fld>
            <a:endParaRPr kumimoji="1" lang="ja-JP" altLang="en-US"/>
          </a:p>
        </p:txBody>
      </p:sp>
      <mc:AlternateContent xmlns:mc="http://schemas.openxmlformats.org/markup-compatibility/2006">
        <mc:Choice xmlns:a14="http://schemas.microsoft.com/office/drawing/2010/main" Requires="a14">
          <p:sp>
            <p:nvSpPr>
              <p:cNvPr id="8" name="テキスト ボックス 7"/>
              <p:cNvSpPr txBox="1"/>
              <p:nvPr/>
            </p:nvSpPr>
            <p:spPr>
              <a:xfrm>
                <a:off x="6065744" y="2343150"/>
                <a:ext cx="2826736" cy="1200329"/>
              </a:xfrm>
              <a:prstGeom prst="rect">
                <a:avLst/>
              </a:prstGeom>
              <a:noFill/>
            </p:spPr>
            <p:txBody>
              <a:bodyPr wrap="none" rtlCol="0">
                <a:spAutoFit/>
              </a:bodyPr>
              <a:lstStyle/>
              <a:p>
                <a14:m>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𝛽</m:t>
                        </m:r>
                      </m:e>
                      <m:sub>
                        <m:r>
                          <a:rPr kumimoji="1" lang="en-US" altLang="ja-JP" b="0" i="1" smtClean="0">
                            <a:solidFill>
                              <a:schemeClr val="tx1"/>
                            </a:solidFill>
                            <a:latin typeface="Cambria Math" panose="02040503050406030204" pitchFamily="18" charset="0"/>
                          </a:rPr>
                          <m:t>𝑚</m:t>
                        </m:r>
                      </m:sub>
                    </m:sSub>
                    <m:r>
                      <a:rPr kumimoji="1" lang="en-US" altLang="ja-JP" b="0" i="1" smtClean="0">
                        <a:solidFill>
                          <a:schemeClr val="tx1"/>
                        </a:solidFill>
                        <a:latin typeface="Cambria Math" panose="02040503050406030204" pitchFamily="18" charset="0"/>
                      </a:rPr>
                      <m:t>:</m:t>
                    </m:r>
                    <m:r>
                      <a:rPr lang="ja-JP" altLang="en-US" i="1">
                        <a:latin typeface="Cambria Math" panose="02040503050406030204" pitchFamily="18" charset="0"/>
                      </a:rPr>
                      <m:t>展開係数</m:t>
                    </m:r>
                  </m:oMath>
                </a14:m>
                <a:r>
                  <a:rPr kumimoji="1" lang="en-US" altLang="ja-JP" b="0" dirty="0" smtClean="0">
                    <a:solidFill>
                      <a:schemeClr val="tx1"/>
                    </a:solidFill>
                  </a:rPr>
                  <a:t> </a:t>
                </a:r>
              </a:p>
              <a:p>
                <a14:m>
                  <m:oMath xmlns:m="http://schemas.openxmlformats.org/officeDocument/2006/math">
                    <m:r>
                      <a:rPr kumimoji="1" lang="en-US" altLang="ja-JP" b="0" i="1" smtClean="0">
                        <a:solidFill>
                          <a:schemeClr val="tx1"/>
                        </a:solidFill>
                        <a:latin typeface="Cambria Math" panose="02040503050406030204" pitchFamily="18" charset="0"/>
                      </a:rPr>
                      <m:t>𝑏</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𝛾</m:t>
                        </m:r>
                      </m:e>
                    </m:d>
                    <m:r>
                      <a:rPr kumimoji="1" lang="en-US" altLang="ja-JP" b="0" i="1" smtClean="0">
                        <a:solidFill>
                          <a:schemeClr val="tx1"/>
                        </a:solidFill>
                        <a:latin typeface="Cambria Math" panose="02040503050406030204" pitchFamily="18" charset="0"/>
                      </a:rPr>
                      <m:t>:</m:t>
                    </m:r>
                  </m:oMath>
                </a14:m>
                <a:r>
                  <a:rPr kumimoji="1" lang="ja-JP" altLang="en-US" dirty="0" smtClean="0">
                    <a:solidFill>
                      <a:schemeClr val="tx1"/>
                    </a:solidFill>
                  </a:rPr>
                  <a:t>パラメータ集合</a:t>
                </a:r>
                <a14:m>
                  <m:oMath xmlns:m="http://schemas.openxmlformats.org/officeDocument/2006/math">
                    <m:r>
                      <a:rPr kumimoji="1" lang="en-US" altLang="ja-JP" b="0" i="1" smtClean="0">
                        <a:solidFill>
                          <a:schemeClr val="tx1"/>
                        </a:solidFill>
                        <a:latin typeface="Cambria Math" panose="02040503050406030204" pitchFamily="18" charset="0"/>
                      </a:rPr>
                      <m:t>𝛾</m:t>
                    </m:r>
                    <m:r>
                      <a:rPr lang="ja-JP" altLang="en-US" i="1">
                        <a:latin typeface="Cambria Math" panose="02040503050406030204" pitchFamily="18" charset="0"/>
                      </a:rPr>
                      <m:t>で</m:t>
                    </m:r>
                  </m:oMath>
                </a14:m>
                <a:endParaRPr kumimoji="1" lang="en-US" altLang="ja-JP" dirty="0" smtClean="0">
                  <a:solidFill>
                    <a:schemeClr val="tx1"/>
                  </a:solidFill>
                </a:endParaRPr>
              </a:p>
              <a:p>
                <a:r>
                  <a:rPr lang="ja-JP" altLang="en-US" dirty="0"/>
                  <a:t>決定</a:t>
                </a:r>
                <a:r>
                  <a:rPr lang="ja-JP" altLang="en-US" dirty="0" smtClean="0"/>
                  <a:t>される基底関数</a:t>
                </a:r>
                <a:endParaRPr lang="en-US" altLang="ja-JP" dirty="0" smtClean="0"/>
              </a:p>
              <a:p>
                <a:r>
                  <a:rPr lang="en-US" altLang="ja-JP" dirty="0"/>
                  <a:t>(</a:t>
                </a:r>
                <a:r>
                  <a:rPr kumimoji="1" lang="ja-JP" altLang="en-US" dirty="0" smtClean="0">
                    <a:solidFill>
                      <a:schemeClr val="tx1"/>
                    </a:solidFill>
                  </a:rPr>
                  <a:t>ブースティングなら</a:t>
                </a:r>
                <a14:m>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𝐺</m:t>
                        </m:r>
                      </m:e>
                      <m:sub>
                        <m:r>
                          <a:rPr kumimoji="1" lang="en-US" altLang="ja-JP" b="0" i="1" smtClean="0">
                            <a:solidFill>
                              <a:schemeClr val="tx1"/>
                            </a:solidFill>
                            <a:latin typeface="Cambria Math" panose="02040503050406030204" pitchFamily="18" charset="0"/>
                          </a:rPr>
                          <m:t>𝑚</m:t>
                        </m:r>
                      </m:sub>
                    </m:sSub>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 </m:t>
                    </m:r>
                  </m:oMath>
                </a14:m>
                <a:r>
                  <a:rPr kumimoji="1" lang="en-US" altLang="ja-JP" dirty="0" smtClean="0">
                    <a:solidFill>
                      <a:schemeClr val="tx1"/>
                    </a:solidFill>
                  </a:rPr>
                  <a:t>)</a:t>
                </a:r>
                <a:endParaRPr kumimoji="1" lang="ja-JP" altLang="en-US" dirty="0" smtClean="0">
                  <a:solidFill>
                    <a:schemeClr val="tx1"/>
                  </a:solidFill>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6065744" y="2343150"/>
                <a:ext cx="2826736" cy="1200329"/>
              </a:xfrm>
              <a:prstGeom prst="rect">
                <a:avLst/>
              </a:prstGeom>
              <a:blipFill rotWithShape="0">
                <a:blip r:embed="rId3"/>
                <a:stretch>
                  <a:fillRect l="-1724" r="-647" b="-76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9472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勉強会サマリー</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目的</a:t>
            </a:r>
            <a:endParaRPr lang="en-US" altLang="ja-JP" dirty="0"/>
          </a:p>
          <a:p>
            <a:pPr lvl="1"/>
            <a:r>
              <a:rPr lang="ja-JP" altLang="en-US" dirty="0"/>
              <a:t>機械学習コンペ等で高い精度を出す勾配ブースティングの原理</a:t>
            </a:r>
            <a:r>
              <a:rPr lang="ja-JP" altLang="en-US" dirty="0" smtClean="0"/>
              <a:t>を理解する。</a:t>
            </a:r>
            <a:endParaRPr lang="en-US" altLang="ja-JP" dirty="0"/>
          </a:p>
          <a:p>
            <a:endParaRPr lang="en-US" altLang="ja-JP" dirty="0" smtClean="0"/>
          </a:p>
          <a:p>
            <a:r>
              <a:rPr lang="ja-JP" altLang="en-US" dirty="0" smtClean="0"/>
              <a:t>前提</a:t>
            </a:r>
            <a:r>
              <a:rPr lang="ja-JP" altLang="en-US" dirty="0"/>
              <a:t>条件</a:t>
            </a:r>
            <a:endParaRPr lang="en-US" altLang="ja-JP" dirty="0"/>
          </a:p>
          <a:p>
            <a:pPr lvl="1"/>
            <a:r>
              <a:rPr lang="ja-JP" altLang="en-US" dirty="0"/>
              <a:t>分類・回帰に関する基礎知識</a:t>
            </a:r>
            <a:r>
              <a:rPr lang="en-US" altLang="ja-JP" dirty="0"/>
              <a:t>(e.g. </a:t>
            </a:r>
            <a:r>
              <a:rPr lang="ja-JP" altLang="en-US" dirty="0"/>
              <a:t>線形モデル</a:t>
            </a:r>
            <a:r>
              <a:rPr lang="en-US" altLang="ja-JP" dirty="0"/>
              <a:t>, </a:t>
            </a:r>
            <a:r>
              <a:rPr lang="ja-JP" altLang="en-US" dirty="0"/>
              <a:t>最小二乗法</a:t>
            </a:r>
            <a:r>
              <a:rPr lang="en-US" altLang="ja-JP" dirty="0"/>
              <a:t>)</a:t>
            </a:r>
            <a:r>
              <a:rPr lang="ja-JP" altLang="en-US" dirty="0"/>
              <a:t>を持つ</a:t>
            </a:r>
            <a:endParaRPr lang="en-US" altLang="ja-JP" dirty="0"/>
          </a:p>
          <a:p>
            <a:pPr lvl="1"/>
            <a:r>
              <a:rPr lang="ja-JP" altLang="en-US" dirty="0"/>
              <a:t>予測誤差に関する基礎知識（</a:t>
            </a:r>
            <a:r>
              <a:rPr lang="en-US" altLang="ja-JP" dirty="0"/>
              <a:t>e.g. </a:t>
            </a:r>
            <a:r>
              <a:rPr lang="ja-JP" altLang="en-US" dirty="0" smtClean="0"/>
              <a:t>訓練・</a:t>
            </a:r>
            <a:r>
              <a:rPr lang="ja-JP" altLang="en-US" dirty="0"/>
              <a:t>テスト</a:t>
            </a:r>
            <a:r>
              <a:rPr lang="ja-JP" altLang="en-US" dirty="0" smtClean="0"/>
              <a:t>誤差</a:t>
            </a:r>
            <a:r>
              <a:rPr lang="en-US" altLang="ja-JP" dirty="0" smtClean="0"/>
              <a:t>, </a:t>
            </a:r>
            <a:r>
              <a:rPr lang="ja-JP" altLang="en-US" dirty="0" smtClean="0"/>
              <a:t>交差検証</a:t>
            </a:r>
            <a:r>
              <a:rPr lang="en-US" altLang="ja-JP" dirty="0" smtClean="0"/>
              <a:t>)</a:t>
            </a:r>
            <a:r>
              <a:rPr lang="ja-JP" altLang="en-US" dirty="0"/>
              <a:t>を</a:t>
            </a:r>
            <a:r>
              <a:rPr lang="ja-JP" altLang="en-US" dirty="0" smtClean="0"/>
              <a:t>持つ</a:t>
            </a:r>
            <a:endParaRPr lang="en-US" altLang="ja-JP" dirty="0"/>
          </a:p>
          <a:p>
            <a:endParaRPr lang="en-US" altLang="ja-JP" dirty="0" smtClean="0"/>
          </a:p>
          <a:p>
            <a:r>
              <a:rPr lang="ja-JP" altLang="en-US" dirty="0" smtClean="0"/>
              <a:t>内容</a:t>
            </a:r>
            <a:endParaRPr lang="en-US" altLang="ja-JP" dirty="0"/>
          </a:p>
          <a:p>
            <a:pPr lvl="1"/>
            <a:r>
              <a:rPr lang="ja-JP" altLang="en-US" dirty="0"/>
              <a:t>決定木</a:t>
            </a:r>
            <a:endParaRPr lang="en-US" altLang="ja-JP" dirty="0"/>
          </a:p>
          <a:p>
            <a:pPr lvl="1"/>
            <a:r>
              <a:rPr lang="ja-JP" altLang="en-US" dirty="0"/>
              <a:t>ブートストラップ法とバギング</a:t>
            </a:r>
            <a:endParaRPr lang="en-US" altLang="ja-JP" dirty="0"/>
          </a:p>
          <a:p>
            <a:pPr lvl="1"/>
            <a:r>
              <a:rPr lang="ja-JP" altLang="en-US" dirty="0"/>
              <a:t>ブースティングとアダブースト</a:t>
            </a:r>
            <a:endParaRPr lang="en-US" altLang="ja-JP" dirty="0"/>
          </a:p>
          <a:p>
            <a:pPr lvl="1"/>
            <a:r>
              <a:rPr lang="ja-JP" altLang="en-US" dirty="0"/>
              <a:t>ブースティング木と勾配ブースティング</a:t>
            </a:r>
            <a:endParaRPr lang="en-US" altLang="ja-JP" dirty="0"/>
          </a:p>
          <a:p>
            <a:endParaRPr lang="en-US" altLang="ja-JP" dirty="0" smtClean="0"/>
          </a:p>
          <a:p>
            <a:r>
              <a:rPr lang="ja-JP" altLang="en-US" dirty="0" smtClean="0"/>
              <a:t>参考資料</a:t>
            </a:r>
            <a:endParaRPr lang="en-US" altLang="ja-JP" dirty="0" smtClean="0"/>
          </a:p>
          <a:p>
            <a:pPr lvl="1"/>
            <a:r>
              <a:rPr lang="ja-JP" altLang="en-US" dirty="0" smtClean="0"/>
              <a:t>統計的学習の基礎</a:t>
            </a:r>
            <a:endParaRPr lang="en-US" altLang="ja-JP" dirty="0"/>
          </a:p>
          <a:p>
            <a:endParaRPr lang="en-US" altLang="ja-JP" dirty="0"/>
          </a:p>
          <a:p>
            <a:pPr lvl="1"/>
            <a:endParaRPr lang="ja-JP" altLang="en-US" dirty="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a:t>
            </a:fld>
            <a:endParaRPr kumimoji="1" lang="ja-JP" altLang="en-US"/>
          </a:p>
        </p:txBody>
      </p:sp>
    </p:spTree>
    <p:extLst>
      <p:ext uri="{BB962C8B-B14F-4D97-AF65-F5344CB8AC3E}">
        <p14:creationId xmlns:p14="http://schemas.microsoft.com/office/powerpoint/2010/main" val="143333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前向き段階的加法的モデリング</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r>
                  <a:rPr kumimoji="1" lang="ja-JP" altLang="en-US" dirty="0" smtClean="0"/>
                  <a:t>既に追加された基底関数のパラメータや係数を調整することなく、新たな基底関数を随時追加することにより、損失関数の最小化問題を近似的に解く手法</a:t>
                </a:r>
                <a:endParaRPr kumimoji="1" lang="en-US" altLang="ja-JP" dirty="0" smtClean="0"/>
              </a:p>
              <a:p>
                <a:r>
                  <a:rPr lang="ja-JP" altLang="en-US" dirty="0" smtClean="0"/>
                  <a:t>アルゴリズム</a:t>
                </a:r>
                <a:endParaRPr lang="en-US" altLang="ja-JP" dirty="0" smtClean="0"/>
              </a:p>
              <a:p>
                <a:pPr lvl="1"/>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0</m:t>
                        </m:r>
                      </m:sub>
                    </m:sSub>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e>
                    </m:d>
                    <m:r>
                      <a:rPr kumimoji="1" lang="en-US" altLang="ja-JP" sz="1800" b="0" i="1" smtClean="0">
                        <a:latin typeface="Cambria Math" panose="02040503050406030204" pitchFamily="18" charset="0"/>
                      </a:rPr>
                      <m:t>=0</m:t>
                    </m:r>
                    <m:r>
                      <a:rPr lang="ja-JP" altLang="en-US" sz="1800" i="1">
                        <a:latin typeface="Cambria Math" panose="02040503050406030204" pitchFamily="18" charset="0"/>
                      </a:rPr>
                      <m:t>として</m:t>
                    </m:r>
                  </m:oMath>
                </a14:m>
                <a:r>
                  <a:rPr kumimoji="1" lang="ja-JP" altLang="en-US" sz="1800" dirty="0" smtClean="0"/>
                  <a:t>初期化する。</a:t>
                </a:r>
                <a:endParaRPr kumimoji="1" lang="en-US" altLang="ja-JP" sz="1800" dirty="0" smtClean="0"/>
              </a:p>
              <a:p>
                <a:pPr lvl="1"/>
                <a14:m>
                  <m:oMath xmlns:m="http://schemas.openxmlformats.org/officeDocument/2006/math">
                    <m:r>
                      <a:rPr kumimoji="1" lang="en-US" altLang="ja-JP" sz="1800" b="0" i="1" smtClean="0">
                        <a:latin typeface="Cambria Math" panose="02040503050406030204" pitchFamily="18" charset="0"/>
                      </a:rPr>
                      <m:t>𝑚</m:t>
                    </m:r>
                    <m:r>
                      <a:rPr kumimoji="1" lang="en-US" altLang="ja-JP" sz="1800" b="0" i="1" smtClean="0">
                        <a:latin typeface="Cambria Math" panose="02040503050406030204" pitchFamily="18" charset="0"/>
                      </a:rPr>
                      <m:t>=1</m:t>
                    </m:r>
                    <m:r>
                      <a:rPr lang="ja-JP" altLang="en-US" sz="1800" i="1">
                        <a:latin typeface="Cambria Math" panose="02040503050406030204" pitchFamily="18" charset="0"/>
                      </a:rPr>
                      <m:t>から</m:t>
                    </m:r>
                    <m:r>
                      <a:rPr lang="en-US" altLang="ja-JP" sz="1800" b="0" i="1" smtClean="0">
                        <a:latin typeface="Cambria Math" panose="02040503050406030204" pitchFamily="18" charset="0"/>
                      </a:rPr>
                      <m:t>𝑀</m:t>
                    </m:r>
                  </m:oMath>
                </a14:m>
                <a:r>
                  <a:rPr kumimoji="1" lang="ja-JP" altLang="en-US" sz="1800" dirty="0" smtClean="0"/>
                  <a:t>に対して以下の計算を行う</a:t>
                </a:r>
                <a:r>
                  <a:rPr lang="ja-JP" altLang="en-US" sz="1800" dirty="0" smtClean="0"/>
                  <a:t>。</a:t>
                </a:r>
                <a:endParaRPr lang="en-US" altLang="ja-JP" sz="1800" dirty="0" smtClean="0"/>
              </a:p>
              <a:p>
                <a:pPr marL="623887" lvl="2" indent="0">
                  <a:buNone/>
                </a:pPr>
                <a14:m>
                  <m:oMathPara xmlns:m="http://schemas.openxmlformats.org/officeDocument/2006/math">
                    <m:oMathParaPr>
                      <m:jc m:val="centerGroup"/>
                    </m:oMathParaPr>
                    <m:oMath xmlns:m="http://schemas.openxmlformats.org/officeDocument/2006/math">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𝛽</m:t>
                              </m:r>
                            </m:e>
                            <m:sub>
                              <m:r>
                                <a:rPr lang="en-US" altLang="ja-JP" sz="1600" i="1">
                                  <a:latin typeface="Cambria Math" panose="02040503050406030204" pitchFamily="18" charset="0"/>
                                </a:rPr>
                                <m:t>𝑚</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𝛾</m:t>
                              </m:r>
                            </m:e>
                            <m:sub>
                              <m:r>
                                <a:rPr lang="en-US" altLang="ja-JP" sz="1600" i="1">
                                  <a:latin typeface="Cambria Math" panose="02040503050406030204" pitchFamily="18" charset="0"/>
                                </a:rPr>
                                <m:t>𝑚</m:t>
                              </m:r>
                            </m:sub>
                          </m:sSub>
                        </m:e>
                      </m:d>
                      <m:r>
                        <a:rPr lang="en-US" altLang="ja-JP" sz="1600" i="1">
                          <a:latin typeface="Cambria Math" panose="02040503050406030204" pitchFamily="18" charset="0"/>
                        </a:rPr>
                        <m:t>=</m:t>
                      </m:r>
                      <m:r>
                        <a:rPr lang="en-US" altLang="ja-JP" sz="1600" i="1">
                          <a:latin typeface="Cambria Math" panose="02040503050406030204" pitchFamily="18" charset="0"/>
                        </a:rPr>
                        <m:t>𝑎𝑟𝑔𝑚𝑖</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𝑛</m:t>
                          </m:r>
                        </m:e>
                        <m:sub>
                          <m:r>
                            <a:rPr lang="en-US" altLang="ja-JP" sz="1600" i="1">
                              <a:latin typeface="Cambria Math" panose="02040503050406030204" pitchFamily="18" charset="0"/>
                            </a:rPr>
                            <m:t>𝛽</m:t>
                          </m:r>
                          <m:r>
                            <a:rPr lang="en-US" altLang="ja-JP" sz="1600" i="1">
                              <a:latin typeface="Cambria Math" panose="02040503050406030204" pitchFamily="18" charset="0"/>
                            </a:rPr>
                            <m:t>,</m:t>
                          </m:r>
                          <m:r>
                            <a:rPr lang="en-US" altLang="ja-JP" sz="1600" i="1">
                              <a:latin typeface="Cambria Math" panose="02040503050406030204" pitchFamily="18" charset="0"/>
                            </a:rPr>
                            <m:t>𝛾</m:t>
                          </m:r>
                        </m:sub>
                      </m:sSub>
                      <m:nary>
                        <m:naryPr>
                          <m:chr m:val="∑"/>
                          <m:ctrlPr>
                            <a:rPr lang="en-US" altLang="ja-JP" sz="1600" i="1">
                              <a:latin typeface="Cambria Math" panose="02040503050406030204" pitchFamily="18" charset="0"/>
                            </a:rPr>
                          </m:ctrlPr>
                        </m:naryPr>
                        <m:sub>
                          <m:r>
                            <m:rPr>
                              <m:brk m:alnAt="23"/>
                            </m:rPr>
                            <a:rPr lang="en-US" altLang="ja-JP" sz="1600" i="1">
                              <a:latin typeface="Cambria Math" panose="02040503050406030204" pitchFamily="18" charset="0"/>
                            </a:rPr>
                            <m:t>𝑖</m:t>
                          </m:r>
                          <m:r>
                            <a:rPr lang="en-US" altLang="ja-JP" sz="1600" i="1">
                              <a:latin typeface="Cambria Math" panose="02040503050406030204" pitchFamily="18" charset="0"/>
                            </a:rPr>
                            <m:t>=</m:t>
                          </m:r>
                          <m:r>
                            <m:rPr>
                              <m:brk m:alnAt="23"/>
                            </m:rPr>
                            <a:rPr lang="en-US" altLang="ja-JP" sz="1600" i="1">
                              <a:latin typeface="Cambria Math" panose="02040503050406030204" pitchFamily="18" charset="0"/>
                            </a:rPr>
                            <m:t>1</m:t>
                          </m:r>
                        </m:sub>
                        <m:sup>
                          <m:r>
                            <a:rPr lang="en-US" altLang="ja-JP" sz="1600" i="1">
                              <a:latin typeface="Cambria Math" panose="02040503050406030204" pitchFamily="18" charset="0"/>
                            </a:rPr>
                            <m:t>𝑁</m:t>
                          </m:r>
                        </m:sup>
                        <m:e>
                          <m:r>
                            <a:rPr lang="en-US" altLang="ja-JP" sz="1600" i="1">
                              <a:latin typeface="Cambria Math" panose="02040503050406030204" pitchFamily="18" charset="0"/>
                            </a:rPr>
                            <m:t>𝐿</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𝑦</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𝑓</m:t>
                                  </m:r>
                                </m:e>
                                <m:sub>
                                  <m:r>
                                    <a:rPr lang="en-US" altLang="ja-JP" sz="1600" i="1">
                                      <a:latin typeface="Cambria Math" panose="02040503050406030204" pitchFamily="18" charset="0"/>
                                    </a:rPr>
                                    <m:t>𝑚</m:t>
                                  </m:r>
                                  <m:r>
                                    <a:rPr lang="en-US" altLang="ja-JP" sz="1600" i="1">
                                      <a:latin typeface="Cambria Math" panose="02040503050406030204" pitchFamily="18" charset="0"/>
                                    </a:rPr>
                                    <m:t>−1</m:t>
                                  </m:r>
                                </m:sub>
                              </m:sSub>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e>
                              </m:d>
                              <m:r>
                                <a:rPr lang="en-US" altLang="ja-JP" sz="1600" i="1">
                                  <a:latin typeface="Cambria Math" panose="02040503050406030204" pitchFamily="18" charset="0"/>
                                </a:rPr>
                                <m:t>+</m:t>
                              </m:r>
                              <m:r>
                                <a:rPr lang="en-US" altLang="ja-JP" sz="1600" i="1">
                                  <a:latin typeface="Cambria Math" panose="02040503050406030204" pitchFamily="18" charset="0"/>
                                </a:rPr>
                                <m:t>𝛽</m:t>
                              </m:r>
                              <m:r>
                                <a:rPr lang="en-US" altLang="ja-JP" sz="1600" i="1">
                                  <a:latin typeface="Cambria Math" panose="02040503050406030204" pitchFamily="18" charset="0"/>
                                </a:rPr>
                                <m:t>𝑏</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𝛾</m:t>
                                  </m:r>
                                </m:e>
                              </m:d>
                            </m:e>
                          </m:d>
                        </m:e>
                      </m:nary>
                    </m:oMath>
                  </m:oMathPara>
                </a14:m>
                <a:endParaRPr kumimoji="1" lang="en-US" altLang="ja-JP" sz="1600" dirty="0" smtClean="0"/>
              </a:p>
              <a:p>
                <a:pPr marL="623887" lvl="2" indent="0">
                  <a:buNone/>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𝑓</m:t>
                          </m:r>
                        </m:e>
                        <m:sub>
                          <m:r>
                            <a:rPr kumimoji="1" lang="en-US" altLang="ja-JP" sz="1600" b="0" i="1" smtClean="0">
                              <a:latin typeface="Cambria Math" panose="02040503050406030204" pitchFamily="18" charset="0"/>
                            </a:rPr>
                            <m:t>𝑚</m:t>
                          </m:r>
                        </m:sub>
                      </m:sSub>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𝑥</m:t>
                          </m:r>
                        </m:e>
                      </m:d>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𝑓</m:t>
                          </m:r>
                        </m:e>
                        <m:sub>
                          <m:r>
                            <a:rPr kumimoji="1" lang="en-US" altLang="ja-JP" sz="1600" b="0" i="1" smtClean="0">
                              <a:latin typeface="Cambria Math" panose="02040503050406030204" pitchFamily="18" charset="0"/>
                            </a:rPr>
                            <m:t>𝑚</m:t>
                          </m:r>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𝛽</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𝑏</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𝛾</m:t>
                              </m:r>
                            </m:e>
                            <m:sub>
                              <m:r>
                                <a:rPr kumimoji="1" lang="en-US" altLang="ja-JP" sz="1600" b="0" i="1" smtClean="0">
                                  <a:latin typeface="Cambria Math" panose="02040503050406030204" pitchFamily="18" charset="0"/>
                                </a:rPr>
                                <m:t>𝑚</m:t>
                              </m:r>
                            </m:sub>
                          </m:sSub>
                        </m:e>
                      </m:d>
                    </m:oMath>
                  </m:oMathPara>
                </a14:m>
              </a:p>
              <a:p>
                <a:pPr marL="623887" lvl="2" indent="0">
                  <a:buNone/>
                </a:pPr>
                <a:endParaRPr kumimoji="1" lang="en-US" altLang="ja-JP" sz="1400" dirty="0" smtClean="0"/>
              </a:p>
              <a:p>
                <a:r>
                  <a:rPr lang="ja-JP" altLang="en-US" dirty="0" smtClean="0"/>
                  <a:t>二乗誤差損失</a:t>
                </a:r>
                <a14:m>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e>
                        </m:d>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r>
                      <a:rPr kumimoji="1" lang="ja-JP" altLang="en-US" i="1">
                        <a:latin typeface="Cambria Math" panose="02040503050406030204" pitchFamily="18" charset="0"/>
                      </a:rPr>
                      <m:t>場合は、</m:t>
                    </m:r>
                  </m:oMath>
                </a14:m>
                <a:r>
                  <a:rPr kumimoji="1" lang="ja-JP" altLang="en-US" dirty="0" smtClean="0"/>
                  <a:t>現在の残差に最も当てはまる</a:t>
                </a:r>
                <a14:m>
                  <m:oMath xmlns:m="http://schemas.openxmlformats.org/officeDocument/2006/math">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𝑏</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𝛾</m:t>
                        </m:r>
                      </m:e>
                    </m:d>
                    <m:r>
                      <a:rPr lang="ja-JP" altLang="en-US" i="1">
                        <a:latin typeface="Cambria Math" panose="02040503050406030204" pitchFamily="18" charset="0"/>
                      </a:rPr>
                      <m:t>が</m:t>
                    </m:r>
                  </m:oMath>
                </a14:m>
                <a:r>
                  <a:rPr kumimoji="1" lang="ja-JP" altLang="en-US" dirty="0" smtClean="0"/>
                  <a:t>各ステップで付け加えられる。</a:t>
                </a:r>
                <a:endParaRPr kumimoji="1" lang="en-US" altLang="ja-JP" dirty="0" smtClean="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𝑏</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𝛾</m:t>
                                  </m:r>
                                </m:e>
                              </m:d>
                            </m:e>
                          </m:d>
                        </m:e>
                        <m:sup>
                          <m:r>
                            <a:rPr kumimoji="1" lang="en-US" altLang="ja-JP" b="0" i="1" smtClean="0">
                              <a:latin typeface="Cambria Math" panose="02040503050406030204" pitchFamily="18" charset="0"/>
                            </a:rPr>
                            <m:t>2</m:t>
                          </m:r>
                        </m:sup>
                      </m:sSup>
                    </m:oMath>
                  </m:oMathPara>
                </a14:m>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877" r="-182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19</a:t>
            </a:fld>
            <a:endParaRPr kumimoji="1" lang="ja-JP" altLang="en-US"/>
          </a:p>
        </p:txBody>
      </p:sp>
      <p:sp>
        <p:nvSpPr>
          <p:cNvPr id="7" name="テキスト ボックス 6"/>
          <p:cNvSpPr txBox="1"/>
          <p:nvPr/>
        </p:nvSpPr>
        <p:spPr>
          <a:xfrm>
            <a:off x="0" y="6005047"/>
            <a:ext cx="9119804" cy="338554"/>
          </a:xfrm>
          <a:prstGeom prst="rect">
            <a:avLst/>
          </a:prstGeom>
          <a:noFill/>
        </p:spPr>
        <p:txBody>
          <a:bodyPr wrap="none" rtlCol="0">
            <a:spAutoFit/>
          </a:bodyPr>
          <a:lstStyle/>
          <a:p>
            <a:r>
              <a:rPr kumimoji="1" lang="en-US" altLang="ja-JP" sz="1600" dirty="0" smtClean="0"/>
              <a:t>※</a:t>
            </a:r>
            <a:r>
              <a:rPr kumimoji="1" lang="ja-JP" altLang="en-US" sz="1600" dirty="0" smtClean="0"/>
              <a:t>アダブーストと前向き段階的加法的モデリングの等価性の証明は省略</a:t>
            </a:r>
            <a:r>
              <a:rPr lang="ja-JP" altLang="en-US" sz="1600" dirty="0"/>
              <a:t>。</a:t>
            </a:r>
            <a:r>
              <a:rPr kumimoji="1" lang="ja-JP" altLang="en-US" sz="1600" dirty="0" smtClean="0"/>
              <a:t>統計的学習の基礎</a:t>
            </a:r>
            <a:r>
              <a:rPr kumimoji="1" lang="en-US" altLang="ja-JP" sz="1600" dirty="0" smtClean="0"/>
              <a:t>10.4</a:t>
            </a:r>
            <a:r>
              <a:rPr kumimoji="1" lang="ja-JP" altLang="en-US" sz="1600" dirty="0" smtClean="0"/>
              <a:t>を参照</a:t>
            </a:r>
            <a:endParaRPr kumimoji="1" lang="ja-JP" altLang="en-US" sz="1600" dirty="0" smtClean="0"/>
          </a:p>
        </p:txBody>
      </p:sp>
    </p:spTree>
    <p:extLst>
      <p:ext uri="{BB962C8B-B14F-4D97-AF65-F5344CB8AC3E}">
        <p14:creationId xmlns:p14="http://schemas.microsoft.com/office/powerpoint/2010/main" val="227571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アダブーストの</a:t>
            </a:r>
            <a:r>
              <a:rPr lang="ja-JP" altLang="en-US" dirty="0"/>
              <a:t>効果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アダブーストは非常に弱い分類器の性能を劇的に向上させる</a:t>
            </a:r>
            <a:endParaRPr kumimoji="1" lang="en-US" altLang="ja-JP" dirty="0" smtClean="0"/>
          </a:p>
          <a:p>
            <a:pPr lvl="1"/>
            <a:r>
              <a:rPr lang="en-US" altLang="ja-JP" dirty="0" smtClean="0"/>
              <a:t>1993</a:t>
            </a:r>
            <a:r>
              <a:rPr lang="ja-JP" altLang="en-US" dirty="0" smtClean="0"/>
              <a:t>年、ブライマンは「現状最も優れた手軽な分類器」と評した。</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20</a:t>
            </a:fld>
            <a:endParaRPr kumimoji="1" lang="ja-JP" altLang="en-US"/>
          </a:p>
        </p:txBody>
      </p:sp>
      <p:sp>
        <p:nvSpPr>
          <p:cNvPr id="7" name="テキスト ボックス 6"/>
          <p:cNvSpPr txBox="1"/>
          <p:nvPr/>
        </p:nvSpPr>
        <p:spPr>
          <a:xfrm>
            <a:off x="6397113" y="2308860"/>
            <a:ext cx="2007281" cy="584775"/>
          </a:xfrm>
          <a:prstGeom prst="rect">
            <a:avLst/>
          </a:prstGeom>
          <a:noFill/>
        </p:spPr>
        <p:txBody>
          <a:bodyPr wrap="none" rtlCol="0">
            <a:spAutoFit/>
          </a:bodyPr>
          <a:lstStyle/>
          <a:p>
            <a:pPr algn="ctr"/>
            <a:r>
              <a:rPr kumimoji="1" lang="ja-JP" altLang="en-US" sz="1600" dirty="0" smtClean="0"/>
              <a:t>データを</a:t>
            </a:r>
            <a:r>
              <a:rPr kumimoji="1" lang="en-US" altLang="ja-JP" sz="1600" dirty="0" smtClean="0"/>
              <a:t>2</a:t>
            </a:r>
            <a:r>
              <a:rPr kumimoji="1" lang="ja-JP" altLang="en-US" sz="1600" dirty="0" smtClean="0"/>
              <a:t>分割する木</a:t>
            </a:r>
            <a:endParaRPr kumimoji="1" lang="en-US" altLang="ja-JP" sz="1600" dirty="0" smtClean="0"/>
          </a:p>
          <a:p>
            <a:pPr algn="ctr"/>
            <a:r>
              <a:rPr lang="en-US" altLang="ja-JP" sz="1600" dirty="0" smtClean="0"/>
              <a:t>45.8%</a:t>
            </a:r>
          </a:p>
        </p:txBody>
      </p:sp>
      <p:sp>
        <p:nvSpPr>
          <p:cNvPr id="8" name="テキスト ボックス 7"/>
          <p:cNvSpPr txBox="1"/>
          <p:nvPr/>
        </p:nvSpPr>
        <p:spPr>
          <a:xfrm>
            <a:off x="6292918" y="3462930"/>
            <a:ext cx="2215671" cy="584775"/>
          </a:xfrm>
          <a:prstGeom prst="rect">
            <a:avLst/>
          </a:prstGeom>
          <a:noFill/>
        </p:spPr>
        <p:txBody>
          <a:bodyPr wrap="none" rtlCol="0">
            <a:spAutoFit/>
          </a:bodyPr>
          <a:lstStyle/>
          <a:p>
            <a:pPr algn="ctr"/>
            <a:r>
              <a:rPr kumimoji="1" lang="ja-JP" altLang="en-US" sz="1600" dirty="0" smtClean="0"/>
              <a:t>データを</a:t>
            </a:r>
            <a:r>
              <a:rPr kumimoji="1" lang="en-US" altLang="ja-JP" sz="1600" dirty="0" smtClean="0"/>
              <a:t>244</a:t>
            </a:r>
            <a:r>
              <a:rPr kumimoji="1" lang="ja-JP" altLang="en-US" sz="1600" dirty="0" smtClean="0"/>
              <a:t>分割する木</a:t>
            </a:r>
            <a:endParaRPr kumimoji="1" lang="en-US" altLang="ja-JP" sz="1600" dirty="0" smtClean="0"/>
          </a:p>
          <a:p>
            <a:pPr algn="ctr"/>
            <a:r>
              <a:rPr lang="en-US" altLang="ja-JP" sz="1600" dirty="0" smtClean="0"/>
              <a:t>24.7%</a:t>
            </a:r>
          </a:p>
        </p:txBody>
      </p:sp>
      <p:sp>
        <p:nvSpPr>
          <p:cNvPr id="9" name="テキスト ボックス 8"/>
          <p:cNvSpPr txBox="1"/>
          <p:nvPr/>
        </p:nvSpPr>
        <p:spPr>
          <a:xfrm>
            <a:off x="6397113" y="4649795"/>
            <a:ext cx="2007281" cy="830997"/>
          </a:xfrm>
          <a:prstGeom prst="rect">
            <a:avLst/>
          </a:prstGeom>
          <a:noFill/>
        </p:spPr>
        <p:txBody>
          <a:bodyPr wrap="none" rtlCol="0">
            <a:spAutoFit/>
          </a:bodyPr>
          <a:lstStyle/>
          <a:p>
            <a:pPr algn="ctr"/>
            <a:r>
              <a:rPr kumimoji="1" lang="ja-JP" altLang="en-US" sz="1600" dirty="0" smtClean="0"/>
              <a:t>データを</a:t>
            </a:r>
            <a:r>
              <a:rPr kumimoji="1" lang="en-US" altLang="ja-JP" sz="1600" dirty="0" smtClean="0"/>
              <a:t>2</a:t>
            </a:r>
            <a:r>
              <a:rPr kumimoji="1" lang="ja-JP" altLang="en-US" sz="1600" dirty="0" smtClean="0"/>
              <a:t>分割する木</a:t>
            </a:r>
            <a:endParaRPr kumimoji="1" lang="en-US" altLang="ja-JP" sz="1600" dirty="0" smtClean="0"/>
          </a:p>
          <a:p>
            <a:pPr algn="ctr"/>
            <a:r>
              <a:rPr kumimoji="1" lang="ja-JP" altLang="en-US" sz="1600" dirty="0" smtClean="0"/>
              <a:t>ブースティング</a:t>
            </a:r>
            <a:endParaRPr kumimoji="1" lang="en-US" altLang="ja-JP" sz="1600" dirty="0" smtClean="0"/>
          </a:p>
          <a:p>
            <a:pPr algn="ctr"/>
            <a:r>
              <a:rPr lang="en-US" altLang="ja-JP" sz="1600" dirty="0" smtClean="0"/>
              <a:t>5.8%</a:t>
            </a:r>
          </a:p>
        </p:txBody>
      </p:sp>
      <p:pic>
        <p:nvPicPr>
          <p:cNvPr id="10" name="図 9"/>
          <p:cNvPicPr>
            <a:picLocks noChangeAspect="1"/>
          </p:cNvPicPr>
          <p:nvPr/>
        </p:nvPicPr>
        <p:blipFill>
          <a:blip r:embed="rId2"/>
          <a:stretch>
            <a:fillRect/>
          </a:stretch>
        </p:blipFill>
        <p:spPr>
          <a:xfrm>
            <a:off x="1019521" y="1862019"/>
            <a:ext cx="5099934" cy="4371372"/>
          </a:xfrm>
          <a:prstGeom prst="rect">
            <a:avLst/>
          </a:prstGeom>
        </p:spPr>
      </p:pic>
      <p:sp>
        <p:nvSpPr>
          <p:cNvPr id="11" name="テキスト ボックス 10"/>
          <p:cNvSpPr txBox="1"/>
          <p:nvPr/>
        </p:nvSpPr>
        <p:spPr>
          <a:xfrm>
            <a:off x="870938" y="6131134"/>
            <a:ext cx="5649303" cy="338554"/>
          </a:xfrm>
          <a:prstGeom prst="rect">
            <a:avLst/>
          </a:prstGeom>
          <a:noFill/>
        </p:spPr>
        <p:txBody>
          <a:bodyPr wrap="none" rtlCol="0">
            <a:spAutoFit/>
          </a:bodyPr>
          <a:lstStyle/>
          <a:p>
            <a:pPr algn="ctr"/>
            <a:r>
              <a:rPr lang="ja-JP" altLang="en-US" sz="1600" dirty="0" smtClean="0"/>
              <a:t>独立なガウス分布に従う</a:t>
            </a:r>
            <a:r>
              <a:rPr lang="en-US" altLang="ja-JP" sz="1600" dirty="0" smtClean="0"/>
              <a:t>10</a:t>
            </a:r>
            <a:r>
              <a:rPr lang="ja-JP" altLang="en-US" sz="1600" dirty="0" smtClean="0"/>
              <a:t>個の特徴量から生成した模擬データ</a:t>
            </a:r>
            <a:endParaRPr lang="en-US" altLang="ja-JP" sz="1600" dirty="0" smtClean="0"/>
          </a:p>
        </p:txBody>
      </p:sp>
    </p:spTree>
    <p:extLst>
      <p:ext uri="{BB962C8B-B14F-4D97-AF65-F5344CB8AC3E}">
        <p14:creationId xmlns:p14="http://schemas.microsoft.com/office/powerpoint/2010/main" val="176396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ブースティング木と勾配ブースティング</a:t>
            </a:r>
            <a:endParaRPr lang="ja-JP" altLang="en-US" dirty="0"/>
          </a:p>
        </p:txBody>
      </p:sp>
      <p:sp>
        <p:nvSpPr>
          <p:cNvPr id="10" name="サブタイトル 9"/>
          <p:cNvSpPr>
            <a:spLocks noGrp="1"/>
          </p:cNvSpPr>
          <p:nvPr>
            <p:ph type="subTitle" idx="1"/>
          </p:nvPr>
        </p:nvSpPr>
        <p:spPr/>
        <p:txBody>
          <a:bodyPr/>
          <a:lstStyle/>
          <a:p>
            <a:endParaRPr kumimoji="1" lang="ja-JP" altLang="en-US"/>
          </a:p>
        </p:txBody>
      </p:sp>
      <p:sp>
        <p:nvSpPr>
          <p:cNvPr id="4" name="日付プレースホルダー 3"/>
          <p:cNvSpPr>
            <a:spLocks noGrp="1"/>
          </p:cNvSpPr>
          <p:nvPr>
            <p:ph type="dt" sz="half" idx="4294967295"/>
          </p:nvPr>
        </p:nvSpPr>
        <p:spPr>
          <a:xfrm>
            <a:off x="0" y="6535738"/>
            <a:ext cx="2133600" cy="365125"/>
          </a:xfrm>
        </p:spPr>
        <p:txBody>
          <a:bodyPr/>
          <a:lstStyle/>
          <a:p>
            <a:r>
              <a:rPr lang="en-US" altLang="ja-JP" smtClean="0"/>
              <a:t>2018/2/15</a:t>
            </a:r>
            <a:endParaRPr lang="ja-JP" altLang="en-US" dirty="0"/>
          </a:p>
        </p:txBody>
      </p:sp>
      <p:sp>
        <p:nvSpPr>
          <p:cNvPr id="5" name="フッター プレースホルダー 4"/>
          <p:cNvSpPr>
            <a:spLocks noGrp="1"/>
          </p:cNvSpPr>
          <p:nvPr>
            <p:ph type="ftr" sz="quarter" idx="4294967295"/>
          </p:nvPr>
        </p:nvSpPr>
        <p:spPr>
          <a:xfrm>
            <a:off x="0" y="6535738"/>
            <a:ext cx="3651250" cy="365125"/>
          </a:xfrm>
        </p:spPr>
        <p:txBody>
          <a:bodyPr/>
          <a:lstStyle/>
          <a:p>
            <a:r>
              <a:rPr lang="zh-TW" altLang="en-US" smtClean="0"/>
              <a:t>修士学位論文本審査</a:t>
            </a:r>
            <a:endParaRPr lang="ja-JP" altLang="en-US" dirty="0"/>
          </a:p>
        </p:txBody>
      </p:sp>
      <p:sp>
        <p:nvSpPr>
          <p:cNvPr id="6" name="スライド番号プレースホルダー 5"/>
          <p:cNvSpPr>
            <a:spLocks noGrp="1"/>
          </p:cNvSpPr>
          <p:nvPr>
            <p:ph type="sldNum" sz="quarter" idx="4294967295"/>
          </p:nvPr>
        </p:nvSpPr>
        <p:spPr>
          <a:xfrm>
            <a:off x="8567738" y="6535738"/>
            <a:ext cx="576262" cy="365125"/>
          </a:xfrm>
        </p:spPr>
        <p:txBody>
          <a:bodyPr/>
          <a:lstStyle/>
          <a:p>
            <a:fld id="{F4AE60B1-13DD-4F52-8F37-DB9A89230057}" type="slidenum">
              <a:rPr kumimoji="1" lang="ja-JP" altLang="en-US" smtClean="0"/>
              <a:t>21</a:t>
            </a:fld>
            <a:endParaRPr kumimoji="1" lang="ja-JP" altLang="en-US"/>
          </a:p>
        </p:txBody>
      </p:sp>
    </p:spTree>
    <p:extLst>
      <p:ext uri="{BB962C8B-B14F-4D97-AF65-F5344CB8AC3E}">
        <p14:creationId xmlns:p14="http://schemas.microsoft.com/office/powerpoint/2010/main" val="1715423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ブースティング木の前準備</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r>
                  <a:rPr kumimoji="1" lang="ja-JP" altLang="en-US" sz="2000" dirty="0" smtClean="0"/>
                  <a:t>木をパラメータ</a:t>
                </a:r>
                <a14:m>
                  <m:oMath xmlns:m="http://schemas.openxmlformats.org/officeDocument/2006/math">
                    <m:r>
                      <m:rPr>
                        <m:sty m:val="p"/>
                      </m:rPr>
                      <a:rPr kumimoji="1" lang="en-US" altLang="ja-JP" sz="2000" b="0" i="0" smtClean="0">
                        <a:latin typeface="Cambria Math" panose="02040503050406030204" pitchFamily="18" charset="0"/>
                      </a:rPr>
                      <m:t>Θ</m:t>
                    </m:r>
                    <m:r>
                      <a:rPr kumimoji="1" lang="en-US" altLang="ja-JP" sz="2000" b="0" i="1" smtClean="0">
                        <a:latin typeface="Cambria Math" panose="02040503050406030204" pitchFamily="18" charset="0"/>
                      </a:rPr>
                      <m:t>=</m:t>
                    </m:r>
                    <m:sSubSup>
                      <m:sSubSupPr>
                        <m:ctrlPr>
                          <a:rPr kumimoji="1" lang="en-US" altLang="ja-JP" sz="2000" b="0" i="1" smtClean="0">
                            <a:latin typeface="Cambria Math" panose="02040503050406030204" pitchFamily="18" charset="0"/>
                          </a:rPr>
                        </m:ctrlPr>
                      </m:sSubSupPr>
                      <m:e>
                        <m:d>
                          <m:dPr>
                            <m:begChr m:val="{"/>
                            <m:endChr m:val="}"/>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𝑅</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𝛾</m:t>
                                </m:r>
                              </m:e>
                              <m:sub>
                                <m:r>
                                  <a:rPr kumimoji="1" lang="en-US" altLang="ja-JP" sz="2000" b="0" i="1" smtClean="0">
                                    <a:latin typeface="Cambria Math" panose="02040503050406030204" pitchFamily="18" charset="0"/>
                                  </a:rPr>
                                  <m:t>𝑗</m:t>
                                </m:r>
                              </m:sub>
                            </m:sSub>
                          </m:e>
                        </m:d>
                      </m:e>
                      <m:sub>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𝐽</m:t>
                        </m:r>
                      </m:sup>
                    </m:sSubSup>
                    <m:r>
                      <a:rPr lang="ja-JP" altLang="en-US" sz="2000" i="1">
                        <a:latin typeface="Cambria Math" panose="02040503050406030204" pitchFamily="18" charset="0"/>
                      </a:rPr>
                      <m:t>を</m:t>
                    </m:r>
                  </m:oMath>
                </a14:m>
                <a:r>
                  <a:rPr kumimoji="1" lang="ja-JP" altLang="en-US" sz="2000" dirty="0" smtClean="0"/>
                  <a:t>用いて以下のように</a:t>
                </a:r>
                <a:r>
                  <a:rPr lang="ja-JP" altLang="en-US" sz="2000" dirty="0" smtClean="0"/>
                  <a:t>表す。</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𝑇</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Θ</m:t>
                          </m:r>
                        </m:e>
                      </m:d>
                      <m:r>
                        <a:rPr kumimoji="1" lang="en-US" altLang="ja-JP" sz="2000" b="0" i="1" smtClean="0">
                          <a:latin typeface="Cambria Math" panose="02040503050406030204" pitchFamily="18" charset="0"/>
                        </a:rPr>
                        <m:t>=</m:t>
                      </m:r>
                      <m:nary>
                        <m:naryPr>
                          <m:chr m:val="∑"/>
                          <m:limLoc m:val="subSup"/>
                          <m:ctrlPr>
                            <a:rPr kumimoji="1" lang="en-US" altLang="ja-JP" sz="2000" b="0" i="1" smtClean="0">
                              <a:latin typeface="Cambria Math" panose="02040503050406030204" pitchFamily="18" charset="0"/>
                            </a:rPr>
                          </m:ctrlPr>
                        </m:naryPr>
                        <m:sub>
                          <m:r>
                            <m:rPr>
                              <m:brk m:alnAt="25"/>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𝐽</m:t>
                          </m:r>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𝛾</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𝐼</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𝑅</m:t>
                                  </m:r>
                                </m:e>
                                <m:sub>
                                  <m:r>
                                    <a:rPr kumimoji="1" lang="en-US" altLang="ja-JP" sz="2000" b="0" i="1" smtClean="0">
                                      <a:latin typeface="Cambria Math" panose="02040503050406030204" pitchFamily="18" charset="0"/>
                                    </a:rPr>
                                    <m:t>𝑗</m:t>
                                  </m:r>
                                </m:sub>
                              </m:sSub>
                            </m:e>
                          </m:d>
                        </m:e>
                      </m:nary>
                    </m:oMath>
                  </m:oMathPara>
                </a14:m>
                <a:endParaRPr kumimoji="1" lang="en-US" altLang="ja-JP" sz="2000" dirty="0" smtClean="0"/>
              </a:p>
              <a:p>
                <a:r>
                  <a:rPr kumimoji="1" lang="ja-JP" altLang="en-US" sz="2000" dirty="0" smtClean="0"/>
                  <a:t>領域数</a:t>
                </a:r>
                <a14:m>
                  <m:oMath xmlns:m="http://schemas.openxmlformats.org/officeDocument/2006/math">
                    <m:r>
                      <a:rPr kumimoji="1" lang="en-US" altLang="ja-JP" sz="2000" b="0" i="1" smtClean="0">
                        <a:latin typeface="Cambria Math" panose="02040503050406030204" pitchFamily="18" charset="0"/>
                      </a:rPr>
                      <m:t>𝐽</m:t>
                    </m:r>
                  </m:oMath>
                </a14:m>
                <a:r>
                  <a:rPr kumimoji="1" lang="ja-JP" altLang="en-US" sz="2000" dirty="0" smtClean="0"/>
                  <a:t>は多くの場合、メタパラメータとする。</a:t>
                </a:r>
                <a:endParaRPr kumimoji="1" lang="en-US" altLang="ja-JP" sz="2000" dirty="0" smtClean="0"/>
              </a:p>
              <a:p>
                <a:r>
                  <a:rPr lang="ja-JP" altLang="en-US" sz="2000" dirty="0" smtClean="0"/>
                  <a:t>パラメータは一般的に膨大な組み合わせの</a:t>
                </a:r>
                <a:r>
                  <a:rPr lang="en-US" altLang="ja-JP" sz="2000" dirty="0"/>
                  <a:t/>
                </a:r>
                <a:br>
                  <a:rPr lang="en-US" altLang="ja-JP" sz="2000" dirty="0"/>
                </a:br>
                <a:r>
                  <a:rPr lang="ja-JP" altLang="en-US" sz="2000" dirty="0" smtClean="0"/>
                  <a:t>最適化問題となる。</a:t>
                </a:r>
                <a:endParaRPr lang="en-US" altLang="ja-JP" sz="2000" dirty="0" smtClean="0"/>
              </a:p>
              <a:p>
                <a:endParaRPr lang="en-US" altLang="ja-JP" sz="2000" dirty="0"/>
              </a:p>
              <a:p>
                <a:endParaRPr lang="en-US" altLang="ja-JP" sz="2000" dirty="0" smtClean="0"/>
              </a:p>
              <a:p>
                <a:endParaRPr lang="en-US" altLang="ja-JP" sz="2000" dirty="0"/>
              </a:p>
              <a:p>
                <a:r>
                  <a:rPr lang="ja-JP" altLang="en-US" sz="2000" dirty="0" smtClean="0"/>
                  <a:t>近似解導出のためには２つに分けて解くのが有効</a:t>
                </a:r>
                <a:endParaRPr lang="en-US" altLang="ja-JP" sz="2000" dirty="0" smtClean="0"/>
              </a:p>
              <a:p>
                <a:pPr marL="0" indent="0">
                  <a:buNone/>
                </a:pPr>
                <a:r>
                  <a:rPr lang="ja-JP" altLang="en-US" sz="2000" dirty="0" smtClean="0"/>
                  <a:t>（</a:t>
                </a:r>
                <a:r>
                  <a:rPr lang="en-US" altLang="ja-JP" sz="2000" dirty="0" smtClean="0"/>
                  <a:t>P1)</a:t>
                </a:r>
                <a:r>
                  <a:rPr lang="ja-JP" altLang="en-US" sz="2000" dirty="0" smtClean="0"/>
                  <a:t>ある</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𝑅</m:t>
                        </m:r>
                      </m:e>
                      <m:sub>
                        <m:r>
                          <a:rPr lang="en-US" altLang="ja-JP" sz="2000" b="0" i="1" smtClean="0">
                            <a:latin typeface="Cambria Math" panose="02040503050406030204" pitchFamily="18" charset="0"/>
                          </a:rPr>
                          <m:t>𝑗</m:t>
                        </m:r>
                      </m:sub>
                    </m:sSub>
                    <m:r>
                      <a:rPr lang="ja-JP" altLang="en-US" sz="2000" i="1">
                        <a:latin typeface="Cambria Math" panose="02040503050406030204" pitchFamily="18" charset="0"/>
                      </a:rPr>
                      <m:t>に</m:t>
                    </m:r>
                  </m:oMath>
                </a14:m>
                <a:r>
                  <a:rPr lang="ja-JP" altLang="en-US" sz="2000" dirty="0" smtClean="0"/>
                  <a:t>対して</a:t>
                </a:r>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𝛾</m:t>
                        </m:r>
                      </m:e>
                      <m:sub>
                        <m:r>
                          <a:rPr lang="en-US" altLang="ja-JP" sz="2000" b="0" i="1" dirty="0" smtClean="0">
                            <a:latin typeface="Cambria Math" panose="02040503050406030204" pitchFamily="18" charset="0"/>
                          </a:rPr>
                          <m:t>𝑗</m:t>
                        </m:r>
                      </m:sub>
                    </m:sSub>
                    <m:r>
                      <a:rPr lang="ja-JP" altLang="en-US" sz="2000" i="1" dirty="0">
                        <a:latin typeface="Cambria Math" panose="02040503050406030204" pitchFamily="18" charset="0"/>
                      </a:rPr>
                      <m:t>を</m:t>
                    </m:r>
                  </m:oMath>
                </a14:m>
                <a:r>
                  <a:rPr lang="ja-JP" altLang="en-US" sz="2000" dirty="0" smtClean="0"/>
                  <a:t>見つける</a:t>
                </a:r>
                <a:endParaRPr lang="en-US" altLang="ja-JP" sz="2000" dirty="0" smtClean="0"/>
              </a:p>
              <a:p>
                <a:pPr lvl="1"/>
                <a:r>
                  <a:rPr lang="ja-JP" altLang="en-US" sz="1600" dirty="0" smtClean="0"/>
                  <a:t>多くの場合、</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lang="en-US" altLang="ja-JP" sz="1600" b="0" i="1" smtClean="0">
                                <a:latin typeface="Cambria Math" panose="02040503050406030204" pitchFamily="18" charset="0"/>
                              </a:rPr>
                            </m:ctrlPr>
                          </m:accPr>
                          <m:e>
                            <m:r>
                              <a:rPr lang="en-US" altLang="ja-JP" sz="1600" b="0" i="1" smtClean="0">
                                <a:latin typeface="Cambria Math" panose="02040503050406030204" pitchFamily="18" charset="0"/>
                              </a:rPr>
                              <m:t>𝛾</m:t>
                            </m:r>
                          </m:e>
                        </m:acc>
                      </m:e>
                      <m:sub>
                        <m:r>
                          <a:rPr kumimoji="1" lang="en-US" altLang="ja-JP" sz="2000" b="0" i="1" dirty="0" smtClean="0">
                            <a:latin typeface="Cambria Math" panose="02040503050406030204" pitchFamily="18" charset="0"/>
                          </a:rPr>
                          <m:t>𝑗</m:t>
                        </m:r>
                      </m:sub>
                    </m:sSub>
                    <m:r>
                      <a:rPr kumimoji="1" lang="en-US" altLang="ja-JP" sz="2000" b="0" i="1" dirty="0" smtClean="0">
                        <a:latin typeface="Cambria Math" panose="02040503050406030204" pitchFamily="18" charset="0"/>
                      </a:rPr>
                      <m:t>=</m:t>
                    </m:r>
                    <m:sSub>
                      <m:sSubPr>
                        <m:ctrlPr>
                          <a:rPr kumimoji="1" lang="en-US" altLang="ja-JP" sz="2000" b="0" i="1" dirty="0" smtClean="0">
                            <a:latin typeface="Cambria Math" panose="02040503050406030204" pitchFamily="18" charset="0"/>
                          </a:rPr>
                        </m:ctrlPr>
                      </m:sSubPr>
                      <m:e>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𝑦</m:t>
                            </m:r>
                          </m:e>
                        </m:acc>
                      </m:e>
                      <m:sub>
                        <m:r>
                          <a:rPr kumimoji="1" lang="en-US" altLang="ja-JP" sz="2000" b="0" i="1" dirty="0" smtClean="0">
                            <a:latin typeface="Cambria Math" panose="02040503050406030204" pitchFamily="18" charset="0"/>
                          </a:rPr>
                          <m:t>𝑗</m:t>
                        </m:r>
                      </m:sub>
                    </m:sSub>
                    <m:r>
                      <a:rPr lang="ja-JP" altLang="en-US" i="1" dirty="0">
                        <a:latin typeface="Cambria Math" panose="02040503050406030204" pitchFamily="18" charset="0"/>
                      </a:rPr>
                      <m:t>となる</m:t>
                    </m:r>
                  </m:oMath>
                </a14:m>
                <a:endParaRPr lang="en-US" altLang="ja-JP" sz="1600" dirty="0"/>
              </a:p>
              <a:p>
                <a:pPr marL="0" indent="0">
                  <a:buNone/>
                </a:pPr>
                <a:r>
                  <a:rPr lang="ja-JP" altLang="en-US" sz="2000" dirty="0" smtClean="0"/>
                  <a:t>（</a:t>
                </a:r>
                <a:r>
                  <a:rPr lang="en-US" altLang="ja-JP" sz="2000" dirty="0" smtClean="0"/>
                  <a:t>P2)</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𝑅</m:t>
                        </m:r>
                      </m:e>
                      <m:sub>
                        <m:r>
                          <a:rPr lang="en-US" altLang="ja-JP" sz="2000" b="0" i="1" smtClean="0">
                            <a:latin typeface="Cambria Math" panose="02040503050406030204" pitchFamily="18" charset="0"/>
                          </a:rPr>
                          <m:t>𝑗</m:t>
                        </m:r>
                      </m:sub>
                    </m:sSub>
                    <m:r>
                      <a:rPr lang="ja-JP" altLang="en-US" sz="2000" i="1">
                        <a:latin typeface="Cambria Math" panose="02040503050406030204" pitchFamily="18" charset="0"/>
                      </a:rPr>
                      <m:t>を</m:t>
                    </m:r>
                  </m:oMath>
                </a14:m>
                <a:r>
                  <a:rPr lang="ja-JP" altLang="en-US" sz="2000" dirty="0" smtClean="0"/>
                  <a:t>見つける</a:t>
                </a:r>
                <a:endParaRPr lang="en-US" altLang="ja-JP" sz="2000" dirty="0" smtClean="0"/>
              </a:p>
              <a:p>
                <a:pPr lvl="1"/>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𝑅</m:t>
                        </m:r>
                      </m:e>
                      <m:sub>
                        <m:r>
                          <a:rPr lang="en-US" altLang="ja-JP" sz="1600" b="0" i="1" smtClean="0">
                            <a:latin typeface="Cambria Math" panose="02040503050406030204" pitchFamily="18" charset="0"/>
                          </a:rPr>
                          <m:t>𝑗</m:t>
                        </m:r>
                      </m:sub>
                    </m:sSub>
                    <m:r>
                      <a:rPr lang="ja-JP" altLang="en-US" sz="1600" i="1">
                        <a:latin typeface="Cambria Math" panose="02040503050406030204" pitchFamily="18" charset="0"/>
                      </a:rPr>
                      <m:t>を</m:t>
                    </m:r>
                  </m:oMath>
                </a14:m>
                <a:r>
                  <a:rPr lang="ja-JP" altLang="en-US" sz="1600" dirty="0" smtClean="0"/>
                  <a:t>見つけるのは</a:t>
                </a:r>
                <a:r>
                  <a:rPr lang="en-US" altLang="ja-JP" sz="1600" dirty="0" smtClean="0"/>
                  <a:t>(P1)</a:t>
                </a:r>
                <a:r>
                  <a:rPr lang="ja-JP" altLang="en-US" sz="1600" dirty="0" smtClean="0"/>
                  <a:t>に比べて難しい。一般的な方法は</a:t>
                </a:r>
                <a:r>
                  <a:rPr lang="en-US" altLang="ja-JP" sz="1600" dirty="0" smtClean="0"/>
                  <a:t>p.4</a:t>
                </a:r>
                <a:r>
                  <a:rPr lang="ja-JP" altLang="en-US" sz="1600" dirty="0" smtClean="0"/>
                  <a:t>の貪欲法。</a:t>
                </a:r>
                <a:endParaRPr lang="en-US" altLang="ja-JP" sz="1600" dirty="0" smtClean="0"/>
              </a:p>
              <a:p>
                <a:pPr marL="0" indent="0">
                  <a:buNone/>
                </a:pPr>
                <a:endParaRPr kumimoji="1"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772"/>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sp>
            <p:nvSpPr>
              <p:cNvPr id="7" name="正方形/長方形 6"/>
              <p:cNvSpPr/>
              <p:nvPr/>
            </p:nvSpPr>
            <p:spPr>
              <a:xfrm>
                <a:off x="6825308" y="1701557"/>
                <a:ext cx="955326" cy="391646"/>
              </a:xfrm>
              <a:prstGeom prst="rect">
                <a:avLst/>
              </a:prstGeom>
            </p:spPr>
            <p:txBody>
              <a:bodyPr wrap="none">
                <a:spAutoFit/>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𝛾</m:t>
                        </m:r>
                      </m:e>
                      <m:sub>
                        <m:r>
                          <a:rPr lang="en-US" altLang="ja-JP" i="1">
                            <a:latin typeface="Cambria Math" panose="02040503050406030204" pitchFamily="18" charset="0"/>
                          </a:rPr>
                          <m:t>𝑗</m:t>
                        </m:r>
                      </m:sub>
                    </m:sSub>
                  </m:oMath>
                </a14:m>
                <a:r>
                  <a:rPr lang="ja-JP" altLang="en-US" dirty="0" smtClean="0"/>
                  <a:t>：定数</a:t>
                </a:r>
                <a:endParaRPr lang="ja-JP" altLang="en-US" dirty="0"/>
              </a:p>
            </p:txBody>
          </p:sp>
        </mc:Choice>
        <mc:Fallback>
          <p:sp>
            <p:nvSpPr>
              <p:cNvPr id="7" name="正方形/長方形 6"/>
              <p:cNvSpPr>
                <a:spLocks noRot="1" noChangeAspect="1" noMove="1" noResize="1" noEditPoints="1" noAdjustHandles="1" noChangeArrowheads="1" noChangeShapeType="1" noTextEdit="1"/>
              </p:cNvSpPr>
              <p:nvPr/>
            </p:nvSpPr>
            <p:spPr>
              <a:xfrm>
                <a:off x="6825308" y="1701557"/>
                <a:ext cx="955326" cy="391646"/>
              </a:xfrm>
              <a:prstGeom prst="rect">
                <a:avLst/>
              </a:prstGeom>
              <a:blipFill rotWithShape="0">
                <a:blip r:embed="rId3"/>
                <a:stretch>
                  <a:fillRect t="-12500" r="-5128" b="-14063"/>
                </a:stretch>
              </a:blipFill>
            </p:spPr>
            <p:txBody>
              <a:bodyPr/>
              <a:lstStyle/>
              <a:p>
                <a:r>
                  <a:rPr lang="ja-JP" altLang="en-US">
                    <a:noFill/>
                  </a:rPr>
                  <a:t> </a:t>
                </a:r>
              </a:p>
            </p:txBody>
          </p:sp>
        </mc:Fallback>
      </mc:AlternateContent>
      <p:pic>
        <p:nvPicPr>
          <p:cNvPr id="8" name="図 7"/>
          <p:cNvPicPr>
            <a:picLocks noChangeAspect="1"/>
          </p:cNvPicPr>
          <p:nvPr/>
        </p:nvPicPr>
        <p:blipFill>
          <a:blip r:embed="rId4"/>
          <a:stretch>
            <a:fillRect/>
          </a:stretch>
        </p:blipFill>
        <p:spPr>
          <a:xfrm>
            <a:off x="6243760" y="2333583"/>
            <a:ext cx="2690690" cy="2581114"/>
          </a:xfrm>
          <a:prstGeom prst="rect">
            <a:avLst/>
          </a:prstGeom>
        </p:spPr>
      </p:pic>
      <mc:AlternateContent xmlns:mc="http://schemas.openxmlformats.org/markup-compatibility/2006">
        <mc:Choice xmlns:a14="http://schemas.microsoft.com/office/drawing/2010/main" Requires="a14">
          <p:sp>
            <p:nvSpPr>
              <p:cNvPr id="9" name="正方形/長方形 8"/>
              <p:cNvSpPr/>
              <p:nvPr/>
            </p:nvSpPr>
            <p:spPr>
              <a:xfrm>
                <a:off x="899127" y="3250320"/>
                <a:ext cx="3857338" cy="74764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m:rPr>
                              <m:sty m:val="p"/>
                            </m:rPr>
                            <a:rPr lang="en-US" altLang="ja-JP">
                              <a:latin typeface="Cambria Math" panose="02040503050406030204" pitchFamily="18" charset="0"/>
                            </a:rPr>
                            <m:t>Θ</m:t>
                          </m:r>
                        </m:e>
                      </m:acc>
                      <m:r>
                        <a:rPr lang="en-US" altLang="ja-JP" i="1" dirty="0">
                          <a:latin typeface="Cambria Math" panose="02040503050406030204" pitchFamily="18" charset="0"/>
                        </a:rPr>
                        <m:t>=</m:t>
                      </m:r>
                      <m:r>
                        <a:rPr lang="en-US" altLang="ja-JP" i="1" dirty="0">
                          <a:latin typeface="Cambria Math" panose="02040503050406030204" pitchFamily="18" charset="0"/>
                        </a:rPr>
                        <m:t>𝑎𝑟𝑔𝑚𝑖</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𝑛</m:t>
                          </m:r>
                        </m:e>
                        <m:sub>
                          <m:r>
                            <m:rPr>
                              <m:sty m:val="p"/>
                            </m:rPr>
                            <a:rPr lang="en-US" altLang="ja-JP" dirty="0">
                              <a:latin typeface="Cambria Math" panose="02040503050406030204" pitchFamily="18" charset="0"/>
                            </a:rPr>
                            <m:t>Θ</m:t>
                          </m:r>
                        </m:sub>
                      </m:sSub>
                      <m:nary>
                        <m:naryPr>
                          <m:chr m:val="∑"/>
                          <m:limLoc m:val="subSup"/>
                          <m:ctrlPr>
                            <a:rPr lang="en-US" altLang="ja-JP" i="1" dirty="0">
                              <a:latin typeface="Cambria Math" panose="02040503050406030204" pitchFamily="18" charset="0"/>
                            </a:rPr>
                          </m:ctrlPr>
                        </m:naryPr>
                        <m:sub>
                          <m:r>
                            <m:rPr>
                              <m:brk m:alnAt="25"/>
                            </m:rPr>
                            <a:rPr lang="en-US" altLang="ja-JP" i="1" dirty="0">
                              <a:latin typeface="Cambria Math" panose="02040503050406030204" pitchFamily="18" charset="0"/>
                            </a:rPr>
                            <m:t>𝑗</m:t>
                          </m:r>
                          <m:r>
                            <a:rPr lang="en-US" altLang="ja-JP" i="1" dirty="0">
                              <a:latin typeface="Cambria Math" panose="02040503050406030204" pitchFamily="18" charset="0"/>
                            </a:rPr>
                            <m:t>=</m:t>
                          </m:r>
                          <m:r>
                            <m:rPr>
                              <m:brk m:alnAt="25"/>
                            </m:rPr>
                            <a:rPr lang="en-US" altLang="ja-JP" i="1" dirty="0">
                              <a:latin typeface="Cambria Math" panose="02040503050406030204" pitchFamily="18" charset="0"/>
                            </a:rPr>
                            <m:t>1</m:t>
                          </m:r>
                        </m:sub>
                        <m:sup>
                          <m:r>
                            <a:rPr lang="en-US" altLang="ja-JP" i="1" dirty="0">
                              <a:latin typeface="Cambria Math" panose="02040503050406030204" pitchFamily="18" charset="0"/>
                            </a:rPr>
                            <m:t>𝐽</m:t>
                          </m:r>
                        </m:sup>
                        <m:e>
                          <m:nary>
                            <m:naryPr>
                              <m:chr m:val="∑"/>
                              <m:limLoc m:val="subSup"/>
                              <m:ctrlPr>
                                <a:rPr lang="en-US" altLang="ja-JP" i="1" dirty="0" smtClean="0">
                                  <a:latin typeface="Cambria Math" panose="02040503050406030204" pitchFamily="18" charset="0"/>
                                </a:rPr>
                              </m:ctrlPr>
                            </m:naryPr>
                            <m:sub>
                              <m:sSub>
                                <m:sSubPr>
                                  <m:ctrlPr>
                                    <a:rPr lang="en-US" altLang="ja-JP" b="0" i="1" dirty="0" smtClean="0">
                                      <a:latin typeface="Cambria Math" panose="02040503050406030204" pitchFamily="18" charset="0"/>
                                    </a:rPr>
                                  </m:ctrlPr>
                                </m:sSubPr>
                                <m:e>
                                  <m:r>
                                    <m:rPr>
                                      <m:brk m:alnAt="25"/>
                                    </m:rPr>
                                    <a:rPr lang="en-US" altLang="ja-JP" b="0" i="1" dirty="0" smtClean="0">
                                      <a:latin typeface="Cambria Math" panose="02040503050406030204" pitchFamily="18" charset="0"/>
                                    </a:rPr>
                                    <m:t>𝑥</m:t>
                                  </m:r>
                                </m:e>
                                <m:sub>
                                  <m:r>
                                    <m:rPr>
                                      <m:brk m:alnAt="25"/>
                                    </m:rP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𝑅</m:t>
                                  </m:r>
                                </m:e>
                                <m:sub>
                                  <m:r>
                                    <a:rPr lang="en-US" altLang="ja-JP" b="0" i="1" dirty="0" smtClean="0">
                                      <a:latin typeface="Cambria Math" panose="02040503050406030204" pitchFamily="18" charset="0"/>
                                    </a:rPr>
                                    <m:t>𝑗</m:t>
                                  </m:r>
                                </m:sub>
                              </m:sSub>
                            </m:sub>
                            <m:sup/>
                            <m:e>
                              <m:r>
                                <a:rPr lang="en-US" altLang="ja-JP" b="0" i="1" dirty="0" smtClean="0">
                                  <a:latin typeface="Cambria Math" panose="02040503050406030204" pitchFamily="18" charset="0"/>
                                </a:rPr>
                                <m:t>𝐿</m:t>
                              </m:r>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𝛾</m:t>
                                      </m:r>
                                    </m:e>
                                    <m:sub>
                                      <m:r>
                                        <a:rPr lang="en-US" altLang="ja-JP" b="0" i="1" dirty="0" smtClean="0">
                                          <a:latin typeface="Cambria Math" panose="02040503050406030204" pitchFamily="18" charset="0"/>
                                        </a:rPr>
                                        <m:t>𝑗</m:t>
                                      </m:r>
                                    </m:sub>
                                  </m:sSub>
                                </m:e>
                              </m:d>
                            </m:e>
                          </m:nary>
                        </m:e>
                      </m:nary>
                    </m:oMath>
                  </m:oMathPara>
                </a14:m>
                <a:endParaRPr lang="ja-JP" altLang="en-US" dirty="0"/>
              </a:p>
            </p:txBody>
          </p:sp>
        </mc:Choice>
        <mc:Fallback>
          <p:sp>
            <p:nvSpPr>
              <p:cNvPr id="9" name="正方形/長方形 8"/>
              <p:cNvSpPr>
                <a:spLocks noRot="1" noChangeAspect="1" noMove="1" noResize="1" noEditPoints="1" noAdjustHandles="1" noChangeArrowheads="1" noChangeShapeType="1" noTextEdit="1"/>
              </p:cNvSpPr>
              <p:nvPr/>
            </p:nvSpPr>
            <p:spPr>
              <a:xfrm>
                <a:off x="899127" y="3250320"/>
                <a:ext cx="3857338" cy="747641"/>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3654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ブースティング木とは</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ja-JP" altLang="en-US" sz="1800" dirty="0" smtClean="0"/>
                  <a:t>前述の問題を解いた木の和である。</a:t>
                </a:r>
                <a:endParaRPr lang="en-US" altLang="ja-JP" sz="1800" dirty="0" smtClean="0"/>
              </a:p>
              <a:p>
                <a:pPr marL="342900" lvl="1" indent="0">
                  <a:buNone/>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𝑀</m:t>
                          </m:r>
                        </m:sub>
                      </m:sSub>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e>
                      </m:d>
                      <m:r>
                        <a:rPr kumimoji="1" lang="en-US" altLang="ja-JP" sz="1800" b="0" i="1" smtClean="0">
                          <a:latin typeface="Cambria Math" panose="02040503050406030204" pitchFamily="18" charset="0"/>
                        </a:rPr>
                        <m:t>=</m:t>
                      </m:r>
                      <m:nary>
                        <m:naryPr>
                          <m:chr m:val="∑"/>
                          <m:ctrlPr>
                            <a:rPr kumimoji="1" lang="en-US" altLang="ja-JP" sz="1800" b="0" i="1" smtClean="0">
                              <a:latin typeface="Cambria Math" panose="02040503050406030204" pitchFamily="18" charset="0"/>
                            </a:rPr>
                          </m:ctrlPr>
                        </m:naryPr>
                        <m:sub>
                          <m:r>
                            <m:rPr>
                              <m:brk m:alnAt="23"/>
                            </m:rPr>
                            <a:rPr kumimoji="1" lang="en-US" altLang="ja-JP" sz="1800" b="0" i="1" smtClean="0">
                              <a:latin typeface="Cambria Math" panose="02040503050406030204" pitchFamily="18" charset="0"/>
                            </a:rPr>
                            <m:t>𝑚</m:t>
                          </m:r>
                          <m:r>
                            <a:rPr kumimoji="1" lang="en-US" altLang="ja-JP" sz="1800" b="0" i="1" smtClean="0">
                              <a:latin typeface="Cambria Math" panose="02040503050406030204" pitchFamily="18" charset="0"/>
                            </a:rPr>
                            <m:t>=1</m:t>
                          </m:r>
                        </m:sub>
                        <m:sup>
                          <m:r>
                            <a:rPr kumimoji="1" lang="en-US" altLang="ja-JP" sz="1800" b="0" i="1" smtClean="0">
                              <a:latin typeface="Cambria Math" panose="02040503050406030204" pitchFamily="18" charset="0"/>
                            </a:rPr>
                            <m:t>𝑀</m:t>
                          </m:r>
                        </m:sup>
                        <m:e>
                          <m:r>
                            <a:rPr kumimoji="1" lang="en-US" altLang="ja-JP" sz="1800" b="0" i="1" smtClean="0">
                              <a:latin typeface="Cambria Math" panose="02040503050406030204" pitchFamily="18" charset="0"/>
                            </a:rPr>
                            <m:t>𝑇</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m:rPr>
                                      <m:sty m:val="p"/>
                                    </m:rPr>
                                    <a:rPr kumimoji="1" lang="en-US" altLang="ja-JP" sz="1800" b="0" i="0" smtClean="0">
                                      <a:latin typeface="Cambria Math" panose="02040503050406030204" pitchFamily="18" charset="0"/>
                                    </a:rPr>
                                    <m:t>Θ</m:t>
                                  </m:r>
                                </m:e>
                                <m:sub>
                                  <m:r>
                                    <a:rPr kumimoji="1" lang="en-US" altLang="ja-JP" sz="1800" b="0" i="1" smtClean="0">
                                      <a:latin typeface="Cambria Math" panose="02040503050406030204" pitchFamily="18" charset="0"/>
                                    </a:rPr>
                                    <m:t>𝑚</m:t>
                                  </m:r>
                                </m:sub>
                              </m:sSub>
                            </m:e>
                          </m:d>
                        </m:e>
                      </m:nary>
                    </m:oMath>
                  </m:oMathPara>
                </a14:m>
                <a:endParaRPr kumimoji="1" lang="en-US" altLang="ja-JP" sz="1800" dirty="0" smtClean="0"/>
              </a:p>
              <a:p>
                <a:r>
                  <a:rPr lang="ja-JP" altLang="en-US" sz="1800" dirty="0" smtClean="0"/>
                  <a:t>前向き段階的方式で導出可能</a:t>
                </a:r>
                <a:endParaRPr lang="en-US" altLang="ja-JP" sz="18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dirty="0"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m:rPr>
                                  <m:sty m:val="p"/>
                                </m:rPr>
                                <a:rPr lang="en-US" altLang="ja-JP" sz="1800" b="0" i="0" smtClean="0">
                                  <a:latin typeface="Cambria Math" panose="02040503050406030204" pitchFamily="18" charset="0"/>
                                </a:rPr>
                                <m:t>Θ</m:t>
                              </m:r>
                            </m:e>
                          </m:acc>
                        </m:e>
                        <m:sub>
                          <m:r>
                            <a:rPr lang="en-US" altLang="ja-JP" sz="1800" b="0" i="1" dirty="0" smtClean="0">
                              <a:latin typeface="Cambria Math" panose="02040503050406030204" pitchFamily="18" charset="0"/>
                            </a:rPr>
                            <m:t>𝑚</m:t>
                          </m:r>
                        </m:sub>
                      </m:sSub>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𝑎𝑟𝑔𝑚𝑖</m:t>
                      </m:r>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𝑛</m:t>
                          </m:r>
                        </m:e>
                        <m:sub>
                          <m:r>
                            <m:rPr>
                              <m:sty m:val="p"/>
                            </m:rPr>
                            <a:rPr lang="en-US" altLang="ja-JP" sz="1800" b="0" i="0" dirty="0" smtClean="0">
                              <a:latin typeface="Cambria Math" panose="02040503050406030204" pitchFamily="18" charset="0"/>
                            </a:rPr>
                            <m:t>Θ</m:t>
                          </m:r>
                        </m:sub>
                      </m:sSub>
                      <m:nary>
                        <m:naryPr>
                          <m:chr m:val="∑"/>
                          <m:ctrlPr>
                            <a:rPr lang="en-US" altLang="ja-JP" sz="1800" b="0" i="1" dirty="0" smtClean="0">
                              <a:latin typeface="Cambria Math" panose="02040503050406030204" pitchFamily="18" charset="0"/>
                            </a:rPr>
                          </m:ctrlPr>
                        </m:naryPr>
                        <m:sub>
                          <m:r>
                            <m:rPr>
                              <m:brk m:alnAt="23"/>
                            </m:rPr>
                            <a:rPr lang="en-US" altLang="ja-JP" sz="1800" b="0" i="1" dirty="0" smtClean="0">
                              <a:latin typeface="Cambria Math" panose="02040503050406030204" pitchFamily="18" charset="0"/>
                            </a:rPr>
                            <m:t>𝑖</m:t>
                          </m:r>
                          <m:r>
                            <a:rPr lang="en-US" altLang="ja-JP" sz="1800" b="0" i="1" dirty="0" smtClean="0">
                              <a:latin typeface="Cambria Math" panose="02040503050406030204" pitchFamily="18" charset="0"/>
                            </a:rPr>
                            <m:t>=1</m:t>
                          </m:r>
                        </m:sub>
                        <m:sup>
                          <m:r>
                            <a:rPr lang="en-US" altLang="ja-JP" sz="1800" b="0" i="1" dirty="0" smtClean="0">
                              <a:latin typeface="Cambria Math" panose="02040503050406030204" pitchFamily="18" charset="0"/>
                            </a:rPr>
                            <m:t>𝑁</m:t>
                          </m:r>
                        </m:sup>
                        <m:e>
                          <m:r>
                            <a:rPr lang="en-US" altLang="ja-JP" sz="1800" b="0" i="1" dirty="0" smtClean="0">
                              <a:latin typeface="Cambria Math" panose="02040503050406030204" pitchFamily="18" charset="0"/>
                            </a:rPr>
                            <m:t>𝐿</m:t>
                          </m:r>
                          <m:d>
                            <m:dPr>
                              <m:ctrlPr>
                                <a:rPr lang="en-US" altLang="ja-JP" sz="1800" b="0" i="1" dirty="0" smtClean="0">
                                  <a:latin typeface="Cambria Math" panose="02040503050406030204" pitchFamily="18" charset="0"/>
                                </a:rPr>
                              </m:ctrlPr>
                            </m:dPr>
                            <m:e>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𝑦</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𝑓</m:t>
                                  </m:r>
                                </m:e>
                                <m:sub>
                                  <m:r>
                                    <a:rPr lang="en-US" altLang="ja-JP" sz="1800" b="0" i="1" dirty="0" smtClean="0">
                                      <a:latin typeface="Cambria Math" panose="02040503050406030204" pitchFamily="18" charset="0"/>
                                    </a:rPr>
                                    <m:t>𝑚</m:t>
                                  </m:r>
                                  <m:r>
                                    <a:rPr lang="en-US" altLang="ja-JP" sz="1800" b="0" i="1" dirty="0" smtClean="0">
                                      <a:latin typeface="Cambria Math" panose="02040503050406030204" pitchFamily="18" charset="0"/>
                                    </a:rPr>
                                    <m:t>−1</m:t>
                                  </m:r>
                                </m:sub>
                              </m:sSub>
                              <m:d>
                                <m:dPr>
                                  <m:ctrlPr>
                                    <a:rPr lang="en-US" altLang="ja-JP" sz="1800" b="0" i="1" dirty="0" smtClean="0">
                                      <a:latin typeface="Cambria Math" panose="02040503050406030204" pitchFamily="18" charset="0"/>
                                    </a:rPr>
                                  </m:ctrlPr>
                                </m:dPr>
                                <m:e>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𝑥</m:t>
                                      </m:r>
                                    </m:e>
                                    <m:sub>
                                      <m:r>
                                        <a:rPr lang="en-US" altLang="ja-JP" sz="1800" b="0" i="1" dirty="0" smtClean="0">
                                          <a:latin typeface="Cambria Math" panose="02040503050406030204" pitchFamily="18" charset="0"/>
                                        </a:rPr>
                                        <m:t>𝑖</m:t>
                                      </m:r>
                                    </m:sub>
                                  </m:sSub>
                                </m:e>
                              </m:d>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𝑇</m:t>
                              </m:r>
                              <m:d>
                                <m:dPr>
                                  <m:ctrlPr>
                                    <a:rPr lang="en-US" altLang="ja-JP" sz="1800" b="0" i="1" dirty="0" smtClean="0">
                                      <a:latin typeface="Cambria Math" panose="02040503050406030204" pitchFamily="18" charset="0"/>
                                    </a:rPr>
                                  </m:ctrlPr>
                                </m:dPr>
                                <m:e>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𝑥</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b="0" i="1" dirty="0" smtClean="0">
                                          <a:latin typeface="Cambria Math" panose="02040503050406030204" pitchFamily="18" charset="0"/>
                                        </a:rPr>
                                      </m:ctrlPr>
                                    </m:sSubPr>
                                    <m:e>
                                      <m:r>
                                        <m:rPr>
                                          <m:sty m:val="p"/>
                                        </m:rPr>
                                        <a:rPr lang="en-US" altLang="ja-JP" sz="1800" b="0" i="0" dirty="0" smtClean="0">
                                          <a:latin typeface="Cambria Math" panose="02040503050406030204" pitchFamily="18" charset="0"/>
                                        </a:rPr>
                                        <m:t>Θ</m:t>
                                      </m:r>
                                    </m:e>
                                    <m:sub>
                                      <m:r>
                                        <a:rPr lang="en-US" altLang="ja-JP" sz="1800" b="0" i="1" dirty="0" smtClean="0">
                                          <a:latin typeface="Cambria Math" panose="02040503050406030204" pitchFamily="18" charset="0"/>
                                        </a:rPr>
                                        <m:t>𝑚</m:t>
                                      </m:r>
                                    </m:sub>
                                  </m:sSub>
                                </m:e>
                              </m:d>
                            </m:e>
                          </m:d>
                        </m:e>
                      </m:nary>
                    </m:oMath>
                  </m:oMathPara>
                </a14:m>
                <a:endParaRPr lang="en-US" altLang="ja-JP" sz="1800" dirty="0" smtClean="0"/>
              </a:p>
              <a:p>
                <a:r>
                  <a:rPr lang="ja-JP" altLang="en-US" sz="1800" dirty="0" smtClean="0"/>
                  <a:t>各領域</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𝑅</m:t>
                        </m:r>
                      </m:e>
                      <m:sub>
                        <m:r>
                          <a:rPr lang="en-US" altLang="ja-JP" sz="1800" b="0" i="1" smtClean="0">
                            <a:latin typeface="Cambria Math" panose="02040503050406030204" pitchFamily="18" charset="0"/>
                          </a:rPr>
                          <m:t>𝑗𝑚</m:t>
                        </m:r>
                      </m:sub>
                    </m:sSub>
                    <m:r>
                      <a:rPr lang="ja-JP" altLang="en-US" sz="1800" i="1">
                        <a:latin typeface="Cambria Math" panose="02040503050406030204" pitchFamily="18" charset="0"/>
                      </a:rPr>
                      <m:t>において</m:t>
                    </m:r>
                  </m:oMath>
                </a14:m>
                <a:r>
                  <a:rPr lang="ja-JP" altLang="en-US" sz="1800" dirty="0" smtClean="0"/>
                  <a:t>最適な</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𝛾</m:t>
                        </m:r>
                      </m:e>
                      <m:sub>
                        <m:r>
                          <a:rPr lang="en-US" altLang="ja-JP" sz="1800" b="0" i="1" smtClean="0">
                            <a:latin typeface="Cambria Math" panose="02040503050406030204" pitchFamily="18" charset="0"/>
                          </a:rPr>
                          <m:t>𝑗𝑚</m:t>
                        </m:r>
                      </m:sub>
                    </m:sSub>
                    <m:r>
                      <a:rPr lang="ja-JP" altLang="en-US" sz="1800" i="1">
                        <a:latin typeface="Cambria Math" panose="02040503050406030204" pitchFamily="18" charset="0"/>
                      </a:rPr>
                      <m:t>は</m:t>
                    </m:r>
                  </m:oMath>
                </a14:m>
                <a:r>
                  <a:rPr lang="ja-JP" altLang="en-US" sz="1800" dirty="0" smtClean="0"/>
                  <a:t>容易に導出可能</a:t>
                </a:r>
                <a:r>
                  <a:rPr lang="en-US" altLang="ja-JP" sz="1800" dirty="0" smtClean="0"/>
                  <a:t>(P1)</a:t>
                </a: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dirty="0"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𝛾</m:t>
                              </m:r>
                            </m:e>
                          </m:acc>
                        </m:e>
                        <m:sub>
                          <m:r>
                            <a:rPr lang="en-US" altLang="ja-JP" sz="1800" b="0" i="1" dirty="0" smtClean="0">
                              <a:latin typeface="Cambria Math" panose="02040503050406030204" pitchFamily="18" charset="0"/>
                            </a:rPr>
                            <m:t>𝑗𝑚</m:t>
                          </m:r>
                        </m:sub>
                      </m:sSub>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𝑎𝑟𝑔𝑚𝑖</m:t>
                      </m:r>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𝑛</m:t>
                          </m:r>
                        </m:e>
                        <m:sub>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𝛾</m:t>
                              </m:r>
                            </m:e>
                            <m:sub>
                              <m:r>
                                <a:rPr lang="en-US" altLang="ja-JP" sz="1800" b="0" i="1" dirty="0" smtClean="0">
                                  <a:latin typeface="Cambria Math" panose="02040503050406030204" pitchFamily="18" charset="0"/>
                                </a:rPr>
                                <m:t>𝑗𝑚</m:t>
                              </m:r>
                            </m:sub>
                          </m:sSub>
                        </m:sub>
                      </m:sSub>
                      <m:nary>
                        <m:naryPr>
                          <m:chr m:val="∑"/>
                          <m:supHide m:val="on"/>
                          <m:ctrlPr>
                            <a:rPr lang="en-US" altLang="ja-JP" sz="1800" b="0" i="1" dirty="0" smtClean="0">
                              <a:latin typeface="Cambria Math" panose="02040503050406030204" pitchFamily="18" charset="0"/>
                            </a:rPr>
                          </m:ctrlPr>
                        </m:naryPr>
                        <m:sub>
                          <m:sSub>
                            <m:sSubPr>
                              <m:ctrlPr>
                                <a:rPr lang="en-US" altLang="ja-JP" sz="1800" b="0" i="1" dirty="0" smtClean="0">
                                  <a:latin typeface="Cambria Math" panose="02040503050406030204" pitchFamily="18" charset="0"/>
                                </a:rPr>
                              </m:ctrlPr>
                            </m:sSubPr>
                            <m:e>
                              <m:r>
                                <m:rPr>
                                  <m:brk m:alnAt="7"/>
                                </m:rPr>
                                <a:rPr lang="en-US" altLang="ja-JP" sz="1800" b="0" i="1" dirty="0" smtClean="0">
                                  <a:latin typeface="Cambria Math" panose="02040503050406030204" pitchFamily="18" charset="0"/>
                                </a:rPr>
                                <m:t>𝑥</m:t>
                              </m:r>
                            </m:e>
                            <m:sub>
                              <m:r>
                                <m:rPr>
                                  <m:brk m:alnAt="7"/>
                                </m:rP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𝑅</m:t>
                              </m:r>
                            </m:e>
                            <m:sub>
                              <m:r>
                                <a:rPr lang="en-US" altLang="ja-JP" sz="1800" b="0" i="1" dirty="0" smtClean="0">
                                  <a:latin typeface="Cambria Math" panose="02040503050406030204" pitchFamily="18" charset="0"/>
                                </a:rPr>
                                <m:t>𝑗𝑚</m:t>
                              </m:r>
                            </m:sub>
                          </m:sSub>
                        </m:sub>
                        <m:sup/>
                        <m:e>
                          <m:r>
                            <a:rPr lang="en-US" altLang="ja-JP" sz="1800" b="0" i="1" dirty="0" smtClean="0">
                              <a:latin typeface="Cambria Math" panose="02040503050406030204" pitchFamily="18" charset="0"/>
                            </a:rPr>
                            <m:t>𝐿</m:t>
                          </m:r>
                          <m:d>
                            <m:dPr>
                              <m:ctrlPr>
                                <a:rPr lang="en-US" altLang="ja-JP" sz="1800" b="0" i="1" dirty="0" smtClean="0">
                                  <a:latin typeface="Cambria Math" panose="02040503050406030204" pitchFamily="18" charset="0"/>
                                </a:rPr>
                              </m:ctrlPr>
                            </m:dPr>
                            <m:e>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𝑦</m:t>
                                  </m:r>
                                </m:e>
                                <m:sub>
                                  <m:r>
                                    <a:rPr lang="en-US" altLang="ja-JP" sz="1800" b="0" i="1" dirty="0" smtClean="0">
                                      <a:latin typeface="Cambria Math" panose="02040503050406030204" pitchFamily="18" charset="0"/>
                                    </a:rPr>
                                    <m:t>𝑖</m:t>
                                  </m:r>
                                </m:sub>
                              </m:sSub>
                              <m:r>
                                <a:rPr lang="en-US" altLang="ja-JP" sz="1800" b="0" i="1" dirty="0" smtClean="0">
                                  <a:latin typeface="Cambria Math" panose="02040503050406030204" pitchFamily="18" charset="0"/>
                                </a:rPr>
                                <m:t>,</m:t>
                              </m:r>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𝑓</m:t>
                                  </m:r>
                                </m:e>
                                <m:sub>
                                  <m:r>
                                    <a:rPr lang="en-US" altLang="ja-JP" sz="1800" b="0" i="1" dirty="0" smtClean="0">
                                      <a:latin typeface="Cambria Math" panose="02040503050406030204" pitchFamily="18" charset="0"/>
                                    </a:rPr>
                                    <m:t>𝑚</m:t>
                                  </m:r>
                                  <m:r>
                                    <a:rPr lang="en-US" altLang="ja-JP" sz="1800" b="0" i="1" dirty="0" smtClean="0">
                                      <a:latin typeface="Cambria Math" panose="02040503050406030204" pitchFamily="18" charset="0"/>
                                    </a:rPr>
                                    <m:t>−1</m:t>
                                  </m:r>
                                </m:sub>
                              </m:sSub>
                              <m:d>
                                <m:dPr>
                                  <m:ctrlPr>
                                    <a:rPr lang="en-US" altLang="ja-JP" sz="1800" b="0" i="1" dirty="0" smtClean="0">
                                      <a:latin typeface="Cambria Math" panose="02040503050406030204" pitchFamily="18" charset="0"/>
                                    </a:rPr>
                                  </m:ctrlPr>
                                </m:dPr>
                                <m:e>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𝑥</m:t>
                                      </m:r>
                                    </m:e>
                                    <m:sub>
                                      <m:r>
                                        <a:rPr lang="en-US" altLang="ja-JP" sz="1800" b="0" i="1" dirty="0" smtClean="0">
                                          <a:latin typeface="Cambria Math" panose="02040503050406030204" pitchFamily="18" charset="0"/>
                                        </a:rPr>
                                        <m:t>𝑖</m:t>
                                      </m:r>
                                    </m:sub>
                                  </m:sSub>
                                </m:e>
                              </m:d>
                              <m:r>
                                <a:rPr lang="en-US" altLang="ja-JP" sz="1800" b="0" i="1" dirty="0" smtClean="0">
                                  <a:latin typeface="Cambria Math" panose="02040503050406030204" pitchFamily="18" charset="0"/>
                                </a:rPr>
                                <m:t>+</m:t>
                              </m:r>
                              <m:sSub>
                                <m:sSubPr>
                                  <m:ctrlPr>
                                    <a:rPr lang="en-US" altLang="ja-JP" sz="1800" b="0" i="1" dirty="0" smtClean="0">
                                      <a:latin typeface="Cambria Math" panose="02040503050406030204" pitchFamily="18" charset="0"/>
                                    </a:rPr>
                                  </m:ctrlPr>
                                </m:sSubPr>
                                <m:e>
                                  <m:r>
                                    <a:rPr lang="en-US" altLang="ja-JP" sz="1800" b="0" i="1" dirty="0" smtClean="0">
                                      <a:latin typeface="Cambria Math" panose="02040503050406030204" pitchFamily="18" charset="0"/>
                                    </a:rPr>
                                    <m:t>𝛾</m:t>
                                  </m:r>
                                </m:e>
                                <m:sub>
                                  <m:r>
                                    <a:rPr lang="en-US" altLang="ja-JP" sz="1800" b="0" i="1" dirty="0" smtClean="0">
                                      <a:latin typeface="Cambria Math" panose="02040503050406030204" pitchFamily="18" charset="0"/>
                                    </a:rPr>
                                    <m:t>𝑗𝑚</m:t>
                                  </m:r>
                                </m:sub>
                              </m:sSub>
                            </m:e>
                          </m:d>
                        </m:e>
                      </m:nary>
                    </m:oMath>
                  </m:oMathPara>
                </a14:m>
                <a:endParaRPr lang="en-US" altLang="ja-JP" sz="1800" dirty="0" smtClean="0"/>
              </a:p>
              <a:p>
                <a:r>
                  <a:rPr lang="ja-JP" altLang="en-US" sz="1800" dirty="0" smtClean="0"/>
                  <a:t>一方、特別な場合を除き、領域</a:t>
                </a:r>
                <a14:m>
                  <m:oMath xmlns:m="http://schemas.openxmlformats.org/officeDocument/2006/math">
                    <m:r>
                      <a:rPr lang="en-US" altLang="ja-JP" sz="1800" b="0" i="1" smtClean="0">
                        <a:latin typeface="Cambria Math" panose="02040503050406030204" pitchFamily="18" charset="0"/>
                      </a:rPr>
                      <m:t>𝑅</m:t>
                    </m:r>
                    <m:r>
                      <a:rPr lang="ja-JP" altLang="en-US" sz="1800" i="1">
                        <a:latin typeface="Cambria Math" panose="02040503050406030204" pitchFamily="18" charset="0"/>
                      </a:rPr>
                      <m:t>を</m:t>
                    </m:r>
                  </m:oMath>
                </a14:m>
                <a:r>
                  <a:rPr lang="ja-JP" altLang="en-US" sz="1800" dirty="0" smtClean="0"/>
                  <a:t>求めるのは困難。</a:t>
                </a:r>
                <a:endParaRPr lang="en-US" altLang="ja-JP" sz="1800" dirty="0" smtClean="0"/>
              </a:p>
              <a:p>
                <a:pPr lvl="1"/>
                <a:r>
                  <a:rPr lang="en-US" altLang="ja-JP" sz="1800" dirty="0" smtClean="0"/>
                  <a:t>2</a:t>
                </a:r>
                <a:r>
                  <a:rPr lang="ja-JP" altLang="en-US" sz="1800" dirty="0" smtClean="0"/>
                  <a:t>乗誤差損失なら残差</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𝑖</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𝑓</m:t>
                        </m:r>
                      </m:e>
                      <m:sub>
                        <m:r>
                          <a:rPr lang="en-US" altLang="ja-JP" sz="1800" b="0" i="1" smtClean="0">
                            <a:latin typeface="Cambria Math" panose="02040503050406030204" pitchFamily="18" charset="0"/>
                          </a:rPr>
                          <m:t>𝑚</m:t>
                        </m:r>
                        <m:r>
                          <a:rPr lang="en-US" altLang="ja-JP" sz="1800" b="0" i="1" smtClean="0">
                            <a:latin typeface="Cambria Math" panose="02040503050406030204" pitchFamily="18" charset="0"/>
                          </a:rPr>
                          <m:t>−1</m:t>
                        </m:r>
                      </m:sub>
                    </m:sSub>
                    <m:r>
                      <a:rPr lang="ja-JP" altLang="en-US" sz="1800" i="1">
                        <a:latin typeface="Cambria Math" panose="02040503050406030204" pitchFamily="18" charset="0"/>
                      </a:rPr>
                      <m:t>を</m:t>
                    </m:r>
                  </m:oMath>
                </a14:m>
                <a:r>
                  <a:rPr lang="ja-JP" altLang="en-US" sz="1800" dirty="0" smtClean="0"/>
                  <a:t>求めればよい</a:t>
                </a:r>
                <a:endParaRPr lang="en-US" altLang="ja-JP" sz="1800" dirty="0" smtClean="0"/>
              </a:p>
              <a:p>
                <a:pPr lvl="1"/>
                <a:r>
                  <a:rPr lang="ja-JP" altLang="en-US" sz="1800" dirty="0" smtClean="0"/>
                  <a:t>指数</a:t>
                </a:r>
                <a:r>
                  <a:rPr lang="ja-JP" altLang="en-US" sz="1800" dirty="0"/>
                  <a:t>損失</a:t>
                </a:r>
                <a:r>
                  <a:rPr lang="ja-JP" altLang="en-US" sz="1800" dirty="0" smtClean="0"/>
                  <a:t>なら木を用いたアダブーストでよい</a:t>
                </a:r>
                <a:endParaRPr lang="en-US" altLang="ja-JP" sz="1800" dirty="0" smtClean="0"/>
              </a:p>
              <a:p>
                <a:pPr marL="342900" lvl="1" indent="0">
                  <a:buNone/>
                </a:pPr>
                <a:r>
                  <a:rPr lang="ja-JP" altLang="en-US" sz="1800" dirty="0" smtClean="0">
                    <a:sym typeface="Wingdings" panose="05000000000000000000" pitchFamily="2" charset="2"/>
                  </a:rPr>
                  <a:t>　　外れ値の影響を強く受けるため、ロバスト性が低い</a:t>
                </a:r>
                <a:endParaRPr lang="en-US" altLang="ja-JP" sz="1800" dirty="0"/>
              </a:p>
              <a:p>
                <a:r>
                  <a:rPr lang="ja-JP" altLang="en-US" sz="1800" dirty="0" smtClean="0"/>
                  <a:t>任意の微分可能な損失基準で</a:t>
                </a:r>
                <a14:m>
                  <m:oMath xmlns:m="http://schemas.openxmlformats.org/officeDocument/2006/math">
                    <m:sSub>
                      <m:sSubPr>
                        <m:ctrlPr>
                          <a:rPr lang="en-US" altLang="ja-JP" sz="1800" b="0" i="1" dirty="0"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m:rPr>
                                <m:sty m:val="p"/>
                              </m:rPr>
                              <a:rPr lang="en-US" altLang="ja-JP" sz="1800" b="0" i="0" smtClean="0">
                                <a:latin typeface="Cambria Math" panose="02040503050406030204" pitchFamily="18" charset="0"/>
                              </a:rPr>
                              <m:t>Θ</m:t>
                            </m:r>
                          </m:e>
                        </m:acc>
                      </m:e>
                      <m:sub>
                        <m:r>
                          <a:rPr lang="en-US" altLang="ja-JP" sz="1800" b="0" i="1" dirty="0" smtClean="0">
                            <a:latin typeface="Cambria Math" panose="02040503050406030204" pitchFamily="18" charset="0"/>
                          </a:rPr>
                          <m:t>𝑚</m:t>
                        </m:r>
                      </m:sub>
                    </m:sSub>
                  </m:oMath>
                </a14:m>
                <a:r>
                  <a:rPr lang="ja-JP" altLang="en-US" sz="1800" dirty="0" err="1" smtClean="0"/>
                  <a:t>の近</a:t>
                </a:r>
                <a:r>
                  <a:rPr lang="ja-JP" altLang="en-US" sz="1800" dirty="0" smtClean="0"/>
                  <a:t>似解を導出するアルゴリズム</a:t>
                </a:r>
                <a:endParaRPr lang="en-US" altLang="ja-JP" sz="1800" dirty="0" smtClean="0"/>
              </a:p>
              <a:p>
                <a:pPr marL="0" indent="0">
                  <a:buNone/>
                </a:pPr>
                <a:r>
                  <a:rPr lang="ja-JP" altLang="en-US" sz="1800" dirty="0" smtClean="0">
                    <a:sym typeface="Wingdings" panose="05000000000000000000" pitchFamily="2" charset="2"/>
                  </a:rPr>
                  <a:t>　　勾配ブースティング</a:t>
                </a:r>
                <a:endParaRPr lang="en-US" altLang="ja-JP" sz="1800" dirty="0" smtClean="0"/>
              </a:p>
              <a:p>
                <a:pPr lvl="1"/>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987"/>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23</a:t>
            </a:fld>
            <a:endParaRPr kumimoji="1" lang="ja-JP" altLang="en-US"/>
          </a:p>
        </p:txBody>
      </p:sp>
    </p:spTree>
    <p:extLst>
      <p:ext uri="{BB962C8B-B14F-4D97-AF65-F5344CB8AC3E}">
        <p14:creationId xmlns:p14="http://schemas.microsoft.com/office/powerpoint/2010/main" val="349044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勾配ブースティングの前準備</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7650" y="931550"/>
                <a:ext cx="8999220" cy="5558466"/>
              </a:xfrm>
            </p:spPr>
            <p:txBody>
              <a:bodyPr/>
              <a:lstStyle/>
              <a:p>
                <a:r>
                  <a:rPr lang="ja-JP" altLang="en-US" dirty="0" smtClean="0"/>
                  <a:t>最急降下法</a:t>
                </a:r>
                <a:endParaRPr lang="en-US" altLang="ja-JP" dirty="0" smtClean="0"/>
              </a:p>
              <a:p>
                <a:pPr lvl="1"/>
                <a:r>
                  <a:rPr kumimoji="1" lang="ja-JP" altLang="en-US" dirty="0" smtClean="0"/>
                  <a:t>任意の微分可能な損失関数</a:t>
                </a:r>
                <a14:m>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e>
                    </m:d>
                    <m:r>
                      <a:rPr lang="ja-JP" altLang="en-US" i="1">
                        <a:latin typeface="Cambria Math" panose="02040503050406030204" pitchFamily="18" charset="0"/>
                      </a:rPr>
                      <m:t>を</m:t>
                    </m:r>
                  </m:oMath>
                </a14:m>
                <a:r>
                  <a:rPr kumimoji="1" lang="ja-JP" altLang="en-US" dirty="0" smtClean="0"/>
                  <a:t>小さくする</a:t>
                </a:r>
                <a14:m>
                  <m:oMath xmlns:m="http://schemas.openxmlformats.org/officeDocument/2006/math">
                    <m:r>
                      <a:rPr kumimoji="1" lang="en-US" altLang="ja-JP" b="0" i="1" smtClean="0">
                        <a:latin typeface="Cambria Math" panose="02040503050406030204" pitchFamily="18" charset="0"/>
                      </a:rPr>
                      <m:t>𝑓</m:t>
                    </m:r>
                    <m:r>
                      <a:rPr lang="ja-JP" altLang="en-US" i="1">
                        <a:latin typeface="Cambria Math" panose="02040503050406030204" pitchFamily="18" charset="0"/>
                      </a:rPr>
                      <m:t>を</m:t>
                    </m:r>
                  </m:oMath>
                </a14:m>
                <a:r>
                  <a:rPr kumimoji="1" lang="ja-JP" altLang="en-US" dirty="0" smtClean="0"/>
                  <a:t>求めるために、</a:t>
                </a:r>
                <a14:m>
                  <m:oMath xmlns:m="http://schemas.openxmlformats.org/officeDocument/2006/math">
                    <m:r>
                      <a:rPr kumimoji="1" lang="en-US" altLang="ja-JP" b="0" i="1" smtClean="0">
                        <a:latin typeface="Cambria Math" panose="02040503050406030204" pitchFamily="18" charset="0"/>
                      </a:rPr>
                      <m:t>𝑓</m:t>
                    </m:r>
                    <m:r>
                      <a:rPr lang="ja-JP" altLang="en-US" i="1">
                        <a:latin typeface="Cambria Math" panose="02040503050406030204" pitchFamily="18" charset="0"/>
                      </a:rPr>
                      <m:t>に</m:t>
                    </m:r>
                  </m:oMath>
                </a14:m>
                <a:r>
                  <a:rPr kumimoji="1" lang="ja-JP" altLang="en-US" dirty="0" smtClean="0"/>
                  <a:t>対する</a:t>
                </a:r>
                <a14:m>
                  <m:oMath xmlns:m="http://schemas.openxmlformats.org/officeDocument/2006/math">
                    <m:r>
                      <a:rPr kumimoji="1" lang="en-US" altLang="ja-JP" b="0" i="1" dirty="0" smtClean="0">
                        <a:latin typeface="Cambria Math" panose="02040503050406030204" pitchFamily="18" charset="0"/>
                      </a:rPr>
                      <m:t>𝐿</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𝑓</m:t>
                        </m:r>
                      </m:e>
                    </m:d>
                    <m:r>
                      <a:rPr lang="ja-JP" altLang="en-US" i="1" dirty="0">
                        <a:latin typeface="Cambria Math" panose="02040503050406030204" pitchFamily="18" charset="0"/>
                      </a:rPr>
                      <m:t>の</m:t>
                    </m:r>
                  </m:oMath>
                </a14:m>
                <a:r>
                  <a:rPr kumimoji="1" lang="ja-JP" altLang="en-US" dirty="0" smtClean="0"/>
                  <a:t>勾配に基づいて、貪欲的に</a:t>
                </a:r>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lang="ja-JP" altLang="en-US" i="1">
                        <a:latin typeface="Cambria Math" panose="02040503050406030204" pitchFamily="18" charset="0"/>
                      </a:rPr>
                      <m:t>が</m:t>
                    </m:r>
                  </m:oMath>
                </a14:m>
                <a:r>
                  <a:rPr kumimoji="1" lang="ja-JP" altLang="en-US" dirty="0" smtClean="0"/>
                  <a:t>小さくなる局所的な方向へ</a:t>
                </a:r>
                <a14:m>
                  <m:oMath xmlns:m="http://schemas.openxmlformats.org/officeDocument/2006/math">
                    <m:r>
                      <a:rPr kumimoji="1" lang="en-US" altLang="ja-JP" b="0" i="1" smtClean="0">
                        <a:latin typeface="Cambria Math" panose="02040503050406030204" pitchFamily="18" charset="0"/>
                      </a:rPr>
                      <m:t>𝑓</m:t>
                    </m:r>
                    <m:r>
                      <a:rPr lang="ja-JP" altLang="en-US" i="1">
                        <a:latin typeface="Cambria Math" panose="02040503050406030204" pitchFamily="18" charset="0"/>
                      </a:rPr>
                      <m:t>を</m:t>
                    </m:r>
                  </m:oMath>
                </a14:m>
                <a:r>
                  <a:rPr kumimoji="1" lang="ja-JP" altLang="en-US" dirty="0" smtClean="0"/>
                  <a:t>更新</a:t>
                </a:r>
                <a:endParaRPr kumimoji="1" lang="en-US" altLang="ja-JP" dirty="0" smtClean="0"/>
              </a:p>
              <a:p>
                <a:pPr lvl="2"/>
                <a14:m>
                  <m:oMath xmlns:m="http://schemas.openxmlformats.org/officeDocument/2006/math">
                    <m:r>
                      <a:rPr kumimoji="1" lang="en-US" altLang="ja-JP" b="0" i="1" smtClean="0">
                        <a:latin typeface="Cambria Math" panose="02040503050406030204" pitchFamily="18" charset="0"/>
                      </a:rPr>
                      <m:t>𝑓</m:t>
                    </m:r>
                  </m:oMath>
                </a14:m>
                <a:r>
                  <a:rPr kumimoji="1" lang="ja-JP" altLang="en-US" dirty="0" smtClean="0"/>
                  <a:t>に対する</a:t>
                </a:r>
                <a14:m>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e>
                    </m:d>
                    <m:r>
                      <a:rPr lang="ja-JP" altLang="en-US" i="1">
                        <a:latin typeface="Cambria Math" panose="02040503050406030204" pitchFamily="18" charset="0"/>
                      </a:rPr>
                      <m:t>の</m:t>
                    </m:r>
                  </m:oMath>
                </a14:m>
                <a:r>
                  <a:rPr kumimoji="1" lang="ja-JP" altLang="en-US" b="0" dirty="0" smtClean="0"/>
                  <a:t>勾配</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𝑔</m:t>
                        </m:r>
                      </m:e>
                      <m:sub>
                        <m:r>
                          <a:rPr kumimoji="1" lang="en-US" altLang="ja-JP" b="0" i="1" dirty="0" smtClean="0">
                            <a:latin typeface="Cambria Math" panose="02040503050406030204" pitchFamily="18" charset="0"/>
                          </a:rPr>
                          <m:t>𝑚</m:t>
                        </m:r>
                      </m:sub>
                    </m:sSub>
                    <m:r>
                      <a:rPr lang="ja-JP" altLang="en-US" i="1" dirty="0">
                        <a:latin typeface="Cambria Math" panose="02040503050406030204" pitchFamily="18" charset="0"/>
                      </a:rPr>
                      <m:t>を</m:t>
                    </m:r>
                  </m:oMath>
                </a14:m>
                <a:r>
                  <a:rPr kumimoji="1" lang="ja-JP" altLang="en-US" b="0" dirty="0" smtClean="0"/>
                  <a:t>計算する。</a:t>
                </a:r>
                <a:endParaRPr kumimoji="1" lang="en-US" altLang="ja-JP" b="0" dirty="0" smtClean="0"/>
              </a:p>
              <a:p>
                <a:pPr marL="623887" lvl="2"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d>
                            <m:dPr>
                              <m:begChr m:val="["/>
                              <m:endChr m:val="]"/>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e>
                                  </m:d>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den>
                              </m:f>
                            </m:e>
                          </m:d>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sub>
                      </m:sSub>
                    </m:oMath>
                  </m:oMathPara>
                </a14:m>
                <a:endParaRPr kumimoji="1" lang="en-US" altLang="ja-JP" b="0" dirty="0" smtClean="0"/>
              </a:p>
              <a:p>
                <a:pPr lvl="2"/>
                <a:r>
                  <a:rPr lang="ja-JP" altLang="en-US" dirty="0" smtClean="0"/>
                  <a:t>更新する方向に対するステップの長さ</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𝜌</m:t>
                        </m:r>
                      </m:e>
                      <m:sub>
                        <m:r>
                          <a:rPr lang="en-US" altLang="ja-JP" b="0" i="1" smtClean="0">
                            <a:latin typeface="Cambria Math" panose="02040503050406030204" pitchFamily="18" charset="0"/>
                          </a:rPr>
                          <m:t>𝑚</m:t>
                        </m:r>
                      </m:sub>
                    </m:sSub>
                    <m:r>
                      <a:rPr lang="ja-JP" altLang="en-US" i="1">
                        <a:latin typeface="Cambria Math" panose="02040503050406030204" pitchFamily="18" charset="0"/>
                      </a:rPr>
                      <m:t>を</m:t>
                    </m:r>
                  </m:oMath>
                </a14:m>
                <a:r>
                  <a:rPr lang="ja-JP" altLang="en-US" dirty="0" smtClean="0"/>
                  <a:t>以下の式より計算する。</a:t>
                </a:r>
                <a:endParaRPr lang="en-US" altLang="ja-JP" dirty="0" smtClean="0"/>
              </a:p>
              <a:p>
                <a:pPr marL="623887"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𝜌</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𝑎𝑟𝑔𝑚𝑖</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ja-JP" altLang="en-US" b="0" i="1" smtClean="0">
                              <a:latin typeface="Cambria Math" panose="02040503050406030204" pitchFamily="18" charset="0"/>
                            </a:rPr>
                            <m:t>𝜌</m:t>
                          </m:r>
                        </m:sub>
                      </m:sSub>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e>
                      </m:d>
                    </m:oMath>
                  </m:oMathPara>
                </a14:m>
                <a:endParaRPr lang="en-US" altLang="ja-JP" dirty="0" smtClean="0"/>
              </a:p>
              <a:p>
                <a:pPr lvl="2"/>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sub>
                    </m:sSub>
                    <m:r>
                      <a:rPr lang="ja-JP" altLang="en-US" i="1">
                        <a:latin typeface="Cambria Math" panose="02040503050406030204" pitchFamily="18" charset="0"/>
                      </a:rPr>
                      <m:t>を</m:t>
                    </m:r>
                    <m:r>
                      <a:rPr lang="ja-JP" altLang="en-US" i="1" smtClean="0">
                        <a:latin typeface="Cambria Math" panose="02040503050406030204" pitchFamily="18" charset="0"/>
                      </a:rPr>
                      <m:t>次</m:t>
                    </m:r>
                    <m:r>
                      <a:rPr lang="ja-JP" altLang="en-US" i="1" dirty="0" smtClean="0">
                        <a:latin typeface="Cambria Math" panose="02040503050406030204" pitchFamily="18" charset="0"/>
                      </a:rPr>
                      <m:t>のように更新する。</m:t>
                    </m:r>
                  </m:oMath>
                </a14:m>
                <a:endParaRPr lang="en-US" altLang="ja-JP" dirty="0" smtClean="0"/>
              </a:p>
              <a:p>
                <a:pPr marL="623887"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𝜌</m:t>
                          </m:r>
                        </m:e>
                        <m:sub>
                          <m:r>
                            <a:rPr lang="en-US" altLang="ja-JP" b="0" i="1" smtClean="0">
                              <a:latin typeface="Cambria Math" panose="02040503050406030204" pitchFamily="18" charset="0"/>
                            </a:rPr>
                            <m:t>𝑚</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oMath>
                  </m:oMathPara>
                </a14:m>
                <a:endParaRPr lang="en-US" altLang="ja-JP" dirty="0" smtClean="0"/>
              </a:p>
              <a:p>
                <a:pPr lvl="2"/>
                <a:endParaRPr lang="en-US" altLang="ja-JP" dirty="0"/>
              </a:p>
              <a:p>
                <a:pPr lvl="2"/>
                <a:endParaRPr kumimoji="1" lang="en-US" altLang="ja-JP"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7650" y="931550"/>
                <a:ext cx="8999220" cy="5558466"/>
              </a:xfrm>
              <a:blipFill rotWithShape="0">
                <a:blip r:embed="rId2"/>
                <a:stretch>
                  <a:fillRect t="-131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24</a:t>
            </a:fld>
            <a:endParaRPr kumimoji="1" lang="ja-JP" altLang="en-US"/>
          </a:p>
        </p:txBody>
      </p:sp>
      <p:pic>
        <p:nvPicPr>
          <p:cNvPr id="614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887" y="4331402"/>
            <a:ext cx="3257120" cy="198716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2392679" y="6276053"/>
            <a:ext cx="8077201" cy="307777"/>
          </a:xfrm>
          <a:prstGeom prst="rect">
            <a:avLst/>
          </a:prstGeom>
        </p:spPr>
        <p:txBody>
          <a:bodyPr wrap="square">
            <a:spAutoFit/>
          </a:bodyPr>
          <a:lstStyle/>
          <a:p>
            <a:r>
              <a:rPr lang="ja-JP" altLang="en-US" sz="1400" dirty="0"/>
              <a:t>https://qiita.com/tomitomi3/items/d4318bf7afbc1c835dda</a:t>
            </a:r>
          </a:p>
        </p:txBody>
      </p:sp>
    </p:spTree>
    <p:extLst>
      <p:ext uri="{BB962C8B-B14F-4D97-AF65-F5344CB8AC3E}">
        <p14:creationId xmlns:p14="http://schemas.microsoft.com/office/powerpoint/2010/main" val="101006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勾配ブースティング</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𝑓</m:t>
                    </m:r>
                    <m:r>
                      <a:rPr lang="ja-JP" altLang="en-US" i="1">
                        <a:latin typeface="Cambria Math" panose="02040503050406030204" pitchFamily="18" charset="0"/>
                      </a:rPr>
                      <m:t>が</m:t>
                    </m:r>
                  </m:oMath>
                </a14:m>
                <a:r>
                  <a:rPr kumimoji="1" lang="ja-JP" altLang="en-US" dirty="0" smtClean="0"/>
                  <a:t>木による予測</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Θ</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m:rPr>
                        <m:nor/>
                      </m:rPr>
                      <a:rPr lang="ja-JP" altLang="en-US" dirty="0"/>
                      <m:t>（勾配ブースティング木</m:t>
                    </m:r>
                    <m:r>
                      <m:rPr>
                        <m:nor/>
                      </m:rPr>
                      <a:rPr lang="en-US" altLang="ja-JP" dirty="0"/>
                      <m:t>)</m:t>
                    </m:r>
                    <m:r>
                      <a:rPr lang="ja-JP" altLang="en-US" i="1">
                        <a:latin typeface="Cambria Math" panose="02040503050406030204" pitchFamily="18" charset="0"/>
                      </a:rPr>
                      <m:t>の</m:t>
                    </m:r>
                  </m:oMath>
                </a14:m>
                <a:r>
                  <a:rPr kumimoji="1" lang="ja-JP" altLang="en-US" dirty="0" smtClean="0"/>
                  <a:t>場合、</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𝐽</m:t>
                        </m:r>
                      </m:e>
                      <m:sub>
                        <m:r>
                          <a:rPr kumimoji="1" lang="en-US" altLang="ja-JP" b="0" i="1" smtClean="0">
                            <a:latin typeface="Cambria Math" panose="02040503050406030204" pitchFamily="18" charset="0"/>
                          </a:rPr>
                          <m:t>𝑚</m:t>
                        </m:r>
                      </m:sub>
                    </m:sSub>
                  </m:oMath>
                </a14:m>
                <a:r>
                  <a:rPr kumimoji="1" lang="ja-JP" altLang="en-US" dirty="0" smtClean="0"/>
                  <a:t>の終端頂点の決定木の予測となるような制約を受けるのに対して、前述の負の勾配は制約を受けない最大効果方向である。</a:t>
                </a:r>
                <a:endParaRPr kumimoji="1" lang="en-US" altLang="ja-JP" dirty="0" smtClean="0"/>
              </a:p>
              <a:p>
                <a:r>
                  <a:rPr lang="ja-JP" altLang="en-US" dirty="0" smtClean="0"/>
                  <a:t>対処策として、負の勾配に近い木を導出する方法がある。</a:t>
                </a:r>
                <a:endParaRPr lang="en-US" altLang="ja-JP" dirty="0" smtClean="0"/>
              </a:p>
              <a:p>
                <a:pPr lvl="1"/>
                <a:r>
                  <a:rPr kumimoji="1" lang="ja-JP" altLang="en-US" dirty="0"/>
                  <a:t>近</a:t>
                </a:r>
                <a:r>
                  <a:rPr kumimoji="1" lang="ja-JP" altLang="en-US" dirty="0" smtClean="0"/>
                  <a:t>さの基準として</a:t>
                </a:r>
                <a:r>
                  <a:rPr kumimoji="1" lang="en-US" altLang="ja-JP" dirty="0" smtClean="0"/>
                  <a:t>2</a:t>
                </a:r>
                <a:r>
                  <a:rPr kumimoji="1" lang="ja-JP" altLang="en-US" dirty="0" smtClean="0"/>
                  <a:t>乗誤差を用いると</a:t>
                </a:r>
                <a:endParaRPr kumimoji="1" lang="en-US" altLang="ja-JP" dirty="0" smtClean="0"/>
              </a:p>
              <a:p>
                <a:pPr marL="342900" lvl="1"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Θ</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𝑎𝑟𝑔𝑚𝑖</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𝑛</m:t>
                          </m:r>
                        </m:e>
                        <m:sub>
                          <m:r>
                            <m:rPr>
                              <m:sty m:val="p"/>
                            </m:rPr>
                            <a:rPr kumimoji="1" lang="en-US" altLang="ja-JP" b="0" i="0" smtClean="0">
                              <a:latin typeface="Cambria Math" panose="02040503050406030204" pitchFamily="18" charset="0"/>
                            </a:rPr>
                            <m:t>Θ</m:t>
                          </m:r>
                        </m:sub>
                      </m:sSub>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Θ</m:t>
                                      </m:r>
                                    </m:e>
                                  </m:d>
                                </m:e>
                              </m:d>
                            </m:e>
                            <m:sup>
                              <m:r>
                                <a:rPr kumimoji="1" lang="en-US" altLang="ja-JP" b="0" i="1" smtClean="0">
                                  <a:latin typeface="Cambria Math" panose="02040503050406030204" pitchFamily="18" charset="0"/>
                                </a:rPr>
                                <m:t>2</m:t>
                              </m:r>
                            </m:sup>
                          </m:sSup>
                        </m:e>
                      </m:nary>
                    </m:oMath>
                  </m:oMathPara>
                </a14:m>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096" r="-491"/>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25</a:t>
            </a:fld>
            <a:endParaRPr kumimoji="1" lang="ja-JP" altLang="en-US"/>
          </a:p>
        </p:txBody>
      </p:sp>
      <p:pic>
        <p:nvPicPr>
          <p:cNvPr id="7" name="図 6"/>
          <p:cNvPicPr>
            <a:picLocks noChangeAspect="1"/>
          </p:cNvPicPr>
          <p:nvPr/>
        </p:nvPicPr>
        <p:blipFill>
          <a:blip r:embed="rId3"/>
          <a:stretch>
            <a:fillRect/>
          </a:stretch>
        </p:blipFill>
        <p:spPr>
          <a:xfrm>
            <a:off x="1711364" y="4083049"/>
            <a:ext cx="5721272" cy="2406967"/>
          </a:xfrm>
          <a:prstGeom prst="rect">
            <a:avLst/>
          </a:prstGeom>
        </p:spPr>
      </p:pic>
      <p:sp>
        <p:nvSpPr>
          <p:cNvPr id="8" name="正方形/長方形 7"/>
          <p:cNvSpPr/>
          <p:nvPr/>
        </p:nvSpPr>
        <p:spPr>
          <a:xfrm>
            <a:off x="2684304" y="3710783"/>
            <a:ext cx="3775393" cy="369332"/>
          </a:xfrm>
          <a:prstGeom prst="rect">
            <a:avLst/>
          </a:prstGeom>
        </p:spPr>
        <p:txBody>
          <a:bodyPr wrap="none">
            <a:spAutoFit/>
          </a:bodyPr>
          <a:lstStyle/>
          <a:p>
            <a:r>
              <a:rPr lang="ja-JP" altLang="en-US" dirty="0"/>
              <a:t>一般的</a:t>
            </a:r>
            <a:r>
              <a:rPr lang="ja-JP" altLang="en-US" dirty="0" smtClean="0"/>
              <a:t>に用いられる損失関数の勾配</a:t>
            </a:r>
            <a:endParaRPr lang="ja-JP" altLang="en-US" dirty="0"/>
          </a:p>
        </p:txBody>
      </p:sp>
    </p:spTree>
    <p:extLst>
      <p:ext uri="{BB962C8B-B14F-4D97-AF65-F5344CB8AC3E}">
        <p14:creationId xmlns:p14="http://schemas.microsoft.com/office/powerpoint/2010/main" val="536850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勾配ブースティング木のアルゴリズム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勾配ブースティング木（</a:t>
                </a:r>
                <a:r>
                  <a:rPr kumimoji="1" lang="en-US" altLang="ja-JP" dirty="0" smtClean="0"/>
                  <a:t>GBDT, GBRT, GBM, MART)</a:t>
                </a:r>
              </a:p>
              <a:p>
                <a:pPr lvl="1"/>
                <a:r>
                  <a:rPr kumimoji="1" lang="ja-JP" altLang="en-US" dirty="0" smtClean="0"/>
                  <a:t>負の勾配</a:t>
                </a:r>
                <a:r>
                  <a:rPr kumimoji="1" lang="en-US" altLang="ja-JP" dirty="0" smtClean="0"/>
                  <a:t>(</a:t>
                </a:r>
                <a:r>
                  <a:rPr kumimoji="1" lang="ja-JP" altLang="en-US" dirty="0" smtClean="0"/>
                  <a:t>疑似的な残差</a:t>
                </a:r>
                <a:r>
                  <a:rPr kumimoji="1" lang="en-US" altLang="ja-JP" dirty="0" smtClean="0"/>
                  <a:t>)</a:t>
                </a:r>
                <a:r>
                  <a:rPr kumimoji="1" lang="ja-JP" altLang="en-US" dirty="0" err="1" smtClean="0"/>
                  <a:t>を近</a:t>
                </a:r>
                <a:r>
                  <a:rPr kumimoji="1" lang="ja-JP" altLang="en-US" dirty="0" smtClean="0"/>
                  <a:t>似した木によってブースティングする手法</a:t>
                </a:r>
                <a:endParaRPr kumimoji="1" lang="en-US" altLang="ja-JP" dirty="0" smtClean="0"/>
              </a:p>
              <a:p>
                <a:pPr marL="800100" lvl="1" indent="-457200">
                  <a:buSzPct val="100000"/>
                  <a:buFont typeface="+mj-lt"/>
                  <a:buAutoNum type="arabicPeriod"/>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0</m:t>
                        </m:r>
                      </m:sub>
                    </m:sSub>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0</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𝑎𝑟𝑔𝑚𝑖</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𝛾</m:t>
                        </m:r>
                      </m:sub>
                    </m:sSub>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𝛾</m:t>
                            </m:r>
                          </m:e>
                        </m:d>
                      </m:e>
                    </m:nary>
                  </m:oMath>
                </a14:m>
                <a:r>
                  <a:rPr lang="ja-JP" altLang="en-US" dirty="0" smtClean="0"/>
                  <a:t>によって初期化する。</a:t>
                </a:r>
                <a:endParaRPr lang="en-US" altLang="ja-JP" dirty="0" smtClean="0"/>
              </a:p>
              <a:p>
                <a:pPr marL="800100" lvl="1" indent="-457200">
                  <a:buSzPct val="100000"/>
                  <a:buFont typeface="+mj-lt"/>
                  <a:buAutoNum type="arabicPeriod"/>
                </a:pPr>
                <a14:m>
                  <m:oMath xmlns:m="http://schemas.openxmlformats.org/officeDocument/2006/math">
                    <m:r>
                      <a:rPr lang="en-US" altLang="ja-JP" b="0" i="1" smtClean="0">
                        <a:latin typeface="Cambria Math" panose="02040503050406030204" pitchFamily="18" charset="0"/>
                      </a:rPr>
                      <m:t>𝑚</m:t>
                    </m:r>
                    <m:r>
                      <a:rPr lang="en-US" altLang="ja-JP" b="0" i="1" smtClean="0">
                        <a:latin typeface="Cambria Math" panose="02040503050406030204" pitchFamily="18" charset="0"/>
                      </a:rPr>
                      <m:t>=1</m:t>
                    </m:r>
                    <m:r>
                      <a:rPr lang="ja-JP" altLang="en-US" i="1">
                        <a:latin typeface="Cambria Math" panose="02040503050406030204" pitchFamily="18" charset="0"/>
                      </a:rPr>
                      <m:t>から</m:t>
                    </m:r>
                    <m:r>
                      <m:rPr>
                        <m:sty m:val="p"/>
                      </m:rPr>
                      <a:rPr lang="en-US" altLang="ja-JP" b="0" i="0" smtClean="0">
                        <a:latin typeface="Cambria Math" panose="02040503050406030204" pitchFamily="18" charset="0"/>
                      </a:rPr>
                      <m:t>M</m:t>
                    </m:r>
                  </m:oMath>
                </a14:m>
                <a:r>
                  <a:rPr lang="ja-JP" altLang="en-US" dirty="0" smtClean="0"/>
                  <a:t>に対して次の計算をする。</a:t>
                </a:r>
                <a:endParaRPr lang="en-US" altLang="ja-JP" dirty="0" smtClean="0"/>
              </a:p>
              <a:p>
                <a:pPr marL="1046162" lvl="2" indent="-457200">
                  <a:buSzPct val="100000"/>
                  <a:buFont typeface="+mj-lt"/>
                  <a:buAutoNum type="arabicPeriod"/>
                </a:pP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r>
                      <a:rPr lang="ja-JP" altLang="en-US" i="1">
                        <a:latin typeface="Cambria Math" panose="02040503050406030204" pitchFamily="18" charset="0"/>
                      </a:rPr>
                      <m:t>に対して</m:t>
                    </m:r>
                    <m:r>
                      <a:rPr lang="ja-JP" altLang="en-US" i="1" smtClean="0">
                        <a:latin typeface="Cambria Math" panose="02040503050406030204" pitchFamily="18" charset="0"/>
                      </a:rPr>
                      <m:t>負の勾配</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b="0" i="1" dirty="0" smtClean="0">
                            <a:latin typeface="Cambria Math" panose="02040503050406030204" pitchFamily="18" charset="0"/>
                          </a:rPr>
                          <m:t>𝑖𝑚</m:t>
                        </m:r>
                      </m:sub>
                    </m:sSub>
                  </m:oMath>
                </a14:m>
                <a:r>
                  <a:rPr lang="ja-JP" altLang="en-US" dirty="0" smtClean="0"/>
                  <a:t>を計算する。</a:t>
                </a:r>
                <a:endParaRPr lang="en-US" altLang="ja-JP" dirty="0" smtClean="0"/>
              </a:p>
              <a:p>
                <a:pPr marL="588962" lvl="2" indent="0">
                  <a:buSzPct val="10000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m:t>
                                  </m:r>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e>
                                      </m:d>
                                    </m:e>
                                  </m:d>
                                </m:num>
                                <m:den>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e>
                                  </m:d>
                                </m:den>
                              </m:f>
                            </m:e>
                          </m:d>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sub>
                      </m:sSub>
                    </m:oMath>
                  </m:oMathPara>
                </a14:m>
                <a:endParaRPr lang="en-US" altLang="ja-JP" dirty="0"/>
              </a:p>
              <a:p>
                <a:pPr marL="1046162" lvl="2" indent="-457200">
                  <a:buSzPct val="100000"/>
                  <a:buFont typeface="+mj-lt"/>
                  <a:buAutoNum type="arabicPeriod"/>
                </a:pPr>
                <a:r>
                  <a:rPr lang="ja-JP" altLang="en-US" dirty="0" smtClean="0"/>
                  <a:t>終端領域</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𝑗𝑚</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=1,2,…,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𝐽</m:t>
                            </m:r>
                          </m:e>
                          <m:sub>
                            <m:r>
                              <a:rPr lang="en-US" altLang="ja-JP" b="0" i="1" smtClean="0">
                                <a:latin typeface="Cambria Math" panose="02040503050406030204" pitchFamily="18" charset="0"/>
                              </a:rPr>
                              <m:t>𝑚</m:t>
                            </m:r>
                          </m:sub>
                        </m:sSub>
                      </m:e>
                    </m:d>
                    <m:r>
                      <a:rPr lang="ja-JP" altLang="en-US" i="1">
                        <a:latin typeface="Cambria Math" panose="02040503050406030204" pitchFamily="18" charset="0"/>
                      </a:rPr>
                      <m:t>を</m:t>
                    </m:r>
                  </m:oMath>
                </a14:m>
                <a:r>
                  <a:rPr lang="ja-JP" altLang="en-US" dirty="0" smtClean="0"/>
                  <a:t>充てる回帰木を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𝑖𝑚</m:t>
                        </m:r>
                      </m:sub>
                    </m:sSub>
                  </m:oMath>
                </a14:m>
                <a:r>
                  <a:rPr lang="ja-JP" altLang="en-US" dirty="0" err="1" smtClean="0"/>
                  <a:t>に適</a:t>
                </a:r>
                <a:r>
                  <a:rPr lang="ja-JP" altLang="en-US" dirty="0" smtClean="0"/>
                  <a:t>合させる。</a:t>
                </a:r>
                <a:endParaRPr lang="en-US" altLang="ja-JP" dirty="0" smtClean="0"/>
              </a:p>
              <a:p>
                <a:pPr marL="1046162" lvl="2" indent="-457200">
                  <a:buSzPct val="100000"/>
                  <a:buFont typeface="+mj-lt"/>
                  <a:buAutoNum type="arabicPeriod"/>
                </a:pPr>
                <a14:m>
                  <m:oMath xmlns:m="http://schemas.openxmlformats.org/officeDocument/2006/math">
                    <m:r>
                      <a:rPr lang="en-US" altLang="ja-JP" b="0" i="1" smtClean="0">
                        <a:latin typeface="Cambria Math" panose="02040503050406030204" pitchFamily="18" charset="0"/>
                      </a:rPr>
                      <m:t>𝑗</m:t>
                    </m:r>
                    <m:r>
                      <a:rPr lang="en-US" altLang="ja-JP" b="0" i="1" smtClean="0">
                        <a:latin typeface="Cambria Math" panose="02040503050406030204" pitchFamily="18" charset="0"/>
                      </a:rPr>
                      <m:t>=1,2,….,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𝐽</m:t>
                        </m:r>
                      </m:e>
                      <m:sub>
                        <m:r>
                          <a:rPr lang="en-US" altLang="ja-JP" b="0" i="1" smtClean="0">
                            <a:latin typeface="Cambria Math" panose="02040503050406030204" pitchFamily="18" charset="0"/>
                          </a:rPr>
                          <m:t>𝑚</m:t>
                        </m:r>
                      </m:sub>
                    </m:sSub>
                    <m:r>
                      <a:rPr lang="ja-JP" altLang="en-US" i="1">
                        <a:latin typeface="Cambria Math" panose="02040503050406030204" pitchFamily="18" charset="0"/>
                      </a:rPr>
                      <m:t>に</m:t>
                    </m:r>
                  </m:oMath>
                </a14:m>
                <a:r>
                  <a:rPr lang="ja-JP" altLang="en-US" dirty="0" smtClean="0"/>
                  <a:t>次を計算する。</a:t>
                </a:r>
                <a:endParaRPr lang="en-US" altLang="ja-JP" dirty="0" smtClean="0"/>
              </a:p>
              <a:p>
                <a:pPr marL="588962" lvl="2" indent="0">
                  <a:buSzPct val="10000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𝛾</m:t>
                          </m:r>
                        </m:e>
                        <m:sub>
                          <m:r>
                            <a:rPr lang="en-US" altLang="ja-JP" b="0" i="1" smtClean="0">
                              <a:latin typeface="Cambria Math" panose="02040503050406030204" pitchFamily="18" charset="0"/>
                            </a:rPr>
                            <m:t>𝑗𝑚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𝑎𝑟𝑔𝑚𝑖</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𝛾</m:t>
                          </m:r>
                        </m:sub>
                      </m:sSub>
                      <m:nary>
                        <m:naryPr>
                          <m:chr m:val="∑"/>
                          <m:supHide m:val="on"/>
                          <m:ctrlPr>
                            <a:rPr lang="en-US" altLang="ja-JP" b="0" i="1" smtClean="0">
                              <a:latin typeface="Cambria Math" panose="02040503050406030204" pitchFamily="18" charset="0"/>
                            </a:rPr>
                          </m:ctrlPr>
                        </m:naryPr>
                        <m:sub>
                          <m:sSub>
                            <m:sSubPr>
                              <m:ctrlPr>
                                <a:rPr lang="en-US" altLang="ja-JP" b="0" i="1" smtClean="0">
                                  <a:latin typeface="Cambria Math" panose="02040503050406030204" pitchFamily="18" charset="0"/>
                                </a:rPr>
                              </m:ctrlPr>
                            </m:sSubPr>
                            <m:e>
                              <m:r>
                                <m:rPr>
                                  <m:brk m:alnAt="7"/>
                                </m:rPr>
                                <a:rPr lang="en-US" altLang="ja-JP" b="0" i="1" smtClean="0">
                                  <a:latin typeface="Cambria Math" panose="02040503050406030204" pitchFamily="18" charset="0"/>
                                </a:rPr>
                                <m:t>𝑥</m:t>
                              </m:r>
                            </m:e>
                            <m:sub>
                              <m:r>
                                <m:rPr>
                                  <m:brk m:alnAt="7"/>
                                </m:rP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𝑗𝑚</m:t>
                              </m:r>
                            </m:sub>
                          </m:sSub>
                        </m:sub>
                        <m:sup/>
                        <m:e>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𝛾</m:t>
                              </m:r>
                            </m:e>
                          </m:d>
                        </m:e>
                      </m:nary>
                    </m:oMath>
                  </m:oMathPara>
                </a14:m>
                <a:endParaRPr lang="en-US" altLang="ja-JP" dirty="0"/>
              </a:p>
              <a:p>
                <a:pPr marL="1046162" lvl="2" indent="-457200">
                  <a:buSzPct val="100000"/>
                  <a:buFont typeface="+mj-lt"/>
                  <a:buAutoNum type="arabicPeriod"/>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𝐽</m:t>
                            </m:r>
                          </m:e>
                          <m:sub>
                            <m:r>
                              <a:rPr lang="en-US" altLang="ja-JP" b="0" i="1" smtClean="0">
                                <a:latin typeface="Cambria Math" panose="02040503050406030204" pitchFamily="18" charset="0"/>
                              </a:rPr>
                              <m:t>𝑚</m:t>
                            </m:r>
                          </m:sub>
                        </m:s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𝛾</m:t>
                            </m:r>
                          </m:e>
                          <m:sub>
                            <m:r>
                              <a:rPr lang="en-US" altLang="ja-JP" b="0" i="1" smtClean="0">
                                <a:latin typeface="Cambria Math" panose="02040503050406030204" pitchFamily="18" charset="0"/>
                              </a:rPr>
                              <m:t>𝑗𝑚</m:t>
                            </m:r>
                          </m:sub>
                        </m:sSub>
                        <m:r>
                          <a:rPr lang="en-US" altLang="ja-JP" b="0" i="1" smtClean="0">
                            <a:latin typeface="Cambria Math" panose="02040503050406030204" pitchFamily="18" charset="0"/>
                          </a:rPr>
                          <m:t>𝐼</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𝑗𝑚</m:t>
                                </m:r>
                              </m:sub>
                            </m:sSub>
                          </m:e>
                        </m:d>
                      </m:e>
                    </m:nary>
                    <m:r>
                      <a:rPr lang="ja-JP" altLang="en-US" i="1">
                        <a:latin typeface="Cambria Math" panose="02040503050406030204" pitchFamily="18" charset="0"/>
                      </a:rPr>
                      <m:t>のように</m:t>
                    </m:r>
                  </m:oMath>
                </a14:m>
                <a:r>
                  <a:rPr lang="ja-JP" altLang="en-US" dirty="0" smtClean="0"/>
                  <a:t>更新</a:t>
                </a:r>
                <a:endParaRPr lang="en-US" altLang="ja-JP" dirty="0"/>
              </a:p>
              <a:p>
                <a:pPr marL="800100" lvl="1" indent="-457200">
                  <a:buSzPct val="100000"/>
                  <a:buFont typeface="+mj-lt"/>
                  <a:buAutoNum type="arabicPeriod"/>
                </a:pP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𝑓</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𝑓</m:t>
                        </m:r>
                      </m:e>
                      <m:sub>
                        <m:r>
                          <a:rPr kumimoji="1" lang="en-US" altLang="ja-JP" b="0" i="1" dirty="0" smtClean="0">
                            <a:latin typeface="Cambria Math" panose="02040503050406030204" pitchFamily="18" charset="0"/>
                          </a:rPr>
                          <m:t>𝑀</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lang="ja-JP" altLang="en-US" i="1" dirty="0">
                        <a:latin typeface="Cambria Math" panose="02040503050406030204" pitchFamily="18" charset="0"/>
                      </a:rPr>
                      <m:t>を</m:t>
                    </m:r>
                  </m:oMath>
                </a14:m>
                <a:r>
                  <a:rPr lang="ja-JP" altLang="en-US" dirty="0" smtClean="0"/>
                  <a:t>出力する。</a:t>
                </a:r>
                <a:endParaRPr lang="en-US" altLang="ja-JP" dirty="0" smtClean="0"/>
              </a:p>
              <a:p>
                <a:pPr marL="1046162" lvl="2" indent="-457200">
                  <a:buSzPct val="100000"/>
                  <a:buFont typeface="+mj-lt"/>
                  <a:buAutoNum type="arabicPeriod"/>
                </a:pPr>
                <a:endParaRPr lang="en-US" altLang="ja-JP" dirty="0" smtClean="0"/>
              </a:p>
              <a:p>
                <a:pPr marL="800100" lvl="1" indent="-457200">
                  <a:buSzPct val="100000"/>
                  <a:buFont typeface="+mj-lt"/>
                  <a:buAutoNum type="arabicPeriod"/>
                </a:pP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31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26</a:t>
            </a:fld>
            <a:endParaRPr kumimoji="1" lang="ja-JP" altLang="en-US"/>
          </a:p>
        </p:txBody>
      </p:sp>
    </p:spTree>
    <p:extLst>
      <p:ext uri="{BB962C8B-B14F-4D97-AF65-F5344CB8AC3E}">
        <p14:creationId xmlns:p14="http://schemas.microsoft.com/office/powerpoint/2010/main" val="145889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勾配ブースティング木のパラメータ</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b="0" dirty="0" smtClean="0">
                    <a:latin typeface="Cambria Math" panose="02040503050406030204" pitchFamily="18" charset="0"/>
                  </a:rPr>
                  <a:t>勾配ブースティング木において、交差検証で決めるべきパラメータは４つ。</a:t>
                </a:r>
                <a:endParaRPr kumimoji="1" lang="en-US" altLang="ja-JP" b="0" dirty="0" smtClean="0">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𝑟</m:t>
                    </m:r>
                    <m:r>
                      <a:rPr lang="ja-JP" altLang="en-US" i="1">
                        <a:latin typeface="Cambria Math" panose="02040503050406030204" pitchFamily="18" charset="0"/>
                      </a:rPr>
                      <m:t>に適合する</m:t>
                    </m:r>
                    <m:r>
                      <a:rPr lang="ja-JP" altLang="en-US" i="1" smtClean="0">
                        <a:latin typeface="Cambria Math" panose="02040503050406030204" pitchFamily="18" charset="0"/>
                      </a:rPr>
                      <m:t>各</m:t>
                    </m:r>
                    <m:r>
                      <a:rPr kumimoji="1" lang="ja-JP" altLang="en-US" i="1" dirty="0" smtClean="0">
                        <a:latin typeface="Cambria Math" panose="02040503050406030204" pitchFamily="18" charset="0"/>
                      </a:rPr>
                      <m:t>木の深さ</m:t>
                    </m:r>
                    <m:r>
                      <a:rPr kumimoji="1" lang="en-US" altLang="ja-JP" b="0" i="1" dirty="0" smtClean="0">
                        <a:latin typeface="Cambria Math" panose="02040503050406030204" pitchFamily="18" charset="0"/>
                      </a:rPr>
                      <m:t>𝐽</m:t>
                    </m:r>
                  </m:oMath>
                </a14:m>
                <a:endParaRPr kumimoji="1" lang="en-US" altLang="ja-JP" b="0" dirty="0" smtClean="0"/>
              </a:p>
              <a:p>
                <a:pPr lvl="1"/>
                <a:r>
                  <a:rPr lang="ja-JP" altLang="en-US" dirty="0"/>
                  <a:t>多</a:t>
                </a:r>
                <a:r>
                  <a:rPr lang="ja-JP" altLang="en-US" dirty="0" smtClean="0"/>
                  <a:t>くの実例では</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ja-JP" altLang="en-US" i="1">
                        <a:latin typeface="Cambria Math" panose="02040503050406030204" pitchFamily="18" charset="0"/>
                      </a:rPr>
                      <m:t>で</m:t>
                    </m:r>
                    <m:r>
                      <a:rPr kumimoji="1" lang="ja-JP" altLang="en-US" i="1">
                        <a:latin typeface="Cambria Math" panose="02040503050406030204" pitchFamily="18" charset="0"/>
                      </a:rPr>
                      <m:t>あれば</m:t>
                    </m:r>
                  </m:oMath>
                </a14:m>
                <a:r>
                  <a:rPr kumimoji="1" lang="ja-JP" altLang="en-US" dirty="0" smtClean="0"/>
                  <a:t>ほぼ変わらない。</a:t>
                </a:r>
                <a:endParaRPr kumimoji="1" lang="en-US" altLang="ja-JP" dirty="0" smtClean="0"/>
              </a:p>
              <a:p>
                <a:r>
                  <a:rPr lang="ja-JP" altLang="en-US" dirty="0" smtClean="0"/>
                  <a:t>繰り返し回数</a:t>
                </a:r>
                <a14:m>
                  <m:oMath xmlns:m="http://schemas.openxmlformats.org/officeDocument/2006/math">
                    <m:r>
                      <a:rPr lang="en-US" altLang="ja-JP" b="0" i="1" smtClean="0">
                        <a:latin typeface="Cambria Math" panose="02040503050406030204" pitchFamily="18" charset="0"/>
                      </a:rPr>
                      <m:t>𝑀</m:t>
                    </m:r>
                  </m:oMath>
                </a14:m>
                <a:endParaRPr lang="en-US" altLang="ja-JP" b="0" dirty="0" smtClean="0"/>
              </a:p>
              <a:p>
                <a:pPr lvl="1"/>
                <a14:m>
                  <m:oMath xmlns:m="http://schemas.openxmlformats.org/officeDocument/2006/math">
                    <m:r>
                      <m:rPr>
                        <m:sty m:val="p"/>
                      </m:rPr>
                      <a:rPr lang="en-US" altLang="ja-JP" i="1" dirty="0">
                        <a:latin typeface="Cambria Math" panose="02040503050406030204" pitchFamily="18" charset="0"/>
                      </a:rPr>
                      <m:t>M</m:t>
                    </m:r>
                    <m:r>
                      <a:rPr lang="ja-JP" altLang="en-US" i="1" dirty="0" smtClean="0">
                        <a:latin typeface="Cambria Math" panose="02040503050406030204" pitchFamily="18" charset="0"/>
                      </a:rPr>
                      <m:t>が</m:t>
                    </m:r>
                  </m:oMath>
                </a14:m>
                <a:r>
                  <a:rPr lang="ja-JP" altLang="en-US" dirty="0" smtClean="0"/>
                  <a:t>大きい場合、過学習が生じる可能性がある</a:t>
                </a:r>
                <a:endParaRPr lang="en-US" altLang="ja-JP" dirty="0" smtClean="0"/>
              </a:p>
              <a:p>
                <a:pPr lvl="1"/>
                <a14:m>
                  <m:oMath xmlns:m="http://schemas.openxmlformats.org/officeDocument/2006/math">
                    <m:r>
                      <a:rPr lang="en-US" altLang="ja-JP" b="0" i="1" smtClean="0">
                        <a:latin typeface="Cambria Math" panose="02040503050406030204" pitchFamily="18" charset="0"/>
                      </a:rPr>
                      <m:t>𝑀</m:t>
                    </m:r>
                    <m:r>
                      <a:rPr lang="ja-JP" altLang="en-US" i="1">
                        <a:latin typeface="Cambria Math" panose="02040503050406030204" pitchFamily="18" charset="0"/>
                      </a:rPr>
                      <m:t>が小さい場合、</m:t>
                    </m:r>
                  </m:oMath>
                </a14:m>
                <a:r>
                  <a:rPr lang="ja-JP" altLang="en-US" dirty="0" smtClean="0"/>
                  <a:t>ブースティングの効果が得られない可能性がある</a:t>
                </a:r>
                <a:endParaRPr lang="en-US" altLang="ja-JP" dirty="0" smtClean="0"/>
              </a:p>
              <a:p>
                <a:r>
                  <a:rPr lang="ja-JP" altLang="en-US" dirty="0"/>
                  <a:t>木</a:t>
                </a:r>
                <a:r>
                  <a:rPr lang="ja-JP" altLang="en-US" dirty="0" smtClean="0"/>
                  <a:t>の貢献度（縮小法）</a:t>
                </a:r>
                <a:endParaRPr lang="en-US" altLang="ja-JP" dirty="0" smtClean="0"/>
              </a:p>
              <a:p>
                <a:pPr lvl="1"/>
                <a:r>
                  <a:rPr lang="ja-JP" altLang="en-US" dirty="0" smtClean="0"/>
                  <a:t>近似木を追加する際に木の貢献度</a:t>
                </a:r>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𝜈</m:t>
                    </m:r>
                    <m:r>
                      <a:rPr lang="en-US" altLang="ja-JP" b="0" i="1" smtClean="0">
                        <a:latin typeface="Cambria Math" panose="02040503050406030204" pitchFamily="18" charset="0"/>
                      </a:rPr>
                      <m:t>&lt;1</m:t>
                    </m:r>
                    <m:r>
                      <a:rPr lang="ja-JP" altLang="en-US" i="1">
                        <a:latin typeface="Cambria Math" panose="02040503050406030204" pitchFamily="18" charset="0"/>
                      </a:rPr>
                      <m:t>を</m:t>
                    </m:r>
                    <m:r>
                      <a:rPr lang="ja-JP" altLang="en-US" i="1" smtClean="0">
                        <a:latin typeface="Cambria Math" panose="02040503050406030204" pitchFamily="18" charset="0"/>
                      </a:rPr>
                      <m:t>か</m:t>
                    </m:r>
                    <m:r>
                      <a:rPr lang="ja-JP" altLang="en-US" i="1" dirty="0" smtClean="0">
                        <a:latin typeface="Cambria Math" panose="02040503050406030204" pitchFamily="18" charset="0"/>
                      </a:rPr>
                      <m:t>けて</m:t>
                    </m:r>
                    <m:r>
                      <a:rPr lang="ja-JP" altLang="en-US" i="1" dirty="0">
                        <a:latin typeface="Cambria Math" panose="02040503050406030204" pitchFamily="18" charset="0"/>
                      </a:rPr>
                      <m:t>縮小</m:t>
                    </m:r>
                  </m:oMath>
                </a14:m>
                <a:r>
                  <a:rPr lang="ja-JP" altLang="en-US" dirty="0" smtClean="0"/>
                  <a:t>させる。</a:t>
                </a:r>
                <a:endParaRPr lang="en-US" altLang="ja-JP" dirty="0"/>
              </a:p>
              <a:p>
                <a:pPr marL="342900"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𝜈</m:t>
                      </m:r>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𝐽</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𝛾</m:t>
                              </m:r>
                            </m:e>
                            <m:sub>
                              <m:r>
                                <a:rPr lang="en-US" altLang="ja-JP" b="0" i="1" smtClean="0">
                                  <a:latin typeface="Cambria Math" panose="02040503050406030204" pitchFamily="18" charset="0"/>
                                </a:rPr>
                                <m:t>𝑗𝑚</m:t>
                              </m:r>
                            </m:sub>
                          </m:sSub>
                          <m:r>
                            <a:rPr lang="en-US" altLang="ja-JP" b="0" i="1" smtClean="0">
                              <a:latin typeface="Cambria Math" panose="02040503050406030204" pitchFamily="18" charset="0"/>
                            </a:rPr>
                            <m:t>𝐼</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𝑗𝑚</m:t>
                                  </m:r>
                                </m:sub>
                              </m:sSub>
                            </m:e>
                          </m:d>
                        </m:e>
                      </m:nary>
                    </m:oMath>
                  </m:oMathPara>
                </a14:m>
                <a:endParaRPr lang="en-US" altLang="ja-JP" dirty="0" smtClean="0"/>
              </a:p>
              <a:p>
                <a:r>
                  <a:rPr kumimoji="1" lang="ja-JP" altLang="en-US" dirty="0" smtClean="0"/>
                  <a:t>部分標本化の割合</a:t>
                </a:r>
                <a14:m>
                  <m:oMath xmlns:m="http://schemas.openxmlformats.org/officeDocument/2006/math">
                    <m:r>
                      <a:rPr kumimoji="1" lang="ja-JP" altLang="en-US" i="1" smtClean="0">
                        <a:latin typeface="Cambria Math" panose="02040503050406030204" pitchFamily="18" charset="0"/>
                      </a:rPr>
                      <m:t>𝜂</m:t>
                    </m:r>
                  </m:oMath>
                </a14:m>
                <a:endParaRPr kumimoji="1" lang="en-US" altLang="ja-JP" dirty="0" smtClean="0"/>
              </a:p>
              <a:p>
                <a:pPr lvl="1"/>
                <a:r>
                  <a:rPr kumimoji="1" lang="ja-JP" altLang="en-US" dirty="0" smtClean="0"/>
                  <a:t>木を割合</a:t>
                </a:r>
                <a14:m>
                  <m:oMath xmlns:m="http://schemas.openxmlformats.org/officeDocument/2006/math">
                    <m:r>
                      <a:rPr lang="ja-JP" altLang="en-US" i="1">
                        <a:latin typeface="Cambria Math" panose="02040503050406030204" pitchFamily="18" charset="0"/>
                      </a:rPr>
                      <m:t>𝜂</m:t>
                    </m:r>
                  </m:oMath>
                </a14:m>
                <a:r>
                  <a:rPr lang="ja-JP" altLang="en-US" smtClean="0"/>
                  <a:t>の観測値の標本によって作ることで計算量低下＋精度向上</a:t>
                </a:r>
                <a:endParaRPr lang="en-US" altLang="ja-JP" dirty="0"/>
              </a:p>
              <a:p>
                <a:pPr lvl="1"/>
                <a:endParaRPr kumimoji="1" lang="en-US" altLang="ja-JP" dirty="0" smtClean="0"/>
              </a:p>
              <a:p>
                <a:pPr lvl="1"/>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877"/>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27</a:t>
            </a:fld>
            <a:endParaRPr kumimoji="1" lang="ja-JP" altLang="en-US"/>
          </a:p>
        </p:txBody>
      </p:sp>
    </p:spTree>
    <p:extLst>
      <p:ext uri="{BB962C8B-B14F-4D97-AF65-F5344CB8AC3E}">
        <p14:creationId xmlns:p14="http://schemas.microsoft.com/office/powerpoint/2010/main" val="339308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smtClean="0"/>
              <a:t>決定木</a:t>
            </a:r>
            <a:endParaRPr lang="ja-JP" altLang="en-US" dirty="0"/>
          </a:p>
        </p:txBody>
      </p:sp>
      <p:sp>
        <p:nvSpPr>
          <p:cNvPr id="10" name="サブタイトル 9"/>
          <p:cNvSpPr>
            <a:spLocks noGrp="1"/>
          </p:cNvSpPr>
          <p:nvPr>
            <p:ph type="subTitle" idx="1"/>
          </p:nvPr>
        </p:nvSpPr>
        <p:spPr/>
        <p:txBody>
          <a:bodyPr/>
          <a:lstStyle/>
          <a:p>
            <a:endParaRPr kumimoji="1" lang="ja-JP" altLang="en-US"/>
          </a:p>
        </p:txBody>
      </p:sp>
      <p:sp>
        <p:nvSpPr>
          <p:cNvPr id="4" name="日付プレースホルダー 3"/>
          <p:cNvSpPr>
            <a:spLocks noGrp="1"/>
          </p:cNvSpPr>
          <p:nvPr>
            <p:ph type="dt" sz="half" idx="4294967295"/>
          </p:nvPr>
        </p:nvSpPr>
        <p:spPr>
          <a:xfrm>
            <a:off x="0" y="6535738"/>
            <a:ext cx="2133600" cy="365125"/>
          </a:xfrm>
        </p:spPr>
        <p:txBody>
          <a:bodyPr/>
          <a:lstStyle/>
          <a:p>
            <a:r>
              <a:rPr lang="en-US" altLang="ja-JP" smtClean="0"/>
              <a:t>2018/2/15</a:t>
            </a:r>
            <a:endParaRPr lang="ja-JP" altLang="en-US" dirty="0"/>
          </a:p>
        </p:txBody>
      </p:sp>
      <p:sp>
        <p:nvSpPr>
          <p:cNvPr id="5" name="フッター プレースホルダー 4"/>
          <p:cNvSpPr>
            <a:spLocks noGrp="1"/>
          </p:cNvSpPr>
          <p:nvPr>
            <p:ph type="ftr" sz="quarter" idx="4294967295"/>
          </p:nvPr>
        </p:nvSpPr>
        <p:spPr>
          <a:xfrm>
            <a:off x="0" y="6535738"/>
            <a:ext cx="3651250" cy="365125"/>
          </a:xfrm>
        </p:spPr>
        <p:txBody>
          <a:bodyPr/>
          <a:lstStyle/>
          <a:p>
            <a:r>
              <a:rPr lang="zh-TW" altLang="en-US" smtClean="0"/>
              <a:t>修士学位論文本審査</a:t>
            </a:r>
            <a:endParaRPr lang="ja-JP" altLang="en-US" dirty="0"/>
          </a:p>
        </p:txBody>
      </p:sp>
      <p:sp>
        <p:nvSpPr>
          <p:cNvPr id="6" name="スライド番号プレースホルダー 5"/>
          <p:cNvSpPr>
            <a:spLocks noGrp="1"/>
          </p:cNvSpPr>
          <p:nvPr>
            <p:ph type="sldNum" sz="quarter" idx="4294967295"/>
          </p:nvPr>
        </p:nvSpPr>
        <p:spPr>
          <a:xfrm>
            <a:off x="8567738" y="6535738"/>
            <a:ext cx="576262" cy="365125"/>
          </a:xfrm>
        </p:spPr>
        <p:txBody>
          <a:bodyPr/>
          <a:lstStyle/>
          <a:p>
            <a:fld id="{F4AE60B1-13DD-4F52-8F37-DB9A89230057}" type="slidenum">
              <a:rPr kumimoji="1" lang="ja-JP" altLang="en-US" smtClean="0"/>
              <a:t>2</a:t>
            </a:fld>
            <a:endParaRPr kumimoji="1" lang="ja-JP" altLang="en-US"/>
          </a:p>
        </p:txBody>
      </p:sp>
    </p:spTree>
    <p:extLst>
      <p:ext uri="{BB962C8B-B14F-4D97-AF65-F5344CB8AC3E}">
        <p14:creationId xmlns:p14="http://schemas.microsoft.com/office/powerpoint/2010/main" val="355826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決定木とは</a:t>
            </a:r>
            <a:endParaRPr kumimoji="1" lang="ja-JP" altLang="en-US" dirty="0"/>
          </a:p>
        </p:txBody>
      </p:sp>
      <p:sp>
        <p:nvSpPr>
          <p:cNvPr id="3" name="コンテンツ プレースホルダー 2"/>
          <p:cNvSpPr>
            <a:spLocks noGrp="1"/>
          </p:cNvSpPr>
          <p:nvPr>
            <p:ph idx="1"/>
          </p:nvPr>
        </p:nvSpPr>
        <p:spPr>
          <a:xfrm>
            <a:off x="247650" y="931550"/>
            <a:ext cx="8686800" cy="2943220"/>
          </a:xfrm>
        </p:spPr>
        <p:txBody>
          <a:bodyPr>
            <a:normAutofit/>
          </a:bodyPr>
          <a:lstStyle/>
          <a:p>
            <a:r>
              <a:rPr kumimoji="1" lang="ja-JP" altLang="en-US" sz="2000" dirty="0" smtClean="0"/>
              <a:t>特徴空間を長方形の集まりに分割し、単純なモデル</a:t>
            </a:r>
            <a:r>
              <a:rPr lang="en-US" altLang="ja-JP" sz="2000" dirty="0" smtClean="0"/>
              <a:t>(e.g. </a:t>
            </a:r>
            <a:r>
              <a:rPr lang="ja-JP" altLang="en-US" sz="2000" dirty="0" smtClean="0"/>
              <a:t>定数</a:t>
            </a:r>
            <a:r>
              <a:rPr lang="en-US" altLang="ja-JP" sz="2000" dirty="0"/>
              <a:t>)</a:t>
            </a:r>
            <a:r>
              <a:rPr kumimoji="1" lang="ja-JP" altLang="en-US" sz="2000" dirty="0" smtClean="0"/>
              <a:t>に当てはめる予測モデル</a:t>
            </a:r>
            <a:endParaRPr kumimoji="1" lang="en-US" altLang="ja-JP" sz="2000" dirty="0" smtClean="0"/>
          </a:p>
          <a:p>
            <a:pPr lvl="1"/>
            <a:r>
              <a:rPr lang="ja-JP" altLang="en-US" dirty="0" smtClean="0"/>
              <a:t>長所：</a:t>
            </a:r>
            <a:r>
              <a:rPr lang="ja-JP" altLang="en-US" dirty="0"/>
              <a:t>可読</a:t>
            </a:r>
            <a:r>
              <a:rPr lang="ja-JP" altLang="en-US" dirty="0" smtClean="0"/>
              <a:t>性が高い。質的</a:t>
            </a:r>
            <a:r>
              <a:rPr lang="en-US" altLang="ja-JP" dirty="0" smtClean="0"/>
              <a:t>/</a:t>
            </a:r>
            <a:r>
              <a:rPr lang="ja-JP" altLang="en-US" dirty="0" smtClean="0"/>
              <a:t>量的データを扱える。外れ値に強い。</a:t>
            </a:r>
            <a:endParaRPr lang="en-US" altLang="ja-JP" dirty="0"/>
          </a:p>
          <a:p>
            <a:pPr lvl="1"/>
            <a:r>
              <a:rPr lang="ja-JP" altLang="en-US" dirty="0" smtClean="0"/>
              <a:t>短所：予測精度が低い。多変数を解釈できない</a:t>
            </a:r>
            <a:r>
              <a:rPr lang="en-US" altLang="ja-JP" dirty="0" smtClean="0"/>
              <a:t>(XOR</a:t>
            </a:r>
            <a:r>
              <a:rPr lang="ja-JP" altLang="en-US" dirty="0" smtClean="0"/>
              <a:t>を分類できない</a:t>
            </a:r>
            <a:r>
              <a:rPr lang="en-US" altLang="ja-JP" dirty="0" smtClean="0"/>
              <a:t>)</a:t>
            </a:r>
            <a:r>
              <a:rPr lang="ja-JP" altLang="en-US" dirty="0" err="1" smtClean="0"/>
              <a:t>。</a:t>
            </a:r>
            <a:endParaRPr lang="en-US" altLang="ja-JP" dirty="0"/>
          </a:p>
          <a:p>
            <a:pPr lvl="1"/>
            <a:r>
              <a:rPr lang="ja-JP" altLang="en-US" dirty="0" smtClean="0"/>
              <a:t>構築方法：</a:t>
            </a:r>
            <a:r>
              <a:rPr lang="ja-JP" altLang="en-US" dirty="0" smtClean="0">
                <a:solidFill>
                  <a:srgbClr val="FF0000"/>
                </a:solidFill>
              </a:rPr>
              <a:t>分割すべき変数</a:t>
            </a:r>
            <a:r>
              <a:rPr lang="ja-JP" altLang="en-US" dirty="0" smtClean="0"/>
              <a:t>・</a:t>
            </a:r>
            <a:r>
              <a:rPr lang="ja-JP" altLang="en-US" dirty="0" smtClean="0">
                <a:solidFill>
                  <a:srgbClr val="FF0000"/>
                </a:solidFill>
              </a:rPr>
              <a:t>分割場所</a:t>
            </a:r>
            <a:r>
              <a:rPr lang="ja-JP" altLang="en-US" dirty="0" smtClean="0"/>
              <a:t>・</a:t>
            </a:r>
            <a:r>
              <a:rPr lang="ja-JP" altLang="en-US" dirty="0" smtClean="0">
                <a:solidFill>
                  <a:srgbClr val="FF0000"/>
                </a:solidFill>
              </a:rPr>
              <a:t>木の大きさ</a:t>
            </a:r>
            <a:r>
              <a:rPr lang="ja-JP" altLang="en-US" dirty="0" smtClean="0"/>
              <a:t>の３つのパラメータを用いて再帰的に二分割することで構築する。</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3</a:t>
            </a:fld>
            <a:endParaRPr kumimoji="1" lang="ja-JP" altLang="en-US"/>
          </a:p>
        </p:txBody>
      </p:sp>
      <p:pic>
        <p:nvPicPr>
          <p:cNvPr id="7" name="Picture 4" descr="ãæ±ºå®æ¨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82" y="3624435"/>
            <a:ext cx="7097395" cy="27303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テキスト ボックス 7"/>
              <p:cNvSpPr txBox="1"/>
              <p:nvPr/>
            </p:nvSpPr>
            <p:spPr>
              <a:xfrm>
                <a:off x="6709410" y="3624435"/>
                <a:ext cx="2110706" cy="830997"/>
              </a:xfrm>
              <a:prstGeom prst="rect">
                <a:avLst/>
              </a:prstGeom>
              <a:noFill/>
            </p:spPr>
            <p:txBody>
              <a:bodyPr wrap="none" rtlCol="0">
                <a:spAutoFit/>
              </a:bodyPr>
              <a:lstStyle/>
              <a:p>
                <a:r>
                  <a:rPr kumimoji="1" lang="ja-JP" altLang="en-US" sz="1600" dirty="0" smtClean="0">
                    <a:solidFill>
                      <a:schemeClr val="tx2">
                        <a:lumMod val="50000"/>
                      </a:schemeClr>
                    </a:solidFill>
                  </a:rPr>
                  <a:t>分割すべき変数</a:t>
                </a:r>
                <a:r>
                  <a:rPr kumimoji="1" lang="en-US" altLang="ja-JP" sz="1600" dirty="0" smtClean="0">
                    <a:solidFill>
                      <a:schemeClr val="tx2">
                        <a:lumMod val="50000"/>
                      </a:schemeClr>
                    </a:solidFill>
                  </a:rPr>
                  <a:t>:</a:t>
                </a:r>
                <a14:m>
                  <m:oMath xmlns:m="http://schemas.openxmlformats.org/officeDocument/2006/math">
                    <m:sSub>
                      <m:sSubPr>
                        <m:ctrlPr>
                          <a:rPr kumimoji="1" lang="en-US" altLang="ja-JP" sz="1600" b="0" i="1" smtClean="0">
                            <a:solidFill>
                              <a:schemeClr val="tx2">
                                <a:lumMod val="50000"/>
                              </a:schemeClr>
                            </a:solidFill>
                            <a:latin typeface="Cambria Math" panose="02040503050406030204" pitchFamily="18" charset="0"/>
                          </a:rPr>
                        </m:ctrlPr>
                      </m:sSubPr>
                      <m:e>
                        <m:r>
                          <a:rPr kumimoji="1" lang="en-US" altLang="ja-JP" sz="1600" b="0" i="1" smtClean="0">
                            <a:solidFill>
                              <a:schemeClr val="tx2">
                                <a:lumMod val="50000"/>
                              </a:schemeClr>
                            </a:solidFill>
                            <a:latin typeface="Cambria Math" panose="02040503050406030204" pitchFamily="18" charset="0"/>
                          </a:rPr>
                          <m:t>𝑥</m:t>
                        </m:r>
                      </m:e>
                      <m:sub>
                        <m:r>
                          <a:rPr kumimoji="1" lang="en-US" altLang="ja-JP" sz="1600" b="0" i="1" smtClean="0">
                            <a:solidFill>
                              <a:schemeClr val="tx2">
                                <a:lumMod val="50000"/>
                              </a:schemeClr>
                            </a:solidFill>
                            <a:latin typeface="Cambria Math" panose="02040503050406030204" pitchFamily="18" charset="0"/>
                          </a:rPr>
                          <m:t>1</m:t>
                        </m:r>
                      </m:sub>
                    </m:sSub>
                    <m:r>
                      <a:rPr kumimoji="1" lang="en-US" altLang="ja-JP" sz="1600" b="0" i="1" smtClean="0">
                        <a:solidFill>
                          <a:schemeClr val="tx2">
                            <a:lumMod val="50000"/>
                          </a:schemeClr>
                        </a:solidFill>
                        <a:latin typeface="Cambria Math" panose="02040503050406030204" pitchFamily="18" charset="0"/>
                      </a:rPr>
                      <m:t>,</m:t>
                    </m:r>
                    <m:sSub>
                      <m:sSubPr>
                        <m:ctrlPr>
                          <a:rPr kumimoji="1" lang="en-US" altLang="ja-JP" sz="1600" b="0" i="1" smtClean="0">
                            <a:solidFill>
                              <a:schemeClr val="tx2">
                                <a:lumMod val="50000"/>
                              </a:schemeClr>
                            </a:solidFill>
                            <a:latin typeface="Cambria Math" panose="02040503050406030204" pitchFamily="18" charset="0"/>
                          </a:rPr>
                        </m:ctrlPr>
                      </m:sSubPr>
                      <m:e>
                        <m:r>
                          <a:rPr kumimoji="1" lang="en-US" altLang="ja-JP" sz="1600" b="0" i="1" smtClean="0">
                            <a:solidFill>
                              <a:schemeClr val="tx2">
                                <a:lumMod val="50000"/>
                              </a:schemeClr>
                            </a:solidFill>
                            <a:latin typeface="Cambria Math" panose="02040503050406030204" pitchFamily="18" charset="0"/>
                          </a:rPr>
                          <m:t>𝑥</m:t>
                        </m:r>
                      </m:e>
                      <m:sub>
                        <m:r>
                          <a:rPr kumimoji="1" lang="en-US" altLang="ja-JP" sz="1600" b="0" i="1" smtClean="0">
                            <a:solidFill>
                              <a:schemeClr val="tx2">
                                <a:lumMod val="50000"/>
                              </a:schemeClr>
                            </a:solidFill>
                            <a:latin typeface="Cambria Math" panose="02040503050406030204" pitchFamily="18" charset="0"/>
                          </a:rPr>
                          <m:t>2</m:t>
                        </m:r>
                      </m:sub>
                    </m:sSub>
                  </m:oMath>
                </a14:m>
                <a:endParaRPr kumimoji="1" lang="en-US" altLang="ja-JP" sz="1600" b="0" dirty="0" smtClean="0">
                  <a:solidFill>
                    <a:schemeClr val="tx2">
                      <a:lumMod val="50000"/>
                    </a:schemeClr>
                  </a:solidFill>
                </a:endParaRPr>
              </a:p>
              <a:p>
                <a:r>
                  <a:rPr kumimoji="1" lang="ja-JP" altLang="en-US" sz="1600" dirty="0" smtClean="0">
                    <a:solidFill>
                      <a:schemeClr val="tx2">
                        <a:lumMod val="50000"/>
                      </a:schemeClr>
                    </a:solidFill>
                  </a:rPr>
                  <a:t>分割場所</a:t>
                </a:r>
                <a14:m>
                  <m:oMath xmlns:m="http://schemas.openxmlformats.org/officeDocument/2006/math">
                    <m:r>
                      <a:rPr kumimoji="1" lang="en-US" altLang="ja-JP" sz="1600" b="0" i="1" smtClean="0">
                        <a:solidFill>
                          <a:schemeClr val="tx2">
                            <a:lumMod val="50000"/>
                          </a:schemeClr>
                        </a:solidFill>
                        <a:latin typeface="Cambria Math" panose="02040503050406030204" pitchFamily="18" charset="0"/>
                      </a:rPr>
                      <m:t>:</m:t>
                    </m:r>
                    <m:sSub>
                      <m:sSubPr>
                        <m:ctrlPr>
                          <a:rPr kumimoji="1" lang="en-US" altLang="ja-JP" sz="1600" b="0" i="1" smtClean="0">
                            <a:solidFill>
                              <a:schemeClr val="tx2">
                                <a:lumMod val="50000"/>
                              </a:schemeClr>
                            </a:solidFill>
                            <a:latin typeface="Cambria Math" panose="02040503050406030204" pitchFamily="18" charset="0"/>
                          </a:rPr>
                        </m:ctrlPr>
                      </m:sSubPr>
                      <m:e>
                        <m:r>
                          <a:rPr kumimoji="1" lang="en-US" altLang="ja-JP" sz="1600" b="0" i="1" smtClean="0">
                            <a:solidFill>
                              <a:schemeClr val="tx2">
                                <a:lumMod val="50000"/>
                              </a:schemeClr>
                            </a:solidFill>
                            <a:latin typeface="Cambria Math" panose="02040503050406030204" pitchFamily="18" charset="0"/>
                          </a:rPr>
                          <m:t>𝜃</m:t>
                        </m:r>
                      </m:e>
                      <m:sub>
                        <m:r>
                          <a:rPr kumimoji="1" lang="en-US" altLang="ja-JP" sz="1600" b="0" i="1" smtClean="0">
                            <a:solidFill>
                              <a:schemeClr val="tx2">
                                <a:lumMod val="50000"/>
                              </a:schemeClr>
                            </a:solidFill>
                            <a:latin typeface="Cambria Math" panose="02040503050406030204" pitchFamily="18" charset="0"/>
                          </a:rPr>
                          <m:t>1</m:t>
                        </m:r>
                      </m:sub>
                    </m:sSub>
                    <m:r>
                      <a:rPr kumimoji="1" lang="en-US" altLang="ja-JP" sz="1600" b="0" i="1" smtClean="0">
                        <a:solidFill>
                          <a:schemeClr val="tx2">
                            <a:lumMod val="50000"/>
                          </a:schemeClr>
                        </a:solidFill>
                        <a:latin typeface="Cambria Math" panose="02040503050406030204" pitchFamily="18" charset="0"/>
                      </a:rPr>
                      <m:t>,</m:t>
                    </m:r>
                    <m:sSub>
                      <m:sSubPr>
                        <m:ctrlPr>
                          <a:rPr kumimoji="1" lang="en-US" altLang="ja-JP" sz="1600" b="0" i="1" smtClean="0">
                            <a:solidFill>
                              <a:schemeClr val="tx2">
                                <a:lumMod val="50000"/>
                              </a:schemeClr>
                            </a:solidFill>
                            <a:latin typeface="Cambria Math" panose="02040503050406030204" pitchFamily="18" charset="0"/>
                          </a:rPr>
                        </m:ctrlPr>
                      </m:sSubPr>
                      <m:e>
                        <m:r>
                          <a:rPr kumimoji="1" lang="en-US" altLang="ja-JP" sz="1600" b="0" i="1" smtClean="0">
                            <a:solidFill>
                              <a:schemeClr val="tx2">
                                <a:lumMod val="50000"/>
                              </a:schemeClr>
                            </a:solidFill>
                            <a:latin typeface="Cambria Math" panose="02040503050406030204" pitchFamily="18" charset="0"/>
                          </a:rPr>
                          <m:t>𝜃</m:t>
                        </m:r>
                      </m:e>
                      <m:sub>
                        <m:r>
                          <a:rPr kumimoji="1" lang="en-US" altLang="ja-JP" sz="1600" b="0" i="1" smtClean="0">
                            <a:solidFill>
                              <a:schemeClr val="tx2">
                                <a:lumMod val="50000"/>
                              </a:schemeClr>
                            </a:solidFill>
                            <a:latin typeface="Cambria Math" panose="02040503050406030204" pitchFamily="18" charset="0"/>
                          </a:rPr>
                          <m:t>2</m:t>
                        </m:r>
                      </m:sub>
                    </m:sSub>
                  </m:oMath>
                </a14:m>
                <a:endParaRPr kumimoji="1" lang="en-US" altLang="ja-JP" sz="1600" b="0" dirty="0" smtClean="0">
                  <a:solidFill>
                    <a:schemeClr val="tx2">
                      <a:lumMod val="50000"/>
                    </a:schemeClr>
                  </a:solidFill>
                </a:endParaRPr>
              </a:p>
              <a:p>
                <a:r>
                  <a:rPr kumimoji="1" lang="ja-JP" altLang="en-US" sz="1600" dirty="0" smtClean="0">
                    <a:solidFill>
                      <a:schemeClr val="tx2">
                        <a:lumMod val="50000"/>
                      </a:schemeClr>
                    </a:solidFill>
                  </a:rPr>
                  <a:t>木の大きさ：２層</a:t>
                </a:r>
                <a:endParaRPr kumimoji="1" lang="ja-JP" altLang="en-US" sz="1600" dirty="0" smtClean="0">
                  <a:solidFill>
                    <a:schemeClr val="tx2">
                      <a:lumMod val="50000"/>
                    </a:schemeClr>
                  </a:solidFill>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6709410" y="3624435"/>
                <a:ext cx="2110706" cy="830997"/>
              </a:xfrm>
              <a:prstGeom prst="rect">
                <a:avLst/>
              </a:prstGeom>
              <a:blipFill rotWithShape="0">
                <a:blip r:embed="rId3"/>
                <a:stretch>
                  <a:fillRect l="-1734" t="-3676" b="-73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019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回帰木の構築方法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u="sng" dirty="0" smtClean="0">
                    <a:solidFill>
                      <a:srgbClr val="FF0000"/>
                    </a:solidFill>
                  </a:rPr>
                  <a:t>分割すべき変数</a:t>
                </a:r>
                <a:r>
                  <a:rPr kumimoji="1" lang="ja-JP" altLang="en-US" dirty="0" smtClean="0"/>
                  <a:t>・</a:t>
                </a:r>
                <a:r>
                  <a:rPr kumimoji="1" lang="ja-JP" altLang="en-US" u="sng" dirty="0" smtClean="0">
                    <a:solidFill>
                      <a:srgbClr val="FF0000"/>
                    </a:solidFill>
                  </a:rPr>
                  <a:t>分割場所</a:t>
                </a:r>
                <a:r>
                  <a:rPr kumimoji="1" lang="ja-JP" altLang="en-US" dirty="0" smtClean="0"/>
                  <a:t>・木の大きさの決め方</a:t>
                </a:r>
                <a:endParaRPr kumimoji="1" lang="en-US" altLang="ja-JP" dirty="0" smtClean="0"/>
              </a:p>
              <a:p>
                <a:pPr lvl="1"/>
                <a:r>
                  <a:rPr kumimoji="1" lang="ja-JP" altLang="en-US" dirty="0" smtClean="0"/>
                  <a:t>貪欲的探索法（分割すべき変数</a:t>
                </a:r>
                <a14:m>
                  <m:oMath xmlns:m="http://schemas.openxmlformats.org/officeDocument/2006/math">
                    <m:sSub>
                      <m:sSubPr>
                        <m:ctrlPr>
                          <a:rPr kumimoji="1" lang="en-US" altLang="ja-JP" b="0" i="0" smtClean="0">
                            <a:latin typeface="Cambria Math" panose="02040503050406030204" pitchFamily="18" charset="0"/>
                          </a:rPr>
                        </m:ctrlPr>
                      </m:sSubPr>
                      <m:e>
                        <m:r>
                          <m:rPr>
                            <m:sty m:val="p"/>
                          </m:rPr>
                          <a:rPr kumimoji="1" lang="en-US" altLang="ja-JP" b="0" i="0" smtClean="0">
                            <a:latin typeface="Cambria Math" panose="02040503050406030204" pitchFamily="18" charset="0"/>
                          </a:rPr>
                          <m:t>X</m:t>
                        </m:r>
                      </m:e>
                      <m:sub>
                        <m:r>
                          <m:rPr>
                            <m:sty m:val="p"/>
                          </m:rPr>
                          <a:rPr kumimoji="1" lang="en-US" altLang="ja-JP" b="0" i="0" smtClean="0">
                            <a:latin typeface="Cambria Math" panose="02040503050406030204" pitchFamily="18" charset="0"/>
                          </a:rPr>
                          <m:t>j</m:t>
                        </m:r>
                      </m:sub>
                    </m:sSub>
                  </m:oMath>
                </a14:m>
                <a:r>
                  <a:rPr kumimoji="1" lang="ja-JP" altLang="en-US" dirty="0" smtClean="0"/>
                  <a:t>・分割場所</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smtClean="0"/>
                  <a:t>の決め方）</a:t>
                </a:r>
                <a:endParaRPr kumimoji="1" lang="en-US" altLang="ja-JP" dirty="0" smtClean="0"/>
              </a:p>
              <a:p>
                <a:pPr lvl="2"/>
                <a:r>
                  <a:rPr lang="ja-JP" altLang="en-US" dirty="0" smtClean="0"/>
                  <a:t>全ての訓練データ</a:t>
                </a:r>
                <a14:m>
                  <m:oMath xmlns:m="http://schemas.openxmlformats.org/officeDocument/2006/math">
                    <m:r>
                      <a:rPr lang="en-US" altLang="ja-JP">
                        <a:latin typeface="Cambria Math" panose="02040503050406030204" pitchFamily="18" charset="0"/>
                      </a:rPr>
                      <m:t>(</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𝑌</m:t>
                    </m:r>
                    <m:r>
                      <a:rPr lang="en-US" altLang="ja-JP" b="0" i="1" smtClean="0">
                        <a:latin typeface="Cambria Math" panose="02040503050406030204" pitchFamily="18" charset="0"/>
                      </a:rPr>
                      <m:t>)</m:t>
                    </m:r>
                  </m:oMath>
                </a14:m>
                <a:r>
                  <a:rPr lang="ja-JP" altLang="en-US" dirty="0" smtClean="0"/>
                  <a:t>を使って、</a:t>
                </a:r>
                <a:r>
                  <a:rPr lang="en-US" altLang="ja-JP" dirty="0" smtClean="0"/>
                  <a:t>2</a:t>
                </a:r>
                <a:r>
                  <a:rPr lang="ja-JP" altLang="en-US" dirty="0" err="1" smtClean="0"/>
                  <a:t>つの</a:t>
                </a:r>
                <a:r>
                  <a:rPr lang="ja-JP" altLang="en-US" dirty="0" smtClean="0"/>
                  <a:t>領域</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2</m:t>
                        </m:r>
                      </m:sub>
                    </m:sSub>
                    <m:r>
                      <a:rPr lang="ja-JP" altLang="en-US" i="1">
                        <a:latin typeface="Cambria Math" panose="02040503050406030204" pitchFamily="18" charset="0"/>
                      </a:rPr>
                      <m:t>を</m:t>
                    </m:r>
                  </m:oMath>
                </a14:m>
                <a:r>
                  <a:rPr kumimoji="1" lang="ja-JP" altLang="en-US" dirty="0" smtClean="0"/>
                  <a:t>定義する。</a:t>
                </a:r>
                <a:endParaRPr kumimoji="1" lang="en-US" altLang="ja-JP" dirty="0" smtClean="0"/>
              </a:p>
              <a:p>
                <a:pPr marL="623887" lvl="2"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𝑠</m:t>
                          </m:r>
                        </m:e>
                      </m:d>
                    </m:oMath>
                  </m:oMathPara>
                </a14:m>
                <a:endParaRPr kumimoji="1" lang="en-US" altLang="ja-JP" dirty="0" smtClean="0"/>
              </a:p>
              <a:p>
                <a:pPr lvl="2"/>
                <a:r>
                  <a:rPr kumimoji="1" lang="ja-JP" altLang="en-US" dirty="0" smtClean="0"/>
                  <a:t>以下の最小化問題を解いて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𝑗</m:t>
                        </m:r>
                      </m:sub>
                    </m:sSub>
                    <m:r>
                      <a:rPr lang="ja-JP" altLang="en-US" i="1">
                        <a:latin typeface="Cambria Math" panose="02040503050406030204" pitchFamily="18" charset="0"/>
                      </a:rPr>
                      <m:t>と</m:t>
                    </m:r>
                    <m:r>
                      <a:rPr lang="en-US" altLang="ja-JP" b="0" i="1" smtClean="0">
                        <a:latin typeface="Cambria Math" panose="02040503050406030204" pitchFamily="18" charset="0"/>
                      </a:rPr>
                      <m:t>𝑠</m:t>
                    </m:r>
                    <m:r>
                      <a:rPr lang="ja-JP" altLang="en-US" i="1">
                        <a:latin typeface="Cambria Math" panose="02040503050406030204" pitchFamily="18" charset="0"/>
                      </a:rPr>
                      <m:t>を</m:t>
                    </m:r>
                  </m:oMath>
                </a14:m>
                <a:r>
                  <a:rPr kumimoji="1" lang="ja-JP" altLang="en-US" dirty="0" smtClean="0"/>
                  <a:t>求める。</a:t>
                </a:r>
                <a:endParaRPr kumimoji="1" lang="en-US" altLang="ja-JP" dirty="0" smtClean="0"/>
              </a:p>
              <a:p>
                <a:pPr marL="623887" lvl="2" indent="0">
                  <a:buNone/>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min</m:t>
                          </m:r>
                        </m:fName>
                        <m:e>
                          <m:d>
                            <m:dPr>
                              <m:begChr m:val="["/>
                              <m:endChr m:val="]"/>
                              <m:ctrlPr>
                                <a:rPr kumimoji="1" lang="en-US" altLang="ja-JP" b="0" i="1" smtClean="0">
                                  <a:latin typeface="Cambria Math" panose="02040503050406030204" pitchFamily="18" charset="0"/>
                                </a:rPr>
                              </m:ctrlPr>
                            </m:dPr>
                            <m:e>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Sub>
                                    </m:lim>
                                  </m:limLow>
                                </m:fName>
                                <m:e>
                                  <m:nary>
                                    <m:naryPr>
                                      <m:chr m:val="∑"/>
                                      <m:supHide m:val="on"/>
                                      <m:ctrlPr>
                                        <a:rPr kumimoji="1" lang="en-US" altLang="ja-JP" b="0" i="1" smtClean="0">
                                          <a:latin typeface="Cambria Math" panose="02040503050406030204" pitchFamily="18" charset="0"/>
                                        </a:rPr>
                                      </m:ctrlPr>
                                    </m:naryPr>
                                    <m:sub>
                                      <m:sSub>
                                        <m:sSubPr>
                                          <m:ctrlPr>
                                            <a:rPr kumimoji="1" lang="en-US" altLang="ja-JP" b="0" i="1" smtClean="0">
                                              <a:latin typeface="Cambria Math" panose="02040503050406030204" pitchFamily="18" charset="0"/>
                                            </a:rPr>
                                          </m:ctrlPr>
                                        </m:sSubPr>
                                        <m:e>
                                          <m:r>
                                            <m:rPr>
                                              <m:brk m:alnAt="7"/>
                                            </m:rPr>
                                            <a:rPr kumimoji="1" lang="en-US" altLang="ja-JP" b="0" i="1" smtClean="0">
                                              <a:latin typeface="Cambria Math" panose="02040503050406030204" pitchFamily="18" charset="0"/>
                                            </a:rPr>
                                            <m:t>𝑥</m:t>
                                          </m:r>
                                        </m:e>
                                        <m:sub>
                                          <m:r>
                                            <m:rPr>
                                              <m:brk m:alnAt="7"/>
                                            </m:rP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sub>
                                    <m:sup/>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Sub>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2</m:t>
                                                  </m:r>
                                                </m:sub>
                                              </m:sSub>
                                            </m:lim>
                                          </m:limLow>
                                        </m:fName>
                                        <m:e>
                                          <m:nary>
                                            <m:naryPr>
                                              <m:chr m:val="∑"/>
                                              <m:supHide m:val="on"/>
                                              <m:ctrlPr>
                                                <a:rPr kumimoji="1" lang="en-US" altLang="ja-JP" b="0" i="1" smtClean="0">
                                                  <a:latin typeface="Cambria Math" panose="02040503050406030204" pitchFamily="18" charset="0"/>
                                                </a:rPr>
                                              </m:ctrlPr>
                                            </m:naryPr>
                                            <m:sub>
                                              <m:sSub>
                                                <m:sSubPr>
                                                  <m:ctrlPr>
                                                    <a:rPr kumimoji="1" lang="en-US" altLang="ja-JP" b="0" i="1" smtClean="0">
                                                      <a:latin typeface="Cambria Math" panose="02040503050406030204" pitchFamily="18" charset="0"/>
                                                    </a:rPr>
                                                  </m:ctrlPr>
                                                </m:sSubPr>
                                                <m:e>
                                                  <m:r>
                                                    <m:rPr>
                                                      <m:brk m:alnAt="7"/>
                                                    </m:rPr>
                                                    <a:rPr kumimoji="1" lang="en-US" altLang="ja-JP" b="0" i="1" smtClean="0">
                                                      <a:latin typeface="Cambria Math" panose="02040503050406030204" pitchFamily="18" charset="0"/>
                                                    </a:rPr>
                                                    <m:t>𝑥</m:t>
                                                  </m:r>
                                                </m:e>
                                                <m:sub>
                                                  <m:r>
                                                    <m:rPr>
                                                      <m:brk m:alnAt="7"/>
                                                    </m:rP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sub>
                                            <m:sup/>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2</m:t>
                                                          </m:r>
                                                        </m:sub>
                                                      </m:sSub>
                                                    </m:e>
                                                  </m:d>
                                                </m:e>
                                                <m:sup>
                                                  <m:r>
                                                    <a:rPr kumimoji="1" lang="en-US" altLang="ja-JP" b="0" i="1" smtClean="0">
                                                      <a:latin typeface="Cambria Math" panose="02040503050406030204" pitchFamily="18" charset="0"/>
                                                    </a:rPr>
                                                    <m:t>2</m:t>
                                                  </m:r>
                                                </m:sup>
                                              </m:sSup>
                                            </m:e>
                                          </m:nary>
                                        </m:e>
                                      </m:func>
                                    </m:e>
                                  </m:nary>
                                </m:e>
                              </m:func>
                              <m:r>
                                <a:rPr kumimoji="1" lang="en-US" altLang="ja-JP" b="0" i="1" smtClean="0">
                                  <a:latin typeface="Cambria Math" panose="02040503050406030204" pitchFamily="18" charset="0"/>
                                </a:rPr>
                                <m:t> </m:t>
                              </m:r>
                            </m:e>
                          </m:d>
                        </m:e>
                      </m:func>
                    </m:oMath>
                  </m:oMathPara>
                </a14:m>
                <a:endParaRPr kumimoji="1" lang="en-US" altLang="ja-JP" dirty="0" smtClean="0"/>
              </a:p>
              <a:p>
                <a:pPr lvl="3"/>
                <a:r>
                  <a:rPr kumimoji="1" lang="ja-JP" altLang="en-US" dirty="0" smtClean="0"/>
                  <a:t>内側の最小化問題の解は任意の</a:t>
                </a:r>
                <a14:m>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lang="ja-JP" altLang="en-US" i="1">
                        <a:latin typeface="Cambria Math" panose="02040503050406030204" pitchFamily="18" charset="0"/>
                      </a:rPr>
                      <m:t>において</m:t>
                    </m:r>
                  </m:oMath>
                </a14:m>
                <a:r>
                  <a:rPr kumimoji="1" lang="ja-JP" altLang="en-US" dirty="0" smtClean="0"/>
                  <a:t>も以下になる。</a:t>
                </a:r>
                <a:endParaRPr kumimoji="1" lang="en-US" altLang="ja-JP" dirty="0" smtClean="0"/>
              </a:p>
              <a:p>
                <a:pPr marL="900113" lvl="3" indent="0">
                  <a:buNone/>
                </a:pPr>
                <a14:m>
                  <m:oMathPara xmlns:m="http://schemas.openxmlformats.org/officeDocument/2006/math">
                    <m:oMathParaPr>
                      <m:jc m:val="centerGroup"/>
                    </m:oMathParaPr>
                    <m:oMath xmlns:m="http://schemas.openxmlformats.org/officeDocument/2006/math">
                      <m:acc>
                        <m:accPr>
                          <m:chr m:val="̂"/>
                          <m:ctrlPr>
                            <a:rPr kumimoji="1" lang="en-US" altLang="ja-JP" b="0" i="1" smtClean="0">
                              <a:solidFill>
                                <a:schemeClr val="tx1"/>
                              </a:solidFill>
                              <a:latin typeface="Cambria Math" panose="02040503050406030204" pitchFamily="18" charset="0"/>
                            </a:rPr>
                          </m:ctrlPr>
                        </m:accPr>
                        <m:e>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𝑐</m:t>
                              </m:r>
                            </m:e>
                            <m:sub>
                              <m:r>
                                <a:rPr kumimoji="1" lang="en-US" altLang="ja-JP" b="0" i="1" smtClean="0">
                                  <a:solidFill>
                                    <a:schemeClr val="tx1"/>
                                  </a:solidFill>
                                  <a:latin typeface="Cambria Math" panose="02040503050406030204" pitchFamily="18" charset="0"/>
                                </a:rPr>
                                <m:t>1</m:t>
                              </m:r>
                            </m:sub>
                          </m:sSub>
                        </m:e>
                      </m:acc>
                      <m:r>
                        <a:rPr kumimoji="1" lang="en-US" altLang="ja-JP" b="0" i="1" dirty="0" smtClean="0">
                          <a:solidFill>
                            <a:schemeClr val="tx1"/>
                          </a:solidFill>
                          <a:latin typeface="Cambria Math" panose="02040503050406030204" pitchFamily="18" charset="0"/>
                        </a:rPr>
                        <m:t>=</m:t>
                      </m:r>
                      <m:r>
                        <a:rPr kumimoji="1" lang="en-US" altLang="ja-JP" b="0" i="1" dirty="0" smtClean="0">
                          <a:solidFill>
                            <a:schemeClr val="tx1"/>
                          </a:solidFill>
                          <a:latin typeface="Cambria Math" panose="02040503050406030204" pitchFamily="18" charset="0"/>
                        </a:rPr>
                        <m:t>𝑎𝑣𝑒</m:t>
                      </m:r>
                      <m:d>
                        <m:dPr>
                          <m:ctrlPr>
                            <a:rPr kumimoji="1" lang="en-US" altLang="ja-JP" b="0" i="1" dirty="0" smtClean="0">
                              <a:solidFill>
                                <a:schemeClr val="tx1"/>
                              </a:solidFill>
                              <a:latin typeface="Cambria Math" panose="02040503050406030204" pitchFamily="18" charset="0"/>
                            </a:rPr>
                          </m:ctrlPr>
                        </m:dPr>
                        <m:e>
                          <m:sSub>
                            <m:sSubPr>
                              <m:ctrlPr>
                                <a:rPr kumimoji="1" lang="en-US" altLang="ja-JP" b="0" i="1" dirty="0" smtClean="0">
                                  <a:solidFill>
                                    <a:schemeClr val="tx1"/>
                                  </a:solidFill>
                                  <a:latin typeface="Cambria Math" panose="02040503050406030204" pitchFamily="18" charset="0"/>
                                </a:rPr>
                              </m:ctrlPr>
                            </m:sSubPr>
                            <m:e>
                              <m:r>
                                <a:rPr kumimoji="1" lang="en-US" altLang="ja-JP" b="0" i="1" dirty="0" smtClean="0">
                                  <a:solidFill>
                                    <a:schemeClr val="tx1"/>
                                  </a:solidFill>
                                  <a:latin typeface="Cambria Math" panose="02040503050406030204" pitchFamily="18" charset="0"/>
                                </a:rPr>
                                <m:t>𝑦</m:t>
                              </m:r>
                            </m:e>
                            <m:sub>
                              <m:r>
                                <a:rPr kumimoji="1" lang="en-US" altLang="ja-JP" b="0" i="1" dirty="0" smtClean="0">
                                  <a:solidFill>
                                    <a:schemeClr val="tx1"/>
                                  </a:solidFill>
                                  <a:latin typeface="Cambria Math" panose="02040503050406030204" pitchFamily="18" charset="0"/>
                                </a:rPr>
                                <m:t>𝑖</m:t>
                              </m:r>
                            </m:sub>
                          </m:sSub>
                        </m:e>
                        <m:e>
                          <m:sSub>
                            <m:sSubPr>
                              <m:ctrlPr>
                                <a:rPr kumimoji="1" lang="en-US" altLang="ja-JP" b="0" i="1" dirty="0" smtClean="0">
                                  <a:solidFill>
                                    <a:schemeClr val="tx1"/>
                                  </a:solidFill>
                                  <a:latin typeface="Cambria Math" panose="02040503050406030204" pitchFamily="18" charset="0"/>
                                </a:rPr>
                              </m:ctrlPr>
                            </m:sSubPr>
                            <m:e>
                              <m:r>
                                <a:rPr kumimoji="1" lang="en-US" altLang="ja-JP" b="0" i="1" dirty="0" smtClean="0">
                                  <a:solidFill>
                                    <a:schemeClr val="tx1"/>
                                  </a:solidFill>
                                  <a:latin typeface="Cambria Math" panose="02040503050406030204" pitchFamily="18" charset="0"/>
                                </a:rPr>
                                <m:t>𝑥</m:t>
                              </m:r>
                            </m:e>
                            <m:sub>
                              <m:r>
                                <a:rPr kumimoji="1" lang="en-US" altLang="ja-JP" b="0" i="1" dirty="0" smtClean="0">
                                  <a:solidFill>
                                    <a:schemeClr val="tx1"/>
                                  </a:solidFill>
                                  <a:latin typeface="Cambria Math" panose="02040503050406030204" pitchFamily="18" charset="0"/>
                                </a:rPr>
                                <m:t>𝑖</m:t>
                              </m:r>
                            </m:sub>
                          </m:sSub>
                          <m:r>
                            <a:rPr kumimoji="1" lang="en-US" altLang="ja-JP" b="0" i="1" dirty="0" smtClean="0">
                              <a:solidFill>
                                <a:schemeClr val="tx1"/>
                              </a:solidFill>
                              <a:latin typeface="Cambria Math" panose="02040503050406030204" pitchFamily="18" charset="0"/>
                            </a:rPr>
                            <m:t>∈</m:t>
                          </m:r>
                          <m:sSub>
                            <m:sSubPr>
                              <m:ctrlPr>
                                <a:rPr kumimoji="1" lang="en-US" altLang="ja-JP" b="0" i="1" dirty="0" smtClean="0">
                                  <a:solidFill>
                                    <a:schemeClr val="tx1"/>
                                  </a:solidFill>
                                  <a:latin typeface="Cambria Math" panose="02040503050406030204" pitchFamily="18" charset="0"/>
                                </a:rPr>
                              </m:ctrlPr>
                            </m:sSubPr>
                            <m:e>
                              <m:r>
                                <a:rPr kumimoji="1" lang="en-US" altLang="ja-JP" b="0" i="1" dirty="0" smtClean="0">
                                  <a:solidFill>
                                    <a:schemeClr val="tx1"/>
                                  </a:solidFill>
                                  <a:latin typeface="Cambria Math" panose="02040503050406030204" pitchFamily="18" charset="0"/>
                                </a:rPr>
                                <m:t>𝑅</m:t>
                              </m:r>
                            </m:e>
                            <m:sub>
                              <m:r>
                                <a:rPr kumimoji="1" lang="en-US" altLang="ja-JP" b="0" i="1" dirty="0" smtClean="0">
                                  <a:solidFill>
                                    <a:schemeClr val="tx1"/>
                                  </a:solidFill>
                                  <a:latin typeface="Cambria Math" panose="02040503050406030204" pitchFamily="18" charset="0"/>
                                </a:rPr>
                                <m:t>1</m:t>
                              </m:r>
                            </m:sub>
                          </m:sSub>
                          <m:d>
                            <m:dPr>
                              <m:ctrlPr>
                                <a:rPr kumimoji="1" lang="en-US" altLang="ja-JP" b="0" i="1" dirty="0" smtClean="0">
                                  <a:solidFill>
                                    <a:schemeClr val="tx1"/>
                                  </a:solidFill>
                                  <a:latin typeface="Cambria Math" panose="02040503050406030204" pitchFamily="18" charset="0"/>
                                </a:rPr>
                              </m:ctrlPr>
                            </m:dPr>
                            <m:e>
                              <m:r>
                                <a:rPr kumimoji="1" lang="en-US" altLang="ja-JP" b="0" i="1" dirty="0" smtClean="0">
                                  <a:solidFill>
                                    <a:schemeClr val="tx1"/>
                                  </a:solidFill>
                                  <a:latin typeface="Cambria Math" panose="02040503050406030204" pitchFamily="18" charset="0"/>
                                </a:rPr>
                                <m:t>𝑗</m:t>
                              </m:r>
                              <m:r>
                                <a:rPr kumimoji="1" lang="en-US" altLang="ja-JP" b="0" i="1" dirty="0" smtClean="0">
                                  <a:solidFill>
                                    <a:schemeClr val="tx1"/>
                                  </a:solidFill>
                                  <a:latin typeface="Cambria Math" panose="02040503050406030204" pitchFamily="18" charset="0"/>
                                </a:rPr>
                                <m:t>,</m:t>
                              </m:r>
                              <m:r>
                                <a:rPr kumimoji="1" lang="en-US" altLang="ja-JP" b="0" i="1" dirty="0" smtClean="0">
                                  <a:solidFill>
                                    <a:schemeClr val="tx1"/>
                                  </a:solidFill>
                                  <a:latin typeface="Cambria Math" panose="02040503050406030204" pitchFamily="18" charset="0"/>
                                </a:rPr>
                                <m:t>𝑠</m:t>
                              </m:r>
                            </m:e>
                          </m:d>
                        </m:e>
                      </m:d>
                      <m:r>
                        <a:rPr kumimoji="1" lang="en-US" altLang="ja-JP" b="0" i="1" dirty="0" smtClean="0">
                          <a:solidFill>
                            <a:schemeClr val="tx1"/>
                          </a:solidFill>
                          <a:latin typeface="Cambria Math" panose="02040503050406030204" pitchFamily="18" charset="0"/>
                        </a:rPr>
                        <m:t>,  </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b="0" i="1" smtClean="0">
                                  <a:latin typeface="Cambria Math" panose="02040503050406030204" pitchFamily="18" charset="0"/>
                                </a:rPr>
                                <m:t>2</m:t>
                              </m:r>
                            </m:sub>
                          </m:sSub>
                        </m:e>
                      </m:acc>
                      <m:r>
                        <a:rPr lang="en-US" altLang="ja-JP" i="1" dirty="0">
                          <a:latin typeface="Cambria Math" panose="02040503050406030204" pitchFamily="18" charset="0"/>
                        </a:rPr>
                        <m:t>=</m:t>
                      </m:r>
                      <m:r>
                        <a:rPr lang="en-US" altLang="ja-JP" i="1" dirty="0">
                          <a:latin typeface="Cambria Math" panose="02040503050406030204" pitchFamily="18" charset="0"/>
                        </a:rPr>
                        <m:t>𝑎𝑣𝑒</m:t>
                      </m:r>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𝑦</m:t>
                              </m:r>
                            </m:e>
                            <m:sub>
                              <m:r>
                                <a:rPr lang="en-US" altLang="ja-JP" i="1" dirty="0">
                                  <a:latin typeface="Cambria Math" panose="02040503050406030204" pitchFamily="18" charset="0"/>
                                </a:rPr>
                                <m:t>𝑖</m:t>
                              </m:r>
                            </m:sub>
                          </m:sSub>
                        </m:e>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𝑅</m:t>
                              </m:r>
                            </m:e>
                            <m:sub>
                              <m:r>
                                <a:rPr lang="en-US" altLang="ja-JP" b="0" i="1" dirty="0" smtClean="0">
                                  <a:latin typeface="Cambria Math" panose="02040503050406030204" pitchFamily="18" charset="0"/>
                                </a:rPr>
                                <m:t>2</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𝑗</m:t>
                              </m:r>
                              <m:r>
                                <a:rPr lang="en-US" altLang="ja-JP" i="1" dirty="0">
                                  <a:latin typeface="Cambria Math" panose="02040503050406030204" pitchFamily="18" charset="0"/>
                                </a:rPr>
                                <m:t>,</m:t>
                              </m:r>
                              <m:r>
                                <a:rPr lang="en-US" altLang="ja-JP" i="1" dirty="0">
                                  <a:latin typeface="Cambria Math" panose="02040503050406030204" pitchFamily="18" charset="0"/>
                                </a:rPr>
                                <m:t>𝑠</m:t>
                              </m:r>
                            </m:e>
                          </m:d>
                        </m:e>
                      </m:d>
                      <m:r>
                        <a:rPr lang="en-US" altLang="ja-JP" i="1" dirty="0">
                          <a:latin typeface="Cambria Math" panose="02040503050406030204" pitchFamily="18" charset="0"/>
                        </a:rPr>
                        <m:t>  </m:t>
                      </m:r>
                    </m:oMath>
                  </m:oMathPara>
                </a14:m>
                <a:endParaRPr kumimoji="1" lang="en-US" altLang="ja-JP" i="1" dirty="0" smtClean="0"/>
              </a:p>
              <a:p>
                <a:pPr lvl="3"/>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𝑗</m:t>
                        </m:r>
                      </m:sub>
                    </m:sSub>
                    <m:r>
                      <a:rPr lang="ja-JP" altLang="en-US" i="1">
                        <a:latin typeface="Cambria Math" panose="02040503050406030204" pitchFamily="18" charset="0"/>
                      </a:rPr>
                      <m:t>を</m:t>
                    </m:r>
                  </m:oMath>
                </a14:m>
                <a:r>
                  <a:rPr kumimoji="1" lang="ja-JP" altLang="en-US" dirty="0" smtClean="0"/>
                  <a:t>固定しているならば</a:t>
                </a:r>
                <a14:m>
                  <m:oMath xmlns:m="http://schemas.openxmlformats.org/officeDocument/2006/math">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Sub>
                      </m:e>
                    </m:acc>
                    <m:r>
                      <a:rPr lang="en-US" altLang="ja-JP" b="0" i="0" dirty="0" smtClean="0">
                        <a:solidFill>
                          <a:schemeClr val="tx1"/>
                        </a:solidFill>
                        <a:latin typeface="Cambria Math" panose="02040503050406030204" pitchFamily="18" charset="0"/>
                      </a:rPr>
                      <m:t>+</m:t>
                    </m:r>
                    <m:acc>
                      <m:accPr>
                        <m:chr m:val="̂"/>
                        <m:ctrlPr>
                          <a:rPr lang="en-US" altLang="ja-JP" b="0" i="1" dirty="0" smtClean="0">
                            <a:solidFill>
                              <a:schemeClr val="tx1"/>
                            </a:solidFill>
                            <a:latin typeface="Cambria Math" panose="02040503050406030204" pitchFamily="18" charset="0"/>
                          </a:rPr>
                        </m:ctrlPr>
                      </m:accPr>
                      <m:e>
                        <m:sSub>
                          <m:sSubPr>
                            <m:ctrlPr>
                              <a:rPr lang="en-US" altLang="ja-JP" b="0" i="1" dirty="0" smtClean="0">
                                <a:solidFill>
                                  <a:schemeClr val="tx1"/>
                                </a:solidFill>
                                <a:latin typeface="Cambria Math" panose="02040503050406030204" pitchFamily="18" charset="0"/>
                              </a:rPr>
                            </m:ctrlPr>
                          </m:sSubPr>
                          <m:e>
                            <m:r>
                              <a:rPr lang="en-US" altLang="ja-JP" b="0" i="1" dirty="0" smtClean="0">
                                <a:solidFill>
                                  <a:schemeClr val="tx1"/>
                                </a:solidFill>
                                <a:latin typeface="Cambria Math" panose="02040503050406030204" pitchFamily="18" charset="0"/>
                              </a:rPr>
                              <m:t>𝑐</m:t>
                            </m:r>
                          </m:e>
                          <m:sub>
                            <m:r>
                              <a:rPr lang="en-US" altLang="ja-JP" b="0" i="1" dirty="0" smtClean="0">
                                <a:solidFill>
                                  <a:schemeClr val="tx1"/>
                                </a:solidFill>
                                <a:latin typeface="Cambria Math" panose="02040503050406030204" pitchFamily="18" charset="0"/>
                              </a:rPr>
                              <m:t>2</m:t>
                            </m:r>
                          </m:sub>
                        </m:sSub>
                      </m:e>
                    </m:acc>
                    <m:r>
                      <a:rPr lang="ja-JP" altLang="en-US" i="1" dirty="0">
                        <a:latin typeface="Cambria Math" panose="02040503050406030204" pitchFamily="18" charset="0"/>
                      </a:rPr>
                      <m:t>を</m:t>
                    </m:r>
                  </m:oMath>
                </a14:m>
                <a:r>
                  <a:rPr kumimoji="1" lang="ja-JP" altLang="en-US" dirty="0" smtClean="0"/>
                  <a:t>最小化する</a:t>
                </a:r>
                <a14:m>
                  <m:oMath xmlns:m="http://schemas.openxmlformats.org/officeDocument/2006/math">
                    <m:r>
                      <a:rPr kumimoji="1" lang="en-US" altLang="ja-JP" b="0" i="1" smtClean="0">
                        <a:latin typeface="Cambria Math" panose="02040503050406030204" pitchFamily="18" charset="0"/>
                      </a:rPr>
                      <m:t>𝑠</m:t>
                    </m:r>
                    <m:r>
                      <a:rPr lang="ja-JP" altLang="en-US" i="1">
                        <a:latin typeface="Cambria Math" panose="02040503050406030204" pitchFamily="18" charset="0"/>
                      </a:rPr>
                      <m:t>は</m:t>
                    </m:r>
                  </m:oMath>
                </a14:m>
                <a:r>
                  <a:rPr kumimoji="1" lang="ja-JP" altLang="en-US" dirty="0" smtClean="0"/>
                  <a:t>高速で求められるため、入力</a:t>
                </a:r>
                <a14:m>
                  <m:oMath xmlns:m="http://schemas.openxmlformats.org/officeDocument/2006/math">
                    <m:r>
                      <a:rPr kumimoji="1" lang="ja-JP" altLang="en-US" b="0" i="1" smtClean="0">
                        <a:latin typeface="Cambria Math" panose="02040503050406030204" pitchFamily="18" charset="0"/>
                      </a:rPr>
                      <m:t>変数</m:t>
                    </m:r>
                    <m:r>
                      <a:rPr lang="ja-JP" altLang="en-US" i="1">
                        <a:latin typeface="Cambria Math" panose="02040503050406030204" pitchFamily="18" charset="0"/>
                      </a:rPr>
                      <m:t>を</m:t>
                    </m:r>
                  </m:oMath>
                </a14:m>
                <a:r>
                  <a:rPr kumimoji="1" lang="ja-JP" altLang="en-US" dirty="0" smtClean="0"/>
                  <a:t>総当たりすることで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𝑗</m:t>
                        </m:r>
                      </m:sub>
                    </m:sSub>
                    <m:r>
                      <a:rPr lang="ja-JP" altLang="en-US" i="1">
                        <a:latin typeface="Cambria Math" panose="02040503050406030204" pitchFamily="18" charset="0"/>
                      </a:rPr>
                      <m:t>と</m:t>
                    </m:r>
                    <m:r>
                      <a:rPr lang="en-US" altLang="ja-JP" b="0" i="1" smtClean="0">
                        <a:latin typeface="Cambria Math" panose="02040503050406030204" pitchFamily="18" charset="0"/>
                      </a:rPr>
                      <m:t>𝑠</m:t>
                    </m:r>
                    <m:r>
                      <a:rPr lang="ja-JP" altLang="en-US" i="1">
                        <a:latin typeface="Cambria Math" panose="02040503050406030204" pitchFamily="18" charset="0"/>
                      </a:rPr>
                      <m:t>を</m:t>
                    </m:r>
                    <m:r>
                      <a:rPr lang="ja-JP" altLang="en-US" i="1" smtClean="0">
                        <a:latin typeface="Cambria Math" panose="02040503050406030204" pitchFamily="18" charset="0"/>
                      </a:rPr>
                      <m:t>求</m:t>
                    </m:r>
                    <m:r>
                      <a:rPr kumimoji="1" lang="ja-JP" altLang="en-US" i="1" dirty="0" smtClean="0">
                        <a:latin typeface="Cambria Math" panose="02040503050406030204" pitchFamily="18" charset="0"/>
                      </a:rPr>
                      <m:t>められる</m:t>
                    </m:r>
                  </m:oMath>
                </a14:m>
                <a:endParaRPr kumimoji="1" lang="en-US" altLang="ja-JP" dirty="0" smtClean="0"/>
              </a:p>
              <a:p>
                <a:pPr lvl="2"/>
                <a:r>
                  <a:rPr lang="ja-JP" altLang="en-US" dirty="0" smtClean="0"/>
                  <a:t>以上の手順を領域ごとに繰り返す。</a:t>
                </a: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31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4</a:t>
            </a:fld>
            <a:endParaRPr kumimoji="1" lang="ja-JP" altLang="en-US"/>
          </a:p>
        </p:txBody>
      </p:sp>
      <p:pic>
        <p:nvPicPr>
          <p:cNvPr id="7" name="図 6"/>
          <p:cNvPicPr>
            <a:picLocks noChangeAspect="1"/>
          </p:cNvPicPr>
          <p:nvPr/>
        </p:nvPicPr>
        <p:blipFill>
          <a:blip r:embed="rId3"/>
          <a:stretch>
            <a:fillRect/>
          </a:stretch>
        </p:blipFill>
        <p:spPr>
          <a:xfrm>
            <a:off x="6397113" y="4470716"/>
            <a:ext cx="2105025" cy="2019300"/>
          </a:xfrm>
          <a:prstGeom prst="rect">
            <a:avLst/>
          </a:prstGeom>
        </p:spPr>
      </p:pic>
    </p:spTree>
    <p:extLst>
      <p:ext uri="{BB962C8B-B14F-4D97-AF65-F5344CB8AC3E}">
        <p14:creationId xmlns:p14="http://schemas.microsoft.com/office/powerpoint/2010/main" val="60683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回帰木の構築方法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分割すべき変数・分割場所・</a:t>
                </a:r>
                <a:r>
                  <a:rPr kumimoji="1" lang="ja-JP" altLang="en-US" u="sng" dirty="0" smtClean="0">
                    <a:solidFill>
                      <a:srgbClr val="FF0000"/>
                    </a:solidFill>
                  </a:rPr>
                  <a:t>木の大きさ</a:t>
                </a:r>
                <a:r>
                  <a:rPr kumimoji="1" lang="ja-JP" altLang="en-US" dirty="0" smtClean="0"/>
                  <a:t>の決め方</a:t>
                </a:r>
                <a:endParaRPr kumimoji="1" lang="en-US" altLang="ja-JP" dirty="0" smtClean="0"/>
              </a:p>
              <a:p>
                <a:pPr lvl="1"/>
                <a:r>
                  <a:rPr lang="ja-JP" altLang="en-US" dirty="0" smtClean="0"/>
                  <a:t>木が大きすぎると訓練データを過学習し、小さすぎると構造を捉えられない。</a:t>
                </a:r>
                <a:endParaRPr lang="en-US" altLang="ja-JP" dirty="0" smtClean="0"/>
              </a:p>
              <a:p>
                <a:pPr lvl="1"/>
                <a:r>
                  <a:rPr lang="ja-JP" altLang="en-US" dirty="0" smtClean="0"/>
                  <a:t>有名な木の大きさを決める戦略としてコスト複雑度枝刈がある。</a:t>
                </a:r>
                <a:endParaRPr lang="en-US" altLang="ja-JP" dirty="0" smtClean="0"/>
              </a:p>
              <a:p>
                <a:pPr lvl="2"/>
                <a:r>
                  <a:rPr lang="ja-JP" altLang="en-US" dirty="0" smtClean="0"/>
                  <a:t>各頂点に入るデータ数がある最小値</a:t>
                </a:r>
                <a:r>
                  <a:rPr lang="en-US" altLang="ja-JP" dirty="0" smtClean="0"/>
                  <a:t>(e.g. 5</a:t>
                </a:r>
                <a:r>
                  <a:rPr lang="ja-JP" altLang="en-US" dirty="0" smtClean="0"/>
                  <a:t>個</a:t>
                </a:r>
                <a:r>
                  <a:rPr lang="en-US" altLang="ja-JP" dirty="0" smtClean="0"/>
                  <a:t>)</a:t>
                </a:r>
                <a:r>
                  <a:rPr lang="ja-JP" altLang="en-US" dirty="0" smtClean="0"/>
                  <a:t>になるまで分割して大きな木</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r>
                      <a:rPr lang="ja-JP" altLang="en-US" i="1">
                        <a:latin typeface="Cambria Math" panose="02040503050406030204" pitchFamily="18" charset="0"/>
                      </a:rPr>
                      <m:t>を</m:t>
                    </m:r>
                  </m:oMath>
                </a14:m>
                <a:r>
                  <a:rPr lang="ja-JP" altLang="en-US" dirty="0" smtClean="0"/>
                  <a:t>作り、その後コストと複雑度によって枝刈り（任意の個数の内部頂点をまとめる）</a:t>
                </a:r>
                <a:endParaRPr lang="en-US" altLang="ja-JP" dirty="0" smtClean="0"/>
              </a:p>
              <a:p>
                <a:pPr lvl="2"/>
                <a:r>
                  <a:rPr lang="ja-JP" altLang="en-US" dirty="0" smtClean="0"/>
                  <a:t>以下の式を最小化する部分木</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𝛼</m:t>
                        </m:r>
                      </m:sub>
                    </m:sSub>
                    <m:r>
                      <a:rPr lang="en-US" altLang="ja-JP" i="1">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𝑇</m:t>
                        </m:r>
                      </m:e>
                      <m:sub>
                        <m:r>
                          <a:rPr lang="en-US" altLang="ja-JP" b="0" i="1" smtClean="0">
                            <a:latin typeface="Cambria Math" panose="02040503050406030204" pitchFamily="18" charset="0"/>
                            <a:ea typeface="Cambria Math" panose="02040503050406030204" pitchFamily="18" charset="0"/>
                          </a:rPr>
                          <m:t>0</m:t>
                        </m:r>
                      </m:sub>
                    </m:sSub>
                    <m:r>
                      <a:rPr lang="ja-JP" altLang="en-US" i="1">
                        <a:latin typeface="Cambria Math" panose="02040503050406030204" pitchFamily="18" charset="0"/>
                        <a:ea typeface="Cambria Math" panose="02040503050406030204" pitchFamily="18" charset="0"/>
                      </a:rPr>
                      <m:t>を</m:t>
                    </m:r>
                  </m:oMath>
                </a14:m>
                <a:r>
                  <a:rPr lang="ja-JP" altLang="en-US" dirty="0" smtClean="0"/>
                  <a:t>求める。</a:t>
                </a:r>
                <a:endParaRPr lang="en-US" altLang="ja-JP" dirty="0" smtClean="0"/>
              </a:p>
              <a:p>
                <a:pPr marL="623887" lvl="2"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𝛼</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𝑇</m:t>
                          </m:r>
                        </m:e>
                      </m:d>
                      <m:r>
                        <a:rPr lang="en-US" altLang="ja-JP" i="1">
                          <a:latin typeface="Cambria Math" panose="02040503050406030204" pitchFamily="18" charset="0"/>
                        </a:rPr>
                        <m:t>=</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𝑇</m:t>
                          </m:r>
                          <m:r>
                            <a:rPr lang="en-US" altLang="ja-JP" i="1">
                              <a:latin typeface="Cambria Math" panose="02040503050406030204" pitchFamily="18" charset="0"/>
                            </a:rPr>
                            <m:t>|</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𝑄</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𝑇</m:t>
                              </m:r>
                            </m:e>
                          </m:d>
                          <m:r>
                            <a:rPr lang="en-US" altLang="ja-JP" i="1">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m:t>
                          </m:r>
                          <m:r>
                            <a:rPr lang="en-US" altLang="ja-JP" i="1">
                              <a:latin typeface="Cambria Math" panose="02040503050406030204" pitchFamily="18" charset="0"/>
                            </a:rPr>
                            <m:t>𝑇</m:t>
                          </m:r>
                          <m:r>
                            <a:rPr lang="en-US" altLang="ja-JP" i="1">
                              <a:latin typeface="Cambria Math" panose="02040503050406030204" pitchFamily="18" charset="0"/>
                            </a:rPr>
                            <m:t>|</m:t>
                          </m:r>
                        </m:e>
                      </m:nary>
                    </m:oMath>
                  </m:oMathPara>
                </a14:m>
                <a:endParaRPr lang="en-US" altLang="ja-JP" dirty="0"/>
              </a:p>
              <a:p>
                <a:pPr lvl="3"/>
                <a14:m>
                  <m:oMath xmlns:m="http://schemas.openxmlformats.org/officeDocument/2006/math">
                    <m:r>
                      <a:rPr lang="en-US" altLang="ja-JP" b="0" i="1" smtClean="0">
                        <a:latin typeface="Cambria Math" panose="02040503050406030204" pitchFamily="18" charset="0"/>
                      </a:rPr>
                      <m:t>𝛼</m:t>
                    </m:r>
                    <m:r>
                      <a:rPr lang="ja-JP" altLang="en-US" i="1">
                        <a:latin typeface="Cambria Math" panose="02040503050406030204" pitchFamily="18" charset="0"/>
                      </a:rPr>
                      <m:t>によって</m:t>
                    </m:r>
                  </m:oMath>
                </a14:m>
                <a:r>
                  <a:rPr lang="ja-JP" altLang="en-US" dirty="0" smtClean="0"/>
                  <a:t>木の当てはまりの良さと木の大きさのトレードオフを調整する。</a:t>
                </a:r>
                <a:endParaRPr lang="en-US" altLang="ja-JP" dirty="0" smtClean="0"/>
              </a:p>
              <a:p>
                <a:pPr lvl="4"/>
                <a14:m>
                  <m:oMath xmlns:m="http://schemas.openxmlformats.org/officeDocument/2006/math">
                    <m:r>
                      <a:rPr lang="en-US" altLang="ja-JP" b="0" i="1" smtClean="0">
                        <a:latin typeface="Cambria Math" panose="02040503050406030204" pitchFamily="18" charset="0"/>
                      </a:rPr>
                      <m:t>𝛼</m:t>
                    </m:r>
                    <m:r>
                      <a:rPr lang="en-US" altLang="ja-JP" b="0" i="1" smtClean="0">
                        <a:latin typeface="Cambria Math" panose="02040503050406030204" pitchFamily="18" charset="0"/>
                      </a:rPr>
                      <m:t>=0</m:t>
                    </m:r>
                    <m:r>
                      <a:rPr lang="ja-JP" altLang="en-US"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oMath>
                </a14:m>
                <a:endParaRPr lang="en-US" altLang="ja-JP" dirty="0" smtClean="0"/>
              </a:p>
              <a:p>
                <a:pPr lvl="4"/>
                <a14:m>
                  <m:oMath xmlns:m="http://schemas.openxmlformats.org/officeDocument/2006/math">
                    <m:r>
                      <a:rPr lang="en-US" altLang="ja-JP" b="0" i="1" smtClean="0">
                        <a:latin typeface="Cambria Math" panose="02040503050406030204" pitchFamily="18" charset="0"/>
                      </a:rPr>
                      <m:t>𝛼</m:t>
                    </m:r>
                    <m:r>
                      <a:rPr lang="en-US" altLang="ja-JP" b="0" i="1" smtClean="0">
                        <a:latin typeface="Cambria Math" panose="02040503050406030204" pitchFamily="18" charset="0"/>
                      </a:rPr>
                      <m:t>≫0:</m:t>
                    </m:r>
                    <m:r>
                      <a:rPr lang="ja-JP" altLang="en-US" i="1">
                        <a:latin typeface="Cambria Math" panose="02040503050406030204" pitchFamily="18" charset="0"/>
                      </a:rPr>
                      <m:t>頂点が</m:t>
                    </m:r>
                  </m:oMath>
                </a14:m>
                <a:r>
                  <a:rPr lang="en-US" altLang="ja-JP" dirty="0" smtClean="0"/>
                  <a:t>1</a:t>
                </a:r>
                <a:r>
                  <a:rPr lang="ja-JP" altLang="en-US" dirty="0" err="1" smtClean="0"/>
                  <a:t>つの</a:t>
                </a:r>
                <a:r>
                  <a:rPr lang="ja-JP" altLang="en-US" dirty="0" smtClean="0"/>
                  <a:t>木</a:t>
                </a:r>
                <a:endParaRPr lang="en-US" altLang="ja-JP"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𝛼</m:t>
                        </m:r>
                      </m:sub>
                    </m:sSub>
                  </m:oMath>
                </a14:m>
                <a:r>
                  <a:rPr lang="ja-JP" altLang="en-US" dirty="0" smtClean="0"/>
                  <a:t>の求め方</a:t>
                </a:r>
                <a:endParaRPr lang="en-US" altLang="ja-JP" dirty="0" smtClean="0"/>
              </a:p>
              <a:p>
                <a:pPr lvl="1"/>
                <a:r>
                  <a:rPr lang="ja-JP" altLang="en-US" dirty="0" smtClean="0"/>
                  <a:t>各頂点当たりの</a:t>
                </a:r>
                <a14:m>
                  <m:oMath xmlns:m="http://schemas.openxmlformats.org/officeDocument/2006/math">
                    <m:nary>
                      <m:naryPr>
                        <m:chr m:val="∑"/>
                        <m:limLoc m:val="subSup"/>
                        <m:ctrlPr>
                          <a:rPr lang="en-US" altLang="ja-JP" i="1" smtClean="0">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𝑇</m:t>
                        </m:r>
                        <m:r>
                          <a:rPr lang="en-US" altLang="ja-JP" i="1">
                            <a:latin typeface="Cambria Math" panose="02040503050406030204" pitchFamily="18" charset="0"/>
                          </a:rPr>
                          <m:t>|</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𝑄</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𝑇</m:t>
                            </m:r>
                          </m:e>
                        </m:d>
                      </m:e>
                    </m:nary>
                  </m:oMath>
                </a14:m>
                <a:r>
                  <a:rPr lang="ja-JP" altLang="en-US" dirty="0" smtClean="0"/>
                  <a:t>の増加を最小とする内部頂点を頂点が</a:t>
                </a:r>
                <a:r>
                  <a:rPr lang="en-US" altLang="ja-JP" dirty="0" smtClean="0"/>
                  <a:t>1</a:t>
                </a:r>
                <a:r>
                  <a:rPr lang="ja-JP" altLang="en-US" dirty="0" err="1" smtClean="0"/>
                  <a:t>つに</a:t>
                </a:r>
                <a:r>
                  <a:rPr lang="ja-JP" altLang="en-US" dirty="0" smtClean="0"/>
                  <a:t>なるまでまとめ続けることで、部分木の有限系列を得る。</a:t>
                </a:r>
                <a:endParaRPr lang="en-US" altLang="ja-JP" dirty="0" smtClean="0"/>
              </a:p>
              <a:p>
                <a:pPr lvl="1"/>
                <a:r>
                  <a:rPr lang="ja-JP" altLang="en-US" dirty="0" smtClean="0"/>
                  <a:t>この中に</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𝛼</m:t>
                        </m:r>
                      </m:sub>
                    </m:sSub>
                    <m:r>
                      <a:rPr lang="ja-JP" altLang="en-US" i="1">
                        <a:latin typeface="Cambria Math" panose="02040503050406030204" pitchFamily="18" charset="0"/>
                      </a:rPr>
                      <m:t>が</m:t>
                    </m:r>
                  </m:oMath>
                </a14:m>
                <a:r>
                  <a:rPr lang="ja-JP" altLang="en-US" dirty="0" smtClean="0"/>
                  <a:t>あるので、交差確認法による</a:t>
                </a:r>
                <a:r>
                  <a:rPr lang="en-US" altLang="ja-JP" dirty="0" smtClean="0"/>
                  <a:t>2</a:t>
                </a:r>
                <a:r>
                  <a:rPr lang="ja-JP" altLang="en-US" dirty="0" smtClean="0"/>
                  <a:t>乗和が最小となる</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𝛼</m:t>
                        </m:r>
                      </m:sub>
                    </m:sSub>
                    <m:r>
                      <a:rPr lang="ja-JP" altLang="en-US" i="1">
                        <a:latin typeface="Cambria Math" panose="02040503050406030204" pitchFamily="18" charset="0"/>
                      </a:rPr>
                      <m:t>を</m:t>
                    </m:r>
                  </m:oMath>
                </a14:m>
                <a:r>
                  <a:rPr lang="ja-JP" altLang="en-US" dirty="0" smtClean="0"/>
                  <a:t>求める。</a:t>
                </a:r>
                <a:endParaRPr lang="en-US" altLang="ja-JP" dirty="0"/>
              </a:p>
              <a:p>
                <a:pPr lvl="1"/>
                <a:endParaRPr lang="en-US" altLang="ja-JP" dirty="0"/>
              </a:p>
              <a:p>
                <a:pPr lvl="1"/>
                <a:endParaRPr lang="en-US" altLang="ja-JP" dirty="0" smtClean="0"/>
              </a:p>
              <a:p>
                <a:pPr lvl="2"/>
                <a:endParaRPr lang="en-US" altLang="ja-JP" dirty="0"/>
              </a:p>
              <a:p>
                <a:pPr lvl="2"/>
                <a:endParaRPr lang="en-US" altLang="ja-JP" dirty="0" smtClean="0"/>
              </a:p>
              <a:p>
                <a:pPr marL="623887" lvl="2" indent="0">
                  <a:buNone/>
                </a:pPr>
                <a:endParaRPr lang="en-US" altLang="ja-JP" b="0" dirty="0" smtClean="0"/>
              </a:p>
              <a:p>
                <a:pPr marL="623887" lvl="2" indent="0">
                  <a:buNone/>
                </a:pP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1316" r="-1754"/>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5</a:t>
            </a:fld>
            <a:endParaRPr kumimoji="1" lang="ja-JP" altLang="en-US"/>
          </a:p>
        </p:txBody>
      </p:sp>
      <mc:AlternateContent xmlns:mc="http://schemas.openxmlformats.org/markup-compatibility/2006">
        <mc:Choice xmlns:a14="http://schemas.microsoft.com/office/drawing/2010/main" Requires="a14">
          <p:sp>
            <p:nvSpPr>
              <p:cNvPr id="7" name="テキスト ボックス 6"/>
              <p:cNvSpPr txBox="1"/>
              <p:nvPr/>
            </p:nvSpPr>
            <p:spPr>
              <a:xfrm>
                <a:off x="6140736" y="2703496"/>
                <a:ext cx="2793714" cy="858697"/>
              </a:xfrm>
              <a:prstGeom prst="rect">
                <a:avLst/>
              </a:prstGeom>
              <a:noFill/>
              <a:ln>
                <a:solidFill>
                  <a:schemeClr val="tx1"/>
                </a:solidFill>
              </a:ln>
            </p:spPr>
            <p:txBody>
              <a:bodyPr wrap="none" rtlCol="0">
                <a:spAutoFit/>
              </a:bodyPr>
              <a:lstStyle/>
              <a:p>
                <a14:m>
                  <m:oMath xmlns:m="http://schemas.openxmlformats.org/officeDocument/2006/math">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𝑁</m:t>
                        </m:r>
                      </m:e>
                      <m:sub>
                        <m:r>
                          <a:rPr kumimoji="1" lang="en-US" altLang="ja-JP" sz="1400" b="0" i="1" smtClean="0">
                            <a:solidFill>
                              <a:schemeClr val="tx1"/>
                            </a:solidFill>
                            <a:latin typeface="Cambria Math" panose="02040503050406030204" pitchFamily="18" charset="0"/>
                          </a:rPr>
                          <m:t>𝑚</m:t>
                        </m:r>
                      </m:sub>
                    </m:sSub>
                    <m:r>
                      <a:rPr kumimoji="1" lang="en-US" altLang="ja-JP" sz="1400" b="0" i="1" smtClean="0">
                        <a:solidFill>
                          <a:schemeClr val="tx1"/>
                        </a:solidFill>
                        <a:latin typeface="Cambria Math" panose="02040503050406030204" pitchFamily="18" charset="0"/>
                      </a:rPr>
                      <m:t>:</m:t>
                    </m:r>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𝑅</m:t>
                        </m:r>
                      </m:e>
                      <m:sub>
                        <m:r>
                          <a:rPr kumimoji="1" lang="en-US" altLang="ja-JP" sz="1400" b="0" i="1" smtClean="0">
                            <a:solidFill>
                              <a:schemeClr val="tx1"/>
                            </a:solidFill>
                            <a:latin typeface="Cambria Math" panose="02040503050406030204" pitchFamily="18" charset="0"/>
                          </a:rPr>
                          <m:t>𝑚</m:t>
                        </m:r>
                      </m:sub>
                    </m:sSub>
                    <m:r>
                      <a:rPr lang="ja-JP" altLang="en-US" sz="1400" i="1">
                        <a:solidFill>
                          <a:schemeClr val="tx1"/>
                        </a:solidFill>
                        <a:latin typeface="Cambria Math" panose="02040503050406030204" pitchFamily="18" charset="0"/>
                      </a:rPr>
                      <m:t>に</m:t>
                    </m:r>
                  </m:oMath>
                </a14:m>
                <a:r>
                  <a:rPr kumimoji="1" lang="ja-JP" altLang="en-US" sz="1400" dirty="0" smtClean="0">
                    <a:solidFill>
                      <a:schemeClr val="tx1"/>
                    </a:solidFill>
                  </a:rPr>
                  <a:t>含まれるデータ数</a:t>
                </a:r>
                <a:endParaRPr kumimoji="1" lang="en-US" altLang="ja-JP" sz="1400" dirty="0" smtClean="0">
                  <a:solidFill>
                    <a:schemeClr val="tx1"/>
                  </a:solidFill>
                </a:endParaRPr>
              </a:p>
              <a:p>
                <a14:m>
                  <m:oMathPara xmlns:m="http://schemas.openxmlformats.org/officeDocument/2006/math">
                    <m:oMathParaPr>
                      <m:jc m:val="centerGroup"/>
                    </m:oMathParaPr>
                    <m:oMath xmlns:m="http://schemas.openxmlformats.org/officeDocument/2006/math">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𝑄</m:t>
                          </m:r>
                        </m:e>
                        <m:sub>
                          <m:r>
                            <a:rPr kumimoji="1" lang="en-US" altLang="ja-JP" sz="1400" b="0" i="1" smtClean="0">
                              <a:solidFill>
                                <a:schemeClr val="tx1"/>
                              </a:solidFill>
                              <a:latin typeface="Cambria Math" panose="02040503050406030204" pitchFamily="18" charset="0"/>
                            </a:rPr>
                            <m:t>𝑚</m:t>
                          </m:r>
                        </m:sub>
                      </m:sSub>
                      <m:d>
                        <m:dPr>
                          <m:ctrlPr>
                            <a:rPr kumimoji="1" lang="en-US" altLang="ja-JP" sz="1400" b="0" i="1" smtClean="0">
                              <a:solidFill>
                                <a:schemeClr val="tx1"/>
                              </a:solidFill>
                              <a:latin typeface="Cambria Math" panose="02040503050406030204" pitchFamily="18" charset="0"/>
                            </a:rPr>
                          </m:ctrlPr>
                        </m:dPr>
                        <m:e>
                          <m:r>
                            <a:rPr kumimoji="1" lang="en-US" altLang="ja-JP" sz="1400" b="0" i="1" smtClean="0">
                              <a:solidFill>
                                <a:schemeClr val="tx1"/>
                              </a:solidFill>
                              <a:latin typeface="Cambria Math" panose="02040503050406030204" pitchFamily="18" charset="0"/>
                            </a:rPr>
                            <m:t>𝑇</m:t>
                          </m:r>
                        </m:e>
                      </m:d>
                      <m:r>
                        <a:rPr kumimoji="1" lang="en-US" altLang="ja-JP" sz="1400" b="0" i="1" smtClean="0">
                          <a:solidFill>
                            <a:schemeClr val="tx1"/>
                          </a:solidFill>
                          <a:latin typeface="Cambria Math" panose="02040503050406030204" pitchFamily="18" charset="0"/>
                        </a:rPr>
                        <m:t>=</m:t>
                      </m:r>
                      <m:nary>
                        <m:naryPr>
                          <m:chr m:val="∑"/>
                          <m:supHide m:val="on"/>
                          <m:ctrlPr>
                            <a:rPr kumimoji="1" lang="en-US" altLang="ja-JP" sz="1400" b="0" i="1" smtClean="0">
                              <a:solidFill>
                                <a:schemeClr val="tx1"/>
                              </a:solidFill>
                              <a:latin typeface="Cambria Math" panose="02040503050406030204" pitchFamily="18" charset="0"/>
                            </a:rPr>
                          </m:ctrlPr>
                        </m:naryPr>
                        <m:sub>
                          <m:sSub>
                            <m:sSubPr>
                              <m:ctrlPr>
                                <a:rPr kumimoji="1" lang="en-US" altLang="ja-JP" sz="1400" b="0" i="1" smtClean="0">
                                  <a:solidFill>
                                    <a:schemeClr val="tx1"/>
                                  </a:solidFill>
                                  <a:latin typeface="Cambria Math" panose="02040503050406030204" pitchFamily="18" charset="0"/>
                                </a:rPr>
                              </m:ctrlPr>
                            </m:sSubPr>
                            <m:e>
                              <m:r>
                                <m:rPr>
                                  <m:brk m:alnAt="7"/>
                                </m:rPr>
                                <a:rPr kumimoji="1" lang="en-US" altLang="ja-JP" sz="1400" b="0" i="1" smtClean="0">
                                  <a:solidFill>
                                    <a:schemeClr val="tx1"/>
                                  </a:solidFill>
                                  <a:latin typeface="Cambria Math" panose="02040503050406030204" pitchFamily="18" charset="0"/>
                                </a:rPr>
                                <m:t>𝑥</m:t>
                              </m:r>
                            </m:e>
                            <m:sub>
                              <m:r>
                                <m:rPr>
                                  <m:brk m:alnAt="7"/>
                                </m:rPr>
                                <a:rPr kumimoji="1" lang="en-US" altLang="ja-JP" sz="1400" b="0" i="1" smtClean="0">
                                  <a:solidFill>
                                    <a:schemeClr val="tx1"/>
                                  </a:solidFill>
                                  <a:latin typeface="Cambria Math" panose="02040503050406030204" pitchFamily="18" charset="0"/>
                                </a:rPr>
                                <m:t>𝑖</m:t>
                              </m:r>
                            </m:sub>
                          </m:sSub>
                          <m:r>
                            <a:rPr kumimoji="1" lang="en-US" altLang="ja-JP" sz="1400" b="0" i="1" smtClean="0">
                              <a:solidFill>
                                <a:schemeClr val="tx1"/>
                              </a:solidFill>
                              <a:latin typeface="Cambria Math" panose="02040503050406030204" pitchFamily="18" charset="0"/>
                            </a:rPr>
                            <m:t>∈</m:t>
                          </m:r>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𝑅</m:t>
                              </m:r>
                            </m:e>
                            <m:sub>
                              <m:r>
                                <a:rPr kumimoji="1" lang="en-US" altLang="ja-JP" sz="1400" b="0" i="1" smtClean="0">
                                  <a:solidFill>
                                    <a:schemeClr val="tx1"/>
                                  </a:solidFill>
                                  <a:latin typeface="Cambria Math" panose="02040503050406030204" pitchFamily="18" charset="0"/>
                                </a:rPr>
                                <m:t>𝑚</m:t>
                              </m:r>
                            </m:sub>
                          </m:sSub>
                        </m:sub>
                        <m:sup/>
                        <m:e>
                          <m:d>
                            <m:dPr>
                              <m:ctrlPr>
                                <a:rPr kumimoji="1" lang="en-US" altLang="ja-JP" sz="1400" b="0" i="1" smtClean="0">
                                  <a:solidFill>
                                    <a:schemeClr val="tx1"/>
                                  </a:solidFill>
                                  <a:latin typeface="Cambria Math" panose="02040503050406030204" pitchFamily="18" charset="0"/>
                                </a:rPr>
                              </m:ctrlPr>
                            </m:dPr>
                            <m:e>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𝑦</m:t>
                                  </m:r>
                                </m:e>
                                <m:sub>
                                  <m:r>
                                    <a:rPr kumimoji="1" lang="en-US" altLang="ja-JP" sz="1400" b="0" i="1" smtClean="0">
                                      <a:solidFill>
                                        <a:schemeClr val="tx1"/>
                                      </a:solidFill>
                                      <a:latin typeface="Cambria Math" panose="02040503050406030204" pitchFamily="18" charset="0"/>
                                    </a:rPr>
                                    <m:t>𝑖</m:t>
                                  </m:r>
                                </m:sub>
                              </m:sSub>
                              <m:r>
                                <a:rPr kumimoji="1" lang="en-US" altLang="ja-JP" sz="1400" b="0" i="1" smtClean="0">
                                  <a:solidFill>
                                    <a:schemeClr val="tx1"/>
                                  </a:solidFill>
                                  <a:latin typeface="Cambria Math" panose="02040503050406030204" pitchFamily="18" charset="0"/>
                                </a:rPr>
                                <m:t>−</m:t>
                              </m:r>
                              <m:sSub>
                                <m:sSubPr>
                                  <m:ctrlPr>
                                    <a:rPr kumimoji="1" lang="en-US" altLang="ja-JP" sz="1400" b="0" i="1" smtClean="0">
                                      <a:solidFill>
                                        <a:schemeClr val="tx1"/>
                                      </a:solidFill>
                                      <a:latin typeface="Cambria Math" panose="02040503050406030204" pitchFamily="18" charset="0"/>
                                    </a:rPr>
                                  </m:ctrlPr>
                                </m:sSubPr>
                                <m:e>
                                  <m:acc>
                                    <m:accPr>
                                      <m:chr m:val="̂"/>
                                      <m:ctrlPr>
                                        <a:rPr kumimoji="1" lang="en-US" altLang="ja-JP" sz="1400" b="0" i="1" smtClean="0">
                                          <a:solidFill>
                                            <a:schemeClr val="tx1"/>
                                          </a:solidFill>
                                          <a:latin typeface="Cambria Math" panose="02040503050406030204" pitchFamily="18" charset="0"/>
                                        </a:rPr>
                                      </m:ctrlPr>
                                    </m:accPr>
                                    <m:e>
                                      <m:r>
                                        <a:rPr kumimoji="1" lang="en-US" altLang="ja-JP" sz="1400" b="0" i="1" smtClean="0">
                                          <a:solidFill>
                                            <a:schemeClr val="tx1"/>
                                          </a:solidFill>
                                          <a:latin typeface="Cambria Math" panose="02040503050406030204" pitchFamily="18" charset="0"/>
                                        </a:rPr>
                                        <m:t>𝑐</m:t>
                                      </m:r>
                                    </m:e>
                                  </m:acc>
                                </m:e>
                                <m:sub>
                                  <m:r>
                                    <a:rPr kumimoji="1" lang="en-US" altLang="ja-JP" sz="1400" b="0" i="1" smtClean="0">
                                      <a:solidFill>
                                        <a:schemeClr val="tx1"/>
                                      </a:solidFill>
                                      <a:latin typeface="Cambria Math" panose="02040503050406030204" pitchFamily="18" charset="0"/>
                                    </a:rPr>
                                    <m:t>𝑚</m:t>
                                  </m:r>
                                </m:sub>
                              </m:sSub>
                            </m:e>
                          </m:d>
                          <m:r>
                            <a:rPr kumimoji="1" lang="en-US" altLang="ja-JP" sz="1400" b="0" i="1" smtClean="0">
                              <a:solidFill>
                                <a:schemeClr val="tx1"/>
                              </a:solidFill>
                              <a:latin typeface="Cambria Math" panose="02040503050406030204" pitchFamily="18" charset="0"/>
                            </a:rPr>
                            <m:t>/</m:t>
                          </m:r>
                          <m:sSub>
                            <m:sSubPr>
                              <m:ctrlPr>
                                <a:rPr kumimoji="1" lang="en-US" altLang="ja-JP" sz="1400" b="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𝑁</m:t>
                              </m:r>
                            </m:e>
                            <m:sub>
                              <m:r>
                                <a:rPr kumimoji="1" lang="en-US" altLang="ja-JP" sz="1400" b="0" i="1" smtClean="0">
                                  <a:solidFill>
                                    <a:schemeClr val="tx1"/>
                                  </a:solidFill>
                                  <a:latin typeface="Cambria Math" panose="02040503050406030204" pitchFamily="18" charset="0"/>
                                </a:rPr>
                                <m:t>𝑚</m:t>
                              </m:r>
                            </m:sub>
                          </m:sSub>
                        </m:e>
                      </m:nary>
                    </m:oMath>
                  </m:oMathPara>
                </a14:m>
                <a:endParaRPr kumimoji="1" lang="ja-JP" altLang="en-US" sz="1400" dirty="0" smtClean="0">
                  <a:solidFill>
                    <a:schemeClr val="tx1"/>
                  </a:solidFill>
                </a:endParaRPr>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6140736" y="2703496"/>
                <a:ext cx="2793714" cy="858697"/>
              </a:xfrm>
              <a:prstGeom prst="rect">
                <a:avLst/>
              </a:prstGeom>
              <a:blipFill rotWithShape="0">
                <a:blip r:embed="rId3"/>
                <a:stretch>
                  <a:fillRect t="-56643" b="-113287"/>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44565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ブートストラップ法とバギング</a:t>
            </a:r>
            <a:endParaRPr lang="ja-JP" altLang="en-US" dirty="0"/>
          </a:p>
        </p:txBody>
      </p:sp>
      <p:sp>
        <p:nvSpPr>
          <p:cNvPr id="10" name="サブタイトル 9"/>
          <p:cNvSpPr>
            <a:spLocks noGrp="1"/>
          </p:cNvSpPr>
          <p:nvPr>
            <p:ph type="subTitle" idx="1"/>
          </p:nvPr>
        </p:nvSpPr>
        <p:spPr/>
        <p:txBody>
          <a:bodyPr/>
          <a:lstStyle/>
          <a:p>
            <a:endParaRPr kumimoji="1" lang="ja-JP" altLang="en-US"/>
          </a:p>
        </p:txBody>
      </p:sp>
      <p:sp>
        <p:nvSpPr>
          <p:cNvPr id="4" name="日付プレースホルダー 3"/>
          <p:cNvSpPr>
            <a:spLocks noGrp="1"/>
          </p:cNvSpPr>
          <p:nvPr>
            <p:ph type="dt" sz="half" idx="4294967295"/>
          </p:nvPr>
        </p:nvSpPr>
        <p:spPr>
          <a:xfrm>
            <a:off x="0" y="6535738"/>
            <a:ext cx="2133600" cy="365125"/>
          </a:xfrm>
        </p:spPr>
        <p:txBody>
          <a:bodyPr/>
          <a:lstStyle/>
          <a:p>
            <a:r>
              <a:rPr lang="en-US" altLang="ja-JP" smtClean="0"/>
              <a:t>2018/2/15</a:t>
            </a:r>
            <a:endParaRPr lang="ja-JP" altLang="en-US" dirty="0"/>
          </a:p>
        </p:txBody>
      </p:sp>
      <p:sp>
        <p:nvSpPr>
          <p:cNvPr id="5" name="フッター プレースホルダー 4"/>
          <p:cNvSpPr>
            <a:spLocks noGrp="1"/>
          </p:cNvSpPr>
          <p:nvPr>
            <p:ph type="ftr" sz="quarter" idx="4294967295"/>
          </p:nvPr>
        </p:nvSpPr>
        <p:spPr>
          <a:xfrm>
            <a:off x="0" y="6535738"/>
            <a:ext cx="3651250" cy="365125"/>
          </a:xfrm>
        </p:spPr>
        <p:txBody>
          <a:bodyPr/>
          <a:lstStyle/>
          <a:p>
            <a:r>
              <a:rPr lang="zh-TW" altLang="en-US" smtClean="0"/>
              <a:t>修士学位論文本審査</a:t>
            </a:r>
            <a:endParaRPr lang="ja-JP" altLang="en-US" dirty="0"/>
          </a:p>
        </p:txBody>
      </p:sp>
      <p:sp>
        <p:nvSpPr>
          <p:cNvPr id="6" name="スライド番号プレースホルダー 5"/>
          <p:cNvSpPr>
            <a:spLocks noGrp="1"/>
          </p:cNvSpPr>
          <p:nvPr>
            <p:ph type="sldNum" sz="quarter" idx="4294967295"/>
          </p:nvPr>
        </p:nvSpPr>
        <p:spPr>
          <a:xfrm>
            <a:off x="8567738" y="6535738"/>
            <a:ext cx="576262" cy="365125"/>
          </a:xfrm>
        </p:spPr>
        <p:txBody>
          <a:bodyPr/>
          <a:lstStyle/>
          <a:p>
            <a:fld id="{F4AE60B1-13DD-4F52-8F37-DB9A89230057}" type="slidenum">
              <a:rPr kumimoji="1" lang="ja-JP" altLang="en-US" smtClean="0"/>
              <a:t>6</a:t>
            </a:fld>
            <a:endParaRPr kumimoji="1" lang="ja-JP" altLang="en-US"/>
          </a:p>
        </p:txBody>
      </p:sp>
    </p:spTree>
    <p:extLst>
      <p:ext uri="{BB962C8B-B14F-4D97-AF65-F5344CB8AC3E}">
        <p14:creationId xmlns:p14="http://schemas.microsoft.com/office/powerpoint/2010/main" val="52996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ブートストラップ法とは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ある標本集団から母集団の性質を推定するための</a:t>
            </a:r>
            <a:r>
              <a:rPr lang="ja-JP" altLang="en-US" dirty="0" smtClean="0"/>
              <a:t>方法</a:t>
            </a:r>
            <a:endParaRPr lang="en-US" altLang="ja-JP" dirty="0" smtClean="0"/>
          </a:p>
          <a:p>
            <a:pPr lvl="1"/>
            <a:r>
              <a:rPr lang="ja-JP" altLang="en-US" dirty="0" smtClean="0"/>
              <a:t>訓練</a:t>
            </a:r>
            <a:r>
              <a:rPr lang="ja-JP" altLang="en-US" dirty="0"/>
              <a:t>集合</a:t>
            </a:r>
            <a:r>
              <a:rPr lang="ja-JP" altLang="en-US" dirty="0" smtClean="0"/>
              <a:t>から訓練集合と同じサイズの標本集合を復元抽出で取り出す。</a:t>
            </a:r>
            <a:endParaRPr lang="en-US" altLang="ja-JP" dirty="0" smtClean="0"/>
          </a:p>
          <a:p>
            <a:pPr lvl="1"/>
            <a:r>
              <a:rPr kumimoji="1" lang="en-US" altLang="ja-JP" dirty="0" smtClean="0"/>
              <a:t>B</a:t>
            </a:r>
            <a:r>
              <a:rPr kumimoji="1" lang="ja-JP" altLang="en-US" dirty="0" smtClean="0"/>
              <a:t>回繰り返して</a:t>
            </a:r>
            <a:r>
              <a:rPr kumimoji="1" lang="en-US" altLang="ja-JP" dirty="0" smtClean="0"/>
              <a:t>B</a:t>
            </a:r>
            <a:r>
              <a:rPr lang="ja-JP" altLang="en-US" dirty="0" smtClean="0"/>
              <a:t>個のブートストラップ標本の集合を生成</a:t>
            </a:r>
            <a:endParaRPr lang="en-US" altLang="ja-JP" dirty="0" smtClean="0"/>
          </a:p>
          <a:p>
            <a:pPr lvl="1"/>
            <a:r>
              <a:rPr kumimoji="1" lang="ja-JP" altLang="en-US" dirty="0" smtClean="0"/>
              <a:t>ブートストラップ標本にモデルを当てはめ、信頼区間等を推定する。</a:t>
            </a:r>
            <a:endParaRPr kumimoji="1" lang="en-US" altLang="ja-JP" dirty="0" smtClean="0"/>
          </a:p>
          <a:p>
            <a:pPr lvl="1"/>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7</a:t>
            </a:fld>
            <a:endParaRPr kumimoji="1" lang="ja-JP" altLang="en-US"/>
          </a:p>
        </p:txBody>
      </p:sp>
      <p:pic>
        <p:nvPicPr>
          <p:cNvPr id="8" name="図 7"/>
          <p:cNvPicPr>
            <a:picLocks noChangeAspect="1"/>
          </p:cNvPicPr>
          <p:nvPr/>
        </p:nvPicPr>
        <p:blipFill>
          <a:blip r:embed="rId2"/>
          <a:stretch>
            <a:fillRect/>
          </a:stretch>
        </p:blipFill>
        <p:spPr>
          <a:xfrm>
            <a:off x="1584960" y="2657502"/>
            <a:ext cx="5448300" cy="3624235"/>
          </a:xfrm>
          <a:prstGeom prst="rect">
            <a:avLst/>
          </a:prstGeom>
        </p:spPr>
      </p:pic>
    </p:spTree>
    <p:extLst>
      <p:ext uri="{BB962C8B-B14F-4D97-AF65-F5344CB8AC3E}">
        <p14:creationId xmlns:p14="http://schemas.microsoft.com/office/powerpoint/2010/main" val="62879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例：ブートストラップ法による信頼区間推定</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7650" y="931550"/>
                <a:ext cx="8686800" cy="2966080"/>
              </a:xfrm>
            </p:spPr>
            <p:txBody>
              <a:bodyPr>
                <a:normAutofit fontScale="92500"/>
              </a:bodyPr>
              <a:lstStyle/>
              <a:p>
                <a:r>
                  <a:rPr lang="ja-JP" altLang="en-US" dirty="0" smtClean="0"/>
                  <a:t>模擬データ</a:t>
                </a:r>
                <a:r>
                  <a:rPr lang="en-US" altLang="ja-JP" dirty="0" smtClean="0"/>
                  <a:t>(</a:t>
                </a:r>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=50</m:t>
                    </m:r>
                  </m:oMath>
                </a14:m>
                <a:r>
                  <a:rPr lang="en-US" altLang="ja-JP" dirty="0" smtClean="0"/>
                  <a:t>)</a:t>
                </a:r>
                <a:r>
                  <a:rPr lang="ja-JP" altLang="en-US" dirty="0" smtClean="0"/>
                  <a:t>に対する</a:t>
                </a:r>
                <a:r>
                  <a:rPr lang="en-US" altLang="ja-JP" dirty="0" smtClean="0"/>
                  <a:t>B</a:t>
                </a:r>
                <a:r>
                  <a:rPr lang="ja-JP" altLang="en-US" dirty="0" smtClean="0"/>
                  <a:t>スプライン補間の信頼区間を算出する。</a:t>
                </a:r>
                <a:endParaRPr lang="en-US" altLang="ja-JP" dirty="0" smtClean="0"/>
              </a:p>
              <a:p>
                <a:pPr lvl="1"/>
                <a:r>
                  <a:rPr lang="ja-JP" altLang="en-US" dirty="0" smtClean="0"/>
                  <a:t>以下を</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=200</m:t>
                    </m:r>
                  </m:oMath>
                </a14:m>
                <a:r>
                  <a:rPr lang="ja-JP" altLang="en-US" dirty="0" smtClean="0"/>
                  <a:t>回繰り返す。</a:t>
                </a:r>
                <a:endParaRPr lang="en-US" altLang="ja-JP" dirty="0" smtClean="0"/>
              </a:p>
              <a:p>
                <a:pPr marL="377825" lvl="1" indent="0">
                  <a:buNone/>
                </a:pPr>
                <a:r>
                  <a:rPr lang="ja-JP" altLang="en-US" dirty="0" smtClean="0"/>
                  <a:t>①復元抽出で</a:t>
                </a:r>
                <a:r>
                  <a:rPr lang="en-US" altLang="ja-JP" dirty="0" smtClean="0"/>
                  <a:t>50</a:t>
                </a:r>
                <a:r>
                  <a:rPr lang="ja-JP" altLang="en-US" dirty="0" smtClean="0"/>
                  <a:t>個のデータをリサンプリング</a:t>
                </a:r>
                <a:endParaRPr lang="en-US" altLang="ja-JP" dirty="0" smtClean="0"/>
              </a:p>
              <a:p>
                <a:pPr marL="377825" lvl="1" indent="0">
                  <a:buNone/>
                </a:pPr>
                <a:r>
                  <a:rPr lang="ja-JP" altLang="en-US" dirty="0" smtClean="0"/>
                  <a:t>②そのデータをモデルに当てはめ、予測値</a:t>
                </a:r>
                <a14:m>
                  <m:oMath xmlns:m="http://schemas.openxmlformats.org/officeDocument/2006/math">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ja-JP" altLang="en-US" i="1">
                        <a:latin typeface="Cambria Math" panose="02040503050406030204" pitchFamily="18" charset="0"/>
                      </a:rPr>
                      <m:t>を</m:t>
                    </m:r>
                  </m:oMath>
                </a14:m>
                <a:r>
                  <a:rPr kumimoji="1" lang="ja-JP" altLang="en-US" dirty="0" smtClean="0"/>
                  <a:t>出す。</a:t>
                </a:r>
                <a:endParaRPr kumimoji="1" lang="en-US" altLang="ja-JP" dirty="0" smtClean="0"/>
              </a:p>
              <a:p>
                <a:pPr marL="377825" lvl="1" indent="0">
                  <a:buNone/>
                </a:pPr>
                <a:r>
                  <a:rPr lang="ja-JP" altLang="en-US" dirty="0" smtClean="0">
                    <a:sym typeface="Wingdings" panose="05000000000000000000" pitchFamily="2" charset="2"/>
                  </a:rPr>
                  <a:t>ここから予測値の</a:t>
                </a:r>
                <a:r>
                  <a:rPr lang="en-US" altLang="ja-JP" dirty="0" smtClean="0">
                    <a:sym typeface="Wingdings" panose="05000000000000000000" pitchFamily="2" charset="2"/>
                  </a:rPr>
                  <a:t>5</a:t>
                </a:r>
                <a:r>
                  <a:rPr lang="ja-JP" altLang="en-US" dirty="0" smtClean="0">
                    <a:sym typeface="Wingdings" panose="05000000000000000000" pitchFamily="2" charset="2"/>
                  </a:rPr>
                  <a:t>番目に大きい</a:t>
                </a:r>
                <a:r>
                  <a:rPr lang="en-US" altLang="ja-JP" dirty="0" smtClean="0">
                    <a:sym typeface="Wingdings" panose="05000000000000000000" pitchFamily="2" charset="2"/>
                  </a:rPr>
                  <a:t>/</a:t>
                </a:r>
                <a:r>
                  <a:rPr lang="ja-JP" altLang="en-US" dirty="0" smtClean="0">
                    <a:sym typeface="Wingdings" panose="05000000000000000000" pitchFamily="2" charset="2"/>
                  </a:rPr>
                  <a:t>小さいデータを</a:t>
                </a:r>
                <a:r>
                  <a:rPr lang="en-US" altLang="ja-JP" dirty="0" smtClean="0">
                    <a:sym typeface="Wingdings" panose="05000000000000000000" pitchFamily="2" charset="2"/>
                  </a:rPr>
                  <a:t>95%</a:t>
                </a:r>
                <a:r>
                  <a:rPr lang="ja-JP" altLang="en-US" dirty="0" smtClean="0">
                    <a:sym typeface="Wingdings" panose="05000000000000000000" pitchFamily="2" charset="2"/>
                  </a:rPr>
                  <a:t>信頼区間の推定値とする。</a:t>
                </a:r>
                <a:endParaRPr lang="en-US" altLang="ja-JP" dirty="0" smtClean="0">
                  <a:sym typeface="Wingdings" panose="05000000000000000000" pitchFamily="2" charset="2"/>
                </a:endParaRPr>
              </a:p>
              <a:p>
                <a:pPr marL="377825" lvl="1" indent="0">
                  <a:buNone/>
                </a:pPr>
                <a:r>
                  <a:rPr lang="en-US" altLang="ja-JP" dirty="0" smtClean="0">
                    <a:sym typeface="Wingdings" panose="05000000000000000000" pitchFamily="2" charset="2"/>
                  </a:rPr>
                  <a:t>※5</a:t>
                </a:r>
                <a:r>
                  <a:rPr lang="ja-JP" altLang="en-US" dirty="0" smtClean="0">
                    <a:sym typeface="Wingdings" panose="05000000000000000000" pitchFamily="2" charset="2"/>
                  </a:rPr>
                  <a:t>番目に大きい</a:t>
                </a:r>
                <a:r>
                  <a:rPr lang="en-US" altLang="ja-JP" dirty="0" smtClean="0">
                    <a:sym typeface="Wingdings" panose="05000000000000000000" pitchFamily="2" charset="2"/>
                  </a:rPr>
                  <a:t>/</a:t>
                </a:r>
                <a:r>
                  <a:rPr lang="ja-JP" altLang="en-US" dirty="0" smtClean="0">
                    <a:sym typeface="Wingdings" panose="05000000000000000000" pitchFamily="2" charset="2"/>
                  </a:rPr>
                  <a:t>小さいデータは、</a:t>
                </a:r>
                <a14:m>
                  <m:oMath xmlns:m="http://schemas.openxmlformats.org/officeDocument/2006/math">
                    <m:r>
                      <a:rPr lang="en-US" altLang="ja-JP" b="0" i="1" smtClean="0">
                        <a:latin typeface="Cambria Math" panose="02040503050406030204" pitchFamily="18" charset="0"/>
                        <a:sym typeface="Wingdings" panose="05000000000000000000" pitchFamily="2" charset="2"/>
                      </a:rPr>
                      <m:t>200</m:t>
                    </m:r>
                    <m:r>
                      <a:rPr lang="ja-JP" altLang="en-US" i="1">
                        <a:latin typeface="Cambria Math" panose="02040503050406030204" pitchFamily="18" charset="0"/>
                        <a:sym typeface="Wingdings" panose="05000000000000000000" pitchFamily="2" charset="2"/>
                      </a:rPr>
                      <m:t>個の</m:t>
                    </m:r>
                    <m:r>
                      <a:rPr lang="ja-JP" altLang="en-US" i="1" smtClean="0">
                        <a:latin typeface="Cambria Math" panose="02040503050406030204" pitchFamily="18" charset="0"/>
                        <a:sym typeface="Wingdings" panose="05000000000000000000" pitchFamily="2" charset="2"/>
                      </a:rPr>
                      <m:t>予測値</m:t>
                    </m:r>
                    <m:r>
                      <a:rPr lang="ja-JP" altLang="en-US" i="1">
                        <a:latin typeface="Cambria Math" panose="02040503050406030204" pitchFamily="18" charset="0"/>
                        <a:sym typeface="Wingdings" panose="05000000000000000000" pitchFamily="2" charset="2"/>
                      </a:rPr>
                      <m:t>が</m:t>
                    </m:r>
                    <m:r>
                      <a:rPr lang="ja-JP" altLang="en-US" i="1" dirty="0">
                        <a:latin typeface="Cambria Math" panose="02040503050406030204" pitchFamily="18" charset="0"/>
                        <a:sym typeface="Wingdings" panose="05000000000000000000" pitchFamily="2" charset="2"/>
                      </a:rPr>
                      <m:t>あるうちの</m:t>
                    </m:r>
                  </m:oMath>
                </a14:m>
                <a:r>
                  <a:rPr lang="en-US" altLang="ja-JP" dirty="0" smtClean="0">
                    <a:sym typeface="Wingdings" panose="05000000000000000000" pitchFamily="2" charset="2"/>
                  </a:rPr>
                  <a:t>2.5%</a:t>
                </a:r>
                <a:r>
                  <a:rPr lang="ja-JP" altLang="en-US" dirty="0" smtClean="0">
                    <a:sym typeface="Wingdings" panose="05000000000000000000" pitchFamily="2" charset="2"/>
                  </a:rPr>
                  <a:t>番目を表す。</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7650" y="931550"/>
                <a:ext cx="8686800" cy="2966080"/>
              </a:xfrm>
              <a:blipFill rotWithShape="0">
                <a:blip r:embed="rId2"/>
                <a:stretch>
                  <a:fillRect t="-2263" r="-2456"/>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lang="en-US" altLang="ja-JP" smtClean="0"/>
              <a:t>2019/5/22</a:t>
            </a:r>
            <a:endParaRPr lang="ja-JP" altLang="en-US" dirty="0"/>
          </a:p>
        </p:txBody>
      </p:sp>
      <p:sp>
        <p:nvSpPr>
          <p:cNvPr id="5" name="フッター プレースホルダー 4"/>
          <p:cNvSpPr>
            <a:spLocks noGrp="1"/>
          </p:cNvSpPr>
          <p:nvPr>
            <p:ph type="ftr" sz="quarter" idx="11"/>
          </p:nvPr>
        </p:nvSpPr>
        <p:spPr/>
        <p:txBody>
          <a:bodyPr/>
          <a:lstStyle/>
          <a:p>
            <a:r>
              <a:rPr lang="ja-JP" altLang="en-US" smtClean="0"/>
              <a:t>勾配ブースティング勉強会</a:t>
            </a:r>
            <a:endParaRPr lang="ja-JP" altLang="en-US" dirty="0"/>
          </a:p>
        </p:txBody>
      </p:sp>
      <p:sp>
        <p:nvSpPr>
          <p:cNvPr id="6" name="スライド番号プレースホルダー 5"/>
          <p:cNvSpPr>
            <a:spLocks noGrp="1"/>
          </p:cNvSpPr>
          <p:nvPr>
            <p:ph type="sldNum" sz="quarter" idx="12"/>
          </p:nvPr>
        </p:nvSpPr>
        <p:spPr/>
        <p:txBody>
          <a:bodyPr/>
          <a:lstStyle/>
          <a:p>
            <a:fld id="{F4AE60B1-13DD-4F52-8F37-DB9A89230057}" type="slidenum">
              <a:rPr kumimoji="1" lang="ja-JP" altLang="en-US" smtClean="0"/>
              <a:t>8</a:t>
            </a:fld>
            <a:endParaRPr kumimoji="1" lang="ja-JP" altLang="en-US"/>
          </a:p>
        </p:txBody>
      </p:sp>
      <p:pic>
        <p:nvPicPr>
          <p:cNvPr id="7" name="図 6"/>
          <p:cNvPicPr>
            <a:picLocks noChangeAspect="1"/>
          </p:cNvPicPr>
          <p:nvPr/>
        </p:nvPicPr>
        <p:blipFill rotWithShape="1">
          <a:blip r:embed="rId3"/>
          <a:srcRect l="56479" t="50971" b="4878"/>
          <a:stretch/>
        </p:blipFill>
        <p:spPr>
          <a:xfrm>
            <a:off x="6743603" y="3756333"/>
            <a:ext cx="2082231" cy="2007529"/>
          </a:xfrm>
          <a:prstGeom prst="rect">
            <a:avLst/>
          </a:prstGeom>
        </p:spPr>
      </p:pic>
      <p:pic>
        <p:nvPicPr>
          <p:cNvPr id="8" name="図 7"/>
          <p:cNvPicPr>
            <a:picLocks noChangeAspect="1"/>
          </p:cNvPicPr>
          <p:nvPr/>
        </p:nvPicPr>
        <p:blipFill>
          <a:blip r:embed="rId4"/>
          <a:stretch>
            <a:fillRect/>
          </a:stretch>
        </p:blipFill>
        <p:spPr>
          <a:xfrm>
            <a:off x="99060" y="3756333"/>
            <a:ext cx="2320424" cy="2211548"/>
          </a:xfrm>
          <a:prstGeom prst="rect">
            <a:avLst/>
          </a:prstGeom>
        </p:spPr>
      </p:pic>
      <p:sp>
        <p:nvSpPr>
          <p:cNvPr id="9" name="テキスト ボックス 8"/>
          <p:cNvSpPr txBox="1"/>
          <p:nvPr/>
        </p:nvSpPr>
        <p:spPr>
          <a:xfrm>
            <a:off x="911194" y="5852402"/>
            <a:ext cx="1146468" cy="338554"/>
          </a:xfrm>
          <a:prstGeom prst="rect">
            <a:avLst/>
          </a:prstGeom>
          <a:noFill/>
        </p:spPr>
        <p:txBody>
          <a:bodyPr wrap="none" rtlCol="0">
            <a:spAutoFit/>
          </a:bodyPr>
          <a:lstStyle/>
          <a:p>
            <a:r>
              <a:rPr lang="ja-JP" altLang="en-US" sz="1600" dirty="0"/>
              <a:t>模擬</a:t>
            </a:r>
            <a:r>
              <a:rPr kumimoji="1" lang="ja-JP" altLang="en-US" sz="1600" dirty="0" smtClean="0"/>
              <a:t>データ</a:t>
            </a:r>
            <a:endParaRPr kumimoji="1" lang="ja-JP" altLang="en-US" sz="1600" dirty="0" smtClean="0"/>
          </a:p>
        </p:txBody>
      </p:sp>
      <p:pic>
        <p:nvPicPr>
          <p:cNvPr id="10" name="図 9"/>
          <p:cNvPicPr>
            <a:picLocks noChangeAspect="1"/>
          </p:cNvPicPr>
          <p:nvPr/>
        </p:nvPicPr>
        <p:blipFill rotWithShape="1">
          <a:blip r:embed="rId3"/>
          <a:srcRect l="8103" r="48899" b="53559"/>
          <a:stretch/>
        </p:blipFill>
        <p:spPr>
          <a:xfrm>
            <a:off x="2520619" y="3653463"/>
            <a:ext cx="2041589" cy="2095629"/>
          </a:xfrm>
          <a:prstGeom prst="rect">
            <a:avLst/>
          </a:prstGeom>
        </p:spPr>
      </p:pic>
      <p:pic>
        <p:nvPicPr>
          <p:cNvPr id="11" name="図 10"/>
          <p:cNvPicPr>
            <a:picLocks noChangeAspect="1"/>
          </p:cNvPicPr>
          <p:nvPr/>
        </p:nvPicPr>
        <p:blipFill rotWithShape="1">
          <a:blip r:embed="rId3"/>
          <a:srcRect l="7638" t="50536" r="49779" b="4657"/>
          <a:stretch/>
        </p:blipFill>
        <p:spPr>
          <a:xfrm>
            <a:off x="4629288" y="3756333"/>
            <a:ext cx="2000052" cy="2000052"/>
          </a:xfrm>
          <a:prstGeom prst="rect">
            <a:avLst/>
          </a:prstGeom>
        </p:spPr>
      </p:pic>
      <p:sp>
        <p:nvSpPr>
          <p:cNvPr id="12" name="テキスト ボックス 11"/>
          <p:cNvSpPr txBox="1"/>
          <p:nvPr/>
        </p:nvSpPr>
        <p:spPr>
          <a:xfrm>
            <a:off x="2684525" y="5855118"/>
            <a:ext cx="1944763" cy="338554"/>
          </a:xfrm>
          <a:prstGeom prst="rect">
            <a:avLst/>
          </a:prstGeom>
          <a:noFill/>
        </p:spPr>
        <p:txBody>
          <a:bodyPr wrap="none" rtlCol="0">
            <a:spAutoFit/>
          </a:bodyPr>
          <a:lstStyle/>
          <a:p>
            <a:r>
              <a:rPr lang="ja-JP" altLang="en-US" sz="1600" dirty="0"/>
              <a:t>模擬</a:t>
            </a:r>
            <a:r>
              <a:rPr kumimoji="1" lang="ja-JP" altLang="en-US" sz="1600" dirty="0" smtClean="0"/>
              <a:t>データ当てはめ</a:t>
            </a:r>
            <a:endParaRPr kumimoji="1" lang="ja-JP" altLang="en-US" sz="1600" dirty="0" smtClean="0"/>
          </a:p>
        </p:txBody>
      </p:sp>
      <p:sp>
        <p:nvSpPr>
          <p:cNvPr id="13" name="テキスト ボックス 12"/>
          <p:cNvSpPr txBox="1"/>
          <p:nvPr/>
        </p:nvSpPr>
        <p:spPr>
          <a:xfrm>
            <a:off x="4819678" y="5826949"/>
            <a:ext cx="1923925" cy="584775"/>
          </a:xfrm>
          <a:prstGeom prst="rect">
            <a:avLst/>
          </a:prstGeom>
          <a:noFill/>
        </p:spPr>
        <p:txBody>
          <a:bodyPr wrap="none" rtlCol="0">
            <a:spAutoFit/>
          </a:bodyPr>
          <a:lstStyle/>
          <a:p>
            <a:r>
              <a:rPr kumimoji="1" lang="ja-JP" altLang="en-US" sz="1600" dirty="0" smtClean="0"/>
              <a:t>ブートストラップ標本</a:t>
            </a:r>
            <a:endParaRPr kumimoji="1" lang="en-US" altLang="ja-JP" sz="1600" dirty="0" smtClean="0"/>
          </a:p>
          <a:p>
            <a:r>
              <a:rPr lang="ja-JP" altLang="en-US" sz="1600" dirty="0" smtClean="0"/>
              <a:t>当てはめ</a:t>
            </a:r>
            <a:r>
              <a:rPr lang="en-US" altLang="ja-JP" sz="1600" dirty="0" smtClean="0"/>
              <a:t>(10</a:t>
            </a:r>
            <a:r>
              <a:rPr lang="ja-JP" altLang="en-US" sz="1600" dirty="0" smtClean="0"/>
              <a:t>個</a:t>
            </a:r>
            <a:r>
              <a:rPr lang="en-US" altLang="ja-JP" sz="1600" dirty="0" smtClean="0"/>
              <a:t>)</a:t>
            </a:r>
            <a:endParaRPr kumimoji="1" lang="ja-JP" altLang="en-US" sz="1600" dirty="0" smtClean="0"/>
          </a:p>
        </p:txBody>
      </p:sp>
      <p:sp>
        <p:nvSpPr>
          <p:cNvPr id="14" name="テキスト ボックス 13"/>
          <p:cNvSpPr txBox="1"/>
          <p:nvPr/>
        </p:nvSpPr>
        <p:spPr>
          <a:xfrm>
            <a:off x="6734007" y="5823123"/>
            <a:ext cx="2268570" cy="584775"/>
          </a:xfrm>
          <a:prstGeom prst="rect">
            <a:avLst/>
          </a:prstGeom>
          <a:noFill/>
        </p:spPr>
        <p:txBody>
          <a:bodyPr wrap="none" rtlCol="0">
            <a:spAutoFit/>
          </a:bodyPr>
          <a:lstStyle/>
          <a:p>
            <a:r>
              <a:rPr lang="ja-JP" altLang="en-US" sz="1600" dirty="0" smtClean="0"/>
              <a:t>ブートストラップ法による</a:t>
            </a:r>
            <a:endParaRPr lang="en-US" altLang="ja-JP" sz="1600" dirty="0" smtClean="0"/>
          </a:p>
          <a:p>
            <a:r>
              <a:rPr lang="en-US" altLang="ja-JP" sz="1600" dirty="0" smtClean="0"/>
              <a:t>95%</a:t>
            </a:r>
            <a:r>
              <a:rPr lang="ja-JP" altLang="en-US" sz="1600" dirty="0" smtClean="0"/>
              <a:t>信頼区間</a:t>
            </a:r>
            <a:endParaRPr kumimoji="1" lang="ja-JP" altLang="en-US" sz="1600" dirty="0" smtClean="0"/>
          </a:p>
        </p:txBody>
      </p:sp>
    </p:spTree>
    <p:extLst>
      <p:ext uri="{BB962C8B-B14F-4D97-AF65-F5344CB8AC3E}">
        <p14:creationId xmlns:p14="http://schemas.microsoft.com/office/powerpoint/2010/main" val="36239176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kumimoji="1" sz="2400" dirty="0"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178943</TotalTime>
  <Words>1326</Words>
  <Application>Microsoft Office PowerPoint</Application>
  <PresentationFormat>画面に合わせる (4:3)</PresentationFormat>
  <Paragraphs>328</Paragraphs>
  <Slides>28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ＭＳ Ｐゴシック</vt:lpstr>
      <vt:lpstr>新細明體</vt:lpstr>
      <vt:lpstr>游ゴシック</vt:lpstr>
      <vt:lpstr>Arial</vt:lpstr>
      <vt:lpstr>Calibri</vt:lpstr>
      <vt:lpstr>Cambria Math</vt:lpstr>
      <vt:lpstr>Wingdings</vt:lpstr>
      <vt:lpstr>Office ​​テーマ</vt:lpstr>
      <vt:lpstr>勾配ブースティング勉強会</vt:lpstr>
      <vt:lpstr>勉強会サマリー</vt:lpstr>
      <vt:lpstr>決定木</vt:lpstr>
      <vt:lpstr>決定木とは</vt:lpstr>
      <vt:lpstr>回帰木の構築方法</vt:lpstr>
      <vt:lpstr>回帰木の構築方法</vt:lpstr>
      <vt:lpstr>ブートストラップ法とバギング</vt:lpstr>
      <vt:lpstr>ブートストラップ法とは</vt:lpstr>
      <vt:lpstr>例：ブートストラップ法による信頼区間推定</vt:lpstr>
      <vt:lpstr>バギングとは</vt:lpstr>
      <vt:lpstr>模擬データに対するバギングの効果</vt:lpstr>
      <vt:lpstr>模擬データに対するバギングの効果</vt:lpstr>
      <vt:lpstr>バギングによって何故2乗誤差が減少するのか</vt:lpstr>
      <vt:lpstr>ブースティングとアダブースト</vt:lpstr>
      <vt:lpstr>ブースティングとは</vt:lpstr>
      <vt:lpstr>アダブーストM1とは</vt:lpstr>
      <vt:lpstr>アダブーストM1による予測</vt:lpstr>
      <vt:lpstr>アダブーストM1のアルゴリズム</vt:lpstr>
      <vt:lpstr>アダブーストM1が何故性能が高いのか</vt:lpstr>
      <vt:lpstr>前向き段階的加法的モデリング</vt:lpstr>
      <vt:lpstr>アダブーストの効果</vt:lpstr>
      <vt:lpstr>ブースティング木と勾配ブースティング</vt:lpstr>
      <vt:lpstr>ブースティング木の前準備</vt:lpstr>
      <vt:lpstr>ブースティング木とは</vt:lpstr>
      <vt:lpstr>勾配ブースティングの前準備</vt:lpstr>
      <vt:lpstr>勾配ブースティング</vt:lpstr>
      <vt:lpstr>勾配ブースティング木のアルゴリズム</vt:lpstr>
      <vt:lpstr>勾配ブースティング木のパラメータ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takahira</dc:creator>
  <cp:lastModifiedBy>高平 寛之</cp:lastModifiedBy>
  <cp:revision>4139</cp:revision>
  <cp:lastPrinted>2018-02-14T11:14:55Z</cp:lastPrinted>
  <dcterms:created xsi:type="dcterms:W3CDTF">2016-04-12T07:50:15Z</dcterms:created>
  <dcterms:modified xsi:type="dcterms:W3CDTF">2019-05-21T16:00:45Z</dcterms:modified>
</cp:coreProperties>
</file>