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78" r:id="rId2"/>
    <p:sldId id="257" r:id="rId3"/>
    <p:sldId id="260" r:id="rId4"/>
    <p:sldId id="276" r:id="rId5"/>
    <p:sldId id="259" r:id="rId6"/>
    <p:sldId id="275" r:id="rId7"/>
    <p:sldId id="288" r:id="rId8"/>
    <p:sldId id="277" r:id="rId9"/>
    <p:sldId id="281" r:id="rId10"/>
    <p:sldId id="261" r:id="rId11"/>
    <p:sldId id="289" r:id="rId12"/>
    <p:sldId id="280" r:id="rId13"/>
    <p:sldId id="283" r:id="rId14"/>
    <p:sldId id="286" r:id="rId15"/>
    <p:sldId id="268" r:id="rId16"/>
    <p:sldId id="262" r:id="rId17"/>
    <p:sldId id="264" r:id="rId18"/>
    <p:sldId id="265" r:id="rId19"/>
    <p:sldId id="287" r:id="rId20"/>
    <p:sldId id="274"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ninjaShrey/KisanBudd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22" y="74866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rPr>
              <a:t>Kisan Buddy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625641" y="1776144"/>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08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387149" y="1776144"/>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IN" sz="1800" b="1" i="0" u="none" strike="noStrike" dirty="0" err="1">
                <a:solidFill>
                  <a:schemeClr val="accent1">
                    <a:lumMod val="50000"/>
                  </a:schemeClr>
                </a:solidFill>
                <a:effectLst/>
                <a:latin typeface="Calibri" panose="020F0502020204030204" pitchFamily="34" charset="0"/>
              </a:rPr>
              <a:t>Dr.</a:t>
            </a:r>
            <a:r>
              <a:rPr lang="en-IN" sz="1800" b="1" i="0" u="none" strike="noStrike" dirty="0">
                <a:solidFill>
                  <a:schemeClr val="accent1">
                    <a:lumMod val="50000"/>
                  </a:schemeClr>
                </a:solidFill>
                <a:effectLst/>
                <a:latin typeface="Calibri" panose="020F0502020204030204" pitchFamily="34" charset="0"/>
              </a:rPr>
              <a:t> Srinivasan T R</a:t>
            </a:r>
            <a:r>
              <a:rPr lang="en-IN" sz="2400" b="1" dirty="0">
                <a:solidFill>
                  <a:schemeClr val="accent1">
                    <a:lumMod val="50000"/>
                  </a:schemeClr>
                </a:solidFill>
              </a:rPr>
              <a:t>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274130"/>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84380" y="417204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and Engineering in Big Data.</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Pravinthraja</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ame of the Program Project Coordinator: </a:t>
            </a:r>
            <a:r>
              <a:rPr lang="en-IN" sz="2000" b="1" i="0" u="none" strike="noStrike" dirty="0">
                <a:solidFill>
                  <a:srgbClr val="000000"/>
                </a:solidFill>
                <a:effectLst/>
                <a:latin typeface="Times New Roman" panose="02020603050405020304" pitchFamily="18" charset="0"/>
                <a:cs typeface="Times New Roman" panose="02020603050405020304" pitchFamily="18" charset="0"/>
              </a:rPr>
              <a:t>Ms. Suma N G</a:t>
            </a:r>
            <a:r>
              <a:rPr lang="en-IN" sz="3200" b="1" dirty="0">
                <a:latin typeface="Times New Roman" panose="02020603050405020304" pitchFamily="18" charset="0"/>
                <a:cs typeface="Times New Roman" panose="02020603050405020304" pitchFamily="18" charset="0"/>
              </a:rPr>
              <a:t>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2" name="TextBox 1">
            <a:extLst>
              <a:ext uri="{FF2B5EF4-FFF2-40B4-BE49-F238E27FC236}">
                <a16:creationId xmlns:a16="http://schemas.microsoft.com/office/drawing/2014/main" id="{4F8E1A56-0F93-BDBD-887A-39B772D44620}"/>
              </a:ext>
            </a:extLst>
          </p:cNvPr>
          <p:cNvSpPr txBox="1"/>
          <p:nvPr/>
        </p:nvSpPr>
        <p:spPr>
          <a:xfrm>
            <a:off x="625641" y="2235428"/>
            <a:ext cx="5346381" cy="1477328"/>
          </a:xfrm>
          <a:prstGeom prst="rect">
            <a:avLst/>
          </a:prstGeom>
          <a:noFill/>
        </p:spPr>
        <p:txBody>
          <a:bodyPr wrap="square" rtlCol="0">
            <a:spAutoFit/>
          </a:bodyPr>
          <a:lstStyle/>
          <a:p>
            <a:r>
              <a:rPr lang="en-US" b="1" dirty="0">
                <a:solidFill>
                  <a:schemeClr val="tx2">
                    <a:lumMod val="50000"/>
                  </a:schemeClr>
                </a:solidFill>
                <a:latin typeface="Cambria" panose="02040503050406030204" pitchFamily="18" charset="0"/>
                <a:ea typeface="Cambria" panose="02040503050406030204" pitchFamily="18" charset="0"/>
              </a:rPr>
              <a:t>Student Name</a:t>
            </a:r>
            <a:r>
              <a:rPr lang="en-US" sz="1800" b="1" dirty="0">
                <a:solidFill>
                  <a:schemeClr val="tx2">
                    <a:lumMod val="50000"/>
                  </a:schemeClr>
                </a:solidFill>
                <a:latin typeface="Cambria" panose="02040503050406030204" pitchFamily="18" charset="0"/>
                <a:ea typeface="Cambria" panose="02040503050406030204" pitchFamily="18" charset="0"/>
              </a:rPr>
              <a:t>                                   Roll Number</a:t>
            </a:r>
          </a:p>
          <a:p>
            <a:endParaRPr lang="en-US" sz="1800" b="1" dirty="0">
              <a:solidFill>
                <a:schemeClr val="tx2">
                  <a:lumMod val="50000"/>
                </a:schemeClr>
              </a:solidFill>
              <a:latin typeface="Cambria" panose="02040503050406030204" pitchFamily="18" charset="0"/>
              <a:ea typeface="Cambria" panose="02040503050406030204" pitchFamily="18" charset="0"/>
            </a:endParaRPr>
          </a:p>
          <a:p>
            <a:r>
              <a:rPr lang="en-US" sz="1800" dirty="0">
                <a:solidFill>
                  <a:schemeClr val="tx2">
                    <a:lumMod val="50000"/>
                  </a:schemeClr>
                </a:solidFill>
                <a:latin typeface="Cambria" panose="02040503050406030204" pitchFamily="18" charset="0"/>
                <a:ea typeface="Cambria" panose="02040503050406030204" pitchFamily="18" charset="0"/>
              </a:rPr>
              <a:t>Shreya Paul                      -             20211CBD0002</a:t>
            </a:r>
          </a:p>
          <a:p>
            <a:r>
              <a:rPr lang="en-US" sz="1800" dirty="0">
                <a:solidFill>
                  <a:schemeClr val="tx2">
                    <a:lumMod val="50000"/>
                  </a:schemeClr>
                </a:solidFill>
                <a:latin typeface="Cambria" panose="02040503050406030204" pitchFamily="18" charset="0"/>
                <a:ea typeface="Cambria" panose="02040503050406030204" pitchFamily="18" charset="0"/>
              </a:rPr>
              <a:t>K </a:t>
            </a:r>
            <a:r>
              <a:rPr lang="en-US" sz="1800" dirty="0" err="1">
                <a:solidFill>
                  <a:schemeClr val="tx2">
                    <a:lumMod val="50000"/>
                  </a:schemeClr>
                </a:solidFill>
                <a:latin typeface="Cambria" panose="02040503050406030204" pitchFamily="18" charset="0"/>
                <a:ea typeface="Cambria" panose="02040503050406030204" pitchFamily="18" charset="0"/>
              </a:rPr>
              <a:t>Faseeha</a:t>
            </a:r>
            <a:r>
              <a:rPr lang="en-US" sz="1800" dirty="0">
                <a:solidFill>
                  <a:schemeClr val="tx2">
                    <a:lumMod val="50000"/>
                  </a:schemeClr>
                </a:solidFill>
                <a:latin typeface="Cambria" panose="02040503050406030204" pitchFamily="18" charset="0"/>
                <a:ea typeface="Cambria" panose="02040503050406030204" pitchFamily="18" charset="0"/>
              </a:rPr>
              <a:t> Naaz               -             20211CBD0012</a:t>
            </a:r>
          </a:p>
          <a:p>
            <a:r>
              <a:rPr lang="en-US" sz="1800" dirty="0" err="1">
                <a:solidFill>
                  <a:schemeClr val="tx2">
                    <a:lumMod val="50000"/>
                  </a:schemeClr>
                </a:solidFill>
                <a:latin typeface="Cambria" panose="02040503050406030204" pitchFamily="18" charset="0"/>
                <a:ea typeface="Cambria" panose="02040503050406030204" pitchFamily="18" charset="0"/>
              </a:rPr>
              <a:t>Inzemam</a:t>
            </a:r>
            <a:r>
              <a:rPr lang="en-US" sz="1800" dirty="0">
                <a:solidFill>
                  <a:schemeClr val="tx2">
                    <a:lumMod val="50000"/>
                  </a:schemeClr>
                </a:solidFill>
                <a:latin typeface="Cambria" panose="02040503050406030204" pitchFamily="18" charset="0"/>
                <a:ea typeface="Cambria" panose="02040503050406030204" pitchFamily="18" charset="0"/>
              </a:rPr>
              <a:t> Quraishi         -              20211CBD0026</a:t>
            </a:r>
            <a:endParaRPr lang="en-IN" sz="1800" dirty="0">
              <a:solidFill>
                <a:schemeClr val="tx2">
                  <a:lumMod val="50000"/>
                </a:schemeClr>
              </a:solidFill>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762000" y="1089212"/>
            <a:ext cx="10668000" cy="4952997"/>
          </a:xfrm>
        </p:spPr>
        <p:txBody>
          <a:bodyPr>
            <a:normAutofit/>
          </a:bodyPr>
          <a:lstStyle/>
          <a:p>
            <a:pPr algn="just">
              <a:lnSpc>
                <a:spcPct val="115000"/>
              </a:lnSpc>
              <a:buFont typeface="Wingdings" panose="05000000000000000000" pitchFamily="2" charset="2"/>
              <a:buChar char="Ø"/>
            </a:pPr>
            <a:r>
              <a:rPr lang="en-US" sz="1800" b="1" dirty="0">
                <a:effectLst/>
                <a:latin typeface="Times New Roman" panose="02020603050405020304" pitchFamily="18" charset="0"/>
                <a:ea typeface="SimSun" panose="02010600030101010101" pitchFamily="2" charset="-122"/>
              </a:rPr>
              <a:t>Splash Screen and Registration Page</a:t>
            </a:r>
            <a:endParaRPr lang="en-IN" sz="1800" b="1" dirty="0">
              <a:effectLst/>
              <a:latin typeface="Times New Roman" panose="02020603050405020304" pitchFamily="18" charset="0"/>
              <a:ea typeface="SimSun" panose="02010600030101010101" pitchFamily="2" charset="-122"/>
            </a:endParaRPr>
          </a:p>
          <a:p>
            <a:pPr algn="just">
              <a:lnSpc>
                <a:spcPct val="115000"/>
              </a:lnSpc>
            </a:pPr>
            <a:r>
              <a:rPr lang="en-IN" sz="1800" dirty="0">
                <a:effectLst/>
                <a:latin typeface="Times New Roman" panose="02020603050405020304" pitchFamily="18" charset="0"/>
                <a:ea typeface="SimSun" panose="02010600030101010101" pitchFamily="2" charset="-122"/>
              </a:rPr>
              <a:t>The app's initial screen acts as a welcoming interface, showcasing the logo and name while loading core features, creating a powerful first impression. New users can easily set up an account on the registration page by inputting essential information like name, contact details, and a secure password, ensuring a smooth onboarding process for full app access.</a:t>
            </a:r>
          </a:p>
          <a:p>
            <a:pPr lvl="0" algn="just">
              <a:lnSpc>
                <a:spcPct val="115000"/>
              </a:lnSpc>
              <a:buFont typeface="Wingdings" panose="05000000000000000000" pitchFamily="2" charset="2"/>
              <a:buChar char="Ø"/>
            </a:pPr>
            <a:r>
              <a:rPr lang="en-US" sz="1800" b="1" dirty="0">
                <a:effectLst/>
                <a:latin typeface="Times New Roman" panose="02020603050405020304" pitchFamily="18" charset="0"/>
                <a:ea typeface="SimSun" panose="02010600030101010101" pitchFamily="2" charset="-122"/>
              </a:rPr>
              <a:t>Login Page and Profile page</a:t>
            </a:r>
            <a:endParaRPr lang="en-IN" sz="1800" b="1" dirty="0">
              <a:effectLst/>
              <a:latin typeface="Times New Roman" panose="02020603050405020304" pitchFamily="18" charset="0"/>
              <a:ea typeface="SimSun" panose="02010600030101010101" pitchFamily="2" charset="-122"/>
            </a:endParaRPr>
          </a:p>
          <a:p>
            <a:pPr algn="just">
              <a:lnSpc>
                <a:spcPct val="115000"/>
              </a:lnSpc>
            </a:pPr>
            <a:r>
              <a:rPr lang="en-IN" sz="1800" dirty="0">
                <a:effectLst/>
                <a:latin typeface="Times New Roman" panose="02020603050405020304" pitchFamily="18" charset="0"/>
                <a:ea typeface="SimSun" panose="02010600030101010101" pitchFamily="2" charset="-122"/>
              </a:rPr>
              <a:t>Existing users can safely enter their accounts through the login page by providing their registered email and password, guaranteeing effortless app entry. Users can view and modify their personal information, including name, contact details, and preferences, on the profile page, allowing for a tailored app experience.</a:t>
            </a:r>
          </a:p>
          <a:p>
            <a:pPr lvl="0" algn="just">
              <a:lnSpc>
                <a:spcPct val="115000"/>
              </a:lnSpc>
              <a:buFont typeface="Wingdings" panose="05000000000000000000" pitchFamily="2" charset="2"/>
              <a:buChar char="Ø"/>
            </a:pPr>
            <a:r>
              <a:rPr lang="en-US" sz="1800" b="1" dirty="0">
                <a:effectLst/>
                <a:latin typeface="Times New Roman" panose="02020603050405020304" pitchFamily="18" charset="0"/>
                <a:ea typeface="SimSun" panose="02010600030101010101" pitchFamily="2" charset="-122"/>
              </a:rPr>
              <a:t>Crop entry and Producer Dashboard</a:t>
            </a:r>
            <a:endParaRPr lang="en-IN" sz="1800" b="1" dirty="0">
              <a:effectLst/>
              <a:latin typeface="Times New Roman" panose="02020603050405020304" pitchFamily="18" charset="0"/>
              <a:ea typeface="SimSun" panose="02010600030101010101" pitchFamily="2" charset="-122"/>
            </a:endParaRPr>
          </a:p>
          <a:p>
            <a:pPr algn="just">
              <a:lnSpc>
                <a:spcPct val="115000"/>
              </a:lnSpc>
            </a:pPr>
            <a:r>
              <a:rPr lang="en-IN" sz="1800" dirty="0">
                <a:effectLst/>
                <a:latin typeface="Times New Roman" panose="02020603050405020304" pitchFamily="18" charset="0"/>
                <a:ea typeface="SimSun" panose="02010600030101010101" pitchFamily="2" charset="-122"/>
              </a:rPr>
              <a:t>Producers can effortlessly input crop information in the crop entry section, such as name, quantity, weight, and price per kilogram, facilitating a straightforward listing process for potential buyers. The producer dashboard offers a thorough overview of active crop listings, showing crop names, seller information, prices, and bids, enabling producers to effectively manage their offerings and track market demand.</a:t>
            </a:r>
          </a:p>
          <a:p>
            <a:pPr algn="just">
              <a:lnSpc>
                <a:spcPct val="115000"/>
              </a:lnSpc>
            </a:pPr>
            <a:endParaRPr lang="en-IN" sz="1800" dirty="0">
              <a:latin typeface="Times New Roman" panose="02020603050405020304" pitchFamily="18" charset="0"/>
              <a:ea typeface="SimSun" panose="02010600030101010101" pitchFamily="2" charset="-122"/>
            </a:endParaRPr>
          </a:p>
          <a:p>
            <a:pPr marL="0" indent="0" algn="just">
              <a:lnSpc>
                <a:spcPct val="115000"/>
              </a:lnSpc>
              <a:buNone/>
            </a:pPr>
            <a:endParaRPr lang="en-IN" sz="1800" dirty="0">
              <a:effectLst/>
              <a:latin typeface="Times New Roman" panose="02020603050405020304" pitchFamily="18" charset="0"/>
              <a:ea typeface="SimSun" panose="02010600030101010101" pitchFamily="2" charset="-122"/>
            </a:endParaRP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16A8F-70E3-C597-3B42-249E891168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CB7C37-2582-F0B4-E66D-8D35E19C7D7F}"/>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B8B83CA6-7642-47C5-AA60-B1214EAD51D9}"/>
              </a:ext>
            </a:extLst>
          </p:cNvPr>
          <p:cNvSpPr>
            <a:spLocks noGrp="1"/>
          </p:cNvSpPr>
          <p:nvPr>
            <p:ph idx="1"/>
          </p:nvPr>
        </p:nvSpPr>
        <p:spPr>
          <a:xfrm>
            <a:off x="762000" y="1089212"/>
            <a:ext cx="10668000" cy="4952997"/>
          </a:xfrm>
        </p:spPr>
        <p:txBody>
          <a:bodyPr>
            <a:normAutofit/>
          </a:bodyPr>
          <a:lstStyle/>
          <a:p>
            <a:pPr lvl="0" algn="just">
              <a:lnSpc>
                <a:spcPct val="115000"/>
              </a:lnSpc>
              <a:buFont typeface="Wingdings" panose="05000000000000000000" pitchFamily="2" charset="2"/>
              <a:buChar char="Ø"/>
            </a:pPr>
            <a:r>
              <a:rPr lang="en-US" sz="1800" b="1" dirty="0">
                <a:effectLst/>
                <a:latin typeface="Times New Roman" panose="02020603050405020304" pitchFamily="18" charset="0"/>
                <a:ea typeface="SimSun" panose="02010600030101010101" pitchFamily="2" charset="-122"/>
              </a:rPr>
              <a:t>Consumer Dashboard and Customer List</a:t>
            </a:r>
            <a:endParaRPr lang="en-IN" sz="1800" b="1" dirty="0">
              <a:effectLst/>
              <a:latin typeface="Times New Roman" panose="02020603050405020304" pitchFamily="18" charset="0"/>
              <a:ea typeface="SimSun" panose="02010600030101010101" pitchFamily="2" charset="-122"/>
            </a:endParaRPr>
          </a:p>
          <a:p>
            <a:pPr algn="just">
              <a:lnSpc>
                <a:spcPct val="115000"/>
              </a:lnSpc>
            </a:pPr>
            <a:r>
              <a:rPr lang="en-IN" sz="1800" dirty="0">
                <a:effectLst/>
                <a:latin typeface="Times New Roman" panose="02020603050405020304" pitchFamily="18" charset="0"/>
                <a:ea typeface="SimSun" panose="02010600030101010101" pitchFamily="2" charset="-122"/>
              </a:rPr>
              <a:t>The consumer dashboard presents an organized display of available crops, including crop names, sellers, prices, and current bids, allowing consumers to easily browse and participate in bidding. The customer list page provides a detailed view of registered customers, displaying their names, bid amounts, and email addresses, facilitating efficient management and communication between producers and consumers.</a:t>
            </a:r>
          </a:p>
          <a:p>
            <a:pPr algn="just">
              <a:lnSpc>
                <a:spcPct val="115000"/>
              </a:lnSpc>
            </a:pPr>
            <a:endParaRPr lang="en-IN" sz="1800" dirty="0">
              <a:effectLst/>
              <a:latin typeface="Times New Roman" panose="02020603050405020304" pitchFamily="18" charset="0"/>
              <a:ea typeface="SimSun" panose="02010600030101010101" pitchFamily="2" charset="-122"/>
            </a:endParaRPr>
          </a:p>
          <a:p>
            <a:pPr lvl="0" algn="just">
              <a:lnSpc>
                <a:spcPct val="115000"/>
              </a:lnSpc>
              <a:buFont typeface="Wingdings" panose="05000000000000000000" pitchFamily="2" charset="2"/>
              <a:buChar char="Ø"/>
            </a:pPr>
            <a:r>
              <a:rPr lang="en-US" sz="1800" b="1" dirty="0">
                <a:effectLst/>
                <a:latin typeface="Times New Roman" panose="02020603050405020304" pitchFamily="18" charset="0"/>
                <a:ea typeface="SimSun" panose="02010600030101010101" pitchFamily="2" charset="-122"/>
              </a:rPr>
              <a:t>Bid Settlement and Location Access</a:t>
            </a:r>
            <a:endParaRPr lang="en-IN" sz="1800" b="1" dirty="0">
              <a:effectLst/>
              <a:latin typeface="Times New Roman" panose="02020603050405020304" pitchFamily="18" charset="0"/>
              <a:ea typeface="SimSun" panose="02010600030101010101" pitchFamily="2" charset="-122"/>
            </a:endParaRPr>
          </a:p>
          <a:p>
            <a:pPr algn="just">
              <a:lnSpc>
                <a:spcPct val="115000"/>
              </a:lnSpc>
            </a:pPr>
            <a:r>
              <a:rPr lang="en-IN" sz="1800" dirty="0">
                <a:effectLst/>
                <a:latin typeface="Times New Roman" panose="02020603050405020304" pitchFamily="18" charset="0"/>
                <a:ea typeface="SimSun" panose="02010600030101010101" pitchFamily="2" charset="-122"/>
              </a:rPr>
              <a:t>On the bid settlement page, farmers can evaluate and choose the most lucrative bid from consumers. They can finalize the transaction by selecting "Yes" or decline and wait for a better offer by choosing "No." The location access page displays a visual representation of producer, consumer, and mandi locations, enabling efficient navigation and optimized delivery routes for improved decision-making and profitability.</a:t>
            </a:r>
          </a:p>
          <a:p>
            <a:endParaRPr lang="en-GB" dirty="0"/>
          </a:p>
        </p:txBody>
      </p:sp>
    </p:spTree>
    <p:extLst>
      <p:ext uri="{BB962C8B-B14F-4D97-AF65-F5344CB8AC3E}">
        <p14:creationId xmlns:p14="http://schemas.microsoft.com/office/powerpoint/2010/main" val="2677926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549C-BD76-D539-686D-0480233C2750}"/>
              </a:ext>
            </a:extLst>
          </p:cNvPr>
          <p:cNvSpPr>
            <a:spLocks noGrp="1"/>
          </p:cNvSpPr>
          <p:nvPr>
            <p:ph type="title"/>
          </p:nvPr>
        </p:nvSpPr>
        <p:spPr/>
        <p:txBody>
          <a:bodyPr/>
          <a:lstStyle/>
          <a:p>
            <a:r>
              <a:rPr lang="en-US" dirty="0"/>
              <a:t>Output</a:t>
            </a:r>
            <a:endParaRPr lang="en-IN" dirty="0"/>
          </a:p>
        </p:txBody>
      </p:sp>
      <p:pic>
        <p:nvPicPr>
          <p:cNvPr id="11" name="Content Placeholder 10">
            <a:extLst>
              <a:ext uri="{FF2B5EF4-FFF2-40B4-BE49-F238E27FC236}">
                <a16:creationId xmlns:a16="http://schemas.microsoft.com/office/drawing/2014/main" id="{A1DE9595-BD25-B215-05C9-5083B9AD7A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084" y="1098177"/>
            <a:ext cx="2668308" cy="4953000"/>
          </a:xfrm>
        </p:spPr>
      </p:pic>
      <p:pic>
        <p:nvPicPr>
          <p:cNvPr id="13" name="Picture 12">
            <a:extLst>
              <a:ext uri="{FF2B5EF4-FFF2-40B4-BE49-F238E27FC236}">
                <a16:creationId xmlns:a16="http://schemas.microsoft.com/office/drawing/2014/main" id="{7467A82C-49DF-9C79-2B68-6C295AACF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781" y="1098177"/>
            <a:ext cx="2816038" cy="4953000"/>
          </a:xfrm>
          <a:prstGeom prst="rect">
            <a:avLst/>
          </a:prstGeom>
        </p:spPr>
      </p:pic>
      <p:pic>
        <p:nvPicPr>
          <p:cNvPr id="15" name="Picture 14">
            <a:extLst>
              <a:ext uri="{FF2B5EF4-FFF2-40B4-BE49-F238E27FC236}">
                <a16:creationId xmlns:a16="http://schemas.microsoft.com/office/drawing/2014/main" id="{FA8D363E-49D0-B7F6-DE92-77116AC894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6208" y="1098177"/>
            <a:ext cx="2668308" cy="4953000"/>
          </a:xfrm>
          <a:prstGeom prst="rect">
            <a:avLst/>
          </a:prstGeom>
        </p:spPr>
      </p:pic>
    </p:spTree>
    <p:extLst>
      <p:ext uri="{BB962C8B-B14F-4D97-AF65-F5344CB8AC3E}">
        <p14:creationId xmlns:p14="http://schemas.microsoft.com/office/powerpoint/2010/main" val="393769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66B5-150B-04B3-2BF1-D2071C172EA0}"/>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9C498BB2-A1F5-9D4A-FD5F-964C90DF9F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1410" y="1079032"/>
            <a:ext cx="2650378" cy="4882497"/>
          </a:xfrm>
        </p:spPr>
      </p:pic>
      <p:pic>
        <p:nvPicPr>
          <p:cNvPr id="9" name="Picture 8">
            <a:extLst>
              <a:ext uri="{FF2B5EF4-FFF2-40B4-BE49-F238E27FC236}">
                <a16:creationId xmlns:a16="http://schemas.microsoft.com/office/drawing/2014/main" id="{138BB11A-6875-BC2E-E3DF-0F52C2922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85" y="1079032"/>
            <a:ext cx="2767050" cy="4882497"/>
          </a:xfrm>
          <a:prstGeom prst="rect">
            <a:avLst/>
          </a:prstGeom>
        </p:spPr>
      </p:pic>
      <p:pic>
        <p:nvPicPr>
          <p:cNvPr id="6" name="Picture 5">
            <a:extLst>
              <a:ext uri="{FF2B5EF4-FFF2-40B4-BE49-F238E27FC236}">
                <a16:creationId xmlns:a16="http://schemas.microsoft.com/office/drawing/2014/main" id="{E1CE4929-EFEA-5D7C-DCF8-DEE9B98AE1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9232" y="1079031"/>
            <a:ext cx="2767050" cy="4882497"/>
          </a:xfrm>
          <a:prstGeom prst="rect">
            <a:avLst/>
          </a:prstGeom>
        </p:spPr>
      </p:pic>
    </p:spTree>
    <p:extLst>
      <p:ext uri="{BB962C8B-B14F-4D97-AF65-F5344CB8AC3E}">
        <p14:creationId xmlns:p14="http://schemas.microsoft.com/office/powerpoint/2010/main" val="1553045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1FFB8-3BF6-C4DF-67D5-A6908187CF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84AD07-1494-189D-FC5E-8F7ACB64F8A0}"/>
              </a:ext>
            </a:extLst>
          </p:cNvPr>
          <p:cNvSpPr>
            <a:spLocks noGrp="1"/>
          </p:cNvSpPr>
          <p:nvPr>
            <p:ph type="title"/>
          </p:nvPr>
        </p:nvSpPr>
        <p:spPr/>
        <p:txBody>
          <a:bodyPr/>
          <a:lstStyle/>
          <a:p>
            <a:r>
              <a:rPr lang="en-US" dirty="0"/>
              <a:t>Output</a:t>
            </a:r>
            <a:endParaRPr lang="en-IN" dirty="0"/>
          </a:p>
        </p:txBody>
      </p:sp>
      <p:pic>
        <p:nvPicPr>
          <p:cNvPr id="17" name="Content Placeholder 16">
            <a:extLst>
              <a:ext uri="{FF2B5EF4-FFF2-40B4-BE49-F238E27FC236}">
                <a16:creationId xmlns:a16="http://schemas.microsoft.com/office/drawing/2014/main" id="{C45E4729-0618-9B5A-C93A-C148B6E9588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2422" y="1098176"/>
            <a:ext cx="2228850" cy="4953000"/>
          </a:xfrm>
        </p:spPr>
      </p:pic>
      <p:pic>
        <p:nvPicPr>
          <p:cNvPr id="19" name="Picture 18">
            <a:extLst>
              <a:ext uri="{FF2B5EF4-FFF2-40B4-BE49-F238E27FC236}">
                <a16:creationId xmlns:a16="http://schemas.microsoft.com/office/drawing/2014/main" id="{4CF6D4A5-A3C3-6111-1190-A5F4E7650B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9256" y="1098176"/>
            <a:ext cx="2228850" cy="4952999"/>
          </a:xfrm>
          <a:prstGeom prst="rect">
            <a:avLst/>
          </a:prstGeom>
        </p:spPr>
      </p:pic>
      <p:pic>
        <p:nvPicPr>
          <p:cNvPr id="21" name="Picture 20">
            <a:extLst>
              <a:ext uri="{FF2B5EF4-FFF2-40B4-BE49-F238E27FC236}">
                <a16:creationId xmlns:a16="http://schemas.microsoft.com/office/drawing/2014/main" id="{41A71E38-A2C7-CFE4-1544-48E3A22859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7455" y="1098176"/>
            <a:ext cx="2228850" cy="4953002"/>
          </a:xfrm>
          <a:prstGeom prst="rect">
            <a:avLst/>
          </a:prstGeom>
        </p:spPr>
      </p:pic>
      <p:pic>
        <p:nvPicPr>
          <p:cNvPr id="23" name="Picture 22">
            <a:extLst>
              <a:ext uri="{FF2B5EF4-FFF2-40B4-BE49-F238E27FC236}">
                <a16:creationId xmlns:a16="http://schemas.microsoft.com/office/drawing/2014/main" id="{88B91644-F0C4-0B67-9BF8-F4EFBD167F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99998" y="1098173"/>
            <a:ext cx="2228850" cy="4953001"/>
          </a:xfrm>
          <a:prstGeom prst="rect">
            <a:avLst/>
          </a:prstGeom>
        </p:spPr>
      </p:pic>
    </p:spTree>
    <p:extLst>
      <p:ext uri="{BB962C8B-B14F-4D97-AF65-F5344CB8AC3E}">
        <p14:creationId xmlns:p14="http://schemas.microsoft.com/office/powerpoint/2010/main" val="311272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358153"/>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5066553" y="2819400"/>
            <a:ext cx="3216835" cy="48857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hlinkClick r:id="rId3"/>
              </a:rPr>
              <a:t>Click here!!</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3B42B75F-3739-CA41-BC69-5B7F01F5F957}"/>
              </a:ext>
            </a:extLst>
          </p:cNvPr>
          <p:cNvPicPr>
            <a:picLocks noGrp="1" noChangeAspect="1"/>
          </p:cNvPicPr>
          <p:nvPr>
            <p:ph idx="1"/>
          </p:nvPr>
        </p:nvPicPr>
        <p:blipFill>
          <a:blip r:embed="rId2"/>
          <a:stretch>
            <a:fillRect/>
          </a:stretch>
        </p:blipFill>
        <p:spPr>
          <a:xfrm>
            <a:off x="900737" y="1275385"/>
            <a:ext cx="10492125" cy="468823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405966"/>
            <a:ext cx="10668000" cy="4952997"/>
          </a:xfrm>
        </p:spPr>
        <p:txBody>
          <a:bodyPr/>
          <a:lstStyle/>
          <a:p>
            <a:pPr marL="0" indent="0" algn="just">
              <a:lnSpc>
                <a:spcPct val="115000"/>
              </a:lnSpc>
              <a:buNone/>
            </a:pPr>
            <a:r>
              <a:rPr lang="en-IN" sz="1800" dirty="0">
                <a:effectLst/>
                <a:latin typeface="Times New Roman" panose="02020603050405020304" pitchFamily="18" charset="0"/>
                <a:ea typeface="SimSun" panose="02010600030101010101" pitchFamily="2" charset="-122"/>
              </a:rPr>
              <a:t>The Kisan Buddy project effectively addresses the needs of farmers and consumers by offering a user-friendly platform for crop management, bidding, and transactions. Producers can list their crops and interact with buyers through a bidding system, while consumers can easily view available produce and place bids. The integration of location services facilitates efficient market discovery and route optimization to reduce travel costs, enabling smooth transactions between parties. </a:t>
            </a:r>
          </a:p>
          <a:p>
            <a:pPr marL="0" indent="0" algn="just">
              <a:lnSpc>
                <a:spcPct val="115000"/>
              </a:lnSpc>
              <a:buNone/>
            </a:pPr>
            <a:r>
              <a:rPr lang="en-IN" sz="1800" dirty="0">
                <a:effectLst/>
                <a:latin typeface="Times New Roman" panose="02020603050405020304" pitchFamily="18" charset="0"/>
                <a:ea typeface="SimSun" panose="02010600030101010101" pitchFamily="2" charset="-122"/>
              </a:rPr>
              <a:t>The use of Firebase for authentication and real-time data storage ensures secure and seamless user experiences. By incorporating Google Maps API, the app enhances usability by allowing users to locate nearby markets and producers. These combined features result in a comprehensive tool that connects farmers and consumers, improving accessibility and efficiency in the agricultural sector. </a:t>
            </a:r>
          </a:p>
          <a:p>
            <a:pPr marL="0" indent="0" algn="just">
              <a:lnSpc>
                <a:spcPct val="115000"/>
              </a:lnSpc>
              <a:buNone/>
            </a:pPr>
            <a:r>
              <a:rPr lang="en-IN" sz="1800" dirty="0">
                <a:effectLst/>
                <a:latin typeface="Times New Roman" panose="02020603050405020304" pitchFamily="18" charset="0"/>
                <a:ea typeface="SimSun" panose="02010600030101010101" pitchFamily="2" charset="-122"/>
              </a:rPr>
              <a:t>In summary, the Kisan Buddy app represents a significant advancement in utilizing technology for agricultural growth. The project not only simplifies transactions but also promotes fair trade and transparent communication between producers and consumers. Looking ahead, further improvements can be made to expand the app's reach and capabilities, ultimately contributing to the modernization of farming practices.</a:t>
            </a:r>
          </a:p>
          <a:p>
            <a:pPr marL="0" indent="0" algn="just">
              <a:lnSpc>
                <a:spcPct val="115000"/>
              </a:lnSpc>
              <a:buNone/>
            </a:pPr>
            <a:endParaRPr lang="en-IN"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87825"/>
            <a:ext cx="10668000" cy="4952997"/>
          </a:xfrm>
        </p:spPr>
        <p:txBody>
          <a:bodyPr>
            <a:normAutofit fontScale="92500" lnSpcReduction="20000"/>
          </a:bodyPr>
          <a:lstStyle/>
          <a:p>
            <a:pPr marL="0" indent="0">
              <a:spcBef>
                <a:spcPts val="150"/>
              </a:spcBef>
              <a:spcAft>
                <a:spcPts val="150"/>
              </a:spcAft>
              <a:buNone/>
            </a:pPr>
            <a:r>
              <a:rPr lang="en-IN" sz="1800" dirty="0">
                <a:latin typeface="Times New Roman" panose="02020603050405020304" pitchFamily="18" charset="0"/>
                <a:ea typeface="Times New Roman" panose="02020603050405020304" pitchFamily="18" charset="0"/>
              </a:rPr>
              <a:t>[1]. </a:t>
            </a:r>
            <a:r>
              <a:rPr lang="en-IN" sz="1800" dirty="0" err="1">
                <a:effectLst/>
                <a:latin typeface="Times New Roman" panose="02020603050405020304" pitchFamily="18" charset="0"/>
                <a:ea typeface="Times New Roman" panose="02020603050405020304" pitchFamily="18" charset="0"/>
              </a:rPr>
              <a:t>Arjune</a:t>
            </a:r>
            <a:r>
              <a:rPr lang="en-IN" sz="1800" dirty="0">
                <a:effectLst/>
                <a:latin typeface="Times New Roman" panose="02020603050405020304" pitchFamily="18" charset="0"/>
                <a:ea typeface="Times New Roman" panose="02020603050405020304" pitchFamily="18" charset="0"/>
              </a:rPr>
              <a:t>, S. and Srinivasa Kumar, V. (2022) ‘Smart Agriculture adoption based on Farmer's Perspective’, 2022   International Interdisciplinary Humanitarian Conference for Sustainability (IIHC), Bengaluru, India, pp. 376-379, </a:t>
            </a:r>
            <a:r>
              <a:rPr lang="en-IN" sz="1800" dirty="0" err="1">
                <a:effectLst/>
                <a:latin typeface="Times New Roman" panose="02020603050405020304" pitchFamily="18" charset="0"/>
                <a:ea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rPr>
              <a:t>: 10.1109/IIHC55949.2022.10060306.</a:t>
            </a:r>
          </a:p>
          <a:p>
            <a:pPr marL="0" indent="0">
              <a:spcBef>
                <a:spcPts val="150"/>
              </a:spcBef>
              <a:spcAft>
                <a:spcPts val="150"/>
              </a:spcAft>
              <a:buNone/>
            </a:pPr>
            <a:endParaRPr lang="en-IN" sz="1800" dirty="0">
              <a:latin typeface="Times New Roman" panose="02020603050405020304" pitchFamily="18" charset="0"/>
              <a:ea typeface="Times New Roman" panose="02020603050405020304" pitchFamily="18" charset="0"/>
            </a:endParaRPr>
          </a:p>
          <a:p>
            <a:pPr marL="0" indent="0">
              <a:spcBef>
                <a:spcPts val="150"/>
              </a:spcBef>
              <a:spcAft>
                <a:spcPts val="150"/>
              </a:spcAft>
              <a:buNone/>
            </a:pPr>
            <a:r>
              <a:rPr lang="en-IN" sz="1800" dirty="0">
                <a:effectLst/>
                <a:latin typeface="Times New Roman" panose="02020603050405020304" pitchFamily="18" charset="0"/>
                <a:ea typeface="Times New Roman" panose="02020603050405020304" pitchFamily="18" charset="0"/>
              </a:rPr>
              <a:t>[2]. </a:t>
            </a:r>
            <a:r>
              <a:rPr lang="en-IN" sz="1800" dirty="0" err="1">
                <a:effectLst/>
                <a:latin typeface="Times New Roman" panose="02020603050405020304" pitchFamily="18" charset="0"/>
                <a:ea typeface="Times New Roman" panose="02020603050405020304" pitchFamily="18" charset="0"/>
              </a:rPr>
              <a:t>Bisheko</a:t>
            </a:r>
            <a:r>
              <a:rPr lang="en-IN" sz="1800" dirty="0">
                <a:effectLst/>
                <a:latin typeface="Times New Roman" panose="02020603050405020304" pitchFamily="18" charset="0"/>
                <a:ea typeface="Times New Roman" panose="02020603050405020304" pitchFamily="18" charset="0"/>
              </a:rPr>
              <a:t>, M. J. and R. G. (2023) ‘A study on farmers' perceptions about the scope of the Kisan Suvidha App in improving agricultural sustainability’, 2023 Conference on Information Communications Technology and Society (ICTAS), Durban, South Africa, pp. 1-5, </a:t>
            </a:r>
            <a:r>
              <a:rPr lang="en-IN" sz="1800" dirty="0" err="1">
                <a:effectLst/>
                <a:latin typeface="Times New Roman" panose="02020603050405020304" pitchFamily="18" charset="0"/>
                <a:ea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rPr>
              <a:t>: 10.1109/ICTAS56421.2023.10082741.</a:t>
            </a:r>
          </a:p>
          <a:p>
            <a:pPr marL="0" indent="0">
              <a:spcBef>
                <a:spcPts val="150"/>
              </a:spcBef>
              <a:spcAft>
                <a:spcPts val="150"/>
              </a:spcAft>
              <a:buNone/>
            </a:pPr>
            <a:endParaRPr lang="en-IN" sz="1800" dirty="0">
              <a:latin typeface="Times New Roman" panose="02020603050405020304" pitchFamily="18" charset="0"/>
              <a:ea typeface="Times New Roman" panose="02020603050405020304" pitchFamily="18" charset="0"/>
            </a:endParaRPr>
          </a:p>
          <a:p>
            <a:pPr marL="0" indent="0">
              <a:spcBef>
                <a:spcPts val="150"/>
              </a:spcBef>
              <a:spcAft>
                <a:spcPts val="150"/>
              </a:spcAft>
              <a:buNone/>
            </a:pPr>
            <a:r>
              <a:rPr lang="en-IN" sz="1800" dirty="0">
                <a:effectLst/>
                <a:latin typeface="Times New Roman" panose="02020603050405020304" pitchFamily="18" charset="0"/>
                <a:ea typeface="Times New Roman" panose="02020603050405020304" pitchFamily="18" charset="0"/>
              </a:rPr>
              <a:t>[3]. Chowdhury, M., Rahman, M. O. and Alam, S. (2024) ‘Proprietor: A Farmer Assistance Smartphone Application with Crop Planner, Crop Disease Help, Agri-expert Search, and Crop Suggestion Features’, 2024 15th International Conference on Computing Communication and Networking Technologies (ICCCNT), </a:t>
            </a:r>
            <a:r>
              <a:rPr lang="en-IN" sz="1800" dirty="0" err="1">
                <a:effectLst/>
                <a:latin typeface="Times New Roman" panose="02020603050405020304" pitchFamily="18" charset="0"/>
                <a:ea typeface="Times New Roman" panose="02020603050405020304" pitchFamily="18" charset="0"/>
              </a:rPr>
              <a:t>Kamand</a:t>
            </a:r>
            <a:r>
              <a:rPr lang="en-IN" sz="1800" dirty="0">
                <a:effectLst/>
                <a:latin typeface="Times New Roman" panose="02020603050405020304" pitchFamily="18" charset="0"/>
                <a:ea typeface="Times New Roman" panose="02020603050405020304" pitchFamily="18" charset="0"/>
              </a:rPr>
              <a:t>, India, pp. 1-6, </a:t>
            </a:r>
            <a:r>
              <a:rPr lang="en-IN" sz="1800" dirty="0" err="1">
                <a:effectLst/>
                <a:latin typeface="Times New Roman" panose="02020603050405020304" pitchFamily="18" charset="0"/>
                <a:ea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rPr>
              <a:t>: 10.1109/ICCCNT61001.2024.10725364.</a:t>
            </a:r>
          </a:p>
          <a:p>
            <a:pPr marL="0" indent="0">
              <a:spcBef>
                <a:spcPts val="150"/>
              </a:spcBef>
              <a:spcAft>
                <a:spcPts val="150"/>
              </a:spcAft>
              <a:buNone/>
            </a:pPr>
            <a:endParaRPr lang="en-IN" sz="1800" dirty="0">
              <a:latin typeface="Times New Roman" panose="02020603050405020304" pitchFamily="18" charset="0"/>
              <a:ea typeface="Times New Roman" panose="02020603050405020304" pitchFamily="18" charset="0"/>
            </a:endParaRPr>
          </a:p>
          <a:p>
            <a:pPr marL="0" indent="0">
              <a:spcBef>
                <a:spcPts val="150"/>
              </a:spcBef>
              <a:spcAft>
                <a:spcPts val="150"/>
              </a:spcAft>
              <a:buNone/>
            </a:pPr>
            <a:r>
              <a:rPr lang="en-IN" sz="1800" dirty="0">
                <a:effectLst/>
                <a:latin typeface="Times New Roman" panose="02020603050405020304" pitchFamily="18" charset="0"/>
                <a:ea typeface="Times New Roman" panose="02020603050405020304" pitchFamily="18" charset="0"/>
              </a:rPr>
              <a:t>[4]. </a:t>
            </a:r>
            <a:r>
              <a:rPr lang="en-IN" sz="1800" dirty="0" err="1">
                <a:effectLst/>
                <a:latin typeface="Times New Roman" panose="02020603050405020304" pitchFamily="18" charset="0"/>
                <a:ea typeface="Times New Roman" panose="02020603050405020304" pitchFamily="18" charset="0"/>
              </a:rPr>
              <a:t>Isafiade</a:t>
            </a:r>
            <a:r>
              <a:rPr lang="en-IN" sz="1800" dirty="0">
                <a:effectLst/>
                <a:latin typeface="Times New Roman" panose="02020603050405020304" pitchFamily="18" charset="0"/>
                <a:ea typeface="Times New Roman" panose="02020603050405020304" pitchFamily="18" charset="0"/>
              </a:rPr>
              <a:t>, O. and </a:t>
            </a:r>
            <a:r>
              <a:rPr lang="en-IN" sz="1800" dirty="0" err="1">
                <a:effectLst/>
                <a:latin typeface="Times New Roman" panose="02020603050405020304" pitchFamily="18" charset="0"/>
                <a:ea typeface="Times New Roman" panose="02020603050405020304" pitchFamily="18" charset="0"/>
              </a:rPr>
              <a:t>Mabiletsa</a:t>
            </a:r>
            <a:r>
              <a:rPr lang="en-IN" sz="1800" dirty="0">
                <a:effectLst/>
                <a:latin typeface="Times New Roman" panose="02020603050405020304" pitchFamily="18" charset="0"/>
                <a:ea typeface="Times New Roman" panose="02020603050405020304" pitchFamily="18" charset="0"/>
              </a:rPr>
              <a:t>, O. (2020) ‘Immersive Technologies for Development: An Analysis of Agriculture’, 2020 ITU Kaleidoscope: Industry-Driven Digital Transformation (ITU K), Ha Noi, Vietnam, pp. 1-8, </a:t>
            </a:r>
            <a:r>
              <a:rPr lang="en-IN" sz="1800" dirty="0" err="1">
                <a:effectLst/>
                <a:latin typeface="Times New Roman" panose="02020603050405020304" pitchFamily="18" charset="0"/>
                <a:ea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rPr>
              <a:t>: 10.23919/ITUK50268.2020.9303205 </a:t>
            </a:r>
          </a:p>
          <a:p>
            <a:pPr marL="0" indent="0">
              <a:spcBef>
                <a:spcPts val="150"/>
              </a:spcBef>
              <a:spcAft>
                <a:spcPts val="150"/>
              </a:spcAft>
              <a:buNone/>
            </a:pPr>
            <a:endParaRPr lang="en-IN" sz="1800" dirty="0">
              <a:latin typeface="Times New Roman" panose="02020603050405020304" pitchFamily="18" charset="0"/>
              <a:ea typeface="Times New Roman" panose="02020603050405020304" pitchFamily="18" charset="0"/>
            </a:endParaRPr>
          </a:p>
          <a:p>
            <a:pPr marL="0" indent="0">
              <a:spcBef>
                <a:spcPts val="150"/>
              </a:spcBef>
              <a:spcAft>
                <a:spcPts val="150"/>
              </a:spcAft>
              <a:buNone/>
            </a:pPr>
            <a:r>
              <a:rPr lang="en-IN" sz="1800" dirty="0">
                <a:effectLst/>
                <a:latin typeface="Times New Roman" panose="02020603050405020304" pitchFamily="18" charset="0"/>
                <a:ea typeface="Times New Roman" panose="02020603050405020304" pitchFamily="18" charset="0"/>
              </a:rPr>
              <a:t>[5]. Kumar, D. and </a:t>
            </a:r>
            <a:r>
              <a:rPr lang="en-IN" sz="1800" dirty="0" err="1">
                <a:effectLst/>
                <a:latin typeface="Times New Roman" panose="02020603050405020304" pitchFamily="18" charset="0"/>
                <a:ea typeface="Times New Roman" panose="02020603050405020304" pitchFamily="18" charset="0"/>
              </a:rPr>
              <a:t>Phougat</a:t>
            </a:r>
            <a:r>
              <a:rPr lang="en-IN" sz="1800" dirty="0">
                <a:effectLst/>
                <a:latin typeface="Times New Roman" panose="02020603050405020304" pitchFamily="18" charset="0"/>
                <a:ea typeface="Times New Roman" panose="02020603050405020304" pitchFamily="18" charset="0"/>
              </a:rPr>
              <a:t>, S. (2022) ‘Status of Pradhan Mantri Kisan Samman Nidhi (PM-KISAN) Scheme’, book, pp. 28–36.</a:t>
            </a:r>
          </a:p>
          <a:p>
            <a:pPr marL="0" indent="0">
              <a:spcBef>
                <a:spcPts val="150"/>
              </a:spcBef>
              <a:spcAft>
                <a:spcPts val="150"/>
              </a:spcAft>
              <a:buNone/>
            </a:pPr>
            <a:endParaRPr lang="en-IN" sz="1800" dirty="0">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CD6E0-46C3-19E6-1196-4007490BA7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B0528-66AC-1558-D8DE-0C576A0711F4}"/>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6B0F604B-77B1-FDCF-0075-E3A271F15AFE}"/>
              </a:ext>
            </a:extLst>
          </p:cNvPr>
          <p:cNvSpPr>
            <a:spLocks noGrp="1"/>
          </p:cNvSpPr>
          <p:nvPr>
            <p:ph idx="1"/>
          </p:nvPr>
        </p:nvSpPr>
        <p:spPr>
          <a:xfrm>
            <a:off x="812800" y="1187825"/>
            <a:ext cx="10668000" cy="4952997"/>
          </a:xfrm>
        </p:spPr>
        <p:txBody>
          <a:bodyPr>
            <a:normAutofit fontScale="70000" lnSpcReduction="20000"/>
          </a:bodyPr>
          <a:lstStyle/>
          <a:p>
            <a:pPr marL="0" indent="0">
              <a:spcBef>
                <a:spcPts val="150"/>
              </a:spcBef>
              <a:spcAft>
                <a:spcPts val="150"/>
              </a:spcAft>
              <a:buNone/>
            </a:pPr>
            <a:r>
              <a:rPr lang="en-IN" sz="2400" dirty="0">
                <a:effectLst/>
                <a:latin typeface="Times New Roman" panose="02020603050405020304" pitchFamily="18" charset="0"/>
                <a:ea typeface="Times New Roman" panose="02020603050405020304" pitchFamily="18" charset="0"/>
              </a:rPr>
              <a:t>[6]. Kumar, P., Tyagi, R., </a:t>
            </a:r>
            <a:r>
              <a:rPr lang="en-IN" sz="2400" dirty="0" err="1">
                <a:effectLst/>
                <a:latin typeface="Times New Roman" panose="02020603050405020304" pitchFamily="18" charset="0"/>
                <a:ea typeface="Times New Roman" panose="02020603050405020304" pitchFamily="18" charset="0"/>
              </a:rPr>
              <a:t>Kathpalia</a:t>
            </a:r>
            <a:r>
              <a:rPr lang="en-IN" sz="2400" dirty="0">
                <a:effectLst/>
                <a:latin typeface="Times New Roman" panose="02020603050405020304" pitchFamily="18" charset="0"/>
                <a:ea typeface="Times New Roman" panose="02020603050405020304" pitchFamily="18" charset="0"/>
              </a:rPr>
              <a:t>, J. and </a:t>
            </a:r>
            <a:r>
              <a:rPr lang="en-IN" sz="2400" dirty="0" err="1">
                <a:effectLst/>
                <a:latin typeface="Times New Roman" panose="02020603050405020304" pitchFamily="18" charset="0"/>
                <a:ea typeface="Times New Roman" panose="02020603050405020304" pitchFamily="18" charset="0"/>
              </a:rPr>
              <a:t>Bangarh</a:t>
            </a:r>
            <a:r>
              <a:rPr lang="en-IN" sz="2400" dirty="0">
                <a:effectLst/>
                <a:latin typeface="Times New Roman" panose="02020603050405020304" pitchFamily="18" charset="0"/>
                <a:ea typeface="Times New Roman" panose="02020603050405020304" pitchFamily="18" charset="0"/>
              </a:rPr>
              <a:t>, A. (2024) ‘Knowledge of Mobile Applications in Digital Agriculture among Haryana Farmers: A Socio-economic Perspective’, International Journal of Education and Management Studies, vol. 14, no. 2, pp. 222–226.</a:t>
            </a:r>
          </a:p>
          <a:p>
            <a:pPr marL="0" indent="0">
              <a:spcBef>
                <a:spcPts val="150"/>
              </a:spcBef>
              <a:spcAft>
                <a:spcPts val="150"/>
              </a:spcAft>
              <a:buNone/>
            </a:pPr>
            <a:endParaRPr lang="en-IN" sz="2400" dirty="0">
              <a:latin typeface="Times New Roman" panose="02020603050405020304" pitchFamily="18" charset="0"/>
              <a:ea typeface="Times New Roman" panose="02020603050405020304" pitchFamily="18" charset="0"/>
            </a:endParaRPr>
          </a:p>
          <a:p>
            <a:pPr marL="0" indent="0">
              <a:spcBef>
                <a:spcPts val="150"/>
              </a:spcBef>
              <a:spcAft>
                <a:spcPts val="150"/>
              </a:spcAft>
              <a:buNone/>
            </a:pPr>
            <a:r>
              <a:rPr lang="en-IN" sz="2400" dirty="0">
                <a:effectLst/>
                <a:latin typeface="Times New Roman" panose="02020603050405020304" pitchFamily="18" charset="0"/>
                <a:ea typeface="Times New Roman" panose="02020603050405020304" pitchFamily="18" charset="0"/>
              </a:rPr>
              <a:t>[7]. P, V., P, R., T S, K. S., Rao, P. M., P, V. and A, T. (2023) ‘Farm Connect Application: Bridging the Gap Between Farmers and Consumers Through Digital Technology’, 2023 International Conference on Sustainable Emerging Innovations in Engineering and Technology (ICSEIET), Ghaziabad, India, pp. 225-230, </a:t>
            </a:r>
            <a:r>
              <a:rPr lang="en-IN" sz="2400" dirty="0" err="1">
                <a:effectLst/>
                <a:latin typeface="Times New Roman" panose="02020603050405020304" pitchFamily="18" charset="0"/>
                <a:ea typeface="Times New Roman" panose="02020603050405020304" pitchFamily="18" charset="0"/>
              </a:rPr>
              <a:t>doi</a:t>
            </a:r>
            <a:r>
              <a:rPr lang="en-IN" sz="2400" dirty="0">
                <a:effectLst/>
                <a:latin typeface="Times New Roman" panose="02020603050405020304" pitchFamily="18" charset="0"/>
                <a:ea typeface="Times New Roman" panose="02020603050405020304" pitchFamily="18" charset="0"/>
              </a:rPr>
              <a:t>: 10.1109/ICSEIET58677.2023.10303471.</a:t>
            </a:r>
          </a:p>
          <a:p>
            <a:pPr marL="0" indent="0">
              <a:spcBef>
                <a:spcPts val="150"/>
              </a:spcBef>
              <a:spcAft>
                <a:spcPts val="150"/>
              </a:spcAft>
              <a:buNone/>
            </a:pPr>
            <a:endParaRPr lang="en-IN" sz="2400" dirty="0">
              <a:latin typeface="Times New Roman" panose="02020603050405020304" pitchFamily="18" charset="0"/>
              <a:ea typeface="Times New Roman" panose="02020603050405020304" pitchFamily="18" charset="0"/>
            </a:endParaRPr>
          </a:p>
          <a:p>
            <a:pPr marL="0" indent="0">
              <a:spcBef>
                <a:spcPts val="150"/>
              </a:spcBef>
              <a:spcAft>
                <a:spcPts val="150"/>
              </a:spcAft>
              <a:buNone/>
            </a:pPr>
            <a:r>
              <a:rPr lang="en-IN" sz="2400" dirty="0">
                <a:effectLst/>
                <a:latin typeface="Times New Roman" panose="02020603050405020304" pitchFamily="18" charset="0"/>
                <a:ea typeface="Times New Roman" panose="02020603050405020304" pitchFamily="18" charset="0"/>
              </a:rPr>
              <a:t>[8]. </a:t>
            </a:r>
            <a:r>
              <a:rPr lang="en-IN" sz="2400" dirty="0" err="1">
                <a:effectLst/>
                <a:latin typeface="Times New Roman" panose="02020603050405020304" pitchFamily="18" charset="0"/>
                <a:ea typeface="Times New Roman" panose="02020603050405020304" pitchFamily="18" charset="0"/>
              </a:rPr>
              <a:t>Vashista</a:t>
            </a:r>
            <a:r>
              <a:rPr lang="en-IN" sz="2400" dirty="0">
                <a:effectLst/>
                <a:latin typeface="Times New Roman" panose="02020603050405020304" pitchFamily="18" charset="0"/>
                <a:ea typeface="Times New Roman" panose="02020603050405020304" pitchFamily="18" charset="0"/>
              </a:rPr>
              <a:t>, S., Dubey, A. K., Goyal, A. and </a:t>
            </a:r>
            <a:r>
              <a:rPr lang="en-IN" sz="2400" dirty="0" err="1">
                <a:effectLst/>
                <a:latin typeface="Times New Roman" panose="02020603050405020304" pitchFamily="18" charset="0"/>
                <a:ea typeface="Times New Roman" panose="02020603050405020304" pitchFamily="18" charset="0"/>
              </a:rPr>
              <a:t>Vashisth</a:t>
            </a:r>
            <a:r>
              <a:rPr lang="en-IN" sz="2400" dirty="0">
                <a:effectLst/>
                <a:latin typeface="Times New Roman" panose="02020603050405020304" pitchFamily="18" charset="0"/>
                <a:ea typeface="Times New Roman" panose="02020603050405020304" pitchFamily="18" charset="0"/>
              </a:rPr>
              <a:t>, R. (2022) ‘Design and Implementation of AI-based Kisan Se Kisan Tak (KSKT) Mobile App’, 2022 International Mobile and Embedded Technology Conference (MECON), Noida, India, pp. 408-413, </a:t>
            </a:r>
            <a:r>
              <a:rPr lang="en-IN" sz="2400" dirty="0" err="1">
                <a:effectLst/>
                <a:latin typeface="Times New Roman" panose="02020603050405020304" pitchFamily="18" charset="0"/>
                <a:ea typeface="Times New Roman" panose="02020603050405020304" pitchFamily="18" charset="0"/>
              </a:rPr>
              <a:t>doi</a:t>
            </a:r>
            <a:r>
              <a:rPr lang="en-IN" sz="2400" dirty="0">
                <a:effectLst/>
                <a:latin typeface="Times New Roman" panose="02020603050405020304" pitchFamily="18" charset="0"/>
                <a:ea typeface="Times New Roman" panose="02020603050405020304" pitchFamily="18" charset="0"/>
              </a:rPr>
              <a:t>: 10.1109/MECON53876.2022.9752052.</a:t>
            </a:r>
          </a:p>
          <a:p>
            <a:pPr marL="0" indent="0">
              <a:spcBef>
                <a:spcPts val="150"/>
              </a:spcBef>
              <a:spcAft>
                <a:spcPts val="150"/>
              </a:spcAft>
              <a:buNone/>
            </a:pPr>
            <a:endParaRPr lang="en-IN" sz="2400" dirty="0">
              <a:latin typeface="Times New Roman" panose="02020603050405020304" pitchFamily="18" charset="0"/>
              <a:ea typeface="Times New Roman" panose="02020603050405020304" pitchFamily="18" charset="0"/>
            </a:endParaRPr>
          </a:p>
          <a:p>
            <a:pPr marL="0" indent="0">
              <a:spcBef>
                <a:spcPts val="150"/>
              </a:spcBef>
              <a:spcAft>
                <a:spcPts val="150"/>
              </a:spcAft>
              <a:buNone/>
            </a:pPr>
            <a:r>
              <a:rPr lang="en-IN" sz="2400" dirty="0">
                <a:effectLst/>
                <a:latin typeface="Times New Roman" panose="02020603050405020304" pitchFamily="18" charset="0"/>
                <a:ea typeface="Times New Roman" panose="02020603050405020304" pitchFamily="18" charset="0"/>
              </a:rPr>
              <a:t>[9]. Xu, J.-H., Lin, G.-D., Tan, J.-Y. and Xue, J.-Z. (2023) ‘Multi-Agent-Based Optimal Bidding Strategy for Power Producer in Power Market’, 2023 International Conference on Machine Learning and Cybernetics (ICMLC), Adelaide, Australia, pp. 564-568, </a:t>
            </a:r>
            <a:r>
              <a:rPr lang="en-IN" sz="2400" dirty="0" err="1">
                <a:effectLst/>
                <a:latin typeface="Times New Roman" panose="02020603050405020304" pitchFamily="18" charset="0"/>
                <a:ea typeface="Times New Roman" panose="02020603050405020304" pitchFamily="18" charset="0"/>
              </a:rPr>
              <a:t>doi</a:t>
            </a:r>
            <a:r>
              <a:rPr lang="en-IN" sz="2400" dirty="0">
                <a:effectLst/>
                <a:latin typeface="Times New Roman" panose="02020603050405020304" pitchFamily="18" charset="0"/>
                <a:ea typeface="Times New Roman" panose="02020603050405020304" pitchFamily="18" charset="0"/>
              </a:rPr>
              <a:t>: 10.1109/ICMLC58545.2023.10328004.</a:t>
            </a:r>
          </a:p>
          <a:p>
            <a:pPr marL="0" indent="0">
              <a:spcBef>
                <a:spcPts val="150"/>
              </a:spcBef>
              <a:spcAft>
                <a:spcPts val="150"/>
              </a:spcAft>
              <a:buNone/>
            </a:pPr>
            <a:endParaRPr lang="en-IN" sz="2400" dirty="0">
              <a:latin typeface="Times New Roman" panose="02020603050405020304" pitchFamily="18" charset="0"/>
              <a:ea typeface="Times New Roman" panose="02020603050405020304" pitchFamily="18" charset="0"/>
            </a:endParaRPr>
          </a:p>
          <a:p>
            <a:pPr marL="0" indent="0">
              <a:spcBef>
                <a:spcPts val="150"/>
              </a:spcBef>
              <a:spcAft>
                <a:spcPts val="150"/>
              </a:spcAft>
              <a:buNone/>
            </a:pPr>
            <a:r>
              <a:rPr lang="en-IN" sz="2400" dirty="0">
                <a:effectLst/>
                <a:latin typeface="Times New Roman" panose="02020603050405020304" pitchFamily="18" charset="0"/>
                <a:ea typeface="Times New Roman" panose="02020603050405020304" pitchFamily="18" charset="0"/>
              </a:rPr>
              <a:t>[10]. Yadav, T., Sable, P. and </a:t>
            </a:r>
            <a:r>
              <a:rPr lang="en-IN" sz="2400" dirty="0" err="1">
                <a:effectLst/>
                <a:latin typeface="Times New Roman" panose="02020603050405020304" pitchFamily="18" charset="0"/>
                <a:ea typeface="Times New Roman" panose="02020603050405020304" pitchFamily="18" charset="0"/>
              </a:rPr>
              <a:t>Kalbande</a:t>
            </a:r>
            <a:r>
              <a:rPr lang="en-IN" sz="2400" dirty="0">
                <a:effectLst/>
                <a:latin typeface="Times New Roman" panose="02020603050405020304" pitchFamily="18" charset="0"/>
                <a:ea typeface="Times New Roman" panose="02020603050405020304" pitchFamily="18" charset="0"/>
              </a:rPr>
              <a:t>, D. (2023) ‘SMART KISAN: A Mobile App for Farmers' Assistance in Agricultural Activities’, 2023 International Conference on Smart Systems for applications in Electrical Sciences (ICSSES), </a:t>
            </a:r>
            <a:r>
              <a:rPr lang="en-IN" sz="2400" dirty="0" err="1">
                <a:effectLst/>
                <a:latin typeface="Times New Roman" panose="02020603050405020304" pitchFamily="18" charset="0"/>
                <a:ea typeface="Times New Roman" panose="02020603050405020304" pitchFamily="18" charset="0"/>
              </a:rPr>
              <a:t>Tumakuru</a:t>
            </a:r>
            <a:r>
              <a:rPr lang="en-IN" sz="2400" dirty="0">
                <a:effectLst/>
                <a:latin typeface="Times New Roman" panose="02020603050405020304" pitchFamily="18" charset="0"/>
                <a:ea typeface="Times New Roman" panose="02020603050405020304" pitchFamily="18" charset="0"/>
              </a:rPr>
              <a:t>, India, pp. 1-6, </a:t>
            </a:r>
            <a:r>
              <a:rPr lang="en-IN" sz="2400" dirty="0" err="1">
                <a:effectLst/>
                <a:latin typeface="Times New Roman" panose="02020603050405020304" pitchFamily="18" charset="0"/>
                <a:ea typeface="Times New Roman" panose="02020603050405020304" pitchFamily="18" charset="0"/>
              </a:rPr>
              <a:t>doi</a:t>
            </a:r>
            <a:r>
              <a:rPr lang="en-IN" sz="2400" dirty="0">
                <a:effectLst/>
                <a:latin typeface="Times New Roman" panose="02020603050405020304" pitchFamily="18" charset="0"/>
                <a:ea typeface="Times New Roman" panose="02020603050405020304" pitchFamily="18" charset="0"/>
              </a:rPr>
              <a:t>: 10.1109/ICSSES58299.2023.10199471.</a:t>
            </a:r>
          </a:p>
          <a:p>
            <a:endParaRPr lang="en-GB" dirty="0"/>
          </a:p>
        </p:txBody>
      </p:sp>
    </p:spTree>
    <p:extLst>
      <p:ext uri="{BB962C8B-B14F-4D97-AF65-F5344CB8AC3E}">
        <p14:creationId xmlns:p14="http://schemas.microsoft.com/office/powerpoint/2010/main" val="63862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4" name="Rectangle 1">
            <a:extLst>
              <a:ext uri="{FF2B5EF4-FFF2-40B4-BE49-F238E27FC236}">
                <a16:creationId xmlns:a16="http://schemas.microsoft.com/office/drawing/2014/main" id="{80706D12-4D7C-4367-4FC0-4733B82BCD30}"/>
              </a:ext>
            </a:extLst>
          </p:cNvPr>
          <p:cNvSpPr>
            <a:spLocks noGrp="1" noChangeArrowheads="1"/>
          </p:cNvSpPr>
          <p:nvPr>
            <p:ph idx="1"/>
          </p:nvPr>
        </p:nvSpPr>
        <p:spPr bwMode="auto">
          <a:xfrm>
            <a:off x="720165" y="1240749"/>
            <a:ext cx="10590306" cy="508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spcBef>
                <a:spcPts val="150"/>
              </a:spcBef>
              <a:spcAft>
                <a:spcPts val="150"/>
              </a:spcAft>
            </a:pPr>
            <a:r>
              <a:rPr lang="en-US" sz="1600" dirty="0">
                <a:effectLst/>
                <a:latin typeface="Times New Roman" panose="02020603050405020304" pitchFamily="18" charset="0"/>
                <a:ea typeface="Times New Roman" panose="02020603050405020304" pitchFamily="18" charset="0"/>
              </a:rPr>
              <a:t>Kisan Buddy's primary goal is to empower farmers by introducing a bidding feature that ensures fair and competitive pricing for their produce. The program enables producers to sell their harvests to the highest bidder, eliminating middleman exploitation and fostering a more equitable agricultural economy. </a:t>
            </a:r>
          </a:p>
          <a:p>
            <a:pPr algn="just">
              <a:spcBef>
                <a:spcPts val="150"/>
              </a:spcBef>
              <a:spcAft>
                <a:spcPts val="150"/>
              </a:spcAft>
            </a:pPr>
            <a:r>
              <a:rPr lang="en-US" sz="1600" dirty="0">
                <a:effectLst/>
                <a:latin typeface="Times New Roman" panose="02020603050405020304" pitchFamily="18" charset="0"/>
                <a:ea typeface="Times New Roman" panose="02020603050405020304" pitchFamily="18" charset="0"/>
              </a:rPr>
              <a:t>In addition, Kisan Buddy provides farmers with real-time mandi (market) information, helping them identify nearby markets that offer the best pricing. The platform also includes location and transportation assistance, enabling farmers to make informed decisions and optimize their earnings effectively.</a:t>
            </a:r>
          </a:p>
          <a:p>
            <a:pPr marL="0" indent="0" algn="just">
              <a:lnSpc>
                <a:spcPct val="150000"/>
              </a:lnSpc>
              <a:spcBef>
                <a:spcPts val="150"/>
              </a:spcBef>
              <a:spcAft>
                <a:spcPts val="150"/>
              </a:spcAft>
              <a:buNone/>
            </a:pPr>
            <a:r>
              <a:rPr lang="en-IN" sz="1800" b="1" dirty="0">
                <a:latin typeface="Times New Roman" panose="02020603050405020304" pitchFamily="18" charset="0"/>
                <a:ea typeface="Times New Roman" panose="02020603050405020304" pitchFamily="18" charset="0"/>
              </a:rPr>
              <a:t>Unique Features</a:t>
            </a:r>
          </a:p>
          <a:p>
            <a:pPr algn="just">
              <a:lnSpc>
                <a:spcPct val="150000"/>
              </a:lnSpc>
              <a:spcBef>
                <a:spcPts val="150"/>
              </a:spcBef>
              <a:spcAft>
                <a:spcPts val="150"/>
              </a:spcAft>
            </a:pPr>
            <a:r>
              <a:rPr lang="en-IN" sz="1600" dirty="0">
                <a:latin typeface="Times New Roman" panose="02020603050405020304" pitchFamily="18" charset="0"/>
                <a:ea typeface="Times New Roman" panose="02020603050405020304" pitchFamily="18" charset="0"/>
              </a:rPr>
              <a:t>Market Analysis.</a:t>
            </a:r>
          </a:p>
          <a:p>
            <a:pPr algn="just">
              <a:lnSpc>
                <a:spcPct val="150000"/>
              </a:lnSpc>
              <a:spcBef>
                <a:spcPts val="150"/>
              </a:spcBef>
              <a:spcAft>
                <a:spcPts val="150"/>
              </a:spcAft>
            </a:pPr>
            <a:r>
              <a:rPr lang="en-IN" sz="1600" dirty="0">
                <a:latin typeface="Times New Roman" panose="02020603050405020304" pitchFamily="18" charset="0"/>
                <a:ea typeface="Times New Roman" panose="02020603050405020304" pitchFamily="18" charset="0"/>
              </a:rPr>
              <a:t>Bidding System.</a:t>
            </a:r>
          </a:p>
          <a:p>
            <a:pPr algn="just">
              <a:lnSpc>
                <a:spcPct val="150000"/>
              </a:lnSpc>
              <a:spcBef>
                <a:spcPts val="150"/>
              </a:spcBef>
              <a:spcAft>
                <a:spcPts val="150"/>
              </a:spcAft>
            </a:pPr>
            <a:r>
              <a:rPr lang="en-IN" sz="1600" dirty="0">
                <a:latin typeface="Times New Roman" panose="02020603050405020304" pitchFamily="18" charset="0"/>
                <a:ea typeface="Times New Roman" panose="02020603050405020304" pitchFamily="18" charset="0"/>
              </a:rPr>
              <a:t>User Access.</a:t>
            </a:r>
          </a:p>
          <a:p>
            <a:pPr algn="just">
              <a:lnSpc>
                <a:spcPct val="150000"/>
              </a:lnSpc>
              <a:spcBef>
                <a:spcPts val="150"/>
              </a:spcBef>
              <a:spcAft>
                <a:spcPts val="150"/>
              </a:spcAft>
            </a:pPr>
            <a:r>
              <a:rPr lang="en-IN" sz="1600" dirty="0">
                <a:latin typeface="Times New Roman" panose="02020603050405020304" pitchFamily="18" charset="0"/>
                <a:ea typeface="Times New Roman" panose="02020603050405020304" pitchFamily="18" charset="0"/>
              </a:rPr>
              <a:t>Ease of Application.</a:t>
            </a:r>
          </a:p>
          <a:p>
            <a:pPr marL="0" indent="0" algn="just">
              <a:lnSpc>
                <a:spcPct val="150000"/>
              </a:lnSpc>
              <a:spcBef>
                <a:spcPts val="150"/>
              </a:spcBef>
              <a:spcAft>
                <a:spcPts val="150"/>
              </a:spcAft>
              <a:buNone/>
            </a:pPr>
            <a:endParaRPr lang="en-IN" sz="1800" b="1" dirty="0">
              <a:latin typeface="Times New Roman" panose="02020603050405020304" pitchFamily="18" charset="0"/>
              <a:ea typeface="Times New Roman" panose="02020603050405020304" pitchFamily="18" charset="0"/>
            </a:endParaRPr>
          </a:p>
          <a:p>
            <a:pPr marL="0" indent="0" algn="just">
              <a:lnSpc>
                <a:spcPct val="150000"/>
              </a:lnSpc>
              <a:spcBef>
                <a:spcPts val="150"/>
              </a:spcBef>
              <a:spcAft>
                <a:spcPts val="150"/>
              </a:spcAft>
              <a:buNone/>
            </a:pPr>
            <a:endParaRPr lang="en-IN" sz="1800" b="1" dirty="0">
              <a:latin typeface="Times New Roman" panose="02020603050405020304" pitchFamily="18" charset="0"/>
              <a:ea typeface="Times New Roman" panose="02020603050405020304" pitchFamily="18" charset="0"/>
            </a:endParaRPr>
          </a:p>
          <a:p>
            <a:pPr algn="just">
              <a:lnSpc>
                <a:spcPct val="150000"/>
              </a:lnSpc>
              <a:spcBef>
                <a:spcPts val="150"/>
              </a:spcBef>
              <a:spcAft>
                <a:spcPts val="150"/>
              </a:spcAft>
            </a:pPr>
            <a:endParaRPr lang="en-US" sz="16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762000" y="1104901"/>
            <a:ext cx="11026588" cy="52869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62500" lnSpcReduction="20000"/>
          </a:bodyPr>
          <a:lstStyle/>
          <a:p>
            <a:pPr marL="342900" lvl="0" indent="-342900" algn="just">
              <a:lnSpc>
                <a:spcPct val="150000"/>
              </a:lnSpc>
              <a:spcBef>
                <a:spcPts val="150"/>
              </a:spcBef>
              <a:spcAft>
                <a:spcPts val="150"/>
              </a:spcAft>
              <a:buFont typeface="Symbol" panose="05050102010706020507" pitchFamily="18" charset="2"/>
              <a:buChar char=""/>
            </a:pPr>
            <a:r>
              <a:rPr lang="en-IN" sz="2600" b="1" dirty="0">
                <a:effectLst/>
                <a:latin typeface="Times New Roman" panose="02020603050405020304" pitchFamily="18" charset="0"/>
                <a:ea typeface="Times New Roman" panose="02020603050405020304" pitchFamily="18" charset="0"/>
              </a:rPr>
              <a:t>SDG 1: No Poverty </a:t>
            </a:r>
            <a:endParaRPr lang="en-IN" sz="26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50"/>
              </a:spcBef>
              <a:spcAft>
                <a:spcPts val="150"/>
              </a:spcAft>
              <a:buFont typeface="Times New Roman" panose="02020603050405020304" pitchFamily="18" charset="0"/>
              <a:buChar char="-"/>
            </a:pPr>
            <a:r>
              <a:rPr lang="en-IN" sz="2600" dirty="0">
                <a:effectLst/>
                <a:latin typeface="Times New Roman" panose="02020603050405020304" pitchFamily="18" charset="0"/>
                <a:ea typeface="Times New Roman" panose="02020603050405020304" pitchFamily="18" charset="0"/>
              </a:rPr>
              <a:t>Effect: "Kisan Buddy" contributes to poverty reduction by boosting farmers' earnings.</a:t>
            </a:r>
          </a:p>
          <a:p>
            <a:pPr marL="342900" lvl="0" indent="-342900" algn="just">
              <a:lnSpc>
                <a:spcPct val="150000"/>
              </a:lnSpc>
              <a:spcBef>
                <a:spcPts val="150"/>
              </a:spcBef>
              <a:spcAft>
                <a:spcPts val="150"/>
              </a:spcAft>
              <a:buFont typeface="Times New Roman" panose="02020603050405020304" pitchFamily="18" charset="0"/>
              <a:buChar char="-"/>
            </a:pPr>
            <a:r>
              <a:rPr lang="en-IN" sz="2600" dirty="0">
                <a:effectLst/>
                <a:latin typeface="Times New Roman" panose="02020603050405020304" pitchFamily="18" charset="0"/>
                <a:ea typeface="Times New Roman" panose="02020603050405020304" pitchFamily="18" charset="0"/>
              </a:rPr>
              <a:t>Method: The application enables farmers to secure better prices for their produce by offering a direct marketplace, removing middlemen, and enhancing pricing and logistics. This leads to improved financial conditions for farmers and diminishes rural poverty. </a:t>
            </a:r>
          </a:p>
          <a:p>
            <a:pPr marL="342900" lvl="0" indent="-342900" algn="just">
              <a:lnSpc>
                <a:spcPct val="150000"/>
              </a:lnSpc>
              <a:spcBef>
                <a:spcPts val="150"/>
              </a:spcBef>
              <a:spcAft>
                <a:spcPts val="150"/>
              </a:spcAft>
              <a:buFont typeface="Symbol" panose="05050102010706020507" pitchFamily="18" charset="2"/>
              <a:buChar char=""/>
            </a:pPr>
            <a:r>
              <a:rPr lang="en-IN" sz="2600" b="1" dirty="0">
                <a:effectLst/>
                <a:latin typeface="Times New Roman" panose="02020603050405020304" pitchFamily="18" charset="0"/>
                <a:ea typeface="Times New Roman" panose="02020603050405020304" pitchFamily="18" charset="0"/>
              </a:rPr>
              <a:t>SDG 8: Decent Work and Economic Growth </a:t>
            </a:r>
            <a:endParaRPr lang="en-IN" sz="26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50"/>
              </a:spcBef>
              <a:spcAft>
                <a:spcPts val="150"/>
              </a:spcAft>
              <a:buFont typeface="Times New Roman" panose="02020603050405020304" pitchFamily="18" charset="0"/>
              <a:buChar char="-"/>
            </a:pPr>
            <a:r>
              <a:rPr lang="en-IN" sz="2600" dirty="0">
                <a:effectLst/>
                <a:latin typeface="Times New Roman" panose="02020603050405020304" pitchFamily="18" charset="0"/>
                <a:ea typeface="Times New Roman" panose="02020603050405020304" pitchFamily="18" charset="0"/>
              </a:rPr>
              <a:t>Effect: The application fosters economic development and generates new job prospects in rural regions. </a:t>
            </a:r>
          </a:p>
          <a:p>
            <a:pPr marL="342900" lvl="0" indent="-342900" algn="just">
              <a:lnSpc>
                <a:spcPct val="150000"/>
              </a:lnSpc>
              <a:spcBef>
                <a:spcPts val="150"/>
              </a:spcBef>
              <a:spcAft>
                <a:spcPts val="150"/>
              </a:spcAft>
              <a:buFont typeface="Times New Roman" panose="02020603050405020304" pitchFamily="18" charset="0"/>
              <a:buChar char="-"/>
            </a:pPr>
            <a:r>
              <a:rPr lang="en-IN" sz="2600" dirty="0">
                <a:effectLst/>
                <a:latin typeface="Times New Roman" panose="02020603050405020304" pitchFamily="18" charset="0"/>
                <a:ea typeface="Times New Roman" panose="02020603050405020304" pitchFamily="18" charset="0"/>
              </a:rPr>
              <a:t>Method: By expanding farmers' access to consumers and simplifying crop sales, the app aids rural farmers in achieving economic success. It also promotes the expansion of local transportation services and related agricultural sectors, creating quality employment opportunities within these communities. </a:t>
            </a:r>
          </a:p>
          <a:p>
            <a:pPr marL="342900" lvl="0" indent="-342900" algn="just">
              <a:lnSpc>
                <a:spcPct val="150000"/>
              </a:lnSpc>
              <a:spcBef>
                <a:spcPts val="150"/>
              </a:spcBef>
              <a:spcAft>
                <a:spcPts val="150"/>
              </a:spcAft>
              <a:buFont typeface="Symbol" panose="05050102010706020507" pitchFamily="18" charset="2"/>
              <a:buChar char=""/>
            </a:pPr>
            <a:r>
              <a:rPr lang="en-IN" sz="2600" b="1" dirty="0">
                <a:effectLst/>
                <a:latin typeface="Times New Roman" panose="02020603050405020304" pitchFamily="18" charset="0"/>
                <a:ea typeface="Times New Roman" panose="02020603050405020304" pitchFamily="18" charset="0"/>
              </a:rPr>
              <a:t>SDG 10: Reduced Inequality </a:t>
            </a:r>
            <a:endParaRPr lang="en-IN" sz="26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50"/>
              </a:spcBef>
              <a:spcAft>
                <a:spcPts val="150"/>
              </a:spcAft>
              <a:buFont typeface="Times New Roman" panose="02020603050405020304" pitchFamily="18" charset="0"/>
              <a:buChar char="-"/>
            </a:pPr>
            <a:r>
              <a:rPr lang="en-IN" sz="2600" dirty="0">
                <a:effectLst/>
                <a:latin typeface="Times New Roman" panose="02020603050405020304" pitchFamily="18" charset="0"/>
                <a:ea typeface="Times New Roman" panose="02020603050405020304" pitchFamily="18" charset="0"/>
              </a:rPr>
              <a:t>Effect: "Kisan Buddy" helps narrow the gap between large-scale and small-scale farmers. </a:t>
            </a:r>
          </a:p>
          <a:p>
            <a:pPr marL="342900" lvl="0" indent="-342900" algn="just">
              <a:lnSpc>
                <a:spcPct val="150000"/>
              </a:lnSpc>
              <a:spcBef>
                <a:spcPts val="150"/>
              </a:spcBef>
              <a:spcAft>
                <a:spcPts val="150"/>
              </a:spcAft>
              <a:buFont typeface="Times New Roman" panose="02020603050405020304" pitchFamily="18" charset="0"/>
              <a:buChar char="-"/>
            </a:pPr>
            <a:r>
              <a:rPr lang="en-IN" sz="2600" dirty="0">
                <a:effectLst/>
                <a:latin typeface="Times New Roman" panose="02020603050405020304" pitchFamily="18" charset="0"/>
                <a:ea typeface="Times New Roman" panose="02020603050405020304" pitchFamily="18" charset="0"/>
              </a:rPr>
              <a:t>Method: The application provides all farmers, regardless of their size or location, equal access to the marketplace, fair pricing, and essential tools for economic improvement. This approach reduces disparities between larger and smaller agricultural producers, promoting more inclusive opportunities for rural farmers. </a:t>
            </a:r>
          </a:p>
          <a:p>
            <a:pPr marL="0" indent="0">
              <a:buNone/>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9544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699247" y="1349189"/>
            <a:ext cx="10668000" cy="4952997"/>
          </a:xfrm>
        </p:spPr>
        <p:txBody>
          <a:bodyPr>
            <a:normAutofit/>
          </a:bodyPr>
          <a:lstStyle/>
          <a:p>
            <a:pPr marL="457200" indent="-457200" algn="just">
              <a:buFont typeface="+mj-lt"/>
              <a:buAutoNum type="arabicPeriod"/>
            </a:pPr>
            <a:r>
              <a:rPr lang="en-US" sz="1800" b="1" dirty="0">
                <a:latin typeface="Times New Roman" panose="02020603050405020304" pitchFamily="18" charset="0"/>
                <a:ea typeface="Cambria" panose="02040503050406030204" pitchFamily="18" charset="0"/>
                <a:cs typeface="Times New Roman" panose="02020603050405020304" pitchFamily="18" charset="0"/>
              </a:rPr>
              <a:t>Bridge the Gap Between Farmers and Consumers:</a:t>
            </a:r>
            <a:r>
              <a:rPr lang="en-US" sz="1800" dirty="0">
                <a:latin typeface="Times New Roman" panose="02020603050405020304" pitchFamily="18" charset="0"/>
                <a:ea typeface="Cambria" panose="02040503050406030204" pitchFamily="18" charset="0"/>
                <a:cs typeface="Times New Roman" panose="02020603050405020304" pitchFamily="18" charset="0"/>
              </a:rPr>
              <a:t> Foster direct interactions between farmers and consumers, ensuring fair pricing and product quality.</a:t>
            </a:r>
          </a:p>
          <a:p>
            <a:pPr marL="457200" indent="-457200" algn="just">
              <a:buFont typeface="+mj-lt"/>
              <a:buAutoNum type="arabicPeriod"/>
            </a:pPr>
            <a:r>
              <a:rPr lang="en-US" sz="1800" b="1" dirty="0">
                <a:latin typeface="Times New Roman" panose="02020603050405020304" pitchFamily="18" charset="0"/>
                <a:ea typeface="Cambria" panose="02040503050406030204" pitchFamily="18" charset="0"/>
                <a:cs typeface="Times New Roman" panose="02020603050405020304" pitchFamily="18" charset="0"/>
              </a:rPr>
              <a:t>Integrate Bidding: </a:t>
            </a:r>
            <a:r>
              <a:rPr lang="en-US" sz="1800" dirty="0">
                <a:latin typeface="Times New Roman" panose="02020603050405020304" pitchFamily="18" charset="0"/>
                <a:ea typeface="Cambria" panose="02040503050406030204" pitchFamily="18" charset="0"/>
                <a:cs typeface="Times New Roman" panose="02020603050405020304" pitchFamily="18" charset="0"/>
              </a:rPr>
              <a:t>Create a platform for farmers to bid competitively.</a:t>
            </a:r>
          </a:p>
          <a:p>
            <a:pPr marL="457200" indent="-457200" algn="just">
              <a:buFont typeface="+mj-lt"/>
              <a:buAutoNum type="arabicPeriod"/>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Improve Accessibility: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Create an intuitive and user-friendly system that enables easy login, registration, and navigation for both farmers and consumers, ensuring inclusivity for all users. </a:t>
            </a:r>
          </a:p>
          <a:p>
            <a:pPr marL="457200" indent="-457200" algn="just">
              <a:buFont typeface="+mj-lt"/>
              <a:buAutoNum type="arabicPeriod"/>
            </a:pPr>
            <a:r>
              <a:rPr lang="en-US" sz="1800" b="1" dirty="0">
                <a:latin typeface="Times New Roman" panose="02020603050405020304" pitchFamily="18" charset="0"/>
                <a:ea typeface="Cambria" panose="02040503050406030204" pitchFamily="18" charset="0"/>
                <a:cs typeface="Times New Roman" panose="02020603050405020304" pitchFamily="18" charset="0"/>
              </a:rPr>
              <a:t>Provide Real-Time Market Data: </a:t>
            </a:r>
            <a:r>
              <a:rPr lang="en-US" sz="1800" dirty="0">
                <a:latin typeface="Times New Roman" panose="02020603050405020304" pitchFamily="18" charset="0"/>
                <a:ea typeface="Cambria" panose="02040503050406030204" pitchFamily="18" charset="0"/>
                <a:cs typeface="Times New Roman" panose="02020603050405020304" pitchFamily="18" charset="0"/>
              </a:rPr>
              <a:t>Offer up-to-date pricing and bidding information to help farmers make informed selling decisions.</a:t>
            </a:r>
          </a:p>
          <a:p>
            <a:pPr marL="457200" indent="-457200" algn="just">
              <a:buFont typeface="+mj-lt"/>
              <a:buAutoNum type="arabicPeriod"/>
            </a:pPr>
            <a:r>
              <a:rPr lang="en-US" sz="1800" b="1" dirty="0">
                <a:latin typeface="Times New Roman" panose="02020603050405020304" pitchFamily="18" charset="0"/>
                <a:ea typeface="Cambria" panose="02040503050406030204" pitchFamily="18" charset="0"/>
                <a:cs typeface="Times New Roman" panose="02020603050405020304" pitchFamily="18" charset="0"/>
              </a:rPr>
              <a:t>Location-Based Services</a:t>
            </a:r>
            <a:r>
              <a:rPr lang="en-US" sz="1800" dirty="0">
                <a:latin typeface="Times New Roman" panose="02020603050405020304" pitchFamily="18" charset="0"/>
                <a:ea typeface="Cambria" panose="02040503050406030204" pitchFamily="18" charset="0"/>
                <a:cs typeface="Times New Roman" panose="02020603050405020304" pitchFamily="18" charset="0"/>
              </a:rPr>
              <a:t>: Offer location-based features that connect farmers with nearby buyers or sellers.</a:t>
            </a:r>
          </a:p>
          <a:p>
            <a:pPr marL="457200" indent="-457200" algn="just">
              <a:buFont typeface="+mj-lt"/>
              <a:buAutoNum type="arabicPeriod"/>
            </a:pPr>
            <a:r>
              <a:rPr lang="en-US" sz="1800" b="1" dirty="0">
                <a:latin typeface="Times New Roman" panose="02020603050405020304" pitchFamily="18" charset="0"/>
                <a:ea typeface="Cambria" panose="02040503050406030204" pitchFamily="18" charset="0"/>
                <a:cs typeface="Times New Roman" panose="02020603050405020304" pitchFamily="18" charset="0"/>
              </a:rPr>
              <a:t>Enhance Product Transparency for Consumers:</a:t>
            </a:r>
            <a:r>
              <a:rPr lang="en-US" sz="1800" dirty="0">
                <a:latin typeface="Times New Roman" panose="02020603050405020304" pitchFamily="18" charset="0"/>
                <a:ea typeface="Cambria" panose="02040503050406030204" pitchFamily="18" charset="0"/>
                <a:cs typeface="Times New Roman" panose="02020603050405020304" pitchFamily="18" charset="0"/>
              </a:rPr>
              <a:t> Allow consumers to check the quality of agricultural products and make purchases within their preferred price range.</a:t>
            </a:r>
          </a:p>
          <a:p>
            <a:pPr marL="342900" lvl="0" indent="-342900" algn="just">
              <a:spcBef>
                <a:spcPts val="150"/>
              </a:spcBef>
              <a:spcAft>
                <a:spcPts val="150"/>
              </a:spcAft>
              <a:buFont typeface="+mj-lt"/>
              <a:buAutoNum type="arabicPeriod"/>
            </a:pPr>
            <a:r>
              <a:rPr lang="en-IN" sz="1800" b="1" dirty="0">
                <a:effectLst/>
                <a:latin typeface="Times New Roman" panose="02020603050405020304" pitchFamily="18" charset="0"/>
                <a:ea typeface="Times New Roman" panose="02020603050405020304" pitchFamily="18" charset="0"/>
              </a:rPr>
              <a:t>Promote Digital Inclusion: </a:t>
            </a:r>
            <a:r>
              <a:rPr lang="en-IN" sz="1800" dirty="0">
                <a:effectLst/>
                <a:latin typeface="Times New Roman" panose="02020603050405020304" pitchFamily="18" charset="0"/>
                <a:ea typeface="Times New Roman" panose="02020603050405020304" pitchFamily="18" charset="0"/>
              </a:rPr>
              <a:t>Introduce technology to small-scale farmers by offering a straightforward platform with essential features, assisting their transition to a digital economy. </a:t>
            </a:r>
          </a:p>
          <a:p>
            <a:pPr marL="457200" indent="-457200" algn="just">
              <a:buFont typeface="+mj-lt"/>
              <a:buAutoNum type="arabicPeriod"/>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pPr marL="76200" indent="0">
              <a:buNone/>
            </a:pPr>
            <a:r>
              <a:rPr lang="en-US" b="1" u="sng" dirty="0">
                <a:latin typeface="Cambria" panose="02040503050406030204" pitchFamily="18" charset="0"/>
                <a:ea typeface="Cambria" panose="02040503050406030204" pitchFamily="18" charset="0"/>
                <a:cs typeface="Times New Roman" panose="02020603050405020304" pitchFamily="18" charset="0"/>
              </a:rPr>
              <a:t>Gaps Identified</a:t>
            </a:r>
          </a:p>
          <a:p>
            <a:pPr marL="0" indent="0">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Absence of platforms for digital bidding or direct negotiations.</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Limited market insights and analytics.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Insufficient features to connect farmers directly to buyers or markets.</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Lack of integrated transportation solutions.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interface lacks simplicity and ease of use for farmers.</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Digital Illiteracy.</a:t>
            </a:r>
          </a:p>
          <a:p>
            <a:pPr marL="0" indent="0">
              <a:buNone/>
            </a:pPr>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Provide farmers with updates on nearby market (mandi) prices.</a:t>
            </a:r>
          </a:p>
          <a:p>
            <a:pPr algn="just"/>
            <a:r>
              <a:rPr lang="en-IN" dirty="0">
                <a:latin typeface="Times New Roman" panose="02020603050405020304" pitchFamily="18" charset="0"/>
                <a:cs typeface="Times New Roman" panose="02020603050405020304" pitchFamily="18" charset="0"/>
              </a:rPr>
              <a:t>Introduces a transparent bidding system</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US" dirty="0">
                <a:latin typeface="Times New Roman" panose="02020603050405020304" pitchFamily="18" charset="0"/>
                <a:ea typeface="Cambria" panose="02040503050406030204" pitchFamily="18" charset="0"/>
                <a:cs typeface="Times New Roman" panose="02020603050405020304" pitchFamily="18" charset="0"/>
              </a:rPr>
              <a:t>Top bidders listing.</a:t>
            </a:r>
          </a:p>
          <a:p>
            <a:pPr algn="just"/>
            <a:r>
              <a:rPr lang="en-US" dirty="0">
                <a:latin typeface="Times New Roman" panose="02020603050405020304" pitchFamily="18" charset="0"/>
                <a:ea typeface="Cambria" panose="02040503050406030204" pitchFamily="18" charset="0"/>
                <a:cs typeface="Times New Roman" panose="02020603050405020304" pitchFamily="18" charset="0"/>
              </a:rPr>
              <a:t>User-Friendly Design.</a:t>
            </a:r>
          </a:p>
          <a:p>
            <a:pPr algn="just"/>
            <a:r>
              <a:rPr lang="en-US" dirty="0">
                <a:latin typeface="Times New Roman" panose="02020603050405020304" pitchFamily="18" charset="0"/>
                <a:ea typeface="Cambria" panose="02040503050406030204" pitchFamily="18" charset="0"/>
                <a:cs typeface="Times New Roman" panose="02020603050405020304" pitchFamily="18" charset="0"/>
              </a:rPr>
              <a:t>Secure Authentication.</a:t>
            </a:r>
          </a:p>
          <a:p>
            <a:pPr algn="just"/>
            <a:r>
              <a:rPr lang="en-US" dirty="0">
                <a:latin typeface="Times New Roman" panose="02020603050405020304" pitchFamily="18" charset="0"/>
                <a:cs typeface="Times New Roman" panose="02020603050405020304" pitchFamily="18" charset="0"/>
              </a:rPr>
              <a:t>Supports farmers with location-based insights.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1026" name="Picture 2">
            <a:extLst>
              <a:ext uri="{FF2B5EF4-FFF2-40B4-BE49-F238E27FC236}">
                <a16:creationId xmlns:a16="http://schemas.microsoft.com/office/drawing/2014/main" id="{D4ED8540-9776-155F-2C4D-7D2C852D6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529" y="1030940"/>
            <a:ext cx="10240682" cy="4966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389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DEDF8-5D96-3B9D-6035-7C7BBBF7CC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4F1060-76D2-54A6-CB85-CEBD7DBE1CD8}"/>
              </a:ext>
            </a:extLst>
          </p:cNvPr>
          <p:cNvSpPr>
            <a:spLocks noGrp="1"/>
          </p:cNvSpPr>
          <p:nvPr>
            <p:ph type="title"/>
          </p:nvPr>
        </p:nvSpPr>
        <p:spPr/>
        <p:txBody>
          <a:bodyPr/>
          <a:lstStyle/>
          <a:p>
            <a:r>
              <a:rPr lang="en-US" dirty="0"/>
              <a:t>Architecture – Work Flow Diagram</a:t>
            </a:r>
            <a:endParaRPr lang="en-IN" dirty="0"/>
          </a:p>
        </p:txBody>
      </p:sp>
      <p:pic>
        <p:nvPicPr>
          <p:cNvPr id="2050" name="Picture 2">
            <a:extLst>
              <a:ext uri="{FF2B5EF4-FFF2-40B4-BE49-F238E27FC236}">
                <a16:creationId xmlns:a16="http://schemas.microsoft.com/office/drawing/2014/main" id="{095F4FFB-BC6B-06E8-756F-C20922142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030"/>
          <a:stretch>
            <a:fillRect/>
          </a:stretch>
        </p:blipFill>
        <p:spPr bwMode="auto">
          <a:xfrm>
            <a:off x="2967317" y="932329"/>
            <a:ext cx="5701554" cy="535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1116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strike="noStrike" cap="none" normalizeH="0" baseline="0" dirty="0">
                <a:ln>
                  <a:noFill/>
                </a:ln>
                <a:solidFill>
                  <a:schemeClr val="tx1"/>
                </a:solidFill>
                <a:effectLst/>
                <a:latin typeface="Cambria" panose="02040503050406030204" pitchFamily="18" charset="0"/>
                <a:ea typeface="Cambria" panose="02040503050406030204" pitchFamily="18" charset="0"/>
              </a:rPr>
              <a:t>Software</a:t>
            </a:r>
            <a:r>
              <a:rPr kumimoji="0" lang="en-US" altLang="en-US" sz="2400" b="0" i="0"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Android Studio (version 4.2 or higher)</a:t>
            </a:r>
          </a:p>
          <a:p>
            <a:pPr marL="342900" indent="-342900" algn="just" eaLnBrk="0" fontAlgn="base" hangingPunct="0">
              <a:spcBef>
                <a:spcPct val="0"/>
              </a:spcBef>
              <a:spcAft>
                <a:spcPct val="0"/>
              </a:spcAft>
              <a:buClrTx/>
              <a:buSzTx/>
              <a:buFont typeface="Arial" panose="020B0604020202020204" pitchFamily="34" charset="0"/>
              <a:buChar char="•"/>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Firebase SDK (integrated with Android Studio)</a:t>
            </a:r>
          </a:p>
          <a:p>
            <a:pPr marL="342900" indent="-342900" algn="just" eaLnBrk="0" fontAlgn="base" hangingPunct="0">
              <a:spcBef>
                <a:spcPct val="0"/>
              </a:spcBef>
              <a:spcAft>
                <a:spcPct val="0"/>
              </a:spcAft>
              <a:buClrTx/>
              <a:buSzTx/>
              <a:buFont typeface="Arial" panose="020B0604020202020204" pitchFamily="34" charset="0"/>
              <a:buChar char="•"/>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Google Maps API Key (for accessing location services)</a:t>
            </a:r>
          </a:p>
          <a:p>
            <a:pPr marL="342900" indent="-342900" algn="just" eaLnBrk="0" fontAlgn="base" hangingPunct="0">
              <a:spcBef>
                <a:spcPct val="0"/>
              </a:spcBef>
              <a:spcAft>
                <a:spcPct val="0"/>
              </a:spcAft>
              <a:buClrTx/>
              <a:buSzTx/>
              <a:buFont typeface="Arial" panose="020B0604020202020204" pitchFamily="34" charset="0"/>
              <a:buChar char="•"/>
            </a:pPr>
            <a:endPar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strike="noStrike" cap="none" normalizeH="0" baseline="0" dirty="0">
                <a:ln>
                  <a:noFill/>
                </a:ln>
                <a:solidFill>
                  <a:schemeClr val="tx1"/>
                </a:solidFill>
                <a:effectLst/>
                <a:latin typeface="Cambria" panose="02040503050406030204" pitchFamily="18" charset="0"/>
                <a:ea typeface="Cambria" panose="02040503050406030204" pitchFamily="18" charset="0"/>
              </a:rPr>
              <a:t>Hardware</a:t>
            </a:r>
            <a:r>
              <a:rPr kumimoji="0" lang="en-US" altLang="en-US" sz="2400" b="0" i="0"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sng"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Smartphone/Tablet: Android 7.0 or higher for running and testing the app.</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Laptop/PC: For development with Android Studio (minimum 8GB RAM and 10GB storage space).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Internet Connection: Required for Firebase and Google Maps services.</a:t>
            </a: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3C46-6330-8EF7-400E-C64534C7DCD4}"/>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44B89ED4-E7C2-5BDC-399A-3603E545EA75}"/>
              </a:ext>
            </a:extLst>
          </p:cNvPr>
          <p:cNvSpPr>
            <a:spLocks noGrp="1"/>
          </p:cNvSpPr>
          <p:nvPr>
            <p:ph idx="1"/>
          </p:nvPr>
        </p:nvSpPr>
        <p:spPr>
          <a:xfrm>
            <a:off x="812800" y="1630365"/>
            <a:ext cx="10668000" cy="4952997"/>
          </a:xfrm>
        </p:spPr>
        <p:txBody>
          <a:bodyPr>
            <a:normAutofit/>
          </a:bodyPr>
          <a:lstStyle/>
          <a:p>
            <a:pPr>
              <a:lnSpc>
                <a:spcPct val="107000"/>
              </a:lnSpc>
              <a:spcAft>
                <a:spcPts val="800"/>
              </a:spcAft>
              <a:buFont typeface="Wingdings" panose="05000000000000000000" pitchFamily="2" charset="2"/>
              <a:buChar char="Ø"/>
            </a:pPr>
            <a:r>
              <a:rPr lang="en-US" dirty="0">
                <a:effectLst/>
                <a:latin typeface="Times New Roman" panose="02020603050405020304" pitchFamily="18" charset="0"/>
                <a:ea typeface="SimSun" panose="02010600030101010101" pitchFamily="2" charset="-122"/>
              </a:rPr>
              <a:t>Splash Screen and Registration Page.</a:t>
            </a:r>
          </a:p>
          <a:p>
            <a:pPr>
              <a:lnSpc>
                <a:spcPct val="107000"/>
              </a:lnSpc>
              <a:spcAft>
                <a:spcPts val="800"/>
              </a:spcAft>
              <a:buFont typeface="Wingdings" panose="05000000000000000000" pitchFamily="2" charset="2"/>
              <a:buChar char="Ø"/>
            </a:pPr>
            <a:r>
              <a:rPr lang="en-US" dirty="0">
                <a:effectLst/>
                <a:latin typeface="Times New Roman" panose="02020603050405020304" pitchFamily="18" charset="0"/>
                <a:ea typeface="SimSun" panose="02010600030101010101" pitchFamily="2" charset="-122"/>
              </a:rPr>
              <a:t>Login Page and Profile page.</a:t>
            </a:r>
          </a:p>
          <a:p>
            <a:pPr>
              <a:lnSpc>
                <a:spcPct val="107000"/>
              </a:lnSpc>
              <a:spcAft>
                <a:spcPts val="800"/>
              </a:spcAft>
              <a:buFont typeface="Wingdings" panose="05000000000000000000" pitchFamily="2" charset="2"/>
              <a:buChar char="Ø"/>
            </a:pPr>
            <a:r>
              <a:rPr lang="en-IN" dirty="0">
                <a:effectLst/>
                <a:latin typeface="Times New Roman" panose="02020603050405020304" pitchFamily="18" charset="0"/>
                <a:ea typeface="SimSun" panose="02010600030101010101" pitchFamily="2" charset="-122"/>
              </a:rPr>
              <a:t>Crop Entry and Producer dashboard.</a:t>
            </a:r>
          </a:p>
          <a:p>
            <a:pPr>
              <a:lnSpc>
                <a:spcPct val="107000"/>
              </a:lnSpc>
              <a:spcAft>
                <a:spcPts val="800"/>
              </a:spcAft>
              <a:buFont typeface="Wingdings" panose="05000000000000000000" pitchFamily="2" charset="2"/>
              <a:buChar char="Ø"/>
            </a:pPr>
            <a:r>
              <a:rPr lang="en-US" dirty="0">
                <a:effectLst/>
                <a:latin typeface="Times New Roman" panose="02020603050405020304" pitchFamily="18" charset="0"/>
                <a:ea typeface="SimSun" panose="02010600030101010101" pitchFamily="2" charset="-122"/>
              </a:rPr>
              <a:t>Consumer Dashboard and Customer List.</a:t>
            </a:r>
          </a:p>
          <a:p>
            <a:pPr>
              <a:lnSpc>
                <a:spcPct val="107000"/>
              </a:lnSpc>
              <a:spcAft>
                <a:spcPts val="800"/>
              </a:spcAft>
              <a:buFont typeface="Wingdings" panose="05000000000000000000" pitchFamily="2" charset="2"/>
              <a:buChar char="Ø"/>
            </a:pPr>
            <a:r>
              <a:rPr lang="en-US" dirty="0">
                <a:effectLst/>
                <a:latin typeface="Times New Roman" panose="02020603050405020304" pitchFamily="18" charset="0"/>
                <a:ea typeface="SimSun" panose="02010600030101010101" pitchFamily="2" charset="-122"/>
              </a:rPr>
              <a:t>Bid Settlement and Location Access.</a:t>
            </a:r>
            <a:endParaRPr lang="en-IN" dirty="0">
              <a:effectLst/>
              <a:latin typeface="Times New Roman" panose="02020603050405020304" pitchFamily="18" charset="0"/>
              <a:ea typeface="SimSun" panose="02010600030101010101" pitchFamily="2" charset="-122"/>
            </a:endParaRPr>
          </a:p>
          <a:p>
            <a:pPr marL="0" indent="0">
              <a:lnSpc>
                <a:spcPct val="107000"/>
              </a:lnSpc>
              <a:spcAft>
                <a:spcPts val="800"/>
              </a:spcAft>
              <a:buNone/>
            </a:pPr>
            <a:endParaRPr lang="en-IN" sz="1800" b="1" dirty="0">
              <a:effectLst/>
              <a:latin typeface="Times New Roman" panose="02020603050405020304" pitchFamily="18" charset="0"/>
              <a:ea typeface="SimSun" panose="02010600030101010101" pitchFamily="2" charset="-122"/>
            </a:endParaRPr>
          </a:p>
          <a:p>
            <a:pPr marL="0" indent="0">
              <a:lnSpc>
                <a:spcPct val="107000"/>
              </a:lnSpc>
              <a:spcAft>
                <a:spcPts val="800"/>
              </a:spcAft>
              <a:buNone/>
            </a:pPr>
            <a:endParaRPr lang="en-IN" sz="1800" b="1" dirty="0">
              <a:effectLst/>
              <a:latin typeface="Times New Roman" panose="02020603050405020304" pitchFamily="18" charset="0"/>
              <a:ea typeface="SimSun" panose="02010600030101010101" pitchFamily="2" charset="-122"/>
            </a:endParaRPr>
          </a:p>
          <a:p>
            <a:pPr marL="0" indent="0">
              <a:lnSpc>
                <a:spcPct val="107000"/>
              </a:lnSpc>
              <a:spcAft>
                <a:spcPts val="800"/>
              </a:spcAft>
              <a:buNone/>
            </a:pPr>
            <a:endParaRPr lang="en-IN" sz="1800" b="1" dirty="0">
              <a:effectLst/>
              <a:latin typeface="Times New Roman" panose="02020603050405020304" pitchFamily="18" charset="0"/>
              <a:ea typeface="SimSun" panose="02010600030101010101" pitchFamily="2" charset="-122"/>
            </a:endParaRPr>
          </a:p>
          <a:p>
            <a:pPr marL="0" indent="0">
              <a:lnSpc>
                <a:spcPct val="107000"/>
              </a:lnSpc>
              <a:spcAft>
                <a:spcPts val="800"/>
              </a:spcAft>
              <a:buNone/>
            </a:pPr>
            <a:endParaRPr lang="en-IN" sz="1800" b="1" dirty="0">
              <a:effectLst/>
              <a:latin typeface="Times New Roman" panose="02020603050405020304" pitchFamily="18" charset="0"/>
              <a:ea typeface="SimSun" panose="02010600030101010101" pitchFamily="2" charset="-122"/>
            </a:endParaRPr>
          </a:p>
          <a:p>
            <a:pPr>
              <a:lnSpc>
                <a:spcPct val="107000"/>
              </a:lnSpc>
              <a:spcAft>
                <a:spcPts val="800"/>
              </a:spcAft>
              <a:buFont typeface="Wingdings" panose="05000000000000000000" pitchFamily="2" charset="2"/>
              <a:buChar char="q"/>
            </a:pPr>
            <a:endParaRPr lang="en-IN" sz="1800" b="1" kern="1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lnSpc>
                <a:spcPct val="107000"/>
              </a:lnSpc>
              <a:spcAft>
                <a:spcPts val="800"/>
              </a:spcAft>
              <a:buNone/>
            </a:pPr>
            <a:endParaRPr lang="en-IN" dirty="0"/>
          </a:p>
        </p:txBody>
      </p:sp>
    </p:spTree>
    <p:extLst>
      <p:ext uri="{BB962C8B-B14F-4D97-AF65-F5344CB8AC3E}">
        <p14:creationId xmlns:p14="http://schemas.microsoft.com/office/powerpoint/2010/main" val="107603154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368</TotalTime>
  <Words>1941</Words>
  <Application>Microsoft Office PowerPoint</Application>
  <PresentationFormat>Widescreen</PresentationFormat>
  <Paragraphs>140</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Bookman Old Style</vt:lpstr>
      <vt:lpstr>Calibri</vt:lpstr>
      <vt:lpstr>Cambria</vt:lpstr>
      <vt:lpstr>Symbol</vt:lpstr>
      <vt:lpstr>Times New Roman</vt:lpstr>
      <vt:lpstr>Verdana</vt:lpstr>
      <vt:lpstr>Wingdings</vt:lpstr>
      <vt:lpstr>Bioinformatics</vt:lpstr>
      <vt:lpstr>Kisan Buddy</vt:lpstr>
      <vt:lpstr>Introduction</vt:lpstr>
      <vt:lpstr>Objectives</vt:lpstr>
      <vt:lpstr>Existing method Drawback</vt:lpstr>
      <vt:lpstr>Proposed Method</vt:lpstr>
      <vt:lpstr>Architecture</vt:lpstr>
      <vt:lpstr>Architecture – Work Flow Diagram</vt:lpstr>
      <vt:lpstr>Hardware/software components</vt:lpstr>
      <vt:lpstr>Modules</vt:lpstr>
      <vt:lpstr>Methodology</vt:lpstr>
      <vt:lpstr>Methodology</vt:lpstr>
      <vt:lpstr>Output</vt:lpstr>
      <vt:lpstr>Output</vt:lpstr>
      <vt:lpstr>Output</vt:lpstr>
      <vt:lpstr>Github Link</vt:lpstr>
      <vt:lpstr>Timeline of Project</vt:lpstr>
      <vt:lpstr>Conclusion</vt:lpstr>
      <vt:lpstr>References</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FASEEHA NAAZ</cp:lastModifiedBy>
  <cp:revision>24</cp:revision>
  <dcterms:created xsi:type="dcterms:W3CDTF">2023-03-16T03:26:27Z</dcterms:created>
  <dcterms:modified xsi:type="dcterms:W3CDTF">2025-01-12T10:15:36Z</dcterms:modified>
</cp:coreProperties>
</file>