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78" r:id="rId2"/>
    <p:sldId id="257" r:id="rId3"/>
    <p:sldId id="258" r:id="rId4"/>
    <p:sldId id="279" r:id="rId5"/>
    <p:sldId id="276" r:id="rId6"/>
    <p:sldId id="259" r:id="rId7"/>
    <p:sldId id="280" r:id="rId8"/>
    <p:sldId id="260" r:id="rId9"/>
    <p:sldId id="261" r:id="rId10"/>
    <p:sldId id="281" r:id="rId11"/>
    <p:sldId id="282" r:id="rId12"/>
    <p:sldId id="275" r:id="rId13"/>
    <p:sldId id="277" r:id="rId14"/>
    <p:sldId id="262" r:id="rId15"/>
    <p:sldId id="263" r:id="rId16"/>
    <p:sldId id="264" r:id="rId17"/>
    <p:sldId id="268" r:id="rId18"/>
    <p:sldId id="265" r:id="rId19"/>
    <p:sldId id="274"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5" d="100"/>
          <a:sy n="85"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18-10-2024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18/10/2024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18/10/2024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18/10/2024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18/10/2024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18/10/2024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ninjaShrey/KisanBudd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ieeexplore.ieee.org/document/8579270" TargetMode="External"/><Relationship Id="rId2" Type="http://schemas.openxmlformats.org/officeDocument/2006/relationships/hyperlink" Target="https://ieeexplore.ieee.org/document/8358345" TargetMode="External"/><Relationship Id="rId1" Type="http://schemas.openxmlformats.org/officeDocument/2006/relationships/slideLayout" Target="../slideLayouts/slideLayout2.xml"/><Relationship Id="rId5" Type="http://schemas.openxmlformats.org/officeDocument/2006/relationships/hyperlink" Target="https://ieeexplore.ieee.org/document/8361247" TargetMode="External"/><Relationship Id="rId4" Type="http://schemas.openxmlformats.org/officeDocument/2006/relationships/hyperlink" Target="https://ieeexplore.ieee.org/document/9003421"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22" y="74866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IN" dirty="0">
                <a:solidFill>
                  <a:schemeClr val="tx1"/>
                </a:solidFill>
              </a:rPr>
              <a:t>Kisan Buddy</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625641" y="1776144"/>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08</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387149" y="1776144"/>
            <a:ext cx="5514300" cy="2020560"/>
          </a:xfrm>
          <a:prstGeom prst="rect">
            <a:avLst/>
          </a:prstGeom>
          <a:noFill/>
          <a:ln>
            <a:noFill/>
          </a:ln>
        </p:spPr>
        <p:txBody>
          <a:bodyPr spcFirstLastPara="1" wrap="square" lIns="91425" tIns="45700" rIns="91425" bIns="45700" anchor="t" anchorCtr="0">
            <a:normAutofit lnSpcReduction="10000"/>
          </a:bodyPr>
          <a:lstStyle/>
          <a:p>
            <a:pPr marL="0" marR="0" lvl="0" indent="0"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IN" sz="1800" b="1" i="0" u="none" strike="noStrike" dirty="0" err="1">
                <a:solidFill>
                  <a:schemeClr val="accent1">
                    <a:lumMod val="50000"/>
                  </a:schemeClr>
                </a:solidFill>
                <a:effectLst/>
                <a:latin typeface="Calibri" panose="020F0502020204030204" pitchFamily="34" charset="0"/>
              </a:rPr>
              <a:t>Dr.</a:t>
            </a:r>
            <a:r>
              <a:rPr lang="en-IN" sz="1800" b="1" i="0" u="none" strike="noStrike" dirty="0">
                <a:solidFill>
                  <a:schemeClr val="accent1">
                    <a:lumMod val="50000"/>
                  </a:schemeClr>
                </a:solidFill>
                <a:effectLst/>
                <a:latin typeface="Calibri" panose="020F0502020204030204" pitchFamily="34" charset="0"/>
              </a:rPr>
              <a:t> Srinivas T R</a:t>
            </a:r>
            <a:r>
              <a:rPr lang="en-IN" sz="2400" b="1" dirty="0">
                <a:solidFill>
                  <a:schemeClr val="accent1">
                    <a:lumMod val="50000"/>
                  </a:schemeClr>
                </a:solidFill>
              </a:rPr>
              <a:t> </a:t>
            </a: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a:t>
            </a: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274130"/>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75415" y="4476106"/>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Computer Science and Engineering in Big Data.</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a:t>
            </a:r>
            <a:r>
              <a:rPr lang="en-US" sz="2000" b="1" dirty="0" err="1">
                <a:solidFill>
                  <a:schemeClr val="tx1"/>
                </a:solidFill>
                <a:latin typeface="Cambria" panose="02040503050406030204" pitchFamily="18" charset="0"/>
                <a:ea typeface="Cambria" panose="02040503050406030204" pitchFamily="18" charset="0"/>
                <a:cs typeface="Verdana"/>
                <a:sym typeface="Verdana"/>
              </a:rPr>
              <a:t>Pravinthraja</a:t>
            </a:r>
            <a:endParaRPr lang="en-US" sz="2000" b="1"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t>
            </a: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ame of the Program Project Coordinator: </a:t>
            </a:r>
            <a:r>
              <a:rPr lang="en-IN" sz="2000" b="1" i="0" u="none" strike="noStrike" dirty="0">
                <a:solidFill>
                  <a:srgbClr val="000000"/>
                </a:solidFill>
                <a:effectLst/>
                <a:latin typeface="Calibri" panose="020F0502020204030204" pitchFamily="34" charset="0"/>
              </a:rPr>
              <a:t>Ms. Suma N G</a:t>
            </a:r>
            <a:r>
              <a:rPr lang="en-IN" sz="3200" b="1" dirty="0"/>
              <a:t> </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2" name="TextBox 1">
            <a:extLst>
              <a:ext uri="{FF2B5EF4-FFF2-40B4-BE49-F238E27FC236}">
                <a16:creationId xmlns:a16="http://schemas.microsoft.com/office/drawing/2014/main" id="{4F8E1A56-0F93-BDBD-887A-39B772D44620}"/>
              </a:ext>
            </a:extLst>
          </p:cNvPr>
          <p:cNvSpPr txBox="1"/>
          <p:nvPr/>
        </p:nvSpPr>
        <p:spPr>
          <a:xfrm>
            <a:off x="625641" y="2235428"/>
            <a:ext cx="5346381" cy="1477328"/>
          </a:xfrm>
          <a:prstGeom prst="rect">
            <a:avLst/>
          </a:prstGeom>
          <a:noFill/>
        </p:spPr>
        <p:txBody>
          <a:bodyPr wrap="square" rtlCol="0">
            <a:spAutoFit/>
          </a:bodyPr>
          <a:lstStyle/>
          <a:p>
            <a:r>
              <a:rPr lang="en-US" b="1" dirty="0">
                <a:solidFill>
                  <a:schemeClr val="tx2">
                    <a:lumMod val="50000"/>
                  </a:schemeClr>
                </a:solidFill>
                <a:latin typeface="Cambria" panose="02040503050406030204" pitchFamily="18" charset="0"/>
                <a:ea typeface="Cambria" panose="02040503050406030204" pitchFamily="18" charset="0"/>
              </a:rPr>
              <a:t>Student Name</a:t>
            </a:r>
            <a:r>
              <a:rPr lang="en-US" sz="1800" b="1" dirty="0">
                <a:solidFill>
                  <a:schemeClr val="tx2">
                    <a:lumMod val="50000"/>
                  </a:schemeClr>
                </a:solidFill>
                <a:latin typeface="Cambria" panose="02040503050406030204" pitchFamily="18" charset="0"/>
                <a:ea typeface="Cambria" panose="02040503050406030204" pitchFamily="18" charset="0"/>
              </a:rPr>
              <a:t>                                   Roll Number</a:t>
            </a:r>
          </a:p>
          <a:p>
            <a:endParaRPr lang="en-US" sz="1800" b="1" dirty="0">
              <a:solidFill>
                <a:schemeClr val="tx2">
                  <a:lumMod val="50000"/>
                </a:schemeClr>
              </a:solidFill>
              <a:latin typeface="Cambria" panose="02040503050406030204" pitchFamily="18" charset="0"/>
              <a:ea typeface="Cambria" panose="02040503050406030204" pitchFamily="18" charset="0"/>
            </a:endParaRPr>
          </a:p>
          <a:p>
            <a:r>
              <a:rPr lang="en-US" sz="1800" dirty="0">
                <a:solidFill>
                  <a:schemeClr val="tx2">
                    <a:lumMod val="50000"/>
                  </a:schemeClr>
                </a:solidFill>
                <a:latin typeface="Cambria" panose="02040503050406030204" pitchFamily="18" charset="0"/>
                <a:ea typeface="Cambria" panose="02040503050406030204" pitchFamily="18" charset="0"/>
              </a:rPr>
              <a:t>Shreya Paul                      -             20211CBD0002</a:t>
            </a:r>
          </a:p>
          <a:p>
            <a:r>
              <a:rPr lang="en-US" sz="1800" dirty="0">
                <a:solidFill>
                  <a:schemeClr val="tx2">
                    <a:lumMod val="50000"/>
                  </a:schemeClr>
                </a:solidFill>
                <a:latin typeface="Cambria" panose="02040503050406030204" pitchFamily="18" charset="0"/>
                <a:ea typeface="Cambria" panose="02040503050406030204" pitchFamily="18" charset="0"/>
              </a:rPr>
              <a:t>K </a:t>
            </a:r>
            <a:r>
              <a:rPr lang="en-US" sz="1800" dirty="0" err="1">
                <a:solidFill>
                  <a:schemeClr val="tx2">
                    <a:lumMod val="50000"/>
                  </a:schemeClr>
                </a:solidFill>
                <a:latin typeface="Cambria" panose="02040503050406030204" pitchFamily="18" charset="0"/>
                <a:ea typeface="Cambria" panose="02040503050406030204" pitchFamily="18" charset="0"/>
              </a:rPr>
              <a:t>Faseeha</a:t>
            </a:r>
            <a:r>
              <a:rPr lang="en-US" sz="1800" dirty="0">
                <a:solidFill>
                  <a:schemeClr val="tx2">
                    <a:lumMod val="50000"/>
                  </a:schemeClr>
                </a:solidFill>
                <a:latin typeface="Cambria" panose="02040503050406030204" pitchFamily="18" charset="0"/>
                <a:ea typeface="Cambria" panose="02040503050406030204" pitchFamily="18" charset="0"/>
              </a:rPr>
              <a:t> Naaz               -             20211CBD0012</a:t>
            </a:r>
          </a:p>
          <a:p>
            <a:r>
              <a:rPr lang="en-US" sz="1800" dirty="0" err="1">
                <a:solidFill>
                  <a:schemeClr val="tx2">
                    <a:lumMod val="50000"/>
                  </a:schemeClr>
                </a:solidFill>
                <a:latin typeface="Cambria" panose="02040503050406030204" pitchFamily="18" charset="0"/>
                <a:ea typeface="Cambria" panose="02040503050406030204" pitchFamily="18" charset="0"/>
              </a:rPr>
              <a:t>Inzemam</a:t>
            </a:r>
            <a:r>
              <a:rPr lang="en-US" sz="1800" dirty="0">
                <a:solidFill>
                  <a:schemeClr val="tx2">
                    <a:lumMod val="50000"/>
                  </a:schemeClr>
                </a:solidFill>
                <a:latin typeface="Cambria" panose="02040503050406030204" pitchFamily="18" charset="0"/>
                <a:ea typeface="Cambria" panose="02040503050406030204" pitchFamily="18" charset="0"/>
              </a:rPr>
              <a:t> Quraishi         -              20211CBD0026</a:t>
            </a:r>
            <a:endParaRPr lang="en-IN" sz="1800" dirty="0">
              <a:solidFill>
                <a:schemeClr val="tx2">
                  <a:lumMod val="50000"/>
                </a:schemeClr>
              </a:solidFill>
              <a:latin typeface="Cambria" panose="02040503050406030204" pitchFamily="18" charset="0"/>
              <a:ea typeface="Cambria" panose="0204050305040603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53C46-6330-8EF7-400E-C64534C7DCD4}"/>
              </a:ext>
            </a:extLst>
          </p:cNvPr>
          <p:cNvSpPr>
            <a:spLocks noGrp="1"/>
          </p:cNvSpPr>
          <p:nvPr>
            <p:ph type="title"/>
          </p:nvPr>
        </p:nvSpPr>
        <p:spPr/>
        <p:txBody>
          <a:bodyPr/>
          <a:lstStyle/>
          <a:p>
            <a:r>
              <a:rPr lang="en-US" dirty="0"/>
              <a:t>Modules &amp; Technologies </a:t>
            </a:r>
            <a:endParaRPr lang="en-IN" dirty="0"/>
          </a:p>
        </p:txBody>
      </p:sp>
      <p:sp>
        <p:nvSpPr>
          <p:cNvPr id="3" name="Content Placeholder 2">
            <a:extLst>
              <a:ext uri="{FF2B5EF4-FFF2-40B4-BE49-F238E27FC236}">
                <a16:creationId xmlns:a16="http://schemas.microsoft.com/office/drawing/2014/main" id="{44B89ED4-E7C2-5BDC-399A-3603E545EA75}"/>
              </a:ext>
            </a:extLst>
          </p:cNvPr>
          <p:cNvSpPr>
            <a:spLocks noGrp="1"/>
          </p:cNvSpPr>
          <p:nvPr>
            <p:ph idx="1"/>
          </p:nvPr>
        </p:nvSpPr>
        <p:spPr/>
        <p:txBody>
          <a:bodyPr>
            <a:normAutofit/>
          </a:bodyPr>
          <a:lstStyle/>
          <a:p>
            <a:pPr>
              <a:lnSpc>
                <a:spcPct val="107000"/>
              </a:lnSpc>
              <a:spcAft>
                <a:spcPts val="800"/>
              </a:spcAft>
              <a:buFont typeface="Wingdings" panose="05000000000000000000" pitchFamily="2" charset="2"/>
              <a:buChar char="q"/>
            </a:pPr>
            <a:endParaRPr lang="en-IN" sz="1800" b="1" kern="100" dirty="0">
              <a:effectLst/>
              <a:latin typeface="Cambria" panose="02040503050406030204" pitchFamily="18" charset="0"/>
              <a:ea typeface="Cambria" panose="02040503050406030204" pitchFamily="18" charset="0"/>
              <a:cs typeface="Times New Roman" panose="02020603050405020304" pitchFamily="18" charset="0"/>
            </a:endParaRPr>
          </a:p>
          <a:p>
            <a:pPr marL="0" indent="0">
              <a:lnSpc>
                <a:spcPct val="107000"/>
              </a:lnSpc>
              <a:spcAft>
                <a:spcPts val="800"/>
              </a:spcAft>
              <a:buNone/>
            </a:pPr>
            <a:endParaRPr lang="en-IN" dirty="0"/>
          </a:p>
        </p:txBody>
      </p:sp>
      <p:sp>
        <p:nvSpPr>
          <p:cNvPr id="5" name="Rectangle 2">
            <a:extLst>
              <a:ext uri="{FF2B5EF4-FFF2-40B4-BE49-F238E27FC236}">
                <a16:creationId xmlns:a16="http://schemas.microsoft.com/office/drawing/2014/main" id="{A2A049AE-4562-A6F3-8303-EF35E62B63C9}"/>
              </a:ext>
            </a:extLst>
          </p:cNvPr>
          <p:cNvSpPr>
            <a:spLocks noChangeArrowheads="1"/>
          </p:cNvSpPr>
          <p:nvPr/>
        </p:nvSpPr>
        <p:spPr bwMode="auto">
          <a:xfrm>
            <a:off x="639447" y="1166842"/>
            <a:ext cx="1140911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FireBase</a:t>
            </a: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Authentication:</a:t>
            </a:r>
          </a:p>
          <a:p>
            <a:pPr marR="0" lvl="0" algn="l"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FirebaseAuth</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Handles user registration and login with functions like</a:t>
            </a:r>
            <a:r>
              <a:rPr lang="en-US" altLang="en-US" dirty="0">
                <a:latin typeface="Cambria" panose="02040503050406030204" pitchFamily="18" charset="0"/>
                <a:ea typeface="Cambria" panose="02040503050406030204" pitchFamily="18" charset="0"/>
              </a:rPr>
              <a:t> “</a:t>
            </a:r>
            <a:r>
              <a:rPr kumimoji="0" lang="en-US" altLang="en-US"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createUserWithEmailAndPassword</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and “</a:t>
            </a:r>
            <a:r>
              <a:rPr kumimoji="0" lang="en-US" altLang="en-US"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signInWithEmailAndPassword</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endParaRPr lang="en-US" altLang="en-US" dirty="0">
              <a:latin typeface="Cambria" panose="02040503050406030204" pitchFamily="18" charset="0"/>
              <a:ea typeface="Cambria" panose="020405030504060302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EditText</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Captures user inputs for email and password.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Session Management</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Keeps track of the currently authenticated user during sessions.</a:t>
            </a:r>
          </a:p>
          <a:p>
            <a:pPr marR="0" lvl="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UI Components</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p>
          <a:p>
            <a:pPr marR="0" lvl="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Buttons</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Triggers login and registration actions.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RadioGroup</a:t>
            </a: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&amp; </a:t>
            </a:r>
            <a:r>
              <a:rPr kumimoji="0" lang="en-US" altLang="en-US"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RadioButton</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Users select their role during registration.</a:t>
            </a:r>
          </a:p>
          <a:p>
            <a:pPr marR="0" lvl="1"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Navigation</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Managed through Intents to switch between Login, Registration, and Splash screens.</a:t>
            </a:r>
          </a:p>
          <a:p>
            <a:pPr marR="0" lvl="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Error Handling</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Uses “</a:t>
            </a:r>
            <a:r>
              <a:rPr kumimoji="0" lang="en-US" altLang="en-US"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TextUtils.isEmpty</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to check for empty fields and displays error messages via Toast.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6031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D8A-A986-60E1-FED9-71204BBA0C94}"/>
              </a:ext>
            </a:extLst>
          </p:cNvPr>
          <p:cNvSpPr>
            <a:spLocks noGrp="1"/>
          </p:cNvSpPr>
          <p:nvPr>
            <p:ph type="title"/>
          </p:nvPr>
        </p:nvSpPr>
        <p:spPr/>
        <p:txBody>
          <a:bodyPr/>
          <a:lstStyle/>
          <a:p>
            <a:r>
              <a:rPr lang="en-US" dirty="0"/>
              <a:t>Modules contd..(Future Integration)</a:t>
            </a:r>
            <a:endParaRPr lang="en-IN" dirty="0"/>
          </a:p>
        </p:txBody>
      </p:sp>
      <p:sp>
        <p:nvSpPr>
          <p:cNvPr id="4" name="Rectangle 1">
            <a:extLst>
              <a:ext uri="{FF2B5EF4-FFF2-40B4-BE49-F238E27FC236}">
                <a16:creationId xmlns:a16="http://schemas.microsoft.com/office/drawing/2014/main" id="{993EEAE0-0EC3-2F5D-C3E1-29D0F8614A36}"/>
              </a:ext>
            </a:extLst>
          </p:cNvPr>
          <p:cNvSpPr>
            <a:spLocks noGrp="1" noChangeArrowheads="1"/>
          </p:cNvSpPr>
          <p:nvPr>
            <p:ph idx="1"/>
          </p:nvPr>
        </p:nvSpPr>
        <p:spPr bwMode="auto">
          <a:xfrm>
            <a:off x="692727" y="1447110"/>
            <a:ext cx="10788073"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Dashboard Activity</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Users access a personalized dashboard with role-specific features (e.g., market prices for farmers).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Role-Based Functionalities</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Farmers get crop predictions; vendors manage orders, with custom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Profile Management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Users can update contact or farm details, stored securely in Firebase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Firestore</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Data Storage</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Store user roles and preferences using Firebase Cloud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Firestore</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or Realtime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Push Notifications</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Send market or weather alerts using Firebase Cloud Messaging (FCM).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Secure Authentication</a:t>
            </a:r>
            <a:r>
              <a:rPr kumimoji="0" lang="en-US" altLang="en-US" sz="1800" b="0" i="0" u="none" strike="noStrike" cap="none" normalizeH="0" baseline="0" dirty="0">
                <a:ln>
                  <a:noFill/>
                </a:ln>
                <a:solidFill>
                  <a:schemeClr val="tx1"/>
                </a:solidFill>
                <a:effectLst/>
                <a:latin typeface="Arial" panose="020B0604020202020204" pitchFamily="34" charset="0"/>
              </a:rPr>
              <a:t>: Implement password recovery, MFA, and biometric login for security. </a:t>
            </a:r>
          </a:p>
        </p:txBody>
      </p:sp>
    </p:spTree>
    <p:extLst>
      <p:ext uri="{BB962C8B-B14F-4D97-AF65-F5344CB8AC3E}">
        <p14:creationId xmlns:p14="http://schemas.microsoft.com/office/powerpoint/2010/main" val="4165810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4" name="Content Placeholder 3">
            <a:extLst>
              <a:ext uri="{FF2B5EF4-FFF2-40B4-BE49-F238E27FC236}">
                <a16:creationId xmlns:a16="http://schemas.microsoft.com/office/drawing/2014/main" id="{3759C40D-6EA7-556C-C488-B629A4A56AF1}"/>
              </a:ext>
            </a:extLst>
          </p:cNvPr>
          <p:cNvPicPr>
            <a:picLocks noGrp="1" noChangeAspect="1"/>
          </p:cNvPicPr>
          <p:nvPr>
            <p:ph idx="1"/>
          </p:nvPr>
        </p:nvPicPr>
        <p:blipFill>
          <a:blip r:embed="rId2"/>
          <a:stretch>
            <a:fillRect/>
          </a:stretch>
        </p:blipFill>
        <p:spPr>
          <a:xfrm>
            <a:off x="1431398" y="1143000"/>
            <a:ext cx="9430803" cy="4953000"/>
          </a:xfrm>
          <a:prstGeom prst="rect">
            <a:avLst/>
          </a:prstGeom>
        </p:spPr>
      </p:pic>
    </p:spTree>
    <p:extLst>
      <p:ext uri="{BB962C8B-B14F-4D97-AF65-F5344CB8AC3E}">
        <p14:creationId xmlns:p14="http://schemas.microsoft.com/office/powerpoint/2010/main" val="593898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1" i="0" strike="noStrike" cap="none" normalizeH="0" baseline="0" dirty="0">
                <a:ln>
                  <a:noFill/>
                </a:ln>
                <a:solidFill>
                  <a:schemeClr val="tx1"/>
                </a:solidFill>
                <a:effectLst/>
                <a:latin typeface="Cambria" panose="02040503050406030204" pitchFamily="18" charset="0"/>
                <a:ea typeface="Cambria" panose="02040503050406030204" pitchFamily="18" charset="0"/>
              </a:rPr>
              <a:t>Software</a:t>
            </a:r>
            <a:r>
              <a:rPr kumimoji="0" lang="en-US" altLang="en-US" sz="2400" b="0" i="0" strike="noStrike" cap="none" normalizeH="0" baseline="0" dirty="0">
                <a:ln>
                  <a:noFill/>
                </a:ln>
                <a:solidFill>
                  <a:schemeClr val="tx1"/>
                </a:solidFill>
                <a:effectLst/>
                <a:latin typeface="Cambria" panose="02040503050406030204" pitchFamily="18" charset="0"/>
                <a:ea typeface="Cambria" panose="02040503050406030204" pitchFamily="18"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Android Studio (version 4.2 or higher)</a:t>
            </a:r>
          </a:p>
          <a:p>
            <a:pPr marL="342900" indent="-342900" eaLnBrk="0" fontAlgn="base" hangingPunct="0">
              <a:spcBef>
                <a:spcPct val="0"/>
              </a:spcBef>
              <a:spcAft>
                <a:spcPct val="0"/>
              </a:spcAft>
              <a:buClrTx/>
              <a:buSzTx/>
              <a:buFont typeface="Arial" panose="020B0604020202020204" pitchFamily="34" charset="0"/>
              <a:buChar char="•"/>
            </a:pPr>
            <a:r>
              <a:rPr kumimoji="0" lang="en-US" altLang="en-US" sz="24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Firebase SDK (integrated with Android Studio)</a:t>
            </a:r>
          </a:p>
          <a:p>
            <a:pPr marL="342900" indent="-342900" eaLnBrk="0" fontAlgn="base" hangingPunct="0">
              <a:spcBef>
                <a:spcPct val="0"/>
              </a:spcBef>
              <a:spcAft>
                <a:spcPct val="0"/>
              </a:spcAft>
              <a:buClrTx/>
              <a:buSzTx/>
              <a:buFont typeface="Arial" panose="020B0604020202020204" pitchFamily="34" charset="0"/>
              <a:buChar char="•"/>
            </a:pPr>
            <a:r>
              <a:rPr kumimoji="0" lang="en-US" altLang="en-US" sz="24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Google Maps API Key (for accessing location services)</a:t>
            </a:r>
          </a:p>
          <a:p>
            <a:pPr marL="342900" indent="-342900" eaLnBrk="0" fontAlgn="base" hangingPunct="0">
              <a:spcBef>
                <a:spcPct val="0"/>
              </a:spcBef>
              <a:spcAft>
                <a:spcPct val="0"/>
              </a:spcAft>
              <a:buClrTx/>
              <a:buSzTx/>
              <a:buFont typeface="Arial" panose="020B0604020202020204" pitchFamily="34" charset="0"/>
              <a:buChar char="•"/>
            </a:pPr>
            <a:endParaRPr kumimoji="0" lang="en-US" altLang="en-US" sz="240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1" i="0" strike="noStrike" cap="none" normalizeH="0" baseline="0" dirty="0">
                <a:ln>
                  <a:noFill/>
                </a:ln>
                <a:solidFill>
                  <a:schemeClr val="tx1"/>
                </a:solidFill>
                <a:effectLst/>
                <a:latin typeface="Cambria" panose="02040503050406030204" pitchFamily="18" charset="0"/>
                <a:ea typeface="Cambria" panose="02040503050406030204" pitchFamily="18" charset="0"/>
              </a:rPr>
              <a:t>Hardware</a:t>
            </a:r>
            <a:r>
              <a:rPr kumimoji="0" lang="en-US" altLang="en-US" sz="2400" b="0" i="0" strike="noStrike" cap="none" normalizeH="0" baseline="0" dirty="0">
                <a:ln>
                  <a:noFill/>
                </a:ln>
                <a:solidFill>
                  <a:schemeClr val="tx1"/>
                </a:solidFill>
                <a:effectLst/>
                <a:latin typeface="Cambria" panose="02040503050406030204" pitchFamily="18" charset="0"/>
                <a:ea typeface="Cambria" panose="02040503050406030204" pitchFamily="18"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sng"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Smartphone/Tablet: Android 7.0 or higher for running and testing the app.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Laptop/PC: For development with Android Studio (minimum 8GB RAM and 10GB storage space).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Internet Connection: Required for Firebase and Google Maps services.</a:t>
            </a:r>
          </a:p>
          <a:p>
            <a:endParaRPr lang="en-IN" dirty="0"/>
          </a:p>
        </p:txBody>
      </p:sp>
    </p:spTree>
    <p:extLst>
      <p:ext uri="{BB962C8B-B14F-4D97-AF65-F5344CB8AC3E}">
        <p14:creationId xmlns:p14="http://schemas.microsoft.com/office/powerpoint/2010/main" val="825552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Content Placeholder 3">
            <a:extLst>
              <a:ext uri="{FF2B5EF4-FFF2-40B4-BE49-F238E27FC236}">
                <a16:creationId xmlns:a16="http://schemas.microsoft.com/office/drawing/2014/main" id="{3B42B75F-3739-CA41-BC69-5B7F01F5F957}"/>
              </a:ext>
            </a:extLst>
          </p:cNvPr>
          <p:cNvPicPr>
            <a:picLocks noGrp="1" noChangeAspect="1"/>
          </p:cNvPicPr>
          <p:nvPr>
            <p:ph idx="1"/>
          </p:nvPr>
        </p:nvPicPr>
        <p:blipFill>
          <a:blip r:embed="rId2"/>
          <a:stretch>
            <a:fillRect/>
          </a:stretch>
        </p:blipFill>
        <p:spPr>
          <a:xfrm>
            <a:off x="900737" y="1275385"/>
            <a:ext cx="10492125" cy="4688230"/>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4" name="Rectangle 1">
            <a:extLst>
              <a:ext uri="{FF2B5EF4-FFF2-40B4-BE49-F238E27FC236}">
                <a16:creationId xmlns:a16="http://schemas.microsoft.com/office/drawing/2014/main" id="{1F5DE957-BAD2-0B7D-17D9-CADEA450452C}"/>
              </a:ext>
            </a:extLst>
          </p:cNvPr>
          <p:cNvSpPr>
            <a:spLocks noGrp="1" noChangeArrowheads="1"/>
          </p:cNvSpPr>
          <p:nvPr>
            <p:ph idx="1"/>
          </p:nvPr>
        </p:nvSpPr>
        <p:spPr bwMode="auto">
          <a:xfrm>
            <a:off x="812800" y="1537144"/>
            <a:ext cx="465146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Higher Farmer Profits</a:t>
            </a:r>
            <a:endParaRPr lang="en-US" altLang="en-US" sz="2800" dirty="0">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Better Market Access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Enhanced Consumer Buying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Improved Transportation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Smarter Decision-Making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Empowered Farmers</a:t>
            </a:r>
          </a:p>
        </p:txBody>
      </p:sp>
    </p:spTree>
    <p:extLst>
      <p:ext uri="{BB962C8B-B14F-4D97-AF65-F5344CB8AC3E}">
        <p14:creationId xmlns:p14="http://schemas.microsoft.com/office/powerpoint/2010/main" val="1923928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812800" y="1549401"/>
            <a:ext cx="10668000" cy="4952997"/>
          </a:xfrm>
        </p:spPr>
        <p:txBody>
          <a:bodyPr/>
          <a:lstStyle/>
          <a:p>
            <a:pPr marL="0" indent="0">
              <a:buNone/>
            </a:pPr>
            <a:r>
              <a:rPr lang="en-US" dirty="0">
                <a:latin typeface="Cambria" panose="02040503050406030204" pitchFamily="18" charset="0"/>
                <a:ea typeface="Cambria" panose="02040503050406030204" pitchFamily="18" charset="0"/>
              </a:rPr>
              <a:t>The </a:t>
            </a:r>
            <a:r>
              <a:rPr lang="en-US" b="1" dirty="0">
                <a:latin typeface="Cambria" panose="02040503050406030204" pitchFamily="18" charset="0"/>
                <a:ea typeface="Cambria" panose="02040503050406030204" pitchFamily="18" charset="0"/>
              </a:rPr>
              <a:t>Kisan Buddy app</a:t>
            </a:r>
            <a:r>
              <a:rPr lang="en-US" dirty="0">
                <a:latin typeface="Cambria" panose="02040503050406030204" pitchFamily="18" charset="0"/>
                <a:ea typeface="Cambria" panose="02040503050406030204" pitchFamily="18" charset="0"/>
              </a:rPr>
              <a:t> is designed to transform the agricultural marketplace by providing farmers with real-time price comparisons, transportation assistance, and direct access to consumers. The app enhances transparency in the mandi system, helping farmers maximize profits by connecting them to the most lucrative markets. Additionally, </a:t>
            </a:r>
            <a:r>
              <a:rPr lang="en-US" b="1" dirty="0">
                <a:latin typeface="Cambria" panose="02040503050406030204" pitchFamily="18" charset="0"/>
                <a:ea typeface="Cambria" panose="02040503050406030204" pitchFamily="18" charset="0"/>
              </a:rPr>
              <a:t>the app's image-based quality checking feature</a:t>
            </a:r>
            <a:r>
              <a:rPr lang="en-US" dirty="0">
                <a:latin typeface="Cambria" panose="02040503050406030204" pitchFamily="18" charset="0"/>
                <a:ea typeface="Cambria" panose="02040503050406030204" pitchFamily="18" charset="0"/>
              </a:rPr>
              <a:t> allows farmers and consumers to assess product quality visually, ensuring transparency and trust. By integrating these advanced features and leveraging technology, Kisan Buddy empowers farmers, improves consumer experience, and drives efficiency in the agricultural supply chain.</a:t>
            </a:r>
            <a:endParaRPr lang="en-GB"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5066553" y="2819400"/>
            <a:ext cx="3216835" cy="48857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hlinkClick r:id="rId3"/>
              </a:rPr>
              <a:t>Click here!!</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349189"/>
            <a:ext cx="10668000" cy="4952997"/>
          </a:xfrm>
        </p:spPr>
        <p:txBody>
          <a:bodyPr/>
          <a:lstStyle/>
          <a:p>
            <a:pPr indent="-457200" eaLnBrk="0" fontAlgn="base" hangingPunct="0">
              <a:spcBef>
                <a:spcPct val="0"/>
              </a:spcBef>
              <a:spcAft>
                <a:spcPct val="0"/>
              </a:spcAft>
              <a:buClrTx/>
              <a:buSzTx/>
              <a:buFont typeface="+mj-lt"/>
              <a:buAutoNum type="arabicPeriod"/>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Review on Smart Farming: Applications and Technologies"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indent="-457200" eaLnBrk="0" fontAlgn="base" hangingPunct="0">
              <a:spcBef>
                <a:spcPct val="0"/>
              </a:spcBef>
              <a:spcAft>
                <a:spcPct val="0"/>
              </a:spcAft>
              <a:buClrTx/>
              <a:buSzTx/>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Authors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 K. Ghosh, S. B. Mandal</a:t>
            </a:r>
          </a:p>
          <a:p>
            <a:pPr lvl="1" indent="-457200" eaLnBrk="0" fontAlgn="base" hangingPunct="0">
              <a:spcBef>
                <a:spcPct val="0"/>
              </a:spcBef>
              <a:spcAft>
                <a:spcPct val="0"/>
              </a:spcAft>
              <a:buClrTx/>
              <a:buSzTx/>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Link</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2"/>
              </a:rPr>
              <a:t>IEEE Xplore</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indent="-457200" eaLnBrk="0" fontAlgn="base" hangingPunct="0">
              <a:spcBef>
                <a:spcPct val="0"/>
              </a:spcBef>
              <a:spcAft>
                <a:spcPct val="0"/>
              </a:spcAft>
              <a:buClrTx/>
              <a:buSzTx/>
              <a:buFont typeface="+mj-lt"/>
              <a:buAutoNum type="arabicPeriod"/>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Price Prediction and Market Dynamics for Agricultural Products"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indent="-457200" eaLnBrk="0" fontAlgn="base" hangingPunct="0">
              <a:spcBef>
                <a:spcPct val="0"/>
              </a:spcBef>
              <a:spcAft>
                <a:spcPct val="0"/>
              </a:spcAft>
              <a:buClrTx/>
              <a:buSzTx/>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Authors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 K. Gupta, A. Sharma</a:t>
            </a:r>
          </a:p>
          <a:p>
            <a:pPr lvl="1" indent="-457200" eaLnBrk="0" fontAlgn="base" hangingPunct="0">
              <a:spcBef>
                <a:spcPct val="0"/>
              </a:spcBef>
              <a:spcAft>
                <a:spcPct val="0"/>
              </a:spcAft>
              <a:buClrTx/>
              <a:buSzTx/>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Link</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a:rPr>
              <a:t>IEEE Xplore</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indent="-457200" eaLnBrk="0" fontAlgn="base" hangingPunct="0">
              <a:spcBef>
                <a:spcPct val="0"/>
              </a:spcBef>
              <a:spcAft>
                <a:spcPct val="0"/>
              </a:spcAft>
              <a:buClrTx/>
              <a:buSzTx/>
              <a:buFont typeface="+mj-lt"/>
              <a:buAutoNum type="arabicPeriod"/>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"Data-Driven Decision Making in Agriculture: An Overview of Techniques and Applications"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indent="-457200" eaLnBrk="0" fontAlgn="base" hangingPunct="0">
              <a:spcBef>
                <a:spcPct val="0"/>
              </a:spcBef>
              <a:spcAft>
                <a:spcPct val="0"/>
              </a:spcAft>
              <a:buClrTx/>
              <a:buSzTx/>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Authors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 J. Davis, P. A. Williams</a:t>
            </a:r>
          </a:p>
          <a:p>
            <a:pPr lvl="1" indent="-457200" eaLnBrk="0" fontAlgn="base" hangingPunct="0">
              <a:spcBef>
                <a:spcPct val="0"/>
              </a:spcBef>
              <a:spcAft>
                <a:spcPct val="0"/>
              </a:spcAft>
              <a:buClrTx/>
              <a:buSzTx/>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Link</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4"/>
              </a:rPr>
              <a:t>IEEE Xplore</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533400" indent="-457200">
              <a:buFont typeface="+mj-lt"/>
              <a:buAutoNum type="arabicPeriod"/>
            </a:pPr>
            <a:r>
              <a:rPr lang="en-US" sz="2000" b="1" dirty="0">
                <a:latin typeface="Times New Roman" panose="02020603050405020304" pitchFamily="18" charset="0"/>
                <a:cs typeface="Times New Roman" panose="02020603050405020304" pitchFamily="18" charset="0"/>
              </a:rPr>
              <a:t>Optimization of Crop Supply Chain with Smart Farming Technologies"</a:t>
            </a:r>
            <a:endParaRPr lang="en-US" sz="2000" dirty="0">
              <a:latin typeface="Times New Roman" panose="02020603050405020304" pitchFamily="18" charset="0"/>
              <a:cs typeface="Times New Roman" panose="02020603050405020304" pitchFamily="18" charset="0"/>
            </a:endParaRPr>
          </a:p>
          <a:p>
            <a:pPr marL="990600" lvl="1" indent="-457200"/>
            <a:r>
              <a:rPr lang="en-US" sz="1600" b="1" dirty="0">
                <a:latin typeface="Times New Roman" panose="02020603050405020304" pitchFamily="18" charset="0"/>
                <a:cs typeface="Times New Roman" panose="02020603050405020304" pitchFamily="18" charset="0"/>
              </a:rPr>
              <a:t>Authors</a:t>
            </a:r>
            <a:r>
              <a:rPr lang="en-US" sz="1600" dirty="0">
                <a:latin typeface="Times New Roman" panose="02020603050405020304" pitchFamily="18" charset="0"/>
                <a:cs typeface="Times New Roman" panose="02020603050405020304" pitchFamily="18" charset="0"/>
              </a:rPr>
              <a:t>: J. M. Williams, L. Zhang</a:t>
            </a:r>
          </a:p>
          <a:p>
            <a:pPr marL="990600" lvl="1" indent="-457200"/>
            <a:r>
              <a:rPr lang="en-US" sz="1600" b="1" dirty="0">
                <a:latin typeface="Times New Roman" panose="02020603050405020304" pitchFamily="18" charset="0"/>
                <a:cs typeface="Times New Roman" panose="02020603050405020304" pitchFamily="18" charset="0"/>
              </a:rPr>
              <a:t>Link</a:t>
            </a:r>
            <a:r>
              <a:rPr 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hlinkClick r:id="rId5"/>
              </a:rPr>
              <a:t>IEEE Xplore</a:t>
            </a:r>
            <a:endParaRPr lang="en-US" sz="1600"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xfrm>
            <a:off x="762000" y="1376083"/>
            <a:ext cx="10668000" cy="495299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sz="2000" b="1" dirty="0">
                <a:latin typeface="Cambria" panose="02040503050406030204" pitchFamily="18" charset="0"/>
                <a:ea typeface="Cambria" panose="02040503050406030204" pitchFamily="18" charset="0"/>
              </a:rPr>
              <a:t>SDG 1 – No Poverty: </a:t>
            </a:r>
            <a:r>
              <a:rPr lang="en-US" sz="2000" dirty="0">
                <a:latin typeface="Cambria" panose="02040503050406030204" pitchFamily="18" charset="0"/>
                <a:ea typeface="Cambria" panose="02040503050406030204" pitchFamily="18" charset="0"/>
              </a:rPr>
              <a:t>By helping farmers access better markets and maximize profits, the app supports economic growth, reduces poverty, and ensures farmers earn fair returns on their produce.</a:t>
            </a:r>
          </a:p>
          <a:p>
            <a:r>
              <a:rPr lang="en-US" sz="2000" b="1" dirty="0">
                <a:latin typeface="Cambria" panose="02040503050406030204" pitchFamily="18" charset="0"/>
                <a:ea typeface="Cambria" panose="02040503050406030204" pitchFamily="18" charset="0"/>
              </a:rPr>
              <a:t>SDG 2 – Zero Hunger: </a:t>
            </a:r>
            <a:r>
              <a:rPr lang="en-US" sz="2000" dirty="0">
                <a:latin typeface="Cambria" panose="02040503050406030204" pitchFamily="18" charset="0"/>
                <a:ea typeface="Cambria" panose="02040503050406030204" pitchFamily="18" charset="0"/>
              </a:rPr>
              <a:t>The app improves the agricultural supply chain by providing farmers with better market access and price insights, which can help in ensuring food security and sustainable agriculture.</a:t>
            </a:r>
          </a:p>
          <a:p>
            <a:r>
              <a:rPr lang="en-US" sz="2000" b="1" dirty="0">
                <a:latin typeface="Cambria" panose="02040503050406030204" pitchFamily="18" charset="0"/>
                <a:ea typeface="Cambria" panose="02040503050406030204" pitchFamily="18" charset="0"/>
              </a:rPr>
              <a:t>SDG 9 – Industry, Innovation, and Infrastructure: </a:t>
            </a:r>
            <a:r>
              <a:rPr lang="en-US" sz="2000" dirty="0">
                <a:latin typeface="Cambria" panose="02040503050406030204" pitchFamily="18" charset="0"/>
                <a:ea typeface="Cambria" panose="02040503050406030204" pitchFamily="18" charset="0"/>
              </a:rPr>
              <a:t>Integrating digital technologies, such as real-time bidding, price prediction, and quality checks, aligns with building resilient infrastructure and promoting innovation in the agricultural sector.</a:t>
            </a:r>
          </a:p>
          <a:p>
            <a:r>
              <a:rPr lang="en-US" sz="2000" b="1" dirty="0">
                <a:latin typeface="Cambria" panose="02040503050406030204" pitchFamily="18" charset="0"/>
                <a:ea typeface="Cambria" panose="02040503050406030204" pitchFamily="18" charset="0"/>
              </a:rPr>
              <a:t>SDG 12 – Responsible Consumption and Production: </a:t>
            </a:r>
            <a:r>
              <a:rPr lang="en-US" sz="2000" dirty="0">
                <a:latin typeface="Cambria" panose="02040503050406030204" pitchFamily="18" charset="0"/>
                <a:ea typeface="Cambria" panose="02040503050406030204" pitchFamily="18" charset="0"/>
              </a:rPr>
              <a:t>By allowing consumers to check product quality and pricing, the app encourages responsible production and consumption practices, reducing waste and ensuring high-quality produce reaches consumers.</a:t>
            </a:r>
          </a:p>
          <a:p>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95449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4" name="Rectangle 1">
            <a:extLst>
              <a:ext uri="{FF2B5EF4-FFF2-40B4-BE49-F238E27FC236}">
                <a16:creationId xmlns:a16="http://schemas.microsoft.com/office/drawing/2014/main" id="{80706D12-4D7C-4367-4FC0-4733B82BCD30}"/>
              </a:ext>
            </a:extLst>
          </p:cNvPr>
          <p:cNvSpPr>
            <a:spLocks noGrp="1" noChangeArrowheads="1"/>
          </p:cNvSpPr>
          <p:nvPr>
            <p:ph idx="1"/>
          </p:nvPr>
        </p:nvSpPr>
        <p:spPr bwMode="auto">
          <a:xfrm>
            <a:off x="800847" y="1166401"/>
            <a:ext cx="10590306"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App Overview:</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Kisan Buddy connects farmers with local mandis to maximize profit and offers consumers a platform to purchase high-quality products within their budget.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Unique Features: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sng" strike="noStrike" cap="none" normalizeH="0" baseline="0" dirty="0">
                <a:ln>
                  <a:noFill/>
                </a:ln>
                <a:solidFill>
                  <a:schemeClr val="tx1"/>
                </a:solidFill>
                <a:effectLst/>
                <a:latin typeface="Cambria" panose="02040503050406030204" pitchFamily="18" charset="0"/>
                <a:ea typeface="Cambria" panose="02040503050406030204" pitchFamily="18" charset="0"/>
              </a:rPr>
              <a:t>Real-time Bidding &amp; Price Matching</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Ensures competitive pricing for farmers.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sng" strike="noStrike" cap="none" normalizeH="0" baseline="0" dirty="0">
                <a:ln>
                  <a:noFill/>
                </a:ln>
                <a:solidFill>
                  <a:schemeClr val="tx1"/>
                </a:solidFill>
                <a:effectLst/>
                <a:latin typeface="Cambria" panose="02040503050406030204" pitchFamily="18" charset="0"/>
                <a:ea typeface="Cambria" panose="02040503050406030204" pitchFamily="18" charset="0"/>
              </a:rPr>
              <a:t>Market Insights</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Provides farmers with current market trends and price analytics.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sng" strike="noStrike" cap="none" normalizeH="0" baseline="0" dirty="0">
                <a:ln>
                  <a:noFill/>
                </a:ln>
                <a:solidFill>
                  <a:schemeClr val="tx1"/>
                </a:solidFill>
                <a:effectLst/>
                <a:latin typeface="Cambria" panose="02040503050406030204" pitchFamily="18" charset="0"/>
                <a:ea typeface="Cambria" panose="02040503050406030204" pitchFamily="18" charset="0"/>
              </a:rPr>
              <a:t>Profit Maximization:</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Helps farmers choose the optimal selling point.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sng" strike="noStrike" cap="none" normalizeH="0" baseline="0" dirty="0">
                <a:ln>
                  <a:noFill/>
                </a:ln>
                <a:solidFill>
                  <a:schemeClr val="tx1"/>
                </a:solidFill>
                <a:effectLst/>
                <a:latin typeface="Cambria" panose="02040503050406030204" pitchFamily="18" charset="0"/>
                <a:ea typeface="Cambria" panose="02040503050406030204" pitchFamily="18" charset="0"/>
              </a:rPr>
              <a:t>Transportation Assistance</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Offers solutions for transporting produce.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sng" strike="noStrike" cap="none" normalizeH="0" baseline="0" dirty="0">
                <a:ln>
                  <a:noFill/>
                </a:ln>
                <a:solidFill>
                  <a:schemeClr val="tx1"/>
                </a:solidFill>
                <a:effectLst/>
                <a:latin typeface="Cambria" panose="02040503050406030204" pitchFamily="18" charset="0"/>
                <a:ea typeface="Cambria" panose="02040503050406030204" pitchFamily="18" charset="0"/>
              </a:rPr>
              <a:t>Consumer-focused Features: </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Allows consumers to check product quality and set desired price ranges for purchases.</a:t>
            </a: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a:bodyPr>
          <a:lstStyle/>
          <a:p>
            <a:pPr marL="0" indent="0">
              <a:buNone/>
            </a:pPr>
            <a:r>
              <a:rPr lang="en-US" sz="2000" b="1" dirty="0">
                <a:latin typeface="Cambria" panose="02040503050406030204" pitchFamily="18" charset="0"/>
                <a:ea typeface="Cambria" panose="02040503050406030204" pitchFamily="18" charset="0"/>
              </a:rPr>
              <a:t>Agriculture and Mandi Systems in India</a:t>
            </a:r>
            <a:r>
              <a:rPr lang="en-GB" sz="2000" b="1" dirty="0">
                <a:latin typeface="Cambria" panose="02040503050406030204" pitchFamily="18" charset="0"/>
                <a:ea typeface="Cambria" panose="02040503050406030204" pitchFamily="18" charset="0"/>
              </a:rPr>
              <a:t>:</a:t>
            </a:r>
          </a:p>
          <a:p>
            <a:pPr marL="0" indent="0">
              <a:buNone/>
            </a:pPr>
            <a:r>
              <a:rPr lang="en-US" sz="1900" dirty="0">
                <a:latin typeface="Cambria" panose="02040503050406030204" pitchFamily="18" charset="0"/>
                <a:ea typeface="Cambria" panose="02040503050406030204" pitchFamily="18" charset="0"/>
              </a:rPr>
              <a:t>The Agricultural Produce Market Committee (APMC) system in India was designed to regulate agricultural trade, ensuring fair prices for farmers. Under this system, farmers are required to sell their produce in government-regulated mandis through licensed intermediaries. Mandis play a vital role in the agricultural supply chain, where prices are typically set through auctions based on supply and demand.</a:t>
            </a:r>
          </a:p>
          <a:p>
            <a:pPr marL="0" indent="0">
              <a:buNone/>
            </a:pPr>
            <a:r>
              <a:rPr lang="en-US" sz="1900" dirty="0">
                <a:latin typeface="Cambria" panose="02040503050406030204" pitchFamily="18" charset="0"/>
                <a:ea typeface="Cambria" panose="02040503050406030204" pitchFamily="18" charset="0"/>
              </a:rPr>
              <a:t>Farmers encounter several obstacles within the mandi system:</a:t>
            </a:r>
          </a:p>
          <a:p>
            <a:r>
              <a:rPr lang="en-US" sz="1900" b="1" u="sng" dirty="0">
                <a:latin typeface="Cambria" panose="02040503050406030204" pitchFamily="18" charset="0"/>
                <a:ea typeface="Cambria" panose="02040503050406030204" pitchFamily="18" charset="0"/>
              </a:rPr>
              <a:t>Middlemen Exploitation: </a:t>
            </a:r>
            <a:r>
              <a:rPr lang="en-US" sz="1900" dirty="0">
                <a:latin typeface="Cambria" panose="02040503050406030204" pitchFamily="18" charset="0"/>
                <a:ea typeface="Cambria" panose="02040503050406030204" pitchFamily="18" charset="0"/>
              </a:rPr>
              <a:t>Farmers depend on intermediaries who often set lower prices or charge high commissions, reducing farmers’ earnings.</a:t>
            </a:r>
          </a:p>
          <a:p>
            <a:r>
              <a:rPr lang="en-US" sz="1900" b="1" u="sng" dirty="0">
                <a:latin typeface="Cambria" panose="02040503050406030204" pitchFamily="18" charset="0"/>
                <a:ea typeface="Cambria" panose="02040503050406030204" pitchFamily="18" charset="0"/>
              </a:rPr>
              <a:t>Lack of Pricing Transparency:</a:t>
            </a:r>
            <a:r>
              <a:rPr lang="en-US" sz="1900" b="1" dirty="0">
                <a:latin typeface="Cambria" panose="02040503050406030204" pitchFamily="18" charset="0"/>
                <a:ea typeface="Cambria" panose="02040503050406030204" pitchFamily="18" charset="0"/>
              </a:rPr>
              <a:t> </a:t>
            </a:r>
            <a:r>
              <a:rPr lang="en-US" sz="1900" dirty="0">
                <a:latin typeface="Cambria" panose="02040503050406030204" pitchFamily="18" charset="0"/>
                <a:ea typeface="Cambria" panose="02040503050406030204" pitchFamily="18" charset="0"/>
              </a:rPr>
              <a:t>Farmers often do not have access to real-time market prices, making it difficult to know whether they are receiving fair deals.</a:t>
            </a:r>
          </a:p>
          <a:p>
            <a:r>
              <a:rPr lang="en-US" sz="1900" b="1" u="sng" dirty="0">
                <a:latin typeface="Cambria" panose="02040503050406030204" pitchFamily="18" charset="0"/>
                <a:ea typeface="Cambria" panose="02040503050406030204" pitchFamily="18" charset="0"/>
              </a:rPr>
              <a:t>Transportation Issues: </a:t>
            </a:r>
            <a:r>
              <a:rPr lang="en-US" sz="1900" dirty="0">
                <a:latin typeface="Cambria" panose="02040503050406030204" pitchFamily="18" charset="0"/>
                <a:ea typeface="Cambria" panose="02040503050406030204" pitchFamily="18" charset="0"/>
              </a:rPr>
              <a:t>Many farmers face high transportation costs and logistical difficulties, especially those in remote areas, which affect their profits.</a:t>
            </a:r>
          </a:p>
          <a:p>
            <a:r>
              <a:rPr lang="en-US" sz="1900" b="1" u="sng" dirty="0">
                <a:latin typeface="Cambria" panose="02040503050406030204" pitchFamily="18" charset="0"/>
                <a:ea typeface="Cambria" panose="02040503050406030204" pitchFamily="18" charset="0"/>
              </a:rPr>
              <a:t>Limited Market Access: </a:t>
            </a:r>
            <a:r>
              <a:rPr lang="en-US" sz="1900" dirty="0">
                <a:latin typeface="Cambria" panose="02040503050406030204" pitchFamily="18" charset="0"/>
                <a:ea typeface="Cambria" panose="02040503050406030204" pitchFamily="18" charset="0"/>
              </a:rPr>
              <a:t>Farmers often lack access to accurate market information, such as current prices and demand trends, leading to inefficient decision-making.</a:t>
            </a:r>
            <a:endParaRPr lang="en-GB" sz="1900" dirty="0">
              <a:latin typeface="Cambria" panose="02040503050406030204" pitchFamily="18" charset="0"/>
              <a:ea typeface="Cambria" panose="02040503050406030204" pitchFamily="18" charset="0"/>
            </a:endParaRPr>
          </a:p>
          <a:p>
            <a:pPr marL="0" indent="0">
              <a:buNone/>
            </a:pPr>
            <a:endParaRPr lang="en-US" sz="20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C23BE-8B96-EC75-AC13-6C197EF099EA}"/>
              </a:ext>
            </a:extLst>
          </p:cNvPr>
          <p:cNvSpPr>
            <a:spLocks noGrp="1"/>
          </p:cNvSpPr>
          <p:nvPr>
            <p:ph type="title"/>
          </p:nvPr>
        </p:nvSpPr>
        <p:spPr/>
        <p:txBody>
          <a:bodyPr/>
          <a:lstStyle/>
          <a:p>
            <a:r>
              <a:rPr lang="en-US" dirty="0"/>
              <a:t>Literature Review (Contd..)</a:t>
            </a:r>
            <a:endParaRPr lang="en-IN" dirty="0"/>
          </a:p>
        </p:txBody>
      </p:sp>
      <p:sp>
        <p:nvSpPr>
          <p:cNvPr id="3" name="Content Placeholder 2">
            <a:extLst>
              <a:ext uri="{FF2B5EF4-FFF2-40B4-BE49-F238E27FC236}">
                <a16:creationId xmlns:a16="http://schemas.microsoft.com/office/drawing/2014/main" id="{FD2066E0-B9E3-3A8C-4CE4-A2E69ED8EC2A}"/>
              </a:ext>
            </a:extLst>
          </p:cNvPr>
          <p:cNvSpPr>
            <a:spLocks noGrp="1"/>
          </p:cNvSpPr>
          <p:nvPr>
            <p:ph idx="1"/>
          </p:nvPr>
        </p:nvSpPr>
        <p:spPr>
          <a:xfrm>
            <a:off x="762000" y="1420907"/>
            <a:ext cx="10668000" cy="4952997"/>
          </a:xfrm>
        </p:spPr>
        <p:txBody>
          <a:bodyPr>
            <a:normAutofit/>
          </a:bodyPr>
          <a:lstStyle/>
          <a:p>
            <a:pPr marL="0" indent="0">
              <a:buNone/>
            </a:pPr>
            <a:r>
              <a:rPr lang="en-US" sz="2000" b="1" dirty="0">
                <a:latin typeface="Cambria" panose="02040503050406030204" pitchFamily="18" charset="0"/>
                <a:ea typeface="Cambria" panose="02040503050406030204" pitchFamily="18" charset="0"/>
              </a:rPr>
              <a:t>Need for Technology in Agriculture:</a:t>
            </a:r>
          </a:p>
          <a:p>
            <a:pPr marL="0" indent="0">
              <a:buNone/>
            </a:pPr>
            <a:r>
              <a:rPr lang="en-US" sz="1800" dirty="0">
                <a:latin typeface="Cambria" panose="02040503050406030204" pitchFamily="18" charset="0"/>
                <a:ea typeface="Cambria" panose="02040503050406030204" pitchFamily="18" charset="0"/>
              </a:rPr>
              <a:t>Technology offers solutions to these challenges by improving market access and efficiency.</a:t>
            </a:r>
          </a:p>
          <a:p>
            <a:pPr marL="0" indent="0">
              <a:buNone/>
            </a:pPr>
            <a:endParaRPr lang="en-US" sz="1800" dirty="0">
              <a:latin typeface="Cambria" panose="02040503050406030204" pitchFamily="18" charset="0"/>
              <a:ea typeface="Cambria" panose="02040503050406030204" pitchFamily="18" charset="0"/>
            </a:endParaRPr>
          </a:p>
          <a:p>
            <a:pPr marL="0" indent="0">
              <a:buNone/>
            </a:pPr>
            <a:r>
              <a:rPr lang="en-US" sz="1800" b="1" u="sng" dirty="0">
                <a:latin typeface="Cambria" panose="02040503050406030204" pitchFamily="18" charset="0"/>
                <a:ea typeface="Cambria" panose="02040503050406030204" pitchFamily="18" charset="0"/>
              </a:rPr>
              <a:t>Digital Platforms</a:t>
            </a:r>
            <a:r>
              <a:rPr lang="en-US" sz="1800" dirty="0">
                <a:latin typeface="Cambria" panose="02040503050406030204" pitchFamily="18" charset="0"/>
                <a:ea typeface="Cambria" panose="02040503050406030204" pitchFamily="18" charset="0"/>
              </a:rPr>
              <a:t>: Platforms like e-NAM provide farmers with real-time prices and allow them to connect directly with buyers, bypassing middlemen.</a:t>
            </a:r>
          </a:p>
          <a:p>
            <a:pPr marL="0" indent="0">
              <a:buNone/>
            </a:pPr>
            <a:r>
              <a:rPr lang="en-US" sz="1800" b="1" u="sng" dirty="0">
                <a:latin typeface="Cambria" panose="02040503050406030204" pitchFamily="18" charset="0"/>
                <a:ea typeface="Cambria" panose="02040503050406030204" pitchFamily="18" charset="0"/>
              </a:rPr>
              <a:t>Price Transparency: </a:t>
            </a:r>
            <a:r>
              <a:rPr lang="en-US" sz="1800" dirty="0">
                <a:latin typeface="Cambria" panose="02040503050406030204" pitchFamily="18" charset="0"/>
                <a:ea typeface="Cambria" panose="02040503050406030204" pitchFamily="18" charset="0"/>
              </a:rPr>
              <a:t>Mobile apps give farmers access to updated pricing, helping them make informed decisions on where and when to sell.</a:t>
            </a:r>
          </a:p>
          <a:p>
            <a:pPr marL="0" indent="0">
              <a:buNone/>
            </a:pPr>
            <a:r>
              <a:rPr lang="en-US" sz="1800" b="1" u="sng" dirty="0">
                <a:latin typeface="Cambria" panose="02040503050406030204" pitchFamily="18" charset="0"/>
                <a:ea typeface="Cambria" panose="02040503050406030204" pitchFamily="18" charset="0"/>
              </a:rPr>
              <a:t>Bidding Systems: </a:t>
            </a:r>
            <a:r>
              <a:rPr lang="en-US" sz="1800" dirty="0">
                <a:latin typeface="Cambria" panose="02040503050406030204" pitchFamily="18" charset="0"/>
                <a:ea typeface="Cambria" panose="02040503050406030204" pitchFamily="18" charset="0"/>
              </a:rPr>
              <a:t>Digital bidding platforms ensure competitive pricing for farmers by allowing buyers to compete, ensuring better profits.</a:t>
            </a:r>
          </a:p>
          <a:p>
            <a:pPr marL="0" indent="0">
              <a:buNone/>
            </a:pPr>
            <a:r>
              <a:rPr lang="en-US" sz="1800" b="1" u="sng" dirty="0">
                <a:latin typeface="Cambria" panose="02040503050406030204" pitchFamily="18" charset="0"/>
                <a:ea typeface="Cambria" panose="02040503050406030204" pitchFamily="18" charset="0"/>
              </a:rPr>
              <a:t>Transportation Solutions:</a:t>
            </a:r>
            <a:r>
              <a:rPr lang="en-US" sz="1800" dirty="0">
                <a:latin typeface="Cambria" panose="02040503050406030204" pitchFamily="18" charset="0"/>
                <a:ea typeface="Cambria" panose="02040503050406030204" pitchFamily="18" charset="0"/>
              </a:rPr>
              <a:t> Digital platforms can also offer affordable logistics services, reducing transportation costs and enabling farmers to reach profitable markets.</a:t>
            </a:r>
            <a:endParaRPr lang="en-IN"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29439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lstStyle/>
          <a:p>
            <a:pPr marL="76200" indent="0">
              <a:buNone/>
            </a:pPr>
            <a:r>
              <a:rPr lang="en-US" b="1" u="sng" dirty="0">
                <a:latin typeface="Cambria" panose="02040503050406030204" pitchFamily="18" charset="0"/>
                <a:ea typeface="Cambria" panose="02040503050406030204" pitchFamily="18" charset="0"/>
                <a:cs typeface="Times New Roman" panose="02020603050405020304" pitchFamily="18" charset="0"/>
              </a:rPr>
              <a:t>Gaps Identified</a:t>
            </a:r>
          </a:p>
          <a:p>
            <a:pPr marL="76200" indent="0">
              <a:buNone/>
            </a:pPr>
            <a:endParaRPr lang="en-US" dirty="0">
              <a:latin typeface="Cambria" panose="02040503050406030204" pitchFamily="18" charset="0"/>
              <a:ea typeface="Cambria" panose="02040503050406030204" pitchFamily="18" charset="0"/>
              <a:cs typeface="Times New Roman" panose="02020603050405020304" pitchFamily="18" charset="0"/>
            </a:endParaRPr>
          </a:p>
          <a:p>
            <a:pPr>
              <a:buFont typeface="Arial" panose="020B0604020202020204" pitchFamily="34" charset="0"/>
              <a:buChar char="•"/>
            </a:pPr>
            <a:r>
              <a:rPr lang="en-US" dirty="0">
                <a:latin typeface="Cambria" panose="02040503050406030204" pitchFamily="18" charset="0"/>
                <a:ea typeface="Cambria" panose="02040503050406030204" pitchFamily="18" charset="0"/>
                <a:cs typeface="Times New Roman" panose="02020603050405020304" pitchFamily="18" charset="0"/>
              </a:rPr>
              <a:t>No </a:t>
            </a:r>
            <a:r>
              <a:rPr lang="en-US" b="1" dirty="0">
                <a:latin typeface="Cambria" panose="02040503050406030204" pitchFamily="18" charset="0"/>
                <a:ea typeface="Cambria" panose="02040503050406030204" pitchFamily="18" charset="0"/>
                <a:cs typeface="Times New Roman" panose="02020603050405020304" pitchFamily="18" charset="0"/>
              </a:rPr>
              <a:t>real-time bidding</a:t>
            </a:r>
            <a:r>
              <a:rPr lang="en-US" dirty="0">
                <a:latin typeface="Cambria" panose="02040503050406030204" pitchFamily="18" charset="0"/>
                <a:ea typeface="Cambria" panose="02040503050406030204" pitchFamily="18" charset="0"/>
                <a:cs typeface="Times New Roman" panose="02020603050405020304" pitchFamily="18" charset="0"/>
              </a:rPr>
              <a:t> or dynamic pricing mechanisms.</a:t>
            </a:r>
          </a:p>
          <a:p>
            <a:pPr>
              <a:buFont typeface="Arial" panose="020B0604020202020204" pitchFamily="34" charset="0"/>
              <a:buChar char="•"/>
            </a:pPr>
            <a:r>
              <a:rPr lang="en-US" dirty="0">
                <a:latin typeface="Cambria" panose="02040503050406030204" pitchFamily="18" charset="0"/>
                <a:ea typeface="Cambria" panose="02040503050406030204" pitchFamily="18" charset="0"/>
                <a:cs typeface="Times New Roman" panose="02020603050405020304" pitchFamily="18" charset="0"/>
              </a:rPr>
              <a:t>Limited </a:t>
            </a:r>
            <a:r>
              <a:rPr lang="en-US" b="1" dirty="0">
                <a:latin typeface="Cambria" panose="02040503050406030204" pitchFamily="18" charset="0"/>
                <a:ea typeface="Cambria" panose="02040503050406030204" pitchFamily="18" charset="0"/>
                <a:cs typeface="Times New Roman" panose="02020603050405020304" pitchFamily="18" charset="0"/>
              </a:rPr>
              <a:t>market insights</a:t>
            </a:r>
            <a:r>
              <a:rPr lang="en-US" dirty="0">
                <a:latin typeface="Cambria" panose="02040503050406030204" pitchFamily="18" charset="0"/>
                <a:ea typeface="Cambria" panose="02040503050406030204" pitchFamily="18" charset="0"/>
                <a:cs typeface="Times New Roman" panose="02020603050405020304" pitchFamily="18" charset="0"/>
              </a:rPr>
              <a:t> and analytics.</a:t>
            </a:r>
          </a:p>
          <a:p>
            <a:pPr>
              <a:buFont typeface="Arial" panose="020B0604020202020204" pitchFamily="34" charset="0"/>
              <a:buChar char="•"/>
            </a:pPr>
            <a:r>
              <a:rPr lang="en-US" dirty="0">
                <a:latin typeface="Cambria" panose="02040503050406030204" pitchFamily="18" charset="0"/>
                <a:ea typeface="Cambria" panose="02040503050406030204" pitchFamily="18" charset="0"/>
                <a:cs typeface="Times New Roman" panose="02020603050405020304" pitchFamily="18" charset="0"/>
              </a:rPr>
              <a:t>Lack of </a:t>
            </a:r>
            <a:r>
              <a:rPr lang="en-US" b="1" dirty="0">
                <a:latin typeface="Cambria" panose="02040503050406030204" pitchFamily="18" charset="0"/>
                <a:ea typeface="Cambria" panose="02040503050406030204" pitchFamily="18" charset="0"/>
                <a:cs typeface="Times New Roman" panose="02020603050405020304" pitchFamily="18" charset="0"/>
              </a:rPr>
              <a:t>integrated transportation solutions</a:t>
            </a:r>
            <a:r>
              <a:rPr lang="en-US" dirty="0">
                <a:latin typeface="Cambria" panose="02040503050406030204" pitchFamily="18" charset="0"/>
                <a:ea typeface="Cambria" panose="02040503050406030204" pitchFamily="18" charset="0"/>
                <a:cs typeface="Times New Roman" panose="02020603050405020304" pitchFamily="18" charset="0"/>
              </a:rPr>
              <a:t>.</a:t>
            </a:r>
          </a:p>
          <a:p>
            <a:pPr>
              <a:buFont typeface="Arial" panose="020B0604020202020204" pitchFamily="34" charset="0"/>
              <a:buChar char="•"/>
            </a:pPr>
            <a:r>
              <a:rPr lang="en-US" dirty="0">
                <a:latin typeface="Cambria" panose="02040503050406030204" pitchFamily="18" charset="0"/>
                <a:ea typeface="Cambria" panose="02040503050406030204" pitchFamily="18" charset="0"/>
                <a:cs typeface="Times New Roman" panose="02020603050405020304" pitchFamily="18" charset="0"/>
              </a:rPr>
              <a:t>Basic </a:t>
            </a:r>
            <a:r>
              <a:rPr lang="en-US" b="1" dirty="0">
                <a:latin typeface="Cambria" panose="02040503050406030204" pitchFamily="18" charset="0"/>
                <a:ea typeface="Cambria" panose="02040503050406030204" pitchFamily="18" charset="0"/>
                <a:cs typeface="Times New Roman" panose="02020603050405020304" pitchFamily="18" charset="0"/>
              </a:rPr>
              <a:t>profit calculations</a:t>
            </a:r>
            <a:r>
              <a:rPr lang="en-US" dirty="0">
                <a:latin typeface="Cambria" panose="02040503050406030204" pitchFamily="18" charset="0"/>
                <a:ea typeface="Cambria" panose="02040503050406030204" pitchFamily="18" charset="0"/>
                <a:cs typeface="Times New Roman" panose="02020603050405020304" pitchFamily="18" charset="0"/>
              </a:rPr>
              <a:t> without advanced tools.</a:t>
            </a:r>
          </a:p>
          <a:p>
            <a:pPr marL="0" indent="0">
              <a:buNone/>
            </a:pPr>
            <a:endParaRPr lang="en-IN" dirty="0"/>
          </a:p>
        </p:txBody>
      </p:sp>
    </p:spTree>
    <p:extLst>
      <p:ext uri="{BB962C8B-B14F-4D97-AF65-F5344CB8AC3E}">
        <p14:creationId xmlns:p14="http://schemas.microsoft.com/office/powerpoint/2010/main" val="163766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lstStyle/>
          <a:p>
            <a:pPr marL="0" indent="0">
              <a:buNone/>
            </a:pPr>
            <a:r>
              <a:rPr lang="en-US" b="1" dirty="0">
                <a:latin typeface="Cambria" panose="02040503050406030204" pitchFamily="18" charset="0"/>
                <a:ea typeface="Cambria" panose="02040503050406030204" pitchFamily="18" charset="0"/>
                <a:cs typeface="Times New Roman" panose="02020603050405020304" pitchFamily="18" charset="0"/>
              </a:rPr>
              <a:t>Real-Time Bidding</a:t>
            </a:r>
            <a:r>
              <a:rPr lang="en-US" dirty="0">
                <a:latin typeface="Cambria" panose="02040503050406030204" pitchFamily="18" charset="0"/>
                <a:ea typeface="Cambria" panose="02040503050406030204" pitchFamily="18" charset="0"/>
                <a:cs typeface="Times New Roman" panose="02020603050405020304" pitchFamily="18" charset="0"/>
              </a:rPr>
              <a:t>: Dynamic pricing through consumer bids.</a:t>
            </a:r>
          </a:p>
          <a:p>
            <a:pPr marL="0" indent="0">
              <a:buNone/>
            </a:pPr>
            <a:r>
              <a:rPr lang="en-US" b="1" dirty="0">
                <a:latin typeface="Cambria" panose="02040503050406030204" pitchFamily="18" charset="0"/>
                <a:ea typeface="Cambria" panose="02040503050406030204" pitchFamily="18" charset="0"/>
                <a:cs typeface="Times New Roman" panose="02020603050405020304" pitchFamily="18" charset="0"/>
              </a:rPr>
              <a:t>Price Range Setting</a:t>
            </a:r>
            <a:r>
              <a:rPr lang="en-US" dirty="0">
                <a:latin typeface="Cambria" panose="02040503050406030204" pitchFamily="18" charset="0"/>
                <a:ea typeface="Cambria" panose="02040503050406030204" pitchFamily="18" charset="0"/>
                <a:cs typeface="Times New Roman" panose="02020603050405020304" pitchFamily="18" charset="0"/>
              </a:rPr>
              <a:t>: Consumers set prices; farmers choose the best offer.</a:t>
            </a:r>
          </a:p>
          <a:p>
            <a:pPr marL="0" indent="0">
              <a:buNone/>
            </a:pPr>
            <a:r>
              <a:rPr lang="en-US" b="1" dirty="0">
                <a:latin typeface="Cambria" panose="02040503050406030204" pitchFamily="18" charset="0"/>
                <a:ea typeface="Cambria" panose="02040503050406030204" pitchFamily="18" charset="0"/>
                <a:cs typeface="Times New Roman" panose="02020603050405020304" pitchFamily="18" charset="0"/>
              </a:rPr>
              <a:t>Transportation Assistance</a:t>
            </a:r>
            <a:r>
              <a:rPr lang="en-US" dirty="0">
                <a:latin typeface="Cambria" panose="02040503050406030204" pitchFamily="18" charset="0"/>
                <a:ea typeface="Cambria" panose="02040503050406030204" pitchFamily="18" charset="0"/>
                <a:cs typeface="Times New Roman" panose="02020603050405020304" pitchFamily="18" charset="0"/>
              </a:rPr>
              <a:t>: Logistics support for delivering crops.</a:t>
            </a:r>
          </a:p>
          <a:p>
            <a:pPr marL="0" indent="0">
              <a:buNone/>
            </a:pPr>
            <a:r>
              <a:rPr lang="en-US" b="1" dirty="0">
                <a:latin typeface="Cambria" panose="02040503050406030204" pitchFamily="18" charset="0"/>
                <a:ea typeface="Cambria" panose="02040503050406030204" pitchFamily="18" charset="0"/>
                <a:cs typeface="Times New Roman" panose="02020603050405020304" pitchFamily="18" charset="0"/>
              </a:rPr>
              <a:t>Profit Maximization Tools</a:t>
            </a:r>
            <a:r>
              <a:rPr lang="en-US" dirty="0">
                <a:latin typeface="Cambria" panose="02040503050406030204" pitchFamily="18" charset="0"/>
                <a:ea typeface="Cambria" panose="02040503050406030204" pitchFamily="18" charset="0"/>
                <a:cs typeface="Times New Roman" panose="02020603050405020304" pitchFamily="18" charset="0"/>
              </a:rPr>
              <a:t>: Calculations based on bids, costs, and market conditions.</a:t>
            </a:r>
          </a:p>
          <a:p>
            <a:pPr marL="0" indent="0">
              <a:buNone/>
            </a:pPr>
            <a:endParaRPr lang="en-US" dirty="0">
              <a:latin typeface="Cambria" panose="02040503050406030204" pitchFamily="18" charset="0"/>
              <a:ea typeface="Cambria" panose="02040503050406030204" pitchFamily="18" charset="0"/>
              <a:cs typeface="Times New Roman" panose="02020603050405020304" pitchFamily="18" charset="0"/>
            </a:endParaRPr>
          </a:p>
          <a:p>
            <a:pPr marL="76200" indent="0">
              <a:buNone/>
            </a:pPr>
            <a:r>
              <a:rPr lang="en-US" b="1" u="sng" dirty="0">
                <a:latin typeface="Cambria" panose="02040503050406030204" pitchFamily="18" charset="0"/>
                <a:ea typeface="Cambria" panose="02040503050406030204" pitchFamily="18" charset="0"/>
                <a:cs typeface="Times New Roman" panose="02020603050405020304" pitchFamily="18" charset="0"/>
              </a:rPr>
              <a:t>Impact</a:t>
            </a:r>
            <a:endParaRPr lang="en-US" u="sng" dirty="0">
              <a:latin typeface="Cambria" panose="02040503050406030204" pitchFamily="18" charset="0"/>
              <a:ea typeface="Cambria" panose="02040503050406030204" pitchFamily="18" charset="0"/>
              <a:cs typeface="Times New Roman" panose="02020603050405020304" pitchFamily="18" charset="0"/>
            </a:endParaRPr>
          </a:p>
          <a:p>
            <a:pPr>
              <a:buFont typeface="Arial" panose="020B0604020202020204" pitchFamily="34" charset="0"/>
              <a:buChar char="•"/>
            </a:pPr>
            <a:r>
              <a:rPr lang="en-US" dirty="0">
                <a:latin typeface="Cambria" panose="02040503050406030204" pitchFamily="18" charset="0"/>
                <a:ea typeface="Cambria" panose="02040503050406030204" pitchFamily="18" charset="0"/>
                <a:cs typeface="Times New Roman" panose="02020603050405020304" pitchFamily="18" charset="0"/>
              </a:rPr>
              <a:t>Enhances </a:t>
            </a:r>
            <a:r>
              <a:rPr lang="en-US" b="1" dirty="0">
                <a:latin typeface="Cambria" panose="02040503050406030204" pitchFamily="18" charset="0"/>
                <a:ea typeface="Cambria" panose="02040503050406030204" pitchFamily="18" charset="0"/>
                <a:cs typeface="Times New Roman" panose="02020603050405020304" pitchFamily="18" charset="0"/>
              </a:rPr>
              <a:t>price competitiveness</a:t>
            </a:r>
            <a:r>
              <a:rPr lang="en-US" dirty="0">
                <a:latin typeface="Cambria" panose="02040503050406030204" pitchFamily="18" charset="0"/>
                <a:ea typeface="Cambria" panose="02040503050406030204" pitchFamily="18" charset="0"/>
                <a:cs typeface="Times New Roman" panose="02020603050405020304" pitchFamily="18" charset="0"/>
              </a:rPr>
              <a:t>.</a:t>
            </a:r>
          </a:p>
          <a:p>
            <a:pPr>
              <a:buFont typeface="Arial" panose="020B0604020202020204" pitchFamily="34" charset="0"/>
              <a:buChar char="•"/>
            </a:pPr>
            <a:r>
              <a:rPr lang="en-US" dirty="0">
                <a:latin typeface="Cambria" panose="02040503050406030204" pitchFamily="18" charset="0"/>
                <a:ea typeface="Cambria" panose="02040503050406030204" pitchFamily="18" charset="0"/>
                <a:cs typeface="Times New Roman" panose="02020603050405020304" pitchFamily="18" charset="0"/>
              </a:rPr>
              <a:t>Provides </a:t>
            </a:r>
            <a:r>
              <a:rPr lang="en-US" b="1" dirty="0">
                <a:latin typeface="Cambria" panose="02040503050406030204" pitchFamily="18" charset="0"/>
                <a:ea typeface="Cambria" panose="02040503050406030204" pitchFamily="18" charset="0"/>
                <a:cs typeface="Times New Roman" panose="02020603050405020304" pitchFamily="18" charset="0"/>
              </a:rPr>
              <a:t>data-driven decision-making</a:t>
            </a:r>
            <a:r>
              <a:rPr lang="en-US" dirty="0">
                <a:latin typeface="Cambria" panose="02040503050406030204" pitchFamily="18" charset="0"/>
                <a:ea typeface="Cambria" panose="02040503050406030204" pitchFamily="18" charset="0"/>
                <a:cs typeface="Times New Roman" panose="02020603050405020304" pitchFamily="18" charset="0"/>
              </a:rPr>
              <a:t>.</a:t>
            </a:r>
          </a:p>
          <a:p>
            <a:pPr>
              <a:buFont typeface="Arial" panose="020B0604020202020204" pitchFamily="34" charset="0"/>
              <a:buChar char="•"/>
            </a:pPr>
            <a:r>
              <a:rPr lang="en-US" dirty="0">
                <a:latin typeface="Cambria" panose="02040503050406030204" pitchFamily="18" charset="0"/>
                <a:ea typeface="Cambria" panose="02040503050406030204" pitchFamily="18" charset="0"/>
                <a:cs typeface="Times New Roman" panose="02020603050405020304" pitchFamily="18" charset="0"/>
              </a:rPr>
              <a:t>Optimizes </a:t>
            </a:r>
            <a:r>
              <a:rPr lang="en-US" b="1" dirty="0">
                <a:latin typeface="Cambria" panose="02040503050406030204" pitchFamily="18" charset="0"/>
                <a:ea typeface="Cambria" panose="02040503050406030204" pitchFamily="18" charset="0"/>
                <a:cs typeface="Times New Roman" panose="02020603050405020304" pitchFamily="18" charset="0"/>
              </a:rPr>
              <a:t>farmers’ profits</a:t>
            </a:r>
            <a:r>
              <a:rPr lang="en-US" dirty="0">
                <a:latin typeface="Cambria" panose="02040503050406030204" pitchFamily="18" charset="0"/>
                <a:ea typeface="Cambria" panose="02040503050406030204" pitchFamily="18" charset="0"/>
                <a:cs typeface="Times New Roman" panose="02020603050405020304" pitchFamily="18" charset="0"/>
              </a:rPr>
              <a:t> and streamlines </a:t>
            </a:r>
            <a:r>
              <a:rPr lang="en-US" b="1" dirty="0">
                <a:latin typeface="Cambria" panose="02040503050406030204" pitchFamily="18" charset="0"/>
                <a:ea typeface="Cambria" panose="02040503050406030204" pitchFamily="18" charset="0"/>
                <a:cs typeface="Times New Roman" panose="02020603050405020304" pitchFamily="18" charset="0"/>
              </a:rPr>
              <a:t>logistics</a:t>
            </a:r>
            <a:r>
              <a:rPr lang="en-US" dirty="0">
                <a:latin typeface="Cambria" panose="02040503050406030204" pitchFamily="18" charset="0"/>
                <a:ea typeface="Cambria" panose="02040503050406030204" pitchFamily="18" charset="0"/>
                <a:cs typeface="Times New Roman" panose="02020603050405020304" pitchFamily="18" charset="0"/>
              </a:rPr>
              <a:t>.</a:t>
            </a:r>
          </a:p>
          <a:p>
            <a:endParaRPr lang="en-GB" dirty="0"/>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9549C-BD76-D539-686D-0480233C2750}"/>
              </a:ext>
            </a:extLst>
          </p:cNvPr>
          <p:cNvSpPr>
            <a:spLocks noGrp="1"/>
          </p:cNvSpPr>
          <p:nvPr>
            <p:ph type="title"/>
          </p:nvPr>
        </p:nvSpPr>
        <p:spPr/>
        <p:txBody>
          <a:bodyPr/>
          <a:lstStyle/>
          <a:p>
            <a:r>
              <a:rPr lang="en-US" dirty="0"/>
              <a:t>Proposed method (Contd..)</a:t>
            </a:r>
            <a:endParaRPr lang="en-IN" dirty="0"/>
          </a:p>
        </p:txBody>
      </p:sp>
      <p:pic>
        <p:nvPicPr>
          <p:cNvPr id="11" name="Content Placeholder 10">
            <a:extLst>
              <a:ext uri="{FF2B5EF4-FFF2-40B4-BE49-F238E27FC236}">
                <a16:creationId xmlns:a16="http://schemas.microsoft.com/office/drawing/2014/main" id="{A1DE9595-BD25-B215-05C9-5083B9AD7A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084" y="1098177"/>
            <a:ext cx="2668308" cy="4953000"/>
          </a:xfrm>
        </p:spPr>
      </p:pic>
      <p:pic>
        <p:nvPicPr>
          <p:cNvPr id="13" name="Picture 12">
            <a:extLst>
              <a:ext uri="{FF2B5EF4-FFF2-40B4-BE49-F238E27FC236}">
                <a16:creationId xmlns:a16="http://schemas.microsoft.com/office/drawing/2014/main" id="{7467A82C-49DF-9C79-2B68-6C295AACFA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8781" y="1098177"/>
            <a:ext cx="2816038" cy="4953000"/>
          </a:xfrm>
          <a:prstGeom prst="rect">
            <a:avLst/>
          </a:prstGeom>
        </p:spPr>
      </p:pic>
      <p:pic>
        <p:nvPicPr>
          <p:cNvPr id="15" name="Picture 14">
            <a:extLst>
              <a:ext uri="{FF2B5EF4-FFF2-40B4-BE49-F238E27FC236}">
                <a16:creationId xmlns:a16="http://schemas.microsoft.com/office/drawing/2014/main" id="{FA8D363E-49D0-B7F6-DE92-77116AC894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26208" y="1098177"/>
            <a:ext cx="2668308" cy="4953000"/>
          </a:xfrm>
          <a:prstGeom prst="rect">
            <a:avLst/>
          </a:prstGeom>
        </p:spPr>
      </p:pic>
    </p:spTree>
    <p:extLst>
      <p:ext uri="{BB962C8B-B14F-4D97-AF65-F5344CB8AC3E}">
        <p14:creationId xmlns:p14="http://schemas.microsoft.com/office/powerpoint/2010/main" val="393769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762000" y="1564342"/>
            <a:ext cx="10668000" cy="4952997"/>
          </a:xfrm>
        </p:spPr>
        <p:txBody>
          <a:bodyPr>
            <a:normAutofit/>
          </a:bodyPr>
          <a:lstStyle/>
          <a:p>
            <a:pPr marL="457200" indent="-457200">
              <a:buFont typeface="+mj-lt"/>
              <a:buAutoNum type="arabicPeriod"/>
            </a:pPr>
            <a:r>
              <a:rPr lang="en-US" sz="2000" b="1" dirty="0">
                <a:latin typeface="Cambria" panose="02040503050406030204" pitchFamily="18" charset="0"/>
                <a:ea typeface="Cambria" panose="02040503050406030204" pitchFamily="18" charset="0"/>
              </a:rPr>
              <a:t>Bridge the Gap Between Farmers and Consumers:</a:t>
            </a:r>
            <a:r>
              <a:rPr lang="en-US" sz="2000" dirty="0">
                <a:latin typeface="Cambria" panose="02040503050406030204" pitchFamily="18" charset="0"/>
                <a:ea typeface="Cambria" panose="02040503050406030204" pitchFamily="18" charset="0"/>
              </a:rPr>
              <a:t> Foster direct interactions between farmers and consumers, ensuring fair pricing and product quality.</a:t>
            </a:r>
          </a:p>
          <a:p>
            <a:pPr marL="457200" indent="-457200">
              <a:buFont typeface="+mj-lt"/>
              <a:buAutoNum type="arabicPeriod"/>
            </a:pPr>
            <a:r>
              <a:rPr lang="en-US" sz="2000" b="1" dirty="0">
                <a:latin typeface="Cambria" panose="02040503050406030204" pitchFamily="18" charset="0"/>
                <a:ea typeface="Cambria" panose="02040503050406030204" pitchFamily="18" charset="0"/>
              </a:rPr>
              <a:t>Integrate Bidding and Price Matching: </a:t>
            </a:r>
            <a:r>
              <a:rPr lang="en-US" sz="2000" dirty="0">
                <a:latin typeface="Cambria" panose="02040503050406030204" pitchFamily="18" charset="0"/>
                <a:ea typeface="Cambria" panose="02040503050406030204" pitchFamily="18" charset="0"/>
              </a:rPr>
              <a:t>Create a platform where farmers can engage in competitive bidding and price negotiations for their produce.</a:t>
            </a:r>
          </a:p>
          <a:p>
            <a:pPr marL="457200" indent="-457200">
              <a:buFont typeface="+mj-lt"/>
              <a:buAutoNum type="arabicPeriod"/>
            </a:pPr>
            <a:r>
              <a:rPr lang="en-US" sz="2000" b="1" dirty="0">
                <a:latin typeface="Cambria" panose="02040503050406030204" pitchFamily="18" charset="0"/>
                <a:ea typeface="Cambria" panose="02040503050406030204" pitchFamily="18" charset="0"/>
              </a:rPr>
              <a:t>Maximize Farmer Profits: </a:t>
            </a:r>
            <a:r>
              <a:rPr lang="en-US" sz="2000" dirty="0">
                <a:latin typeface="Cambria" panose="02040503050406030204" pitchFamily="18" charset="0"/>
                <a:ea typeface="Cambria" panose="02040503050406030204" pitchFamily="18" charset="0"/>
              </a:rPr>
              <a:t>Enable farmers to identify the nearest mandi offering the highest profit margin for their produce.</a:t>
            </a:r>
          </a:p>
          <a:p>
            <a:pPr marL="457200" indent="-457200">
              <a:buFont typeface="+mj-lt"/>
              <a:buAutoNum type="arabicPeriod"/>
            </a:pPr>
            <a:r>
              <a:rPr lang="en-US" sz="2000" b="1" dirty="0">
                <a:latin typeface="Cambria" panose="02040503050406030204" pitchFamily="18" charset="0"/>
                <a:ea typeface="Cambria" panose="02040503050406030204" pitchFamily="18" charset="0"/>
              </a:rPr>
              <a:t>Provide Real-Time Market Data: </a:t>
            </a:r>
            <a:r>
              <a:rPr lang="en-US" sz="2000" dirty="0">
                <a:latin typeface="Cambria" panose="02040503050406030204" pitchFamily="18" charset="0"/>
                <a:ea typeface="Cambria" panose="02040503050406030204" pitchFamily="18" charset="0"/>
              </a:rPr>
              <a:t>Offer up-to-date pricing and bidding information to help farmers make informed selling decisions.</a:t>
            </a:r>
          </a:p>
          <a:p>
            <a:pPr marL="457200" indent="-457200">
              <a:buFont typeface="+mj-lt"/>
              <a:buAutoNum type="arabicPeriod"/>
            </a:pPr>
            <a:r>
              <a:rPr lang="en-US" sz="2000" b="1" dirty="0">
                <a:latin typeface="Cambria" panose="02040503050406030204" pitchFamily="18" charset="0"/>
                <a:ea typeface="Cambria" panose="02040503050406030204" pitchFamily="18" charset="0"/>
              </a:rPr>
              <a:t>Enhance Product Transparency for Consumers:</a:t>
            </a:r>
            <a:r>
              <a:rPr lang="en-US" sz="2000" dirty="0">
                <a:latin typeface="Cambria" panose="02040503050406030204" pitchFamily="18" charset="0"/>
                <a:ea typeface="Cambria" panose="02040503050406030204" pitchFamily="18" charset="0"/>
              </a:rPr>
              <a:t> Allow consumers to check the quality of agricultural products and make purchases within their preferred price range.</a:t>
            </a:r>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a:xfrm>
            <a:off x="762000" y="1089212"/>
            <a:ext cx="10668000" cy="4952997"/>
          </a:xfrm>
        </p:spPr>
        <p:txBody>
          <a:bodyPr>
            <a:normAutofit fontScale="92500" lnSpcReduction="20000"/>
          </a:bodyPr>
          <a:lstStyle/>
          <a:p>
            <a:pPr lvl="0">
              <a:lnSpc>
                <a:spcPct val="107000"/>
              </a:lnSpc>
              <a:spcAft>
                <a:spcPts val="800"/>
              </a:spcAft>
              <a:buFont typeface="Wingdings" panose="05000000000000000000" pitchFamily="2" charset="2"/>
              <a:buChar char="q"/>
              <a:tabLst>
                <a:tab pos="457200" algn="l"/>
              </a:tabLst>
            </a:pPr>
            <a:r>
              <a:rPr lang="en-IN" sz="1800" b="1" kern="100" dirty="0">
                <a:effectLst/>
                <a:latin typeface="Cambria" panose="02040503050406030204" pitchFamily="18" charset="0"/>
                <a:ea typeface="Cambria" panose="02040503050406030204" pitchFamily="18" charset="0"/>
                <a:cs typeface="Times New Roman" panose="02020603050405020304" pitchFamily="18" charset="0"/>
              </a:rPr>
              <a:t>Splash Screen:</a:t>
            </a:r>
            <a:endParaRPr lang="en-IN" sz="1800" kern="100" dirty="0">
              <a:effectLst/>
              <a:latin typeface="Cambria" panose="02040503050406030204" pitchFamily="18" charset="0"/>
              <a:ea typeface="Cambria" panose="02040503050406030204" pitchFamily="18" charset="0"/>
              <a:cs typeface="Times New Roman" panose="02020603050405020304" pitchFamily="18" charset="0"/>
            </a:endParaRPr>
          </a:p>
          <a:p>
            <a:pPr lvl="1">
              <a:lnSpc>
                <a:spcPct val="107000"/>
              </a:lnSpc>
              <a:spcAft>
                <a:spcPts val="800"/>
              </a:spcAft>
              <a:buSzPts val="1000"/>
              <a:buFont typeface="Arial" panose="020B0604020202020204" pitchFamily="34" charset="0"/>
              <a:buChar char="•"/>
              <a:tabLst>
                <a:tab pos="914400" algn="l"/>
              </a:tabLst>
            </a:pPr>
            <a:r>
              <a:rPr lang="en-IN" sz="1800" kern="100" dirty="0">
                <a:latin typeface="Cambria" panose="02040503050406030204" pitchFamily="18" charset="0"/>
                <a:ea typeface="Cambria" panose="02040503050406030204" pitchFamily="18" charset="0"/>
                <a:cs typeface="Times New Roman" panose="02020603050405020304" pitchFamily="18" charset="0"/>
              </a:rPr>
              <a:t>We</a:t>
            </a:r>
            <a:r>
              <a:rPr lang="en-IN" sz="1800" kern="100" dirty="0">
                <a:effectLst/>
                <a:latin typeface="Cambria" panose="02040503050406030204" pitchFamily="18" charset="0"/>
                <a:ea typeface="Cambria" panose="02040503050406030204" pitchFamily="18" charset="0"/>
                <a:cs typeface="Times New Roman" panose="02020603050405020304" pitchFamily="18" charset="0"/>
              </a:rPr>
              <a:t>’ve added a </a:t>
            </a:r>
            <a:r>
              <a:rPr lang="en-IN" sz="1800" kern="100" dirty="0" err="1">
                <a:effectLst/>
                <a:latin typeface="Cambria" panose="02040503050406030204" pitchFamily="18" charset="0"/>
                <a:ea typeface="Cambria" panose="02040503050406030204" pitchFamily="18" charset="0"/>
                <a:cs typeface="Times New Roman" panose="02020603050405020304" pitchFamily="18" charset="0"/>
              </a:rPr>
              <a:t>SplashActivity</a:t>
            </a:r>
            <a:r>
              <a:rPr lang="en-IN" sz="1800" kern="100" dirty="0">
                <a:effectLst/>
                <a:latin typeface="Cambria" panose="02040503050406030204" pitchFamily="18" charset="0"/>
                <a:ea typeface="Cambria" panose="02040503050406030204" pitchFamily="18" charset="0"/>
                <a:cs typeface="Times New Roman" panose="02020603050405020304" pitchFamily="18" charset="0"/>
              </a:rPr>
              <a:t>, which displays the splash screen when the app starts. After a delay of 3 seconds (3000 </a:t>
            </a:r>
            <a:r>
              <a:rPr lang="en-IN" sz="1800" kern="100" dirty="0" err="1">
                <a:effectLst/>
                <a:latin typeface="Cambria" panose="02040503050406030204" pitchFamily="18" charset="0"/>
                <a:ea typeface="Cambria" panose="02040503050406030204" pitchFamily="18" charset="0"/>
                <a:cs typeface="Times New Roman" panose="02020603050405020304" pitchFamily="18" charset="0"/>
              </a:rPr>
              <a:t>ms</a:t>
            </a:r>
            <a:r>
              <a:rPr lang="en-IN" sz="1800" kern="100" dirty="0">
                <a:effectLst/>
                <a:latin typeface="Cambria" panose="02040503050406030204" pitchFamily="18" charset="0"/>
                <a:ea typeface="Cambria" panose="02040503050406030204" pitchFamily="18" charset="0"/>
                <a:cs typeface="Times New Roman" panose="02020603050405020304" pitchFamily="18" charset="0"/>
              </a:rPr>
              <a:t>), it redirects to the Login activity.</a:t>
            </a:r>
          </a:p>
          <a:p>
            <a:pPr lvl="0">
              <a:lnSpc>
                <a:spcPct val="107000"/>
              </a:lnSpc>
              <a:spcAft>
                <a:spcPts val="800"/>
              </a:spcAft>
              <a:buFont typeface="Wingdings" panose="05000000000000000000" pitchFamily="2" charset="2"/>
              <a:buChar char="q"/>
              <a:tabLst>
                <a:tab pos="457200" algn="l"/>
              </a:tabLst>
            </a:pPr>
            <a:r>
              <a:rPr lang="en-IN" sz="1800" b="1" kern="100" dirty="0">
                <a:effectLst/>
                <a:latin typeface="Cambria" panose="02040503050406030204" pitchFamily="18" charset="0"/>
                <a:ea typeface="Cambria" panose="02040503050406030204" pitchFamily="18" charset="0"/>
                <a:cs typeface="Times New Roman" panose="02020603050405020304" pitchFamily="18" charset="0"/>
              </a:rPr>
              <a:t>User Authentication:</a:t>
            </a:r>
            <a:endParaRPr lang="en-IN" sz="1800" kern="100" dirty="0">
              <a:effectLst/>
              <a:latin typeface="Cambria" panose="02040503050406030204" pitchFamily="18" charset="0"/>
              <a:ea typeface="Cambria" panose="02040503050406030204" pitchFamily="18" charset="0"/>
              <a:cs typeface="Times New Roman" panose="02020603050405020304" pitchFamily="18" charset="0"/>
            </a:endParaRPr>
          </a:p>
          <a:p>
            <a:pPr lvl="1">
              <a:lnSpc>
                <a:spcPct val="107000"/>
              </a:lnSpc>
              <a:spcAft>
                <a:spcPts val="800"/>
              </a:spcAft>
              <a:buSzPts val="1000"/>
              <a:buFont typeface="Arial" panose="020B0604020202020204" pitchFamily="34" charset="0"/>
              <a:buChar char="•"/>
              <a:tabLst>
                <a:tab pos="914400" algn="l"/>
              </a:tabLst>
            </a:pPr>
            <a:r>
              <a:rPr lang="en-IN" sz="1800" kern="100" dirty="0">
                <a:effectLst/>
                <a:latin typeface="Cambria" panose="02040503050406030204" pitchFamily="18" charset="0"/>
                <a:ea typeface="Cambria" panose="02040503050406030204" pitchFamily="18" charset="0"/>
                <a:cs typeface="Times New Roman" panose="02020603050405020304" pitchFamily="18" charset="0"/>
              </a:rPr>
              <a:t>The app allows users to </a:t>
            </a:r>
            <a:r>
              <a:rPr lang="en-IN" sz="1800" b="1" kern="100" dirty="0">
                <a:effectLst/>
                <a:latin typeface="Cambria" panose="02040503050406030204" pitchFamily="18" charset="0"/>
                <a:ea typeface="Cambria" panose="02040503050406030204" pitchFamily="18" charset="0"/>
                <a:cs typeface="Times New Roman" panose="02020603050405020304" pitchFamily="18" charset="0"/>
              </a:rPr>
              <a:t>register</a:t>
            </a:r>
            <a:r>
              <a:rPr lang="en-IN" sz="1800" kern="100" dirty="0">
                <a:effectLst/>
                <a:latin typeface="Cambria" panose="02040503050406030204" pitchFamily="18" charset="0"/>
                <a:ea typeface="Cambria" panose="02040503050406030204" pitchFamily="18" charset="0"/>
                <a:cs typeface="Times New Roman" panose="02020603050405020304" pitchFamily="18" charset="0"/>
              </a:rPr>
              <a:t> with their email and password and then </a:t>
            </a:r>
            <a:r>
              <a:rPr lang="en-IN" sz="1800" b="1" kern="100" dirty="0">
                <a:effectLst/>
                <a:latin typeface="Cambria" panose="02040503050406030204" pitchFamily="18" charset="0"/>
                <a:ea typeface="Cambria" panose="02040503050406030204" pitchFamily="18" charset="0"/>
                <a:cs typeface="Times New Roman" panose="02020603050405020304" pitchFamily="18" charset="0"/>
              </a:rPr>
              <a:t>login</a:t>
            </a:r>
            <a:r>
              <a:rPr lang="en-IN" sz="1800" kern="100" dirty="0">
                <a:effectLst/>
                <a:latin typeface="Cambria" panose="02040503050406030204" pitchFamily="18" charset="0"/>
                <a:ea typeface="Cambria" panose="02040503050406030204" pitchFamily="18" charset="0"/>
                <a:cs typeface="Times New Roman" panose="02020603050405020304" pitchFamily="18" charset="0"/>
              </a:rPr>
              <a:t> using the same credentials.</a:t>
            </a:r>
          </a:p>
          <a:p>
            <a:pPr lvl="1">
              <a:lnSpc>
                <a:spcPct val="107000"/>
              </a:lnSpc>
              <a:spcAft>
                <a:spcPts val="800"/>
              </a:spcAft>
              <a:buSzPts val="1000"/>
              <a:buFont typeface="Arial" panose="020B0604020202020204" pitchFamily="34" charset="0"/>
              <a:buChar char="•"/>
              <a:tabLst>
                <a:tab pos="914400" algn="l"/>
              </a:tabLst>
            </a:pPr>
            <a:r>
              <a:rPr lang="en-IN" sz="1800" kern="100" dirty="0">
                <a:effectLst/>
                <a:latin typeface="Cambria" panose="02040503050406030204" pitchFamily="18" charset="0"/>
                <a:ea typeface="Cambria" panose="02040503050406030204" pitchFamily="18" charset="0"/>
                <a:cs typeface="Times New Roman" panose="02020603050405020304" pitchFamily="18" charset="0"/>
              </a:rPr>
              <a:t>Firebase Authentication has been integrated to handle user sign-ups, sign-ins, and session management.</a:t>
            </a:r>
          </a:p>
          <a:p>
            <a:pPr lvl="0">
              <a:lnSpc>
                <a:spcPct val="107000"/>
              </a:lnSpc>
              <a:spcAft>
                <a:spcPts val="800"/>
              </a:spcAft>
              <a:buFont typeface="Wingdings" panose="05000000000000000000" pitchFamily="2" charset="2"/>
              <a:buChar char="q"/>
              <a:tabLst>
                <a:tab pos="457200" algn="l"/>
              </a:tabLst>
            </a:pPr>
            <a:r>
              <a:rPr lang="en-IN" sz="1800" b="1" kern="100" dirty="0">
                <a:effectLst/>
                <a:latin typeface="Cambria" panose="02040503050406030204" pitchFamily="18" charset="0"/>
                <a:ea typeface="Cambria" panose="02040503050406030204" pitchFamily="18" charset="0"/>
                <a:cs typeface="Times New Roman" panose="02020603050405020304" pitchFamily="18" charset="0"/>
              </a:rPr>
              <a:t>Role Management:</a:t>
            </a:r>
            <a:endParaRPr lang="en-IN" sz="1800" kern="100" dirty="0">
              <a:effectLst/>
              <a:latin typeface="Cambria" panose="02040503050406030204" pitchFamily="18" charset="0"/>
              <a:ea typeface="Cambria" panose="02040503050406030204" pitchFamily="18" charset="0"/>
              <a:cs typeface="Times New Roman" panose="02020603050405020304" pitchFamily="18" charset="0"/>
            </a:endParaRPr>
          </a:p>
          <a:p>
            <a:pPr lvl="1">
              <a:lnSpc>
                <a:spcPct val="107000"/>
              </a:lnSpc>
              <a:spcAft>
                <a:spcPts val="800"/>
              </a:spcAft>
              <a:buSzPts val="1000"/>
              <a:buFont typeface="Arial" panose="020B0604020202020204" pitchFamily="34" charset="0"/>
              <a:buChar char="•"/>
              <a:tabLst>
                <a:tab pos="914400" algn="l"/>
              </a:tabLst>
            </a:pPr>
            <a:r>
              <a:rPr lang="en-IN" sz="1800" kern="100" dirty="0">
                <a:effectLst/>
                <a:latin typeface="Cambria" panose="02040503050406030204" pitchFamily="18" charset="0"/>
                <a:ea typeface="Cambria" panose="02040503050406030204" pitchFamily="18" charset="0"/>
                <a:cs typeface="Times New Roman" panose="02020603050405020304" pitchFamily="18" charset="0"/>
              </a:rPr>
              <a:t>During registration, the user is asked to select their role using a </a:t>
            </a:r>
            <a:r>
              <a:rPr lang="en-IN" sz="1800" kern="100" dirty="0" err="1">
                <a:effectLst/>
                <a:latin typeface="Cambria" panose="02040503050406030204" pitchFamily="18" charset="0"/>
                <a:ea typeface="Cambria" panose="02040503050406030204" pitchFamily="18" charset="0"/>
                <a:cs typeface="Times New Roman" panose="02020603050405020304" pitchFamily="18" charset="0"/>
              </a:rPr>
              <a:t>RadioGroup</a:t>
            </a:r>
            <a:r>
              <a:rPr lang="en-IN" sz="1800" kern="100" dirty="0">
                <a:effectLst/>
                <a:latin typeface="Cambria" panose="02040503050406030204" pitchFamily="18" charset="0"/>
                <a:ea typeface="Cambria" panose="02040503050406030204" pitchFamily="18" charset="0"/>
                <a:cs typeface="Times New Roman" panose="02020603050405020304" pitchFamily="18" charset="0"/>
              </a:rPr>
              <a:t> and </a:t>
            </a:r>
            <a:r>
              <a:rPr lang="en-IN" sz="1800" kern="100" dirty="0" err="1">
                <a:effectLst/>
                <a:latin typeface="Cambria" panose="02040503050406030204" pitchFamily="18" charset="0"/>
                <a:ea typeface="Cambria" panose="02040503050406030204" pitchFamily="18" charset="0"/>
                <a:cs typeface="Times New Roman" panose="02020603050405020304" pitchFamily="18" charset="0"/>
              </a:rPr>
              <a:t>RadioButton</a:t>
            </a:r>
            <a:r>
              <a:rPr lang="en-IN" sz="1800" kern="100" dirty="0">
                <a:effectLst/>
                <a:latin typeface="Cambria" panose="02040503050406030204" pitchFamily="18" charset="0"/>
                <a:ea typeface="Cambria" panose="02040503050406030204" pitchFamily="18" charset="0"/>
                <a:cs typeface="Times New Roman" panose="02020603050405020304" pitchFamily="18" charset="0"/>
              </a:rPr>
              <a:t>. The selected role is captured, and based on this role, you can implement role-specific functionalities (though these are not yet outlined in the current code).</a:t>
            </a:r>
          </a:p>
          <a:p>
            <a:pPr lvl="0">
              <a:lnSpc>
                <a:spcPct val="107000"/>
              </a:lnSpc>
              <a:spcAft>
                <a:spcPts val="800"/>
              </a:spcAft>
              <a:buFont typeface="Wingdings" panose="05000000000000000000" pitchFamily="2" charset="2"/>
              <a:buChar char="q"/>
              <a:tabLst>
                <a:tab pos="457200" algn="l"/>
              </a:tabLst>
            </a:pPr>
            <a:r>
              <a:rPr lang="en-IN" sz="1800" b="1" kern="100" dirty="0">
                <a:effectLst/>
                <a:latin typeface="Cambria" panose="02040503050406030204" pitchFamily="18" charset="0"/>
                <a:ea typeface="Cambria" panose="02040503050406030204" pitchFamily="18" charset="0"/>
                <a:cs typeface="Times New Roman" panose="02020603050405020304" pitchFamily="18" charset="0"/>
              </a:rPr>
              <a:t>Real-Time Database or Cloud </a:t>
            </a:r>
            <a:r>
              <a:rPr lang="en-IN" sz="1800" b="1" kern="100" dirty="0" err="1">
                <a:effectLst/>
                <a:latin typeface="Cambria" panose="02040503050406030204" pitchFamily="18" charset="0"/>
                <a:ea typeface="Cambria" panose="02040503050406030204" pitchFamily="18" charset="0"/>
                <a:cs typeface="Times New Roman" panose="02020603050405020304" pitchFamily="18" charset="0"/>
              </a:rPr>
              <a:t>Firestore</a:t>
            </a:r>
            <a:r>
              <a:rPr lang="en-IN" sz="1800" b="1" kern="100" dirty="0">
                <a:effectLst/>
                <a:latin typeface="Cambria" panose="02040503050406030204" pitchFamily="18" charset="0"/>
                <a:ea typeface="Cambria" panose="02040503050406030204" pitchFamily="18" charset="0"/>
                <a:cs typeface="Times New Roman" panose="02020603050405020304" pitchFamily="18" charset="0"/>
              </a:rPr>
              <a:t> (Future Integration):</a:t>
            </a:r>
            <a:endParaRPr lang="en-IN" sz="1800" kern="100" dirty="0">
              <a:effectLst/>
              <a:latin typeface="Cambria" panose="02040503050406030204" pitchFamily="18" charset="0"/>
              <a:ea typeface="Cambria" panose="02040503050406030204" pitchFamily="18" charset="0"/>
              <a:cs typeface="Times New Roman" panose="02020603050405020304" pitchFamily="18" charset="0"/>
            </a:endParaRPr>
          </a:p>
          <a:p>
            <a:pPr lvl="1">
              <a:lnSpc>
                <a:spcPct val="107000"/>
              </a:lnSpc>
              <a:spcAft>
                <a:spcPts val="800"/>
              </a:spcAft>
              <a:buSzPts val="1000"/>
              <a:buFont typeface="Arial" panose="020B0604020202020204" pitchFamily="34" charset="0"/>
              <a:buChar char="•"/>
              <a:tabLst>
                <a:tab pos="914400" algn="l"/>
              </a:tabLst>
            </a:pPr>
            <a:r>
              <a:rPr lang="en-IN" sz="1800" kern="100" dirty="0">
                <a:effectLst/>
                <a:latin typeface="Cambria" panose="02040503050406030204" pitchFamily="18" charset="0"/>
                <a:ea typeface="Cambria" panose="02040503050406030204" pitchFamily="18" charset="0"/>
                <a:cs typeface="Times New Roman" panose="02020603050405020304" pitchFamily="18" charset="0"/>
              </a:rPr>
              <a:t>Though not implemented in the shared code, once a user is authenticated, we could store additional details such as the user's </a:t>
            </a:r>
            <a:r>
              <a:rPr lang="en-IN" sz="1600" kern="100" dirty="0">
                <a:effectLst/>
                <a:latin typeface="Cambria" panose="02040503050406030204" pitchFamily="18" charset="0"/>
                <a:ea typeface="Cambria" panose="02040503050406030204" pitchFamily="18" charset="0"/>
                <a:cs typeface="Times New Roman" panose="02020603050405020304" pitchFamily="18" charset="0"/>
              </a:rPr>
              <a:t>profile, selected role, preferences, etc., using Firebase's </a:t>
            </a:r>
            <a:r>
              <a:rPr lang="en-IN" sz="1600" b="1" kern="100" dirty="0">
                <a:effectLst/>
                <a:latin typeface="Cambria" panose="02040503050406030204" pitchFamily="18" charset="0"/>
                <a:ea typeface="Cambria" panose="02040503050406030204" pitchFamily="18" charset="0"/>
                <a:cs typeface="Times New Roman" panose="02020603050405020304" pitchFamily="18" charset="0"/>
              </a:rPr>
              <a:t>Real-Time Database</a:t>
            </a:r>
            <a:r>
              <a:rPr lang="en-IN" sz="1600" kern="100" dirty="0">
                <a:effectLst/>
                <a:latin typeface="Cambria" panose="02040503050406030204" pitchFamily="18" charset="0"/>
                <a:ea typeface="Cambria" panose="02040503050406030204" pitchFamily="18" charset="0"/>
                <a:cs typeface="Times New Roman" panose="02020603050405020304" pitchFamily="18" charset="0"/>
              </a:rPr>
              <a:t> or </a:t>
            </a:r>
            <a:r>
              <a:rPr lang="en-IN" sz="1600" b="1" kern="100" dirty="0">
                <a:effectLst/>
                <a:latin typeface="Cambria" panose="02040503050406030204" pitchFamily="18" charset="0"/>
                <a:ea typeface="Cambria" panose="02040503050406030204" pitchFamily="18" charset="0"/>
                <a:cs typeface="Times New Roman" panose="02020603050405020304" pitchFamily="18" charset="0"/>
              </a:rPr>
              <a:t>Cloud </a:t>
            </a:r>
            <a:r>
              <a:rPr lang="en-IN" sz="1600" b="1" kern="100" dirty="0" err="1">
                <a:effectLst/>
                <a:latin typeface="Cambria" panose="02040503050406030204" pitchFamily="18" charset="0"/>
                <a:ea typeface="Cambria" panose="02040503050406030204" pitchFamily="18" charset="0"/>
                <a:cs typeface="Times New Roman" panose="02020603050405020304" pitchFamily="18" charset="0"/>
              </a:rPr>
              <a:t>Firestore</a:t>
            </a:r>
            <a:r>
              <a:rPr lang="en-IN" sz="1600" kern="100" dirty="0">
                <a:effectLst/>
                <a:latin typeface="Cambria" panose="02040503050406030204" pitchFamily="18" charset="0"/>
                <a:ea typeface="Cambria" panose="02040503050406030204" pitchFamily="18" charset="0"/>
                <a:cs typeface="Times New Roman" panose="02020603050405020304" pitchFamily="18" charset="0"/>
              </a:rPr>
              <a:t>.</a:t>
            </a:r>
          </a:p>
          <a:p>
            <a:endParaRPr lang="en-GB" dirty="0"/>
          </a:p>
        </p:txBody>
      </p:sp>
    </p:spTree>
    <p:extLst>
      <p:ext uri="{BB962C8B-B14F-4D97-AF65-F5344CB8AC3E}">
        <p14:creationId xmlns:p14="http://schemas.microsoft.com/office/powerpoint/2010/main" val="231494474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196</TotalTime>
  <Words>1558</Words>
  <Application>Microsoft Office PowerPoint</Application>
  <PresentationFormat>Widescreen</PresentationFormat>
  <Paragraphs>158</Paragraphs>
  <Slides>20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Bookman Old Style</vt:lpstr>
      <vt:lpstr>Calibri</vt:lpstr>
      <vt:lpstr>Cambria</vt:lpstr>
      <vt:lpstr>Times New Roman</vt:lpstr>
      <vt:lpstr>Verdana</vt:lpstr>
      <vt:lpstr>Wingdings</vt:lpstr>
      <vt:lpstr>Bioinformatics</vt:lpstr>
      <vt:lpstr>Kisan Buddy</vt:lpstr>
      <vt:lpstr>Introduction</vt:lpstr>
      <vt:lpstr>Literature Review</vt:lpstr>
      <vt:lpstr>Literature Review (Contd..)</vt:lpstr>
      <vt:lpstr>Existing method Drawback</vt:lpstr>
      <vt:lpstr>Proposed Method</vt:lpstr>
      <vt:lpstr>Proposed method (Contd..)</vt:lpstr>
      <vt:lpstr>Objectives</vt:lpstr>
      <vt:lpstr>Methodology</vt:lpstr>
      <vt:lpstr>Modules &amp; Technologies </vt:lpstr>
      <vt:lpstr>Modules contd..(Future Integration)</vt:lpstr>
      <vt:lpstr>Architecture</vt:lpstr>
      <vt:lpstr>Hardware/software components</vt:lpstr>
      <vt:lpstr>Timeline of Project</vt:lpstr>
      <vt:lpstr>Expected Outcomes</vt:lpstr>
      <vt:lpstr>Conclusion</vt:lpstr>
      <vt:lpstr>Github Link</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FASEEHA NAAZ</cp:lastModifiedBy>
  <cp:revision>19</cp:revision>
  <dcterms:created xsi:type="dcterms:W3CDTF">2023-03-16T03:26:27Z</dcterms:created>
  <dcterms:modified xsi:type="dcterms:W3CDTF">2024-10-18T12:48:42Z</dcterms:modified>
</cp:coreProperties>
</file>