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8" r:id="rId2"/>
    <p:sldId id="257" r:id="rId3"/>
    <p:sldId id="260" r:id="rId4"/>
    <p:sldId id="276" r:id="rId5"/>
    <p:sldId id="259" r:id="rId6"/>
    <p:sldId id="277" r:id="rId7"/>
    <p:sldId id="275" r:id="rId8"/>
    <p:sldId id="261" r:id="rId9"/>
    <p:sldId id="281" r:id="rId10"/>
    <p:sldId id="284" r:id="rId11"/>
    <p:sldId id="285" r:id="rId12"/>
    <p:sldId id="280" r:id="rId13"/>
    <p:sldId id="283" r:id="rId14"/>
    <p:sldId id="268" r:id="rId15"/>
    <p:sldId id="262" r:id="rId16"/>
    <p:sldId id="264"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26/11/2024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26/11/2024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26/11/2024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injaShrey/KisanBudd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74866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rPr>
              <a:t>Kisan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25641" y="177614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387149" y="1776144"/>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IN" sz="1800" b="1" i="0" u="none" strike="noStrike" dirty="0" err="1">
                <a:solidFill>
                  <a:schemeClr val="accent1">
                    <a:lumMod val="50000"/>
                  </a:schemeClr>
                </a:solidFill>
                <a:effectLst/>
                <a:latin typeface="Calibri" panose="020F0502020204030204" pitchFamily="34" charset="0"/>
              </a:rPr>
              <a:t>Dr.</a:t>
            </a:r>
            <a:r>
              <a:rPr lang="en-IN" sz="1800" b="1" i="0" u="none" strike="noStrike" dirty="0">
                <a:solidFill>
                  <a:schemeClr val="accent1">
                    <a:lumMod val="50000"/>
                  </a:schemeClr>
                </a:solidFill>
                <a:effectLst/>
                <a:latin typeface="Calibri" panose="020F0502020204030204" pitchFamily="34" charset="0"/>
              </a:rPr>
              <a:t> Srinivasan T R</a:t>
            </a:r>
            <a:r>
              <a:rPr lang="en-IN" sz="2400" b="1" dirty="0">
                <a:solidFill>
                  <a:schemeClr val="accent1">
                    <a:lumMod val="50000"/>
                  </a:schemeClr>
                </a:solidFill>
              </a:rPr>
              <a:t>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274130"/>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5415" y="4476106"/>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 in 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Pravinthraja</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ame of the Program Project Coordinator: </a:t>
            </a:r>
            <a:r>
              <a:rPr lang="en-IN" sz="2000" b="1" i="0" u="none" strike="noStrike" dirty="0">
                <a:solidFill>
                  <a:srgbClr val="000000"/>
                </a:solidFill>
                <a:effectLst/>
                <a:latin typeface="Calibri" panose="020F0502020204030204" pitchFamily="34" charset="0"/>
              </a:rPr>
              <a:t>Ms. Suma N G</a:t>
            </a:r>
            <a:r>
              <a:rPr lang="en-IN" sz="3200" b="1" dirty="0"/>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4F8E1A56-0F93-BDBD-887A-39B772D44620}"/>
              </a:ext>
            </a:extLst>
          </p:cNvPr>
          <p:cNvSpPr txBox="1"/>
          <p:nvPr/>
        </p:nvSpPr>
        <p:spPr>
          <a:xfrm>
            <a:off x="625641" y="2235428"/>
            <a:ext cx="5346381" cy="1477328"/>
          </a:xfrm>
          <a:prstGeom prst="rect">
            <a:avLst/>
          </a:prstGeom>
          <a:noFill/>
        </p:spPr>
        <p:txBody>
          <a:bodyPr wrap="square" rtlCol="0">
            <a:spAutoFit/>
          </a:bodyPr>
          <a:lstStyle/>
          <a:p>
            <a:r>
              <a:rPr lang="en-US" b="1" dirty="0">
                <a:solidFill>
                  <a:schemeClr val="tx2">
                    <a:lumMod val="50000"/>
                  </a:schemeClr>
                </a:solidFill>
                <a:latin typeface="Cambria" panose="02040503050406030204" pitchFamily="18" charset="0"/>
                <a:ea typeface="Cambria" panose="02040503050406030204" pitchFamily="18" charset="0"/>
              </a:rPr>
              <a:t>Student Name</a:t>
            </a:r>
            <a:r>
              <a:rPr lang="en-US" sz="1800" b="1" dirty="0">
                <a:solidFill>
                  <a:schemeClr val="tx2">
                    <a:lumMod val="50000"/>
                  </a:schemeClr>
                </a:solidFill>
                <a:latin typeface="Cambria" panose="02040503050406030204" pitchFamily="18" charset="0"/>
                <a:ea typeface="Cambria" panose="02040503050406030204" pitchFamily="18" charset="0"/>
              </a:rPr>
              <a:t>                                   Roll Number</a:t>
            </a:r>
          </a:p>
          <a:p>
            <a:endParaRPr lang="en-US" sz="1800" b="1" dirty="0">
              <a:solidFill>
                <a:schemeClr val="tx2">
                  <a:lumMod val="50000"/>
                </a:schemeClr>
              </a:solidFill>
              <a:latin typeface="Cambria" panose="02040503050406030204" pitchFamily="18" charset="0"/>
              <a:ea typeface="Cambria" panose="02040503050406030204" pitchFamily="18" charset="0"/>
            </a:endParaRPr>
          </a:p>
          <a:p>
            <a:r>
              <a:rPr lang="en-US" sz="1800" dirty="0">
                <a:solidFill>
                  <a:schemeClr val="tx2">
                    <a:lumMod val="50000"/>
                  </a:schemeClr>
                </a:solidFill>
                <a:latin typeface="Cambria" panose="02040503050406030204" pitchFamily="18" charset="0"/>
                <a:ea typeface="Cambria" panose="02040503050406030204" pitchFamily="18" charset="0"/>
              </a:rPr>
              <a:t>Shreya Paul                      -             20211CBD0002</a:t>
            </a:r>
          </a:p>
          <a:p>
            <a:r>
              <a:rPr lang="en-US" sz="1800" dirty="0">
                <a:solidFill>
                  <a:schemeClr val="tx2">
                    <a:lumMod val="50000"/>
                  </a:schemeClr>
                </a:solidFill>
                <a:latin typeface="Cambria" panose="02040503050406030204" pitchFamily="18" charset="0"/>
                <a:ea typeface="Cambria" panose="02040503050406030204" pitchFamily="18" charset="0"/>
              </a:rPr>
              <a:t>K </a:t>
            </a:r>
            <a:r>
              <a:rPr lang="en-US" sz="1800" dirty="0" err="1">
                <a:solidFill>
                  <a:schemeClr val="tx2">
                    <a:lumMod val="50000"/>
                  </a:schemeClr>
                </a:solidFill>
                <a:latin typeface="Cambria" panose="02040503050406030204" pitchFamily="18" charset="0"/>
                <a:ea typeface="Cambria" panose="02040503050406030204" pitchFamily="18" charset="0"/>
              </a:rPr>
              <a:t>Faseeha</a:t>
            </a:r>
            <a:r>
              <a:rPr lang="en-US" sz="1800" dirty="0">
                <a:solidFill>
                  <a:schemeClr val="tx2">
                    <a:lumMod val="50000"/>
                  </a:schemeClr>
                </a:solidFill>
                <a:latin typeface="Cambria" panose="02040503050406030204" pitchFamily="18" charset="0"/>
                <a:ea typeface="Cambria" panose="02040503050406030204" pitchFamily="18" charset="0"/>
              </a:rPr>
              <a:t> Naaz               -             20211CBD0012</a:t>
            </a:r>
          </a:p>
          <a:p>
            <a:r>
              <a:rPr lang="en-US" sz="1800" dirty="0" err="1">
                <a:solidFill>
                  <a:schemeClr val="tx2">
                    <a:lumMod val="50000"/>
                  </a:schemeClr>
                </a:solidFill>
                <a:latin typeface="Cambria" panose="02040503050406030204" pitchFamily="18" charset="0"/>
                <a:ea typeface="Cambria" panose="02040503050406030204" pitchFamily="18" charset="0"/>
              </a:rPr>
              <a:t>Inzemam</a:t>
            </a:r>
            <a:r>
              <a:rPr lang="en-US" sz="1800" dirty="0">
                <a:solidFill>
                  <a:schemeClr val="tx2">
                    <a:lumMod val="50000"/>
                  </a:schemeClr>
                </a:solidFill>
                <a:latin typeface="Cambria" panose="02040503050406030204" pitchFamily="18" charset="0"/>
                <a:ea typeface="Cambria" panose="02040503050406030204" pitchFamily="18" charset="0"/>
              </a:rPr>
              <a:t> Quraishi         -              20211CBD0026</a:t>
            </a:r>
            <a:endParaRPr lang="en-IN" sz="1800" dirty="0">
              <a:solidFill>
                <a:schemeClr val="tx2">
                  <a:lumMod val="50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0D14-8DE9-45BB-0935-2B7A59307AF8}"/>
              </a:ext>
            </a:extLst>
          </p:cNvPr>
          <p:cNvSpPr>
            <a:spLocks noGrp="1"/>
          </p:cNvSpPr>
          <p:nvPr>
            <p:ph type="title"/>
          </p:nvPr>
        </p:nvSpPr>
        <p:spPr/>
        <p:txBody>
          <a:bodyPr/>
          <a:lstStyle/>
          <a:p>
            <a:r>
              <a:rPr lang="en-US" dirty="0"/>
              <a:t>Modules (Contd..)</a:t>
            </a:r>
            <a:endParaRPr lang="en-IN" dirty="0"/>
          </a:p>
        </p:txBody>
      </p:sp>
      <p:sp>
        <p:nvSpPr>
          <p:cNvPr id="3" name="Content Placeholder 2">
            <a:extLst>
              <a:ext uri="{FF2B5EF4-FFF2-40B4-BE49-F238E27FC236}">
                <a16:creationId xmlns:a16="http://schemas.microsoft.com/office/drawing/2014/main" id="{F2647E7B-003A-BB86-6A56-95F33386E5E4}"/>
              </a:ext>
            </a:extLst>
          </p:cNvPr>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3. Product Browsing and Search</a:t>
            </a:r>
          </a:p>
          <a:p>
            <a:pPr marL="0" indent="0">
              <a:buNone/>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Helps consumers find the products they need efficiently.</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Search Functionality</a:t>
            </a: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Advanced Filters</a:t>
            </a: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Sorting Options</a:t>
            </a: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Product Details View</a:t>
            </a: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4. Bidding and Price Negotiation</a:t>
            </a:r>
          </a:p>
          <a:p>
            <a:pPr marL="0" indent="0">
              <a:buNone/>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Facilitates dynamic pricing for the mutual benefit of producers and consumers.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Initiate Bids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Counter Offers</a:t>
            </a: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Real-Time Updates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Time-Limited Offers</a:t>
            </a:r>
            <a:endParaRPr lang="en-IN" dirty="0"/>
          </a:p>
        </p:txBody>
      </p:sp>
    </p:spTree>
    <p:extLst>
      <p:ext uri="{BB962C8B-B14F-4D97-AF65-F5344CB8AC3E}">
        <p14:creationId xmlns:p14="http://schemas.microsoft.com/office/powerpoint/2010/main" val="220026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C127A-59A6-29E9-EB6B-7C75B2667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74F5F3-6A4C-056A-2633-AF23AC422FE1}"/>
              </a:ext>
            </a:extLst>
          </p:cNvPr>
          <p:cNvSpPr>
            <a:spLocks noGrp="1"/>
          </p:cNvSpPr>
          <p:nvPr>
            <p:ph type="title"/>
          </p:nvPr>
        </p:nvSpPr>
        <p:spPr/>
        <p:txBody>
          <a:bodyPr/>
          <a:lstStyle/>
          <a:p>
            <a:r>
              <a:rPr lang="en-US" dirty="0"/>
              <a:t>Modules (Contd..)</a:t>
            </a:r>
            <a:endParaRPr lang="en-IN" dirty="0"/>
          </a:p>
        </p:txBody>
      </p:sp>
      <p:sp>
        <p:nvSpPr>
          <p:cNvPr id="3" name="Content Placeholder 2">
            <a:extLst>
              <a:ext uri="{FF2B5EF4-FFF2-40B4-BE49-F238E27FC236}">
                <a16:creationId xmlns:a16="http://schemas.microsoft.com/office/drawing/2014/main" id="{7ED30652-A986-DB68-4E69-A1366CA05C80}"/>
              </a:ext>
            </a:extLst>
          </p:cNvPr>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5. Price Comparison and Cost Estimation</a:t>
            </a:r>
          </a:p>
          <a:p>
            <a:pPr marL="0" indent="0">
              <a:buNone/>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Helps users make informed financial decisions.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Price Comparison</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Transportation Cost Calculator</a:t>
            </a: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Profit Estimation for Producers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Dynamic Updates</a:t>
            </a:r>
          </a:p>
          <a:p>
            <a:pPr marL="457200" lvl="1"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6. Mandi Price and Location Management</a:t>
            </a:r>
          </a:p>
          <a:p>
            <a:pPr marL="0" indent="0">
              <a:buNone/>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Provides market intelligence for producers and consumers.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Real-Time Mandi Prices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Profitable Options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Location Tracking</a:t>
            </a:r>
          </a:p>
          <a:p>
            <a:pPr marL="457200" lvl="1" indent="0">
              <a:buNone/>
            </a:pPr>
            <a:endParaRPr lang="en-US" sz="1900" b="1" dirty="0">
              <a:latin typeface="Times New Roman" panose="02020603050405020304" pitchFamily="18" charset="0"/>
              <a:cs typeface="Times New Roman" panose="02020603050405020304" pitchFamily="18" charset="0"/>
            </a:endParaRPr>
          </a:p>
          <a:p>
            <a:pPr marL="457200" lvl="1" indent="0">
              <a:buNone/>
            </a:pPr>
            <a:endParaRPr lang="en-US" sz="1900" b="1" dirty="0">
              <a:latin typeface="Times New Roman" panose="02020603050405020304" pitchFamily="18" charset="0"/>
              <a:cs typeface="Times New Roman" panose="02020603050405020304" pitchFamily="18" charset="0"/>
            </a:endParaRPr>
          </a:p>
          <a:p>
            <a:pPr marL="457200" lvl="1" indent="0">
              <a:buNone/>
            </a:pPr>
            <a:endParaRPr lang="en-US" sz="1600" b="1" dirty="0">
              <a:latin typeface="Times New Roman" panose="02020603050405020304" pitchFamily="18" charset="0"/>
              <a:cs typeface="Times New Roman" panose="02020603050405020304" pitchFamily="18" charset="0"/>
            </a:endParaRPr>
          </a:p>
          <a:p>
            <a:pPr marL="457200" lvl="1" indent="0">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87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549C-BD76-D539-686D-0480233C2750}"/>
              </a:ext>
            </a:extLst>
          </p:cNvPr>
          <p:cNvSpPr>
            <a:spLocks noGrp="1"/>
          </p:cNvSpPr>
          <p:nvPr>
            <p:ph type="title"/>
          </p:nvPr>
        </p:nvSpPr>
        <p:spPr/>
        <p:txBody>
          <a:bodyPr/>
          <a:lstStyle/>
          <a:p>
            <a:r>
              <a:rPr lang="en-US" dirty="0"/>
              <a:t>Output</a:t>
            </a:r>
            <a:endParaRPr lang="en-IN" dirty="0"/>
          </a:p>
        </p:txBody>
      </p:sp>
      <p:pic>
        <p:nvPicPr>
          <p:cNvPr id="11" name="Content Placeholder 10">
            <a:extLst>
              <a:ext uri="{FF2B5EF4-FFF2-40B4-BE49-F238E27FC236}">
                <a16:creationId xmlns:a16="http://schemas.microsoft.com/office/drawing/2014/main" id="{A1DE9595-BD25-B215-05C9-5083B9AD7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084" y="1098177"/>
            <a:ext cx="2668308" cy="4953000"/>
          </a:xfrm>
        </p:spPr>
      </p:pic>
      <p:pic>
        <p:nvPicPr>
          <p:cNvPr id="13" name="Picture 12">
            <a:extLst>
              <a:ext uri="{FF2B5EF4-FFF2-40B4-BE49-F238E27FC236}">
                <a16:creationId xmlns:a16="http://schemas.microsoft.com/office/drawing/2014/main" id="{7467A82C-49DF-9C79-2B68-6C295AACF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781" y="1098177"/>
            <a:ext cx="2816038" cy="4953000"/>
          </a:xfrm>
          <a:prstGeom prst="rect">
            <a:avLst/>
          </a:prstGeom>
        </p:spPr>
      </p:pic>
      <p:pic>
        <p:nvPicPr>
          <p:cNvPr id="15" name="Picture 14">
            <a:extLst>
              <a:ext uri="{FF2B5EF4-FFF2-40B4-BE49-F238E27FC236}">
                <a16:creationId xmlns:a16="http://schemas.microsoft.com/office/drawing/2014/main" id="{FA8D363E-49D0-B7F6-DE92-77116AC89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6208" y="1098177"/>
            <a:ext cx="2668308" cy="4953000"/>
          </a:xfrm>
          <a:prstGeom prst="rect">
            <a:avLst/>
          </a:prstGeom>
        </p:spPr>
      </p:pic>
    </p:spTree>
    <p:extLst>
      <p:ext uri="{BB962C8B-B14F-4D97-AF65-F5344CB8AC3E}">
        <p14:creationId xmlns:p14="http://schemas.microsoft.com/office/powerpoint/2010/main" val="39376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66B5-150B-04B3-2BF1-D2071C172EA0}"/>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9C498BB2-A1F5-9D4A-FD5F-964C90DF9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1410" y="1079032"/>
            <a:ext cx="2390402" cy="4882497"/>
          </a:xfrm>
        </p:spPr>
      </p:pic>
      <p:pic>
        <p:nvPicPr>
          <p:cNvPr id="7" name="Picture 6">
            <a:extLst>
              <a:ext uri="{FF2B5EF4-FFF2-40B4-BE49-F238E27FC236}">
                <a16:creationId xmlns:a16="http://schemas.microsoft.com/office/drawing/2014/main" id="{98951FA0-E776-8ED8-2D86-D77178C88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071" y="1079032"/>
            <a:ext cx="2303929" cy="4882497"/>
          </a:xfrm>
          <a:prstGeom prst="rect">
            <a:avLst/>
          </a:prstGeom>
        </p:spPr>
      </p:pic>
      <p:pic>
        <p:nvPicPr>
          <p:cNvPr id="9" name="Picture 8">
            <a:extLst>
              <a:ext uri="{FF2B5EF4-FFF2-40B4-BE49-F238E27FC236}">
                <a16:creationId xmlns:a16="http://schemas.microsoft.com/office/drawing/2014/main" id="{138BB11A-6875-BC2E-E3DF-0F52C2922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185" y="1079032"/>
            <a:ext cx="2476949" cy="4882497"/>
          </a:xfrm>
          <a:prstGeom prst="rect">
            <a:avLst/>
          </a:prstGeom>
        </p:spPr>
      </p:pic>
    </p:spTree>
    <p:extLst>
      <p:ext uri="{BB962C8B-B14F-4D97-AF65-F5344CB8AC3E}">
        <p14:creationId xmlns:p14="http://schemas.microsoft.com/office/powerpoint/2010/main" val="155304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066553" y="2819400"/>
            <a:ext cx="3216835" cy="4885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Click here!!</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3B42B75F-3739-CA41-BC69-5B7F01F5F957}"/>
              </a:ext>
            </a:extLst>
          </p:cNvPr>
          <p:cNvPicPr>
            <a:picLocks noGrp="1" noChangeAspect="1"/>
          </p:cNvPicPr>
          <p:nvPr>
            <p:ph idx="1"/>
          </p:nvPr>
        </p:nvPicPr>
        <p:blipFill>
          <a:blip r:embed="rId2"/>
          <a:stretch>
            <a:fillRect/>
          </a:stretch>
        </p:blipFill>
        <p:spPr>
          <a:xfrm>
            <a:off x="900737" y="1275385"/>
            <a:ext cx="10492125" cy="468823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549401"/>
            <a:ext cx="10668000" cy="4952997"/>
          </a:xfrm>
        </p:spPr>
        <p:txBody>
          <a:bodyPr/>
          <a:lstStyle/>
          <a:p>
            <a:pPr marL="0" indent="0">
              <a:buNone/>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Kisan Buddy app</a:t>
            </a:r>
            <a:r>
              <a:rPr lang="en-US" dirty="0">
                <a:latin typeface="Cambria" panose="02040503050406030204" pitchFamily="18" charset="0"/>
                <a:ea typeface="Cambria" panose="02040503050406030204" pitchFamily="18" charset="0"/>
              </a:rPr>
              <a:t> is designed to transform the agricultural marketplace by providing farmers with real-time price comparisons, transportation assistance, and direct access to consumers. The app enhances transparency in the mandi system, helping farmers maximize profits by connecting them to the most lucrative markets. Additionally, </a:t>
            </a:r>
            <a:r>
              <a:rPr lang="en-US" b="1" dirty="0">
                <a:latin typeface="Cambria" panose="02040503050406030204" pitchFamily="18" charset="0"/>
                <a:ea typeface="Cambria" panose="02040503050406030204" pitchFamily="18" charset="0"/>
              </a:rPr>
              <a:t>the app's image-based quality checking feature</a:t>
            </a:r>
            <a:r>
              <a:rPr lang="en-US" dirty="0">
                <a:latin typeface="Cambria" panose="02040503050406030204" pitchFamily="18" charset="0"/>
                <a:ea typeface="Cambria" panose="02040503050406030204" pitchFamily="18" charset="0"/>
              </a:rPr>
              <a:t> allows farmers and consumers to assess product quality visually, ensuring transparency and trust. By integrating these advanced features and leveraging technology, Kisan Buddy empowers farmers, improves consumer experience, and drives efficiency in the agricultural supply chain.</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49189"/>
            <a:ext cx="10668000" cy="4952997"/>
          </a:xfrm>
        </p:spPr>
        <p:txBody>
          <a:bodyPr>
            <a:normAutofit/>
          </a:bodyPr>
          <a:lstStyle/>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B. Ahmed, H. Shabbir, S. R. Naqvi, and L. Peng, "Smart Agriculture: Current State, Opportunities, and Challenges," in </a:t>
            </a:r>
            <a:r>
              <a:rPr lang="en-US" sz="1800" i="1" dirty="0">
                <a:effectLst/>
                <a:latin typeface="Times New Roman" panose="02020603050405020304" pitchFamily="18" charset="0"/>
                <a:ea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rPr>
              <a:t>, vol. 12, pp. 144456-144478, 2024, Doi: 10.1109/ACCESS.2024.3471647.</a:t>
            </a:r>
            <a:r>
              <a:rPr lang="en-IN" sz="1800" dirty="0">
                <a:effectLst/>
                <a:latin typeface="Times New Roman" panose="02020603050405020304" pitchFamily="18" charset="0"/>
                <a:ea typeface="Times New Roman" panose="02020603050405020304" pitchFamily="18" charset="0"/>
              </a:rPr>
              <a:t> </a:t>
            </a: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K. </a:t>
            </a:r>
            <a:r>
              <a:rPr lang="en-US" sz="1800" dirty="0" err="1">
                <a:effectLst/>
                <a:latin typeface="Times New Roman" panose="02020603050405020304" pitchFamily="18" charset="0"/>
                <a:ea typeface="Times New Roman" panose="02020603050405020304" pitchFamily="18" charset="0"/>
              </a:rPr>
              <a:t>Chicaiza</a:t>
            </a:r>
            <a:r>
              <a:rPr lang="en-US" sz="1800" dirty="0">
                <a:effectLst/>
                <a:latin typeface="Times New Roman" panose="02020603050405020304" pitchFamily="18" charset="0"/>
                <a:ea typeface="Times New Roman" panose="02020603050405020304" pitchFamily="18" charset="0"/>
              </a:rPr>
              <a:t>, R. X. Paredes, I. M. </a:t>
            </a:r>
            <a:r>
              <a:rPr lang="en-US" sz="1800" dirty="0" err="1">
                <a:effectLst/>
                <a:latin typeface="Times New Roman" panose="02020603050405020304" pitchFamily="18" charset="0"/>
                <a:ea typeface="Times New Roman" panose="02020603050405020304" pitchFamily="18" charset="0"/>
              </a:rPr>
              <a:t>Sarzosa</a:t>
            </a:r>
            <a:r>
              <a:rPr lang="en-US" sz="1800" dirty="0">
                <a:effectLst/>
                <a:latin typeface="Times New Roman" panose="02020603050405020304" pitchFamily="18" charset="0"/>
                <a:ea typeface="Times New Roman" panose="02020603050405020304" pitchFamily="18" charset="0"/>
              </a:rPr>
              <a:t>, S. G. Yoo and N. Zang, "Smart Farming Technologies: A Methodological Overview and Analysis," in </a:t>
            </a:r>
            <a:r>
              <a:rPr lang="en-US" sz="1800" i="1" dirty="0">
                <a:effectLst/>
                <a:latin typeface="Times New Roman" panose="02020603050405020304" pitchFamily="18" charset="0"/>
                <a:ea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rPr>
              <a:t>, vol. 12, pp. 164922-164941, 2024,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10.1109/ACCESS.2024.3487497.</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S. </a:t>
            </a:r>
            <a:r>
              <a:rPr lang="en-US" sz="1800" dirty="0" err="1">
                <a:effectLst/>
                <a:latin typeface="Times New Roman" panose="02020603050405020304" pitchFamily="18" charset="0"/>
                <a:ea typeface="Times New Roman" panose="02020603050405020304" pitchFamily="18" charset="0"/>
              </a:rPr>
              <a:t>Vashista</a:t>
            </a:r>
            <a:r>
              <a:rPr lang="en-US" sz="1800" dirty="0">
                <a:effectLst/>
                <a:latin typeface="Times New Roman" panose="02020603050405020304" pitchFamily="18" charset="0"/>
                <a:ea typeface="Times New Roman" panose="02020603050405020304" pitchFamily="18" charset="0"/>
              </a:rPr>
              <a:t>, A. K. Dubey, A. Goyal, and R. </a:t>
            </a:r>
            <a:r>
              <a:rPr lang="en-US" sz="1800" dirty="0" err="1">
                <a:effectLst/>
                <a:latin typeface="Times New Roman" panose="02020603050405020304" pitchFamily="18" charset="0"/>
                <a:ea typeface="Times New Roman" panose="02020603050405020304" pitchFamily="18" charset="0"/>
              </a:rPr>
              <a:t>Vashisth</a:t>
            </a:r>
            <a:r>
              <a:rPr lang="en-US" sz="1800" dirty="0">
                <a:effectLst/>
                <a:latin typeface="Times New Roman" panose="02020603050405020304" pitchFamily="18" charset="0"/>
                <a:ea typeface="Times New Roman" panose="02020603050405020304" pitchFamily="18" charset="0"/>
              </a:rPr>
              <a:t>, "Design and Implementation of AI-based Kisan Se Kisan Tak (KSKT) Mobile App," </a:t>
            </a:r>
            <a:r>
              <a:rPr lang="en-US" sz="1800" i="1" dirty="0">
                <a:effectLst/>
                <a:latin typeface="Times New Roman" panose="02020603050405020304" pitchFamily="18" charset="0"/>
                <a:ea typeface="Times New Roman" panose="02020603050405020304" pitchFamily="18" charset="0"/>
              </a:rPr>
              <a:t>2022 International Mobile and Embedded Technology Conference (MECON)</a:t>
            </a:r>
            <a:r>
              <a:rPr lang="en-US" sz="1800" dirty="0">
                <a:effectLst/>
                <a:latin typeface="Times New Roman" panose="02020603050405020304" pitchFamily="18" charset="0"/>
                <a:ea typeface="Times New Roman" panose="02020603050405020304" pitchFamily="18" charset="0"/>
              </a:rPr>
              <a:t>, Noida, India, 2022, pp. 408-413,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10.1109/MECON53876.2022.9752052.</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T. Yadav, P. Sable and D. </a:t>
            </a:r>
            <a:r>
              <a:rPr lang="en-US" sz="1800" dirty="0" err="1">
                <a:effectLst/>
                <a:latin typeface="Times New Roman" panose="02020603050405020304" pitchFamily="18" charset="0"/>
                <a:ea typeface="Times New Roman" panose="02020603050405020304" pitchFamily="18" charset="0"/>
              </a:rPr>
              <a:t>Kalbande</a:t>
            </a:r>
            <a:r>
              <a:rPr lang="en-US" sz="1800" dirty="0">
                <a:effectLst/>
                <a:latin typeface="Times New Roman" panose="02020603050405020304" pitchFamily="18" charset="0"/>
                <a:ea typeface="Times New Roman" panose="02020603050405020304" pitchFamily="18" charset="0"/>
              </a:rPr>
              <a:t>, "SMART KISAN: A Mobile App for Farmers' Assistance in Agricultural Activities," </a:t>
            </a:r>
            <a:r>
              <a:rPr lang="en-US" sz="1800" i="1" dirty="0">
                <a:effectLst/>
                <a:latin typeface="Times New Roman" panose="02020603050405020304" pitchFamily="18" charset="0"/>
                <a:ea typeface="Times New Roman" panose="02020603050405020304" pitchFamily="18" charset="0"/>
              </a:rPr>
              <a:t>2023 International Conference on Smart Systems for applications in Electrical Sciences (ICSSES)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Tumakuru</a:t>
            </a:r>
            <a:r>
              <a:rPr lang="en-US" sz="1800" dirty="0">
                <a:effectLst/>
                <a:latin typeface="Times New Roman" panose="02020603050405020304" pitchFamily="18" charset="0"/>
                <a:ea typeface="Times New Roman" panose="02020603050405020304" pitchFamily="18" charset="0"/>
              </a:rPr>
              <a:t>, India, 2023, pp. 1-6,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10.1109/ICSSES58299.2023.10199471.</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Times New Roman" panose="02020603050405020304" pitchFamily="18" charset="0"/>
              </a:rPr>
              <a:t>M. J. </a:t>
            </a:r>
            <a:r>
              <a:rPr lang="en-US" sz="1800" dirty="0" err="1">
                <a:effectLst/>
                <a:latin typeface="Times New Roman" panose="02020603050405020304" pitchFamily="18" charset="0"/>
                <a:ea typeface="Times New Roman" panose="02020603050405020304" pitchFamily="18" charset="0"/>
              </a:rPr>
              <a:t>Bisheko</a:t>
            </a:r>
            <a:r>
              <a:rPr lang="en-US" sz="1800" dirty="0">
                <a:effectLst/>
                <a:latin typeface="Times New Roman" panose="02020603050405020304" pitchFamily="18" charset="0"/>
                <a:ea typeface="Times New Roman" panose="02020603050405020304" pitchFamily="18" charset="0"/>
              </a:rPr>
              <a:t> and R. G, "A study on farmers' perceptions about the scope of the Kisan Suvidha App in improving agricultural sustainability," </a:t>
            </a:r>
            <a:r>
              <a:rPr lang="en-US" sz="1800" i="1" dirty="0">
                <a:effectLst/>
                <a:latin typeface="Times New Roman" panose="02020603050405020304" pitchFamily="18" charset="0"/>
                <a:ea typeface="Times New Roman" panose="02020603050405020304" pitchFamily="18" charset="0"/>
              </a:rPr>
              <a:t>2023 Conference on Information Communications Technology and Society (ICTAS)</a:t>
            </a:r>
            <a:r>
              <a:rPr lang="en-US" sz="1800" dirty="0">
                <a:effectLst/>
                <a:latin typeface="Times New Roman" panose="02020603050405020304" pitchFamily="18" charset="0"/>
                <a:ea typeface="Times New Roman" panose="02020603050405020304" pitchFamily="18" charset="0"/>
              </a:rPr>
              <a:t>, Durban, South Africa, 2023, pp. 1-5,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10.1109/ICTAS56421.2023.10082741.</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762000" y="1376083"/>
            <a:ext cx="106680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2000" b="1" dirty="0">
                <a:latin typeface="Cambria" panose="02040503050406030204" pitchFamily="18" charset="0"/>
                <a:ea typeface="Cambria" panose="02040503050406030204" pitchFamily="18" charset="0"/>
              </a:rPr>
              <a:t>SDG 1 – No Poverty: </a:t>
            </a:r>
            <a:r>
              <a:rPr lang="en-US" sz="2000" dirty="0">
                <a:latin typeface="Cambria" panose="02040503050406030204" pitchFamily="18" charset="0"/>
                <a:ea typeface="Cambria" panose="02040503050406030204" pitchFamily="18" charset="0"/>
              </a:rPr>
              <a:t>By helping farmers access better markets and maximize profits, the app supports economic growth, reduces poverty, and ensures farmers earn fair returns on their produce.</a:t>
            </a:r>
          </a:p>
          <a:p>
            <a:r>
              <a:rPr lang="en-US" sz="2000" b="1" dirty="0">
                <a:latin typeface="Cambria" panose="02040503050406030204" pitchFamily="18" charset="0"/>
                <a:ea typeface="Cambria" panose="02040503050406030204" pitchFamily="18" charset="0"/>
              </a:rPr>
              <a:t>SDG 2 – Zero Hunger: </a:t>
            </a:r>
            <a:r>
              <a:rPr lang="en-US" sz="2000" dirty="0">
                <a:latin typeface="Cambria" panose="02040503050406030204" pitchFamily="18" charset="0"/>
                <a:ea typeface="Cambria" panose="02040503050406030204" pitchFamily="18" charset="0"/>
              </a:rPr>
              <a:t>The app improves the agricultural supply chain by providing farmers with better market access and price insights, which can help in ensuring food security and sustainable agriculture.</a:t>
            </a:r>
          </a:p>
          <a:p>
            <a:r>
              <a:rPr lang="en-US" sz="2000" b="1" dirty="0">
                <a:latin typeface="Cambria" panose="02040503050406030204" pitchFamily="18" charset="0"/>
                <a:ea typeface="Cambria" panose="02040503050406030204" pitchFamily="18" charset="0"/>
              </a:rPr>
              <a:t>SDG 9 – Industry, Innovation, and Infrastructure: </a:t>
            </a:r>
            <a:r>
              <a:rPr lang="en-US" sz="2000" dirty="0">
                <a:latin typeface="Cambria" panose="02040503050406030204" pitchFamily="18" charset="0"/>
                <a:ea typeface="Cambria" panose="02040503050406030204" pitchFamily="18" charset="0"/>
              </a:rPr>
              <a:t>Integrating digital technologies, such as real-time bidding, price prediction, and quality checks, aligns with building resilient infrastructure and promoting innovation in the agricultural sector.</a:t>
            </a:r>
          </a:p>
          <a:p>
            <a:r>
              <a:rPr lang="en-US" sz="2000" b="1" dirty="0">
                <a:latin typeface="Cambria" panose="02040503050406030204" pitchFamily="18" charset="0"/>
                <a:ea typeface="Cambria" panose="02040503050406030204" pitchFamily="18" charset="0"/>
              </a:rPr>
              <a:t>SDG 12 – Responsible Consumption and Production: </a:t>
            </a:r>
            <a:r>
              <a:rPr lang="en-US" sz="2000" dirty="0">
                <a:latin typeface="Cambria" panose="02040503050406030204" pitchFamily="18" charset="0"/>
                <a:ea typeface="Cambria" panose="02040503050406030204" pitchFamily="18" charset="0"/>
              </a:rPr>
              <a:t>By allowing consumers to check product quality and pricing, the app encourages responsible production and consumption practices, reducing waste and ensuring high-quality produce reaches consumers.</a:t>
            </a: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80706D12-4D7C-4367-4FC0-4733B82BCD30}"/>
              </a:ext>
            </a:extLst>
          </p:cNvPr>
          <p:cNvSpPr>
            <a:spLocks noGrp="1" noChangeArrowheads="1"/>
          </p:cNvSpPr>
          <p:nvPr>
            <p:ph idx="1"/>
          </p:nvPr>
        </p:nvSpPr>
        <p:spPr bwMode="auto">
          <a:xfrm>
            <a:off x="800847" y="1166401"/>
            <a:ext cx="1059030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App Overview:</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Kisan Buddy connects farmers with local mandis to maximize profit and offers consumers a platform to purchase high-quality products within their budget.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Unique Features: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Real-time Bidding &amp; Price Matching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Ensures competitive pricing for farmers.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Market Insights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Provides farmers with current market trends and price 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Profit Maximization: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Helps farmers choose the optimal selling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Transportation Assistance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Offers solutions for transporting produce.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Consumer-focused Features: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Allows consumers to check product quality and set desired price ranges for purchases.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564342"/>
            <a:ext cx="10668000" cy="4952997"/>
          </a:xfrm>
        </p:spPr>
        <p:txBody>
          <a:bodyPr>
            <a:normAutofit/>
          </a:bodyPr>
          <a:lstStyle/>
          <a:p>
            <a:pPr marL="457200" indent="-457200">
              <a:buFont typeface="+mj-lt"/>
              <a:buAutoNum type="arabicPeriod"/>
            </a:pPr>
            <a:r>
              <a:rPr lang="en-US" sz="2000" b="1" dirty="0">
                <a:latin typeface="Cambria" panose="02040503050406030204" pitchFamily="18" charset="0"/>
                <a:ea typeface="Cambria" panose="02040503050406030204" pitchFamily="18" charset="0"/>
              </a:rPr>
              <a:t>Bridge the Gap Between Farmers and Consumers:</a:t>
            </a:r>
            <a:r>
              <a:rPr lang="en-US" sz="2000" dirty="0">
                <a:latin typeface="Cambria" panose="02040503050406030204" pitchFamily="18" charset="0"/>
                <a:ea typeface="Cambria" panose="02040503050406030204" pitchFamily="18" charset="0"/>
              </a:rPr>
              <a:t> Foster direct interactions between farmers and consumers, ensuring fair pricing and product quality.</a:t>
            </a:r>
          </a:p>
          <a:p>
            <a:pPr marL="457200" indent="-457200">
              <a:buFont typeface="+mj-lt"/>
              <a:buAutoNum type="arabicPeriod"/>
            </a:pPr>
            <a:r>
              <a:rPr lang="en-US" sz="2000" b="1" dirty="0">
                <a:latin typeface="Cambria" panose="02040503050406030204" pitchFamily="18" charset="0"/>
                <a:ea typeface="Cambria" panose="02040503050406030204" pitchFamily="18" charset="0"/>
              </a:rPr>
              <a:t>Integrate Bidding and Price Matching: </a:t>
            </a:r>
            <a:r>
              <a:rPr lang="en-US" sz="2000" dirty="0">
                <a:latin typeface="Cambria" panose="02040503050406030204" pitchFamily="18" charset="0"/>
                <a:ea typeface="Cambria" panose="02040503050406030204" pitchFamily="18" charset="0"/>
              </a:rPr>
              <a:t>Create a platform where farmers can engage in competitive bidding and price negotiations for their produce.</a:t>
            </a:r>
          </a:p>
          <a:p>
            <a:pPr marL="457200" indent="-457200">
              <a:buFont typeface="+mj-lt"/>
              <a:buAutoNum type="arabicPeriod"/>
            </a:pPr>
            <a:r>
              <a:rPr lang="en-US" sz="2000" b="1" dirty="0">
                <a:latin typeface="Cambria" panose="02040503050406030204" pitchFamily="18" charset="0"/>
                <a:ea typeface="Cambria" panose="02040503050406030204" pitchFamily="18" charset="0"/>
              </a:rPr>
              <a:t>Maximize Farmer Profits: </a:t>
            </a:r>
            <a:r>
              <a:rPr lang="en-US" sz="2000" dirty="0">
                <a:latin typeface="Cambria" panose="02040503050406030204" pitchFamily="18" charset="0"/>
                <a:ea typeface="Cambria" panose="02040503050406030204" pitchFamily="18" charset="0"/>
              </a:rPr>
              <a:t>Enable farmers to identify the nearest mandi offering the highest profit margin for their produce.</a:t>
            </a:r>
          </a:p>
          <a:p>
            <a:pPr marL="457200" indent="-457200">
              <a:buFont typeface="+mj-lt"/>
              <a:buAutoNum type="arabicPeriod"/>
            </a:pPr>
            <a:r>
              <a:rPr lang="en-US" sz="2000" b="1" dirty="0">
                <a:latin typeface="Cambria" panose="02040503050406030204" pitchFamily="18" charset="0"/>
                <a:ea typeface="Cambria" panose="02040503050406030204" pitchFamily="18" charset="0"/>
              </a:rPr>
              <a:t>Provide Real-Time Market Data: </a:t>
            </a:r>
            <a:r>
              <a:rPr lang="en-US" sz="2000" dirty="0">
                <a:latin typeface="Cambria" panose="02040503050406030204" pitchFamily="18" charset="0"/>
                <a:ea typeface="Cambria" panose="02040503050406030204" pitchFamily="18" charset="0"/>
              </a:rPr>
              <a:t>Offer up-to-date pricing and bidding information to help farmers make informed selling decisions.</a:t>
            </a:r>
          </a:p>
          <a:p>
            <a:pPr marL="457200" indent="-457200">
              <a:buFont typeface="+mj-lt"/>
              <a:buAutoNum type="arabicPeriod"/>
            </a:pPr>
            <a:r>
              <a:rPr lang="en-US" sz="2000" b="1" dirty="0">
                <a:latin typeface="Cambria" panose="02040503050406030204" pitchFamily="18" charset="0"/>
                <a:ea typeface="Cambria" panose="02040503050406030204" pitchFamily="18" charset="0"/>
              </a:rPr>
              <a:t>Enhance Product Transparency for Consumers:</a:t>
            </a:r>
            <a:r>
              <a:rPr lang="en-US" sz="2000" dirty="0">
                <a:latin typeface="Cambria" panose="02040503050406030204" pitchFamily="18" charset="0"/>
                <a:ea typeface="Cambria" panose="02040503050406030204" pitchFamily="18" charset="0"/>
              </a:rPr>
              <a:t> Allow consumers to check the quality of agricultural products and make purchases within their preferred price range.</a:t>
            </a:r>
          </a:p>
        </p:txBody>
      </p:sp>
    </p:spTree>
    <p:extLst>
      <p:ext uri="{BB962C8B-B14F-4D97-AF65-F5344CB8AC3E}">
        <p14:creationId xmlns:p14="http://schemas.microsoft.com/office/powerpoint/2010/main" val="266672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Gaps Identified</a:t>
            </a:r>
          </a:p>
          <a:p>
            <a:pPr marL="7620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No </a:t>
            </a:r>
            <a:r>
              <a:rPr lang="en-US" b="1" dirty="0">
                <a:latin typeface="Cambria" panose="02040503050406030204" pitchFamily="18" charset="0"/>
                <a:ea typeface="Cambria" panose="02040503050406030204" pitchFamily="18" charset="0"/>
                <a:cs typeface="Times New Roman" panose="02020603050405020304" pitchFamily="18" charset="0"/>
              </a:rPr>
              <a:t>real-time bidding</a:t>
            </a:r>
            <a:r>
              <a:rPr lang="en-US" dirty="0">
                <a:latin typeface="Cambria" panose="02040503050406030204" pitchFamily="18" charset="0"/>
                <a:ea typeface="Cambria" panose="02040503050406030204" pitchFamily="18" charset="0"/>
                <a:cs typeface="Times New Roman" panose="02020603050405020304" pitchFamily="18" charset="0"/>
              </a:rPr>
              <a:t> or dynamic pricing mechanisms.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Limited </a:t>
            </a:r>
            <a:r>
              <a:rPr lang="en-US" b="1" dirty="0">
                <a:latin typeface="Cambria" panose="02040503050406030204" pitchFamily="18" charset="0"/>
                <a:ea typeface="Cambria" panose="02040503050406030204" pitchFamily="18" charset="0"/>
                <a:cs typeface="Times New Roman" panose="02020603050405020304" pitchFamily="18" charset="0"/>
              </a:rPr>
              <a:t>market insights</a:t>
            </a:r>
            <a:r>
              <a:rPr lang="en-US" dirty="0">
                <a:latin typeface="Cambria" panose="02040503050406030204" pitchFamily="18" charset="0"/>
                <a:ea typeface="Cambria" panose="02040503050406030204" pitchFamily="18" charset="0"/>
                <a:cs typeface="Times New Roman" panose="02020603050405020304" pitchFamily="18" charset="0"/>
              </a:rPr>
              <a:t> and analytics.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Lack of </a:t>
            </a:r>
            <a:r>
              <a:rPr lang="en-US" b="1" dirty="0">
                <a:latin typeface="Cambria" panose="02040503050406030204" pitchFamily="18" charset="0"/>
                <a:ea typeface="Cambria" panose="02040503050406030204" pitchFamily="18" charset="0"/>
                <a:cs typeface="Times New Roman" panose="02020603050405020304" pitchFamily="18" charset="0"/>
              </a:rPr>
              <a:t>integrated transportation solutions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Basic </a:t>
            </a:r>
            <a:r>
              <a:rPr lang="en-US" b="1" dirty="0">
                <a:latin typeface="Cambria" panose="02040503050406030204" pitchFamily="18" charset="0"/>
                <a:ea typeface="Cambria" panose="02040503050406030204" pitchFamily="18" charset="0"/>
                <a:cs typeface="Times New Roman" panose="02020603050405020304" pitchFamily="18" charset="0"/>
              </a:rPr>
              <a:t>profit calculations</a:t>
            </a:r>
            <a:r>
              <a:rPr lang="en-US" dirty="0">
                <a:latin typeface="Cambria" panose="02040503050406030204" pitchFamily="18" charset="0"/>
                <a:ea typeface="Cambria" panose="02040503050406030204" pitchFamily="18" charset="0"/>
                <a:cs typeface="Times New Roman" panose="02020603050405020304" pitchFamily="18" charset="0"/>
              </a:rPr>
              <a:t> without advanced tools.</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Real-Time Bidding</a:t>
            </a:r>
            <a:r>
              <a:rPr lang="en-US" dirty="0">
                <a:latin typeface="Cambria" panose="02040503050406030204" pitchFamily="18" charset="0"/>
                <a:ea typeface="Cambria" panose="02040503050406030204" pitchFamily="18" charset="0"/>
                <a:cs typeface="Times New Roman" panose="02020603050405020304" pitchFamily="18" charset="0"/>
              </a:rPr>
              <a:t>: Dynamic pricing through consumer bids.</a:t>
            </a:r>
          </a:p>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Price Range Setting</a:t>
            </a:r>
            <a:r>
              <a:rPr lang="en-US" dirty="0">
                <a:latin typeface="Cambria" panose="02040503050406030204" pitchFamily="18" charset="0"/>
                <a:ea typeface="Cambria" panose="02040503050406030204" pitchFamily="18" charset="0"/>
                <a:cs typeface="Times New Roman" panose="02020603050405020304" pitchFamily="18" charset="0"/>
              </a:rPr>
              <a:t>: Consumers set prices; farmers choose the best offer.</a:t>
            </a:r>
          </a:p>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Transportation Assistance</a:t>
            </a:r>
            <a:r>
              <a:rPr lang="en-US" dirty="0">
                <a:latin typeface="Cambria" panose="02040503050406030204" pitchFamily="18" charset="0"/>
                <a:ea typeface="Cambria" panose="02040503050406030204" pitchFamily="18" charset="0"/>
                <a:cs typeface="Times New Roman" panose="02020603050405020304" pitchFamily="18" charset="0"/>
              </a:rPr>
              <a:t>: Logistics support for delivering crops.</a:t>
            </a:r>
          </a:p>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Profit Maximization Tools</a:t>
            </a:r>
            <a:r>
              <a:rPr lang="en-US" dirty="0">
                <a:latin typeface="Cambria" panose="02040503050406030204" pitchFamily="18" charset="0"/>
                <a:ea typeface="Cambria" panose="02040503050406030204" pitchFamily="18" charset="0"/>
                <a:cs typeface="Times New Roman" panose="02020603050405020304" pitchFamily="18" charset="0"/>
              </a:rPr>
              <a:t>: Calculations based on bids, costs, and market conditions.</a:t>
            </a:r>
          </a:p>
          <a:p>
            <a:pPr marL="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Impact</a:t>
            </a:r>
            <a:endParaRPr lang="en-US" u="sng"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Enhances </a:t>
            </a:r>
            <a:r>
              <a:rPr lang="en-US" b="1" dirty="0">
                <a:latin typeface="Cambria" panose="02040503050406030204" pitchFamily="18" charset="0"/>
                <a:ea typeface="Cambria" panose="02040503050406030204" pitchFamily="18" charset="0"/>
                <a:cs typeface="Times New Roman" panose="02020603050405020304" pitchFamily="18" charset="0"/>
              </a:rPr>
              <a:t>price competitiveness</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Provides </a:t>
            </a:r>
            <a:r>
              <a:rPr lang="en-US" b="1" dirty="0">
                <a:latin typeface="Cambria" panose="02040503050406030204" pitchFamily="18" charset="0"/>
                <a:ea typeface="Cambria" panose="02040503050406030204" pitchFamily="18" charset="0"/>
                <a:cs typeface="Times New Roman" panose="02020603050405020304" pitchFamily="18" charset="0"/>
              </a:rPr>
              <a:t>data-driven decision-making</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Optimizes </a:t>
            </a:r>
            <a:r>
              <a:rPr lang="en-US" b="1" dirty="0">
                <a:latin typeface="Cambria" panose="02040503050406030204" pitchFamily="18" charset="0"/>
                <a:ea typeface="Cambria" panose="02040503050406030204" pitchFamily="18" charset="0"/>
                <a:cs typeface="Times New Roman" panose="02020603050405020304" pitchFamily="18" charset="0"/>
              </a:rPr>
              <a:t>farmers’ profits</a:t>
            </a:r>
            <a:r>
              <a:rPr lang="en-US" dirty="0">
                <a:latin typeface="Cambria" panose="02040503050406030204" pitchFamily="18" charset="0"/>
                <a:ea typeface="Cambria" panose="02040503050406030204" pitchFamily="18" charset="0"/>
                <a:cs typeface="Times New Roman" panose="02020603050405020304" pitchFamily="18" charset="0"/>
              </a:rPr>
              <a:t> and streamlines </a:t>
            </a:r>
            <a:r>
              <a:rPr lang="en-US" b="1" dirty="0">
                <a:latin typeface="Cambria" panose="02040503050406030204" pitchFamily="18" charset="0"/>
                <a:ea typeface="Cambria" panose="02040503050406030204" pitchFamily="18" charset="0"/>
                <a:cs typeface="Times New Roman" panose="02020603050405020304" pitchFamily="18" charset="0"/>
              </a:rPr>
              <a:t>logistics</a:t>
            </a:r>
            <a:r>
              <a:rPr lang="en-US" dirty="0">
                <a:latin typeface="Cambria" panose="02040503050406030204" pitchFamily="18" charset="0"/>
                <a:ea typeface="Cambria" panose="020405030504060302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strike="noStrike" cap="none" normalizeH="0" baseline="0" dirty="0">
                <a:ln>
                  <a:noFill/>
                </a:ln>
                <a:solidFill>
                  <a:schemeClr val="tx1"/>
                </a:solidFill>
                <a:effectLst/>
                <a:latin typeface="Cambria" panose="02040503050406030204" pitchFamily="18" charset="0"/>
                <a:ea typeface="Cambria" panose="02040503050406030204" pitchFamily="18" charset="0"/>
              </a:rPr>
              <a:t>Software</a:t>
            </a:r>
            <a:r>
              <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Android Studio (version 4.2 or higher)</a:t>
            </a:r>
          </a:p>
          <a:p>
            <a:pPr marL="342900" indent="-342900" eaLnBrk="0" fontAlgn="base" hangingPunct="0">
              <a:spcBef>
                <a:spcPct val="0"/>
              </a:spcBef>
              <a:spcAft>
                <a:spcPct val="0"/>
              </a:spcAft>
              <a:buClrTx/>
              <a:buSzTx/>
              <a:buFont typeface="Arial" panose="020B0604020202020204" pitchFamily="34" charset="0"/>
              <a:buChar char="•"/>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Firebase SDK (integrated with Android Studio)</a:t>
            </a:r>
          </a:p>
          <a:p>
            <a:pPr marL="342900" indent="-342900" eaLnBrk="0" fontAlgn="base" hangingPunct="0">
              <a:spcBef>
                <a:spcPct val="0"/>
              </a:spcBef>
              <a:spcAft>
                <a:spcPct val="0"/>
              </a:spcAft>
              <a:buClrTx/>
              <a:buSzTx/>
              <a:buFont typeface="Arial" panose="020B0604020202020204" pitchFamily="34" charset="0"/>
              <a:buChar char="•"/>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Google Maps API Key (for accessing location services)</a:t>
            </a:r>
          </a:p>
          <a:p>
            <a:pPr marL="342900" indent="-342900" eaLnBrk="0" fontAlgn="base" hangingPunct="0">
              <a:spcBef>
                <a:spcPct val="0"/>
              </a:spcBef>
              <a:spcAft>
                <a:spcPct val="0"/>
              </a:spcAft>
              <a:buClrTx/>
              <a:buSzTx/>
              <a:buFont typeface="Arial" panose="020B0604020202020204" pitchFamily="34" charset="0"/>
              <a:buChar char="•"/>
            </a:pPr>
            <a:endPar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strike="noStrike" cap="none" normalizeH="0" baseline="0" dirty="0">
                <a:ln>
                  <a:noFill/>
                </a:ln>
                <a:solidFill>
                  <a:schemeClr val="tx1"/>
                </a:solidFill>
                <a:effectLst/>
                <a:latin typeface="Cambria" panose="02040503050406030204" pitchFamily="18" charset="0"/>
                <a:ea typeface="Cambria" panose="02040503050406030204" pitchFamily="18" charset="0"/>
              </a:rPr>
              <a:t>Hardware</a:t>
            </a:r>
            <a:r>
              <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sng"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Smartphone/Tablet: Android 7.0 or higher for running and testing the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Laptop/PC: For development with Android Studio (minimum 8GB RAM and 10GB storage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Internet Connection: Required for Firebase and Google Maps services.</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3759C40D-6EA7-556C-C488-B629A4A56AF1}"/>
              </a:ext>
            </a:extLst>
          </p:cNvPr>
          <p:cNvPicPr>
            <a:picLocks noGrp="1" noChangeAspect="1"/>
          </p:cNvPicPr>
          <p:nvPr>
            <p:ph idx="1"/>
          </p:nvPr>
        </p:nvPicPr>
        <p:blipFill>
          <a:blip r:embed="rId2"/>
          <a:stretch>
            <a:fillRect/>
          </a:stretch>
        </p:blipFill>
        <p:spPr>
          <a:xfrm>
            <a:off x="1431398" y="1143000"/>
            <a:ext cx="9430803" cy="4953000"/>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762000" y="1089212"/>
            <a:ext cx="10668000" cy="4952997"/>
          </a:xfrm>
        </p:spPr>
        <p:txBody>
          <a:bodyPr>
            <a:normAutofit fontScale="92500" lnSpcReduction="20000"/>
          </a:bodyPr>
          <a:lstStyle/>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Splash Screen:</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latin typeface="Cambria" panose="02040503050406030204" pitchFamily="18" charset="0"/>
                <a:ea typeface="Cambria" panose="02040503050406030204" pitchFamily="18" charset="0"/>
                <a:cs typeface="Times New Roman" panose="02020603050405020304" pitchFamily="18" charset="0"/>
              </a:rPr>
              <a:t>We</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’ve added a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SplashActivity</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which displays the splash screen when the app starts. After a delay of 3 seconds (3000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ms</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it redirects to the Login activity.</a:t>
            </a:r>
          </a:p>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User Authentication:</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The app allows users to </a:t>
            </a: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register</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with their email and password and then </a:t>
            </a: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login</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using the same credentials.</a:t>
            </a: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Firebase Authentication has been integrated to handle user sign-ups, sign-ins, and session management.</a:t>
            </a:r>
          </a:p>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Role Management:</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During registration, the user is asked to select their role using a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RadioGroup</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RadioButton</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The selected role is captured, and based on this role, you can implement role-specific functionalities (though these are not yet outlined in the current code).</a:t>
            </a:r>
          </a:p>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Real-Time Database or Cloud </a:t>
            </a:r>
            <a:r>
              <a:rPr lang="en-IN" sz="1800" b="1" kern="100" dirty="0" err="1">
                <a:effectLst/>
                <a:latin typeface="Cambria" panose="02040503050406030204" pitchFamily="18" charset="0"/>
                <a:ea typeface="Cambria" panose="02040503050406030204" pitchFamily="18" charset="0"/>
                <a:cs typeface="Times New Roman" panose="02020603050405020304" pitchFamily="18" charset="0"/>
              </a:rPr>
              <a:t>Firestore</a:t>
            </a: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 (Future Integration):</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Though not implemented in the shared code, once a user is authenticated, we could store additional details such as the user's </a:t>
            </a:r>
            <a:r>
              <a:rPr lang="en-IN" sz="1600" kern="100" dirty="0">
                <a:effectLst/>
                <a:latin typeface="Cambria" panose="02040503050406030204" pitchFamily="18" charset="0"/>
                <a:ea typeface="Cambria" panose="02040503050406030204" pitchFamily="18" charset="0"/>
                <a:cs typeface="Times New Roman" panose="02020603050405020304" pitchFamily="18" charset="0"/>
              </a:rPr>
              <a:t>profile, selected role, preferences, etc., using Firebase's </a:t>
            </a:r>
            <a:r>
              <a:rPr lang="en-IN" sz="1600" b="1" kern="100" dirty="0">
                <a:effectLst/>
                <a:latin typeface="Cambria" panose="02040503050406030204" pitchFamily="18" charset="0"/>
                <a:ea typeface="Cambria" panose="02040503050406030204" pitchFamily="18" charset="0"/>
                <a:cs typeface="Times New Roman" panose="02020603050405020304" pitchFamily="18" charset="0"/>
              </a:rPr>
              <a:t>Real-Time Database</a:t>
            </a:r>
            <a:r>
              <a:rPr lang="en-IN" sz="1600" kern="100" dirty="0">
                <a:effectLst/>
                <a:latin typeface="Cambria" panose="02040503050406030204" pitchFamily="18" charset="0"/>
                <a:ea typeface="Cambria" panose="02040503050406030204" pitchFamily="18" charset="0"/>
                <a:cs typeface="Times New Roman" panose="02020603050405020304" pitchFamily="18" charset="0"/>
              </a:rPr>
              <a:t> or </a:t>
            </a:r>
            <a:r>
              <a:rPr lang="en-IN" sz="1600" b="1" kern="100" dirty="0">
                <a:effectLst/>
                <a:latin typeface="Cambria" panose="02040503050406030204" pitchFamily="18" charset="0"/>
                <a:ea typeface="Cambria" panose="02040503050406030204" pitchFamily="18" charset="0"/>
                <a:cs typeface="Times New Roman" panose="02020603050405020304" pitchFamily="18" charset="0"/>
              </a:rPr>
              <a:t>Cloud </a:t>
            </a:r>
            <a:r>
              <a:rPr lang="en-IN" sz="1600" b="1" kern="100" dirty="0" err="1">
                <a:effectLst/>
                <a:latin typeface="Cambria" panose="02040503050406030204" pitchFamily="18" charset="0"/>
                <a:ea typeface="Cambria" panose="02040503050406030204" pitchFamily="18" charset="0"/>
                <a:cs typeface="Times New Roman" panose="02020603050405020304" pitchFamily="18" charset="0"/>
              </a:rPr>
              <a:t>Firestore</a:t>
            </a:r>
            <a:r>
              <a:rPr lang="en-IN" sz="1600" kern="100" dirty="0">
                <a:effectLst/>
                <a:latin typeface="Cambria" panose="02040503050406030204" pitchFamily="18" charset="0"/>
                <a:ea typeface="Cambria" panose="020405030504060302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3C46-6330-8EF7-400E-C64534C7DCD4}"/>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44B89ED4-E7C2-5BDC-399A-3603E545EA75}"/>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q"/>
            </a:pPr>
            <a:endParaRPr lang="en-IN" sz="1800" b="1" kern="1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nSpc>
                <a:spcPct val="107000"/>
              </a:lnSpc>
              <a:spcAft>
                <a:spcPts val="800"/>
              </a:spcAft>
              <a:buNone/>
            </a:pPr>
            <a:endParaRPr lang="en-IN" dirty="0"/>
          </a:p>
        </p:txBody>
      </p:sp>
      <p:sp>
        <p:nvSpPr>
          <p:cNvPr id="5" name="Rectangle 2">
            <a:extLst>
              <a:ext uri="{FF2B5EF4-FFF2-40B4-BE49-F238E27FC236}">
                <a16:creationId xmlns:a16="http://schemas.microsoft.com/office/drawing/2014/main" id="{A2A049AE-4562-A6F3-8303-EF35E62B63C9}"/>
              </a:ext>
            </a:extLst>
          </p:cNvPr>
          <p:cNvSpPr>
            <a:spLocks noChangeArrowheads="1"/>
          </p:cNvSpPr>
          <p:nvPr/>
        </p:nvSpPr>
        <p:spPr bwMode="auto">
          <a:xfrm>
            <a:off x="782882" y="1228744"/>
            <a:ext cx="1140911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latin typeface="Times New Roman" panose="02020603050405020304" pitchFamily="18" charset="0"/>
                <a:cs typeface="Times New Roman" panose="02020603050405020304" pitchFamily="18" charset="0"/>
              </a:rPr>
              <a:t>1. User Authentication and Profile Management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Ensures secure access and personalized experiences for users.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User Registration</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Secure Login</a:t>
            </a: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Profile Customization</a:t>
            </a: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Role-Based Access</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Account Security</a:t>
            </a:r>
          </a:p>
          <a:p>
            <a:pPr lvl="1"/>
            <a:endParaRPr lang="en-US" sz="1600" b="1" dirty="0">
              <a:solidFill>
                <a:srgbClr val="000000"/>
              </a:solidFill>
              <a:latin typeface="Times New Roman" panose="02020603050405020304" pitchFamily="18" charset="0"/>
              <a:ea typeface="Aileron Bold"/>
              <a:cs typeface="Times New Roman" panose="02020603050405020304" pitchFamily="18" charset="0"/>
              <a:sym typeface="Aileron Bold"/>
            </a:endParaRPr>
          </a:p>
          <a:p>
            <a:pPr lvl="1"/>
            <a:endParaRPr lang="en-US" sz="1600" b="1" dirty="0">
              <a:solidFill>
                <a:srgbClr val="000000"/>
              </a:solidFill>
              <a:latin typeface="Times New Roman" panose="02020603050405020304" pitchFamily="18" charset="0"/>
              <a:ea typeface="Aileron Bold"/>
              <a:cs typeface="Times New Roman" panose="02020603050405020304" pitchFamily="18" charset="0"/>
              <a:sym typeface="Aileron Bold"/>
            </a:endParaRPr>
          </a:p>
          <a:p>
            <a:r>
              <a:rPr lang="en-US" sz="1600" b="1" dirty="0">
                <a:latin typeface="Times New Roman" panose="02020603050405020304" pitchFamily="18" charset="0"/>
                <a:cs typeface="Times New Roman" panose="02020603050405020304" pitchFamily="18" charset="0"/>
              </a:rPr>
              <a:t>2. Product Listing and Management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Enables producers to showcase their crops effectively for potential buyers.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Product Addition</a:t>
            </a: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Inventory Management</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Quality Assurance</a:t>
            </a:r>
          </a:p>
          <a:p>
            <a:pPr marL="742950" lvl="1"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Availability Indicators - </a:t>
            </a:r>
            <a:r>
              <a:rPr lang="en-US" sz="1600" dirty="0">
                <a:latin typeface="Times New Roman" panose="02020603050405020304" pitchFamily="18" charset="0"/>
                <a:cs typeface="Times New Roman" panose="02020603050405020304" pitchFamily="18" charset="0"/>
              </a:rPr>
              <a:t>Producers can mark items as available, sold out, or under negotiation.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603154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292</TotalTime>
  <Words>1408</Words>
  <Application>Microsoft Office PowerPoint</Application>
  <PresentationFormat>Widescreen</PresentationFormat>
  <Paragraphs>158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Cambria</vt:lpstr>
      <vt:lpstr>Times New Roman</vt:lpstr>
      <vt:lpstr>Verdana</vt:lpstr>
      <vt:lpstr>Wingdings</vt:lpstr>
      <vt:lpstr>Bioinformatics</vt:lpstr>
      <vt:lpstr>Kisan Buddy</vt:lpstr>
      <vt:lpstr>Introduction</vt:lpstr>
      <vt:lpstr>Objectives</vt:lpstr>
      <vt:lpstr>Existing method Drawback</vt:lpstr>
      <vt:lpstr>Proposed Method</vt:lpstr>
      <vt:lpstr>Hardware/software components</vt:lpstr>
      <vt:lpstr>Architecture</vt:lpstr>
      <vt:lpstr>Methodology</vt:lpstr>
      <vt:lpstr>Modules</vt:lpstr>
      <vt:lpstr>Modules (Contd..)</vt:lpstr>
      <vt:lpstr>Modules (Contd..)</vt:lpstr>
      <vt:lpstr>Output</vt:lpstr>
      <vt:lpstr>Output</vt:lpstr>
      <vt:lpstr>Github Link</vt:lpstr>
      <vt:lpstr>Timeline of Project</vt:lpstr>
      <vt:lpstr>Conclusion</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FASEEHA NAAZ</cp:lastModifiedBy>
  <cp:revision>22</cp:revision>
  <dcterms:created xsi:type="dcterms:W3CDTF">2023-03-16T03:26:27Z</dcterms:created>
  <dcterms:modified xsi:type="dcterms:W3CDTF">2024-11-26T15:00:30Z</dcterms:modified>
</cp:coreProperties>
</file>