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69" r:id="rId4"/>
    <p:sldId id="268" r:id="rId5"/>
    <p:sldId id="271" r:id="rId6"/>
    <p:sldId id="274" r:id="rId7"/>
    <p:sldId id="275" r:id="rId8"/>
    <p:sldId id="273" r:id="rId9"/>
    <p:sldId id="272" r:id="rId10"/>
    <p:sldId id="276" r:id="rId11"/>
    <p:sldId id="277" r:id="rId12"/>
    <p:sldId id="278" r:id="rId13"/>
    <p:sldId id="270" r:id="rId14"/>
    <p:sldId id="265" r:id="rId15"/>
    <p:sldId id="266"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9269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3391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ieeexplore.ieee.org/document/8358345"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ieeexplore.ieee.org/document/8361247" TargetMode="External"/><Relationship Id="rId5" Type="http://schemas.openxmlformats.org/officeDocument/2006/relationships/hyperlink" Target="https://ieeexplore.ieee.org/document/9003421" TargetMode="External"/><Relationship Id="rId4" Type="http://schemas.openxmlformats.org/officeDocument/2006/relationships/hyperlink" Target="https://ieeexplore.ieee.org/document/8579270"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22" y="74866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IN" dirty="0">
                <a:solidFill>
                  <a:schemeClr val="tx1"/>
                </a:solidFill>
              </a:rPr>
              <a:t>Kisan Buddy</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625641" y="1776144"/>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08</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387149" y="1776144"/>
            <a:ext cx="5514300" cy="2020560"/>
          </a:xfrm>
          <a:prstGeom prst="rect">
            <a:avLst/>
          </a:prstGeom>
          <a:noFill/>
          <a:ln>
            <a:noFill/>
          </a:ln>
        </p:spPr>
        <p:txBody>
          <a:bodyPr spcFirstLastPara="1" wrap="square" lIns="91425" tIns="45700" rIns="91425" bIns="45700" anchor="t" anchorCtr="0">
            <a:normAutofit lnSpcReduction="10000"/>
          </a:bodyPr>
          <a:lstStyle/>
          <a:p>
            <a:pPr marL="0" marR="0" lvl="0" indent="0"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IN" sz="1800" b="1" i="0" u="none" strike="noStrike" dirty="0" err="1">
                <a:solidFill>
                  <a:schemeClr val="bg2">
                    <a:lumMod val="50000"/>
                  </a:schemeClr>
                </a:solidFill>
                <a:effectLst/>
                <a:latin typeface="Calibri" panose="020F0502020204030204" pitchFamily="34" charset="0"/>
              </a:rPr>
              <a:t>Dr.</a:t>
            </a:r>
            <a:r>
              <a:rPr lang="en-IN" sz="1800" b="1" i="0" u="none" strike="noStrike" dirty="0">
                <a:solidFill>
                  <a:schemeClr val="bg2">
                    <a:lumMod val="50000"/>
                  </a:schemeClr>
                </a:solidFill>
                <a:effectLst/>
                <a:latin typeface="Calibri" panose="020F0502020204030204" pitchFamily="34" charset="0"/>
              </a:rPr>
              <a:t> Srinivas T R</a:t>
            </a:r>
            <a:r>
              <a:rPr lang="en-IN" sz="2400" b="1" dirty="0">
                <a:solidFill>
                  <a:schemeClr val="bg2">
                    <a:lumMod val="50000"/>
                  </a:schemeClr>
                </a:solidFill>
              </a:rPr>
              <a:t> </a:t>
            </a: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a:t>
            </a: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274130"/>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75415" y="4476106"/>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Computer Science and Engineering in Big Data.</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a:t>
            </a:r>
            <a:r>
              <a:rPr lang="en-US" sz="2000" b="1" dirty="0" err="1">
                <a:solidFill>
                  <a:schemeClr val="tx1"/>
                </a:solidFill>
                <a:latin typeface="Cambria" panose="02040503050406030204" pitchFamily="18" charset="0"/>
                <a:ea typeface="Cambria" panose="02040503050406030204" pitchFamily="18" charset="0"/>
                <a:cs typeface="Verdana"/>
                <a:sym typeface="Verdana"/>
              </a:rPr>
              <a:t>Pravinthraja</a:t>
            </a:r>
            <a:endParaRPr lang="en-US" sz="2000" b="1"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t>
            </a: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ame of the Program Project Coordinator: </a:t>
            </a:r>
            <a:r>
              <a:rPr lang="en-IN" sz="2000" b="1" i="0" u="none" strike="noStrike" dirty="0">
                <a:solidFill>
                  <a:srgbClr val="000000"/>
                </a:solidFill>
                <a:effectLst/>
                <a:latin typeface="Calibri" panose="020F0502020204030204" pitchFamily="34" charset="0"/>
              </a:rPr>
              <a:t>Ms. Suma N G</a:t>
            </a:r>
            <a:r>
              <a:rPr lang="en-IN" sz="3200" b="1" dirty="0"/>
              <a:t> </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2" name="TextBox 1">
            <a:extLst>
              <a:ext uri="{FF2B5EF4-FFF2-40B4-BE49-F238E27FC236}">
                <a16:creationId xmlns:a16="http://schemas.microsoft.com/office/drawing/2014/main" id="{4F8E1A56-0F93-BDBD-887A-39B772D44620}"/>
              </a:ext>
            </a:extLst>
          </p:cNvPr>
          <p:cNvSpPr txBox="1"/>
          <p:nvPr/>
        </p:nvSpPr>
        <p:spPr>
          <a:xfrm>
            <a:off x="625641" y="2381894"/>
            <a:ext cx="5346381" cy="1477328"/>
          </a:xfrm>
          <a:prstGeom prst="rect">
            <a:avLst/>
          </a:prstGeom>
          <a:noFill/>
        </p:spPr>
        <p:txBody>
          <a:bodyPr wrap="square" rtlCol="0">
            <a:spAutoFit/>
          </a:bodyPr>
          <a:lstStyle/>
          <a:p>
            <a:r>
              <a:rPr lang="en-US" sz="1800" b="1" dirty="0">
                <a:solidFill>
                  <a:schemeClr val="bg2">
                    <a:lumMod val="75000"/>
                  </a:schemeClr>
                </a:solidFill>
                <a:latin typeface="Cambria" panose="02040503050406030204" pitchFamily="18" charset="0"/>
                <a:ea typeface="Cambria" panose="02040503050406030204" pitchFamily="18" charset="0"/>
              </a:rPr>
              <a:t>Roll Number                                      Student Name</a:t>
            </a:r>
          </a:p>
          <a:p>
            <a:endParaRPr lang="en-US" sz="1800" b="1" dirty="0">
              <a:solidFill>
                <a:schemeClr val="bg2">
                  <a:lumMod val="75000"/>
                </a:schemeClr>
              </a:solidFill>
              <a:latin typeface="Cambria" panose="02040503050406030204" pitchFamily="18" charset="0"/>
              <a:ea typeface="Cambria" panose="02040503050406030204" pitchFamily="18" charset="0"/>
            </a:endParaRPr>
          </a:p>
          <a:p>
            <a:r>
              <a:rPr lang="en-US" sz="1800" dirty="0">
                <a:solidFill>
                  <a:schemeClr val="bg2">
                    <a:lumMod val="75000"/>
                  </a:schemeClr>
                </a:solidFill>
                <a:latin typeface="Cambria" panose="02040503050406030204" pitchFamily="18" charset="0"/>
                <a:ea typeface="Cambria" panose="02040503050406030204" pitchFamily="18" charset="0"/>
              </a:rPr>
              <a:t>Shreya Paul                      -             20211CBD0002</a:t>
            </a:r>
          </a:p>
          <a:p>
            <a:r>
              <a:rPr lang="en-US" sz="1800" dirty="0">
                <a:solidFill>
                  <a:schemeClr val="bg2">
                    <a:lumMod val="75000"/>
                  </a:schemeClr>
                </a:solidFill>
                <a:latin typeface="Cambria" panose="02040503050406030204" pitchFamily="18" charset="0"/>
                <a:ea typeface="Cambria" panose="02040503050406030204" pitchFamily="18" charset="0"/>
              </a:rPr>
              <a:t>K </a:t>
            </a:r>
            <a:r>
              <a:rPr lang="en-US" sz="1800" dirty="0" err="1">
                <a:solidFill>
                  <a:schemeClr val="bg2">
                    <a:lumMod val="75000"/>
                  </a:schemeClr>
                </a:solidFill>
                <a:latin typeface="Cambria" panose="02040503050406030204" pitchFamily="18" charset="0"/>
                <a:ea typeface="Cambria" panose="02040503050406030204" pitchFamily="18" charset="0"/>
              </a:rPr>
              <a:t>Faseeha</a:t>
            </a:r>
            <a:r>
              <a:rPr lang="en-US" sz="1800" dirty="0">
                <a:solidFill>
                  <a:schemeClr val="bg2">
                    <a:lumMod val="75000"/>
                  </a:schemeClr>
                </a:solidFill>
                <a:latin typeface="Cambria" panose="02040503050406030204" pitchFamily="18" charset="0"/>
                <a:ea typeface="Cambria" panose="02040503050406030204" pitchFamily="18" charset="0"/>
              </a:rPr>
              <a:t> Naaz               -             20211CBD0012</a:t>
            </a:r>
          </a:p>
          <a:p>
            <a:r>
              <a:rPr lang="en-US" sz="1800" dirty="0" err="1">
                <a:solidFill>
                  <a:schemeClr val="bg2">
                    <a:lumMod val="75000"/>
                  </a:schemeClr>
                </a:solidFill>
                <a:latin typeface="Cambria" panose="02040503050406030204" pitchFamily="18" charset="0"/>
                <a:ea typeface="Cambria" panose="02040503050406030204" pitchFamily="18" charset="0"/>
              </a:rPr>
              <a:t>Inzemam</a:t>
            </a:r>
            <a:r>
              <a:rPr lang="en-US" sz="1800" dirty="0">
                <a:solidFill>
                  <a:schemeClr val="bg2">
                    <a:lumMod val="75000"/>
                  </a:schemeClr>
                </a:solidFill>
                <a:latin typeface="Cambria" panose="02040503050406030204" pitchFamily="18" charset="0"/>
                <a:ea typeface="Cambria" panose="02040503050406030204" pitchFamily="18" charset="0"/>
              </a:rPr>
              <a:t> Quraishi         -              20211CBD0026</a:t>
            </a:r>
            <a:endParaRPr lang="en-IN" sz="1800" dirty="0">
              <a:solidFill>
                <a:schemeClr val="bg2">
                  <a:lumMod val="75000"/>
                </a:schemeClr>
              </a:solidFill>
              <a:latin typeface="Cambria" panose="02040503050406030204" pitchFamily="18" charset="0"/>
              <a:ea typeface="Cambria" panose="0204050305040603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BEECD-549E-5F5C-ADD4-8A6EE0F4D988}"/>
              </a:ext>
            </a:extLst>
          </p:cNvPr>
          <p:cNvSpPr>
            <a:spLocks noGrp="1"/>
          </p:cNvSpPr>
          <p:nvPr>
            <p:ph type="title"/>
          </p:nvPr>
        </p:nvSpPr>
        <p:spPr/>
        <p:txBody>
          <a:bodyPr/>
          <a:lstStyle/>
          <a:p>
            <a:r>
              <a:rPr lang="en-US" dirty="0"/>
              <a:t>Use Case diagram </a:t>
            </a:r>
            <a:endParaRPr lang="en-IN" dirty="0"/>
          </a:p>
        </p:txBody>
      </p:sp>
      <p:sp>
        <p:nvSpPr>
          <p:cNvPr id="3" name="Text Placeholder 2">
            <a:extLst>
              <a:ext uri="{FF2B5EF4-FFF2-40B4-BE49-F238E27FC236}">
                <a16:creationId xmlns:a16="http://schemas.microsoft.com/office/drawing/2014/main" id="{B109E733-D93A-CA3F-CFEC-08C88DFB46F0}"/>
              </a:ext>
            </a:extLst>
          </p:cNvPr>
          <p:cNvSpPr>
            <a:spLocks noGrp="1"/>
          </p:cNvSpPr>
          <p:nvPr>
            <p:ph type="body" idx="1"/>
          </p:nvPr>
        </p:nvSpPr>
        <p:spPr/>
        <p:txBody>
          <a:bodyPr>
            <a:normAutofit/>
          </a:bodyPr>
          <a:lstStyle/>
          <a:p>
            <a:pPr marL="76200" indent="0">
              <a:buNone/>
            </a:pPr>
            <a:r>
              <a:rPr lang="en-US" sz="800" dirty="0"/>
              <a:t>.</a:t>
            </a:r>
            <a:endParaRPr lang="en-IN" sz="800" dirty="0"/>
          </a:p>
        </p:txBody>
      </p:sp>
      <p:pic>
        <p:nvPicPr>
          <p:cNvPr id="5" name="Picture 4">
            <a:extLst>
              <a:ext uri="{FF2B5EF4-FFF2-40B4-BE49-F238E27FC236}">
                <a16:creationId xmlns:a16="http://schemas.microsoft.com/office/drawing/2014/main" id="{187D6724-A8CF-90F0-DF14-CA0B15C6C9D6}"/>
              </a:ext>
            </a:extLst>
          </p:cNvPr>
          <p:cNvPicPr>
            <a:picLocks noChangeAspect="1"/>
          </p:cNvPicPr>
          <p:nvPr/>
        </p:nvPicPr>
        <p:blipFill>
          <a:blip r:embed="rId2"/>
          <a:stretch>
            <a:fillRect/>
          </a:stretch>
        </p:blipFill>
        <p:spPr>
          <a:xfrm>
            <a:off x="1451727" y="995314"/>
            <a:ext cx="9436231" cy="4953000"/>
          </a:xfrm>
          <a:prstGeom prst="rect">
            <a:avLst/>
          </a:prstGeom>
        </p:spPr>
      </p:pic>
    </p:spTree>
    <p:extLst>
      <p:ext uri="{BB962C8B-B14F-4D97-AF65-F5344CB8AC3E}">
        <p14:creationId xmlns:p14="http://schemas.microsoft.com/office/powerpoint/2010/main" val="1925153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5D3D4-9981-0DBE-4C83-0CFD6053CA87}"/>
              </a:ext>
            </a:extLst>
          </p:cNvPr>
          <p:cNvSpPr>
            <a:spLocks noGrp="1"/>
          </p:cNvSpPr>
          <p:nvPr>
            <p:ph type="title"/>
          </p:nvPr>
        </p:nvSpPr>
        <p:spPr/>
        <p:txBody>
          <a:bodyPr/>
          <a:lstStyle/>
          <a:p>
            <a:r>
              <a:rPr lang="en-US" dirty="0"/>
              <a:t>Prepared Plan</a:t>
            </a:r>
            <a:endParaRPr lang="en-IN" dirty="0"/>
          </a:p>
        </p:txBody>
      </p:sp>
      <p:sp>
        <p:nvSpPr>
          <p:cNvPr id="3" name="Text Placeholder 2">
            <a:extLst>
              <a:ext uri="{FF2B5EF4-FFF2-40B4-BE49-F238E27FC236}">
                <a16:creationId xmlns:a16="http://schemas.microsoft.com/office/drawing/2014/main" id="{4BE2B29A-0B95-FE6F-7D80-7A547CBEBEAF}"/>
              </a:ext>
            </a:extLst>
          </p:cNvPr>
          <p:cNvSpPr>
            <a:spLocks noGrp="1"/>
          </p:cNvSpPr>
          <p:nvPr>
            <p:ph type="body" idx="1"/>
          </p:nvPr>
        </p:nvSpPr>
        <p:spPr/>
        <p:txBody>
          <a:bodyPr>
            <a:normAutofit/>
          </a:bodyPr>
          <a:lstStyle/>
          <a:p>
            <a:pPr marL="76200" indent="0">
              <a:buNone/>
            </a:pPr>
            <a:r>
              <a:rPr lang="en-US" sz="800" dirty="0"/>
              <a:t>.</a:t>
            </a:r>
            <a:endParaRPr lang="en-IN" sz="800" dirty="0"/>
          </a:p>
        </p:txBody>
      </p:sp>
      <p:pic>
        <p:nvPicPr>
          <p:cNvPr id="5" name="Picture 4">
            <a:extLst>
              <a:ext uri="{FF2B5EF4-FFF2-40B4-BE49-F238E27FC236}">
                <a16:creationId xmlns:a16="http://schemas.microsoft.com/office/drawing/2014/main" id="{EDC1F3B1-6A5A-12C5-5B7E-B0134BDA2CAB}"/>
              </a:ext>
            </a:extLst>
          </p:cNvPr>
          <p:cNvPicPr>
            <a:picLocks noChangeAspect="1"/>
          </p:cNvPicPr>
          <p:nvPr/>
        </p:nvPicPr>
        <p:blipFill>
          <a:blip r:embed="rId2"/>
          <a:stretch>
            <a:fillRect/>
          </a:stretch>
        </p:blipFill>
        <p:spPr>
          <a:xfrm>
            <a:off x="1248527" y="1400392"/>
            <a:ext cx="2406774" cy="4140413"/>
          </a:xfrm>
          <a:prstGeom prst="rect">
            <a:avLst/>
          </a:prstGeom>
        </p:spPr>
      </p:pic>
      <p:pic>
        <p:nvPicPr>
          <p:cNvPr id="7" name="Picture 6">
            <a:extLst>
              <a:ext uri="{FF2B5EF4-FFF2-40B4-BE49-F238E27FC236}">
                <a16:creationId xmlns:a16="http://schemas.microsoft.com/office/drawing/2014/main" id="{2A75C3D2-2D08-E4E1-52A5-4181861970EE}"/>
              </a:ext>
            </a:extLst>
          </p:cNvPr>
          <p:cNvPicPr>
            <a:picLocks noChangeAspect="1"/>
          </p:cNvPicPr>
          <p:nvPr/>
        </p:nvPicPr>
        <p:blipFill>
          <a:blip r:embed="rId3"/>
          <a:stretch>
            <a:fillRect/>
          </a:stretch>
        </p:blipFill>
        <p:spPr>
          <a:xfrm>
            <a:off x="4892613" y="1358792"/>
            <a:ext cx="2406774" cy="4140413"/>
          </a:xfrm>
          <a:prstGeom prst="rect">
            <a:avLst/>
          </a:prstGeom>
        </p:spPr>
      </p:pic>
      <p:pic>
        <p:nvPicPr>
          <p:cNvPr id="9" name="Picture 8">
            <a:extLst>
              <a:ext uri="{FF2B5EF4-FFF2-40B4-BE49-F238E27FC236}">
                <a16:creationId xmlns:a16="http://schemas.microsoft.com/office/drawing/2014/main" id="{F6BF1828-1D7A-7957-4732-0A897DF5FA3F}"/>
              </a:ext>
            </a:extLst>
          </p:cNvPr>
          <p:cNvPicPr>
            <a:picLocks noChangeAspect="1"/>
          </p:cNvPicPr>
          <p:nvPr/>
        </p:nvPicPr>
        <p:blipFill>
          <a:blip r:embed="rId4"/>
          <a:stretch>
            <a:fillRect/>
          </a:stretch>
        </p:blipFill>
        <p:spPr>
          <a:xfrm>
            <a:off x="8701140" y="1358792"/>
            <a:ext cx="2387723" cy="4134062"/>
          </a:xfrm>
          <a:prstGeom prst="rect">
            <a:avLst/>
          </a:prstGeom>
        </p:spPr>
      </p:pic>
    </p:spTree>
    <p:extLst>
      <p:ext uri="{BB962C8B-B14F-4D97-AF65-F5344CB8AC3E}">
        <p14:creationId xmlns:p14="http://schemas.microsoft.com/office/powerpoint/2010/main" val="913551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7FEBA-0AA4-8B20-9736-821E06DAD5DE}"/>
              </a:ext>
            </a:extLst>
          </p:cNvPr>
          <p:cNvSpPr>
            <a:spLocks noGrp="1"/>
          </p:cNvSpPr>
          <p:nvPr>
            <p:ph type="title"/>
          </p:nvPr>
        </p:nvSpPr>
        <p:spPr/>
        <p:txBody>
          <a:bodyPr/>
          <a:lstStyle/>
          <a:p>
            <a:r>
              <a:rPr lang="en-US" dirty="0"/>
              <a:t>Prepared Plan (Cont..)</a:t>
            </a:r>
            <a:endParaRPr lang="en-IN" dirty="0"/>
          </a:p>
        </p:txBody>
      </p:sp>
      <p:sp>
        <p:nvSpPr>
          <p:cNvPr id="3" name="Text Placeholder 2">
            <a:extLst>
              <a:ext uri="{FF2B5EF4-FFF2-40B4-BE49-F238E27FC236}">
                <a16:creationId xmlns:a16="http://schemas.microsoft.com/office/drawing/2014/main" id="{DAFBF12F-E760-448F-50E0-78C7C6E1966A}"/>
              </a:ext>
            </a:extLst>
          </p:cNvPr>
          <p:cNvSpPr>
            <a:spLocks noGrp="1"/>
          </p:cNvSpPr>
          <p:nvPr>
            <p:ph type="body" idx="1"/>
          </p:nvPr>
        </p:nvSpPr>
        <p:spPr/>
        <p:txBody>
          <a:bodyPr>
            <a:normAutofit/>
          </a:bodyPr>
          <a:lstStyle/>
          <a:p>
            <a:pPr marL="76200" indent="0">
              <a:buNone/>
            </a:pPr>
            <a:r>
              <a:rPr lang="en-US" sz="800" dirty="0"/>
              <a:t>.</a:t>
            </a:r>
            <a:endParaRPr lang="en-IN" sz="800" dirty="0"/>
          </a:p>
        </p:txBody>
      </p:sp>
      <p:pic>
        <p:nvPicPr>
          <p:cNvPr id="9" name="Picture 8">
            <a:extLst>
              <a:ext uri="{FF2B5EF4-FFF2-40B4-BE49-F238E27FC236}">
                <a16:creationId xmlns:a16="http://schemas.microsoft.com/office/drawing/2014/main" id="{E3831A9D-FBF9-15BC-6E31-E9556C38A87C}"/>
              </a:ext>
            </a:extLst>
          </p:cNvPr>
          <p:cNvPicPr>
            <a:picLocks noChangeAspect="1"/>
          </p:cNvPicPr>
          <p:nvPr/>
        </p:nvPicPr>
        <p:blipFill>
          <a:blip r:embed="rId2"/>
          <a:stretch>
            <a:fillRect/>
          </a:stretch>
        </p:blipFill>
        <p:spPr>
          <a:xfrm>
            <a:off x="2322468" y="1369206"/>
            <a:ext cx="2362321" cy="3949903"/>
          </a:xfrm>
          <a:prstGeom prst="rect">
            <a:avLst/>
          </a:prstGeom>
        </p:spPr>
      </p:pic>
      <p:pic>
        <p:nvPicPr>
          <p:cNvPr id="11" name="Picture 10">
            <a:extLst>
              <a:ext uri="{FF2B5EF4-FFF2-40B4-BE49-F238E27FC236}">
                <a16:creationId xmlns:a16="http://schemas.microsoft.com/office/drawing/2014/main" id="{C41A332C-CC68-0024-C481-08E96C5049E4}"/>
              </a:ext>
            </a:extLst>
          </p:cNvPr>
          <p:cNvPicPr>
            <a:picLocks noChangeAspect="1"/>
          </p:cNvPicPr>
          <p:nvPr/>
        </p:nvPicPr>
        <p:blipFill>
          <a:blip r:embed="rId3"/>
          <a:stretch>
            <a:fillRect/>
          </a:stretch>
        </p:blipFill>
        <p:spPr>
          <a:xfrm>
            <a:off x="6696307" y="1396895"/>
            <a:ext cx="2400423" cy="4064209"/>
          </a:xfrm>
          <a:prstGeom prst="rect">
            <a:avLst/>
          </a:prstGeom>
        </p:spPr>
      </p:pic>
    </p:spTree>
    <p:extLst>
      <p:ext uri="{BB962C8B-B14F-4D97-AF65-F5344CB8AC3E}">
        <p14:creationId xmlns:p14="http://schemas.microsoft.com/office/powerpoint/2010/main" val="4073353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963629"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a:t>
            </a:r>
            <a:endParaRPr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5894DD74-55E7-46D0-6AAA-7CD99E676D7F}"/>
              </a:ext>
            </a:extLst>
          </p:cNvPr>
          <p:cNvPicPr>
            <a:picLocks noChangeAspect="1"/>
          </p:cNvPicPr>
          <p:nvPr/>
        </p:nvPicPr>
        <p:blipFill>
          <a:blip r:embed="rId3"/>
          <a:stretch>
            <a:fillRect/>
          </a:stretch>
        </p:blipFill>
        <p:spPr>
          <a:xfrm>
            <a:off x="812800" y="1143000"/>
            <a:ext cx="10489938" cy="4692192"/>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EB6B50E9-CFE2-C741-3963-47202CF1D56B}"/>
              </a:ext>
            </a:extLst>
          </p:cNvPr>
          <p:cNvSpPr>
            <a:spLocks noGrp="1" noChangeArrowheads="1"/>
          </p:cNvSpPr>
          <p:nvPr>
            <p:ph type="body" idx="1"/>
          </p:nvPr>
        </p:nvSpPr>
        <p:spPr bwMode="auto">
          <a:xfrm>
            <a:off x="812800" y="1538165"/>
            <a:ext cx="10940816" cy="4162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indent="-457200" eaLnBrk="0" fontAlgn="base" hangingPunct="0">
              <a:spcBef>
                <a:spcPct val="0"/>
              </a:spcBef>
              <a:spcAft>
                <a:spcPct val="0"/>
              </a:spcAft>
              <a:buClrTx/>
              <a:buSzTx/>
              <a:buFont typeface="+mj-lt"/>
              <a:buAutoNum type="arabicPeriod"/>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Review on Smart Farming: Applications and Technologies"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indent="-457200" eaLnBrk="0" fontAlgn="base" hangingPunct="0">
              <a:spcBef>
                <a:spcPct val="0"/>
              </a:spcBef>
              <a:spcAft>
                <a:spcPct val="0"/>
              </a:spcAft>
              <a:buClrTx/>
              <a:buSzTx/>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Authors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 K. Ghosh, S. B. Mandal</a:t>
            </a:r>
          </a:p>
          <a:p>
            <a:pPr lvl="1" indent="-457200" eaLnBrk="0" fontAlgn="base" hangingPunct="0">
              <a:spcBef>
                <a:spcPct val="0"/>
              </a:spcBef>
              <a:spcAft>
                <a:spcPct val="0"/>
              </a:spcAft>
              <a:buClrTx/>
              <a:buSzTx/>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Link</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a:rPr>
              <a:t>IEEE Xplore</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indent="-457200" eaLnBrk="0" fontAlgn="base" hangingPunct="0">
              <a:spcBef>
                <a:spcPct val="0"/>
              </a:spcBef>
              <a:spcAft>
                <a:spcPct val="0"/>
              </a:spcAft>
              <a:buClrTx/>
              <a:buSzTx/>
              <a:buFont typeface="+mj-lt"/>
              <a:buAutoNum type="arabicPeriod"/>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Price Prediction and Market Dynamics for Agricultural Products"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indent="-457200" eaLnBrk="0" fontAlgn="base" hangingPunct="0">
              <a:spcBef>
                <a:spcPct val="0"/>
              </a:spcBef>
              <a:spcAft>
                <a:spcPct val="0"/>
              </a:spcAft>
              <a:buClrTx/>
              <a:buSzTx/>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Authors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 K. Gupta, A. Sharma</a:t>
            </a:r>
          </a:p>
          <a:p>
            <a:pPr lvl="1" indent="-457200" eaLnBrk="0" fontAlgn="base" hangingPunct="0">
              <a:spcBef>
                <a:spcPct val="0"/>
              </a:spcBef>
              <a:spcAft>
                <a:spcPct val="0"/>
              </a:spcAft>
              <a:buClrTx/>
              <a:buSzTx/>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Link</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4"/>
              </a:rPr>
              <a:t>IEEE Xplore</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indent="-457200" eaLnBrk="0" fontAlgn="base" hangingPunct="0">
              <a:spcBef>
                <a:spcPct val="0"/>
              </a:spcBef>
              <a:spcAft>
                <a:spcPct val="0"/>
              </a:spcAft>
              <a:buClrTx/>
              <a:buSzTx/>
              <a:buFont typeface="+mj-lt"/>
              <a:buAutoNum type="arabicPeriod"/>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"Data-Driven Decision Making in Agriculture: An Overview of Techniques and Applications"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indent="-457200" eaLnBrk="0" fontAlgn="base" hangingPunct="0">
              <a:spcBef>
                <a:spcPct val="0"/>
              </a:spcBef>
              <a:spcAft>
                <a:spcPct val="0"/>
              </a:spcAft>
              <a:buClrTx/>
              <a:buSzTx/>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Authors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 J. Davis, P. A. Williams</a:t>
            </a:r>
          </a:p>
          <a:p>
            <a:pPr lvl="1" indent="-457200" eaLnBrk="0" fontAlgn="base" hangingPunct="0">
              <a:spcBef>
                <a:spcPct val="0"/>
              </a:spcBef>
              <a:spcAft>
                <a:spcPct val="0"/>
              </a:spcAft>
              <a:buClrTx/>
              <a:buSzTx/>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Link</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5"/>
              </a:rPr>
              <a:t>IEEE Xplore</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533400" indent="-457200">
              <a:buFont typeface="+mj-lt"/>
              <a:buAutoNum type="arabicPeriod"/>
            </a:pPr>
            <a:r>
              <a:rPr lang="en-US" sz="2000" b="1" dirty="0">
                <a:latin typeface="Times New Roman" panose="02020603050405020304" pitchFamily="18" charset="0"/>
                <a:cs typeface="Times New Roman" panose="02020603050405020304" pitchFamily="18" charset="0"/>
              </a:rPr>
              <a:t>Optimization of Crop Supply Chain with Smart Farming Technologies"</a:t>
            </a:r>
            <a:endParaRPr lang="en-US" sz="2000" dirty="0">
              <a:latin typeface="Times New Roman" panose="02020603050405020304" pitchFamily="18" charset="0"/>
              <a:cs typeface="Times New Roman" panose="02020603050405020304" pitchFamily="18" charset="0"/>
            </a:endParaRPr>
          </a:p>
          <a:p>
            <a:pPr marL="990600" lvl="1" indent="-457200"/>
            <a:r>
              <a:rPr lang="en-US" sz="1600" b="1" dirty="0">
                <a:latin typeface="Times New Roman" panose="02020603050405020304" pitchFamily="18" charset="0"/>
                <a:cs typeface="Times New Roman" panose="02020603050405020304" pitchFamily="18" charset="0"/>
              </a:rPr>
              <a:t>Authors</a:t>
            </a:r>
            <a:r>
              <a:rPr lang="en-US" sz="1600" dirty="0">
                <a:latin typeface="Times New Roman" panose="02020603050405020304" pitchFamily="18" charset="0"/>
                <a:cs typeface="Times New Roman" panose="02020603050405020304" pitchFamily="18" charset="0"/>
              </a:rPr>
              <a:t>: J. M. Williams, L. Zhang</a:t>
            </a:r>
          </a:p>
          <a:p>
            <a:pPr marL="990600" lvl="1" indent="-457200"/>
            <a:r>
              <a:rPr lang="en-US" sz="1600" b="1" dirty="0">
                <a:latin typeface="Times New Roman" panose="02020603050405020304" pitchFamily="18" charset="0"/>
                <a:cs typeface="Times New Roman" panose="02020603050405020304" pitchFamily="18" charset="0"/>
              </a:rPr>
              <a:t>Link</a:t>
            </a:r>
            <a:r>
              <a:rPr 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hlinkClick r:id="rId6"/>
              </a:rPr>
              <a:t>IEEE Xplore</a:t>
            </a:r>
            <a:endParaRPr lang="en-US" sz="16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r>
              <a:rPr lang="en-IN" dirty="0">
                <a:latin typeface="Cambria" panose="02040503050406030204" pitchFamily="18" charset="0"/>
                <a:ea typeface="Cambria" panose="02040503050406030204" pitchFamily="18" charset="0"/>
              </a:rPr>
              <a:t>PSCS226</a:t>
            </a:r>
            <a:r>
              <a:rPr lang="en-GB"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lvl="0" indent="-342900" algn="just">
              <a:spcBef>
                <a:spcPts val="0"/>
              </a:spcBef>
              <a:buFont typeface="Wingdings" panose="05000000000000000000" pitchFamily="2" charset="2"/>
              <a:buChar char="q"/>
            </a:pPr>
            <a:r>
              <a:rPr lang="en-US" sz="2400" b="1" dirty="0">
                <a:latin typeface="Cambria" panose="02040503050406030204" pitchFamily="18" charset="0"/>
                <a:ea typeface="Cambria" panose="02040503050406030204" pitchFamily="18" charset="0"/>
                <a:cs typeface="Times New Roman" pitchFamily="18" charset="0"/>
              </a:rPr>
              <a:t>Organization</a:t>
            </a:r>
            <a:r>
              <a:rPr lang="en-US" sz="2400" dirty="0">
                <a:latin typeface="Cambria" panose="02040503050406030204" pitchFamily="18" charset="0"/>
                <a:ea typeface="Cambria" panose="02040503050406030204" pitchFamily="18" charset="0"/>
                <a:cs typeface="Times New Roman" pitchFamily="18" charset="0"/>
              </a:rPr>
              <a:t> : </a:t>
            </a:r>
            <a:r>
              <a:rPr lang="en-IN" dirty="0">
                <a:latin typeface="Cambria" panose="02040503050406030204" pitchFamily="18" charset="0"/>
                <a:ea typeface="Cambria" panose="02040503050406030204" pitchFamily="18" charset="0"/>
              </a:rPr>
              <a:t>Mahindra &amp; Mahindra (</a:t>
            </a:r>
            <a:r>
              <a:rPr lang="en-IN" dirty="0" err="1">
                <a:latin typeface="Cambria" panose="02040503050406030204" pitchFamily="18" charset="0"/>
                <a:ea typeface="Cambria" panose="02040503050406030204" pitchFamily="18" charset="0"/>
              </a:rPr>
              <a:t>FarmEq</a:t>
            </a:r>
            <a:r>
              <a:rPr lang="en-IN" dirty="0">
                <a:latin typeface="Cambria" panose="02040503050406030204" pitchFamily="18" charset="0"/>
                <a:ea typeface="Cambria" panose="02040503050406030204" pitchFamily="18" charset="0"/>
              </a:rPr>
              <a:t>)</a:t>
            </a:r>
          </a:p>
          <a:p>
            <a:pPr marL="342900" lvl="0" indent="-190500" algn="just">
              <a:spcBef>
                <a:spcPts val="0"/>
              </a:spcBef>
              <a:buNone/>
            </a:pPr>
            <a:endParaRPr lang="en-IN" dirty="0">
              <a:latin typeface="Cambria" panose="02040503050406030204" pitchFamily="18" charset="0"/>
              <a:ea typeface="Cambria" panose="02040503050406030204" pitchFamily="18" charset="0"/>
            </a:endParaRPr>
          </a:p>
          <a:p>
            <a:pPr marL="609600" lvl="0" indent="-457200" algn="just">
              <a:spcBef>
                <a:spcPts val="0"/>
              </a:spcBef>
              <a:buFont typeface="Wingdings" panose="05000000000000000000" pitchFamily="2" charset="2"/>
              <a:buChar char="q"/>
            </a:pPr>
            <a:r>
              <a:rPr lang="en-US" sz="2400" b="1" dirty="0">
                <a:latin typeface="Cambria" panose="02040503050406030204" pitchFamily="18" charset="0"/>
                <a:ea typeface="Cambria" panose="02040503050406030204" pitchFamily="18" charset="0"/>
                <a:cs typeface="Times New Roman" pitchFamily="18" charset="0"/>
              </a:rPr>
              <a:t>Category</a:t>
            </a:r>
            <a:r>
              <a:rPr lang="en-US" sz="2400" dirty="0">
                <a:latin typeface="Cambria" panose="02040503050406030204" pitchFamily="18" charset="0"/>
                <a:ea typeface="Cambria" panose="02040503050406030204" pitchFamily="18" charset="0"/>
                <a:cs typeface="Times New Roman" pitchFamily="18" charset="0"/>
              </a:rPr>
              <a:t>: Software</a:t>
            </a:r>
          </a:p>
          <a:p>
            <a:pPr marL="342900" lvl="0" indent="-190500" algn="just">
              <a:spcBef>
                <a:spcPts val="0"/>
              </a:spcBef>
              <a:buNone/>
            </a:pPr>
            <a:endParaRPr lang="en-US" sz="2400" dirty="0">
              <a:latin typeface="Cambria" panose="02040503050406030204" pitchFamily="18" charset="0"/>
              <a:ea typeface="Cambria" panose="02040503050406030204" pitchFamily="18" charset="0"/>
              <a:cs typeface="Times New Roman" pitchFamily="18" charset="0"/>
            </a:endParaRPr>
          </a:p>
          <a:p>
            <a:pPr marL="495300" lvl="0" indent="-342900" algn="just">
              <a:spcBef>
                <a:spcPts val="0"/>
              </a:spcBef>
              <a:buFont typeface="Wingdings" panose="05000000000000000000" pitchFamily="2" charset="2"/>
              <a:buChar char="q"/>
            </a:pPr>
            <a:r>
              <a:rPr lang="en-US" sz="2400" b="1" dirty="0">
                <a:latin typeface="Cambria" panose="02040503050406030204" pitchFamily="18" charset="0"/>
                <a:ea typeface="Cambria" panose="02040503050406030204" pitchFamily="18" charset="0"/>
                <a:cs typeface="Times New Roman" pitchFamily="18" charset="0"/>
              </a:rPr>
              <a:t>Problem Description</a:t>
            </a:r>
            <a:r>
              <a:rPr lang="en-US" sz="2400" dirty="0">
                <a:latin typeface="Cambria" panose="02040503050406030204" pitchFamily="18" charset="0"/>
                <a:ea typeface="Cambria" panose="02040503050406030204" pitchFamily="18" charset="0"/>
                <a:cs typeface="Times New Roman" pitchFamily="18" charset="0"/>
              </a:rPr>
              <a:t>: </a:t>
            </a:r>
            <a:r>
              <a:rPr lang="en-US" sz="2000" dirty="0">
                <a:latin typeface="Cambria" panose="02040503050406030204" pitchFamily="18" charset="0"/>
                <a:ea typeface="Cambria" panose="02040503050406030204" pitchFamily="18" charset="0"/>
              </a:rPr>
              <a:t>Input to the app: Farmer's location, crops he produces, and cost. This app gives the estimate of the nearest mandi where the farmer can sell his produce in his location while earning the maximum profit. In addition, the app allows consumers to check the quality of products and buy them in their desired price range.</a:t>
            </a:r>
          </a:p>
          <a:p>
            <a:pPr lvl="1"/>
            <a:r>
              <a:rPr lang="en-US" b="1" dirty="0">
                <a:latin typeface="Cambria" panose="02040503050406030204" pitchFamily="18" charset="0"/>
                <a:ea typeface="Cambria" panose="02040503050406030204" pitchFamily="18" charset="0"/>
                <a:cs typeface="Times New Roman" panose="02020603050405020304" pitchFamily="18" charset="0"/>
              </a:rPr>
              <a:t>Objectives of Kisan Buddy App</a:t>
            </a:r>
            <a:endParaRPr lang="en-US" dirty="0">
              <a:latin typeface="Cambria" panose="02040503050406030204" pitchFamily="18" charset="0"/>
              <a:ea typeface="Cambria" panose="02040503050406030204" pitchFamily="18" charset="0"/>
              <a:cs typeface="Times New Roman" panose="02020603050405020304" pitchFamily="18" charset="0"/>
            </a:endParaRPr>
          </a:p>
          <a:p>
            <a:pPr lvl="1">
              <a:buFont typeface="Arial" panose="020B0604020202020204" pitchFamily="34" charset="0"/>
              <a:buChar char="•"/>
            </a:pPr>
            <a:r>
              <a:rPr lang="en-US" dirty="0">
                <a:latin typeface="Cambria" panose="02040503050406030204" pitchFamily="18" charset="0"/>
                <a:ea typeface="Cambria" panose="02040503050406030204" pitchFamily="18" charset="0"/>
                <a:cs typeface="Times New Roman" panose="02020603050405020304" pitchFamily="18" charset="0"/>
              </a:rPr>
              <a:t>Integrate </a:t>
            </a:r>
            <a:r>
              <a:rPr lang="en-US" b="1" dirty="0">
                <a:latin typeface="Cambria" panose="02040503050406030204" pitchFamily="18" charset="0"/>
                <a:ea typeface="Cambria" panose="02040503050406030204" pitchFamily="18" charset="0"/>
                <a:cs typeface="Times New Roman" panose="02020603050405020304" pitchFamily="18" charset="0"/>
              </a:rPr>
              <a:t>real-time bidding</a:t>
            </a:r>
            <a:r>
              <a:rPr lang="en-US" dirty="0">
                <a:latin typeface="Cambria" panose="02040503050406030204" pitchFamily="18" charset="0"/>
                <a:ea typeface="Cambria" panose="02040503050406030204" pitchFamily="18" charset="0"/>
                <a:cs typeface="Times New Roman" panose="02020603050405020304" pitchFamily="18" charset="0"/>
              </a:rPr>
              <a:t> and </a:t>
            </a:r>
            <a:r>
              <a:rPr lang="en-US" b="1" dirty="0">
                <a:latin typeface="Cambria" panose="02040503050406030204" pitchFamily="18" charset="0"/>
                <a:ea typeface="Cambria" panose="02040503050406030204" pitchFamily="18" charset="0"/>
                <a:cs typeface="Times New Roman" panose="02020603050405020304" pitchFamily="18" charset="0"/>
              </a:rPr>
              <a:t>price-matching</a:t>
            </a:r>
            <a:r>
              <a:rPr lang="en-US" dirty="0">
                <a:latin typeface="Cambria" panose="02040503050406030204" pitchFamily="18" charset="0"/>
                <a:ea typeface="Cambria" panose="02040503050406030204" pitchFamily="18" charset="0"/>
                <a:cs typeface="Times New Roman" panose="02020603050405020304" pitchFamily="18" charset="0"/>
              </a:rPr>
              <a:t>.</a:t>
            </a:r>
          </a:p>
          <a:p>
            <a:pPr lvl="1">
              <a:buFont typeface="Arial" panose="020B0604020202020204" pitchFamily="34" charset="0"/>
              <a:buChar char="•"/>
            </a:pPr>
            <a:r>
              <a:rPr lang="en-US" dirty="0">
                <a:latin typeface="Cambria" panose="02040503050406030204" pitchFamily="18" charset="0"/>
                <a:ea typeface="Cambria" panose="02040503050406030204" pitchFamily="18" charset="0"/>
                <a:cs typeface="Times New Roman" panose="02020603050405020304" pitchFamily="18" charset="0"/>
              </a:rPr>
              <a:t>Offer </a:t>
            </a:r>
            <a:r>
              <a:rPr lang="en-US" b="1" dirty="0">
                <a:latin typeface="Cambria" panose="02040503050406030204" pitchFamily="18" charset="0"/>
                <a:ea typeface="Cambria" panose="02040503050406030204" pitchFamily="18" charset="0"/>
                <a:cs typeface="Times New Roman" panose="02020603050405020304" pitchFamily="18" charset="0"/>
              </a:rPr>
              <a:t>market insights</a:t>
            </a:r>
            <a:r>
              <a:rPr lang="en-US" dirty="0">
                <a:latin typeface="Cambria" panose="02040503050406030204" pitchFamily="18" charset="0"/>
                <a:ea typeface="Cambria" panose="02040503050406030204" pitchFamily="18" charset="0"/>
                <a:cs typeface="Times New Roman" panose="02020603050405020304" pitchFamily="18" charset="0"/>
              </a:rPr>
              <a:t>, </a:t>
            </a:r>
            <a:r>
              <a:rPr lang="en-US" b="1" dirty="0">
                <a:latin typeface="Cambria" panose="02040503050406030204" pitchFamily="18" charset="0"/>
                <a:ea typeface="Cambria" panose="02040503050406030204" pitchFamily="18" charset="0"/>
                <a:cs typeface="Times New Roman" panose="02020603050405020304" pitchFamily="18" charset="0"/>
              </a:rPr>
              <a:t>profit maximization</a:t>
            </a:r>
            <a:r>
              <a:rPr lang="en-US" dirty="0">
                <a:latin typeface="Cambria" panose="02040503050406030204" pitchFamily="18" charset="0"/>
                <a:ea typeface="Cambria" panose="02040503050406030204" pitchFamily="18" charset="0"/>
                <a:cs typeface="Times New Roman" panose="02020603050405020304" pitchFamily="18" charset="0"/>
              </a:rPr>
              <a:t>, and </a:t>
            </a:r>
            <a:r>
              <a:rPr lang="en-US" b="1" dirty="0">
                <a:latin typeface="Cambria" panose="02040503050406030204" pitchFamily="18" charset="0"/>
                <a:ea typeface="Cambria" panose="02040503050406030204" pitchFamily="18" charset="0"/>
                <a:cs typeface="Times New Roman" panose="02020603050405020304" pitchFamily="18" charset="0"/>
              </a:rPr>
              <a:t>transportation assistance</a:t>
            </a:r>
            <a:r>
              <a:rPr lang="en-US" dirty="0">
                <a:latin typeface="Cambria" panose="02040503050406030204" pitchFamily="18" charset="0"/>
                <a:ea typeface="Cambria" panose="02040503050406030204" pitchFamily="18" charset="0"/>
                <a:cs typeface="Times New Roman" panose="02020603050405020304" pitchFamily="18" charset="0"/>
              </a:rPr>
              <a:t>.</a:t>
            </a:r>
          </a:p>
          <a:p>
            <a:pPr marL="342900" lvl="0" indent="-190500" algn="just">
              <a:spcBef>
                <a:spcPts val="0"/>
              </a:spcBef>
              <a:buNone/>
            </a:pPr>
            <a:endParaRPr lang="en-US" sz="2000" dirty="0">
              <a:latin typeface="Cambria" panose="02040503050406030204" pitchFamily="18" charset="0"/>
              <a:ea typeface="Cambria" panose="02040503050406030204" pitchFamily="18" charset="0"/>
            </a:endParaRPr>
          </a:p>
          <a:p>
            <a:pPr marL="495300" lvl="0" indent="-342900" algn="just">
              <a:spcBef>
                <a:spcPts val="0"/>
              </a:spcBef>
              <a:buFont typeface="Wingdings" panose="05000000000000000000" pitchFamily="2" charset="2"/>
              <a:buChar char="q"/>
            </a:pPr>
            <a:r>
              <a:rPr lang="en-US" sz="2400" b="1" dirty="0">
                <a:latin typeface="Cambria" panose="02040503050406030204" pitchFamily="18" charset="0"/>
                <a:ea typeface="Cambria" panose="02040503050406030204" pitchFamily="18" charset="0"/>
                <a:cs typeface="Times New Roman" pitchFamily="18" charset="0"/>
              </a:rPr>
              <a:t>Difficulty Level</a:t>
            </a:r>
            <a:r>
              <a:rPr lang="en-US" sz="2400" dirty="0">
                <a:latin typeface="Cambria" panose="02040503050406030204" pitchFamily="18" charset="0"/>
                <a:ea typeface="Cambria" panose="02040503050406030204" pitchFamily="18" charset="0"/>
                <a:cs typeface="Times New Roman" pitchFamily="18" charset="0"/>
              </a:rPr>
              <a:t>: Simple</a:t>
            </a: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2705493"/>
            <a:ext cx="10668000" cy="433634"/>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ctr">
              <a:spcBef>
                <a:spcPts val="0"/>
              </a:spcBef>
              <a:buSzPct val="100000"/>
              <a:buFont typeface="Arial"/>
              <a:buNone/>
            </a:pPr>
            <a:r>
              <a:rPr lang="en-US" dirty="0">
                <a:latin typeface="Cambria" panose="02040503050406030204" pitchFamily="18" charset="0"/>
                <a:ea typeface="Cambria" panose="02040503050406030204" pitchFamily="18" charset="0"/>
              </a:rPr>
              <a:t>https://github.com/Faseeha-naaz/Kisan-Buddy</a:t>
            </a: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buNone/>
            </a:pPr>
            <a:r>
              <a:rPr lang="en-US" b="1" u="sng" dirty="0">
                <a:latin typeface="Cambria" panose="02040503050406030204" pitchFamily="18" charset="0"/>
                <a:ea typeface="Cambria" panose="02040503050406030204" pitchFamily="18" charset="0"/>
                <a:cs typeface="Times New Roman" panose="02020603050405020304" pitchFamily="18" charset="0"/>
              </a:rPr>
              <a:t>Current Existing Solutions :</a:t>
            </a:r>
          </a:p>
          <a:p>
            <a:pPr marL="76200" indent="0">
              <a:buNone/>
            </a:pPr>
            <a:endParaRPr lang="en-US" b="1" dirty="0">
              <a:latin typeface="Cambria" panose="02040503050406030204" pitchFamily="18" charset="0"/>
              <a:ea typeface="Cambria" panose="02040503050406030204" pitchFamily="18" charset="0"/>
              <a:cs typeface="Times New Roman" panose="02020603050405020304" pitchFamily="18" charset="0"/>
            </a:endParaRPr>
          </a:p>
          <a:p>
            <a:r>
              <a:rPr lang="en-US" b="1" dirty="0">
                <a:latin typeface="Cambria" panose="02040503050406030204" pitchFamily="18" charset="0"/>
                <a:ea typeface="Cambria" panose="02040503050406030204" pitchFamily="18" charset="0"/>
                <a:cs typeface="Times New Roman" panose="02020603050405020304" pitchFamily="18" charset="0"/>
              </a:rPr>
              <a:t>Existing Agricultural Apps</a:t>
            </a:r>
            <a:endParaRPr lang="en-US" dirty="0">
              <a:latin typeface="Cambria" panose="02040503050406030204" pitchFamily="18" charset="0"/>
              <a:ea typeface="Cambria" panose="02040503050406030204" pitchFamily="18" charset="0"/>
              <a:cs typeface="Times New Roman" panose="02020603050405020304" pitchFamily="18" charset="0"/>
            </a:endParaRPr>
          </a:p>
          <a:p>
            <a:pPr>
              <a:buFont typeface="Arial" panose="020B0604020202020204" pitchFamily="34" charset="0"/>
              <a:buChar char="•"/>
            </a:pPr>
            <a:r>
              <a:rPr lang="en-US" b="1" dirty="0">
                <a:latin typeface="Cambria" panose="02040503050406030204" pitchFamily="18" charset="0"/>
                <a:ea typeface="Cambria" panose="02040503050406030204" pitchFamily="18" charset="0"/>
                <a:cs typeface="Times New Roman" panose="02020603050405020304" pitchFamily="18" charset="0"/>
              </a:rPr>
              <a:t>Crop Advisory</a:t>
            </a:r>
            <a:r>
              <a:rPr lang="en-US" dirty="0">
                <a:latin typeface="Cambria" panose="02040503050406030204" pitchFamily="18" charset="0"/>
                <a:ea typeface="Cambria" panose="02040503050406030204" pitchFamily="18" charset="0"/>
                <a:cs typeface="Times New Roman" panose="02020603050405020304" pitchFamily="18" charset="0"/>
              </a:rPr>
              <a:t>: Best practices and cultivation tips.</a:t>
            </a:r>
          </a:p>
          <a:p>
            <a:pPr>
              <a:buFont typeface="Arial" panose="020B0604020202020204" pitchFamily="34" charset="0"/>
              <a:buChar char="•"/>
            </a:pPr>
            <a:r>
              <a:rPr lang="en-US" b="1" dirty="0">
                <a:latin typeface="Cambria" panose="02040503050406030204" pitchFamily="18" charset="0"/>
                <a:ea typeface="Cambria" panose="02040503050406030204" pitchFamily="18" charset="0"/>
                <a:cs typeface="Times New Roman" panose="02020603050405020304" pitchFamily="18" charset="0"/>
              </a:rPr>
              <a:t>Market Prices</a:t>
            </a:r>
            <a:r>
              <a:rPr lang="en-US" dirty="0">
                <a:latin typeface="Cambria" panose="02040503050406030204" pitchFamily="18" charset="0"/>
                <a:ea typeface="Cambria" panose="02040503050406030204" pitchFamily="18" charset="0"/>
                <a:cs typeface="Times New Roman" panose="02020603050405020304" pitchFamily="18" charset="0"/>
              </a:rPr>
              <a:t>: Static price information for crops.</a:t>
            </a:r>
          </a:p>
          <a:p>
            <a:pPr>
              <a:buFont typeface="Arial" panose="020B0604020202020204" pitchFamily="34" charset="0"/>
              <a:buChar char="•"/>
            </a:pPr>
            <a:r>
              <a:rPr lang="en-US" b="1" dirty="0">
                <a:latin typeface="Cambria" panose="02040503050406030204" pitchFamily="18" charset="0"/>
                <a:ea typeface="Cambria" panose="02040503050406030204" pitchFamily="18" charset="0"/>
                <a:cs typeface="Times New Roman" panose="02020603050405020304" pitchFamily="18" charset="0"/>
              </a:rPr>
              <a:t>Weather Forecasts</a:t>
            </a:r>
            <a:r>
              <a:rPr lang="en-US" dirty="0">
                <a:latin typeface="Cambria" panose="02040503050406030204" pitchFamily="18" charset="0"/>
                <a:ea typeface="Cambria" panose="02040503050406030204" pitchFamily="18" charset="0"/>
                <a:cs typeface="Times New Roman" panose="02020603050405020304" pitchFamily="18" charset="0"/>
              </a:rPr>
              <a:t>: Predictions and alerts.</a:t>
            </a:r>
          </a:p>
          <a:p>
            <a:pPr>
              <a:buFont typeface="Arial" panose="020B0604020202020204" pitchFamily="34" charset="0"/>
              <a:buChar char="•"/>
            </a:pPr>
            <a:r>
              <a:rPr lang="en-US" b="1" dirty="0">
                <a:latin typeface="Cambria" panose="02040503050406030204" pitchFamily="18" charset="0"/>
                <a:ea typeface="Cambria" panose="02040503050406030204" pitchFamily="18" charset="0"/>
                <a:cs typeface="Times New Roman" panose="02020603050405020304" pitchFamily="18" charset="0"/>
              </a:rPr>
              <a:t>Government Schemes</a:t>
            </a:r>
            <a:r>
              <a:rPr lang="en-US" dirty="0">
                <a:latin typeface="Cambria" panose="02040503050406030204" pitchFamily="18" charset="0"/>
                <a:ea typeface="Cambria" panose="02040503050406030204" pitchFamily="18" charset="0"/>
                <a:cs typeface="Times New Roman" panose="02020603050405020304" pitchFamily="18" charset="0"/>
              </a:rPr>
              <a:t>: Information on subsidies and financial assistance.</a:t>
            </a:r>
          </a:p>
          <a:p>
            <a:pPr marL="342900" lvl="0" indent="-190500" algn="just" rtl="0">
              <a:lnSpc>
                <a:spcPct val="200000"/>
              </a:lnSpc>
              <a:spcBef>
                <a:spcPts val="0"/>
              </a:spcBef>
              <a:spcAft>
                <a:spcPts val="0"/>
              </a:spcAft>
              <a:buClr>
                <a:schemeClr val="dk1"/>
              </a:buClr>
              <a:buSzPct val="100000"/>
              <a:buNone/>
            </a:pP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buNone/>
            </a:pPr>
            <a:r>
              <a:rPr lang="en-US" b="1" u="sng" dirty="0">
                <a:latin typeface="Cambria" panose="02040503050406030204" pitchFamily="18" charset="0"/>
                <a:ea typeface="Cambria" panose="02040503050406030204" pitchFamily="18" charset="0"/>
                <a:cs typeface="Times New Roman" panose="02020603050405020304" pitchFamily="18" charset="0"/>
              </a:rPr>
              <a:t>Gaps Identified</a:t>
            </a:r>
          </a:p>
          <a:p>
            <a:pPr marL="76200" indent="0">
              <a:buNone/>
            </a:pPr>
            <a:endParaRPr lang="en-US" dirty="0">
              <a:latin typeface="Cambria" panose="02040503050406030204" pitchFamily="18" charset="0"/>
              <a:ea typeface="Cambria" panose="02040503050406030204" pitchFamily="18" charset="0"/>
              <a:cs typeface="Times New Roman" panose="02020603050405020304" pitchFamily="18" charset="0"/>
            </a:endParaRPr>
          </a:p>
          <a:p>
            <a:pPr>
              <a:buFont typeface="Arial" panose="020B0604020202020204" pitchFamily="34" charset="0"/>
              <a:buChar char="•"/>
            </a:pPr>
            <a:r>
              <a:rPr lang="en-US" dirty="0">
                <a:latin typeface="Cambria" panose="02040503050406030204" pitchFamily="18" charset="0"/>
                <a:ea typeface="Cambria" panose="02040503050406030204" pitchFamily="18" charset="0"/>
                <a:cs typeface="Times New Roman" panose="02020603050405020304" pitchFamily="18" charset="0"/>
              </a:rPr>
              <a:t>No </a:t>
            </a:r>
            <a:r>
              <a:rPr lang="en-US" b="1" dirty="0">
                <a:latin typeface="Cambria" panose="02040503050406030204" pitchFamily="18" charset="0"/>
                <a:ea typeface="Cambria" panose="02040503050406030204" pitchFamily="18" charset="0"/>
                <a:cs typeface="Times New Roman" panose="02020603050405020304" pitchFamily="18" charset="0"/>
              </a:rPr>
              <a:t>real-time bidding</a:t>
            </a:r>
            <a:r>
              <a:rPr lang="en-US" dirty="0">
                <a:latin typeface="Cambria" panose="02040503050406030204" pitchFamily="18" charset="0"/>
                <a:ea typeface="Cambria" panose="02040503050406030204" pitchFamily="18" charset="0"/>
                <a:cs typeface="Times New Roman" panose="02020603050405020304" pitchFamily="18" charset="0"/>
              </a:rPr>
              <a:t> or dynamic pricing mechanisms.</a:t>
            </a:r>
          </a:p>
          <a:p>
            <a:pPr>
              <a:buFont typeface="Arial" panose="020B0604020202020204" pitchFamily="34" charset="0"/>
              <a:buChar char="•"/>
            </a:pPr>
            <a:r>
              <a:rPr lang="en-US" dirty="0">
                <a:latin typeface="Cambria" panose="02040503050406030204" pitchFamily="18" charset="0"/>
                <a:ea typeface="Cambria" panose="02040503050406030204" pitchFamily="18" charset="0"/>
                <a:cs typeface="Times New Roman" panose="02020603050405020304" pitchFamily="18" charset="0"/>
              </a:rPr>
              <a:t>Limited </a:t>
            </a:r>
            <a:r>
              <a:rPr lang="en-US" b="1" dirty="0">
                <a:latin typeface="Cambria" panose="02040503050406030204" pitchFamily="18" charset="0"/>
                <a:ea typeface="Cambria" panose="02040503050406030204" pitchFamily="18" charset="0"/>
                <a:cs typeface="Times New Roman" panose="02020603050405020304" pitchFamily="18" charset="0"/>
              </a:rPr>
              <a:t>market insights</a:t>
            </a:r>
            <a:r>
              <a:rPr lang="en-US" dirty="0">
                <a:latin typeface="Cambria" panose="02040503050406030204" pitchFamily="18" charset="0"/>
                <a:ea typeface="Cambria" panose="02040503050406030204" pitchFamily="18" charset="0"/>
                <a:cs typeface="Times New Roman" panose="02020603050405020304" pitchFamily="18" charset="0"/>
              </a:rPr>
              <a:t> and analytics.</a:t>
            </a:r>
          </a:p>
          <a:p>
            <a:pPr>
              <a:buFont typeface="Arial" panose="020B0604020202020204" pitchFamily="34" charset="0"/>
              <a:buChar char="•"/>
            </a:pPr>
            <a:r>
              <a:rPr lang="en-US" dirty="0">
                <a:latin typeface="Cambria" panose="02040503050406030204" pitchFamily="18" charset="0"/>
                <a:ea typeface="Cambria" panose="02040503050406030204" pitchFamily="18" charset="0"/>
                <a:cs typeface="Times New Roman" panose="02020603050405020304" pitchFamily="18" charset="0"/>
              </a:rPr>
              <a:t>Lack of </a:t>
            </a:r>
            <a:r>
              <a:rPr lang="en-US" b="1" dirty="0">
                <a:latin typeface="Cambria" panose="02040503050406030204" pitchFamily="18" charset="0"/>
                <a:ea typeface="Cambria" panose="02040503050406030204" pitchFamily="18" charset="0"/>
                <a:cs typeface="Times New Roman" panose="02020603050405020304" pitchFamily="18" charset="0"/>
              </a:rPr>
              <a:t>integrated transportation solutions</a:t>
            </a:r>
            <a:r>
              <a:rPr lang="en-US" dirty="0">
                <a:latin typeface="Cambria" panose="02040503050406030204" pitchFamily="18" charset="0"/>
                <a:ea typeface="Cambria" panose="02040503050406030204" pitchFamily="18" charset="0"/>
                <a:cs typeface="Times New Roman" panose="02020603050405020304" pitchFamily="18" charset="0"/>
              </a:rPr>
              <a:t>.</a:t>
            </a:r>
          </a:p>
          <a:p>
            <a:pPr>
              <a:buFont typeface="Arial" panose="020B0604020202020204" pitchFamily="34" charset="0"/>
              <a:buChar char="•"/>
            </a:pPr>
            <a:r>
              <a:rPr lang="en-US" dirty="0">
                <a:latin typeface="Cambria" panose="02040503050406030204" pitchFamily="18" charset="0"/>
                <a:ea typeface="Cambria" panose="02040503050406030204" pitchFamily="18" charset="0"/>
                <a:cs typeface="Times New Roman" panose="02020603050405020304" pitchFamily="18" charset="0"/>
              </a:rPr>
              <a:t>Basic </a:t>
            </a:r>
            <a:r>
              <a:rPr lang="en-US" b="1" dirty="0">
                <a:latin typeface="Cambria" panose="02040503050406030204" pitchFamily="18" charset="0"/>
                <a:ea typeface="Cambria" panose="02040503050406030204" pitchFamily="18" charset="0"/>
                <a:cs typeface="Times New Roman" panose="02020603050405020304" pitchFamily="18" charset="0"/>
              </a:rPr>
              <a:t>profit calculations</a:t>
            </a:r>
            <a:r>
              <a:rPr lang="en-US" dirty="0">
                <a:latin typeface="Cambria" panose="02040503050406030204" pitchFamily="18" charset="0"/>
                <a:ea typeface="Cambria" panose="02040503050406030204" pitchFamily="18" charset="0"/>
                <a:cs typeface="Times New Roman" panose="02020603050405020304" pitchFamily="18" charset="0"/>
              </a:rPr>
              <a:t> without advanced tools.</a:t>
            </a:r>
          </a:p>
        </p:txBody>
      </p:sp>
    </p:spTree>
    <p:extLst>
      <p:ext uri="{BB962C8B-B14F-4D97-AF65-F5344CB8AC3E}">
        <p14:creationId xmlns:p14="http://schemas.microsoft.com/office/powerpoint/2010/main" val="3946497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buNone/>
            </a:pPr>
            <a:r>
              <a:rPr lang="en-US" b="1" u="sng" dirty="0">
                <a:latin typeface="Cambria" panose="02040503050406030204" pitchFamily="18" charset="0"/>
                <a:ea typeface="Cambria" panose="02040503050406030204" pitchFamily="18" charset="0"/>
                <a:cs typeface="Times New Roman" panose="02020603050405020304" pitchFamily="18" charset="0"/>
              </a:rPr>
              <a:t>Key Features</a:t>
            </a:r>
            <a:endParaRPr lang="en-US" u="sng" dirty="0">
              <a:latin typeface="Cambria" panose="02040503050406030204" pitchFamily="18" charset="0"/>
              <a:ea typeface="Cambria" panose="02040503050406030204" pitchFamily="18" charset="0"/>
              <a:cs typeface="Times New Roman" panose="02020603050405020304" pitchFamily="18" charset="0"/>
            </a:endParaRPr>
          </a:p>
          <a:p>
            <a:pPr>
              <a:buFont typeface="Arial" panose="020B0604020202020204" pitchFamily="34" charset="0"/>
              <a:buChar char="•"/>
            </a:pPr>
            <a:r>
              <a:rPr lang="en-US" b="1" dirty="0">
                <a:latin typeface="Cambria" panose="02040503050406030204" pitchFamily="18" charset="0"/>
                <a:ea typeface="Cambria" panose="02040503050406030204" pitchFamily="18" charset="0"/>
                <a:cs typeface="Times New Roman" panose="02020603050405020304" pitchFamily="18" charset="0"/>
              </a:rPr>
              <a:t>Real-Time Bidding</a:t>
            </a:r>
            <a:r>
              <a:rPr lang="en-US" dirty="0">
                <a:latin typeface="Cambria" panose="02040503050406030204" pitchFamily="18" charset="0"/>
                <a:ea typeface="Cambria" panose="02040503050406030204" pitchFamily="18" charset="0"/>
                <a:cs typeface="Times New Roman" panose="02020603050405020304" pitchFamily="18" charset="0"/>
              </a:rPr>
              <a:t>: Dynamic pricing through consumer bids.</a:t>
            </a:r>
          </a:p>
          <a:p>
            <a:pPr>
              <a:buFont typeface="Arial" panose="020B0604020202020204" pitchFamily="34" charset="0"/>
              <a:buChar char="•"/>
            </a:pPr>
            <a:r>
              <a:rPr lang="en-US" b="1" dirty="0">
                <a:latin typeface="Cambria" panose="02040503050406030204" pitchFamily="18" charset="0"/>
                <a:ea typeface="Cambria" panose="02040503050406030204" pitchFamily="18" charset="0"/>
                <a:cs typeface="Times New Roman" panose="02020603050405020304" pitchFamily="18" charset="0"/>
              </a:rPr>
              <a:t>Price Range Setting</a:t>
            </a:r>
            <a:r>
              <a:rPr lang="en-US" dirty="0">
                <a:latin typeface="Cambria" panose="02040503050406030204" pitchFamily="18" charset="0"/>
                <a:ea typeface="Cambria" panose="02040503050406030204" pitchFamily="18" charset="0"/>
                <a:cs typeface="Times New Roman" panose="02020603050405020304" pitchFamily="18" charset="0"/>
              </a:rPr>
              <a:t>: Consumers set prices; farmers choose the best offer.</a:t>
            </a:r>
          </a:p>
          <a:p>
            <a:pPr>
              <a:buFont typeface="Arial" panose="020B0604020202020204" pitchFamily="34" charset="0"/>
              <a:buChar char="•"/>
            </a:pPr>
            <a:r>
              <a:rPr lang="en-US" b="1" dirty="0">
                <a:latin typeface="Cambria" panose="02040503050406030204" pitchFamily="18" charset="0"/>
                <a:ea typeface="Cambria" panose="02040503050406030204" pitchFamily="18" charset="0"/>
                <a:cs typeface="Times New Roman" panose="02020603050405020304" pitchFamily="18" charset="0"/>
              </a:rPr>
              <a:t>Transportation Assistance</a:t>
            </a:r>
            <a:r>
              <a:rPr lang="en-US" dirty="0">
                <a:latin typeface="Cambria" panose="02040503050406030204" pitchFamily="18" charset="0"/>
                <a:ea typeface="Cambria" panose="02040503050406030204" pitchFamily="18" charset="0"/>
                <a:cs typeface="Times New Roman" panose="02020603050405020304" pitchFamily="18" charset="0"/>
              </a:rPr>
              <a:t>: Logistics support for delivering crops.</a:t>
            </a:r>
          </a:p>
          <a:p>
            <a:pPr>
              <a:buFont typeface="Arial" panose="020B0604020202020204" pitchFamily="34" charset="0"/>
              <a:buChar char="•"/>
            </a:pPr>
            <a:r>
              <a:rPr lang="en-US" b="1" dirty="0">
                <a:latin typeface="Cambria" panose="02040503050406030204" pitchFamily="18" charset="0"/>
                <a:ea typeface="Cambria" panose="02040503050406030204" pitchFamily="18" charset="0"/>
                <a:cs typeface="Times New Roman" panose="02020603050405020304" pitchFamily="18" charset="0"/>
              </a:rPr>
              <a:t>Profit Maximization Tools</a:t>
            </a:r>
            <a:r>
              <a:rPr lang="en-US" dirty="0">
                <a:latin typeface="Cambria" panose="02040503050406030204" pitchFamily="18" charset="0"/>
                <a:ea typeface="Cambria" panose="02040503050406030204" pitchFamily="18" charset="0"/>
                <a:cs typeface="Times New Roman" panose="02020603050405020304" pitchFamily="18" charset="0"/>
              </a:rPr>
              <a:t>: Calculations based on bids, costs, and market conditions.</a:t>
            </a:r>
          </a:p>
          <a:p>
            <a:pPr marL="76200" indent="0">
              <a:buNone/>
            </a:pPr>
            <a:r>
              <a:rPr lang="en-US" b="1" u="sng" dirty="0">
                <a:latin typeface="Cambria" panose="02040503050406030204" pitchFamily="18" charset="0"/>
                <a:ea typeface="Cambria" panose="02040503050406030204" pitchFamily="18" charset="0"/>
                <a:cs typeface="Times New Roman" panose="02020603050405020304" pitchFamily="18" charset="0"/>
              </a:rPr>
              <a:t>Impact</a:t>
            </a:r>
            <a:endParaRPr lang="en-US" u="sng" dirty="0">
              <a:latin typeface="Cambria" panose="02040503050406030204" pitchFamily="18" charset="0"/>
              <a:ea typeface="Cambria" panose="02040503050406030204" pitchFamily="18" charset="0"/>
              <a:cs typeface="Times New Roman" panose="02020603050405020304" pitchFamily="18" charset="0"/>
            </a:endParaRPr>
          </a:p>
          <a:p>
            <a:pPr>
              <a:buFont typeface="Arial" panose="020B0604020202020204" pitchFamily="34" charset="0"/>
              <a:buChar char="•"/>
            </a:pPr>
            <a:r>
              <a:rPr lang="en-US" dirty="0">
                <a:latin typeface="Cambria" panose="02040503050406030204" pitchFamily="18" charset="0"/>
                <a:ea typeface="Cambria" panose="02040503050406030204" pitchFamily="18" charset="0"/>
                <a:cs typeface="Times New Roman" panose="02020603050405020304" pitchFamily="18" charset="0"/>
              </a:rPr>
              <a:t>Enhances </a:t>
            </a:r>
            <a:r>
              <a:rPr lang="en-US" b="1" dirty="0">
                <a:latin typeface="Cambria" panose="02040503050406030204" pitchFamily="18" charset="0"/>
                <a:ea typeface="Cambria" panose="02040503050406030204" pitchFamily="18" charset="0"/>
                <a:cs typeface="Times New Roman" panose="02020603050405020304" pitchFamily="18" charset="0"/>
              </a:rPr>
              <a:t>price competitiveness</a:t>
            </a:r>
            <a:r>
              <a:rPr lang="en-US" dirty="0">
                <a:latin typeface="Cambria" panose="02040503050406030204" pitchFamily="18" charset="0"/>
                <a:ea typeface="Cambria" panose="02040503050406030204" pitchFamily="18" charset="0"/>
                <a:cs typeface="Times New Roman" panose="02020603050405020304" pitchFamily="18" charset="0"/>
              </a:rPr>
              <a:t>.</a:t>
            </a:r>
          </a:p>
          <a:p>
            <a:pPr>
              <a:buFont typeface="Arial" panose="020B0604020202020204" pitchFamily="34" charset="0"/>
              <a:buChar char="•"/>
            </a:pPr>
            <a:r>
              <a:rPr lang="en-US" dirty="0">
                <a:latin typeface="Cambria" panose="02040503050406030204" pitchFamily="18" charset="0"/>
                <a:ea typeface="Cambria" panose="02040503050406030204" pitchFamily="18" charset="0"/>
                <a:cs typeface="Times New Roman" panose="02020603050405020304" pitchFamily="18" charset="0"/>
              </a:rPr>
              <a:t>Provides </a:t>
            </a:r>
            <a:r>
              <a:rPr lang="en-US" b="1" dirty="0">
                <a:latin typeface="Cambria" panose="02040503050406030204" pitchFamily="18" charset="0"/>
                <a:ea typeface="Cambria" panose="02040503050406030204" pitchFamily="18" charset="0"/>
                <a:cs typeface="Times New Roman" panose="02020603050405020304" pitchFamily="18" charset="0"/>
              </a:rPr>
              <a:t>data-driven decision-making</a:t>
            </a:r>
            <a:r>
              <a:rPr lang="en-US" dirty="0">
                <a:latin typeface="Cambria" panose="02040503050406030204" pitchFamily="18" charset="0"/>
                <a:ea typeface="Cambria" panose="02040503050406030204" pitchFamily="18" charset="0"/>
                <a:cs typeface="Times New Roman" panose="02020603050405020304" pitchFamily="18" charset="0"/>
              </a:rPr>
              <a:t>.</a:t>
            </a:r>
          </a:p>
          <a:p>
            <a:pPr>
              <a:buFont typeface="Arial" panose="020B0604020202020204" pitchFamily="34" charset="0"/>
              <a:buChar char="•"/>
            </a:pPr>
            <a:r>
              <a:rPr lang="en-US" dirty="0">
                <a:latin typeface="Cambria" panose="02040503050406030204" pitchFamily="18" charset="0"/>
                <a:ea typeface="Cambria" panose="02040503050406030204" pitchFamily="18" charset="0"/>
                <a:cs typeface="Times New Roman" panose="02020603050405020304" pitchFamily="18" charset="0"/>
              </a:rPr>
              <a:t>Optimizes </a:t>
            </a:r>
            <a:r>
              <a:rPr lang="en-US" b="1" dirty="0">
                <a:latin typeface="Cambria" panose="02040503050406030204" pitchFamily="18" charset="0"/>
                <a:ea typeface="Cambria" panose="02040503050406030204" pitchFamily="18" charset="0"/>
                <a:cs typeface="Times New Roman" panose="02020603050405020304" pitchFamily="18" charset="0"/>
              </a:rPr>
              <a:t>farmers’ profits</a:t>
            </a:r>
            <a:r>
              <a:rPr lang="en-US" dirty="0">
                <a:latin typeface="Cambria" panose="02040503050406030204" pitchFamily="18" charset="0"/>
                <a:ea typeface="Cambria" panose="02040503050406030204" pitchFamily="18" charset="0"/>
                <a:cs typeface="Times New Roman" panose="02020603050405020304" pitchFamily="18" charset="0"/>
              </a:rPr>
              <a:t> and streamlines </a:t>
            </a:r>
            <a:r>
              <a:rPr lang="en-US" b="1" dirty="0">
                <a:latin typeface="Cambria" panose="02040503050406030204" pitchFamily="18" charset="0"/>
                <a:ea typeface="Cambria" panose="02040503050406030204" pitchFamily="18" charset="0"/>
                <a:cs typeface="Times New Roman" panose="02020603050405020304" pitchFamily="18" charset="0"/>
              </a:rPr>
              <a:t>logistics</a:t>
            </a:r>
            <a:r>
              <a:rPr lang="en-US" dirty="0">
                <a:latin typeface="Cambria" panose="02040503050406030204" pitchFamily="18" charset="0"/>
                <a:ea typeface="Cambria" panose="02040503050406030204" pitchFamily="18" charset="0"/>
                <a:cs typeface="Times New Roman" panose="02020603050405020304" pitchFamily="18" charset="0"/>
              </a:rPr>
              <a:t>.</a:t>
            </a:r>
          </a:p>
        </p:txBody>
      </p:sp>
    </p:spTree>
    <p:extLst>
      <p:ext uri="{BB962C8B-B14F-4D97-AF65-F5344CB8AC3E}">
        <p14:creationId xmlns:p14="http://schemas.microsoft.com/office/powerpoint/2010/main" val="1680021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r>
              <a:rPr lang="en-US" sz="2800" dirty="0">
                <a:latin typeface="Cambria" panose="02040503050406030204" pitchFamily="18" charset="0"/>
                <a:ea typeface="Cambria" panose="02040503050406030204" pitchFamily="18" charset="0"/>
              </a:rPr>
              <a:t> (contd...)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b="1" u="sng" dirty="0">
                <a:latin typeface="Cambria" panose="02040503050406030204" pitchFamily="18" charset="0"/>
                <a:ea typeface="Cambria" panose="02040503050406030204" pitchFamily="18" charset="0"/>
              </a:rPr>
              <a:t>Technology Stack Components:</a:t>
            </a:r>
            <a:endParaRPr lang="en-US" b="1" dirty="0">
              <a:latin typeface="Cambria" panose="02040503050406030204" pitchFamily="18" charset="0"/>
              <a:ea typeface="Cambria" panose="02040503050406030204" pitchFamily="18" charset="0"/>
            </a:endParaRPr>
          </a:p>
          <a:p>
            <a:pPr>
              <a:buFont typeface="Wingdings" panose="05000000000000000000" pitchFamily="2" charset="2"/>
              <a:buChar char="v"/>
            </a:pPr>
            <a:r>
              <a:rPr lang="en-IN" sz="2000" b="1" dirty="0">
                <a:latin typeface="Cambria" panose="02040503050406030204" pitchFamily="18" charset="0"/>
                <a:ea typeface="Cambria" panose="02040503050406030204" pitchFamily="18" charset="0"/>
              </a:rPr>
              <a:t>Frontend</a:t>
            </a:r>
            <a:r>
              <a:rPr lang="en-IN" dirty="0">
                <a:latin typeface="Cambria" panose="02040503050406030204" pitchFamily="18" charset="0"/>
                <a:ea typeface="Cambria" panose="02040503050406030204" pitchFamily="18" charset="0"/>
              </a:rPr>
              <a:t>:</a:t>
            </a:r>
          </a:p>
          <a:p>
            <a:pPr marL="76200" indent="0">
              <a:buNone/>
            </a:pPr>
            <a:endParaRPr lang="en-IN" dirty="0">
              <a:latin typeface="Cambria" panose="02040503050406030204" pitchFamily="18" charset="0"/>
              <a:ea typeface="Cambria" panose="02040503050406030204" pitchFamily="18" charset="0"/>
            </a:endParaRPr>
          </a:p>
          <a:p>
            <a:pPr marL="742950" lvl="1" indent="-285750">
              <a:buFont typeface="Arial" panose="020B0604020202020204" pitchFamily="34" charset="0"/>
              <a:buChar char="•"/>
            </a:pPr>
            <a:r>
              <a:rPr lang="en-IN" dirty="0">
                <a:latin typeface="Cambria" panose="02040503050406030204" pitchFamily="18" charset="0"/>
                <a:ea typeface="Cambria" panose="02040503050406030204" pitchFamily="18" charset="0"/>
              </a:rPr>
              <a:t>Platform: Android Studio (Java/Kotlin)</a:t>
            </a:r>
          </a:p>
          <a:p>
            <a:pPr marL="742950" lvl="1" indent="-285750">
              <a:buFont typeface="Arial" panose="020B0604020202020204" pitchFamily="34" charset="0"/>
              <a:buChar char="•"/>
            </a:pPr>
            <a:r>
              <a:rPr lang="en-IN" dirty="0">
                <a:latin typeface="Cambria" panose="02040503050406030204" pitchFamily="18" charset="0"/>
                <a:ea typeface="Cambria" panose="02040503050406030204" pitchFamily="18" charset="0"/>
              </a:rPr>
              <a:t>UI/UX: XML layouts, Google Maps for location-based UI.</a:t>
            </a:r>
          </a:p>
          <a:p>
            <a:pPr marL="457200" lvl="1" indent="0">
              <a:buNone/>
            </a:pPr>
            <a:endParaRPr lang="en-IN" dirty="0">
              <a:latin typeface="Cambria" panose="02040503050406030204" pitchFamily="18" charset="0"/>
              <a:ea typeface="Cambria" panose="02040503050406030204" pitchFamily="18" charset="0"/>
            </a:endParaRPr>
          </a:p>
          <a:p>
            <a:pPr>
              <a:buFont typeface="Wingdings" panose="05000000000000000000" pitchFamily="2" charset="2"/>
              <a:buChar char="v"/>
            </a:pPr>
            <a:r>
              <a:rPr lang="en-IN" sz="2000" b="1" dirty="0">
                <a:latin typeface="Cambria" panose="02040503050406030204" pitchFamily="18" charset="0"/>
                <a:ea typeface="Cambria" panose="02040503050406030204" pitchFamily="18" charset="0"/>
              </a:rPr>
              <a:t>Backend</a:t>
            </a:r>
            <a:r>
              <a:rPr lang="en-IN" sz="2000" dirty="0">
                <a:latin typeface="Cambria" panose="02040503050406030204" pitchFamily="18" charset="0"/>
                <a:ea typeface="Cambria" panose="02040503050406030204" pitchFamily="18" charset="0"/>
              </a:rPr>
              <a:t>:</a:t>
            </a:r>
          </a:p>
          <a:p>
            <a:pPr marL="76200" indent="0">
              <a:buNone/>
            </a:pPr>
            <a:endParaRPr lang="en-IN" sz="2000" dirty="0">
              <a:latin typeface="Cambria" panose="02040503050406030204" pitchFamily="18" charset="0"/>
              <a:ea typeface="Cambria" panose="02040503050406030204" pitchFamily="18" charset="0"/>
            </a:endParaRPr>
          </a:p>
          <a:p>
            <a:pPr marL="742950" lvl="1" indent="-285750">
              <a:buFont typeface="Arial" panose="020B0604020202020204" pitchFamily="34" charset="0"/>
              <a:buChar char="•"/>
            </a:pPr>
            <a:r>
              <a:rPr lang="en-IN" dirty="0">
                <a:latin typeface="Cambria" panose="02040503050406030204" pitchFamily="18" charset="0"/>
                <a:ea typeface="Cambria" panose="02040503050406030204" pitchFamily="18" charset="0"/>
              </a:rPr>
              <a:t>Database: Firebase Realtime Database for storing mandi locations, crop prices, and transaction details.</a:t>
            </a:r>
          </a:p>
          <a:p>
            <a:pPr marL="742950" lvl="1" indent="-285750">
              <a:buFont typeface="Arial" panose="020B0604020202020204" pitchFamily="34" charset="0"/>
              <a:buChar char="•"/>
            </a:pPr>
            <a:r>
              <a:rPr lang="en-IN" dirty="0">
                <a:latin typeface="Cambria" panose="02040503050406030204" pitchFamily="18" charset="0"/>
                <a:ea typeface="Cambria" panose="02040503050406030204" pitchFamily="18" charset="0"/>
              </a:rPr>
              <a:t>Cloud Services: Firebase for authentication, data storage.</a:t>
            </a:r>
          </a:p>
          <a:p>
            <a:pPr marL="742950" lvl="1" indent="-285750">
              <a:buFont typeface="Arial" panose="020B0604020202020204" pitchFamily="34" charset="0"/>
              <a:buChar char="•"/>
            </a:pPr>
            <a:r>
              <a:rPr lang="en-IN" dirty="0">
                <a:latin typeface="Cambria" panose="02040503050406030204" pitchFamily="18" charset="0"/>
                <a:ea typeface="Cambria" panose="02040503050406030204" pitchFamily="18" charset="0"/>
              </a:rPr>
              <a:t>API: Google Maps API for geolocation and mapping nearest mandis.</a:t>
            </a:r>
          </a:p>
          <a:p>
            <a:pPr marL="342900" lvl="0" indent="-190500" algn="just" rtl="0">
              <a:spcBef>
                <a:spcPts val="0"/>
              </a:spcBef>
              <a:spcAft>
                <a:spcPts val="0"/>
              </a:spcAft>
              <a:buClr>
                <a:schemeClr val="dk1"/>
              </a:buClr>
              <a:buSzPct val="100000"/>
              <a:buNone/>
            </a:pPr>
            <a:endParaRPr lang="en-US" sz="20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6" name="Rectangle 3">
            <a:extLst>
              <a:ext uri="{FF2B5EF4-FFF2-40B4-BE49-F238E27FC236}">
                <a16:creationId xmlns:a16="http://schemas.microsoft.com/office/drawing/2014/main" id="{AE2234FE-D611-C1B2-D128-20D0A8053F21}"/>
              </a:ext>
            </a:extLst>
          </p:cNvPr>
          <p:cNvSpPr>
            <a:spLocks noGrp="1" noChangeArrowheads="1"/>
          </p:cNvSpPr>
          <p:nvPr>
            <p:ph type="body" idx="1"/>
          </p:nvPr>
        </p:nvSpPr>
        <p:spPr bwMode="auto">
          <a:xfrm>
            <a:off x="562466" y="1243786"/>
            <a:ext cx="10884711"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IN" sz="2000" b="1" u="sng" dirty="0">
                <a:latin typeface="Cambria" panose="02040503050406030204" pitchFamily="18" charset="0"/>
                <a:ea typeface="Cambria" panose="02040503050406030204" pitchFamily="18" charset="0"/>
              </a:rPr>
              <a:t>Software and Hardware Requirements</a:t>
            </a:r>
            <a:r>
              <a:rPr lang="en-IN" sz="2000" u="sng" dirty="0">
                <a:latin typeface="Cambria" panose="02040503050406030204" pitchFamily="18" charset="0"/>
                <a:ea typeface="Cambria" panose="02040503050406030204" pitchFamily="18"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strike="noStrike" cap="none" normalizeH="0" baseline="0" dirty="0">
                <a:ln>
                  <a:noFill/>
                </a:ln>
                <a:solidFill>
                  <a:schemeClr val="tx1"/>
                </a:solidFill>
                <a:effectLst/>
                <a:latin typeface="Cambria" panose="02040503050406030204" pitchFamily="18" charset="0"/>
                <a:ea typeface="Cambria" panose="02040503050406030204" pitchFamily="18" charset="0"/>
              </a:rPr>
              <a:t>Software</a:t>
            </a:r>
            <a:r>
              <a:rPr kumimoji="0" lang="en-US" altLang="en-US" sz="2000" b="0" i="0" strike="noStrike" cap="none" normalizeH="0" baseline="0" dirty="0">
                <a:ln>
                  <a:noFill/>
                </a:ln>
                <a:solidFill>
                  <a:schemeClr val="tx1"/>
                </a:solidFill>
                <a:effectLst/>
                <a:latin typeface="Cambria" panose="02040503050406030204" pitchFamily="18" charset="0"/>
                <a:ea typeface="Cambria" panose="02040503050406030204" pitchFamily="18" charset="0"/>
              </a:rPr>
              <a: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2000" b="0" i="0"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Android Studio (version 4.2 or higher)</a:t>
            </a:r>
          </a:p>
          <a:p>
            <a:pPr marL="342900" indent="-342900" eaLnBrk="0" fontAlgn="base" hangingPunct="0">
              <a:spcBef>
                <a:spcPct val="0"/>
              </a:spcBef>
              <a:spcAft>
                <a:spcPct val="0"/>
              </a:spcAft>
              <a:buClrTx/>
              <a:buSzTx/>
              <a:buFont typeface="Arial" panose="020B0604020202020204" pitchFamily="34" charset="0"/>
              <a:buChar char="•"/>
            </a:pPr>
            <a:r>
              <a:rPr kumimoji="0" lang="en-US" altLang="en-US" sz="20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Firebase SDK (integrated with Android Studio)</a:t>
            </a:r>
          </a:p>
          <a:p>
            <a:pPr marL="342900" indent="-342900" eaLnBrk="0" fontAlgn="base" hangingPunct="0">
              <a:spcBef>
                <a:spcPct val="0"/>
              </a:spcBef>
              <a:spcAft>
                <a:spcPct val="0"/>
              </a:spcAft>
              <a:buClrTx/>
              <a:buSzTx/>
              <a:buFont typeface="Arial" panose="020B0604020202020204" pitchFamily="34" charset="0"/>
              <a:buChar char="•"/>
            </a:pPr>
            <a:r>
              <a:rPr kumimoji="0" lang="en-US" altLang="en-US" sz="20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Google Maps API Key (for accessing location services)</a:t>
            </a:r>
          </a:p>
          <a:p>
            <a:pPr marL="342900" indent="-342900" eaLnBrk="0" fontAlgn="base" hangingPunct="0">
              <a:spcBef>
                <a:spcPct val="0"/>
              </a:spcBef>
              <a:spcAft>
                <a:spcPct val="0"/>
              </a:spcAft>
              <a:buClrTx/>
              <a:buSzTx/>
              <a:buFont typeface="Arial" panose="020B0604020202020204" pitchFamily="34" charset="0"/>
              <a:buChar char="•"/>
            </a:pPr>
            <a:endParaRPr kumimoji="0" lang="en-US" altLang="en-US" sz="200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strike="noStrike" cap="none" normalizeH="0" baseline="0" dirty="0">
                <a:ln>
                  <a:noFill/>
                </a:ln>
                <a:solidFill>
                  <a:schemeClr val="tx1"/>
                </a:solidFill>
                <a:effectLst/>
                <a:latin typeface="Cambria" panose="02040503050406030204" pitchFamily="18" charset="0"/>
                <a:ea typeface="Cambria" panose="02040503050406030204" pitchFamily="18" charset="0"/>
              </a:rPr>
              <a:t>Hardware</a:t>
            </a:r>
            <a:r>
              <a:rPr kumimoji="0" lang="en-US" altLang="en-US" sz="2000" b="0" i="0" strike="noStrike" cap="none" normalizeH="0" baseline="0" dirty="0">
                <a:ln>
                  <a:noFill/>
                </a:ln>
                <a:solidFill>
                  <a:schemeClr val="tx1"/>
                </a:solidFill>
                <a:effectLst/>
                <a:latin typeface="Cambria" panose="02040503050406030204" pitchFamily="18" charset="0"/>
                <a:ea typeface="Cambria" panose="02040503050406030204" pitchFamily="18"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sng"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Smartphone/Tablet: Android 7.0 or higher for running and testing the app.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Laptop/PC: For development with Android Studio (minimum 8GB RAM and 10GB storage space).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Internet Connection: Required for Firebase and Google Maps services.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8832548"/>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445</TotalTime>
  <Words>684</Words>
  <Application>Microsoft Office PowerPoint</Application>
  <PresentationFormat>Widescreen</PresentationFormat>
  <Paragraphs>120</Paragraphs>
  <Slides>15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Cambria</vt:lpstr>
      <vt:lpstr>Times New Roman</vt:lpstr>
      <vt:lpstr>Verdana</vt:lpstr>
      <vt:lpstr>Wingdings</vt:lpstr>
      <vt:lpstr>Bioinformatics</vt:lpstr>
      <vt:lpstr>Kisan Buddy</vt:lpstr>
      <vt:lpstr>Content</vt:lpstr>
      <vt:lpstr>Problem Statement Number: PSCS226 </vt:lpstr>
      <vt:lpstr>Github Link</vt:lpstr>
      <vt:lpstr>Analysis of Problem Statement</vt:lpstr>
      <vt:lpstr>Analysis of Problem Statement</vt:lpstr>
      <vt:lpstr>Analysis of Problem Statement</vt:lpstr>
      <vt:lpstr>Analysis of Problem Statement (contd...)</vt:lpstr>
      <vt:lpstr>Analysis of Problem Statement (contd...)</vt:lpstr>
      <vt:lpstr>Use Case diagram </vt:lpstr>
      <vt:lpstr>Prepared Plan</vt:lpstr>
      <vt:lpstr>Prepared Plan (Cont..)</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FASEEHA NAAZ</cp:lastModifiedBy>
  <cp:revision>46</cp:revision>
  <dcterms:modified xsi:type="dcterms:W3CDTF">2024-09-20T03:15:15Z</dcterms:modified>
</cp:coreProperties>
</file>