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7"/>
  </p:notesMasterIdLst>
  <p:sldIdLst>
    <p:sldId id="256" r:id="rId2"/>
    <p:sldId id="270" r:id="rId3"/>
    <p:sldId id="257" r:id="rId4"/>
    <p:sldId id="259" r:id="rId5"/>
    <p:sldId id="258" r:id="rId6"/>
    <p:sldId id="260" r:id="rId7"/>
    <p:sldId id="261" r:id="rId8"/>
    <p:sldId id="262" r:id="rId9"/>
    <p:sldId id="266" r:id="rId10"/>
    <p:sldId id="263" r:id="rId11"/>
    <p:sldId id="264" r:id="rId12"/>
    <p:sldId id="265" r:id="rId13"/>
    <p:sldId id="267" r:id="rId14"/>
    <p:sldId id="269"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77" d="100"/>
          <a:sy n="77" d="100"/>
        </p:scale>
        <p:origin x="103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76765-BB5A-4546-9B59-CAE6DE505F04}" type="datetimeFigureOut">
              <a:rPr lang="en-IN" smtClean="0"/>
              <a:pPr/>
              <a:t>13-06-2022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7BA6D-2FA0-47E8-836C-BE9D24193DCB}" type="slidenum">
              <a:rPr lang="en-IN" smtClean="0"/>
              <a:pPr/>
              <a:t>‹#›</a:t>
            </a:fld>
            <a:endParaRPr lang="en-IN"/>
          </a:p>
        </p:txBody>
      </p:sp>
    </p:spTree>
    <p:extLst>
      <p:ext uri="{BB962C8B-B14F-4D97-AF65-F5344CB8AC3E}">
        <p14:creationId xmlns:p14="http://schemas.microsoft.com/office/powerpoint/2010/main" val="238574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B7BA6D-2FA0-47E8-836C-BE9D24193DCB}" type="slidenum">
              <a:rPr lang="en-IN" smtClean="0"/>
              <a:pPr/>
              <a:t>11</a:t>
            </a:fld>
            <a:endParaRPr lang="en-IN"/>
          </a:p>
        </p:txBody>
      </p:sp>
    </p:spTree>
    <p:extLst>
      <p:ext uri="{BB962C8B-B14F-4D97-AF65-F5344CB8AC3E}">
        <p14:creationId xmlns:p14="http://schemas.microsoft.com/office/powerpoint/2010/main" val="134136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ABEABC-2316-4E3C-8E15-A2D2FFC8D21D}"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7ADC9D-8795-4B4F-8BEC-F5050F8E7964}"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6C14A-84BA-463B-8168-6231C942ACF2}"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C5D37-F2B5-46B1-9BFC-0A9F545DE9BD}"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8AF8A-C9C4-46B5-BE84-6D316D7F59BD}"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429DA-37D5-43BF-9E62-D3C832815703}"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050325-7764-4424-8D1C-A926269BBF34}" type="datetime1">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9B9FA9-E671-468E-BA84-663BB3272DFE}" type="datetime1">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06FDE-7575-496A-B8CA-625B970450F0}" type="datetime1">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A845A-55A1-4727-9252-2EF71FBC1744}"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6B1A34-0EEA-4AF8-9BD7-A229F77999FC}"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C7E84-F01B-49C9-9684-DC04E35EF1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67C74-D00C-40F0-A8CD-7B7BA2643186}"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C7E84-F01B-49C9-9684-DC04E35EF1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5964"/>
            <a:ext cx="7772400" cy="1470025"/>
          </a:xfrm>
        </p:spPr>
        <p:txBody>
          <a:bodyPr>
            <a:normAutofit fontScale="90000"/>
          </a:bodyPr>
          <a:lstStyle/>
          <a:p>
            <a:r>
              <a:rPr lang="en-IN" sz="3600" b="1" dirty="0">
                <a:solidFill>
                  <a:srgbClr val="FFFF00"/>
                </a:solidFill>
                <a:latin typeface="Californian FB" pitchFamily="18" charset="0"/>
                <a:cs typeface="Arial" pitchFamily="34" charset="0"/>
              </a:rPr>
              <a:t>ROLE OF NUTACEUTICALS IN MANAGING MAJOR DEPRESSIVE DISORDERS</a:t>
            </a:r>
            <a:br>
              <a:rPr lang="en-US" b="1" dirty="0">
                <a:solidFill>
                  <a:srgbClr val="FFFF00"/>
                </a:solidFill>
              </a:rPr>
            </a:br>
            <a:endParaRPr lang="en-US" b="1" dirty="0">
              <a:solidFill>
                <a:srgbClr val="FFFF00"/>
              </a:solidFill>
            </a:endParaRPr>
          </a:p>
        </p:txBody>
      </p:sp>
      <p:sp>
        <p:nvSpPr>
          <p:cNvPr id="3" name="Subtitle 2"/>
          <p:cNvSpPr>
            <a:spLocks noGrp="1"/>
          </p:cNvSpPr>
          <p:nvPr>
            <p:ph type="subTitle" idx="1"/>
          </p:nvPr>
        </p:nvSpPr>
        <p:spPr>
          <a:xfrm>
            <a:off x="1211898" y="2887670"/>
            <a:ext cx="6400800" cy="2286016"/>
          </a:xfrm>
        </p:spPr>
        <p:txBody>
          <a:bodyPr>
            <a:normAutofit fontScale="40000" lnSpcReduction="20000"/>
          </a:bodyPr>
          <a:lstStyle/>
          <a:p>
            <a:r>
              <a:rPr lang="en-IN" sz="6000" i="1" dirty="0">
                <a:solidFill>
                  <a:schemeClr val="bg1"/>
                </a:solidFill>
                <a:latin typeface="+mj-lt"/>
              </a:rPr>
              <a:t>By-</a:t>
            </a:r>
          </a:p>
          <a:p>
            <a:r>
              <a:rPr lang="en-IN" sz="6000" i="1" dirty="0">
                <a:solidFill>
                  <a:schemeClr val="bg1"/>
                </a:solidFill>
                <a:latin typeface="+mj-lt"/>
              </a:rPr>
              <a:t> </a:t>
            </a:r>
            <a:r>
              <a:rPr lang="en-IN" sz="6000" i="1" dirty="0" err="1">
                <a:solidFill>
                  <a:schemeClr val="bg1"/>
                </a:solidFill>
                <a:latin typeface="+mj-lt"/>
              </a:rPr>
              <a:t>Dibyendu</a:t>
            </a:r>
            <a:r>
              <a:rPr lang="en-IN" sz="6000" i="1" dirty="0">
                <a:solidFill>
                  <a:schemeClr val="bg1"/>
                </a:solidFill>
                <a:latin typeface="+mj-lt"/>
              </a:rPr>
              <a:t> Maji, Subham Mondal, </a:t>
            </a:r>
            <a:r>
              <a:rPr lang="en-IN" sz="6000" i="1" dirty="0" err="1">
                <a:solidFill>
                  <a:schemeClr val="bg1"/>
                </a:solidFill>
                <a:latin typeface="+mj-lt"/>
              </a:rPr>
              <a:t>Sudipta</a:t>
            </a:r>
            <a:r>
              <a:rPr lang="en-IN" sz="6000" i="1" dirty="0">
                <a:solidFill>
                  <a:schemeClr val="bg1"/>
                </a:solidFill>
                <a:latin typeface="+mj-lt"/>
              </a:rPr>
              <a:t> </a:t>
            </a:r>
            <a:r>
              <a:rPr lang="en-IN" sz="6000" i="1" dirty="0" err="1">
                <a:solidFill>
                  <a:schemeClr val="bg1"/>
                </a:solidFill>
                <a:latin typeface="+mj-lt"/>
              </a:rPr>
              <a:t>Hait</a:t>
            </a:r>
            <a:endParaRPr lang="en-IN" sz="6000" i="1" dirty="0">
              <a:solidFill>
                <a:schemeClr val="bg1"/>
              </a:solidFill>
              <a:latin typeface="+mj-lt"/>
            </a:endParaRPr>
          </a:p>
          <a:p>
            <a:endParaRPr lang="en-IN" sz="2400" i="1" dirty="0">
              <a:solidFill>
                <a:schemeClr val="bg1"/>
              </a:solidFill>
              <a:latin typeface="+mj-lt"/>
            </a:endParaRPr>
          </a:p>
          <a:p>
            <a:endParaRPr lang="en-IN" sz="4500" i="1" dirty="0">
              <a:solidFill>
                <a:schemeClr val="bg1"/>
              </a:solidFill>
              <a:latin typeface="+mj-lt"/>
            </a:endParaRPr>
          </a:p>
          <a:p>
            <a:r>
              <a:rPr lang="en-IN" sz="4500" i="1" dirty="0">
                <a:solidFill>
                  <a:schemeClr val="bg1"/>
                </a:solidFill>
                <a:latin typeface="+mj-lt"/>
              </a:rPr>
              <a:t>Under the </a:t>
            </a:r>
            <a:r>
              <a:rPr lang="en-IN" sz="4500" i="1" dirty="0" err="1">
                <a:solidFill>
                  <a:schemeClr val="bg1"/>
                </a:solidFill>
                <a:latin typeface="+mj-lt"/>
              </a:rPr>
              <a:t>guidence</a:t>
            </a:r>
            <a:r>
              <a:rPr lang="en-IN" sz="4500" i="1" dirty="0">
                <a:solidFill>
                  <a:schemeClr val="bg1"/>
                </a:solidFill>
                <a:latin typeface="+mj-lt"/>
              </a:rPr>
              <a:t> of- </a:t>
            </a:r>
          </a:p>
          <a:p>
            <a:r>
              <a:rPr lang="en-IN" sz="4500" b="1" dirty="0">
                <a:solidFill>
                  <a:schemeClr val="bg1"/>
                </a:solidFill>
              </a:rPr>
              <a:t>Ms. </a:t>
            </a:r>
            <a:r>
              <a:rPr lang="en-IN" sz="4500" b="1" dirty="0" err="1">
                <a:solidFill>
                  <a:schemeClr val="bg1"/>
                </a:solidFill>
              </a:rPr>
              <a:t>Sushruta</a:t>
            </a:r>
            <a:r>
              <a:rPr lang="en-IN" sz="4500" b="1" dirty="0">
                <a:solidFill>
                  <a:schemeClr val="bg1"/>
                </a:solidFill>
              </a:rPr>
              <a:t> </a:t>
            </a:r>
            <a:r>
              <a:rPr lang="en-IN" sz="4500" b="1" dirty="0" err="1">
                <a:solidFill>
                  <a:schemeClr val="bg1"/>
                </a:solidFill>
              </a:rPr>
              <a:t>Chakraborty</a:t>
            </a:r>
            <a:r>
              <a:rPr lang="en-IN" sz="4500" dirty="0">
                <a:solidFill>
                  <a:schemeClr val="bg1"/>
                </a:solidFill>
              </a:rPr>
              <a:t> </a:t>
            </a:r>
          </a:p>
          <a:p>
            <a:r>
              <a:rPr lang="en-IN" sz="4500" dirty="0">
                <a:solidFill>
                  <a:schemeClr val="bg1"/>
                </a:solidFill>
              </a:rPr>
              <a:t>Asst. Professor (Department of Pharmacology)</a:t>
            </a:r>
          </a:p>
          <a:p>
            <a:endParaRPr lang="en-IN" sz="2400" dirty="0">
              <a:solidFill>
                <a:schemeClr val="bg1"/>
              </a:solidFill>
            </a:endParaRPr>
          </a:p>
          <a:p>
            <a:endParaRPr lang="en-IN" sz="2400" i="1" dirty="0">
              <a:solidFill>
                <a:schemeClr val="tx1"/>
              </a:solidFill>
              <a:latin typeface="+mj-lt"/>
            </a:endParaRPr>
          </a:p>
        </p:txBody>
      </p:sp>
      <p:sp>
        <p:nvSpPr>
          <p:cNvPr id="4" name="Slide Number Placeholder 3">
            <a:extLst>
              <a:ext uri="{FF2B5EF4-FFF2-40B4-BE49-F238E27FC236}">
                <a16:creationId xmlns:a16="http://schemas.microsoft.com/office/drawing/2014/main" id="{B9B733FA-438F-F464-CB8A-229B30A8A964}"/>
              </a:ext>
            </a:extLst>
          </p:cNvPr>
          <p:cNvSpPr>
            <a:spLocks noGrp="1"/>
          </p:cNvSpPr>
          <p:nvPr>
            <p:ph type="sldNum" sz="quarter" idx="12"/>
          </p:nvPr>
        </p:nvSpPr>
        <p:spPr/>
        <p:txBody>
          <a:bodyPr/>
          <a:lstStyle/>
          <a:p>
            <a:fld id="{42CC7E84-F01B-49C9-9684-DC04E35EF1AC}" type="slidenum">
              <a:rPr lang="en-US" smtClean="0"/>
              <a:pPr/>
              <a:t>1</a:t>
            </a:fld>
            <a:endParaRPr lang="en-US"/>
          </a:p>
        </p:txBody>
      </p:sp>
      <p:sp>
        <p:nvSpPr>
          <p:cNvPr id="5" name="TextBox 4">
            <a:extLst>
              <a:ext uri="{FF2B5EF4-FFF2-40B4-BE49-F238E27FC236}">
                <a16:creationId xmlns:a16="http://schemas.microsoft.com/office/drawing/2014/main" id="{C77341B2-CA2D-4219-3C27-21F5459CE3C0}"/>
              </a:ext>
            </a:extLst>
          </p:cNvPr>
          <p:cNvSpPr txBox="1"/>
          <p:nvPr/>
        </p:nvSpPr>
        <p:spPr>
          <a:xfrm>
            <a:off x="204461" y="5852988"/>
            <a:ext cx="8964488" cy="830997"/>
          </a:xfrm>
          <a:prstGeom prst="rect">
            <a:avLst/>
          </a:prstGeom>
          <a:noFill/>
        </p:spPr>
        <p:txBody>
          <a:bodyPr wrap="square" rtlCol="0">
            <a:spAutoFit/>
          </a:bodyPr>
          <a:lstStyle/>
          <a:p>
            <a:r>
              <a:rPr lang="en-IN" sz="2000" b="1" dirty="0" err="1">
                <a:latin typeface="Arial" panose="020B0604020202020204" pitchFamily="34" charset="0"/>
                <a:cs typeface="Arial" panose="020B0604020202020204" pitchFamily="34" charset="0"/>
              </a:rPr>
              <a:t>Dr.</a:t>
            </a:r>
            <a:r>
              <a:rPr lang="en-IN" sz="2000" b="1" dirty="0">
                <a:latin typeface="Arial" panose="020B0604020202020204" pitchFamily="34" charset="0"/>
                <a:cs typeface="Arial" panose="020B0604020202020204" pitchFamily="34" charset="0"/>
              </a:rPr>
              <a:t> B. C. Roy College of Pharmacy and Allied Health Sciences, Durgapur</a:t>
            </a:r>
            <a:endParaRPr lang="en-US" sz="2000" b="1"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31903326-8E67-33D0-F9E8-59C912A63992}"/>
              </a:ext>
            </a:extLst>
          </p:cNvPr>
          <p:cNvPicPr>
            <a:picLocks noChangeAspect="1"/>
          </p:cNvPicPr>
          <p:nvPr/>
        </p:nvPicPr>
        <p:blipFill>
          <a:blip r:embed="rId2" cstate="print"/>
          <a:srcRect/>
          <a:stretch>
            <a:fillRect/>
          </a:stretch>
        </p:blipFill>
        <p:spPr bwMode="auto">
          <a:xfrm>
            <a:off x="251520" y="174015"/>
            <a:ext cx="1066800" cy="1133475"/>
          </a:xfrm>
          <a:prstGeom prst="rect">
            <a:avLst/>
          </a:prstGeom>
          <a:noFill/>
          <a:ln w="9525">
            <a:noFill/>
            <a:miter lim="800000"/>
            <a:headEnd/>
            <a:tailEnd/>
          </a:ln>
        </p:spPr>
      </p:pic>
      <p:pic>
        <p:nvPicPr>
          <p:cNvPr id="8" name="Picture 7">
            <a:extLst>
              <a:ext uri="{FF2B5EF4-FFF2-40B4-BE49-F238E27FC236}">
                <a16:creationId xmlns:a16="http://schemas.microsoft.com/office/drawing/2014/main" id="{8E8CCED0-BBB6-10E6-3994-3D4E8E8DBFD8}"/>
              </a:ext>
            </a:extLst>
          </p:cNvPr>
          <p:cNvPicPr>
            <a:picLocks noChangeAspect="1"/>
          </p:cNvPicPr>
          <p:nvPr/>
        </p:nvPicPr>
        <p:blipFill>
          <a:blip r:embed="rId3"/>
          <a:srcRect/>
          <a:stretch>
            <a:fillRect/>
          </a:stretch>
        </p:blipFill>
        <p:spPr bwMode="auto">
          <a:xfrm>
            <a:off x="7816155" y="176652"/>
            <a:ext cx="1076325" cy="11334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       </a:t>
            </a:r>
            <a:r>
              <a:rPr lang="en-US" sz="5400" b="1" dirty="0">
                <a:solidFill>
                  <a:srgbClr val="FFFF00"/>
                </a:solidFill>
              </a:rPr>
              <a:t>WHAT ELSE…..</a:t>
            </a:r>
          </a:p>
        </p:txBody>
      </p:sp>
      <p:sp>
        <p:nvSpPr>
          <p:cNvPr id="5" name="Content Placeholder 4">
            <a:extLst>
              <a:ext uri="{FF2B5EF4-FFF2-40B4-BE49-F238E27FC236}">
                <a16:creationId xmlns:a16="http://schemas.microsoft.com/office/drawing/2014/main" id="{E7D9D792-93D3-484C-4FA0-F2AB0E56AF87}"/>
              </a:ext>
            </a:extLst>
          </p:cNvPr>
          <p:cNvSpPr>
            <a:spLocks noGrp="1"/>
          </p:cNvSpPr>
          <p:nvPr>
            <p:ph idx="1"/>
          </p:nvPr>
        </p:nvSpPr>
        <p:spPr>
          <a:xfrm>
            <a:off x="457200" y="1600200"/>
            <a:ext cx="8229600" cy="5257800"/>
          </a:xfrm>
        </p:spPr>
        <p:txBody>
          <a:bodyPr/>
          <a:lstStyle/>
          <a:p>
            <a:endParaRPr lang="en-IN" dirty="0"/>
          </a:p>
          <a:p>
            <a:endParaRPr lang="en-IN" dirty="0"/>
          </a:p>
          <a:p>
            <a:endParaRPr lang="en-IN" dirty="0"/>
          </a:p>
          <a:p>
            <a:endParaRPr lang="en-IN" dirty="0"/>
          </a:p>
          <a:p>
            <a:endParaRPr lang="en-IN" dirty="0"/>
          </a:p>
          <a:p>
            <a:pPr algn="r"/>
            <a:endParaRPr lang="en-IN" dirty="0"/>
          </a:p>
          <a:p>
            <a:pPr marL="0" indent="0">
              <a:buNone/>
            </a:pPr>
            <a:r>
              <a:rPr lang="en-IN" sz="1800" dirty="0">
                <a:effectLst/>
                <a:latin typeface="Bodoni MT" panose="02070603080606020203" pitchFamily="18" charset="0"/>
                <a:ea typeface="Calibri" panose="020F0502020204030204" pitchFamily="34" charset="0"/>
              </a:rPr>
              <a:t>Thus, an integrative approach of MDD is critical to address this global and growing concern, including medical care, proper nutrition, physical activity and psychotherapy but they have many drawbacks and adverse effect on depressive patient. In this sense, Now a days </a:t>
            </a:r>
            <a:r>
              <a:rPr lang="en-IN" sz="2000" b="1" dirty="0">
                <a:solidFill>
                  <a:srgbClr val="FFFF00"/>
                </a:solidFill>
                <a:effectLst/>
                <a:latin typeface="Bodoni MT" panose="02070603080606020203" pitchFamily="18" charset="0"/>
                <a:ea typeface="Calibri" panose="020F0502020204030204" pitchFamily="34" charset="0"/>
              </a:rPr>
              <a:t>nutraceuticals </a:t>
            </a:r>
            <a:r>
              <a:rPr lang="en-IN" sz="1800" dirty="0">
                <a:effectLst/>
                <a:latin typeface="Bodoni MT" panose="02070603080606020203" pitchFamily="18" charset="0"/>
                <a:ea typeface="Calibri" panose="020F0502020204030204" pitchFamily="34" charset="0"/>
              </a:rPr>
              <a:t>as a potential therapeutic agent in patients with MDD……</a:t>
            </a:r>
            <a:endParaRPr lang="en-IN" dirty="0">
              <a:latin typeface="Bodoni MT" panose="02070603080606020203" pitchFamily="18" charset="0"/>
            </a:endParaRPr>
          </a:p>
        </p:txBody>
      </p:sp>
      <p:pic>
        <p:nvPicPr>
          <p:cNvPr id="9" name="Picture 8">
            <a:extLst>
              <a:ext uri="{FF2B5EF4-FFF2-40B4-BE49-F238E27FC236}">
                <a16:creationId xmlns:a16="http://schemas.microsoft.com/office/drawing/2014/main" id="{39B2B25B-CEFD-3CE3-B37D-710796268E89}"/>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31111" r="44489" b="8081"/>
          <a:stretch/>
        </p:blipFill>
        <p:spPr>
          <a:xfrm>
            <a:off x="2771800" y="1600200"/>
            <a:ext cx="3240360" cy="3096344"/>
          </a:xfrm>
          <a:prstGeom prst="rect">
            <a:avLst/>
          </a:prstGeom>
        </p:spPr>
      </p:pic>
      <p:sp>
        <p:nvSpPr>
          <p:cNvPr id="3" name="Slide Number Placeholder 2">
            <a:extLst>
              <a:ext uri="{FF2B5EF4-FFF2-40B4-BE49-F238E27FC236}">
                <a16:creationId xmlns:a16="http://schemas.microsoft.com/office/drawing/2014/main" id="{2F569877-6CA7-C8A5-0C75-3E3B54075D28}"/>
              </a:ext>
            </a:extLst>
          </p:cNvPr>
          <p:cNvSpPr>
            <a:spLocks noGrp="1"/>
          </p:cNvSpPr>
          <p:nvPr>
            <p:ph type="sldNum" sz="quarter" idx="12"/>
          </p:nvPr>
        </p:nvSpPr>
        <p:spPr/>
        <p:txBody>
          <a:bodyPr/>
          <a:lstStyle/>
          <a:p>
            <a:fld id="{42CC7E84-F01B-49C9-9684-DC04E35EF1A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AE8569C-A6F1-4FB3-A1E2-4C9BC5259B77}"/>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4282" y="2285992"/>
            <a:ext cx="4094163" cy="4321175"/>
          </a:xfrm>
        </p:spPr>
      </p:pic>
      <p:sp>
        <p:nvSpPr>
          <p:cNvPr id="2" name="Title 1">
            <a:extLst>
              <a:ext uri="{FF2B5EF4-FFF2-40B4-BE49-F238E27FC236}">
                <a16:creationId xmlns:a16="http://schemas.microsoft.com/office/drawing/2014/main" id="{A2DD1528-444B-E53F-DCEC-D7B5770E406C}"/>
              </a:ext>
            </a:extLst>
          </p:cNvPr>
          <p:cNvSpPr>
            <a:spLocks noGrp="1"/>
          </p:cNvSpPr>
          <p:nvPr>
            <p:ph type="title" idx="4294967295"/>
          </p:nvPr>
        </p:nvSpPr>
        <p:spPr>
          <a:xfrm>
            <a:off x="285720" y="142852"/>
            <a:ext cx="8858280" cy="1857388"/>
          </a:xfrm>
        </p:spPr>
        <p:txBody>
          <a:bodyPr>
            <a:normAutofit fontScale="90000"/>
          </a:bodyPr>
          <a:lstStyle/>
          <a:p>
            <a:pPr algn="l"/>
            <a:r>
              <a:rPr lang="en-US" sz="4000" b="1" i="0" dirty="0">
                <a:solidFill>
                  <a:srgbClr val="FF0000"/>
                </a:solidFill>
                <a:effectLst/>
                <a:latin typeface="Arial Black" panose="020B0A04020102020204" pitchFamily="34" charset="0"/>
              </a:rPr>
              <a:t> </a:t>
            </a:r>
            <a:br>
              <a:rPr lang="en-US" sz="1200" b="0" i="0" dirty="0">
                <a:effectLst/>
                <a:latin typeface="arial" panose="020B0604020202020204" pitchFamily="34" charset="0"/>
              </a:rPr>
            </a:br>
            <a:r>
              <a:rPr lang="en-US" sz="3100" b="1" dirty="0">
                <a:solidFill>
                  <a:schemeClr val="bg1"/>
                </a:solidFill>
                <a:latin typeface="Arial Black" panose="020B0A04020102020204" pitchFamily="34" charset="0"/>
              </a:rPr>
              <a:t>Nutraceuticals -</a:t>
            </a:r>
            <a:br>
              <a:rPr lang="en-US" sz="1200" b="0" i="0" dirty="0">
                <a:effectLst/>
                <a:latin typeface="arial" panose="020B0604020202020204" pitchFamily="34" charset="0"/>
              </a:rPr>
            </a:br>
            <a:r>
              <a:rPr lang="en-US" sz="2200" b="0" i="0" dirty="0">
                <a:effectLst/>
                <a:latin typeface="+mn-lt"/>
              </a:rPr>
              <a:t>A nutraceutical product may be defined as </a:t>
            </a:r>
            <a:r>
              <a:rPr lang="en-US" sz="2200" b="1" i="0" dirty="0">
                <a:effectLst/>
                <a:latin typeface="+mn-lt"/>
              </a:rPr>
              <a:t>a substance, which has physiological benefit or provides protection against chronic disease</a:t>
            </a:r>
            <a:r>
              <a:rPr lang="en-US" sz="2200" b="0" i="0" dirty="0">
                <a:effectLst/>
                <a:latin typeface="+mn-lt"/>
              </a:rPr>
              <a:t>. Nutraceuticals may be used to improve health, delay the aging process, prevent chronic diseases, increase life expectancy, or support the structure or function of the body.</a:t>
            </a:r>
            <a:br>
              <a:rPr lang="en-US" sz="2200" b="0" i="0" dirty="0">
                <a:effectLst/>
                <a:latin typeface="+mn-lt"/>
              </a:rPr>
            </a:br>
            <a:endParaRPr lang="en-IN" sz="1800" dirty="0">
              <a:latin typeface="+mn-lt"/>
            </a:endParaRPr>
          </a:p>
        </p:txBody>
      </p:sp>
      <p:pic>
        <p:nvPicPr>
          <p:cNvPr id="11" name="Picture 10">
            <a:extLst>
              <a:ext uri="{FF2B5EF4-FFF2-40B4-BE49-F238E27FC236}">
                <a16:creationId xmlns:a16="http://schemas.microsoft.com/office/drawing/2014/main" id="{52FE221E-A2C3-B520-A9CC-BF0E4A2EC4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3309" y="2420888"/>
            <a:ext cx="4797121" cy="3187284"/>
          </a:xfrm>
          <a:prstGeom prst="rect">
            <a:avLst/>
          </a:prstGeom>
        </p:spPr>
      </p:pic>
      <p:sp>
        <p:nvSpPr>
          <p:cNvPr id="3" name="Slide Number Placeholder 2">
            <a:extLst>
              <a:ext uri="{FF2B5EF4-FFF2-40B4-BE49-F238E27FC236}">
                <a16:creationId xmlns:a16="http://schemas.microsoft.com/office/drawing/2014/main" id="{9080DDEE-2905-F5D1-00B6-2945B85EA170}"/>
              </a:ext>
            </a:extLst>
          </p:cNvPr>
          <p:cNvSpPr>
            <a:spLocks noGrp="1"/>
          </p:cNvSpPr>
          <p:nvPr>
            <p:ph type="sldNum" sz="quarter" idx="12"/>
          </p:nvPr>
        </p:nvSpPr>
        <p:spPr/>
        <p:txBody>
          <a:bodyPr/>
          <a:lstStyle/>
          <a:p>
            <a:fld id="{42CC7E84-F01B-49C9-9684-DC04E35EF1AC}" type="slidenum">
              <a:rPr lang="en-US" smtClean="0"/>
              <a:pPr/>
              <a:t>11</a:t>
            </a:fld>
            <a:endParaRPr lang="en-US"/>
          </a:p>
        </p:txBody>
      </p:sp>
    </p:spTree>
    <p:extLst>
      <p:ext uri="{BB962C8B-B14F-4D97-AF65-F5344CB8AC3E}">
        <p14:creationId xmlns:p14="http://schemas.microsoft.com/office/powerpoint/2010/main" val="64129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3C466-0661-B492-B853-072B6735CA84}"/>
              </a:ext>
            </a:extLst>
          </p:cNvPr>
          <p:cNvSpPr>
            <a:spLocks noGrp="1"/>
          </p:cNvSpPr>
          <p:nvPr>
            <p:ph type="title"/>
          </p:nvPr>
        </p:nvSpPr>
        <p:spPr>
          <a:xfrm>
            <a:off x="457200" y="244821"/>
            <a:ext cx="8229600" cy="1143000"/>
          </a:xfrm>
        </p:spPr>
        <p:txBody>
          <a:bodyPr>
            <a:normAutofit/>
          </a:bodyPr>
          <a:lstStyle/>
          <a:p>
            <a:r>
              <a:rPr lang="en-IN" sz="3600" b="1" dirty="0">
                <a:solidFill>
                  <a:schemeClr val="bg1"/>
                </a:solidFill>
              </a:rPr>
              <a:t>NUTRACEUTICALS USED IN DEPRESSION</a:t>
            </a:r>
          </a:p>
        </p:txBody>
      </p:sp>
      <p:sp>
        <p:nvSpPr>
          <p:cNvPr id="7" name="Content Placeholder 6">
            <a:extLst>
              <a:ext uri="{FF2B5EF4-FFF2-40B4-BE49-F238E27FC236}">
                <a16:creationId xmlns:a16="http://schemas.microsoft.com/office/drawing/2014/main" id="{31D8D2E2-882C-2382-27A7-B7DB13DCB5CD}"/>
              </a:ext>
            </a:extLst>
          </p:cNvPr>
          <p:cNvSpPr>
            <a:spLocks noGrp="1"/>
          </p:cNvSpPr>
          <p:nvPr>
            <p:ph idx="1"/>
          </p:nvPr>
        </p:nvSpPr>
        <p:spPr/>
        <p:txBody>
          <a:bodyPr/>
          <a:lstStyle/>
          <a:p>
            <a:pPr>
              <a:buNone/>
            </a:pPr>
            <a:endParaRPr lang="en-IN" dirty="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2844" y="1428736"/>
            <a:ext cx="8858311" cy="5214974"/>
          </a:xfrm>
          <a:prstGeom prst="rect">
            <a:avLst/>
          </a:prstGeom>
        </p:spPr>
      </p:pic>
      <p:sp>
        <p:nvSpPr>
          <p:cNvPr id="2" name="Slide Number Placeholder 1">
            <a:extLst>
              <a:ext uri="{FF2B5EF4-FFF2-40B4-BE49-F238E27FC236}">
                <a16:creationId xmlns:a16="http://schemas.microsoft.com/office/drawing/2014/main" id="{CDF3D94D-F9A7-E5F8-B81D-7D6E7DF8065B}"/>
              </a:ext>
            </a:extLst>
          </p:cNvPr>
          <p:cNvSpPr>
            <a:spLocks noGrp="1"/>
          </p:cNvSpPr>
          <p:nvPr>
            <p:ph type="sldNum" sz="quarter" idx="12"/>
          </p:nvPr>
        </p:nvSpPr>
        <p:spPr/>
        <p:txBody>
          <a:bodyPr/>
          <a:lstStyle/>
          <a:p>
            <a:fld id="{42CC7E84-F01B-49C9-9684-DC04E35EF1AC}" type="slidenum">
              <a:rPr lang="en-US" smtClean="0"/>
              <a:pPr/>
              <a:t>12</a:t>
            </a:fld>
            <a:endParaRPr lang="en-US"/>
          </a:p>
        </p:txBody>
      </p:sp>
    </p:spTree>
    <p:extLst>
      <p:ext uri="{BB962C8B-B14F-4D97-AF65-F5344CB8AC3E}">
        <p14:creationId xmlns:p14="http://schemas.microsoft.com/office/powerpoint/2010/main" val="365468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rPr>
              <a:t>CONCLUSION</a:t>
            </a:r>
            <a:endParaRPr lang="en-US" sz="4800" b="1" dirty="0">
              <a:solidFill>
                <a:schemeClr val="bg1"/>
              </a:solidFill>
            </a:endParaRPr>
          </a:p>
        </p:txBody>
      </p:sp>
      <p:sp>
        <p:nvSpPr>
          <p:cNvPr id="3" name="Content Placeholder 2"/>
          <p:cNvSpPr>
            <a:spLocks noGrp="1"/>
          </p:cNvSpPr>
          <p:nvPr>
            <p:ph idx="1"/>
          </p:nvPr>
        </p:nvSpPr>
        <p:spPr>
          <a:xfrm>
            <a:off x="457200" y="1600200"/>
            <a:ext cx="8229600" cy="5114948"/>
          </a:xfrm>
        </p:spPr>
        <p:txBody>
          <a:bodyPr>
            <a:normAutofit/>
          </a:bodyPr>
          <a:lstStyle/>
          <a:p>
            <a:pPr>
              <a:buNone/>
            </a:pPr>
            <a:r>
              <a:rPr lang="en-IN" sz="1800" dirty="0"/>
              <a:t>        </a:t>
            </a:r>
            <a:r>
              <a:rPr lang="en-IN" sz="2400" dirty="0"/>
              <a:t>we summarize some of the most relevant and updated researches regarding the use of </a:t>
            </a:r>
            <a:r>
              <a:rPr lang="en-IN" sz="2400" dirty="0" err="1"/>
              <a:t>nutraceuticals</a:t>
            </a:r>
            <a:r>
              <a:rPr lang="en-IN" sz="2400" dirty="0"/>
              <a:t> in preclinical and clinical studies of MDD. Our work means to give an extensive  data either for logical and overall population, supporting to recognize potential and valuable uses of </a:t>
            </a:r>
            <a:r>
              <a:rPr lang="en-IN" sz="2400" dirty="0" err="1"/>
              <a:t>nutraceuticals</a:t>
            </a:r>
            <a:r>
              <a:rPr lang="en-IN" sz="2400" dirty="0"/>
              <a:t> in MDD while empowering for future attempt in this promising field. Omega 3 unsaturated fats, vitamin D, </a:t>
            </a:r>
            <a:r>
              <a:rPr lang="en-IN" sz="2400" dirty="0" err="1"/>
              <a:t>SAMe</a:t>
            </a:r>
            <a:r>
              <a:rPr lang="en-IN" sz="2400" dirty="0"/>
              <a:t> and </a:t>
            </a:r>
            <a:r>
              <a:rPr lang="en-IN" sz="2400" dirty="0" err="1"/>
              <a:t>methylfolate</a:t>
            </a:r>
            <a:r>
              <a:rPr lang="en-IN" sz="2400" dirty="0"/>
              <a:t> are the </a:t>
            </a:r>
            <a:r>
              <a:rPr lang="en-IN" sz="2400" dirty="0" err="1"/>
              <a:t>nutraceuticals</a:t>
            </a:r>
            <a:r>
              <a:rPr lang="en-IN" sz="2400" dirty="0"/>
              <a:t> most effective. Micronutrients, </a:t>
            </a:r>
            <a:r>
              <a:rPr lang="en-IN" sz="2400" dirty="0" err="1"/>
              <a:t>prebiotics</a:t>
            </a:r>
            <a:r>
              <a:rPr lang="en-IN" sz="2400" dirty="0"/>
              <a:t>, </a:t>
            </a:r>
            <a:r>
              <a:rPr lang="en-IN" sz="2400" dirty="0" err="1"/>
              <a:t>probiotics,amino</a:t>
            </a:r>
            <a:r>
              <a:rPr lang="en-IN" sz="2400" dirty="0"/>
              <a:t> acids and plant-determined bioactive mixtures are showing a few promising outcomes. Future studies on this field will bring more benefits in the clinical and translational use of </a:t>
            </a:r>
            <a:r>
              <a:rPr lang="en-IN" sz="2400" dirty="0" err="1"/>
              <a:t>nutraceuticals</a:t>
            </a:r>
            <a:r>
              <a:rPr lang="en-IN" sz="2400" dirty="0"/>
              <a:t> in many conditions, including Major Depressive Disorder.</a:t>
            </a:r>
            <a:endParaRPr lang="en-US" sz="2400" dirty="0"/>
          </a:p>
          <a:p>
            <a:pPr>
              <a:buNone/>
            </a:pPr>
            <a:endParaRPr lang="en-US" sz="1600" dirty="0"/>
          </a:p>
        </p:txBody>
      </p:sp>
      <p:sp>
        <p:nvSpPr>
          <p:cNvPr id="4" name="Slide Number Placeholder 3">
            <a:extLst>
              <a:ext uri="{FF2B5EF4-FFF2-40B4-BE49-F238E27FC236}">
                <a16:creationId xmlns:a16="http://schemas.microsoft.com/office/drawing/2014/main" id="{F2DDC530-5C02-3270-39BF-1DA4726706AE}"/>
              </a:ext>
            </a:extLst>
          </p:cNvPr>
          <p:cNvSpPr>
            <a:spLocks noGrp="1"/>
          </p:cNvSpPr>
          <p:nvPr>
            <p:ph type="sldNum" sz="quarter" idx="12"/>
          </p:nvPr>
        </p:nvSpPr>
        <p:spPr/>
        <p:txBody>
          <a:bodyPr/>
          <a:lstStyle/>
          <a:p>
            <a:fld id="{42CC7E84-F01B-49C9-9684-DC04E35EF1A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EE66-53D3-9F7A-8834-EACA6D2837AB}"/>
              </a:ext>
            </a:extLst>
          </p:cNvPr>
          <p:cNvSpPr>
            <a:spLocks noGrp="1"/>
          </p:cNvSpPr>
          <p:nvPr>
            <p:ph type="title"/>
          </p:nvPr>
        </p:nvSpPr>
        <p:spPr/>
        <p:txBody>
          <a:bodyPr>
            <a:normAutofit/>
          </a:bodyPr>
          <a:lstStyle/>
          <a:p>
            <a:r>
              <a:rPr lang="en-IN" sz="4800" b="1" dirty="0">
                <a:solidFill>
                  <a:schemeClr val="bg1"/>
                </a:solidFill>
              </a:rPr>
              <a:t>REFERENCE</a:t>
            </a:r>
          </a:p>
        </p:txBody>
      </p:sp>
      <p:sp>
        <p:nvSpPr>
          <p:cNvPr id="3" name="Content Placeholder 2">
            <a:extLst>
              <a:ext uri="{FF2B5EF4-FFF2-40B4-BE49-F238E27FC236}">
                <a16:creationId xmlns:a16="http://schemas.microsoft.com/office/drawing/2014/main" id="{A6EAE5D1-9D60-A64B-2965-167E2E56AFC4}"/>
              </a:ext>
            </a:extLst>
          </p:cNvPr>
          <p:cNvSpPr>
            <a:spLocks noGrp="1"/>
          </p:cNvSpPr>
          <p:nvPr>
            <p:ph idx="1"/>
          </p:nvPr>
        </p:nvSpPr>
        <p:spPr>
          <a:xfrm>
            <a:off x="457200" y="1628800"/>
            <a:ext cx="8229600" cy="4525963"/>
          </a:xfrm>
        </p:spPr>
        <p:txBody>
          <a:bodyPr>
            <a:normAutofit/>
          </a:bodyPr>
          <a:lstStyle/>
          <a:p>
            <a:pPr marL="342900" lvl="0" indent="-342900" algn="just">
              <a:lnSpc>
                <a:spcPct val="115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American Psychiatric Association . Diagnostic and Statistical Manual of Mental Disorders (DSM-5®) American Psychiatric Association; Arlington, TX, USA: 2013.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Hirschfeld R.M. History and evolution of the monoamine hypothesis of depression. J. Clin. Psychiatry. 2000;61:4–6.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Dell’Osso</a:t>
            </a:r>
            <a:r>
              <a:rPr lang="en-US" sz="1800" dirty="0">
                <a:effectLst/>
                <a:latin typeface="Calibri" panose="020F0502020204030204" pitchFamily="34" charset="0"/>
                <a:ea typeface="Calibri" panose="020F0502020204030204" pitchFamily="34" charset="0"/>
                <a:cs typeface="Times New Roman" panose="02020603050405020304" pitchFamily="18" charset="0"/>
              </a:rPr>
              <a:t> L., Carmassi 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Mucci</a:t>
            </a:r>
            <a:r>
              <a:rPr lang="en-US" sz="1800" dirty="0">
                <a:effectLst/>
                <a:latin typeface="Calibri" panose="020F0502020204030204" pitchFamily="34" charset="0"/>
                <a:ea typeface="Calibri" panose="020F0502020204030204" pitchFamily="34" charset="0"/>
                <a:cs typeface="Times New Roman" panose="02020603050405020304" pitchFamily="18" charset="0"/>
              </a:rPr>
              <a:t> 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Marazziti</a:t>
            </a:r>
            <a:r>
              <a:rPr lang="en-US" sz="1800" dirty="0">
                <a:effectLst/>
                <a:latin typeface="Calibri" panose="020F0502020204030204" pitchFamily="34" charset="0"/>
                <a:ea typeface="Calibri" panose="020F0502020204030204" pitchFamily="34" charset="0"/>
                <a:cs typeface="Times New Roman" panose="02020603050405020304" pitchFamily="18" charset="0"/>
              </a:rPr>
              <a:t> D. Depression, Serotonin and Tryptophan.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Curr</a:t>
            </a:r>
            <a:r>
              <a:rPr lang="en-US" sz="1800" dirty="0">
                <a:effectLst/>
                <a:latin typeface="Calibri" panose="020F0502020204030204" pitchFamily="34" charset="0"/>
                <a:ea typeface="Calibri" panose="020F0502020204030204" pitchFamily="34" charset="0"/>
                <a:cs typeface="Times New Roman" panose="02020603050405020304" pitchFamily="18" charset="0"/>
              </a:rPr>
              <a:t>. Pharm. Des. 2016;22:949–954.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1800" dirty="0">
                <a:effectLst/>
                <a:latin typeface="Calibri" panose="020F0502020204030204" pitchFamily="34" charset="0"/>
                <a:ea typeface="Calibri" panose="020F0502020204030204" pitchFamily="34" charset="0"/>
                <a:cs typeface="Times New Roman" panose="02020603050405020304" pitchFamily="18" charset="0"/>
              </a:rPr>
              <a:t>: 10.2174/1381612822666151214104826.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Duman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Sanacora</a:t>
            </a:r>
            <a:r>
              <a:rPr lang="en-US" sz="1800" dirty="0">
                <a:effectLst/>
                <a:latin typeface="Calibri" panose="020F0502020204030204" pitchFamily="34" charset="0"/>
                <a:ea typeface="Calibri" panose="020F0502020204030204" pitchFamily="34" charset="0"/>
                <a:cs typeface="Times New Roman" panose="02020603050405020304" pitchFamily="18" charset="0"/>
              </a:rPr>
              <a:t> G., Krystal J.H. Altered Connectivity in Depression: GABA and Glutamate Neurotransmitter Deficits and Reversal by Novel Treatments. Neuron. 2019;102:75–90.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10.1016/j.neuron.2019.03.013.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Smith S.M., Vale W.W. The Role of the Hypothalamic-</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PituitaryAdrenal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Axis in Neuroendocrine Responses to Stress. Dialogues Clin.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Neurosci</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2006;8:383–395.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FA98656-4547-C9C5-5C30-6BBC80435FAE}"/>
              </a:ext>
            </a:extLst>
          </p:cNvPr>
          <p:cNvSpPr>
            <a:spLocks noGrp="1"/>
          </p:cNvSpPr>
          <p:nvPr>
            <p:ph type="sldNum" sz="quarter" idx="12"/>
          </p:nvPr>
        </p:nvSpPr>
        <p:spPr/>
        <p:txBody>
          <a:bodyPr/>
          <a:lstStyle/>
          <a:p>
            <a:fld id="{42CC7E84-F01B-49C9-9684-DC04E35EF1AC}" type="slidenum">
              <a:rPr lang="en-US" smtClean="0"/>
              <a:pPr/>
              <a:t>14</a:t>
            </a:fld>
            <a:endParaRPr lang="en-US"/>
          </a:p>
        </p:txBody>
      </p:sp>
    </p:spTree>
    <p:extLst>
      <p:ext uri="{BB962C8B-B14F-4D97-AF65-F5344CB8AC3E}">
        <p14:creationId xmlns:p14="http://schemas.microsoft.com/office/powerpoint/2010/main" val="107916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ba0910e4-b4d2-4f77-914b-01191f16fd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ba0910e4-b4d2-4f77-914b-01191f16fd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ba0910e4-b4d2-4f77-914b-01191f16fd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WhatsApp Image 2022-06-11 at 12.05.31 PM (1).jpeg"/>
          <p:cNvPicPr>
            <a:picLocks noChangeAspect="1"/>
          </p:cNvPicPr>
          <p:nvPr/>
        </p:nvPicPr>
        <p:blipFill>
          <a:blip r:embed="rId2"/>
          <a:stretch>
            <a:fillRect/>
          </a:stretch>
        </p:blipFill>
        <p:spPr>
          <a:xfrm>
            <a:off x="0" y="0"/>
            <a:ext cx="9144000" cy="6858000"/>
          </a:xfrm>
          <a:prstGeom prst="rect">
            <a:avLst/>
          </a:prstGeom>
        </p:spPr>
      </p:pic>
      <p:sp>
        <p:nvSpPr>
          <p:cNvPr id="2" name="Slide Number Placeholder 1">
            <a:extLst>
              <a:ext uri="{FF2B5EF4-FFF2-40B4-BE49-F238E27FC236}">
                <a16:creationId xmlns:a16="http://schemas.microsoft.com/office/drawing/2014/main" id="{963EDF73-CF80-ABFB-EA3E-B33787551ABB}"/>
              </a:ext>
            </a:extLst>
          </p:cNvPr>
          <p:cNvSpPr>
            <a:spLocks noGrp="1"/>
          </p:cNvSpPr>
          <p:nvPr>
            <p:ph type="sldNum" sz="quarter" idx="12"/>
          </p:nvPr>
        </p:nvSpPr>
        <p:spPr/>
        <p:txBody>
          <a:bodyPr/>
          <a:lstStyle/>
          <a:p>
            <a:fld id="{42CC7E84-F01B-49C9-9684-DC04E35EF1AC}"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48A5-B1C0-9047-3088-D9B7D21D19EA}"/>
              </a:ext>
            </a:extLst>
          </p:cNvPr>
          <p:cNvSpPr>
            <a:spLocks noGrp="1"/>
          </p:cNvSpPr>
          <p:nvPr>
            <p:ph type="title"/>
          </p:nvPr>
        </p:nvSpPr>
        <p:spPr/>
        <p:txBody>
          <a:bodyPr/>
          <a:lstStyle/>
          <a:p>
            <a:r>
              <a:rPr lang="en-IN" b="1" dirty="0">
                <a:solidFill>
                  <a:schemeClr val="bg1"/>
                </a:solidFill>
              </a:rPr>
              <a:t>CONTENT</a:t>
            </a:r>
          </a:p>
        </p:txBody>
      </p:sp>
      <p:sp>
        <p:nvSpPr>
          <p:cNvPr id="3" name="Content Placeholder 2">
            <a:extLst>
              <a:ext uri="{FF2B5EF4-FFF2-40B4-BE49-F238E27FC236}">
                <a16:creationId xmlns:a16="http://schemas.microsoft.com/office/drawing/2014/main" id="{C075525F-484A-EB03-6C35-01F469D75B64}"/>
              </a:ext>
            </a:extLst>
          </p:cNvPr>
          <p:cNvSpPr>
            <a:spLocks noGrp="1"/>
          </p:cNvSpPr>
          <p:nvPr>
            <p:ph idx="1"/>
          </p:nvPr>
        </p:nvSpPr>
        <p:spPr/>
        <p:txBody>
          <a:bodyPr>
            <a:normAutofit fontScale="92500" lnSpcReduction="20000"/>
          </a:bodyPr>
          <a:lstStyle/>
          <a:p>
            <a:r>
              <a:rPr lang="en-IN" dirty="0"/>
              <a:t>INTRODUCTION</a:t>
            </a:r>
          </a:p>
          <a:p>
            <a:r>
              <a:rPr lang="en-IN" dirty="0"/>
              <a:t>CAUSE</a:t>
            </a:r>
          </a:p>
          <a:p>
            <a:r>
              <a:rPr lang="en-IN" dirty="0"/>
              <a:t>PATHOPHYSIOLOGY</a:t>
            </a:r>
          </a:p>
          <a:p>
            <a:r>
              <a:rPr lang="en-IN" dirty="0"/>
              <a:t>TREATMENT</a:t>
            </a:r>
          </a:p>
          <a:p>
            <a:r>
              <a:rPr lang="en-IN" dirty="0"/>
              <a:t>MEDICATION USED IN MDD</a:t>
            </a:r>
          </a:p>
          <a:p>
            <a:r>
              <a:rPr lang="en-US" dirty="0"/>
              <a:t>DRAWBACK OF TREATMENT</a:t>
            </a:r>
          </a:p>
          <a:p>
            <a:r>
              <a:rPr lang="en-US" dirty="0"/>
              <a:t>NUTRACEUTICALS DEFINATION</a:t>
            </a:r>
          </a:p>
          <a:p>
            <a:r>
              <a:rPr lang="en-US" dirty="0"/>
              <a:t>NUTRACEUTICALS USED IN MAJOR DEPRESSIVE DISORDER.</a:t>
            </a:r>
          </a:p>
          <a:p>
            <a:r>
              <a:rPr lang="en-US" dirty="0"/>
              <a:t>CONCLUSION.</a:t>
            </a:r>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3B5AC0F8-800A-61C8-89E0-8D133A23507A}"/>
              </a:ext>
            </a:extLst>
          </p:cNvPr>
          <p:cNvSpPr>
            <a:spLocks noGrp="1"/>
          </p:cNvSpPr>
          <p:nvPr>
            <p:ph type="sldNum" sz="quarter" idx="12"/>
          </p:nvPr>
        </p:nvSpPr>
        <p:spPr/>
        <p:txBody>
          <a:bodyPr/>
          <a:lstStyle/>
          <a:p>
            <a:fld id="{42CC7E84-F01B-49C9-9684-DC04E35EF1AC}" type="slidenum">
              <a:rPr lang="en-US" smtClean="0"/>
              <a:pPr/>
              <a:t>2</a:t>
            </a:fld>
            <a:endParaRPr lang="en-US"/>
          </a:p>
        </p:txBody>
      </p:sp>
    </p:spTree>
    <p:extLst>
      <p:ext uri="{BB962C8B-B14F-4D97-AF65-F5344CB8AC3E}">
        <p14:creationId xmlns:p14="http://schemas.microsoft.com/office/powerpoint/2010/main" val="147076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bg1"/>
                </a:solidFill>
              </a:rPr>
              <a:t>INTRODUCTION</a:t>
            </a:r>
            <a:endParaRPr lang="en-US" sz="3600" b="1" dirty="0">
              <a:solidFill>
                <a:schemeClr val="bg1"/>
              </a:solidFill>
            </a:endParaRPr>
          </a:p>
        </p:txBody>
      </p:sp>
      <p:sp>
        <p:nvSpPr>
          <p:cNvPr id="5" name="Content Placeholder 4"/>
          <p:cNvSpPr>
            <a:spLocks noGrp="1"/>
          </p:cNvSpPr>
          <p:nvPr>
            <p:ph idx="1"/>
          </p:nvPr>
        </p:nvSpPr>
        <p:spPr/>
        <p:txBody>
          <a:bodyPr>
            <a:normAutofit/>
          </a:bodyPr>
          <a:lstStyle/>
          <a:p>
            <a:pPr algn="just">
              <a:buNone/>
            </a:pPr>
            <a:r>
              <a:rPr lang="en-IN" sz="2000" dirty="0"/>
              <a:t>      Major depressive disorder, also known as clinical depression is a common mental disorder associated with feeling of sadness ,loss of interest, self neglect, anorexia , sleep disturbance &amp; suicidal feeling in severe cases etc.</a:t>
            </a:r>
          </a:p>
          <a:p>
            <a:pPr algn="just">
              <a:buNone/>
            </a:pPr>
            <a:endParaRPr lang="en-IN" sz="2000" dirty="0"/>
          </a:p>
          <a:p>
            <a:pPr algn="just">
              <a:buNone/>
            </a:pPr>
            <a:endParaRPr lang="en-IN" sz="2000" dirty="0"/>
          </a:p>
          <a:p>
            <a:pPr algn="just">
              <a:buNone/>
            </a:pPr>
            <a:endParaRPr lang="en-US" sz="2000" dirty="0"/>
          </a:p>
        </p:txBody>
      </p:sp>
      <p:pic>
        <p:nvPicPr>
          <p:cNvPr id="7" name="Picture 6" descr="23-2-17depression.jpg"/>
          <p:cNvPicPr>
            <a:picLocks noChangeAspect="1"/>
          </p:cNvPicPr>
          <p:nvPr/>
        </p:nvPicPr>
        <p:blipFill>
          <a:blip r:embed="rId2"/>
          <a:stretch>
            <a:fillRect/>
          </a:stretch>
        </p:blipFill>
        <p:spPr>
          <a:xfrm>
            <a:off x="714348" y="2786058"/>
            <a:ext cx="7802880" cy="3620462"/>
          </a:xfrm>
          <a:prstGeom prst="rect">
            <a:avLst/>
          </a:prstGeom>
        </p:spPr>
      </p:pic>
      <p:sp>
        <p:nvSpPr>
          <p:cNvPr id="3" name="Slide Number Placeholder 2">
            <a:extLst>
              <a:ext uri="{FF2B5EF4-FFF2-40B4-BE49-F238E27FC236}">
                <a16:creationId xmlns:a16="http://schemas.microsoft.com/office/drawing/2014/main" id="{ED67FC03-F47D-C6CC-A360-FCCC1AEE4C88}"/>
              </a:ext>
            </a:extLst>
          </p:cNvPr>
          <p:cNvSpPr>
            <a:spLocks noGrp="1"/>
          </p:cNvSpPr>
          <p:nvPr>
            <p:ph type="sldNum" sz="quarter" idx="12"/>
          </p:nvPr>
        </p:nvSpPr>
        <p:spPr/>
        <p:txBody>
          <a:bodyPr/>
          <a:lstStyle/>
          <a:p>
            <a:fld id="{42CC7E84-F01B-49C9-9684-DC04E35EF1A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CAUSE</a:t>
            </a:r>
            <a:endParaRPr lang="en-US" b="1" dirty="0">
              <a:solidFill>
                <a:schemeClr val="bg1"/>
              </a:solidFill>
            </a:endParaRPr>
          </a:p>
        </p:txBody>
      </p:sp>
      <p:pic>
        <p:nvPicPr>
          <p:cNvPr id="6" name="Content Placeholder 5" descr="WhatsApp Image 2022-06-09 at 5.11.01 PM.jpeg"/>
          <p:cNvPicPr>
            <a:picLocks noGrp="1" noChangeAspect="1"/>
          </p:cNvPicPr>
          <p:nvPr>
            <p:ph idx="1"/>
          </p:nvPr>
        </p:nvPicPr>
        <p:blipFill>
          <a:blip r:embed="rId2"/>
          <a:stretch>
            <a:fillRect/>
          </a:stretch>
        </p:blipFill>
        <p:spPr>
          <a:xfrm>
            <a:off x="1000100" y="1428736"/>
            <a:ext cx="7215238" cy="5000660"/>
          </a:xfrm>
        </p:spPr>
      </p:pic>
      <p:sp>
        <p:nvSpPr>
          <p:cNvPr id="3" name="Slide Number Placeholder 2">
            <a:extLst>
              <a:ext uri="{FF2B5EF4-FFF2-40B4-BE49-F238E27FC236}">
                <a16:creationId xmlns:a16="http://schemas.microsoft.com/office/drawing/2014/main" id="{B2196FF9-CA0B-D4B7-2038-C2E7F1DC7675}"/>
              </a:ext>
            </a:extLst>
          </p:cNvPr>
          <p:cNvSpPr>
            <a:spLocks noGrp="1"/>
          </p:cNvSpPr>
          <p:nvPr>
            <p:ph type="sldNum" sz="quarter" idx="12"/>
          </p:nvPr>
        </p:nvSpPr>
        <p:spPr/>
        <p:txBody>
          <a:bodyPr/>
          <a:lstStyle/>
          <a:p>
            <a:fld id="{42CC7E84-F01B-49C9-9684-DC04E35EF1A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bg1"/>
                </a:solidFill>
              </a:rPr>
              <a:t>PATHOPHYSIOLOGY</a:t>
            </a:r>
            <a:endParaRPr lang="en-US" sz="3600" b="1" dirty="0">
              <a:solidFill>
                <a:schemeClr val="bg1"/>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1800" b="1" cap="all" dirty="0">
                <a:latin typeface="Bahnschrift Light" pitchFamily="34" charset="0"/>
              </a:rPr>
              <a:t>GENES AND PSYCHOSOCIAL</a:t>
            </a:r>
          </a:p>
          <a:p>
            <a:pPr>
              <a:buNone/>
            </a:pPr>
            <a:r>
              <a:rPr lang="en-US" sz="1800" b="1" cap="all" dirty="0">
                <a:latin typeface="Bahnschrift Light" pitchFamily="34" charset="0"/>
              </a:rPr>
              <a:t> STRESS</a:t>
            </a:r>
          </a:p>
          <a:p>
            <a:pPr>
              <a:buNone/>
            </a:pPr>
            <a:endParaRPr lang="en-US" sz="1800" b="1" cap="all" dirty="0">
              <a:latin typeface="Bahnschrift Light" pitchFamily="34" charset="0"/>
            </a:endParaRPr>
          </a:p>
          <a:p>
            <a:pPr>
              <a:buFont typeface="Wingdings" pitchFamily="2" charset="2"/>
              <a:buChar char="q"/>
            </a:pPr>
            <a:r>
              <a:rPr lang="en-US" sz="1800" b="1" cap="all" dirty="0">
                <a:latin typeface="Bahnschrift Light" pitchFamily="34" charset="0"/>
              </a:rPr>
              <a:t>STRESS HORMONES AND</a:t>
            </a:r>
          </a:p>
          <a:p>
            <a:pPr>
              <a:buNone/>
            </a:pPr>
            <a:r>
              <a:rPr lang="en-US" sz="1800" b="1" cap="all" dirty="0">
                <a:latin typeface="Bahnschrift Light" pitchFamily="34" charset="0"/>
              </a:rPr>
              <a:t> CYTOKINES</a:t>
            </a:r>
          </a:p>
          <a:p>
            <a:pPr>
              <a:buNone/>
            </a:pPr>
            <a:endParaRPr lang="en-US" sz="1800" b="1" cap="all" dirty="0">
              <a:latin typeface="Bahnschrift Light" pitchFamily="34" charset="0"/>
            </a:endParaRPr>
          </a:p>
          <a:p>
            <a:pPr>
              <a:buFont typeface="Wingdings" pitchFamily="2" charset="2"/>
              <a:buChar char="q"/>
            </a:pPr>
            <a:r>
              <a:rPr lang="en-US" sz="1800" b="1" cap="all" dirty="0">
                <a:latin typeface="Bahnschrift Light" pitchFamily="34" charset="0"/>
              </a:rPr>
              <a:t>THE MEDIATING ROLE OF </a:t>
            </a:r>
          </a:p>
          <a:p>
            <a:pPr>
              <a:buNone/>
            </a:pPr>
            <a:r>
              <a:rPr lang="en-US" sz="1800" b="1" cap="all" dirty="0">
                <a:latin typeface="Bahnschrift Light" pitchFamily="34" charset="0"/>
              </a:rPr>
              <a:t>MONOAMINES</a:t>
            </a:r>
          </a:p>
          <a:p>
            <a:pPr>
              <a:buNone/>
            </a:pPr>
            <a:endParaRPr lang="en-US" sz="1800" b="1" cap="all" dirty="0">
              <a:latin typeface="Bahnschrift Light" pitchFamily="34" charset="0"/>
            </a:endParaRPr>
          </a:p>
          <a:p>
            <a:pPr>
              <a:buFont typeface="Wingdings" pitchFamily="2" charset="2"/>
              <a:buChar char="q"/>
            </a:pPr>
            <a:r>
              <a:rPr lang="en-US" sz="1800" b="1" cap="all" dirty="0">
                <a:latin typeface="Bahnschrift Light" pitchFamily="34" charset="0"/>
              </a:rPr>
              <a:t>ALTERED GLUTAMATERGIC </a:t>
            </a:r>
          </a:p>
          <a:p>
            <a:pPr>
              <a:buNone/>
            </a:pPr>
            <a:r>
              <a:rPr lang="en-US" sz="1800" b="1" cap="all" dirty="0">
                <a:latin typeface="Bahnschrift Light" pitchFamily="34" charset="0"/>
              </a:rPr>
              <a:t>&amp; GABAERGIC</a:t>
            </a:r>
          </a:p>
          <a:p>
            <a:pPr>
              <a:buNone/>
            </a:pPr>
            <a:r>
              <a:rPr lang="en-US" sz="1800" b="1" cap="all" dirty="0">
                <a:latin typeface="Bahnschrift Light" pitchFamily="34" charset="0"/>
              </a:rPr>
              <a:t> NEUROTRANSMISSION</a:t>
            </a:r>
          </a:p>
          <a:p>
            <a:pPr>
              <a:buNone/>
            </a:pPr>
            <a:endParaRPr lang="en-US" sz="1800" b="1" cap="all" dirty="0">
              <a:latin typeface="Bahnschrift Light" pitchFamily="34" charset="0"/>
            </a:endParaRPr>
          </a:p>
          <a:p>
            <a:pPr>
              <a:buFont typeface="Wingdings" pitchFamily="2" charset="2"/>
              <a:buChar char="q"/>
            </a:pPr>
            <a:r>
              <a:rPr lang="en-US" sz="1800" b="1" cap="all" dirty="0">
                <a:latin typeface="Bahnschrift Light" pitchFamily="34" charset="0"/>
              </a:rPr>
              <a:t>CIRCADIAN dysfunction</a:t>
            </a:r>
          </a:p>
          <a:p>
            <a:pPr>
              <a:buNone/>
            </a:pPr>
            <a:endParaRPr lang="en-US" dirty="0"/>
          </a:p>
        </p:txBody>
      </p:sp>
      <p:pic>
        <p:nvPicPr>
          <p:cNvPr id="5" name="Picture 4" descr="depressionneurophysiology.png"/>
          <p:cNvPicPr>
            <a:picLocks noChangeAspect="1"/>
          </p:cNvPicPr>
          <p:nvPr/>
        </p:nvPicPr>
        <p:blipFill>
          <a:blip r:embed="rId2"/>
          <a:stretch>
            <a:fillRect/>
          </a:stretch>
        </p:blipFill>
        <p:spPr>
          <a:xfrm>
            <a:off x="3857620" y="1214422"/>
            <a:ext cx="4929222" cy="4857784"/>
          </a:xfrm>
          <a:prstGeom prst="rect">
            <a:avLst/>
          </a:prstGeom>
        </p:spPr>
      </p:pic>
      <p:sp>
        <p:nvSpPr>
          <p:cNvPr id="4" name="Slide Number Placeholder 3">
            <a:extLst>
              <a:ext uri="{FF2B5EF4-FFF2-40B4-BE49-F238E27FC236}">
                <a16:creationId xmlns:a16="http://schemas.microsoft.com/office/drawing/2014/main" id="{F8E0A1DD-9309-BEFB-EAC4-A173090F1F0B}"/>
              </a:ext>
            </a:extLst>
          </p:cNvPr>
          <p:cNvSpPr>
            <a:spLocks noGrp="1"/>
          </p:cNvSpPr>
          <p:nvPr>
            <p:ph type="sldNum" sz="quarter" idx="12"/>
          </p:nvPr>
        </p:nvSpPr>
        <p:spPr/>
        <p:txBody>
          <a:bodyPr/>
          <a:lstStyle/>
          <a:p>
            <a:fld id="{42CC7E84-F01B-49C9-9684-DC04E35EF1A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bg1"/>
                </a:solidFill>
              </a:rPr>
              <a:t>TREATMENT</a:t>
            </a:r>
            <a:endParaRPr lang="en-US" sz="3600"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1800" dirty="0">
                <a:solidFill>
                  <a:srgbClr val="FFC000"/>
                </a:solidFill>
              </a:rPr>
              <a:t>       </a:t>
            </a:r>
            <a:r>
              <a:rPr lang="en-US" sz="1800" dirty="0"/>
              <a:t>Depending on the severity and pattern of </a:t>
            </a:r>
            <a:r>
              <a:rPr lang="en-US" sz="1800" b="1" dirty="0"/>
              <a:t>depressive</a:t>
            </a:r>
            <a:r>
              <a:rPr lang="en-US" sz="1800" dirty="0"/>
              <a:t> episodes over time, health-care providers may offer psychological </a:t>
            </a:r>
            <a:r>
              <a:rPr lang="en-US" sz="1800" b="1" dirty="0"/>
              <a:t>treatments</a:t>
            </a:r>
            <a:r>
              <a:rPr lang="en-US" sz="1800" dirty="0"/>
              <a:t> such as behavioral activation, cognitive behavioral therapy and interpersonal psychotherapy, and/or antidepressant medication such as selective serotonin reuptake inhibitors (SSRIs) and tricyclic antidepressants (TCAs).</a:t>
            </a:r>
          </a:p>
          <a:p>
            <a:r>
              <a:rPr lang="en-US" sz="1800" dirty="0"/>
              <a:t>More than 75% of people in low- and middle-income countries receive no treatment for depression.</a:t>
            </a:r>
          </a:p>
          <a:p>
            <a:pPr>
              <a:buFont typeface="Wingdings" pitchFamily="2" charset="2"/>
              <a:buChar char="ü"/>
            </a:pPr>
            <a:endParaRPr lang="en-IN" sz="1800" dirty="0"/>
          </a:p>
          <a:p>
            <a:pPr>
              <a:buNone/>
            </a:pPr>
            <a:endParaRPr lang="en-US" sz="1800" dirty="0"/>
          </a:p>
        </p:txBody>
      </p:sp>
      <p:pic>
        <p:nvPicPr>
          <p:cNvPr id="10" name="Picture 9" descr="WhatsApp Image 2022-06-09 at 5.11.05 PM.jpeg"/>
          <p:cNvPicPr>
            <a:picLocks noChangeAspect="1"/>
          </p:cNvPicPr>
          <p:nvPr/>
        </p:nvPicPr>
        <p:blipFill>
          <a:blip r:embed="rId2"/>
          <a:stretch>
            <a:fillRect/>
          </a:stretch>
        </p:blipFill>
        <p:spPr>
          <a:xfrm>
            <a:off x="642910" y="3786190"/>
            <a:ext cx="7858148" cy="2857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961A1949-7B7F-6B78-C3FD-76A095BC0CF0}"/>
              </a:ext>
            </a:extLst>
          </p:cNvPr>
          <p:cNvSpPr>
            <a:spLocks noGrp="1"/>
          </p:cNvSpPr>
          <p:nvPr>
            <p:ph type="sldNum" sz="quarter" idx="12"/>
          </p:nvPr>
        </p:nvSpPr>
        <p:spPr/>
        <p:txBody>
          <a:bodyPr/>
          <a:lstStyle/>
          <a:p>
            <a:fld id="{42CC7E84-F01B-49C9-9684-DC04E35EF1A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MEDICATION USED IN MDD</a:t>
            </a:r>
            <a:endParaRPr lang="en-US" b="1" dirty="0">
              <a:solidFill>
                <a:schemeClr val="bg1"/>
              </a:solidFill>
            </a:endParaRPr>
          </a:p>
        </p:txBody>
      </p:sp>
      <p:sp>
        <p:nvSpPr>
          <p:cNvPr id="8" name="Text Placeholder 7"/>
          <p:cNvSpPr>
            <a:spLocks noGrp="1"/>
          </p:cNvSpPr>
          <p:nvPr>
            <p:ph type="body" idx="1"/>
          </p:nvPr>
        </p:nvSpPr>
        <p:spPr/>
        <p:txBody>
          <a:bodyPr>
            <a:normAutofit/>
          </a:bodyPr>
          <a:lstStyle/>
          <a:p>
            <a:r>
              <a:rPr lang="en-IN" sz="3200" dirty="0"/>
              <a:t>      CLASS</a:t>
            </a:r>
            <a:endParaRPr lang="en-US" sz="3200" dirty="0"/>
          </a:p>
        </p:txBody>
      </p:sp>
      <p:sp>
        <p:nvSpPr>
          <p:cNvPr id="7" name="Content Placeholder 6"/>
          <p:cNvSpPr>
            <a:spLocks noGrp="1"/>
          </p:cNvSpPr>
          <p:nvPr>
            <p:ph sz="half" idx="2"/>
          </p:nvPr>
        </p:nvSpPr>
        <p:spPr>
          <a:xfrm>
            <a:off x="457200" y="2174874"/>
            <a:ext cx="4040188" cy="4540274"/>
          </a:xfrm>
        </p:spPr>
        <p:txBody>
          <a:bodyPr/>
          <a:lstStyle/>
          <a:p>
            <a:pPr>
              <a:buFont typeface="Wingdings" pitchFamily="2" charset="2"/>
              <a:buChar char="v"/>
            </a:pPr>
            <a:r>
              <a:rPr lang="en-IN" dirty="0"/>
              <a:t> SSRIs</a:t>
            </a:r>
          </a:p>
          <a:p>
            <a:pPr>
              <a:buNone/>
            </a:pPr>
            <a:endParaRPr lang="en-IN" dirty="0"/>
          </a:p>
          <a:p>
            <a:pPr>
              <a:buFont typeface="Wingdings" pitchFamily="2" charset="2"/>
              <a:buChar char="v"/>
            </a:pPr>
            <a:r>
              <a:rPr lang="en-IN" dirty="0"/>
              <a:t> SNRIs</a:t>
            </a:r>
          </a:p>
          <a:p>
            <a:pPr>
              <a:buNone/>
            </a:pPr>
            <a:endParaRPr lang="en-IN" dirty="0"/>
          </a:p>
          <a:p>
            <a:pPr>
              <a:buFont typeface="Wingdings" pitchFamily="2" charset="2"/>
              <a:buChar char="v"/>
            </a:pPr>
            <a:r>
              <a:rPr lang="en-IN" dirty="0"/>
              <a:t>MAOIs</a:t>
            </a:r>
          </a:p>
          <a:p>
            <a:pPr>
              <a:buNone/>
            </a:pPr>
            <a:endParaRPr lang="en-IN" dirty="0"/>
          </a:p>
          <a:p>
            <a:pPr>
              <a:buFont typeface="Wingdings" pitchFamily="2" charset="2"/>
              <a:buChar char="v"/>
            </a:pPr>
            <a:r>
              <a:rPr lang="en-IN" dirty="0"/>
              <a:t>TCAs</a:t>
            </a:r>
          </a:p>
          <a:p>
            <a:pPr>
              <a:buNone/>
            </a:pPr>
            <a:endParaRPr lang="en-IN" dirty="0"/>
          </a:p>
          <a:p>
            <a:pPr>
              <a:buFont typeface="Wingdings" pitchFamily="2" charset="2"/>
              <a:buChar char="v"/>
            </a:pPr>
            <a:r>
              <a:rPr lang="en-IN" dirty="0"/>
              <a:t>MISCELLANEOUS</a:t>
            </a:r>
            <a:endParaRPr lang="en-US" dirty="0"/>
          </a:p>
        </p:txBody>
      </p:sp>
      <p:sp>
        <p:nvSpPr>
          <p:cNvPr id="9" name="Text Placeholder 8"/>
          <p:cNvSpPr>
            <a:spLocks noGrp="1"/>
          </p:cNvSpPr>
          <p:nvPr>
            <p:ph type="body" sz="quarter" idx="3"/>
          </p:nvPr>
        </p:nvSpPr>
        <p:spPr/>
        <p:txBody>
          <a:bodyPr>
            <a:normAutofit/>
          </a:bodyPr>
          <a:lstStyle/>
          <a:p>
            <a:pPr algn="ctr"/>
            <a:r>
              <a:rPr lang="en-IN" sz="3200" dirty="0"/>
              <a:t>DRUGS</a:t>
            </a:r>
            <a:endParaRPr lang="en-US" sz="3200" dirty="0"/>
          </a:p>
        </p:txBody>
      </p:sp>
      <p:sp>
        <p:nvSpPr>
          <p:cNvPr id="10" name="Content Placeholder 9"/>
          <p:cNvSpPr>
            <a:spLocks noGrp="1"/>
          </p:cNvSpPr>
          <p:nvPr>
            <p:ph sz="quarter" idx="4"/>
          </p:nvPr>
        </p:nvSpPr>
        <p:spPr>
          <a:xfrm>
            <a:off x="4645025" y="2174874"/>
            <a:ext cx="4041775" cy="4540273"/>
          </a:xfrm>
        </p:spPr>
        <p:txBody>
          <a:bodyPr/>
          <a:lstStyle/>
          <a:p>
            <a:pPr>
              <a:buNone/>
            </a:pPr>
            <a:r>
              <a:rPr lang="en-IN" dirty="0" err="1"/>
              <a:t>Escitalopram</a:t>
            </a:r>
            <a:r>
              <a:rPr lang="en-IN" dirty="0"/>
              <a:t>, </a:t>
            </a:r>
            <a:r>
              <a:rPr lang="en-IN" dirty="0" err="1"/>
              <a:t>Sertraline</a:t>
            </a:r>
            <a:endParaRPr lang="en-IN" dirty="0"/>
          </a:p>
          <a:p>
            <a:pPr>
              <a:buNone/>
            </a:pPr>
            <a:endParaRPr lang="en-IN" dirty="0"/>
          </a:p>
          <a:p>
            <a:pPr>
              <a:buNone/>
            </a:pPr>
            <a:r>
              <a:rPr lang="en-IN" dirty="0" err="1"/>
              <a:t>Duloxetine</a:t>
            </a:r>
            <a:r>
              <a:rPr lang="en-IN" dirty="0"/>
              <a:t> , </a:t>
            </a:r>
            <a:r>
              <a:rPr lang="en-IN" dirty="0" err="1"/>
              <a:t>Venlafexine</a:t>
            </a:r>
            <a:endParaRPr lang="en-IN" dirty="0"/>
          </a:p>
          <a:p>
            <a:pPr>
              <a:buNone/>
            </a:pPr>
            <a:endParaRPr lang="en-IN" dirty="0"/>
          </a:p>
          <a:p>
            <a:pPr>
              <a:buNone/>
            </a:pPr>
            <a:r>
              <a:rPr lang="en-IN" dirty="0" err="1"/>
              <a:t>Selegiline</a:t>
            </a:r>
            <a:r>
              <a:rPr lang="en-IN" dirty="0"/>
              <a:t> , </a:t>
            </a:r>
            <a:r>
              <a:rPr lang="en-IN" dirty="0" err="1"/>
              <a:t>Phenelzine</a:t>
            </a:r>
            <a:endParaRPr lang="en-IN" dirty="0"/>
          </a:p>
          <a:p>
            <a:pPr>
              <a:buNone/>
            </a:pPr>
            <a:endParaRPr lang="en-IN" dirty="0"/>
          </a:p>
          <a:p>
            <a:pPr>
              <a:buNone/>
            </a:pPr>
            <a:r>
              <a:rPr lang="en-IN" dirty="0" err="1"/>
              <a:t>Amitriptyline,Doxepin</a:t>
            </a:r>
            <a:r>
              <a:rPr lang="en-IN" dirty="0"/>
              <a:t>,</a:t>
            </a:r>
          </a:p>
          <a:p>
            <a:pPr>
              <a:buNone/>
            </a:pPr>
            <a:r>
              <a:rPr lang="en-IN" dirty="0" err="1"/>
              <a:t>Nortriptyline</a:t>
            </a:r>
            <a:endParaRPr lang="en-IN" dirty="0"/>
          </a:p>
          <a:p>
            <a:pPr>
              <a:buNone/>
            </a:pPr>
            <a:r>
              <a:rPr lang="en-IN" dirty="0" err="1"/>
              <a:t>Bupropion</a:t>
            </a:r>
            <a:r>
              <a:rPr lang="en-IN" dirty="0"/>
              <a:t> , </a:t>
            </a:r>
            <a:r>
              <a:rPr lang="en-IN" dirty="0" err="1"/>
              <a:t>Mirtazapine</a:t>
            </a:r>
            <a:endParaRPr lang="en-IN" dirty="0"/>
          </a:p>
        </p:txBody>
      </p:sp>
      <p:sp>
        <p:nvSpPr>
          <p:cNvPr id="3" name="Slide Number Placeholder 2">
            <a:extLst>
              <a:ext uri="{FF2B5EF4-FFF2-40B4-BE49-F238E27FC236}">
                <a16:creationId xmlns:a16="http://schemas.microsoft.com/office/drawing/2014/main" id="{F048910E-04AF-D3AD-805D-54577F1C89B3}"/>
              </a:ext>
            </a:extLst>
          </p:cNvPr>
          <p:cNvSpPr>
            <a:spLocks noGrp="1"/>
          </p:cNvSpPr>
          <p:nvPr>
            <p:ph type="sldNum" sz="quarter" idx="12"/>
          </p:nvPr>
        </p:nvSpPr>
        <p:spPr/>
        <p:txBody>
          <a:bodyPr/>
          <a:lstStyle/>
          <a:p>
            <a:fld id="{42CC7E84-F01B-49C9-9684-DC04E35EF1A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a:solidFill>
                  <a:schemeClr val="bg1"/>
                </a:solidFill>
              </a:rPr>
              <a:t>DRAWBACKS OF TREATMENT</a:t>
            </a:r>
            <a:endParaRPr lang="en-US" b="1" dirty="0">
              <a:solidFill>
                <a:schemeClr val="bg1"/>
              </a:solidFill>
            </a:endParaRPr>
          </a:p>
        </p:txBody>
      </p:sp>
      <p:pic>
        <p:nvPicPr>
          <p:cNvPr id="10" name="Content Placeholder 9" descr="WhatsApp Image 2022-06-09 at 7.15.54 PM.jpeg"/>
          <p:cNvPicPr>
            <a:picLocks noGrp="1" noChangeAspect="1"/>
          </p:cNvPicPr>
          <p:nvPr>
            <p:ph idx="1"/>
          </p:nvPr>
        </p:nvPicPr>
        <p:blipFill>
          <a:blip r:embed="rId2"/>
          <a:stretch>
            <a:fillRect/>
          </a:stretch>
        </p:blipFill>
        <p:spPr>
          <a:xfrm>
            <a:off x="1176201" y="1600200"/>
            <a:ext cx="6791597" cy="4525963"/>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3B398A53-2512-CC4B-7C65-D8960B73C1E4}"/>
              </a:ext>
            </a:extLst>
          </p:cNvPr>
          <p:cNvSpPr>
            <a:spLocks noGrp="1"/>
          </p:cNvSpPr>
          <p:nvPr>
            <p:ph type="sldNum" sz="quarter" idx="12"/>
          </p:nvPr>
        </p:nvSpPr>
        <p:spPr/>
        <p:txBody>
          <a:bodyPr/>
          <a:lstStyle/>
          <a:p>
            <a:fld id="{42CC7E84-F01B-49C9-9684-DC04E35EF1A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0" y="0"/>
            <a:ext cx="9144000" cy="6542454"/>
          </a:xfrm>
        </p:spPr>
        <p:txBody>
          <a:bodyPr>
            <a:normAutofit/>
          </a:bodyPr>
          <a:lstStyle/>
          <a:p>
            <a:pPr marL="0" indent="0">
              <a:buNone/>
            </a:pPr>
            <a:r>
              <a:rPr lang="en-US" sz="2800" b="1" dirty="0">
                <a:solidFill>
                  <a:schemeClr val="bg1"/>
                </a:solidFill>
              </a:rPr>
              <a:t>   </a:t>
            </a:r>
            <a:r>
              <a:rPr lang="en-US" sz="2800" b="1" dirty="0">
                <a:solidFill>
                  <a:srgbClr val="FFFF00"/>
                </a:solidFill>
              </a:rPr>
              <a:t>Contin</a:t>
            </a:r>
            <a:r>
              <a:rPr lang="en-US" sz="2000" b="1" dirty="0"/>
              <a:t>….</a:t>
            </a:r>
          </a:p>
          <a:p>
            <a:pPr>
              <a:buFont typeface="Wingdings" pitchFamily="2" charset="2"/>
              <a:buChar char="§"/>
            </a:pPr>
            <a:r>
              <a:rPr lang="en-US" sz="2000" b="1" dirty="0"/>
              <a:t>Withdrawal reactions </a:t>
            </a:r>
            <a:r>
              <a:rPr lang="en-US" sz="2000" dirty="0"/>
              <a:t>are similar to having the flu, or getting dizzy, or having electric shock sensations in the head. Gradually cutting down the dose is the main treatment</a:t>
            </a:r>
          </a:p>
          <a:p>
            <a:pPr>
              <a:buFont typeface="Wingdings" pitchFamily="2" charset="2"/>
              <a:buChar char="§"/>
            </a:pPr>
            <a:r>
              <a:rPr lang="en-US" sz="2000" i="1" dirty="0"/>
              <a:t>About 40% of patients taking antidepressants will </a:t>
            </a:r>
            <a:r>
              <a:rPr lang="en-US" sz="2000" b="1" i="1" dirty="0"/>
              <a:t>gain weight</a:t>
            </a:r>
          </a:p>
          <a:p>
            <a:pPr>
              <a:buFont typeface="Wingdings" pitchFamily="2" charset="2"/>
              <a:buChar char="§"/>
            </a:pPr>
            <a:r>
              <a:rPr lang="en-US" sz="2000" i="1" dirty="0"/>
              <a:t>About 60% of people taking the modern antidepressants operating on the serotonin pathway will develop </a:t>
            </a:r>
            <a:r>
              <a:rPr lang="en-US" sz="2000" b="1" i="1" dirty="0"/>
              <a:t>sexual side-effects.</a:t>
            </a:r>
          </a:p>
          <a:p>
            <a:pPr>
              <a:buFont typeface="Wingdings" pitchFamily="2" charset="2"/>
              <a:buChar char="§"/>
            </a:pPr>
            <a:r>
              <a:rPr lang="en-US" sz="2000" b="1" dirty="0"/>
              <a:t>Drowsiness.</a:t>
            </a:r>
          </a:p>
          <a:p>
            <a:pPr>
              <a:buNone/>
            </a:pPr>
            <a:endParaRPr lang="en-US" sz="2000" dirty="0">
              <a:solidFill>
                <a:srgbClr val="002060"/>
              </a:solidFill>
            </a:endParaRPr>
          </a:p>
        </p:txBody>
      </p:sp>
      <p:pic>
        <p:nvPicPr>
          <p:cNvPr id="4" name="Picture 3" descr="Antidepressant-Side-Efects.jpg"/>
          <p:cNvPicPr>
            <a:picLocks noChangeAspect="1"/>
          </p:cNvPicPr>
          <p:nvPr/>
        </p:nvPicPr>
        <p:blipFill>
          <a:blip r:embed="rId2"/>
          <a:stretch>
            <a:fillRect/>
          </a:stretch>
        </p:blipFill>
        <p:spPr>
          <a:xfrm>
            <a:off x="214282" y="2928934"/>
            <a:ext cx="8786842" cy="3494376"/>
          </a:xfrm>
          <a:prstGeom prst="rect">
            <a:avLst/>
          </a:prstGeom>
        </p:spPr>
      </p:pic>
      <p:sp>
        <p:nvSpPr>
          <p:cNvPr id="2" name="Slide Number Placeholder 1">
            <a:extLst>
              <a:ext uri="{FF2B5EF4-FFF2-40B4-BE49-F238E27FC236}">
                <a16:creationId xmlns:a16="http://schemas.microsoft.com/office/drawing/2014/main" id="{009B2C98-842C-6DA3-3F56-0BCB90EFEF90}"/>
              </a:ext>
            </a:extLst>
          </p:cNvPr>
          <p:cNvSpPr>
            <a:spLocks noGrp="1"/>
          </p:cNvSpPr>
          <p:nvPr>
            <p:ph type="sldNum" sz="quarter" idx="12"/>
          </p:nvPr>
        </p:nvSpPr>
        <p:spPr/>
        <p:txBody>
          <a:bodyPr/>
          <a:lstStyle/>
          <a:p>
            <a:fld id="{42CC7E84-F01B-49C9-9684-DC04E35EF1A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3202</TotalTime>
  <Words>723</Words>
  <Application>Microsoft Office PowerPoint</Application>
  <PresentationFormat>On-screen Show (4:3)</PresentationFormat>
  <Paragraphs>103</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Arial Black</vt:lpstr>
      <vt:lpstr>Bahnschrift Light</vt:lpstr>
      <vt:lpstr>Bodoni MT</vt:lpstr>
      <vt:lpstr>Calibri</vt:lpstr>
      <vt:lpstr>Californian FB</vt:lpstr>
      <vt:lpstr>Wingdings</vt:lpstr>
      <vt:lpstr>Office Theme</vt:lpstr>
      <vt:lpstr>ROLE OF NUTACEUTICALS IN MANAGING MAJOR DEPRESSIVE DISORDERS </vt:lpstr>
      <vt:lpstr>CONTENT</vt:lpstr>
      <vt:lpstr>INTRODUCTION</vt:lpstr>
      <vt:lpstr>CAUSE</vt:lpstr>
      <vt:lpstr>PATHOPHYSIOLOGY</vt:lpstr>
      <vt:lpstr>TREATMENT</vt:lpstr>
      <vt:lpstr>MEDICATION USED IN MDD</vt:lpstr>
      <vt:lpstr>DRAWBACKS OF TREATMENT</vt:lpstr>
      <vt:lpstr>PowerPoint Presentation</vt:lpstr>
      <vt:lpstr>       WHAT ELSE…..</vt:lpstr>
      <vt:lpstr>  Nutraceuticals - A nutraceutical product may be defined as a substance, which has physiological benefit or provides protection against chronic disease. Nutraceuticals may be used to improve health, delay the aging process, prevent chronic diseases, increase life expectancy, or support the structure or function of the body. </vt:lpstr>
      <vt:lpstr>NUTRACEUTICALS USED IN DEPRESSION</vt:lpstr>
      <vt:lpstr>CONCLUSION</vt:lpstr>
      <vt:lpstr>REFERENCE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NUTACEUTICALS IN MAJOR DEPRESSIVE DISORDER</dc:title>
  <dc:creator>HP</dc:creator>
  <cp:lastModifiedBy>Subham Mondal</cp:lastModifiedBy>
  <cp:revision>53</cp:revision>
  <dcterms:created xsi:type="dcterms:W3CDTF">2022-06-09T08:56:08Z</dcterms:created>
  <dcterms:modified xsi:type="dcterms:W3CDTF">2022-06-13T05:55:44Z</dcterms:modified>
</cp:coreProperties>
</file>