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Days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24" Type="http://schemas.openxmlformats.org/officeDocument/2006/relationships/font" Target="fonts/DaysOne-regular.fntdata"/><Relationship Id="rId12" Type="http://schemas.openxmlformats.org/officeDocument/2006/relationships/slide" Target="slides/slide8.xml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692767841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692767841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692767841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692767841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692767841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692767841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692767841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692767841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aa3d063a2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aa3d063a2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ee2869b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ee2869b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aa3d063a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aa3d063a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69276784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69276784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69276784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69276784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6927678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6927678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69276784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69276784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692767841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692767841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692767841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692767841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61" name="Google Shape;361;p1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7" name="Google Shape;387;p1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88" name="Google Shape;388;p1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9" name="Google Shape;389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0" name="Google Shape;400;p11"/>
          <p:cNvSpPr txBox="1"/>
          <p:nvPr>
            <p:ph hasCustomPrompt="1" type="title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/>
          <p:nvPr>
            <p:ph idx="1" type="subTitle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05" name="Google Shape;405;p1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1" name="Google Shape;431;p1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32" name="Google Shape;432;p1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" name="Google Shape;438;p1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39" name="Google Shape;439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13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45" name="Google Shape;445;p13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13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9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1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49" name="Google Shape;449;p1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1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1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76" name="Google Shape;476;p1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77" name="Google Shape;477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1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83" name="Google Shape;483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8" name="Google Shape;488;p14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89" name="Google Shape;489;p14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1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5"/>
          <p:cNvSpPr txBox="1"/>
          <p:nvPr>
            <p:ph idx="2" type="subTitle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15"/>
          <p:cNvSpPr txBox="1"/>
          <p:nvPr>
            <p:ph idx="3" type="subTitle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5"/>
          <p:cNvSpPr txBox="1"/>
          <p:nvPr>
            <p:ph idx="4" type="subTitle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15"/>
          <p:cNvSpPr txBox="1"/>
          <p:nvPr>
            <p:ph idx="5" type="subTitle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7" name="Google Shape;537;p15"/>
          <p:cNvSpPr txBox="1"/>
          <p:nvPr>
            <p:ph idx="6" type="subTitle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8" name="Google Shape;538;p1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41" name="Google Shape;541;p1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" name="Google Shape;567;p1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68" name="Google Shape;568;p1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69" name="Google Shape;569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p16"/>
          <p:cNvSpPr txBox="1"/>
          <p:nvPr>
            <p:ph idx="1" type="subTitle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16"/>
          <p:cNvSpPr txBox="1"/>
          <p:nvPr>
            <p:ph idx="2" type="subTitle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16"/>
          <p:cNvSpPr txBox="1"/>
          <p:nvPr>
            <p:ph idx="3" type="subTitle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6"/>
          <p:cNvSpPr txBox="1"/>
          <p:nvPr>
            <p:ph idx="4" type="subTitle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16"/>
          <p:cNvSpPr txBox="1"/>
          <p:nvPr>
            <p:ph hasCustomPrompt="1" type="title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5" name="Google Shape;585;p16"/>
          <p:cNvSpPr txBox="1"/>
          <p:nvPr>
            <p:ph hasCustomPrompt="1" idx="5" type="title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6"/>
          <p:cNvSpPr txBox="1"/>
          <p:nvPr>
            <p:ph hasCustomPrompt="1" idx="6" type="title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16"/>
          <p:cNvSpPr txBox="1"/>
          <p:nvPr>
            <p:ph hasCustomPrompt="1" idx="7" type="title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16"/>
          <p:cNvSpPr txBox="1"/>
          <p:nvPr>
            <p:ph idx="8" type="subTitle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9" name="Google Shape;589;p16"/>
          <p:cNvSpPr txBox="1"/>
          <p:nvPr>
            <p:ph idx="9" type="subTitle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0" name="Google Shape;590;p16"/>
          <p:cNvSpPr txBox="1"/>
          <p:nvPr>
            <p:ph idx="13" type="subTitle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1" name="Google Shape;591;p16"/>
          <p:cNvSpPr txBox="1"/>
          <p:nvPr>
            <p:ph idx="14" type="subTitle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2" name="Google Shape;592;p16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95" name="Google Shape;595;p1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1" name="Google Shape;621;p17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622" name="Google Shape;622;p17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628" name="Google Shape;628;p17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17"/>
          <p:cNvSpPr txBox="1"/>
          <p:nvPr>
            <p:ph idx="1" type="subTitle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4" name="Google Shape;634;p17"/>
          <p:cNvSpPr txBox="1"/>
          <p:nvPr>
            <p:ph idx="2" type="subTitle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17"/>
          <p:cNvSpPr txBox="1"/>
          <p:nvPr>
            <p:ph idx="3" type="subTitle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17"/>
          <p:cNvSpPr txBox="1"/>
          <p:nvPr>
            <p:ph idx="4" type="subTitle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7" name="Google Shape;637;p17"/>
          <p:cNvSpPr txBox="1"/>
          <p:nvPr>
            <p:ph idx="5" type="subTitle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17"/>
          <p:cNvSpPr txBox="1"/>
          <p:nvPr>
            <p:ph idx="6" type="subTitle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1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/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18"/>
          <p:cNvSpPr txBox="1"/>
          <p:nvPr>
            <p:ph idx="1" type="subTitle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" name="Google Shape;79;p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80" name="Google Shape;80;p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87" name="Google Shape;87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3"/>
          <p:cNvSpPr txBox="1"/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3"/>
          <p:cNvSpPr txBox="1"/>
          <p:nvPr>
            <p:ph hasCustomPrompt="1"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/>
          <p:nvPr>
            <p:ph idx="1" type="subTitle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2" type="subTitle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idx="3" type="subTitle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4" type="subTitle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7"/>
          <p:cNvSpPr/>
          <p:nvPr>
            <p:ph idx="2" type="pic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72" name="Google Shape;272;p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99" name="Google Shape;299;p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00" name="Google Shape;300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1" name="Google Shape;311;p8"/>
          <p:cNvSpPr txBox="1"/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/>
          <p:nvPr>
            <p:ph idx="1" type="subTitle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9"/>
          <p:cNvSpPr txBox="1"/>
          <p:nvPr>
            <p:ph idx="2" type="subTitle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10"/>
          <p:cNvSpPr txBox="1"/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1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In Real Life</a:t>
            </a:r>
            <a:endParaRPr/>
          </a:p>
        </p:txBody>
      </p:sp>
      <p:sp>
        <p:nvSpPr>
          <p:cNvPr id="780" name="Google Shape;780;p21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</a:t>
            </a:r>
            <a:r>
              <a:rPr lang="en"/>
              <a:t>Scenarios</a:t>
            </a:r>
            <a:r>
              <a:rPr lang="en"/>
              <a:t> of Data Analysis</a:t>
            </a:r>
            <a:endParaRPr/>
          </a:p>
        </p:txBody>
      </p:sp>
      <p:grpSp>
        <p:nvGrpSpPr>
          <p:cNvPr id="781" name="Google Shape;781;p21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2" name="Google Shape;782;p21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3" name="Google Shape;783;p21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9" name="Google Shape;789;p21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0" name="Google Shape;790;p21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rect b="b" l="l" r="r" t="t"/>
                <a:pathLst>
                  <a:path extrusionOk="0" h="4374" w="3398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rect b="b" l="l" r="r" t="t"/>
                <a:pathLst>
                  <a:path extrusionOk="0" h="1146" w="1602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rect b="b" l="l" r="r" t="t"/>
                <a:pathLst>
                  <a:path extrusionOk="0" h="1837" w="162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rect b="b" l="l" r="r" t="t"/>
                <a:pathLst>
                  <a:path extrusionOk="0" h="205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800" lIns="90000" spcFirstLastPara="1" rIns="90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rect b="b" l="l" r="r" t="t"/>
                <a:pathLst>
                  <a:path extrusionOk="0" h="379" w="748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7" name="Google Shape;797;p21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798" name="Google Shape;798;p21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0" name="Google Shape;800;p21"/>
          <p:cNvSpPr txBox="1"/>
          <p:nvPr/>
        </p:nvSpPr>
        <p:spPr>
          <a:xfrm>
            <a:off x="6477000" y="915775"/>
            <a:ext cx="1770600" cy="460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By Navnit A</a:t>
            </a:r>
            <a:endParaRPr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0"/>
          <p:cNvSpPr txBox="1"/>
          <p:nvPr>
            <p:ph type="title"/>
          </p:nvPr>
        </p:nvSpPr>
        <p:spPr>
          <a:xfrm>
            <a:off x="1152300" y="2245175"/>
            <a:ext cx="39468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</a:t>
            </a:r>
            <a:r>
              <a:rPr lang="en"/>
              <a:t> Menu</a:t>
            </a:r>
            <a:r>
              <a:rPr lang="en"/>
              <a:t> Optimization</a:t>
            </a:r>
            <a:endParaRPr/>
          </a:p>
        </p:txBody>
      </p:sp>
      <p:sp>
        <p:nvSpPr>
          <p:cNvPr id="928" name="Google Shape;928;p30"/>
          <p:cNvSpPr txBox="1"/>
          <p:nvPr>
            <p:ph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29" name="Google Shape;929;p30"/>
          <p:cNvGrpSpPr/>
          <p:nvPr/>
        </p:nvGrpSpPr>
        <p:grpSpPr>
          <a:xfrm>
            <a:off x="896410" y="1154974"/>
            <a:ext cx="8191495" cy="3912334"/>
            <a:chOff x="896410" y="1154974"/>
            <a:chExt cx="8191495" cy="3912334"/>
          </a:xfrm>
        </p:grpSpPr>
        <p:sp>
          <p:nvSpPr>
            <p:cNvPr id="930" name="Google Shape;930;p30"/>
            <p:cNvSpPr/>
            <p:nvPr/>
          </p:nvSpPr>
          <p:spPr>
            <a:xfrm rot="5400000">
              <a:off x="4917523" y="1266997"/>
              <a:ext cx="523440" cy="866160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1" name="Google Shape;931;p30"/>
            <p:cNvGrpSpPr/>
            <p:nvPr/>
          </p:nvGrpSpPr>
          <p:grpSpPr>
            <a:xfrm>
              <a:off x="6869363" y="2991188"/>
              <a:ext cx="2218542" cy="2076120"/>
              <a:chOff x="8037720" y="3846600"/>
              <a:chExt cx="1923480" cy="1800000"/>
            </a:xfrm>
          </p:grpSpPr>
          <p:sp>
            <p:nvSpPr>
              <p:cNvPr id="932" name="Google Shape;932;p30"/>
              <p:cNvSpPr/>
              <p:nvPr/>
            </p:nvSpPr>
            <p:spPr>
              <a:xfrm>
                <a:off x="8037720" y="4034160"/>
                <a:ext cx="1923480" cy="1612440"/>
              </a:xfrm>
              <a:custGeom>
                <a:rect b="b" l="l" r="r" t="t"/>
                <a:pathLst>
                  <a:path extrusionOk="0" h="4479" w="5343">
                    <a:moveTo>
                      <a:pt x="5343" y="4479"/>
                    </a:moveTo>
                    <a:lnTo>
                      <a:pt x="0" y="4479"/>
                    </a:lnTo>
                    <a:lnTo>
                      <a:pt x="0" y="0"/>
                    </a:lnTo>
                    <a:lnTo>
                      <a:pt x="5343" y="0"/>
                    </a:lnTo>
                    <a:lnTo>
                      <a:pt x="5343" y="4479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834408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817488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954972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938052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8037720" y="3846600"/>
                <a:ext cx="1923480" cy="187560"/>
              </a:xfrm>
              <a:custGeom>
                <a:rect b="b" l="l" r="r" t="t"/>
                <a:pathLst>
                  <a:path extrusionOk="0" h="521" w="5343">
                    <a:moveTo>
                      <a:pt x="5095" y="0"/>
                    </a:moveTo>
                    <a:lnTo>
                      <a:pt x="248" y="0"/>
                    </a:lnTo>
                    <a:cubicBezTo>
                      <a:pt x="111" y="0"/>
                      <a:pt x="0" y="111"/>
                      <a:pt x="0" y="248"/>
                    </a:cubicBezTo>
                    <a:lnTo>
                      <a:pt x="0" y="521"/>
                    </a:lnTo>
                    <a:lnTo>
                      <a:pt x="5343" y="521"/>
                    </a:lnTo>
                    <a:lnTo>
                      <a:pt x="5343" y="248"/>
                    </a:lnTo>
                    <a:cubicBezTo>
                      <a:pt x="5343" y="111"/>
                      <a:pt x="5232" y="0"/>
                      <a:pt x="5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1205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19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19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2537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83869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4" y="239"/>
                      <a:pt x="0" y="186"/>
                      <a:pt x="0" y="119"/>
                    </a:cubicBezTo>
                    <a:cubicBezTo>
                      <a:pt x="0" y="53"/>
                      <a:pt x="54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8379000" y="4149720"/>
                <a:ext cx="1240920" cy="1241280"/>
              </a:xfrm>
              <a:custGeom>
                <a:rect b="b" l="l" r="r" t="t"/>
                <a:pathLst>
                  <a:path extrusionOk="0" h="3448" w="3447">
                    <a:moveTo>
                      <a:pt x="3447" y="1724"/>
                    </a:moveTo>
                    <a:cubicBezTo>
                      <a:pt x="3447" y="2676"/>
                      <a:pt x="2676" y="3448"/>
                      <a:pt x="1724" y="3448"/>
                    </a:cubicBezTo>
                    <a:cubicBezTo>
                      <a:pt x="772" y="3448"/>
                      <a:pt x="0" y="2676"/>
                      <a:pt x="0" y="1724"/>
                    </a:cubicBezTo>
                    <a:cubicBezTo>
                      <a:pt x="0" y="772"/>
                      <a:pt x="772" y="0"/>
                      <a:pt x="1724" y="0"/>
                    </a:cubicBezTo>
                    <a:cubicBezTo>
                      <a:pt x="2676" y="0"/>
                      <a:pt x="3447" y="772"/>
                      <a:pt x="3447" y="17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8590320" y="4363200"/>
                <a:ext cx="795240" cy="795600"/>
              </a:xfrm>
              <a:custGeom>
                <a:rect b="b" l="l" r="r" t="t"/>
                <a:pathLst>
                  <a:path extrusionOk="0" h="2210" w="2209">
                    <a:moveTo>
                      <a:pt x="1104" y="1105"/>
                    </a:moveTo>
                    <a:lnTo>
                      <a:pt x="699" y="77"/>
                    </a:lnTo>
                    <a:cubicBezTo>
                      <a:pt x="824" y="28"/>
                      <a:pt x="961" y="0"/>
                      <a:pt x="1104" y="0"/>
                    </a:cubicBezTo>
                    <a:cubicBezTo>
                      <a:pt x="1715" y="0"/>
                      <a:pt x="2209" y="495"/>
                      <a:pt x="2209" y="1105"/>
                    </a:cubicBezTo>
                    <a:cubicBezTo>
                      <a:pt x="2209" y="1715"/>
                      <a:pt x="1715" y="2210"/>
                      <a:pt x="1104" y="2210"/>
                    </a:cubicBezTo>
                    <a:cubicBezTo>
                      <a:pt x="494" y="2210"/>
                      <a:pt x="0" y="1715"/>
                      <a:pt x="0" y="1105"/>
                    </a:cubicBezTo>
                    <a:cubicBezTo>
                      <a:pt x="0" y="1043"/>
                      <a:pt x="5" y="982"/>
                      <a:pt x="15" y="922"/>
                    </a:cubicBezTo>
                    <a:lnTo>
                      <a:pt x="1104" y="1105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8526600" y="4341240"/>
                <a:ext cx="392040" cy="370080"/>
              </a:xfrm>
              <a:custGeom>
                <a:rect b="b" l="l" r="r" t="t"/>
                <a:pathLst>
                  <a:path extrusionOk="0" h="1028" w="1089">
                    <a:moveTo>
                      <a:pt x="0" y="845"/>
                    </a:moveTo>
                    <a:cubicBezTo>
                      <a:pt x="64" y="458"/>
                      <a:pt x="329" y="140"/>
                      <a:pt x="683" y="0"/>
                    </a:cubicBezTo>
                    <a:lnTo>
                      <a:pt x="1089" y="1028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4" name="Google Shape;944;p30"/>
            <p:cNvSpPr/>
            <p:nvPr/>
          </p:nvSpPr>
          <p:spPr>
            <a:xfrm>
              <a:off x="896410" y="1154974"/>
              <a:ext cx="465034" cy="460502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1"/>
          <p:cNvSpPr txBox="1"/>
          <p:nvPr>
            <p:ph type="title"/>
          </p:nvPr>
        </p:nvSpPr>
        <p:spPr>
          <a:xfrm>
            <a:off x="896400" y="53950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Restaurant Menu</a:t>
            </a:r>
            <a:r>
              <a:rPr lang="en" sz="3300"/>
              <a:t> Optimization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50" name="Google Shape;950;p31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1)Plan: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goal is to optimize the menu in order to increase income and customer happiness. To increase sales income, ratings from customers, and the popularity of menu items.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2)Prepare: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Gather information: Compile information on ingredient costs, customer feedback scores, and sales figures for every menu item.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51" name="Google Shape;951;p31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952" name="Google Shape;952;p31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2"/>
          <p:cNvSpPr txBox="1"/>
          <p:nvPr>
            <p:ph type="title"/>
          </p:nvPr>
        </p:nvSpPr>
        <p:spPr>
          <a:xfrm>
            <a:off x="1149200" y="7060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Restaurant Menu Optimization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63" name="Google Shape;963;p32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 Process: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Integration: Integrate ingredient costs, customer comments, and sales data.Determine measurements for every menu item, such as popularity scores and profit margins.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4) Analyse: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Determine the best-selling items, assess each menu item's profitability, and examine consumer preferences.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64" name="Google Shape;964;p32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965" name="Google Shape;965;p32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3"/>
          <p:cNvSpPr txBox="1"/>
          <p:nvPr>
            <p:ph type="title"/>
          </p:nvPr>
        </p:nvSpPr>
        <p:spPr>
          <a:xfrm>
            <a:off x="1149200" y="7060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Restaurant Menu Optimization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76" name="Google Shape;976;p33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r>
              <a:rPr lang="en" sz="1800"/>
              <a:t>) Share: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Visualization: Make flow diagrams that show the steps involved in the supply chain.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6) Act: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Make graphs that display the sales patterns of various menu items. Give cooks and restaurant managers your insights.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77" name="Google Shape;977;p33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978" name="Google Shape;978;p33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4"/>
          <p:cNvSpPr txBox="1"/>
          <p:nvPr>
            <p:ph type="title"/>
          </p:nvPr>
        </p:nvSpPr>
        <p:spPr>
          <a:xfrm>
            <a:off x="2144225" y="1664100"/>
            <a:ext cx="51828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Thanks!</a:t>
            </a:r>
            <a:endParaRPr sz="9200"/>
          </a:p>
        </p:txBody>
      </p:sp>
      <p:grpSp>
        <p:nvGrpSpPr>
          <p:cNvPr id="989" name="Google Shape;989;p34"/>
          <p:cNvGrpSpPr/>
          <p:nvPr/>
        </p:nvGrpSpPr>
        <p:grpSpPr>
          <a:xfrm>
            <a:off x="-1214680" y="1463274"/>
            <a:ext cx="11900600" cy="3335352"/>
            <a:chOff x="-1416405" y="1143899"/>
            <a:chExt cx="11900600" cy="3335352"/>
          </a:xfrm>
        </p:grpSpPr>
        <p:grpSp>
          <p:nvGrpSpPr>
            <p:cNvPr id="990" name="Google Shape;990;p34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991" name="Google Shape;991;p34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rect b="b" l="l" r="r" t="t"/>
                <a:pathLst>
                  <a:path extrusionOk="0" h="4208" w="7195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rect b="b" l="l" r="r" t="t"/>
                <a:pathLst>
                  <a:path extrusionOk="0" h="437" w="7195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rect b="b" l="l" r="r" t="t"/>
                <a:pathLst>
                  <a:path extrusionOk="0" h="201" w="20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rect b="b" l="l" r="r" t="t"/>
                <a:pathLst>
                  <a:path extrusionOk="0" h="3383" w="6216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rect b="b" l="l" r="r" t="t"/>
                <a:pathLst>
                  <a:path extrusionOk="0" h="1246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rect b="b" l="l" r="r" t="t"/>
                <a:pathLst>
                  <a:path extrusionOk="0" h="2274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rect b="b" l="l" r="r" t="t"/>
                <a:pathLst>
                  <a:path extrusionOk="0" h="1878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rect b="b" l="l" r="r" t="t"/>
                <a:pathLst>
                  <a:path extrusionOk="0" h="1393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9" name="Google Shape;1009;p34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010" name="Google Shape;1010;p34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rect b="b" l="l" r="r" t="t"/>
                <a:pathLst>
                  <a:path extrusionOk="0" h="4208" w="7195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rect b="b" l="l" r="r" t="t"/>
                <a:pathLst>
                  <a:path extrusionOk="0" h="437" w="7195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4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4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rect b="b" l="l" r="r" t="t"/>
                <a:pathLst>
                  <a:path extrusionOk="0" h="201" w="20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rect b="b" l="l" r="r" t="t"/>
                <a:pathLst>
                  <a:path extrusionOk="0" h="3383" w="6216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4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rect b="b" l="l" r="r" t="t"/>
                <a:pathLst>
                  <a:path extrusionOk="0" h="1246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rect b="b" l="l" r="r" t="t"/>
                <a:pathLst>
                  <a:path extrusionOk="0" h="2274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rect b="b" l="l" r="r" t="t"/>
                <a:pathLst>
                  <a:path extrusionOk="0" h="1878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rect b="b" l="l" r="r" t="t"/>
                <a:pathLst>
                  <a:path extrusionOk="0" h="1393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4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8" name="Google Shape;1028;p34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029" name="Google Shape;1029;p34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1" name="Google Shape;1031;p34"/>
          <p:cNvSpPr/>
          <p:nvPr/>
        </p:nvSpPr>
        <p:spPr>
          <a:xfrm>
            <a:off x="2140775" y="3861325"/>
            <a:ext cx="49755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2"/>
          <p:cNvSpPr txBox="1"/>
          <p:nvPr>
            <p:ph type="title"/>
          </p:nvPr>
        </p:nvSpPr>
        <p:spPr>
          <a:xfrm>
            <a:off x="1387625" y="2689800"/>
            <a:ext cx="39468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Satisfaction In a Retail Store</a:t>
            </a:r>
            <a:endParaRPr/>
          </a:p>
        </p:txBody>
      </p:sp>
      <p:sp>
        <p:nvSpPr>
          <p:cNvPr id="806" name="Google Shape;806;p22"/>
          <p:cNvSpPr txBox="1"/>
          <p:nvPr>
            <p:ph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07" name="Google Shape;807;p22"/>
          <p:cNvGrpSpPr/>
          <p:nvPr/>
        </p:nvGrpSpPr>
        <p:grpSpPr>
          <a:xfrm>
            <a:off x="896410" y="1154974"/>
            <a:ext cx="8191495" cy="3912334"/>
            <a:chOff x="896410" y="1154974"/>
            <a:chExt cx="8191495" cy="3912334"/>
          </a:xfrm>
        </p:grpSpPr>
        <p:sp>
          <p:nvSpPr>
            <p:cNvPr id="808" name="Google Shape;808;p22"/>
            <p:cNvSpPr/>
            <p:nvPr/>
          </p:nvSpPr>
          <p:spPr>
            <a:xfrm rot="5400000">
              <a:off x="4917523" y="1266997"/>
              <a:ext cx="523440" cy="866160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6869363" y="2991188"/>
              <a:ext cx="2218542" cy="2076120"/>
              <a:chOff x="8037720" y="3846600"/>
              <a:chExt cx="1923480" cy="1800000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8037720" y="4034160"/>
                <a:ext cx="1923480" cy="1612440"/>
              </a:xfrm>
              <a:custGeom>
                <a:rect b="b" l="l" r="r" t="t"/>
                <a:pathLst>
                  <a:path extrusionOk="0" h="4479" w="5343">
                    <a:moveTo>
                      <a:pt x="5343" y="4479"/>
                    </a:moveTo>
                    <a:lnTo>
                      <a:pt x="0" y="4479"/>
                    </a:lnTo>
                    <a:lnTo>
                      <a:pt x="0" y="0"/>
                    </a:lnTo>
                    <a:lnTo>
                      <a:pt x="5343" y="0"/>
                    </a:lnTo>
                    <a:lnTo>
                      <a:pt x="5343" y="4479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834408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817488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954972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938052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8037720" y="3846600"/>
                <a:ext cx="1923480" cy="187560"/>
              </a:xfrm>
              <a:custGeom>
                <a:rect b="b" l="l" r="r" t="t"/>
                <a:pathLst>
                  <a:path extrusionOk="0" h="521" w="5343">
                    <a:moveTo>
                      <a:pt x="5095" y="0"/>
                    </a:moveTo>
                    <a:lnTo>
                      <a:pt x="248" y="0"/>
                    </a:lnTo>
                    <a:cubicBezTo>
                      <a:pt x="111" y="0"/>
                      <a:pt x="0" y="111"/>
                      <a:pt x="0" y="248"/>
                    </a:cubicBezTo>
                    <a:lnTo>
                      <a:pt x="0" y="521"/>
                    </a:lnTo>
                    <a:lnTo>
                      <a:pt x="5343" y="521"/>
                    </a:lnTo>
                    <a:lnTo>
                      <a:pt x="5343" y="248"/>
                    </a:lnTo>
                    <a:cubicBezTo>
                      <a:pt x="5343" y="111"/>
                      <a:pt x="5232" y="0"/>
                      <a:pt x="5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81205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19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19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82537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83869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4" y="239"/>
                      <a:pt x="0" y="186"/>
                      <a:pt x="0" y="119"/>
                    </a:cubicBezTo>
                    <a:cubicBezTo>
                      <a:pt x="0" y="53"/>
                      <a:pt x="54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8379000" y="4149720"/>
                <a:ext cx="1240920" cy="1241280"/>
              </a:xfrm>
              <a:custGeom>
                <a:rect b="b" l="l" r="r" t="t"/>
                <a:pathLst>
                  <a:path extrusionOk="0" h="3448" w="3447">
                    <a:moveTo>
                      <a:pt x="3447" y="1724"/>
                    </a:moveTo>
                    <a:cubicBezTo>
                      <a:pt x="3447" y="2676"/>
                      <a:pt x="2676" y="3448"/>
                      <a:pt x="1724" y="3448"/>
                    </a:cubicBezTo>
                    <a:cubicBezTo>
                      <a:pt x="772" y="3448"/>
                      <a:pt x="0" y="2676"/>
                      <a:pt x="0" y="1724"/>
                    </a:cubicBezTo>
                    <a:cubicBezTo>
                      <a:pt x="0" y="772"/>
                      <a:pt x="772" y="0"/>
                      <a:pt x="1724" y="0"/>
                    </a:cubicBezTo>
                    <a:cubicBezTo>
                      <a:pt x="2676" y="0"/>
                      <a:pt x="3447" y="772"/>
                      <a:pt x="3447" y="17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8590320" y="4363200"/>
                <a:ext cx="795240" cy="795600"/>
              </a:xfrm>
              <a:custGeom>
                <a:rect b="b" l="l" r="r" t="t"/>
                <a:pathLst>
                  <a:path extrusionOk="0" h="2210" w="2209">
                    <a:moveTo>
                      <a:pt x="1104" y="1105"/>
                    </a:moveTo>
                    <a:lnTo>
                      <a:pt x="699" y="77"/>
                    </a:lnTo>
                    <a:cubicBezTo>
                      <a:pt x="824" y="28"/>
                      <a:pt x="961" y="0"/>
                      <a:pt x="1104" y="0"/>
                    </a:cubicBezTo>
                    <a:cubicBezTo>
                      <a:pt x="1715" y="0"/>
                      <a:pt x="2209" y="495"/>
                      <a:pt x="2209" y="1105"/>
                    </a:cubicBezTo>
                    <a:cubicBezTo>
                      <a:pt x="2209" y="1715"/>
                      <a:pt x="1715" y="2210"/>
                      <a:pt x="1104" y="2210"/>
                    </a:cubicBezTo>
                    <a:cubicBezTo>
                      <a:pt x="494" y="2210"/>
                      <a:pt x="0" y="1715"/>
                      <a:pt x="0" y="1105"/>
                    </a:cubicBezTo>
                    <a:cubicBezTo>
                      <a:pt x="0" y="1043"/>
                      <a:pt x="5" y="982"/>
                      <a:pt x="15" y="922"/>
                    </a:cubicBezTo>
                    <a:lnTo>
                      <a:pt x="1104" y="1105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8526600" y="4341240"/>
                <a:ext cx="392040" cy="370080"/>
              </a:xfrm>
              <a:custGeom>
                <a:rect b="b" l="l" r="r" t="t"/>
                <a:pathLst>
                  <a:path extrusionOk="0" h="1028" w="1089">
                    <a:moveTo>
                      <a:pt x="0" y="845"/>
                    </a:moveTo>
                    <a:cubicBezTo>
                      <a:pt x="64" y="458"/>
                      <a:pt x="329" y="140"/>
                      <a:pt x="683" y="0"/>
                    </a:cubicBezTo>
                    <a:lnTo>
                      <a:pt x="1089" y="1028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2" name="Google Shape;822;p22"/>
            <p:cNvSpPr/>
            <p:nvPr/>
          </p:nvSpPr>
          <p:spPr>
            <a:xfrm>
              <a:off x="896410" y="1154974"/>
              <a:ext cx="465034" cy="460502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3"/>
          <p:cNvSpPr txBox="1"/>
          <p:nvPr>
            <p:ph type="title"/>
          </p:nvPr>
        </p:nvSpPr>
        <p:spPr>
          <a:xfrm>
            <a:off x="1149200" y="7060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Customer Satisfaction In a Retail Store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828" name="Google Shape;828;p23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1)Plan: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Goal: Raise customer satisfaction to boost loyalty and sales.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Determine important things such as sales figures, return rates, and customer feedback scores.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Prepare: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Gather information: Compile sales numbers, customer reviews, and other pertinent data. Clean up and arrange the data: Standardize formats, deal with missing values, and eliminate duplication.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29" name="Google Shape;829;p23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830" name="Google Shape;830;p23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4"/>
          <p:cNvSpPr txBox="1"/>
          <p:nvPr>
            <p:ph type="title"/>
          </p:nvPr>
        </p:nvSpPr>
        <p:spPr>
          <a:xfrm>
            <a:off x="1149200" y="7060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Customer Satisfaction In a Retail Store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841" name="Google Shape;841;p24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 Process: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Integrate data from multiple sources into a single dataset by using data integration. Transform unprocessed data into a format that can be examined and analyzed.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4) Analyse: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Validate findings through statistical analysis by conducting hypothesis testing derived </a:t>
            </a:r>
            <a:r>
              <a:rPr lang="en" sz="1800"/>
              <a:t>from</a:t>
            </a:r>
            <a:r>
              <a:rPr lang="en" sz="1800"/>
              <a:t> the </a:t>
            </a:r>
            <a:r>
              <a:rPr lang="en" sz="1800"/>
              <a:t>observations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42" name="Google Shape;842;p24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843" name="Google Shape;843;p24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5"/>
          <p:cNvSpPr txBox="1"/>
          <p:nvPr>
            <p:ph type="title"/>
          </p:nvPr>
        </p:nvSpPr>
        <p:spPr>
          <a:xfrm>
            <a:off x="1149200" y="7060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Customer Satisfaction In a Retail Store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854" name="Google Shape;854;p25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5) Share:</a:t>
            </a:r>
            <a:br>
              <a:rPr lang="en" sz="1800"/>
            </a:br>
            <a:r>
              <a:rPr lang="en" sz="1800"/>
              <a:t>Make graphs, charts, and dashboards using the dataset.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6) Act:</a:t>
            </a:r>
            <a:br>
              <a:rPr lang="en" sz="1800"/>
            </a:br>
            <a:r>
              <a:rPr lang="en" sz="1800"/>
              <a:t>Implement modifications: Make operational adjustments based on insights for increase satisfaction of the customer.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Track performance: Keep an eye on important metrics to assess how well changes are being implemented.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55" name="Google Shape;855;p25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856" name="Google Shape;856;p25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6"/>
          <p:cNvSpPr txBox="1"/>
          <p:nvPr>
            <p:ph type="title"/>
          </p:nvPr>
        </p:nvSpPr>
        <p:spPr>
          <a:xfrm>
            <a:off x="1152300" y="2245175"/>
            <a:ext cx="39468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Optimization</a:t>
            </a:r>
            <a:endParaRPr/>
          </a:p>
        </p:txBody>
      </p:sp>
      <p:sp>
        <p:nvSpPr>
          <p:cNvPr id="867" name="Google Shape;867;p26"/>
          <p:cNvSpPr txBox="1"/>
          <p:nvPr>
            <p:ph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68" name="Google Shape;868;p26"/>
          <p:cNvGrpSpPr/>
          <p:nvPr/>
        </p:nvGrpSpPr>
        <p:grpSpPr>
          <a:xfrm>
            <a:off x="896410" y="1154974"/>
            <a:ext cx="8191495" cy="3912334"/>
            <a:chOff x="896410" y="1154974"/>
            <a:chExt cx="8191495" cy="3912334"/>
          </a:xfrm>
        </p:grpSpPr>
        <p:sp>
          <p:nvSpPr>
            <p:cNvPr id="869" name="Google Shape;869;p26"/>
            <p:cNvSpPr/>
            <p:nvPr/>
          </p:nvSpPr>
          <p:spPr>
            <a:xfrm rot="5400000">
              <a:off x="4917523" y="1266997"/>
              <a:ext cx="523440" cy="866160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0" name="Google Shape;870;p26"/>
            <p:cNvGrpSpPr/>
            <p:nvPr/>
          </p:nvGrpSpPr>
          <p:grpSpPr>
            <a:xfrm>
              <a:off x="6869363" y="2991188"/>
              <a:ext cx="2218542" cy="2076120"/>
              <a:chOff x="8037720" y="3846600"/>
              <a:chExt cx="1923480" cy="1800000"/>
            </a:xfrm>
          </p:grpSpPr>
          <p:sp>
            <p:nvSpPr>
              <p:cNvPr id="871" name="Google Shape;871;p26"/>
              <p:cNvSpPr/>
              <p:nvPr/>
            </p:nvSpPr>
            <p:spPr>
              <a:xfrm>
                <a:off x="8037720" y="4034160"/>
                <a:ext cx="1923480" cy="1612440"/>
              </a:xfrm>
              <a:custGeom>
                <a:rect b="b" l="l" r="r" t="t"/>
                <a:pathLst>
                  <a:path extrusionOk="0" h="4479" w="5343">
                    <a:moveTo>
                      <a:pt x="5343" y="4479"/>
                    </a:moveTo>
                    <a:lnTo>
                      <a:pt x="0" y="4479"/>
                    </a:lnTo>
                    <a:lnTo>
                      <a:pt x="0" y="0"/>
                    </a:lnTo>
                    <a:lnTo>
                      <a:pt x="5343" y="0"/>
                    </a:lnTo>
                    <a:lnTo>
                      <a:pt x="5343" y="4479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>
                <a:off x="834408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817488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6"/>
              <p:cNvSpPr/>
              <p:nvPr/>
            </p:nvSpPr>
            <p:spPr>
              <a:xfrm>
                <a:off x="954972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6"/>
              <p:cNvSpPr/>
              <p:nvPr/>
            </p:nvSpPr>
            <p:spPr>
              <a:xfrm>
                <a:off x="938052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6"/>
              <p:cNvSpPr/>
              <p:nvPr/>
            </p:nvSpPr>
            <p:spPr>
              <a:xfrm>
                <a:off x="8037720" y="3846600"/>
                <a:ext cx="1923480" cy="187560"/>
              </a:xfrm>
              <a:custGeom>
                <a:rect b="b" l="l" r="r" t="t"/>
                <a:pathLst>
                  <a:path extrusionOk="0" h="521" w="5343">
                    <a:moveTo>
                      <a:pt x="5095" y="0"/>
                    </a:moveTo>
                    <a:lnTo>
                      <a:pt x="248" y="0"/>
                    </a:lnTo>
                    <a:cubicBezTo>
                      <a:pt x="111" y="0"/>
                      <a:pt x="0" y="111"/>
                      <a:pt x="0" y="248"/>
                    </a:cubicBezTo>
                    <a:lnTo>
                      <a:pt x="0" y="521"/>
                    </a:lnTo>
                    <a:lnTo>
                      <a:pt x="5343" y="521"/>
                    </a:lnTo>
                    <a:lnTo>
                      <a:pt x="5343" y="248"/>
                    </a:lnTo>
                    <a:cubicBezTo>
                      <a:pt x="5343" y="111"/>
                      <a:pt x="5232" y="0"/>
                      <a:pt x="5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>
                <a:off x="81205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19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19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>
                <a:off x="82537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>
                <a:off x="83869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4" y="239"/>
                      <a:pt x="0" y="186"/>
                      <a:pt x="0" y="119"/>
                    </a:cubicBezTo>
                    <a:cubicBezTo>
                      <a:pt x="0" y="53"/>
                      <a:pt x="54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>
                <a:off x="8379000" y="4149720"/>
                <a:ext cx="1240920" cy="1241280"/>
              </a:xfrm>
              <a:custGeom>
                <a:rect b="b" l="l" r="r" t="t"/>
                <a:pathLst>
                  <a:path extrusionOk="0" h="3448" w="3447">
                    <a:moveTo>
                      <a:pt x="3447" y="1724"/>
                    </a:moveTo>
                    <a:cubicBezTo>
                      <a:pt x="3447" y="2676"/>
                      <a:pt x="2676" y="3448"/>
                      <a:pt x="1724" y="3448"/>
                    </a:cubicBezTo>
                    <a:cubicBezTo>
                      <a:pt x="772" y="3448"/>
                      <a:pt x="0" y="2676"/>
                      <a:pt x="0" y="1724"/>
                    </a:cubicBezTo>
                    <a:cubicBezTo>
                      <a:pt x="0" y="772"/>
                      <a:pt x="772" y="0"/>
                      <a:pt x="1724" y="0"/>
                    </a:cubicBezTo>
                    <a:cubicBezTo>
                      <a:pt x="2676" y="0"/>
                      <a:pt x="3447" y="772"/>
                      <a:pt x="3447" y="17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8590320" y="4363200"/>
                <a:ext cx="795240" cy="795600"/>
              </a:xfrm>
              <a:custGeom>
                <a:rect b="b" l="l" r="r" t="t"/>
                <a:pathLst>
                  <a:path extrusionOk="0" h="2210" w="2209">
                    <a:moveTo>
                      <a:pt x="1104" y="1105"/>
                    </a:moveTo>
                    <a:lnTo>
                      <a:pt x="699" y="77"/>
                    </a:lnTo>
                    <a:cubicBezTo>
                      <a:pt x="824" y="28"/>
                      <a:pt x="961" y="0"/>
                      <a:pt x="1104" y="0"/>
                    </a:cubicBezTo>
                    <a:cubicBezTo>
                      <a:pt x="1715" y="0"/>
                      <a:pt x="2209" y="495"/>
                      <a:pt x="2209" y="1105"/>
                    </a:cubicBezTo>
                    <a:cubicBezTo>
                      <a:pt x="2209" y="1715"/>
                      <a:pt x="1715" y="2210"/>
                      <a:pt x="1104" y="2210"/>
                    </a:cubicBezTo>
                    <a:cubicBezTo>
                      <a:pt x="494" y="2210"/>
                      <a:pt x="0" y="1715"/>
                      <a:pt x="0" y="1105"/>
                    </a:cubicBezTo>
                    <a:cubicBezTo>
                      <a:pt x="0" y="1043"/>
                      <a:pt x="5" y="982"/>
                      <a:pt x="15" y="922"/>
                    </a:cubicBezTo>
                    <a:lnTo>
                      <a:pt x="1104" y="1105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6"/>
              <p:cNvSpPr/>
              <p:nvPr/>
            </p:nvSpPr>
            <p:spPr>
              <a:xfrm>
                <a:off x="8526600" y="4341240"/>
                <a:ext cx="392040" cy="370080"/>
              </a:xfrm>
              <a:custGeom>
                <a:rect b="b" l="l" r="r" t="t"/>
                <a:pathLst>
                  <a:path extrusionOk="0" h="1028" w="1089">
                    <a:moveTo>
                      <a:pt x="0" y="845"/>
                    </a:moveTo>
                    <a:cubicBezTo>
                      <a:pt x="64" y="458"/>
                      <a:pt x="329" y="140"/>
                      <a:pt x="683" y="0"/>
                    </a:cubicBezTo>
                    <a:lnTo>
                      <a:pt x="1089" y="1028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3" name="Google Shape;883;p26"/>
            <p:cNvSpPr/>
            <p:nvPr/>
          </p:nvSpPr>
          <p:spPr>
            <a:xfrm>
              <a:off x="896410" y="1154974"/>
              <a:ext cx="465034" cy="460502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7"/>
          <p:cNvSpPr txBox="1"/>
          <p:nvPr>
            <p:ph type="title"/>
          </p:nvPr>
        </p:nvSpPr>
        <p:spPr>
          <a:xfrm>
            <a:off x="896400" y="53950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Supply Chain Optimization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889" name="Google Shape;889;p27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1)Plan: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Goal: Cut expenses and increase the effectiveness of the supply chain.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2)Prepare: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Gather information: Compile supplier information, shipment histories, and inventory levels.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Clean up and arrange the data: Standardize measurement units and address disparities.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90" name="Google Shape;890;p27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891" name="Google Shape;891;p27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8"/>
          <p:cNvSpPr txBox="1"/>
          <p:nvPr>
            <p:ph type="title"/>
          </p:nvPr>
        </p:nvSpPr>
        <p:spPr>
          <a:xfrm>
            <a:off x="1149200" y="7060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Supply Chain Optimization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02" name="Google Shape;902;p28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 Process: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Integration: Combine information from different supply chain platforms.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Transformation: Determine parameters such as inventory turnover ratios and order fulfillment rates.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4) Analyse: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Locate supply chain bottlenecks and examine past demand trends.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03" name="Google Shape;903;p28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904" name="Google Shape;904;p28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9"/>
          <p:cNvSpPr txBox="1"/>
          <p:nvPr>
            <p:ph type="title"/>
          </p:nvPr>
        </p:nvSpPr>
        <p:spPr>
          <a:xfrm>
            <a:off x="1149200" y="7060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Supply Chain Optimization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15" name="Google Shape;915;p29"/>
          <p:cNvSpPr txBox="1"/>
          <p:nvPr>
            <p:ph idx="1" type="body"/>
          </p:nvPr>
        </p:nvSpPr>
        <p:spPr>
          <a:xfrm>
            <a:off x="1401500" y="1214250"/>
            <a:ext cx="68466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r>
              <a:rPr lang="en" sz="1800"/>
              <a:t>) Share: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Visualization: Make flow diagrams that show the steps involved in the supply chain.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6) Act: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Make adjustments by investing in new inventory management tools, negotiating supplier contracts, or streamlining procurement procedures.Track your performance: Monitor lead times and inventory turnover improvements.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16" name="Google Shape;916;p29"/>
          <p:cNvGrpSpPr/>
          <p:nvPr/>
        </p:nvGrpSpPr>
        <p:grpSpPr>
          <a:xfrm flipH="1">
            <a:off x="189091" y="1641626"/>
            <a:ext cx="1212401" cy="1240945"/>
            <a:chOff x="8264880" y="1119240"/>
            <a:chExt cx="1865520" cy="1909440"/>
          </a:xfrm>
        </p:grpSpPr>
        <p:sp>
          <p:nvSpPr>
            <p:cNvPr id="917" name="Google Shape;917;p29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