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45"/>
  </p:notesMasterIdLst>
  <p:handoutMasterIdLst>
    <p:handoutMasterId r:id="rId46"/>
  </p:handoutMasterIdLst>
  <p:sldIdLst>
    <p:sldId id="584" r:id="rId5"/>
    <p:sldId id="514" r:id="rId6"/>
    <p:sldId id="522" r:id="rId7"/>
    <p:sldId id="523" r:id="rId8"/>
    <p:sldId id="572" r:id="rId9"/>
    <p:sldId id="582" r:id="rId10"/>
    <p:sldId id="583" r:id="rId11"/>
    <p:sldId id="579" r:id="rId12"/>
    <p:sldId id="520" r:id="rId13"/>
    <p:sldId id="541" r:id="rId14"/>
    <p:sldId id="518" r:id="rId15"/>
    <p:sldId id="524" r:id="rId16"/>
    <p:sldId id="525" r:id="rId17"/>
    <p:sldId id="516" r:id="rId18"/>
    <p:sldId id="517" r:id="rId19"/>
    <p:sldId id="540" r:id="rId20"/>
    <p:sldId id="528" r:id="rId21"/>
    <p:sldId id="529" r:id="rId22"/>
    <p:sldId id="531" r:id="rId23"/>
    <p:sldId id="587" r:id="rId24"/>
    <p:sldId id="532" r:id="rId25"/>
    <p:sldId id="533" r:id="rId26"/>
    <p:sldId id="585" r:id="rId27"/>
    <p:sldId id="576" r:id="rId28"/>
    <p:sldId id="57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50" r:id="rId37"/>
    <p:sldId id="549" r:id="rId38"/>
    <p:sldId id="551" r:id="rId39"/>
    <p:sldId id="553" r:id="rId40"/>
    <p:sldId id="554" r:id="rId41"/>
    <p:sldId id="555" r:id="rId42"/>
    <p:sldId id="586" r:id="rId43"/>
    <p:sldId id="560" r:id="rId4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1024" autoAdjust="0"/>
    <p:restoredTop sz="98113" autoAdjust="0"/>
  </p:normalViewPr>
  <p:slideViewPr>
    <p:cSldViewPr>
      <p:cViewPr varScale="1">
        <p:scale>
          <a:sx n="121" d="100"/>
          <a:sy n="121" d="100"/>
        </p:scale>
        <p:origin x="96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217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90" y="-9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3775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fld id="{716EE4BF-7F6D-4E6B-AB42-38728B3398EF}" type="datetimeFigureOut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2" tIns="47781" rIns="95562" bIns="4778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62" tIns="47781" rIns="95562" bIns="4778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fld id="{969D1970-12F2-4BB8-8BF0-9F7811DAE6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21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109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302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89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26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457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572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53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2291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4012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41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783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80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80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807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4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565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D1970-12F2-4BB8-8BF0-9F7811DAE6EA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920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27CF6-4DC1-4289-B959-F91B7EE6BA17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1C78B-D4FC-4100-990A-66341F2B02F9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AC963-0172-4F00-AED3-38BD5A90288F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F6F0-D202-40CB-BD29-D76D75E22B6A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46CA7-C214-4094-9F1E-2C10CC8B70A2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9466C-988E-417B-B118-376FFAA4D701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B81A-442E-49BA-96D7-DF01E643F08B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8C07C-CF81-42C0-9631-09F003B5CA58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058CA-5D3B-47E4-A9D5-8DE0DFB96C33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715-2AD7-4608-9A04-DCB1EF1D0A37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CE048-F719-473F-8BC2-443B51D743A5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E8D6-A66E-4B26-B887-F2B5E573D1E9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42215-7687-4192-8E88-1F76382E5562}" type="datetime1">
              <a:rPr lang="en-US" smtClean="0"/>
              <a:pPr/>
              <a:t>4/22/2021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B756C-3B34-4B99-91F8-26A53EA0962E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8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isicad.net/articles.php?article_num=1736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16932"/>
            <a:ext cx="7772400" cy="866527"/>
          </a:xfrm>
        </p:spPr>
        <p:txBody>
          <a:bodyPr>
            <a:normAutofit/>
          </a:bodyPr>
          <a:lstStyle/>
          <a:p>
            <a:r>
              <a:rPr lang="en-US" sz="3200" dirty="0"/>
              <a:t>Modeling kernels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073829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sz="2400" dirty="0"/>
              <a:t>Math support (CAGD)</a:t>
            </a:r>
            <a:endParaRPr lang="ru-RU" sz="2400" dirty="0"/>
          </a:p>
          <a:p>
            <a:r>
              <a:rPr lang="en-US" sz="2400" dirty="0"/>
              <a:t>Modeling (CAGD + CAD)</a:t>
            </a:r>
            <a:endParaRPr lang="ru-RU" sz="2400" dirty="0"/>
          </a:p>
          <a:p>
            <a:r>
              <a:rPr lang="en-US" sz="2400" dirty="0"/>
              <a:t>Data exchange</a:t>
            </a:r>
            <a:endParaRPr lang="ru-RU" sz="2400" dirty="0"/>
          </a:p>
          <a:p>
            <a:r>
              <a:rPr lang="en-US" sz="2400" dirty="0"/>
              <a:t>Faceter</a:t>
            </a:r>
            <a:r>
              <a:rPr lang="ru-RU" sz="2400" dirty="0"/>
              <a:t> </a:t>
            </a:r>
            <a:r>
              <a:rPr lang="en-US" sz="2400" dirty="0"/>
              <a:t>→ Visualization</a:t>
            </a:r>
            <a:endParaRPr lang="ru-RU" sz="2400" dirty="0"/>
          </a:p>
          <a:p>
            <a:r>
              <a:rPr lang="en-US" sz="2400" dirty="0"/>
              <a:t>Services</a:t>
            </a:r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099" y="1600200"/>
            <a:ext cx="2958756" cy="287126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82" y="4609431"/>
            <a:ext cx="3779562" cy="174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8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support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sz="1800" dirty="0"/>
              <a:t>Linear algebra</a:t>
            </a:r>
            <a:endParaRPr lang="ru-RU" sz="1800" dirty="0"/>
          </a:p>
          <a:p>
            <a:pPr lvl="1"/>
            <a:r>
              <a:rPr lang="en-US" sz="1800" dirty="0"/>
              <a:t>Solvers</a:t>
            </a:r>
          </a:p>
          <a:p>
            <a:pPr lvl="1"/>
            <a:r>
              <a:rPr lang="en-US" sz="1800" dirty="0"/>
              <a:t>Eigen values &amp; vectors</a:t>
            </a:r>
          </a:p>
          <a:p>
            <a:pPr lvl="1"/>
            <a:r>
              <a:rPr lang="en-US" sz="1800" dirty="0"/>
              <a:t>SVD</a:t>
            </a:r>
            <a:endParaRPr lang="ru-RU" sz="1800" dirty="0"/>
          </a:p>
          <a:p>
            <a:r>
              <a:rPr lang="en-US" sz="1800" dirty="0"/>
              <a:t>Optimization</a:t>
            </a:r>
          </a:p>
          <a:p>
            <a:pPr lvl="1"/>
            <a:r>
              <a:rPr lang="en-US" sz="1800" dirty="0"/>
              <a:t>Newton, BFGS, FRPR, Powell</a:t>
            </a:r>
          </a:p>
          <a:p>
            <a:pPr lvl="1"/>
            <a:r>
              <a:rPr lang="en-US" sz="1800" dirty="0"/>
              <a:t>PSO</a:t>
            </a:r>
            <a:endParaRPr lang="ru-RU" sz="1800" dirty="0"/>
          </a:p>
          <a:p>
            <a:r>
              <a:rPr lang="en-US" sz="1800" dirty="0"/>
              <a:t>Approximation and interpolation</a:t>
            </a:r>
          </a:p>
          <a:p>
            <a:pPr lvl="1"/>
            <a:r>
              <a:rPr lang="en-US" sz="1800" dirty="0"/>
              <a:t>By points or sections (discrete data)</a:t>
            </a:r>
          </a:p>
          <a:p>
            <a:pPr lvl="1"/>
            <a:r>
              <a:rPr lang="en-US" sz="1800" dirty="0"/>
              <a:t>By continuous function (e.g. from offset surface to polynomial)</a:t>
            </a:r>
          </a:p>
          <a:p>
            <a:pPr lvl="1"/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5129590"/>
            <a:ext cx="1722576" cy="1495290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254067"/>
            <a:ext cx="4199564" cy="623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3940" y="1600200"/>
            <a:ext cx="24098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37193" y="2168860"/>
            <a:ext cx="2649607" cy="1417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057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sz="1800" dirty="0"/>
              <a:t>Surface</a:t>
            </a:r>
            <a:endParaRPr lang="ru-RU" sz="1800" dirty="0"/>
          </a:p>
          <a:p>
            <a:pPr lvl="1"/>
            <a:r>
              <a:rPr lang="en-US" sz="1800" dirty="0"/>
              <a:t>Kinematic surfaces</a:t>
            </a:r>
          </a:p>
          <a:p>
            <a:pPr lvl="1"/>
            <a:r>
              <a:rPr lang="en-US" sz="1800" dirty="0"/>
              <a:t>Skinning</a:t>
            </a:r>
          </a:p>
          <a:p>
            <a:pPr lvl="1"/>
            <a:r>
              <a:rPr lang="ru-RU" sz="1800" dirty="0"/>
              <a:t>…</a:t>
            </a:r>
          </a:p>
          <a:p>
            <a:r>
              <a:rPr lang="en-US" sz="1800" dirty="0"/>
              <a:t>Solid</a:t>
            </a:r>
          </a:p>
          <a:p>
            <a:pPr lvl="1"/>
            <a:r>
              <a:rPr lang="en-US" sz="1800" dirty="0"/>
              <a:t>Prism</a:t>
            </a:r>
          </a:p>
          <a:p>
            <a:pPr lvl="1"/>
            <a:r>
              <a:rPr lang="en-US" sz="1800" dirty="0"/>
              <a:t>Draft</a:t>
            </a:r>
            <a:endParaRPr lang="ru-RU" sz="1800" dirty="0"/>
          </a:p>
          <a:p>
            <a:pPr lvl="1"/>
            <a:r>
              <a:rPr lang="en-US" sz="1800" dirty="0"/>
              <a:t>Thin-walled solid</a:t>
            </a:r>
          </a:p>
          <a:p>
            <a:pPr lvl="1"/>
            <a:r>
              <a:rPr lang="en-US" sz="1800" dirty="0"/>
              <a:t>Booleans</a:t>
            </a:r>
            <a:endParaRPr lang="ru-RU" sz="1800" dirty="0"/>
          </a:p>
          <a:p>
            <a:pPr lvl="1"/>
            <a:r>
              <a:rPr lang="ru-RU" sz="1800" dirty="0"/>
              <a:t>…</a:t>
            </a:r>
            <a:endParaRPr lang="en-US" sz="1800" dirty="0"/>
          </a:p>
          <a:p>
            <a:pPr lvl="1"/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034" y="1349572"/>
            <a:ext cx="2372332" cy="2426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777" y="3915433"/>
            <a:ext cx="2824846" cy="180530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818085"/>
            <a:ext cx="2592898" cy="16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2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exchange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sz="2000" dirty="0"/>
              <a:t>Format</a:t>
            </a:r>
            <a:r>
              <a:rPr lang="ru-RU" sz="2000" dirty="0"/>
              <a:t>:</a:t>
            </a:r>
            <a:endParaRPr lang="en-US" sz="2000" dirty="0"/>
          </a:p>
          <a:p>
            <a:pPr lvl="1"/>
            <a:r>
              <a:rPr lang="en-US" sz="2000" dirty="0"/>
              <a:t>Exact: STEP (ISO 10303), IGES</a:t>
            </a:r>
          </a:p>
          <a:p>
            <a:pPr lvl="1"/>
            <a:r>
              <a:rPr lang="en-US" sz="2000" dirty="0"/>
              <a:t>Polygonal</a:t>
            </a:r>
            <a:r>
              <a:rPr lang="ru-RU" sz="2000" dirty="0"/>
              <a:t>: </a:t>
            </a:r>
            <a:r>
              <a:rPr lang="en-US" sz="2000" dirty="0"/>
              <a:t>STL, VRML, OBJ, </a:t>
            </a:r>
            <a:r>
              <a:rPr lang="en-US" sz="2000" dirty="0" err="1"/>
              <a:t>glTF</a:t>
            </a:r>
            <a:endParaRPr lang="ru-RU" sz="2000" dirty="0"/>
          </a:p>
          <a:p>
            <a:r>
              <a:rPr lang="en-US" sz="2000" dirty="0"/>
              <a:t>Data</a:t>
            </a:r>
            <a:r>
              <a:rPr lang="ru-RU" sz="2000" dirty="0"/>
              <a:t>:</a:t>
            </a:r>
          </a:p>
          <a:p>
            <a:pPr lvl="1"/>
            <a:r>
              <a:rPr lang="en-US" sz="2000" dirty="0"/>
              <a:t>Geometry</a:t>
            </a:r>
            <a:endParaRPr lang="ru-RU" sz="2000" dirty="0"/>
          </a:p>
          <a:p>
            <a:pPr lvl="1"/>
            <a:r>
              <a:rPr lang="en-US" sz="2000" dirty="0"/>
              <a:t>Meta</a:t>
            </a:r>
            <a:r>
              <a:rPr lang="ru-RU" sz="2000" dirty="0"/>
              <a:t> (</a:t>
            </a:r>
            <a:r>
              <a:rPr lang="en-US" sz="2000" dirty="0"/>
              <a:t>assemblies</a:t>
            </a:r>
            <a:r>
              <a:rPr lang="ru-RU" sz="2000" dirty="0"/>
              <a:t>, </a:t>
            </a:r>
            <a:r>
              <a:rPr lang="en-US" sz="2000" dirty="0"/>
              <a:t>colors</a:t>
            </a:r>
            <a:r>
              <a:rPr lang="ru-RU" sz="2000" dirty="0"/>
              <a:t>, </a:t>
            </a:r>
            <a:r>
              <a:rPr lang="en-US" sz="2000" dirty="0"/>
              <a:t>names, attributes, etc.</a:t>
            </a:r>
            <a:r>
              <a:rPr lang="ru-RU" sz="2000" dirty="0"/>
              <a:t>)</a:t>
            </a:r>
            <a:endParaRPr lang="en-US" sz="2000" dirty="0"/>
          </a:p>
          <a:p>
            <a:pPr lvl="1"/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84294"/>
            <a:ext cx="3419952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2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filesystem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sz="2400" dirty="0"/>
              <a:t>Package</a:t>
            </a:r>
            <a:r>
              <a:rPr lang="ru-RU" sz="2400" dirty="0"/>
              <a:t> 1 </a:t>
            </a:r>
            <a:r>
              <a:rPr lang="en-US" sz="2400" dirty="0"/>
              <a:t>/ Class</a:t>
            </a:r>
            <a:r>
              <a:rPr lang="ru-RU" sz="2400" dirty="0"/>
              <a:t> 1</a:t>
            </a:r>
          </a:p>
          <a:p>
            <a:r>
              <a:rPr lang="en-US" sz="2400" dirty="0"/>
              <a:t>Package</a:t>
            </a:r>
            <a:r>
              <a:rPr lang="ru-RU" sz="2400" dirty="0"/>
              <a:t> 1 </a:t>
            </a:r>
            <a:r>
              <a:rPr lang="en-US" sz="2400" dirty="0"/>
              <a:t>/ Class</a:t>
            </a:r>
            <a:r>
              <a:rPr lang="ru-RU" sz="2400" dirty="0"/>
              <a:t> 2</a:t>
            </a:r>
          </a:p>
          <a:p>
            <a:r>
              <a:rPr lang="en-US" sz="2400" dirty="0"/>
              <a:t>Package</a:t>
            </a:r>
            <a:r>
              <a:rPr lang="ru-RU" sz="2400" dirty="0"/>
              <a:t> 2 </a:t>
            </a:r>
            <a:r>
              <a:rPr lang="en-US" sz="2400" dirty="0"/>
              <a:t>/ Class</a:t>
            </a:r>
            <a:r>
              <a:rPr lang="ru-RU" sz="2400" dirty="0"/>
              <a:t> 1</a:t>
            </a:r>
          </a:p>
          <a:p>
            <a:r>
              <a:rPr lang="en-US" sz="2400" dirty="0"/>
              <a:t>Package</a:t>
            </a:r>
            <a:r>
              <a:rPr lang="ru-RU" sz="2400" dirty="0"/>
              <a:t> 2 </a:t>
            </a:r>
            <a:r>
              <a:rPr lang="en-US" sz="2400" dirty="0"/>
              <a:t>/ Class</a:t>
            </a:r>
            <a:r>
              <a:rPr lang="ru-RU" sz="2400" dirty="0"/>
              <a:t> 2</a:t>
            </a:r>
          </a:p>
          <a:p>
            <a:r>
              <a:rPr lang="ru-RU" sz="2400" dirty="0"/>
              <a:t>…</a:t>
            </a:r>
            <a:endParaRPr lang="en-US" sz="2400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79912" y="1600200"/>
            <a:ext cx="4320480" cy="47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with</a:t>
            </a:r>
            <a:r>
              <a:rPr lang="ru-RU" dirty="0"/>
              <a:t> </a:t>
            </a:r>
            <a:r>
              <a:rPr lang="en-US" dirty="0"/>
              <a:t>CMake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17239" y="3706650"/>
            <a:ext cx="2808134" cy="222171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7584" y="1417638"/>
            <a:ext cx="3214850" cy="208823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87408" y="1401202"/>
            <a:ext cx="4267796" cy="164805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5076" y="3789040"/>
            <a:ext cx="4106256" cy="102846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51620" y="5100680"/>
            <a:ext cx="2324424" cy="143847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59180" y="1516144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ru-RU" sz="3600" dirty="0"/>
          </a:p>
        </p:txBody>
      </p:sp>
      <p:sp>
        <p:nvSpPr>
          <p:cNvPr id="15" name="TextBox 14"/>
          <p:cNvSpPr txBox="1"/>
          <p:nvPr/>
        </p:nvSpPr>
        <p:spPr>
          <a:xfrm>
            <a:off x="8032342" y="1318496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588856" y="4002537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12713" y="3651451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  <p:sp>
        <p:nvSpPr>
          <p:cNvPr id="18" name="TextBox 17"/>
          <p:cNvSpPr txBox="1"/>
          <p:nvPr/>
        </p:nvSpPr>
        <p:spPr>
          <a:xfrm>
            <a:off x="3229824" y="5292705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3776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reading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10" name="Content Placeholder 5"/>
          <p:cNvSpPr>
            <a:spLocks noGrp="1"/>
          </p:cNvSpPr>
          <p:nvPr>
            <p:ph idx="1"/>
          </p:nvPr>
        </p:nvSpPr>
        <p:spPr>
          <a:xfrm>
            <a:off x="683568" y="1880828"/>
            <a:ext cx="8003232" cy="424533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1400" dirty="0"/>
              <a:t>An Introduction to Solid Modeling. M. Mantyla. 1988.</a:t>
            </a:r>
            <a:endParaRPr lang="ru-RU" sz="1400" dirty="0"/>
          </a:p>
          <a:p>
            <a:pPr marL="457200" indent="-457200">
              <a:buAutoNum type="arabicPeriod"/>
            </a:pPr>
            <a:r>
              <a:rPr lang="en-US" sz="1400" dirty="0"/>
              <a:t>The NURBS Book. L. </a:t>
            </a:r>
            <a:r>
              <a:rPr lang="en-US" sz="1400" dirty="0" err="1"/>
              <a:t>Piegl</a:t>
            </a:r>
            <a:r>
              <a:rPr lang="en-US" sz="1400" dirty="0"/>
              <a:t>, W. Tiller.</a:t>
            </a:r>
            <a:endParaRPr lang="ru-RU" sz="1400" dirty="0"/>
          </a:p>
          <a:p>
            <a:pPr marL="457200" indent="-457200">
              <a:buAutoNum type="arabicPeriod"/>
            </a:pPr>
            <a:r>
              <a:rPr lang="en-US" sz="1400" dirty="0"/>
              <a:t>Solid Modelling and CAD Systems. How to Survive a CAD System. I. Stroud. 2011.</a:t>
            </a:r>
            <a:endParaRPr lang="ru-RU" sz="1400" dirty="0"/>
          </a:p>
          <a:p>
            <a:pPr marL="457200" indent="-457200">
              <a:buAutoNum type="arabicPeriod"/>
            </a:pPr>
            <a:r>
              <a:rPr lang="en-US" sz="1400" dirty="0"/>
              <a:t>Open Cascade Technology Overview //</a:t>
            </a:r>
            <a:r>
              <a:rPr lang="ru-RU" sz="1400" dirty="0"/>
              <a:t> </a:t>
            </a:r>
            <a:r>
              <a:rPr lang="en-US" sz="1400" dirty="0"/>
              <a:t>URL: </a:t>
            </a:r>
            <a:r>
              <a:rPr lang="en-US" sz="1400" dirty="0">
                <a:hlinkClick r:id="rId3"/>
              </a:rPr>
              <a:t>http://isicad.net/articles.php?article_num=17368</a:t>
            </a:r>
            <a:endParaRPr lang="en-US" sz="1400" dirty="0"/>
          </a:p>
          <a:p>
            <a:pPr marL="457200" indent="-457200">
              <a:buAutoNum type="arabicPeriod"/>
            </a:pPr>
            <a:r>
              <a:rPr lang="en-US" sz="1400" dirty="0"/>
              <a:t>3D Modelling with ACIS. </a:t>
            </a:r>
            <a:r>
              <a:rPr lang="en-US" sz="1400" dirty="0" err="1"/>
              <a:t>Corney</a:t>
            </a:r>
            <a:r>
              <a:rPr lang="en-US" sz="1400" dirty="0"/>
              <a:t> J.R., Lim T. 2001. </a:t>
            </a:r>
            <a:endParaRPr lang="en-US" sz="2400" i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16932"/>
            <a:ext cx="7772400" cy="866527"/>
          </a:xfrm>
        </p:spPr>
        <p:txBody>
          <a:bodyPr>
            <a:normAutofit/>
          </a:bodyPr>
          <a:lstStyle/>
          <a:p>
            <a:r>
              <a:rPr lang="en-US" sz="3200" dirty="0"/>
              <a:t>Hello World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56921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point: Draw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r>
              <a:rPr lang="en-US" sz="2400" dirty="0"/>
              <a:t>Tcl interpreter with extensions</a:t>
            </a:r>
            <a:endParaRPr lang="ru-RU" sz="2400" dirty="0"/>
          </a:p>
          <a:p>
            <a:r>
              <a:rPr lang="en-US" sz="2400" dirty="0"/>
              <a:t>Access to the entire modeling API</a:t>
            </a:r>
            <a:endParaRPr lang="ru-RU" sz="2400" dirty="0"/>
          </a:p>
          <a:p>
            <a:r>
              <a:rPr lang="en-US" sz="2400" dirty="0"/>
              <a:t>Rapid prototyping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1"/>
            <a:ext cx="1846548" cy="1504764"/>
          </a:xfrm>
        </p:spPr>
        <p:txBody>
          <a:bodyPr/>
          <a:lstStyle/>
          <a:p>
            <a:pPr>
              <a:buNone/>
            </a:pPr>
            <a:r>
              <a:rPr lang="en-US" sz="2400" dirty="0"/>
              <a:t>&gt; </a:t>
            </a:r>
            <a:r>
              <a:rPr lang="en-US" sz="2400" b="1" dirty="0"/>
              <a:t>pload</a:t>
            </a:r>
            <a:r>
              <a:rPr lang="en-US" sz="2400" dirty="0"/>
              <a:t> ALL</a:t>
            </a:r>
          </a:p>
          <a:p>
            <a:pPr>
              <a:buNone/>
            </a:pPr>
            <a:r>
              <a:rPr lang="en-US" sz="2400" dirty="0"/>
              <a:t>&gt; </a:t>
            </a:r>
            <a:r>
              <a:rPr lang="en-US" sz="2400" b="1" dirty="0"/>
              <a:t>box</a:t>
            </a:r>
            <a:r>
              <a:rPr lang="en-US" sz="2400" dirty="0"/>
              <a:t> a 1 1 1</a:t>
            </a:r>
          </a:p>
          <a:p>
            <a:pPr>
              <a:buNone/>
            </a:pPr>
            <a:r>
              <a:rPr lang="en-US" sz="2400" dirty="0"/>
              <a:t>&gt; </a:t>
            </a:r>
            <a:r>
              <a:rPr lang="en-US" sz="2400" b="1" dirty="0"/>
              <a:t>axo</a:t>
            </a:r>
            <a:r>
              <a:rPr lang="en-US" sz="2400" dirty="0"/>
              <a:t>; </a:t>
            </a:r>
            <a:r>
              <a:rPr lang="en-US" sz="2400" b="1" dirty="0"/>
              <a:t>fit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9713" y="1463214"/>
            <a:ext cx="1914188" cy="1965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Объект 6"/>
          <p:cNvSpPr txBox="1">
            <a:spLocks/>
          </p:cNvSpPr>
          <p:nvPr/>
        </p:nvSpPr>
        <p:spPr>
          <a:xfrm>
            <a:off x="467544" y="3825044"/>
            <a:ext cx="1908212" cy="2484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vinit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vdisplay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/>
              <a:t>&gt;&gt; 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&gt;&gt; Ctrl + RMB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3933056"/>
            <a:ext cx="191699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1556792"/>
            <a:ext cx="3257450" cy="1156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67744" y="1268760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ru-RU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2231740" y="3681028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ru-RU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1340768"/>
            <a:ext cx="492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ru-RU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744924"/>
            <a:ext cx="3317372" cy="259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912260" y="5013176"/>
            <a:ext cx="576064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12060" y="2924944"/>
            <a:ext cx="972108" cy="324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on the market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21087"/>
          </a:xfrm>
        </p:spPr>
        <p:txBody>
          <a:bodyPr/>
          <a:lstStyle/>
          <a:p>
            <a:r>
              <a:rPr lang="en-US" dirty="0"/>
              <a:t>ACIS</a:t>
            </a:r>
          </a:p>
          <a:p>
            <a:r>
              <a:rPr lang="en-US" dirty="0"/>
              <a:t>Parasolid</a:t>
            </a:r>
          </a:p>
          <a:p>
            <a:r>
              <a:rPr lang="en-US" dirty="0"/>
              <a:t>CGM</a:t>
            </a:r>
          </a:p>
          <a:p>
            <a:r>
              <a:rPr lang="en-US" dirty="0"/>
              <a:t>C3D</a:t>
            </a:r>
          </a:p>
          <a:p>
            <a:r>
              <a:rPr lang="en-US" dirty="0"/>
              <a:t>RGK</a:t>
            </a:r>
            <a:endParaRPr lang="ru-RU" dirty="0"/>
          </a:p>
          <a:p>
            <a:r>
              <a:rPr lang="en-US" dirty="0"/>
              <a:t>SMLib</a:t>
            </a:r>
          </a:p>
          <a:p>
            <a:r>
              <a:rPr lang="en-US" dirty="0"/>
              <a:t>OpenCascade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71900" y="1435160"/>
            <a:ext cx="990738" cy="65731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63988" y="2195561"/>
            <a:ext cx="1257475" cy="504895"/>
          </a:xfrm>
          <a:prstGeom prst="rect">
            <a:avLst/>
          </a:prstGeom>
        </p:spPr>
      </p:pic>
      <p:pic>
        <p:nvPicPr>
          <p:cNvPr id="1026" name="Picture 2" descr="Image result for SMLi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29" y="2891280"/>
            <a:ext cx="17527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54359" y="3564463"/>
            <a:ext cx="1752740" cy="68546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90569" y="4614408"/>
            <a:ext cx="1440160" cy="812944"/>
          </a:xfrm>
          <a:prstGeom prst="rect">
            <a:avLst/>
          </a:prstGeom>
        </p:spPr>
      </p:pic>
      <p:pic>
        <p:nvPicPr>
          <p:cNvPr id="1032" name="Picture 8" descr="Image result for open cascad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435" y="5839507"/>
            <a:ext cx="1980924" cy="64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470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Prismatic block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232756"/>
            <a:ext cx="7823212" cy="5040559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buildBlock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L0 B0 a1Deg a2Deg height} {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global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resname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Pi 3.1415926535897931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Design variables.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a1 [expr $a1Deg.*$Pi/180.]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a2 [expr $a2Deg.*$Pi/180.]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V1x [expr -$L0/2 - tan($a1)*$B0/2]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V1y 0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V2x [expr $L0/2 + tan($a2)*$B0/2]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V2y 0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V3x [expr $L0/2 - tan($a2)*$B0/2]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V3y $B0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V4x [expr -$L0/2 + tan($a1)*$B0/2]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set V4y $B0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Build topology.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vertex V1 $V1x $V1y 0.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vertex V2 $V2x $V2y 0.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vertex V3 $V3x $V3y 0.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vertex V4 $V4x $V4y 0.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edge e1 V2 V1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edge e2 V1 V4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edge e3 V4 V3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edge e4 V3 V2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wire w e1 e2 e3 e4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mkplane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 w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prism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 0 0 $height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pload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ALL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source C:/Work/lendlease/demo-ssv/create-block-01.tcl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buildBlock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 130 60 20 45 30</a:t>
            </a:r>
          </a:p>
          <a:p>
            <a:pPr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top; fit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28312-F08D-4099-BB12-0DC9CE7A6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00673"/>
            <a:ext cx="5819048" cy="20476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74ABCB-41ED-4846-8224-310DF9006EDB}"/>
              </a:ext>
            </a:extLst>
          </p:cNvPr>
          <p:cNvSpPr txBox="1"/>
          <p:nvPr/>
        </p:nvSpPr>
        <p:spPr>
          <a:xfrm>
            <a:off x="2807804" y="3522311"/>
            <a:ext cx="43204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V1</a:t>
            </a:r>
            <a:endParaRPr lang="ru-RU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990D1-7926-4728-9E6A-B6AC8F9FBC05}"/>
              </a:ext>
            </a:extLst>
          </p:cNvPr>
          <p:cNvSpPr txBox="1"/>
          <p:nvPr/>
        </p:nvSpPr>
        <p:spPr>
          <a:xfrm>
            <a:off x="8446832" y="3521015"/>
            <a:ext cx="43204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V2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950AF-F369-4E9E-A164-583400C814FE}"/>
              </a:ext>
            </a:extLst>
          </p:cNvPr>
          <p:cNvSpPr txBox="1"/>
          <p:nvPr/>
        </p:nvSpPr>
        <p:spPr>
          <a:xfrm>
            <a:off x="8337962" y="1162119"/>
            <a:ext cx="43204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V3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54055-58F8-48C8-83F0-9382C35E066D}"/>
              </a:ext>
            </a:extLst>
          </p:cNvPr>
          <p:cNvSpPr txBox="1"/>
          <p:nvPr/>
        </p:nvSpPr>
        <p:spPr>
          <a:xfrm>
            <a:off x="2802082" y="1500673"/>
            <a:ext cx="43204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V4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36301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things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1"/>
            <a:ext cx="3322712" cy="532655"/>
          </a:xfrm>
        </p:spPr>
        <p:txBody>
          <a:bodyPr/>
          <a:lstStyle/>
          <a:p>
            <a:r>
              <a:rPr lang="en-US" sz="2400" dirty="0"/>
              <a:t>ACIS Scheme AIDE</a:t>
            </a:r>
          </a:p>
          <a:p>
            <a:endParaRPr lang="ru-RU" dirty="0"/>
          </a:p>
        </p:txBody>
      </p:sp>
      <p:pic>
        <p:nvPicPr>
          <p:cNvPr id="13314" name="Picture 2" descr="http://quaoar.su/imgs/blog/qr_blog_acis_AI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204864"/>
            <a:ext cx="3067050" cy="1752600"/>
          </a:xfrm>
          <a:prstGeom prst="rect">
            <a:avLst/>
          </a:prstGeom>
          <a:noFill/>
        </p:spPr>
      </p:pic>
      <p:sp>
        <p:nvSpPr>
          <p:cNvPr id="6" name="Объект 6"/>
          <p:cNvSpPr txBox="1">
            <a:spLocks/>
          </p:cNvSpPr>
          <p:nvPr/>
        </p:nvSpPr>
        <p:spPr>
          <a:xfrm>
            <a:off x="4463988" y="1592796"/>
            <a:ext cx="3322712" cy="53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C3D Test Application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204864"/>
            <a:ext cx="3096344" cy="177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15"/>
          <p:cNvSpPr/>
          <p:nvPr/>
        </p:nvSpPr>
        <p:spPr>
          <a:xfrm>
            <a:off x="1691680" y="4365104"/>
            <a:ext cx="5256584" cy="369332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never a CAD-system, just a console or test app.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build a simple app?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19256" cy="4061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Options</a:t>
            </a:r>
            <a:endParaRPr lang="ru-RU" dirty="0"/>
          </a:p>
          <a:p>
            <a:pPr lvl="1"/>
            <a:r>
              <a:rPr lang="en-US" sz="2400" dirty="0"/>
              <a:t>Your</a:t>
            </a:r>
            <a:r>
              <a:rPr lang="ru-RU" sz="2400" dirty="0"/>
              <a:t> </a:t>
            </a:r>
            <a:r>
              <a:rPr lang="en-US" sz="2400" dirty="0"/>
              <a:t>main() function </a:t>
            </a:r>
            <a:r>
              <a:rPr lang="en-US" sz="2400" dirty="0">
                <a:solidFill>
                  <a:srgbClr val="FF0000"/>
                </a:solidFill>
              </a:rPr>
              <a:t>// No visualization</a:t>
            </a:r>
          </a:p>
          <a:p>
            <a:pPr lvl="1"/>
            <a:r>
              <a:rPr lang="en-US" sz="2400" dirty="0"/>
              <a:t>Executable with</a:t>
            </a:r>
            <a:r>
              <a:rPr lang="ru-RU" sz="2400" dirty="0"/>
              <a:t> </a:t>
            </a:r>
            <a:r>
              <a:rPr lang="en-US" sz="2400" dirty="0"/>
              <a:t>Draw</a:t>
            </a:r>
            <a:r>
              <a:rPr lang="ru-RU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.exe</a:t>
            </a:r>
          </a:p>
          <a:p>
            <a:pPr lvl="1"/>
            <a:r>
              <a:rPr lang="en-US" sz="2400" dirty="0"/>
              <a:t>Plugin for</a:t>
            </a:r>
            <a:r>
              <a:rPr lang="ru-RU" sz="2400" dirty="0"/>
              <a:t> </a:t>
            </a:r>
            <a:r>
              <a:rPr lang="en-US" sz="2400" dirty="0"/>
              <a:t>Draw </a:t>
            </a:r>
            <a:r>
              <a:rPr lang="en-US" sz="2400" dirty="0">
                <a:solidFill>
                  <a:srgbClr val="FF0000"/>
                </a:solidFill>
              </a:rPr>
              <a:t>// .</a:t>
            </a:r>
            <a:r>
              <a:rPr lang="en-US" sz="2400" dirty="0" err="1">
                <a:solidFill>
                  <a:srgbClr val="FF0000"/>
                </a:solidFill>
              </a:rPr>
              <a:t>dll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16932"/>
            <a:ext cx="7772400" cy="866527"/>
          </a:xfrm>
        </p:spPr>
        <p:txBody>
          <a:bodyPr>
            <a:normAutofit/>
          </a:bodyPr>
          <a:lstStyle/>
          <a:p>
            <a:r>
              <a:rPr lang="en-US" sz="3200" dirty="0"/>
              <a:t>Understanding B-rep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26073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90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“To solve many of geometric problems we do not need to know spatial information but what is required to be known is neighborhood or connectivity information termed as </a:t>
            </a:r>
            <a:r>
              <a:rPr lang="en-US" sz="2400" b="1" dirty="0"/>
              <a:t>topology</a:t>
            </a:r>
            <a:r>
              <a:rPr lang="en-US" sz="2400" dirty="0"/>
              <a:t>.” Sandip Jadhav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590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ISO 10303-42 says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9099"/>
          </a:xfrm>
        </p:spPr>
        <p:txBody>
          <a:bodyPr>
            <a:normAutofit/>
          </a:bodyPr>
          <a:lstStyle/>
          <a:p>
            <a:r>
              <a:rPr lang="en-US" sz="2000" dirty="0"/>
              <a:t>The geometry … is exclusively the </a:t>
            </a:r>
            <a:r>
              <a:rPr lang="en-US" sz="2000" b="1" dirty="0"/>
              <a:t>geometry of parametric curves and surfaces.</a:t>
            </a:r>
            <a:r>
              <a:rPr lang="en-US" sz="2000" dirty="0"/>
              <a:t> It includes the curve and surface entities and other entities, functions and data types necessary for their definition. A common scheme has been used for the definition of both two-dimensional and three-dimensional geometry.</a:t>
            </a:r>
          </a:p>
          <a:p>
            <a:r>
              <a:rPr lang="en-US" sz="2000" dirty="0"/>
              <a:t>The topology … is concerned with </a:t>
            </a:r>
            <a:r>
              <a:rPr lang="en-US" sz="2000" b="1" dirty="0"/>
              <a:t>connectivity relationships between objects rather than with the precise geometric form of objects.</a:t>
            </a:r>
            <a:r>
              <a:rPr lang="en-US" sz="2000" dirty="0"/>
              <a:t> This clause contains the basic topological entities and </a:t>
            </a:r>
            <a:r>
              <a:rPr lang="en-US" sz="2000" dirty="0" err="1"/>
              <a:t>specialised</a:t>
            </a:r>
            <a:r>
              <a:rPr lang="en-US" sz="2000" dirty="0"/>
              <a:t> subtypes of these. In some cases the subtypes have geometric associations. Also included are functions, particularly constraint functions, and data types necessary for the definitions of the topological entities.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5596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8" name="Picture 2" descr="https://upload.wikimedia.org/wikipedia/commons/thumb/8/80/London_Underground_with_Greater_London_map.svg/2000px-London_Underground_with_Greater_London_map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268760"/>
            <a:ext cx="7566756" cy="5019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s://upload.wikimedia.org/wikipedia/commons/thumb/4/41/Underground.svg/2000px-Underground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5676" y="1520788"/>
            <a:ext cx="5772150" cy="466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27</a:t>
            </a:fld>
            <a:endParaRPr lang="en-GB" dirty="0"/>
          </a:p>
        </p:txBody>
      </p:sp>
      <p:pic>
        <p:nvPicPr>
          <p:cNvPr id="6" name="Picture 2" descr="http://www.theatrebreaks.co.uk/wp-content/uploads/2011/05/london-underground-tube-ma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808820"/>
            <a:ext cx="4655242" cy="265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http://danzambonini.com/wp-content/uploads/2010/05/london_tube_export1.png"/>
          <p:cNvPicPr>
            <a:picLocks noChangeAspect="1" noChangeArrowheads="1"/>
          </p:cNvPicPr>
          <p:nvPr/>
        </p:nvPicPr>
        <p:blipFill>
          <a:blip r:embed="rId4" cstate="print"/>
          <a:srcRect l="25787" t="31758" r="28703" b="18336"/>
          <a:stretch>
            <a:fillRect/>
          </a:stretch>
        </p:blipFill>
        <p:spPr bwMode="auto">
          <a:xfrm>
            <a:off x="5328084" y="2960948"/>
            <a:ext cx="3546375" cy="260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1259632" y="1376772"/>
            <a:ext cx="2667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Geometry = real locations</a:t>
            </a:r>
            <a:endParaRPr lang="fr-BE" dirty="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976156" y="2492896"/>
            <a:ext cx="2667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Topology = connections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28</a:t>
            </a:fld>
            <a:endParaRPr lang="en-GB" dirty="0"/>
          </a:p>
        </p:txBody>
      </p:sp>
      <p:pic>
        <p:nvPicPr>
          <p:cNvPr id="8" name="Picture 4" descr="GeomEntit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3708" y="1628800"/>
            <a:ext cx="6737549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29</a:t>
            </a:fld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1628800"/>
            <a:ext cx="5284407" cy="3982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reps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0388" y="1415170"/>
            <a:ext cx="858322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70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30</a:t>
            </a:fld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7804" y="1736812"/>
            <a:ext cx="3139869" cy="403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31</a:t>
            </a:fld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9212" y="1661052"/>
            <a:ext cx="6767164" cy="353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32</a:t>
            </a:fld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232756"/>
            <a:ext cx="813593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33</a:t>
            </a:fld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124744"/>
            <a:ext cx="8945563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34</a:t>
            </a:fld>
            <a:endParaRPr lang="en-GB" dirty="0"/>
          </a:p>
        </p:txBody>
      </p:sp>
      <p:pic>
        <p:nvPicPr>
          <p:cNvPr id="6" name="Picture 4" descr="surfac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748" y="1448780"/>
            <a:ext cx="5004556" cy="4535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35</a:t>
            </a:fld>
            <a:endParaRPr lang="en-GB" dirty="0"/>
          </a:p>
        </p:txBody>
      </p:sp>
      <p:pic>
        <p:nvPicPr>
          <p:cNvPr id="7" name="Picture 4" descr="surfac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748" y="1448780"/>
            <a:ext cx="5014234" cy="45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Geometry vs Topology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36</a:t>
            </a:fld>
            <a:endParaRPr lang="en-GB" dirty="0"/>
          </a:p>
        </p:txBody>
      </p:sp>
      <p:pic>
        <p:nvPicPr>
          <p:cNvPr id="6" name="Picture 4" descr="surfac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3748" y="1448780"/>
            <a:ext cx="5004556" cy="4504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7"/>
          <p:cNvCxnSpPr>
            <a:cxnSpLocks noChangeShapeType="1"/>
          </p:cNvCxnSpPr>
          <p:nvPr/>
        </p:nvCxnSpPr>
        <p:spPr bwMode="auto">
          <a:xfrm flipH="1" flipV="1">
            <a:off x="5076056" y="4221088"/>
            <a:ext cx="1447800" cy="11350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6516216" y="5373216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EDGE</a:t>
            </a:r>
            <a:endParaRPr lang="fr-BE" dirty="0"/>
          </a:p>
        </p:txBody>
      </p:sp>
      <p:sp>
        <p:nvSpPr>
          <p:cNvPr id="14" name="Oval 13"/>
          <p:cNvSpPr/>
          <p:nvPr/>
        </p:nvSpPr>
        <p:spPr bwMode="auto">
          <a:xfrm>
            <a:off x="3095836" y="4257092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BE">
              <a:latin typeface="Arial" panose="020B0604020202020204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3959932" y="2600908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BE">
              <a:latin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904148" y="3284984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BE">
              <a:latin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6084168" y="3537012"/>
            <a:ext cx="152400" cy="1524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fr-BE">
              <a:latin typeface="Arial" panose="020B0604020202020204" pitchFamily="34" charset="0"/>
            </a:endParaRPr>
          </a:p>
        </p:txBody>
      </p:sp>
      <p:cxnSp>
        <p:nvCxnSpPr>
          <p:cNvPr id="18" name="Straight Arrow Connector 11"/>
          <p:cNvCxnSpPr>
            <a:cxnSpLocks noChangeShapeType="1"/>
          </p:cNvCxnSpPr>
          <p:nvPr/>
        </p:nvCxnSpPr>
        <p:spPr bwMode="auto">
          <a:xfrm>
            <a:off x="2843808" y="3068960"/>
            <a:ext cx="288032" cy="115212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" name="TextBox 16"/>
          <p:cNvSpPr txBox="1">
            <a:spLocks noChangeArrowheads="1"/>
          </p:cNvSpPr>
          <p:nvPr/>
        </p:nvSpPr>
        <p:spPr bwMode="auto">
          <a:xfrm>
            <a:off x="2483768" y="2636912"/>
            <a:ext cx="8957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VERTEX</a:t>
            </a:r>
            <a:endParaRPr lang="fr-BE" dirty="0"/>
          </a:p>
        </p:txBody>
      </p:sp>
      <p:sp>
        <p:nvSpPr>
          <p:cNvPr id="20" name="TextBox 19"/>
          <p:cNvSpPr txBox="1"/>
          <p:nvPr/>
        </p:nvSpPr>
        <p:spPr>
          <a:xfrm>
            <a:off x="4067944" y="357301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</a:t>
            </a:r>
          </a:p>
        </p:txBody>
      </p: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Реализация в </a:t>
            </a:r>
            <a:r>
              <a:rPr lang="en-US" sz="3600" dirty="0"/>
              <a:t>OpenCascade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55676" y="2528900"/>
            <a:ext cx="162018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TopoDS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32140" y="2024844"/>
            <a:ext cx="140415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Geom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0112" y="3104964"/>
            <a:ext cx="1908212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Geom2d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1736812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OpenCascade vs ACIS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38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355976" y="1736812"/>
            <a:ext cx="0" cy="439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://quaoar.su/imgs/blog/qr_occt_top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1580" y="1772816"/>
            <a:ext cx="3333750" cy="3314700"/>
          </a:xfrm>
          <a:prstGeom prst="rect">
            <a:avLst/>
          </a:prstGeom>
          <a:noFill/>
        </p:spPr>
      </p:pic>
      <p:pic>
        <p:nvPicPr>
          <p:cNvPr id="2052" name="Picture 4" descr="http://quaoar.su/imgs/blog/qr_acis_top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8004" y="1772816"/>
            <a:ext cx="30861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16932"/>
            <a:ext cx="7772400" cy="866527"/>
          </a:xfrm>
        </p:spPr>
        <p:txBody>
          <a:bodyPr>
            <a:normAutofit/>
          </a:bodyPr>
          <a:lstStyle/>
          <a:p>
            <a:r>
              <a:rPr lang="en-US" sz="3200" dirty="0"/>
              <a:t>Assemblies and data exchange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79480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Inexact reps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7520" y="1431541"/>
            <a:ext cx="8668960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74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Assemblies</a:t>
            </a:r>
            <a:endParaRPr lang="en-GB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40</a:t>
            </a:fld>
            <a:endParaRPr lang="en-GB" dirty="0"/>
          </a:p>
        </p:txBody>
      </p:sp>
      <p:sp>
        <p:nvSpPr>
          <p:cNvPr id="6" name="Объект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9099"/>
          </a:xfrm>
        </p:spPr>
        <p:txBody>
          <a:bodyPr>
            <a:normAutofit/>
          </a:bodyPr>
          <a:lstStyle/>
          <a:p>
            <a:r>
              <a:rPr lang="en-US" sz="2000" dirty="0"/>
              <a:t>Geometry: TopoDS</a:t>
            </a:r>
            <a:endParaRPr lang="en-US" sz="1600" dirty="0"/>
          </a:p>
          <a:p>
            <a:r>
              <a:rPr lang="en-US" sz="2000" dirty="0"/>
              <a:t>Assemblies and meta: XDE/OCAF</a:t>
            </a:r>
          </a:p>
          <a:p>
            <a:endParaRPr lang="ru-RU" dirty="0"/>
          </a:p>
        </p:txBody>
      </p:sp>
      <p:pic>
        <p:nvPicPr>
          <p:cNvPr id="2050" name="Picture 2" descr="http://quaoar.su/imgs/blog/xde/xde_assembly_desig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672916"/>
            <a:ext cx="4089524" cy="3331396"/>
          </a:xfrm>
          <a:prstGeom prst="rect">
            <a:avLst/>
          </a:prstGeom>
          <a:noFill/>
        </p:spPr>
      </p:pic>
      <p:pic>
        <p:nvPicPr>
          <p:cNvPr id="2052" name="Picture 4" descr="http://quaoar.su/imgs/blog/xde/xde_assembl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988840"/>
            <a:ext cx="3676650" cy="39243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631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10303, part 42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305342"/>
            <a:ext cx="81472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This part of ISO 10303 [part 42] specifies the resource constructs for the explicit geometric and topological representation of the shape of a product. The scope is determined by the requirements for the explicit </a:t>
            </a:r>
            <a:r>
              <a:rPr lang="en-US" sz="2800" b="1" dirty="0"/>
              <a:t>representation of an ideal product model;</a:t>
            </a:r>
            <a:r>
              <a:rPr lang="en-US" sz="2800" dirty="0"/>
              <a:t> </a:t>
            </a:r>
            <a:r>
              <a:rPr lang="en-US" sz="2800" b="1" dirty="0"/>
              <a:t>tolerances and implicit forms of representation in terms of features are out of scope.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677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B-Rep?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305342"/>
            <a:ext cx="81472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Boundary modelers are currently dominating the CAD/CAM market. Why is it so? The short answer to this question as defined in [5]:</a:t>
            </a:r>
          </a:p>
          <a:p>
            <a:endParaRPr lang="en-US" sz="2800" dirty="0"/>
          </a:p>
          <a:p>
            <a:r>
              <a:rPr lang="en-US" sz="2800" b="1" dirty="0"/>
              <a:t>WYSIWYG:</a:t>
            </a:r>
            <a:r>
              <a:rPr lang="en-US" sz="2800" dirty="0"/>
              <a:t> every EDGE and FACE displayed on the screen is explicitly held in the model’s data structure, making the editing and interrogation of objects straightforward. This may appear to be a trivial point but it makes the attachment of attributes, such as machining tolerances, </a:t>
            </a:r>
            <a:r>
              <a:rPr lang="en-US" sz="2800"/>
              <a:t>to elements </a:t>
            </a:r>
            <a:r>
              <a:rPr lang="en-US" sz="2800" dirty="0"/>
              <a:t>very easy.</a:t>
            </a:r>
          </a:p>
        </p:txBody>
      </p:sp>
    </p:spTree>
    <p:extLst>
      <p:ext uri="{BB962C8B-B14F-4D97-AF65-F5344CB8AC3E}">
        <p14:creationId xmlns:p14="http://schemas.microsoft.com/office/powerpoint/2010/main" val="2841682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57200" y="1305342"/>
            <a:ext cx="814724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extremely hard to build a robust modeler. In general, the following criteria are used to assess every single algorithm: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Accuracy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Robustness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Efficiency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(*) Intelligence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Moreover, there should be ENOUGH algorithms to allow for general-purpose geometric modeling.</a:t>
            </a:r>
          </a:p>
        </p:txBody>
      </p:sp>
    </p:spTree>
    <p:extLst>
      <p:ext uri="{BB962C8B-B14F-4D97-AF65-F5344CB8AC3E}">
        <p14:creationId xmlns:p14="http://schemas.microsoft.com/office/powerpoint/2010/main" val="2839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816932"/>
            <a:ext cx="7772400" cy="866527"/>
          </a:xfrm>
        </p:spPr>
        <p:txBody>
          <a:bodyPr>
            <a:normAutofit/>
          </a:bodyPr>
          <a:lstStyle/>
          <a:p>
            <a:r>
              <a:rPr lang="en-US" sz="3200" dirty="0"/>
              <a:t>Meet</a:t>
            </a:r>
            <a:r>
              <a:rPr lang="ru-RU" sz="3200" dirty="0"/>
              <a:t> </a:t>
            </a:r>
            <a:r>
              <a:rPr lang="en-US" sz="3200" dirty="0"/>
              <a:t>OpenCascade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79277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OpenCascade?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99276" cy="485313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«Although there are facilities for displaying graphics in Open CASCADE, </a:t>
            </a:r>
            <a:r>
              <a:rPr lang="en-US" b="1" dirty="0"/>
              <a:t>the real function of the library is to do the math.</a:t>
            </a:r>
            <a:r>
              <a:rPr lang="en-US" dirty="0"/>
              <a:t> There are dozens of graphics libraries (if not hundreds), but </a:t>
            </a:r>
            <a:r>
              <a:rPr lang="en-US" b="1" dirty="0"/>
              <a:t>there are very few solid modeling libraries,</a:t>
            </a:r>
            <a:r>
              <a:rPr lang="en-US" dirty="0"/>
              <a:t> and Open CASCADE is the only open source solid modeler»</a:t>
            </a:r>
            <a:endParaRPr lang="ru-RU" dirty="0"/>
          </a:p>
          <a:p>
            <a:pPr marL="457200" lvl="1" indent="0">
              <a:buNone/>
            </a:pPr>
            <a:r>
              <a:rPr lang="en-US" dirty="0"/>
              <a:t>(our forum).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756C-3B34-4B99-91F8-26A53EA0962E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014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F96B751D78C4CAFEE93446D2EA943" ma:contentTypeVersion="0" ma:contentTypeDescription="Create a new document." ma:contentTypeScope="" ma:versionID="86d14c7b3338a96b39318c707f9eec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BDCDF-9CF3-4DEE-803E-BA5D4FF8A18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1FE78CE-8404-428E-8906-FDA749ED51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8644BE-0253-4D83-8149-6154489E120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44914</TotalTime>
  <Words>1135</Words>
  <Application>Microsoft Office PowerPoint</Application>
  <PresentationFormat>Экран (4:3)</PresentationFormat>
  <Paragraphs>257</Paragraphs>
  <Slides>40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Arial</vt:lpstr>
      <vt:lpstr>Calibri</vt:lpstr>
      <vt:lpstr>Courier New</vt:lpstr>
      <vt:lpstr>Office Theme</vt:lpstr>
      <vt:lpstr>Modeling kernels</vt:lpstr>
      <vt:lpstr>Kernels on the market</vt:lpstr>
      <vt:lpstr>Exact reps</vt:lpstr>
      <vt:lpstr>Inexact reps</vt:lpstr>
      <vt:lpstr>ISO 10303, part 42</vt:lpstr>
      <vt:lpstr>Why B-Rep?</vt:lpstr>
      <vt:lpstr>But…</vt:lpstr>
      <vt:lpstr>Meet OpenCascade</vt:lpstr>
      <vt:lpstr>What is OpenCascade?</vt:lpstr>
      <vt:lpstr>Modules</vt:lpstr>
      <vt:lpstr>Math support</vt:lpstr>
      <vt:lpstr>Modeling</vt:lpstr>
      <vt:lpstr>Data exchange</vt:lpstr>
      <vt:lpstr>In filesystem</vt:lpstr>
      <vt:lpstr>Build with CMake</vt:lpstr>
      <vt:lpstr>Interesting reading</vt:lpstr>
      <vt:lpstr>Hello World</vt:lpstr>
      <vt:lpstr>Entry point: Draw</vt:lpstr>
      <vt:lpstr>Basic commands</vt:lpstr>
      <vt:lpstr>Prismatic block</vt:lpstr>
      <vt:lpstr>Similar things</vt:lpstr>
      <vt:lpstr>How to build a simple app?</vt:lpstr>
      <vt:lpstr>Understanding B-rep</vt:lpstr>
      <vt:lpstr>Geometry vs Topology</vt:lpstr>
      <vt:lpstr>ISO 10303-42 says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Geometry vs Topology</vt:lpstr>
      <vt:lpstr>Реализация в OpenCascade</vt:lpstr>
      <vt:lpstr>OpenCascade vs ACIS</vt:lpstr>
      <vt:lpstr>Assemblies and data exchange</vt:lpstr>
      <vt:lpstr>Assemblies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CAGD</dc:title>
  <dc:creator>Cecil G Armstrong</dc:creator>
  <cp:lastModifiedBy>Sergey SLYADNEV</cp:lastModifiedBy>
  <cp:revision>1098</cp:revision>
  <cp:lastPrinted>2011-02-08T15:44:55Z</cp:lastPrinted>
  <dcterms:created xsi:type="dcterms:W3CDTF">2008-01-24T12:38:37Z</dcterms:created>
  <dcterms:modified xsi:type="dcterms:W3CDTF">2021-04-24T15:11:21Z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0x010100E72F96B751D78C4CAFEE93446D2EA943</vt:lpwstr>
  </property>
</Properties>
</file>