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notesMasterIdLst>
    <p:notesMasterId r:id="rId49"/>
  </p:notesMasterIdLst>
  <p:handoutMasterIdLst>
    <p:handoutMasterId r:id="rId50"/>
  </p:handoutMasterIdLst>
  <p:sldIdLst>
    <p:sldId id="528" r:id="rId2"/>
    <p:sldId id="636" r:id="rId3"/>
    <p:sldId id="588" r:id="rId4"/>
    <p:sldId id="637" r:id="rId5"/>
    <p:sldId id="593" r:id="rId6"/>
    <p:sldId id="605" r:id="rId7"/>
    <p:sldId id="589" r:id="rId8"/>
    <p:sldId id="642" r:id="rId9"/>
    <p:sldId id="647" r:id="rId10"/>
    <p:sldId id="646" r:id="rId11"/>
    <p:sldId id="645" r:id="rId12"/>
    <p:sldId id="644" r:id="rId13"/>
    <p:sldId id="643" r:id="rId14"/>
    <p:sldId id="640" r:id="rId15"/>
    <p:sldId id="641" r:id="rId16"/>
    <p:sldId id="639" r:id="rId17"/>
    <p:sldId id="648" r:id="rId18"/>
    <p:sldId id="590" r:id="rId19"/>
    <p:sldId id="620" r:id="rId20"/>
    <p:sldId id="649" r:id="rId21"/>
    <p:sldId id="650" r:id="rId22"/>
    <p:sldId id="622" r:id="rId23"/>
    <p:sldId id="652" r:id="rId24"/>
    <p:sldId id="653" r:id="rId25"/>
    <p:sldId id="623" r:id="rId26"/>
    <p:sldId id="654" r:id="rId27"/>
    <p:sldId id="626" r:id="rId28"/>
    <p:sldId id="627" r:id="rId29"/>
    <p:sldId id="617" r:id="rId30"/>
    <p:sldId id="592" r:id="rId31"/>
    <p:sldId id="594" r:id="rId32"/>
    <p:sldId id="595" r:id="rId33"/>
    <p:sldId id="597" r:id="rId34"/>
    <p:sldId id="634" r:id="rId35"/>
    <p:sldId id="625" r:id="rId36"/>
    <p:sldId id="598" r:id="rId37"/>
    <p:sldId id="568" r:id="rId38"/>
    <p:sldId id="621" r:id="rId39"/>
    <p:sldId id="628" r:id="rId40"/>
    <p:sldId id="630" r:id="rId41"/>
    <p:sldId id="606" r:id="rId42"/>
    <p:sldId id="607" r:id="rId43"/>
    <p:sldId id="631" r:id="rId44"/>
    <p:sldId id="633" r:id="rId45"/>
    <p:sldId id="632" r:id="rId46"/>
    <p:sldId id="635" r:id="rId47"/>
    <p:sldId id="596" r:id="rId48"/>
  </p:sldIdLst>
  <p:sldSz cx="9906000" cy="6858000" type="A4"/>
  <p:notesSz cx="6797675" cy="9928225"/>
  <p:custDataLst>
    <p:tags r:id="rId51"/>
  </p:custDataLst>
  <p:defaultTextStyle>
    <a:defPPr>
      <a:defRPr lang="de-DE"/>
    </a:defPPr>
    <a:lvl1pPr algn="l" defTabSz="957263" rtl="0" fontAlgn="base">
      <a:spcBef>
        <a:spcPct val="0"/>
      </a:spcBef>
      <a:spcAft>
        <a:spcPct val="0"/>
      </a:spcAft>
      <a:defRPr sz="1900" kern="1200">
        <a:solidFill>
          <a:schemeClr val="tx1"/>
        </a:solidFill>
        <a:latin typeface="Arial" charset="0"/>
        <a:ea typeface="+mn-ea"/>
        <a:cs typeface="Arial" charset="0"/>
      </a:defRPr>
    </a:lvl1pPr>
    <a:lvl2pPr marL="477838" indent="-20638" algn="l" defTabSz="957263" rtl="0" fontAlgn="base">
      <a:spcBef>
        <a:spcPct val="0"/>
      </a:spcBef>
      <a:spcAft>
        <a:spcPct val="0"/>
      </a:spcAft>
      <a:defRPr sz="1900" kern="1200">
        <a:solidFill>
          <a:schemeClr val="tx1"/>
        </a:solidFill>
        <a:latin typeface="Arial" charset="0"/>
        <a:ea typeface="+mn-ea"/>
        <a:cs typeface="Arial" charset="0"/>
      </a:defRPr>
    </a:lvl2pPr>
    <a:lvl3pPr marL="957263" indent="-42863" algn="l" defTabSz="957263" rtl="0" fontAlgn="base">
      <a:spcBef>
        <a:spcPct val="0"/>
      </a:spcBef>
      <a:spcAft>
        <a:spcPct val="0"/>
      </a:spcAft>
      <a:defRPr sz="1900" kern="1200">
        <a:solidFill>
          <a:schemeClr val="tx1"/>
        </a:solidFill>
        <a:latin typeface="Arial" charset="0"/>
        <a:ea typeface="+mn-ea"/>
        <a:cs typeface="Arial" charset="0"/>
      </a:defRPr>
    </a:lvl3pPr>
    <a:lvl4pPr marL="1435100" indent="-63500" algn="l" defTabSz="957263" rtl="0" fontAlgn="base">
      <a:spcBef>
        <a:spcPct val="0"/>
      </a:spcBef>
      <a:spcAft>
        <a:spcPct val="0"/>
      </a:spcAft>
      <a:defRPr sz="1900" kern="1200">
        <a:solidFill>
          <a:schemeClr val="tx1"/>
        </a:solidFill>
        <a:latin typeface="Arial" charset="0"/>
        <a:ea typeface="+mn-ea"/>
        <a:cs typeface="Arial" charset="0"/>
      </a:defRPr>
    </a:lvl4pPr>
    <a:lvl5pPr marL="1914525" indent="-85725" algn="l" defTabSz="957263" rtl="0" fontAlgn="base">
      <a:spcBef>
        <a:spcPct val="0"/>
      </a:spcBef>
      <a:spcAft>
        <a:spcPct val="0"/>
      </a:spcAft>
      <a:defRPr sz="1900" kern="1200">
        <a:solidFill>
          <a:schemeClr val="tx1"/>
        </a:solidFill>
        <a:latin typeface="Arial" charset="0"/>
        <a:ea typeface="+mn-ea"/>
        <a:cs typeface="Arial" charset="0"/>
      </a:defRPr>
    </a:lvl5pPr>
    <a:lvl6pPr marL="2286000" algn="l" defTabSz="914400" rtl="0" eaLnBrk="1" latinLnBrk="0" hangingPunct="1">
      <a:defRPr sz="1900" kern="1200">
        <a:solidFill>
          <a:schemeClr val="tx1"/>
        </a:solidFill>
        <a:latin typeface="Arial" charset="0"/>
        <a:ea typeface="+mn-ea"/>
        <a:cs typeface="Arial" charset="0"/>
      </a:defRPr>
    </a:lvl6pPr>
    <a:lvl7pPr marL="2743200" algn="l" defTabSz="914400" rtl="0" eaLnBrk="1" latinLnBrk="0" hangingPunct="1">
      <a:defRPr sz="1900" kern="1200">
        <a:solidFill>
          <a:schemeClr val="tx1"/>
        </a:solidFill>
        <a:latin typeface="Arial" charset="0"/>
        <a:ea typeface="+mn-ea"/>
        <a:cs typeface="Arial" charset="0"/>
      </a:defRPr>
    </a:lvl7pPr>
    <a:lvl8pPr marL="3200400" algn="l" defTabSz="914400" rtl="0" eaLnBrk="1" latinLnBrk="0" hangingPunct="1">
      <a:defRPr sz="1900" kern="1200">
        <a:solidFill>
          <a:schemeClr val="tx1"/>
        </a:solidFill>
        <a:latin typeface="Arial" charset="0"/>
        <a:ea typeface="+mn-ea"/>
        <a:cs typeface="Arial" charset="0"/>
      </a:defRPr>
    </a:lvl8pPr>
    <a:lvl9pPr marL="3657600" algn="l" defTabSz="914400" rtl="0" eaLnBrk="1" latinLnBrk="0" hangingPunct="1">
      <a:defRPr sz="19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A8200"/>
    <a:srgbClr val="00338C"/>
    <a:srgbClr val="FE7DA0"/>
    <a:srgbClr val="DDFFEC"/>
    <a:srgbClr val="F9BE01"/>
    <a:srgbClr val="2595FF"/>
    <a:srgbClr val="005B7C"/>
    <a:srgbClr val="00498D"/>
    <a:srgbClr val="92C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Темный стиль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014" autoAdjust="0"/>
    <p:restoredTop sz="96911" autoAdjust="0"/>
  </p:normalViewPr>
  <p:slideViewPr>
    <p:cSldViewPr snapToGrid="0">
      <p:cViewPr>
        <p:scale>
          <a:sx n="125" d="100"/>
          <a:sy n="125" d="100"/>
        </p:scale>
        <p:origin x="402" y="13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1"/>
            <a:ext cx="6797675" cy="495872"/>
          </a:xfrm>
          <a:prstGeom prst="rect">
            <a:avLst/>
          </a:prstGeom>
          <a:noFill/>
          <a:ln>
            <a:noFill/>
          </a:ln>
        </p:spPr>
        <p:txBody>
          <a:bodyPr vert="horz" wrap="square" lIns="34736" tIns="34736" rIns="243151" bIns="34736" numCol="1" anchor="ctr" anchorCtr="0" compatLnSpc="1">
            <a:prstTxWarp prst="textNoShape">
              <a:avLst/>
            </a:prstTxWarp>
          </a:bodyPr>
          <a:lstStyle>
            <a:lvl1pPr algn="r" defTabSz="960426">
              <a:defRPr sz="1500">
                <a:latin typeface="Arial" pitchFamily="34" charset="0"/>
                <a:cs typeface="Arial" pitchFamily="34" charset="0"/>
              </a:defRPr>
            </a:lvl1pPr>
          </a:lstStyle>
          <a:p>
            <a:pPr>
              <a:defRPr/>
            </a:pPr>
            <a:endParaRPr lang="fr-FR"/>
          </a:p>
        </p:txBody>
      </p:sp>
      <p:sp>
        <p:nvSpPr>
          <p:cNvPr id="4" name="Footer Placeholder 3"/>
          <p:cNvSpPr>
            <a:spLocks noGrp="1"/>
          </p:cNvSpPr>
          <p:nvPr>
            <p:ph type="ftr" sz="quarter" idx="2"/>
          </p:nvPr>
        </p:nvSpPr>
        <p:spPr bwMode="auto">
          <a:xfrm>
            <a:off x="0" y="9430813"/>
            <a:ext cx="2945862" cy="495872"/>
          </a:xfrm>
          <a:prstGeom prst="rect">
            <a:avLst/>
          </a:prstGeom>
          <a:noFill/>
          <a:ln>
            <a:noFill/>
          </a:ln>
        </p:spPr>
        <p:txBody>
          <a:bodyPr vert="horz" wrap="square" lIns="88229" tIns="44114" rIns="88229" bIns="44114" numCol="1" anchor="b" anchorCtr="0" compatLnSpc="1">
            <a:prstTxWarp prst="textNoShape">
              <a:avLst/>
            </a:prstTxWarp>
          </a:bodyPr>
          <a:lstStyle>
            <a:lvl1pPr defTabSz="960426">
              <a:defRPr sz="800">
                <a:latin typeface="Arial" pitchFamily="34" charset="0"/>
                <a:cs typeface="Arial" pitchFamily="34" charset="0"/>
              </a:defRPr>
            </a:lvl1pPr>
          </a:lstStyle>
          <a:p>
            <a:pPr>
              <a:defRPr/>
            </a:pPr>
            <a:r>
              <a:rPr lang="de-DE"/>
              <a:t>© 2014 Capgemini. All rights reserved.</a:t>
            </a:r>
          </a:p>
        </p:txBody>
      </p:sp>
      <p:sp>
        <p:nvSpPr>
          <p:cNvPr id="5" name="Slide Number Placeholder 4"/>
          <p:cNvSpPr>
            <a:spLocks noGrp="1"/>
          </p:cNvSpPr>
          <p:nvPr>
            <p:ph type="sldNum" sz="quarter" idx="3"/>
          </p:nvPr>
        </p:nvSpPr>
        <p:spPr bwMode="auto">
          <a:xfrm>
            <a:off x="3850294" y="9430813"/>
            <a:ext cx="2945862" cy="495872"/>
          </a:xfrm>
          <a:prstGeom prst="rect">
            <a:avLst/>
          </a:prstGeom>
          <a:noFill/>
          <a:ln>
            <a:noFill/>
          </a:ln>
        </p:spPr>
        <p:txBody>
          <a:bodyPr vert="horz" wrap="square" lIns="88229" tIns="44114" rIns="88229" bIns="44114" numCol="1" anchor="b" anchorCtr="0" compatLnSpc="1">
            <a:prstTxWarp prst="textNoShape">
              <a:avLst/>
            </a:prstTxWarp>
          </a:bodyPr>
          <a:lstStyle>
            <a:lvl1pPr algn="r" defTabSz="960426">
              <a:defRPr sz="800">
                <a:latin typeface="Arial" pitchFamily="34" charset="0"/>
                <a:cs typeface="Arial" pitchFamily="34" charset="0"/>
              </a:defRPr>
            </a:lvl1pPr>
          </a:lstStyle>
          <a:p>
            <a:pPr>
              <a:defRPr/>
            </a:pPr>
            <a:fld id="{F6D09A86-F2D9-4D88-944C-35471BE124A0}" type="slidenum">
              <a:rPr lang="de-DE"/>
              <a:pPr>
                <a:defRPr/>
              </a:pPr>
              <a:t>‹#›</a:t>
            </a:fld>
            <a:endParaRPr lang="de-DE"/>
          </a:p>
        </p:txBody>
      </p:sp>
    </p:spTree>
    <p:extLst>
      <p:ext uri="{BB962C8B-B14F-4D97-AF65-F5344CB8AC3E}">
        <p14:creationId xmlns:p14="http://schemas.microsoft.com/office/powerpoint/2010/main" val="2355660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1"/>
            <a:ext cx="2945862" cy="495872"/>
          </a:xfrm>
          <a:prstGeom prst="rect">
            <a:avLst/>
          </a:prstGeom>
          <a:noFill/>
          <a:ln>
            <a:noFill/>
          </a:ln>
        </p:spPr>
        <p:txBody>
          <a:bodyPr vert="horz" wrap="square" lIns="95569" tIns="47785" rIns="95569" bIns="47785" numCol="1" anchor="t" anchorCtr="0" compatLnSpc="1">
            <a:prstTxWarp prst="textNoShape">
              <a:avLst/>
            </a:prstTxWarp>
          </a:bodyPr>
          <a:lstStyle>
            <a:lvl1pPr defTabSz="960426">
              <a:defRPr sz="1400">
                <a:latin typeface="Calibri" pitchFamily="34" charset="0"/>
                <a:cs typeface="Arial" pitchFamily="34" charset="0"/>
              </a:defRPr>
            </a:lvl1pPr>
          </a:lstStyle>
          <a:p>
            <a:pPr>
              <a:defRPr/>
            </a:pPr>
            <a:endParaRPr lang="en-US"/>
          </a:p>
        </p:txBody>
      </p:sp>
      <p:sp>
        <p:nvSpPr>
          <p:cNvPr id="3" name="Date Placeholder 2"/>
          <p:cNvSpPr>
            <a:spLocks noGrp="1"/>
          </p:cNvSpPr>
          <p:nvPr>
            <p:ph type="dt" idx="1"/>
          </p:nvPr>
        </p:nvSpPr>
        <p:spPr bwMode="auto">
          <a:xfrm>
            <a:off x="3850294" y="1"/>
            <a:ext cx="2945862" cy="495872"/>
          </a:xfrm>
          <a:prstGeom prst="rect">
            <a:avLst/>
          </a:prstGeom>
          <a:noFill/>
          <a:ln>
            <a:noFill/>
          </a:ln>
        </p:spPr>
        <p:txBody>
          <a:bodyPr vert="horz" wrap="square" lIns="95569" tIns="47785" rIns="95569" bIns="47785" numCol="1" anchor="t" anchorCtr="0" compatLnSpc="1">
            <a:prstTxWarp prst="textNoShape">
              <a:avLst/>
            </a:prstTxWarp>
          </a:bodyPr>
          <a:lstStyle>
            <a:lvl1pPr algn="r" defTabSz="960426">
              <a:defRPr sz="1400">
                <a:latin typeface="Calibri" pitchFamily="34" charset="0"/>
                <a:cs typeface="Arial" pitchFamily="34" charset="0"/>
              </a:defRPr>
            </a:lvl1pPr>
          </a:lstStyle>
          <a:p>
            <a:pPr>
              <a:defRPr/>
            </a:pPr>
            <a:fld id="{7A872721-365B-4666-BC46-A3762C1D2E78}" type="datetimeFigureOut">
              <a:rPr lang="en-US"/>
              <a:pPr>
                <a:defRPr/>
              </a:pPr>
              <a:t>5/29/2021</a:t>
            </a:fld>
            <a:endParaRPr lang="en-US"/>
          </a:p>
        </p:txBody>
      </p:sp>
      <p:sp>
        <p:nvSpPr>
          <p:cNvPr id="4" name="Slide Image Placeholder 3"/>
          <p:cNvSpPr>
            <a:spLocks noGrp="1" noRot="1" noChangeAspect="1"/>
          </p:cNvSpPr>
          <p:nvPr>
            <p:ph type="sldImg" idx="2"/>
          </p:nvPr>
        </p:nvSpPr>
        <p:spPr>
          <a:xfrm>
            <a:off x="712788" y="746125"/>
            <a:ext cx="5373687" cy="3721100"/>
          </a:xfrm>
          <a:prstGeom prst="rect">
            <a:avLst/>
          </a:prstGeom>
          <a:noFill/>
          <a:ln w="12700">
            <a:solidFill>
              <a:prstClr val="black"/>
            </a:solidFill>
          </a:ln>
        </p:spPr>
        <p:txBody>
          <a:bodyPr vert="horz" lIns="91920" tIns="45960" rIns="91920" bIns="45960" rtlCol="0" anchor="ctr"/>
          <a:lstStyle/>
          <a:p>
            <a:pPr lvl="0"/>
            <a:endParaRPr lang="de-DE" noProof="0"/>
          </a:p>
        </p:txBody>
      </p:sp>
      <p:sp>
        <p:nvSpPr>
          <p:cNvPr id="5" name="Notes Placeholder 4"/>
          <p:cNvSpPr>
            <a:spLocks noGrp="1"/>
          </p:cNvSpPr>
          <p:nvPr>
            <p:ph type="body" sz="quarter" idx="3"/>
          </p:nvPr>
        </p:nvSpPr>
        <p:spPr bwMode="auto">
          <a:xfrm>
            <a:off x="679464" y="4715406"/>
            <a:ext cx="5438748" cy="4467471"/>
          </a:xfrm>
          <a:prstGeom prst="rect">
            <a:avLst/>
          </a:prstGeom>
          <a:noFill/>
          <a:ln>
            <a:noFill/>
          </a:ln>
        </p:spPr>
        <p:txBody>
          <a:bodyPr vert="horz" wrap="square" lIns="95569" tIns="47785" rIns="95569" bIns="4778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9430813"/>
            <a:ext cx="2945862" cy="495872"/>
          </a:xfrm>
          <a:prstGeom prst="rect">
            <a:avLst/>
          </a:prstGeom>
          <a:noFill/>
          <a:ln>
            <a:noFill/>
          </a:ln>
        </p:spPr>
        <p:txBody>
          <a:bodyPr vert="horz" wrap="square" lIns="95569" tIns="47785" rIns="95569" bIns="47785" numCol="1" anchor="b" anchorCtr="0" compatLnSpc="1">
            <a:prstTxWarp prst="textNoShape">
              <a:avLst/>
            </a:prstTxWarp>
          </a:bodyPr>
          <a:lstStyle>
            <a:lvl1pPr defTabSz="960426">
              <a:defRPr sz="1400">
                <a:latin typeface="Calibri"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bwMode="auto">
          <a:xfrm>
            <a:off x="3850294" y="9430813"/>
            <a:ext cx="2945862" cy="495872"/>
          </a:xfrm>
          <a:prstGeom prst="rect">
            <a:avLst/>
          </a:prstGeom>
          <a:noFill/>
          <a:ln>
            <a:noFill/>
          </a:ln>
        </p:spPr>
        <p:txBody>
          <a:bodyPr vert="horz" wrap="square" lIns="95569" tIns="47785" rIns="95569" bIns="47785" numCol="1" anchor="b" anchorCtr="0" compatLnSpc="1">
            <a:prstTxWarp prst="textNoShape">
              <a:avLst/>
            </a:prstTxWarp>
          </a:bodyPr>
          <a:lstStyle>
            <a:lvl1pPr algn="r" defTabSz="960426">
              <a:defRPr sz="1400">
                <a:latin typeface="Calibri" pitchFamily="34" charset="0"/>
                <a:cs typeface="Arial" pitchFamily="34" charset="0"/>
              </a:defRPr>
            </a:lvl1pPr>
          </a:lstStyle>
          <a:p>
            <a:pPr>
              <a:defRPr/>
            </a:pPr>
            <a:fld id="{49060162-5EA1-4E7A-9E67-159537E3963B}" type="slidenum">
              <a:rPr lang="en-US"/>
              <a:pPr>
                <a:defRPr/>
              </a:pPr>
              <a:t>‹#›</a:t>
            </a:fld>
            <a:endParaRPr lang="en-US"/>
          </a:p>
        </p:txBody>
      </p:sp>
    </p:spTree>
    <p:extLst>
      <p:ext uri="{BB962C8B-B14F-4D97-AF65-F5344CB8AC3E}">
        <p14:creationId xmlns:p14="http://schemas.microsoft.com/office/powerpoint/2010/main" val="3708847729"/>
      </p:ext>
    </p:extLst>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1</a:t>
            </a:fld>
            <a:endParaRPr lang="en-US"/>
          </a:p>
        </p:txBody>
      </p:sp>
    </p:spTree>
    <p:extLst>
      <p:ext uri="{BB962C8B-B14F-4D97-AF65-F5344CB8AC3E}">
        <p14:creationId xmlns:p14="http://schemas.microsoft.com/office/powerpoint/2010/main" val="1852070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32494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11676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06934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56793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90382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88248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96782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60593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86139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62042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71071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64873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00419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66299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56584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077904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162982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727820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683558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37</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12053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354773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086335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41</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155464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810211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067196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2093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47</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08850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0872450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oleObject" Target="../embeddings/oleObject2.bin"/><Relationship Id="rId5" Type="http://schemas.openxmlformats.org/officeDocument/2006/relationships/slideMaster" Target="../slideMasters/slideMaster1.xml"/><Relationship Id="rId10" Type="http://schemas.openxmlformats.org/officeDocument/2006/relationships/image" Target="../media/image5.jpeg"/><Relationship Id="rId4" Type="http://schemas.openxmlformats.org/officeDocument/2006/relationships/tags" Target="../tags/tag13.xml"/><Relationship Id="rId9"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2.jpe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image" Target="../media/image2.jpe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oleObject" Target="../embeddings/oleObject4.bin"/><Relationship Id="rId5" Type="http://schemas.openxmlformats.org/officeDocument/2006/relationships/tags" Target="../tags/tag23.xml"/><Relationship Id="rId10" Type="http://schemas.openxmlformats.org/officeDocument/2006/relationships/image" Target="../media/image1.emf"/><Relationship Id="rId4" Type="http://schemas.openxmlformats.org/officeDocument/2006/relationships/tags" Target="../tags/tag22.xml"/><Relationship Id="rId9"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image" Target="../media/image2.jpe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oleObject" Target="../embeddings/oleObject6.bin"/><Relationship Id="rId5" Type="http://schemas.openxmlformats.org/officeDocument/2006/relationships/tags" Target="../tags/tag30.xml"/><Relationship Id="rId10" Type="http://schemas.openxmlformats.org/officeDocument/2006/relationships/image" Target="../media/image1.emf"/><Relationship Id="rId4" Type="http://schemas.openxmlformats.org/officeDocument/2006/relationships/tags" Target="../tags/tag29.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image" Target="../media/image2.jpe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oleObject" Target="../embeddings/oleObject8.bin"/><Relationship Id="rId5" Type="http://schemas.openxmlformats.org/officeDocument/2006/relationships/tags" Target="../tags/tag37.xml"/><Relationship Id="rId10" Type="http://schemas.openxmlformats.org/officeDocument/2006/relationships/image" Target="../media/image1.emf"/><Relationship Id="rId4" Type="http://schemas.openxmlformats.org/officeDocument/2006/relationships/tags" Target="../tags/tag36.xml"/><Relationship Id="rId9" Type="http://schemas.openxmlformats.org/officeDocument/2006/relationships/oleObject" Target="../embeddings/oleObject7.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graphicFrame>
        <p:nvGraphicFramePr>
          <p:cNvPr id="5" name="Object 2"/>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0" name="Picture 4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pic>
        <p:nvPicPr>
          <p:cNvPr id="19" name="Picture 2" descr="D:\Users\bkp\My Work\GSLs\TEMPLATES\DCX-MS\07-01\DCX_VI_PPT Template Image 2.jp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048" y="1033866"/>
            <a:ext cx="9902952" cy="5824134"/>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190500" dist="38100" dir="5400000" algn="t" rotWithShape="0">
              <a:prstClr val="black">
                <a:alpha val="40000"/>
              </a:prstClr>
            </a:outerShdw>
          </a:effectLst>
        </p:spPr>
        <p:txBody>
          <a:bodyPr wrap="square" lIns="33059" tIns="42976" rIns="33059" bIns="42976" rtlCol="0" anchor="ctr"/>
          <a:lstStyle/>
          <a:p>
            <a:pPr algn="ctr"/>
            <a:endParaRPr lang="en-US" sz="1000" dirty="0">
              <a:solidFill>
                <a:prstClr val="white"/>
              </a:solidFill>
              <a:cs typeface="Arial"/>
            </a:endParaRPr>
          </a:p>
        </p:txBody>
      </p:sp>
      <p:sp>
        <p:nvSpPr>
          <p:cNvPr id="21" name="Rectangle 20"/>
          <p:cNvSpPr/>
          <p:nvPr userDrawn="1">
            <p:custDataLst>
              <p:tags r:id="rId4"/>
            </p:custDataLst>
          </p:nvPr>
        </p:nvSpPr>
        <p:spPr>
          <a:xfrm>
            <a:off x="0" y="6311265"/>
            <a:ext cx="9906000" cy="546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solidFill>
                <a:prstClr val="white"/>
              </a:solidFill>
            </a:endParaRPr>
          </a:p>
        </p:txBody>
      </p:sp>
      <p:sp>
        <p:nvSpPr>
          <p:cNvPr id="23" name="Titre 20"/>
          <p:cNvSpPr>
            <a:spLocks noGrp="1"/>
          </p:cNvSpPr>
          <p:nvPr>
            <p:ph type="title"/>
          </p:nvPr>
        </p:nvSpPr>
        <p:spPr>
          <a:xfrm>
            <a:off x="712788" y="3592221"/>
            <a:ext cx="5250267" cy="822959"/>
          </a:xfrm>
          <a:effectLst>
            <a:outerShdw blurRad="38100" dist="25400" dir="2700000" algn="tl" rotWithShape="0">
              <a:prstClr val="black">
                <a:alpha val="75000"/>
              </a:prstClr>
            </a:outerShdw>
          </a:effectLst>
        </p:spPr>
        <p:txBody>
          <a:bodyPr lIns="0" rIns="180000" anchor="t"/>
          <a:lstStyle>
            <a:lvl1pPr>
              <a:defRPr sz="3200">
                <a:solidFill>
                  <a:schemeClr val="bg1"/>
                </a:solidFill>
              </a:defRPr>
            </a:lvl1pPr>
          </a:lstStyle>
          <a:p>
            <a:endParaRPr lang="fr-FR" dirty="0"/>
          </a:p>
        </p:txBody>
      </p:sp>
      <p:pic>
        <p:nvPicPr>
          <p:cNvPr id="25" name="Picture 23" descr="D:\Users\bkp\My Work\TEMPLATES\LOGO Library\Capgemini_Logo_Set\Slogan_PMRC_cmyk_Capgemini.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6317615" y="6466486"/>
            <a:ext cx="2880360" cy="2362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375" y="577081"/>
            <a:ext cx="3765176" cy="123106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sp>
        <p:nvSpPr>
          <p:cNvPr id="8" name="Freeform 4"/>
          <p:cNvSpPr>
            <a:spLocks/>
          </p:cNvSpPr>
          <p:nvPr>
            <p:custDataLst>
              <p:tags r:id="rId1"/>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2" name="Title 1"/>
          <p:cNvSpPr>
            <a:spLocks noGrp="1"/>
          </p:cNvSpPr>
          <p:nvPr>
            <p:ph type="title"/>
          </p:nvPr>
        </p:nvSpPr>
        <p:spPr/>
        <p:txBody>
          <a:bodyPr/>
          <a:lstStyle>
            <a:lvl1pPr>
              <a:defRPr/>
            </a:lvl1pPr>
          </a:lstStyle>
          <a:p>
            <a:r>
              <a:rPr lang="fr-FR" noProof="0"/>
              <a:t>Modifiez le style du titre</a:t>
            </a:r>
            <a:endParaRPr lang="en-US" dirty="0"/>
          </a:p>
        </p:txBody>
      </p:sp>
      <p:cxnSp>
        <p:nvCxnSpPr>
          <p:cNvPr id="11" name="Straight Connector 5"/>
          <p:cNvCxnSpPr/>
          <p:nvPr userDrawn="1">
            <p:custDataLst>
              <p:tags r:id="rId2"/>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0"/>
          <p:cNvSpPr txBox="1">
            <a:spLocks noChangeArrowheads="1"/>
          </p:cNvSpPr>
          <p:nvPr userDrawn="1">
            <p:custDataLst>
              <p:tags r:id="rId3"/>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18" name="Rectangle 12"/>
          <p:cNvSpPr>
            <a:spLocks noChangeArrowheads="1"/>
          </p:cNvSpPr>
          <p:nvPr userDrawn="1">
            <p:custDataLst>
              <p:tags r:id="rId4"/>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19" name="Picture 18"/>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20" name="Rectangle 19"/>
          <p:cNvSpPr>
            <a:spLocks noChangeArrowheads="1"/>
          </p:cNvSpPr>
          <p:nvPr userDrawn="1">
            <p:custDataLst>
              <p:tags r:id="rId5"/>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
        <p:nvSpPr>
          <p:cNvPr id="9" name="Content Placeholder 2"/>
          <p:cNvSpPr>
            <a:spLocks noGrp="1"/>
          </p:cNvSpPr>
          <p:nvPr>
            <p:ph idx="1"/>
          </p:nvPr>
        </p:nvSpPr>
        <p:spPr>
          <a:xfrm>
            <a:off x="323392" y="1449018"/>
            <a:ext cx="9582608" cy="4689498"/>
          </a:xfrm>
        </p:spPr>
        <p:txBody>
          <a:bodyPr/>
          <a:lstStyle>
            <a:lvl1pPr>
              <a:defRPr b="0"/>
            </a:lvl1pPr>
          </a:lstStyle>
          <a:p>
            <a:pPr lv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amp; Heading">
    <p:spTree>
      <p:nvGrpSpPr>
        <p:cNvPr id="1" name=""/>
        <p:cNvGrpSpPr/>
        <p:nvPr/>
      </p:nvGrpSpPr>
      <p:grpSpPr>
        <a:xfrm>
          <a:off x="0" y="0"/>
          <a:ext cx="0" cy="0"/>
          <a:chOff x="0" y="0"/>
          <a:chExt cx="0" cy="0"/>
        </a:xfrm>
      </p:grpSpPr>
      <p:graphicFrame>
        <p:nvGraphicFramePr>
          <p:cNvPr id="5" name="Object 2"/>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9" imgW="360" imgH="360" progId="">
                  <p:embed/>
                </p:oleObj>
              </mc:Choice>
              <mc:Fallback>
                <p:oleObj name="think-cell Slide" r:id="rId9" imgW="360" imgH="360" progId="">
                  <p:embed/>
                  <p:pic>
                    <p:nvPicPr>
                      <p:cNvPr id="0" name="Picture 8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Freeform 4"/>
          <p:cNvSpPr>
            <a:spLocks/>
          </p:cNvSpPr>
          <p:nvPr>
            <p:custDataLst>
              <p:tags r:id="rId2"/>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graphicFrame>
        <p:nvGraphicFramePr>
          <p:cNvPr id="13" name="Object 3"/>
          <p:cNvGraphicFramePr>
            <a:graphicFrameLocks noChangeAspect="1"/>
          </p:cNvGraphicFramePr>
          <p:nvPr>
            <p:custDataLst>
              <p:tags r:id="rId3"/>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name="think-cell Slide" r:id="rId11" imgW="360" imgH="360" progId="">
                  <p:embed/>
                </p:oleObj>
              </mc:Choice>
              <mc:Fallback>
                <p:oleObj name="think-cell Slide" r:id="rId11" imgW="360" imgH="360" progId="">
                  <p:embed/>
                  <p:pic>
                    <p:nvPicPr>
                      <p:cNvPr id="0" name="Picture 8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fr-FR" noProof="0"/>
              <a:t>Modifiez le style du titre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p:txBody>
      </p:sp>
      <p:sp>
        <p:nvSpPr>
          <p:cNvPr id="8" name="Espace réservé du texte 7"/>
          <p:cNvSpPr>
            <a:spLocks noGrp="1"/>
          </p:cNvSpPr>
          <p:nvPr>
            <p:ph type="body" sz="quarter" idx="11"/>
          </p:nvPr>
        </p:nvSpPr>
        <p:spPr>
          <a:xfrm>
            <a:off x="323487" y="1495447"/>
            <a:ext cx="9598643" cy="643612"/>
          </a:xfrm>
        </p:spPr>
        <p:txBody>
          <a:bodyPr/>
          <a:lstStyle>
            <a:lvl1pPr marL="0" indent="0">
              <a:buNone/>
              <a:defRPr b="1">
                <a:solidFill>
                  <a:schemeClr val="accent2"/>
                </a:solidFill>
              </a:defRPr>
            </a:lvl1pPr>
          </a:lstStyle>
          <a:p>
            <a:pPr lvl="0"/>
            <a:r>
              <a:rPr lang="fr-FR"/>
              <a:t>Modifiez les styles du texte du masque</a:t>
            </a:r>
          </a:p>
        </p:txBody>
      </p:sp>
      <p:cxnSp>
        <p:nvCxnSpPr>
          <p:cNvPr id="19" name="Straight Connector 5"/>
          <p:cNvCxnSpPr/>
          <p:nvPr userDrawn="1">
            <p:custDataLst>
              <p:tags r:id="rId4"/>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TextBox 10"/>
          <p:cNvSpPr txBox="1">
            <a:spLocks noChangeArrowheads="1"/>
          </p:cNvSpPr>
          <p:nvPr userDrawn="1">
            <p:custDataLst>
              <p:tags r:id="rId5"/>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21" name="Rectangle 12"/>
          <p:cNvSpPr>
            <a:spLocks noChangeArrowheads="1"/>
          </p:cNvSpPr>
          <p:nvPr userDrawn="1">
            <p:custDataLst>
              <p:tags r:id="rId6"/>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22" name="Picture 2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23" name="Rectangle 22"/>
          <p:cNvSpPr>
            <a:spLocks noChangeArrowheads="1"/>
          </p:cNvSpPr>
          <p:nvPr userDrawn="1">
            <p:custDataLst>
              <p:tags r:id="rId7"/>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2"/>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9" imgW="360" imgH="360" progId="">
                  <p:embed/>
                </p:oleObj>
              </mc:Choice>
              <mc:Fallback>
                <p:oleObj name="think-cell Slide" r:id="rId9" imgW="360" imgH="360" progId="">
                  <p:embed/>
                  <p:pic>
                    <p:nvPicPr>
                      <p:cNvPr id="0" name="Picture 8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Freeform 4"/>
          <p:cNvSpPr>
            <a:spLocks/>
          </p:cNvSpPr>
          <p:nvPr>
            <p:custDataLst>
              <p:tags r:id="rId2"/>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graphicFrame>
        <p:nvGraphicFramePr>
          <p:cNvPr id="16" name="Object 3"/>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11" imgW="360" imgH="360" progId="">
                  <p:embed/>
                </p:oleObj>
              </mc:Choice>
              <mc:Fallback>
                <p:oleObj name="think-cell Slide" r:id="rId11" imgW="360" imgH="360" progId="">
                  <p:embed/>
                  <p:pic>
                    <p:nvPicPr>
                      <p:cNvPr id="0" name="Picture 8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fr-FR" noProof="0"/>
              <a:t>Modifiez le style du titre</a:t>
            </a:r>
            <a:endParaRPr lang="en-US" noProof="0" dirty="0"/>
          </a:p>
        </p:txBody>
      </p:sp>
      <p:sp>
        <p:nvSpPr>
          <p:cNvPr id="4" name="Espace réservé du contenu 3"/>
          <p:cNvSpPr>
            <a:spLocks noGrp="1"/>
          </p:cNvSpPr>
          <p:nvPr>
            <p:ph sz="quarter" idx="10"/>
          </p:nvPr>
        </p:nvSpPr>
        <p:spPr>
          <a:xfrm>
            <a:off x="314709" y="2206953"/>
            <a:ext cx="4502138" cy="4041990"/>
          </a:xfrm>
        </p:spPr>
        <p:txBody>
          <a:bodyPr/>
          <a:lstStyle>
            <a:lvl1pPr>
              <a:defRPr sz="1800"/>
            </a:lvl1pPr>
            <a:lvl2pPr>
              <a:defRPr sz="1600"/>
            </a:lvl2pPr>
            <a:lvl3pPr>
              <a:defRPr sz="1400"/>
            </a:lvl3pPr>
            <a:lvl4pPr>
              <a:defRPr sz="1200"/>
            </a:lvl4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fr-FR" noProof="0"/>
              <a:t>Modifiez les styles du texte du masque</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fr-FR" noProof="0"/>
              <a:t>Modifiez les styles du texte du masque</a:t>
            </a:r>
          </a:p>
        </p:txBody>
      </p:sp>
      <p:cxnSp>
        <p:nvCxnSpPr>
          <p:cNvPr id="22" name="Straight Connector 5"/>
          <p:cNvCxnSpPr/>
          <p:nvPr userDrawn="1">
            <p:custDataLst>
              <p:tags r:id="rId4"/>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TextBox 10"/>
          <p:cNvSpPr txBox="1">
            <a:spLocks noChangeArrowheads="1"/>
          </p:cNvSpPr>
          <p:nvPr userDrawn="1">
            <p:custDataLst>
              <p:tags r:id="rId5"/>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24" name="Rectangle 12"/>
          <p:cNvSpPr>
            <a:spLocks noChangeArrowheads="1"/>
          </p:cNvSpPr>
          <p:nvPr userDrawn="1">
            <p:custDataLst>
              <p:tags r:id="rId6"/>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25" name="Picture 2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26" name="Rectangle 25"/>
          <p:cNvSpPr>
            <a:spLocks noChangeArrowheads="1"/>
          </p:cNvSpPr>
          <p:nvPr userDrawn="1">
            <p:custDataLst>
              <p:tags r:id="rId7"/>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9" imgW="360" imgH="360" progId="">
                  <p:embed/>
                </p:oleObj>
              </mc:Choice>
              <mc:Fallback>
                <p:oleObj name="think-cell Slide" r:id="rId9" imgW="360" imgH="360" progId="">
                  <p:embed/>
                  <p:pic>
                    <p:nvPicPr>
                      <p:cNvPr id="0" name="Picture 8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Freeform 4"/>
          <p:cNvSpPr>
            <a:spLocks/>
          </p:cNvSpPr>
          <p:nvPr>
            <p:custDataLst>
              <p:tags r:id="rId2"/>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graphicFrame>
        <p:nvGraphicFramePr>
          <p:cNvPr id="10" name="Object 3"/>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11" imgW="360" imgH="360" progId="">
                  <p:embed/>
                </p:oleObj>
              </mc:Choice>
              <mc:Fallback>
                <p:oleObj name="think-cell Slide" r:id="rId11" imgW="360" imgH="360" progId="">
                  <p:embed/>
                  <p:pic>
                    <p:nvPicPr>
                      <p:cNvPr id="0" name="Picture 8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fr-FR" noProof="0"/>
              <a:t>Modifiez le style du titre</a:t>
            </a:r>
            <a:endParaRPr lang="en-US" noProof="0" dirty="0"/>
          </a:p>
        </p:txBody>
      </p:sp>
      <p:cxnSp>
        <p:nvCxnSpPr>
          <p:cNvPr id="16" name="Straight Connector 5"/>
          <p:cNvCxnSpPr/>
          <p:nvPr userDrawn="1">
            <p:custDataLst>
              <p:tags r:id="rId4"/>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TextBox 10"/>
          <p:cNvSpPr txBox="1">
            <a:spLocks noChangeArrowheads="1"/>
          </p:cNvSpPr>
          <p:nvPr userDrawn="1">
            <p:custDataLst>
              <p:tags r:id="rId5"/>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18" name="Rectangle 12"/>
          <p:cNvSpPr>
            <a:spLocks noChangeArrowheads="1"/>
          </p:cNvSpPr>
          <p:nvPr userDrawn="1">
            <p:custDataLst>
              <p:tags r:id="rId6"/>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19" name="Picture 1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20" name="Rectangle 19"/>
          <p:cNvSpPr>
            <a:spLocks noChangeArrowheads="1"/>
          </p:cNvSpPr>
          <p:nvPr userDrawn="1">
            <p:custDataLst>
              <p:tags r:id="rId7"/>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E0346CA7-C214-4094-9F1E-2C10CC8B70A2}" type="datetime1">
              <a:rPr lang="en-US" smtClean="0"/>
              <a:pPr/>
              <a:t>5/29/2021</a:t>
            </a:fld>
            <a:endParaRPr lang="en-GB" dirty="0"/>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DC5B756C-3B34-4B99-91F8-26A53EA0962E}" type="slidenum">
              <a:rPr lang="en-GB" smtClean="0"/>
              <a:pPr/>
              <a:t>‹#›</a:t>
            </a:fld>
            <a:endParaRPr lang="en-GB" dirty="0"/>
          </a:p>
        </p:txBody>
      </p:sp>
    </p:spTree>
    <p:extLst>
      <p:ext uri="{BB962C8B-B14F-4D97-AF65-F5344CB8AC3E}">
        <p14:creationId xmlns:p14="http://schemas.microsoft.com/office/powerpoint/2010/main" val="428064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tags" Target="../tags/tag6.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tags" Target="../tags/tag9.xml"/><Relationship Id="rId10"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tags" Target="../tags/tag3.xml"/><Relationship Id="rId14"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50" name="Object 126"/>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16" imgW="360" imgH="360" progId="">
                  <p:embed/>
                </p:oleObj>
              </mc:Choice>
              <mc:Fallback>
                <p:oleObj name="think-cell Slide" r:id="rId16" imgW="360" imgH="360" progId="">
                  <p:embed/>
                  <p:pic>
                    <p:nvPicPr>
                      <p:cNvPr id="0" name="Picture 54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2" name="Title Placeholder 1"/>
          <p:cNvSpPr>
            <a:spLocks noGrp="1"/>
          </p:cNvSpPr>
          <p:nvPr>
            <p:ph type="title"/>
            <p:custDataLst>
              <p:tags r:id="rId9"/>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a:t>Cliquez pour modifier le style du titre</a:t>
            </a:r>
            <a:endParaRPr lang="en-US"/>
          </a:p>
        </p:txBody>
      </p:sp>
      <p:sp>
        <p:nvSpPr>
          <p:cNvPr id="1153" name="Text Placeholder 2"/>
          <p:cNvSpPr>
            <a:spLocks noGrp="1"/>
          </p:cNvSpPr>
          <p:nvPr>
            <p:ph type="body" idx="1"/>
            <p:custDataLst>
              <p:tags r:id="rId10"/>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a:t>Click to edit Master text style</a:t>
            </a:r>
          </a:p>
          <a:p>
            <a:pPr lvl="1"/>
            <a:r>
              <a:rPr lang="en-US"/>
              <a:t>Text style level 2</a:t>
            </a:r>
          </a:p>
          <a:p>
            <a:pPr lvl="2"/>
            <a:r>
              <a:rPr lang="en-US"/>
              <a:t>Text style level 3</a:t>
            </a:r>
          </a:p>
          <a:p>
            <a:pPr lvl="3"/>
            <a:r>
              <a:rPr lang="en-US"/>
              <a:t>Text style level 4</a:t>
            </a:r>
          </a:p>
        </p:txBody>
      </p:sp>
      <p:sp>
        <p:nvSpPr>
          <p:cNvPr id="16" name="Freeform 4"/>
          <p:cNvSpPr>
            <a:spLocks/>
          </p:cNvSpPr>
          <p:nvPr>
            <p:custDataLst>
              <p:tags r:id="rId11"/>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cxnSp>
        <p:nvCxnSpPr>
          <p:cNvPr id="14" name="Straight Connector 5"/>
          <p:cNvCxnSpPr/>
          <p:nvPr>
            <p:custDataLst>
              <p:tags r:id="rId12"/>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Box 10"/>
          <p:cNvSpPr txBox="1">
            <a:spLocks noChangeArrowheads="1"/>
          </p:cNvSpPr>
          <p:nvPr>
            <p:custDataLst>
              <p:tags r:id="rId13"/>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20" name="Rectangle 12"/>
          <p:cNvSpPr>
            <a:spLocks noChangeArrowheads="1"/>
          </p:cNvSpPr>
          <p:nvPr>
            <p:custDataLst>
              <p:tags r:id="rId14"/>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21" name="Picture 2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15" name="Rectangle 14"/>
          <p:cNvSpPr>
            <a:spLocks noChangeArrowheads="1"/>
          </p:cNvSpPr>
          <p:nvPr>
            <p:custDataLst>
              <p:tags r:id="rId15"/>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Tree>
  </p:cSld>
  <p:clrMap bg1="lt1" tx1="dk1" bg2="lt2" tx2="dk2" accent1="accent1" accent2="accent2" accent3="accent3" accent4="accent4" accent5="accent5" accent6="accent6" hlink="hlink" folHlink="folHlink"/>
  <p:sldLayoutIdLst>
    <p:sldLayoutId id="2147483954" r:id="rId1"/>
    <p:sldLayoutId id="2147483957" r:id="rId2"/>
    <p:sldLayoutId id="2147483958" r:id="rId3"/>
    <p:sldLayoutId id="2147483959" r:id="rId4"/>
    <p:sldLayoutId id="2147483960" r:id="rId5"/>
    <p:sldLayoutId id="2147483961" r:id="rId6"/>
  </p:sldLayoutIdLst>
  <p:hf sldNum="0" hdr="0" ftr="0" dt="0"/>
  <p:txStyles>
    <p:titleStyle>
      <a:lvl1pPr algn="l" defTabSz="912813"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hyperlink" Target="https://www.mongodb.com/" TargetMode="External"/><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hyperlink" Target="https://www.sqlite.org/"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0" y="1930400"/>
            <a:ext cx="9906000" cy="254846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err="1">
              <a:solidFill>
                <a:schemeClr val="tx2">
                  <a:lumMod val="50000"/>
                </a:schemeClr>
              </a:solidFill>
            </a:endParaRPr>
          </a:p>
        </p:txBody>
      </p:sp>
      <p:sp>
        <p:nvSpPr>
          <p:cNvPr id="3" name="Title 2"/>
          <p:cNvSpPr>
            <a:spLocks noGrp="1"/>
          </p:cNvSpPr>
          <p:nvPr>
            <p:ph type="title"/>
          </p:nvPr>
        </p:nvSpPr>
        <p:spPr>
          <a:xfrm>
            <a:off x="400692" y="2010833"/>
            <a:ext cx="8866598" cy="2247900"/>
          </a:xfrm>
        </p:spPr>
        <p:txBody>
          <a:bodyPr/>
          <a:lstStyle/>
          <a:p>
            <a:pPr algn="ctr">
              <a:lnSpc>
                <a:spcPct val="150000"/>
              </a:lnSpc>
            </a:pPr>
            <a:r>
              <a:rPr lang="en-US" sz="2800" b="1" dirty="0">
                <a:latin typeface="Segoe UI" panose="020B0502040204020203" pitchFamily="34" charset="0"/>
                <a:cs typeface="Segoe UI" panose="020B0502040204020203" pitchFamily="34" charset="0"/>
              </a:rPr>
              <a:t>OCAF: </a:t>
            </a:r>
            <a:r>
              <a:rPr lang="en-US" sz="2800" dirty="0">
                <a:latin typeface="Segoe UI" panose="020B0502040204020203" pitchFamily="34" charset="0"/>
                <a:cs typeface="Segoe UI" panose="020B0502040204020203" pitchFamily="34" charset="0"/>
              </a:rPr>
              <a:t>OpenCascade Application Framework</a:t>
            </a:r>
            <a:endParaRPr lang="fr-FR" sz="2000" b="1" i="1" dirty="0">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3899B03C-74B8-412E-AF70-290C671E93C5}"/>
              </a:ext>
            </a:extLst>
          </p:cNvPr>
          <p:cNvSpPr txBox="1"/>
          <p:nvPr/>
        </p:nvSpPr>
        <p:spPr>
          <a:xfrm>
            <a:off x="4024907" y="5278343"/>
            <a:ext cx="1856186" cy="369332"/>
          </a:xfrm>
          <a:prstGeom prst="rect">
            <a:avLst/>
          </a:prstGeom>
          <a:noFill/>
        </p:spPr>
        <p:txBody>
          <a:bodyPr wrap="square" rtlCol="0">
            <a:spAutoFit/>
          </a:bodyPr>
          <a:lstStyle/>
          <a:p>
            <a:pPr algn="ctr"/>
            <a:r>
              <a:rPr lang="en-US" sz="1800" dirty="0">
                <a:solidFill>
                  <a:schemeClr val="tx2">
                    <a:lumMod val="50000"/>
                  </a:schemeClr>
                </a:solidFill>
                <a:latin typeface="Segoe UI" panose="020B0502040204020203" pitchFamily="34" charset="0"/>
                <a:cs typeface="Segoe UI" panose="020B0502040204020203" pitchFamily="34" charset="0"/>
              </a:rPr>
              <a:t>Sergey Slyadnev</a:t>
            </a:r>
            <a:endParaRPr lang="ru-RU" sz="1800" dirty="0">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72276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15598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57847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48011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Copy/Paste.</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93910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Copy/Paste.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Transactions (how to revert model changes in something goes wrong?)</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22095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Copy/Paste.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Transactions (how to revert model changes in something goes wrong?)</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F2E09F50-6547-492B-881A-4BCA6F5A5DE0}"/>
              </a:ext>
            </a:extLst>
          </p:cNvPr>
          <p:cNvPicPr>
            <a:picLocks noChangeAspect="1"/>
          </p:cNvPicPr>
          <p:nvPr/>
        </p:nvPicPr>
        <p:blipFill>
          <a:blip r:embed="rId3"/>
          <a:stretch>
            <a:fillRect/>
          </a:stretch>
        </p:blipFill>
        <p:spPr>
          <a:xfrm>
            <a:off x="1142999" y="3735510"/>
            <a:ext cx="4173984" cy="904804"/>
          </a:xfrm>
          <a:prstGeom prst="rect">
            <a:avLst/>
          </a:prstGeom>
        </p:spPr>
      </p:pic>
    </p:spTree>
    <p:extLst>
      <p:ext uri="{BB962C8B-B14F-4D97-AF65-F5344CB8AC3E}">
        <p14:creationId xmlns:p14="http://schemas.microsoft.com/office/powerpoint/2010/main" val="1681795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Copy/Paste.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Transactions (how to revert model changes in something goes wrong?)</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F2E09F50-6547-492B-881A-4BCA6F5A5DE0}"/>
              </a:ext>
            </a:extLst>
          </p:cNvPr>
          <p:cNvPicPr>
            <a:picLocks noChangeAspect="1"/>
          </p:cNvPicPr>
          <p:nvPr/>
        </p:nvPicPr>
        <p:blipFill>
          <a:blip r:embed="rId3"/>
          <a:stretch>
            <a:fillRect/>
          </a:stretch>
        </p:blipFill>
        <p:spPr>
          <a:xfrm>
            <a:off x="1142999" y="3735510"/>
            <a:ext cx="4173984" cy="904804"/>
          </a:xfrm>
          <a:prstGeom prst="rect">
            <a:avLst/>
          </a:prstGeom>
        </p:spPr>
      </p:pic>
      <p:pic>
        <p:nvPicPr>
          <p:cNvPr id="5" name="Рисунок 4">
            <a:extLst>
              <a:ext uri="{FF2B5EF4-FFF2-40B4-BE49-F238E27FC236}">
                <a16:creationId xmlns:a16="http://schemas.microsoft.com/office/drawing/2014/main" id="{18F0C81A-3357-463A-8CD0-115B0A5C4295}"/>
              </a:ext>
            </a:extLst>
          </p:cNvPr>
          <p:cNvPicPr>
            <a:picLocks noChangeAspect="1"/>
          </p:cNvPicPr>
          <p:nvPr/>
        </p:nvPicPr>
        <p:blipFill>
          <a:blip r:embed="rId4"/>
          <a:stretch>
            <a:fillRect/>
          </a:stretch>
        </p:blipFill>
        <p:spPr>
          <a:xfrm>
            <a:off x="6012307" y="3540202"/>
            <a:ext cx="3446018" cy="3132742"/>
          </a:xfrm>
          <a:prstGeom prst="rect">
            <a:avLst/>
          </a:prstGeom>
        </p:spPr>
      </p:pic>
    </p:spTree>
    <p:extLst>
      <p:ext uri="{BB962C8B-B14F-4D97-AF65-F5344CB8AC3E}">
        <p14:creationId xmlns:p14="http://schemas.microsoft.com/office/powerpoint/2010/main" val="1292880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Typical architecture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3767"/>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serves as a hierarchical database, i.e. the low-level backend of your application.</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
        <p:nvSpPr>
          <p:cNvPr id="5" name="Блок-схема: документ 21">
            <a:extLst>
              <a:ext uri="{FF2B5EF4-FFF2-40B4-BE49-F238E27FC236}">
                <a16:creationId xmlns:a16="http://schemas.microsoft.com/office/drawing/2014/main" id="{B93C66C5-83E1-46A3-9A84-B37D9B57848E}"/>
              </a:ext>
            </a:extLst>
          </p:cNvPr>
          <p:cNvSpPr/>
          <p:nvPr/>
        </p:nvSpPr>
        <p:spPr>
          <a:xfrm flipV="1">
            <a:off x="604305" y="1543050"/>
            <a:ext cx="4876800" cy="1703070"/>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Блок-схема: документ 14">
            <a:extLst>
              <a:ext uri="{FF2B5EF4-FFF2-40B4-BE49-F238E27FC236}">
                <a16:creationId xmlns:a16="http://schemas.microsoft.com/office/drawing/2014/main" id="{460605E0-DBF4-4924-B361-44FCF0B4CAD7}"/>
              </a:ext>
            </a:extLst>
          </p:cNvPr>
          <p:cNvSpPr/>
          <p:nvPr/>
        </p:nvSpPr>
        <p:spPr>
          <a:xfrm>
            <a:off x="604307" y="3498444"/>
            <a:ext cx="4876800" cy="2047608"/>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B2878E09-C7AE-4EDC-8A90-6442878E6CF3}"/>
              </a:ext>
            </a:extLst>
          </p:cNvPr>
          <p:cNvSpPr txBox="1"/>
          <p:nvPr/>
        </p:nvSpPr>
        <p:spPr>
          <a:xfrm>
            <a:off x="3115898" y="4213374"/>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Algorithms</a:t>
            </a:r>
            <a:endParaRPr lang="ru-RU" sz="2000" dirty="0">
              <a:solidFill>
                <a:schemeClr val="bg1"/>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2F14EBE3-B742-4A0E-B9DC-B1A841BF0D95}"/>
              </a:ext>
            </a:extLst>
          </p:cNvPr>
          <p:cNvSpPr txBox="1"/>
          <p:nvPr/>
        </p:nvSpPr>
        <p:spPr>
          <a:xfrm>
            <a:off x="3115898" y="4662557"/>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Utilities</a:t>
            </a:r>
            <a:endParaRPr lang="ru-RU" sz="2000" dirty="0">
              <a:solidFill>
                <a:schemeClr val="bg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93D4E111-AA18-4943-B97B-030C1D5A002C}"/>
              </a:ext>
            </a:extLst>
          </p:cNvPr>
          <p:cNvSpPr txBox="1"/>
          <p:nvPr/>
        </p:nvSpPr>
        <p:spPr>
          <a:xfrm>
            <a:off x="775754" y="3687145"/>
            <a:ext cx="4533901" cy="461665"/>
          </a:xfrm>
          <a:prstGeom prst="rect">
            <a:avLst/>
          </a:prstGeom>
          <a:solidFill>
            <a:schemeClr val="bg2">
              <a:lumMod val="50000"/>
            </a:schemeClr>
          </a:solidFill>
          <a:ln>
            <a:noFill/>
          </a:ln>
        </p:spPr>
        <p:txBody>
          <a:bodyPr wrap="square" rtlCol="0">
            <a:spAutoFit/>
          </a:bodyPr>
          <a:lstStyle/>
          <a:p>
            <a:pPr algn="ctr"/>
            <a:r>
              <a:rPr lang="en-US" sz="2400" dirty="0">
                <a:solidFill>
                  <a:schemeClr val="bg1"/>
                </a:solidFill>
                <a:latin typeface="Segoe UI" panose="020B0502040204020203" pitchFamily="34" charset="0"/>
                <a:cs typeface="Segoe UI" panose="020B0502040204020203" pitchFamily="34" charset="0"/>
              </a:rPr>
              <a:t>API</a:t>
            </a:r>
            <a:endParaRPr lang="ru-RU" sz="2400" dirty="0">
              <a:solidFill>
                <a:schemeClr val="bg1"/>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08E93853-DAE0-4259-A772-79ED4D835F74}"/>
              </a:ext>
            </a:extLst>
          </p:cNvPr>
          <p:cNvSpPr txBox="1"/>
          <p:nvPr/>
        </p:nvSpPr>
        <p:spPr>
          <a:xfrm>
            <a:off x="775752" y="2680032"/>
            <a:ext cx="2011898"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Scripting</a:t>
            </a:r>
            <a:endParaRPr lang="ru-RU" sz="2000" dirty="0">
              <a:solidFill>
                <a:schemeClr val="bg1"/>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B8487CD4-F117-4F17-AC61-730E6B0E9D42}"/>
              </a:ext>
            </a:extLst>
          </p:cNvPr>
          <p:cNvSpPr txBox="1"/>
          <p:nvPr/>
        </p:nvSpPr>
        <p:spPr>
          <a:xfrm>
            <a:off x="775753" y="2224700"/>
            <a:ext cx="4533902"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GUI</a:t>
            </a:r>
            <a:endParaRPr lang="ru-RU" sz="2000" dirty="0">
              <a:solidFill>
                <a:schemeClr val="bg1"/>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BC4B1DD1-7441-4474-B150-690CC8F34712}"/>
              </a:ext>
            </a:extLst>
          </p:cNvPr>
          <p:cNvSpPr txBox="1"/>
          <p:nvPr/>
        </p:nvSpPr>
        <p:spPr>
          <a:xfrm>
            <a:off x="2833154" y="2680032"/>
            <a:ext cx="2476500"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Visualization</a:t>
            </a:r>
            <a:endParaRPr lang="ru-RU" sz="2000" dirty="0">
              <a:solidFill>
                <a:schemeClr val="bg1"/>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B2259B7F-D203-4DCE-8351-32413DDF051C}"/>
              </a:ext>
            </a:extLst>
          </p:cNvPr>
          <p:cNvSpPr txBox="1"/>
          <p:nvPr/>
        </p:nvSpPr>
        <p:spPr>
          <a:xfrm>
            <a:off x="756702" y="1752409"/>
            <a:ext cx="2263779" cy="307777"/>
          </a:xfrm>
          <a:prstGeom prst="rect">
            <a:avLst/>
          </a:prstGeom>
          <a:noFill/>
        </p:spPr>
        <p:txBody>
          <a:bodyPr wrap="square" rtlCol="0">
            <a:spAutoFit/>
          </a:bodyPr>
          <a:lstStyle/>
          <a:p>
            <a:r>
              <a:rPr lang="en-US" sz="1400" dirty="0">
                <a:solidFill>
                  <a:srgbClr val="000000"/>
                </a:solidFill>
                <a:latin typeface="Segoe UI" panose="020B0502040204020203" pitchFamily="34" charset="0"/>
                <a:cs typeface="Segoe UI" panose="020B0502040204020203" pitchFamily="34" charset="0"/>
              </a:rPr>
              <a:t>Frontend</a:t>
            </a:r>
            <a:endParaRPr lang="ru-RU" sz="1400" dirty="0">
              <a:solidFill>
                <a:srgbClr val="00000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44CDA400-544E-4387-84D1-66EF43835599}"/>
              </a:ext>
            </a:extLst>
          </p:cNvPr>
          <p:cNvSpPr txBox="1"/>
          <p:nvPr/>
        </p:nvSpPr>
        <p:spPr>
          <a:xfrm>
            <a:off x="775755" y="4213374"/>
            <a:ext cx="2266953"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Data Model</a:t>
            </a:r>
            <a:endParaRPr lang="ru-RU" sz="2000" dirty="0">
              <a:solidFill>
                <a:schemeClr val="bg1"/>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B2259B7F-D203-4DCE-8351-32413DDF051C}"/>
              </a:ext>
            </a:extLst>
          </p:cNvPr>
          <p:cNvSpPr txBox="1"/>
          <p:nvPr/>
        </p:nvSpPr>
        <p:spPr>
          <a:xfrm>
            <a:off x="775753" y="5130526"/>
            <a:ext cx="1275297" cy="384721"/>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Backend</a:t>
            </a:r>
            <a:endParaRPr lang="ru-RU" dirty="0">
              <a:latin typeface="Segoe UI" panose="020B0502040204020203" pitchFamily="34" charset="0"/>
              <a:cs typeface="Segoe UI" panose="020B0502040204020203" pitchFamily="34" charset="0"/>
            </a:endParaRPr>
          </a:p>
        </p:txBody>
      </p:sp>
      <p:sp>
        <p:nvSpPr>
          <p:cNvPr id="16" name="Блок-схема: документ 14">
            <a:extLst>
              <a:ext uri="{FF2B5EF4-FFF2-40B4-BE49-F238E27FC236}">
                <a16:creationId xmlns:a16="http://schemas.microsoft.com/office/drawing/2014/main" id="{460605E0-DBF4-4924-B361-44FCF0B4CAD7}"/>
              </a:ext>
            </a:extLst>
          </p:cNvPr>
          <p:cNvSpPr/>
          <p:nvPr/>
        </p:nvSpPr>
        <p:spPr>
          <a:xfrm>
            <a:off x="604310" y="3414524"/>
            <a:ext cx="4876800" cy="2131528"/>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id="{B2878E09-C7AE-4EDC-8A90-6442878E6CF3}"/>
              </a:ext>
            </a:extLst>
          </p:cNvPr>
          <p:cNvSpPr txBox="1"/>
          <p:nvPr/>
        </p:nvSpPr>
        <p:spPr>
          <a:xfrm>
            <a:off x="3115901" y="4024673"/>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Algorithms</a:t>
            </a:r>
            <a:endParaRPr lang="ru-RU" sz="2000" dirty="0">
              <a:solidFill>
                <a:schemeClr val="bg1"/>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2F14EBE3-B742-4A0E-B9DC-B1A841BF0D95}"/>
              </a:ext>
            </a:extLst>
          </p:cNvPr>
          <p:cNvSpPr txBox="1"/>
          <p:nvPr/>
        </p:nvSpPr>
        <p:spPr>
          <a:xfrm>
            <a:off x="3115901" y="4473856"/>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Utilities</a:t>
            </a:r>
            <a:endParaRPr lang="ru-RU" sz="2000" dirty="0">
              <a:solidFill>
                <a:schemeClr val="bg1"/>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93D4E111-AA18-4943-B97B-030C1D5A002C}"/>
              </a:ext>
            </a:extLst>
          </p:cNvPr>
          <p:cNvSpPr txBox="1"/>
          <p:nvPr/>
        </p:nvSpPr>
        <p:spPr>
          <a:xfrm>
            <a:off x="776536" y="3573016"/>
            <a:ext cx="4533901"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API</a:t>
            </a:r>
            <a:endParaRPr lang="ru-RU" sz="2000" dirty="0">
              <a:solidFill>
                <a:schemeClr val="bg1"/>
              </a:solidFill>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44CDA400-544E-4387-84D1-66EF43835599}"/>
              </a:ext>
            </a:extLst>
          </p:cNvPr>
          <p:cNvSpPr txBox="1"/>
          <p:nvPr/>
        </p:nvSpPr>
        <p:spPr>
          <a:xfrm>
            <a:off x="775758" y="4024673"/>
            <a:ext cx="2291292" cy="400110"/>
          </a:xfrm>
          <a:prstGeom prst="rect">
            <a:avLst/>
          </a:prstGeom>
          <a:solidFill>
            <a:schemeClr val="accent2">
              <a:lumMod val="75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Data Model</a:t>
            </a:r>
            <a:endParaRPr lang="ru-RU" sz="2000"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B2259B7F-D203-4DCE-8351-32413DDF051C}"/>
              </a:ext>
            </a:extLst>
          </p:cNvPr>
          <p:cNvSpPr txBox="1"/>
          <p:nvPr/>
        </p:nvSpPr>
        <p:spPr>
          <a:xfrm>
            <a:off x="775758" y="5062667"/>
            <a:ext cx="1275297" cy="307777"/>
          </a:xfrm>
          <a:prstGeom prst="rect">
            <a:avLst/>
          </a:prstGeom>
          <a:noFill/>
        </p:spPr>
        <p:txBody>
          <a:bodyPr wrap="square" rtlCol="0">
            <a:spAutoFit/>
          </a:bodyPr>
          <a:lstStyle/>
          <a:p>
            <a:r>
              <a:rPr lang="en-US" sz="1400" dirty="0">
                <a:solidFill>
                  <a:srgbClr val="000000"/>
                </a:solidFill>
                <a:latin typeface="Segoe UI" panose="020B0502040204020203" pitchFamily="34" charset="0"/>
                <a:cs typeface="Segoe UI" panose="020B0502040204020203" pitchFamily="34" charset="0"/>
              </a:rPr>
              <a:t>Backend</a:t>
            </a:r>
            <a:endParaRPr lang="ru-RU" sz="1400" dirty="0">
              <a:solidFill>
                <a:srgbClr val="000000"/>
              </a:solidFill>
              <a:latin typeface="Segoe UI" panose="020B0502040204020203" pitchFamily="34" charset="0"/>
              <a:cs typeface="Segoe UI" panose="020B0502040204020203" pitchFamily="34" charset="0"/>
            </a:endParaRPr>
          </a:p>
        </p:txBody>
      </p:sp>
      <p:cxnSp>
        <p:nvCxnSpPr>
          <p:cNvPr id="52" name="Curved Connector 51"/>
          <p:cNvCxnSpPr>
            <a:stCxn id="56" idx="1"/>
            <a:endCxn id="20" idx="2"/>
          </p:cNvCxnSpPr>
          <p:nvPr/>
        </p:nvCxnSpPr>
        <p:spPr>
          <a:xfrm rot="10800000">
            <a:off x="1921405" y="4424784"/>
            <a:ext cx="1854197" cy="1676595"/>
          </a:xfrm>
          <a:prstGeom prst="curvedConnector2">
            <a:avLst/>
          </a:prstGeom>
          <a:ln w="285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2259B7F-D203-4DCE-8351-32413DDF051C}"/>
              </a:ext>
            </a:extLst>
          </p:cNvPr>
          <p:cNvSpPr txBox="1"/>
          <p:nvPr/>
        </p:nvSpPr>
        <p:spPr>
          <a:xfrm>
            <a:off x="3775601" y="5916712"/>
            <a:ext cx="815449" cy="369332"/>
          </a:xfrm>
          <a:prstGeom prst="rect">
            <a:avLst/>
          </a:prstGeom>
          <a:noFill/>
        </p:spPr>
        <p:txBody>
          <a:bodyPr wrap="square" rtlCol="0">
            <a:spAutoFit/>
          </a:bodyPr>
          <a:lstStyle/>
          <a:p>
            <a:r>
              <a:rPr lang="en-US" sz="1800" b="1" dirty="0">
                <a:solidFill>
                  <a:srgbClr val="000000"/>
                </a:solidFill>
                <a:latin typeface="Segoe UI" panose="020B0502040204020203" pitchFamily="34" charset="0"/>
                <a:cs typeface="Segoe UI" panose="020B0502040204020203" pitchFamily="34" charset="0"/>
              </a:rPr>
              <a:t>OCAF</a:t>
            </a:r>
            <a:endParaRPr lang="ru-RU" sz="1400" b="1" dirty="0">
              <a:solidFill>
                <a:srgbClr val="000000"/>
              </a:solidFill>
              <a:latin typeface="Segoe UI" panose="020B0502040204020203" pitchFamily="34" charset="0"/>
              <a:cs typeface="Segoe UI" panose="020B0502040204020203" pitchFamily="34" charset="0"/>
            </a:endParaRPr>
          </a:p>
        </p:txBody>
      </p:sp>
      <p:sp>
        <p:nvSpPr>
          <p:cNvPr id="25" name="Облачко с текстом: прямоугольное 24">
            <a:extLst>
              <a:ext uri="{FF2B5EF4-FFF2-40B4-BE49-F238E27FC236}">
                <a16:creationId xmlns:a16="http://schemas.microsoft.com/office/drawing/2014/main" id="{C56D2FE3-68FD-43B0-A0D8-70218E6B7641}"/>
              </a:ext>
            </a:extLst>
          </p:cNvPr>
          <p:cNvSpPr/>
          <p:nvPr/>
        </p:nvSpPr>
        <p:spPr>
          <a:xfrm rot="16200000">
            <a:off x="-228847" y="2821077"/>
            <a:ext cx="1028516" cy="329895"/>
          </a:xfrm>
          <a:prstGeom prst="wedgeRectCallout">
            <a:avLst>
              <a:gd name="adj1" fmla="val 5491"/>
              <a:gd name="adj2" fmla="val 191853"/>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a:solidFill>
                  <a:schemeClr val="tx2">
                    <a:lumMod val="50000"/>
                  </a:schemeClr>
                </a:solidFill>
                <a:latin typeface="Segoe UI" panose="020B0502040204020203" pitchFamily="34" charset="0"/>
                <a:cs typeface="Segoe UI" panose="020B0502040204020203" pitchFamily="34" charset="0"/>
              </a:rPr>
              <a:t>(*) </a:t>
            </a:r>
            <a:r>
              <a:rPr lang="en-US" sz="1050" dirty="0">
                <a:solidFill>
                  <a:schemeClr val="tx2">
                    <a:lumMod val="50000"/>
                  </a:schemeClr>
                </a:solidFill>
                <a:latin typeface="Segoe UI" panose="020B0502040204020203" pitchFamily="34" charset="0"/>
                <a:cs typeface="Segoe UI" panose="020B0502040204020203" pitchFamily="34" charset="0"/>
              </a:rPr>
              <a:t>Try DRAW</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34631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Typical architecture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3767"/>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serves as a hierarchical database, i.e. the low-level backend of your application.</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
        <p:nvSpPr>
          <p:cNvPr id="5" name="Блок-схема: документ 21">
            <a:extLst>
              <a:ext uri="{FF2B5EF4-FFF2-40B4-BE49-F238E27FC236}">
                <a16:creationId xmlns:a16="http://schemas.microsoft.com/office/drawing/2014/main" id="{B93C66C5-83E1-46A3-9A84-B37D9B57848E}"/>
              </a:ext>
            </a:extLst>
          </p:cNvPr>
          <p:cNvSpPr/>
          <p:nvPr/>
        </p:nvSpPr>
        <p:spPr>
          <a:xfrm flipV="1">
            <a:off x="604305" y="1543050"/>
            <a:ext cx="4876800" cy="1703070"/>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Блок-схема: документ 14">
            <a:extLst>
              <a:ext uri="{FF2B5EF4-FFF2-40B4-BE49-F238E27FC236}">
                <a16:creationId xmlns:a16="http://schemas.microsoft.com/office/drawing/2014/main" id="{460605E0-DBF4-4924-B361-44FCF0B4CAD7}"/>
              </a:ext>
            </a:extLst>
          </p:cNvPr>
          <p:cNvSpPr/>
          <p:nvPr/>
        </p:nvSpPr>
        <p:spPr>
          <a:xfrm>
            <a:off x="604307" y="3498444"/>
            <a:ext cx="4876800" cy="2047608"/>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B2878E09-C7AE-4EDC-8A90-6442878E6CF3}"/>
              </a:ext>
            </a:extLst>
          </p:cNvPr>
          <p:cNvSpPr txBox="1"/>
          <p:nvPr/>
        </p:nvSpPr>
        <p:spPr>
          <a:xfrm>
            <a:off x="3115898" y="4213374"/>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Algorithms</a:t>
            </a:r>
            <a:endParaRPr lang="ru-RU" sz="2000" dirty="0">
              <a:solidFill>
                <a:schemeClr val="bg1"/>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2F14EBE3-B742-4A0E-B9DC-B1A841BF0D95}"/>
              </a:ext>
            </a:extLst>
          </p:cNvPr>
          <p:cNvSpPr txBox="1"/>
          <p:nvPr/>
        </p:nvSpPr>
        <p:spPr>
          <a:xfrm>
            <a:off x="3115898" y="4662557"/>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Utilities</a:t>
            </a:r>
            <a:endParaRPr lang="ru-RU" sz="2000" dirty="0">
              <a:solidFill>
                <a:schemeClr val="bg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93D4E111-AA18-4943-B97B-030C1D5A002C}"/>
              </a:ext>
            </a:extLst>
          </p:cNvPr>
          <p:cNvSpPr txBox="1"/>
          <p:nvPr/>
        </p:nvSpPr>
        <p:spPr>
          <a:xfrm>
            <a:off x="775754" y="3687145"/>
            <a:ext cx="4533901" cy="461665"/>
          </a:xfrm>
          <a:prstGeom prst="rect">
            <a:avLst/>
          </a:prstGeom>
          <a:solidFill>
            <a:schemeClr val="bg2">
              <a:lumMod val="50000"/>
            </a:schemeClr>
          </a:solidFill>
          <a:ln>
            <a:noFill/>
          </a:ln>
        </p:spPr>
        <p:txBody>
          <a:bodyPr wrap="square" rtlCol="0">
            <a:spAutoFit/>
          </a:bodyPr>
          <a:lstStyle/>
          <a:p>
            <a:pPr algn="ctr"/>
            <a:r>
              <a:rPr lang="en-US" sz="2400" dirty="0">
                <a:solidFill>
                  <a:schemeClr val="bg1"/>
                </a:solidFill>
                <a:latin typeface="Segoe UI" panose="020B0502040204020203" pitchFamily="34" charset="0"/>
                <a:cs typeface="Segoe UI" panose="020B0502040204020203" pitchFamily="34" charset="0"/>
              </a:rPr>
              <a:t>API</a:t>
            </a:r>
            <a:endParaRPr lang="ru-RU" sz="2400" dirty="0">
              <a:solidFill>
                <a:schemeClr val="bg1"/>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08E93853-DAE0-4259-A772-79ED4D835F74}"/>
              </a:ext>
            </a:extLst>
          </p:cNvPr>
          <p:cNvSpPr txBox="1"/>
          <p:nvPr/>
        </p:nvSpPr>
        <p:spPr>
          <a:xfrm>
            <a:off x="775752" y="2680032"/>
            <a:ext cx="2011898"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Scripting</a:t>
            </a:r>
            <a:endParaRPr lang="ru-RU" sz="2000" dirty="0">
              <a:solidFill>
                <a:schemeClr val="bg1"/>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B8487CD4-F117-4F17-AC61-730E6B0E9D42}"/>
              </a:ext>
            </a:extLst>
          </p:cNvPr>
          <p:cNvSpPr txBox="1"/>
          <p:nvPr/>
        </p:nvSpPr>
        <p:spPr>
          <a:xfrm>
            <a:off x="775753" y="2224700"/>
            <a:ext cx="4533902"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GUI</a:t>
            </a:r>
            <a:endParaRPr lang="ru-RU" sz="2000" dirty="0">
              <a:solidFill>
                <a:schemeClr val="bg1"/>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BC4B1DD1-7441-4474-B150-690CC8F34712}"/>
              </a:ext>
            </a:extLst>
          </p:cNvPr>
          <p:cNvSpPr txBox="1"/>
          <p:nvPr/>
        </p:nvSpPr>
        <p:spPr>
          <a:xfrm>
            <a:off x="2833154" y="2680032"/>
            <a:ext cx="2476500"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Visualization</a:t>
            </a:r>
            <a:endParaRPr lang="ru-RU" sz="2000" dirty="0">
              <a:solidFill>
                <a:schemeClr val="bg1"/>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B2259B7F-D203-4DCE-8351-32413DDF051C}"/>
              </a:ext>
            </a:extLst>
          </p:cNvPr>
          <p:cNvSpPr txBox="1"/>
          <p:nvPr/>
        </p:nvSpPr>
        <p:spPr>
          <a:xfrm>
            <a:off x="756702" y="1752409"/>
            <a:ext cx="2263779" cy="307777"/>
          </a:xfrm>
          <a:prstGeom prst="rect">
            <a:avLst/>
          </a:prstGeom>
          <a:noFill/>
        </p:spPr>
        <p:txBody>
          <a:bodyPr wrap="square" rtlCol="0">
            <a:spAutoFit/>
          </a:bodyPr>
          <a:lstStyle/>
          <a:p>
            <a:r>
              <a:rPr lang="en-US" sz="1400" dirty="0">
                <a:solidFill>
                  <a:srgbClr val="000000"/>
                </a:solidFill>
                <a:latin typeface="Segoe UI" panose="020B0502040204020203" pitchFamily="34" charset="0"/>
                <a:cs typeface="Segoe UI" panose="020B0502040204020203" pitchFamily="34" charset="0"/>
              </a:rPr>
              <a:t>Frontend</a:t>
            </a:r>
            <a:endParaRPr lang="ru-RU" sz="1400" dirty="0">
              <a:solidFill>
                <a:srgbClr val="00000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44CDA400-544E-4387-84D1-66EF43835599}"/>
              </a:ext>
            </a:extLst>
          </p:cNvPr>
          <p:cNvSpPr txBox="1"/>
          <p:nvPr/>
        </p:nvSpPr>
        <p:spPr>
          <a:xfrm>
            <a:off x="775755" y="4213374"/>
            <a:ext cx="2266953"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Data Model</a:t>
            </a:r>
            <a:endParaRPr lang="ru-RU" sz="2000" dirty="0">
              <a:solidFill>
                <a:schemeClr val="bg1"/>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B2259B7F-D203-4DCE-8351-32413DDF051C}"/>
              </a:ext>
            </a:extLst>
          </p:cNvPr>
          <p:cNvSpPr txBox="1"/>
          <p:nvPr/>
        </p:nvSpPr>
        <p:spPr>
          <a:xfrm>
            <a:off x="775753" y="5130526"/>
            <a:ext cx="1275297" cy="384721"/>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Backend</a:t>
            </a:r>
            <a:endParaRPr lang="ru-RU" dirty="0">
              <a:latin typeface="Segoe UI" panose="020B0502040204020203" pitchFamily="34" charset="0"/>
              <a:cs typeface="Segoe UI" panose="020B0502040204020203" pitchFamily="34" charset="0"/>
            </a:endParaRPr>
          </a:p>
        </p:txBody>
      </p:sp>
      <p:sp>
        <p:nvSpPr>
          <p:cNvPr id="16" name="Блок-схема: документ 14">
            <a:extLst>
              <a:ext uri="{FF2B5EF4-FFF2-40B4-BE49-F238E27FC236}">
                <a16:creationId xmlns:a16="http://schemas.microsoft.com/office/drawing/2014/main" id="{460605E0-DBF4-4924-B361-44FCF0B4CAD7}"/>
              </a:ext>
            </a:extLst>
          </p:cNvPr>
          <p:cNvSpPr/>
          <p:nvPr/>
        </p:nvSpPr>
        <p:spPr>
          <a:xfrm>
            <a:off x="604310" y="3414524"/>
            <a:ext cx="4876800" cy="2131528"/>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id="{B2878E09-C7AE-4EDC-8A90-6442878E6CF3}"/>
              </a:ext>
            </a:extLst>
          </p:cNvPr>
          <p:cNvSpPr txBox="1"/>
          <p:nvPr/>
        </p:nvSpPr>
        <p:spPr>
          <a:xfrm>
            <a:off x="3115901" y="4024673"/>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Algorithms</a:t>
            </a:r>
            <a:endParaRPr lang="ru-RU" sz="2000" dirty="0">
              <a:solidFill>
                <a:schemeClr val="bg1"/>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2F14EBE3-B742-4A0E-B9DC-B1A841BF0D95}"/>
              </a:ext>
            </a:extLst>
          </p:cNvPr>
          <p:cNvSpPr txBox="1"/>
          <p:nvPr/>
        </p:nvSpPr>
        <p:spPr>
          <a:xfrm>
            <a:off x="3115901" y="4473856"/>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Utilities</a:t>
            </a:r>
            <a:endParaRPr lang="ru-RU" sz="2000" dirty="0">
              <a:solidFill>
                <a:schemeClr val="bg1"/>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93D4E111-AA18-4943-B97B-030C1D5A002C}"/>
              </a:ext>
            </a:extLst>
          </p:cNvPr>
          <p:cNvSpPr txBox="1"/>
          <p:nvPr/>
        </p:nvSpPr>
        <p:spPr>
          <a:xfrm>
            <a:off x="776536" y="3573016"/>
            <a:ext cx="4533901"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API</a:t>
            </a:r>
            <a:endParaRPr lang="ru-RU" sz="2000" dirty="0">
              <a:solidFill>
                <a:schemeClr val="bg1"/>
              </a:solidFill>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44CDA400-544E-4387-84D1-66EF43835599}"/>
              </a:ext>
            </a:extLst>
          </p:cNvPr>
          <p:cNvSpPr txBox="1"/>
          <p:nvPr/>
        </p:nvSpPr>
        <p:spPr>
          <a:xfrm>
            <a:off x="775758" y="4024673"/>
            <a:ext cx="2291292" cy="400110"/>
          </a:xfrm>
          <a:prstGeom prst="rect">
            <a:avLst/>
          </a:prstGeom>
          <a:solidFill>
            <a:schemeClr val="accent2">
              <a:lumMod val="75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Data Model</a:t>
            </a:r>
            <a:endParaRPr lang="ru-RU" sz="2000"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B2259B7F-D203-4DCE-8351-32413DDF051C}"/>
              </a:ext>
            </a:extLst>
          </p:cNvPr>
          <p:cNvSpPr txBox="1"/>
          <p:nvPr/>
        </p:nvSpPr>
        <p:spPr>
          <a:xfrm>
            <a:off x="775758" y="5062667"/>
            <a:ext cx="1275297" cy="307777"/>
          </a:xfrm>
          <a:prstGeom prst="rect">
            <a:avLst/>
          </a:prstGeom>
          <a:noFill/>
        </p:spPr>
        <p:txBody>
          <a:bodyPr wrap="square" rtlCol="0">
            <a:spAutoFit/>
          </a:bodyPr>
          <a:lstStyle/>
          <a:p>
            <a:r>
              <a:rPr lang="en-US" sz="1400" dirty="0">
                <a:solidFill>
                  <a:srgbClr val="000000"/>
                </a:solidFill>
                <a:latin typeface="Segoe UI" panose="020B0502040204020203" pitchFamily="34" charset="0"/>
                <a:cs typeface="Segoe UI" panose="020B0502040204020203" pitchFamily="34" charset="0"/>
              </a:rPr>
              <a:t>Backend</a:t>
            </a:r>
            <a:endParaRPr lang="ru-RU" sz="1400" dirty="0">
              <a:solidFill>
                <a:srgbClr val="000000"/>
              </a:solidFill>
              <a:latin typeface="Segoe UI" panose="020B0502040204020203" pitchFamily="34" charset="0"/>
              <a:cs typeface="Segoe UI" panose="020B0502040204020203" pitchFamily="34" charset="0"/>
            </a:endParaRPr>
          </a:p>
        </p:txBody>
      </p:sp>
      <p:cxnSp>
        <p:nvCxnSpPr>
          <p:cNvPr id="52" name="Curved Connector 51"/>
          <p:cNvCxnSpPr>
            <a:stCxn id="56" idx="1"/>
            <a:endCxn id="20" idx="2"/>
          </p:cNvCxnSpPr>
          <p:nvPr/>
        </p:nvCxnSpPr>
        <p:spPr>
          <a:xfrm rot="10800000">
            <a:off x="1921405" y="4424784"/>
            <a:ext cx="1854197" cy="1676595"/>
          </a:xfrm>
          <a:prstGeom prst="curvedConnector2">
            <a:avLst/>
          </a:prstGeom>
          <a:ln w="285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2259B7F-D203-4DCE-8351-32413DDF051C}"/>
              </a:ext>
            </a:extLst>
          </p:cNvPr>
          <p:cNvSpPr txBox="1"/>
          <p:nvPr/>
        </p:nvSpPr>
        <p:spPr>
          <a:xfrm>
            <a:off x="3775601" y="5916712"/>
            <a:ext cx="815449" cy="369332"/>
          </a:xfrm>
          <a:prstGeom prst="rect">
            <a:avLst/>
          </a:prstGeom>
          <a:noFill/>
        </p:spPr>
        <p:txBody>
          <a:bodyPr wrap="square" rtlCol="0">
            <a:spAutoFit/>
          </a:bodyPr>
          <a:lstStyle/>
          <a:p>
            <a:r>
              <a:rPr lang="en-US" sz="1800" b="1" dirty="0">
                <a:solidFill>
                  <a:srgbClr val="000000"/>
                </a:solidFill>
                <a:latin typeface="Segoe UI" panose="020B0502040204020203" pitchFamily="34" charset="0"/>
                <a:cs typeface="Segoe UI" panose="020B0502040204020203" pitchFamily="34" charset="0"/>
              </a:rPr>
              <a:t>OCAF</a:t>
            </a:r>
            <a:endParaRPr lang="ru-RU" sz="1400" b="1" dirty="0">
              <a:solidFill>
                <a:srgbClr val="000000"/>
              </a:solidFill>
              <a:latin typeface="Segoe UI" panose="020B0502040204020203" pitchFamily="34" charset="0"/>
              <a:cs typeface="Segoe UI" panose="020B0502040204020203" pitchFamily="34" charset="0"/>
            </a:endParaRPr>
          </a:p>
        </p:txBody>
      </p:sp>
      <p:sp>
        <p:nvSpPr>
          <p:cNvPr id="58" name="Content Placeholder 2"/>
          <p:cNvSpPr txBox="1">
            <a:spLocks/>
          </p:cNvSpPr>
          <p:nvPr/>
        </p:nvSpPr>
        <p:spPr bwMode="auto">
          <a:xfrm>
            <a:off x="5610226" y="1419153"/>
            <a:ext cx="4152900" cy="1205657"/>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lnSpcReduction="10000"/>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Although you’re free to invoke OCAF functions at any level of your architecture, the best practice is to interface OCAF in the same manner as people in Enterprise software development do:</a:t>
            </a:r>
          </a:p>
          <a:p>
            <a:pPr marL="0" indent="0">
              <a:lnSpc>
                <a:spcPct val="120000"/>
              </a:lnSpc>
              <a:buClr>
                <a:schemeClr val="tx1"/>
              </a:buClr>
              <a:buFont typeface="Wingdings" pitchFamily="2" charset="2"/>
              <a:buNone/>
            </a:pPr>
            <a:endParaRPr lang="ru-RU" sz="1400" b="1" dirty="0">
              <a:latin typeface="Segoe UI" panose="020B0502040204020203" pitchFamily="34" charset="0"/>
              <a:cs typeface="Segoe UI" panose="020B0502040204020203" pitchFamily="34" charset="0"/>
            </a:endParaRPr>
          </a:p>
        </p:txBody>
      </p:sp>
      <p:pic>
        <p:nvPicPr>
          <p:cNvPr id="5877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6926" y="2693094"/>
            <a:ext cx="36195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Облачко с текстом: прямоугольное 24">
            <a:extLst>
              <a:ext uri="{FF2B5EF4-FFF2-40B4-BE49-F238E27FC236}">
                <a16:creationId xmlns:a16="http://schemas.microsoft.com/office/drawing/2014/main" id="{C56D2FE3-68FD-43B0-A0D8-70218E6B7641}"/>
              </a:ext>
            </a:extLst>
          </p:cNvPr>
          <p:cNvSpPr/>
          <p:nvPr/>
        </p:nvSpPr>
        <p:spPr>
          <a:xfrm rot="16200000">
            <a:off x="-228847" y="2821077"/>
            <a:ext cx="1028516" cy="329895"/>
          </a:xfrm>
          <a:prstGeom prst="wedgeRectCallout">
            <a:avLst>
              <a:gd name="adj1" fmla="val 5491"/>
              <a:gd name="adj2" fmla="val 191853"/>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a:solidFill>
                  <a:schemeClr val="tx2">
                    <a:lumMod val="50000"/>
                  </a:schemeClr>
                </a:solidFill>
                <a:latin typeface="Segoe UI" panose="020B0502040204020203" pitchFamily="34" charset="0"/>
                <a:cs typeface="Segoe UI" panose="020B0502040204020203" pitchFamily="34" charset="0"/>
              </a:rPr>
              <a:t>(*) </a:t>
            </a:r>
            <a:r>
              <a:rPr lang="en-US" sz="1050" dirty="0">
                <a:solidFill>
                  <a:schemeClr val="tx2">
                    <a:lumMod val="50000"/>
                  </a:schemeClr>
                </a:solidFill>
                <a:latin typeface="Segoe UI" panose="020B0502040204020203" pitchFamily="34" charset="0"/>
                <a:cs typeface="Segoe UI" panose="020B0502040204020203" pitchFamily="34" charset="0"/>
              </a:rPr>
              <a:t>Try DRAW</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01113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Облачко с текстом: прямоугольное 6">
            <a:extLst>
              <a:ext uri="{FF2B5EF4-FFF2-40B4-BE49-F238E27FC236}">
                <a16:creationId xmlns:a16="http://schemas.microsoft.com/office/drawing/2014/main" id="{C07036F4-7EFD-4245-94FF-9B341BCF1B78}"/>
              </a:ext>
            </a:extLst>
          </p:cNvPr>
          <p:cNvSpPr/>
          <p:nvPr/>
        </p:nvSpPr>
        <p:spPr>
          <a:xfrm>
            <a:off x="4923010" y="1642056"/>
            <a:ext cx="2500832" cy="535313"/>
          </a:xfrm>
          <a:prstGeom prst="wedgeRectCallout">
            <a:avLst>
              <a:gd name="adj1" fmla="val -58464"/>
              <a:gd name="adj2" fmla="val -33034"/>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Application &amp; Document</a:t>
            </a:r>
            <a:endParaRPr lang="en-GB" dirty="0">
              <a:latin typeface="Segoe UI" panose="020B0502040204020203" pitchFamily="34" charset="0"/>
              <a:cs typeface="Segoe UI" panose="020B0502040204020203" pitchFamily="34" charset="0"/>
            </a:endParaRPr>
          </a:p>
        </p:txBody>
      </p:sp>
      <p:sp>
        <p:nvSpPr>
          <p:cNvPr id="8" name="Content Placeholder 2"/>
          <p:cNvSpPr>
            <a:spLocks noGrp="1"/>
          </p:cNvSpPr>
          <p:nvPr>
            <p:ph idx="1"/>
          </p:nvPr>
        </p:nvSpPr>
        <p:spPr>
          <a:xfrm>
            <a:off x="528345" y="923165"/>
            <a:ext cx="9210675" cy="2982403"/>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starts with the two main classes: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TDocStd_Application</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manages documents; defines format; defines resource files.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TDocStd_Document</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contains real data.</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6" name="Рисунок 5">
            <a:extLst>
              <a:ext uri="{FF2B5EF4-FFF2-40B4-BE49-F238E27FC236}">
                <a16:creationId xmlns:a16="http://schemas.microsoft.com/office/drawing/2014/main" id="{2854A9CF-9F9B-4067-812F-F8DD3583C329}"/>
              </a:ext>
            </a:extLst>
          </p:cNvPr>
          <p:cNvPicPr>
            <a:picLocks noChangeAspect="1"/>
          </p:cNvPicPr>
          <p:nvPr/>
        </p:nvPicPr>
        <p:blipFill>
          <a:blip r:embed="rId3"/>
          <a:stretch>
            <a:fillRect/>
          </a:stretch>
        </p:blipFill>
        <p:spPr>
          <a:xfrm>
            <a:off x="5133683" y="1694269"/>
            <a:ext cx="2158014" cy="467797"/>
          </a:xfrm>
          <a:prstGeom prst="rect">
            <a:avLst/>
          </a:prstGeom>
        </p:spPr>
      </p:pic>
    </p:spTree>
    <p:extLst>
      <p:ext uri="{BB962C8B-B14F-4D97-AF65-F5344CB8AC3E}">
        <p14:creationId xmlns:p14="http://schemas.microsoft.com/office/powerpoint/2010/main" val="344758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Training contents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591849"/>
          </a:xfrm>
        </p:spPr>
        <p:txBody>
          <a:bodyPr>
            <a:normAutofit/>
          </a:bodyPr>
          <a:lstStyle/>
          <a:p>
            <a:pPr>
              <a:lnSpc>
                <a:spcPct val="120000"/>
              </a:lnSpc>
              <a:buFontTx/>
              <a:buChar char="-"/>
            </a:pPr>
            <a:r>
              <a:rPr lang="en-US" sz="2000" dirty="0">
                <a:latin typeface="Segoe UI" panose="020B0502040204020203" pitchFamily="34" charset="0"/>
                <a:cs typeface="Segoe UI" panose="020B0502040204020203" pitchFamily="34" charset="0"/>
              </a:rPr>
              <a:t>OCAF fundamentals</a:t>
            </a:r>
          </a:p>
        </p:txBody>
      </p:sp>
    </p:spTree>
    <p:extLst>
      <p:ext uri="{BB962C8B-B14F-4D97-AF65-F5344CB8AC3E}">
        <p14:creationId xmlns:p14="http://schemas.microsoft.com/office/powerpoint/2010/main" val="3497242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Облачко с текстом: прямоугольное 6">
            <a:extLst>
              <a:ext uri="{FF2B5EF4-FFF2-40B4-BE49-F238E27FC236}">
                <a16:creationId xmlns:a16="http://schemas.microsoft.com/office/drawing/2014/main" id="{C07036F4-7EFD-4245-94FF-9B341BCF1B78}"/>
              </a:ext>
            </a:extLst>
          </p:cNvPr>
          <p:cNvSpPr/>
          <p:nvPr/>
        </p:nvSpPr>
        <p:spPr>
          <a:xfrm>
            <a:off x="4923010" y="1642056"/>
            <a:ext cx="2500832" cy="535313"/>
          </a:xfrm>
          <a:prstGeom prst="wedgeRectCallout">
            <a:avLst>
              <a:gd name="adj1" fmla="val -58464"/>
              <a:gd name="adj2" fmla="val -33034"/>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Application &amp; Document</a:t>
            </a:r>
            <a:endParaRPr lang="en-GB" dirty="0">
              <a:latin typeface="Segoe UI" panose="020B0502040204020203" pitchFamily="34" charset="0"/>
              <a:cs typeface="Segoe UI" panose="020B0502040204020203" pitchFamily="34" charset="0"/>
            </a:endParaRPr>
          </a:p>
        </p:txBody>
      </p:sp>
      <p:sp>
        <p:nvSpPr>
          <p:cNvPr id="8" name="Content Placeholder 2"/>
          <p:cNvSpPr>
            <a:spLocks noGrp="1"/>
          </p:cNvSpPr>
          <p:nvPr>
            <p:ph idx="1"/>
          </p:nvPr>
        </p:nvSpPr>
        <p:spPr>
          <a:xfrm>
            <a:off x="528345" y="923165"/>
            <a:ext cx="9210675" cy="2982403"/>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starts with the two main classes: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TDocStd_Application</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manages documents; defines format; defines resource files.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TDocStd_Document</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contains real data.</a:t>
            </a:r>
          </a:p>
          <a:p>
            <a:pPr>
              <a:lnSpc>
                <a:spcPct val="120000"/>
              </a:lnSpc>
              <a:buClr>
                <a:schemeClr val="tx1"/>
              </a:buClr>
              <a:buFontTx/>
              <a:buChar char="-"/>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Application</a:t>
            </a:r>
            <a:r>
              <a:rPr lang="en-US" sz="1400" dirty="0">
                <a:latin typeface="Segoe UI" panose="020B0502040204020203" pitchFamily="34" charset="0"/>
                <a:cs typeface="Segoe UI" panose="020B0502040204020203" pitchFamily="34" charset="0"/>
              </a:rPr>
              <a:t> is usually a singleton providing Instance() method. As a developer, you have to subclass </a:t>
            </a:r>
            <a:r>
              <a:rPr lang="en-US" sz="1400" dirty="0" err="1">
                <a:latin typeface="Segoe UI" panose="020B0502040204020203" pitchFamily="34" charset="0"/>
                <a:cs typeface="Segoe UI" panose="020B0502040204020203" pitchFamily="34" charset="0"/>
              </a:rPr>
              <a:t>TDataStd_Application</a:t>
            </a:r>
            <a:r>
              <a:rPr lang="en-US" sz="1400" dirty="0">
                <a:latin typeface="Segoe UI" panose="020B0502040204020203" pitchFamily="34" charset="0"/>
                <a:cs typeface="Segoe UI" panose="020B0502040204020203" pitchFamily="34" charset="0"/>
              </a:rPr>
              <a:t> and override the following methods:</a:t>
            </a:r>
          </a:p>
          <a:p>
            <a:pPr>
              <a:lnSpc>
                <a:spcPct val="120000"/>
              </a:lnSpc>
              <a:buClr>
                <a:schemeClr val="tx1"/>
              </a:buClr>
              <a:buFontTx/>
              <a:buChar char="-"/>
            </a:pPr>
            <a:r>
              <a:rPr lang="en-US" sz="1400" b="1" dirty="0">
                <a:latin typeface="Segoe UI" panose="020B0502040204020203" pitchFamily="34" charset="0"/>
                <a:cs typeface="Segoe UI" panose="020B0502040204020203" pitchFamily="34" charset="0"/>
              </a:rPr>
              <a:t>Formats(): </a:t>
            </a:r>
            <a:r>
              <a:rPr lang="en-US" sz="1400" dirty="0">
                <a:latin typeface="Segoe UI" panose="020B0502040204020203" pitchFamily="34" charset="0"/>
                <a:cs typeface="Segoe UI" panose="020B0502040204020203" pitchFamily="34" charset="0"/>
              </a:rPr>
              <a:t>string alias for your format.</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ResourcesName</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filename where to look for the format definition and storage/retrieval plugins.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6" name="Рисунок 5">
            <a:extLst>
              <a:ext uri="{FF2B5EF4-FFF2-40B4-BE49-F238E27FC236}">
                <a16:creationId xmlns:a16="http://schemas.microsoft.com/office/drawing/2014/main" id="{2854A9CF-9F9B-4067-812F-F8DD3583C329}"/>
              </a:ext>
            </a:extLst>
          </p:cNvPr>
          <p:cNvPicPr>
            <a:picLocks noChangeAspect="1"/>
          </p:cNvPicPr>
          <p:nvPr/>
        </p:nvPicPr>
        <p:blipFill>
          <a:blip r:embed="rId3"/>
          <a:stretch>
            <a:fillRect/>
          </a:stretch>
        </p:blipFill>
        <p:spPr>
          <a:xfrm>
            <a:off x="5133683" y="1694269"/>
            <a:ext cx="2158014" cy="467797"/>
          </a:xfrm>
          <a:prstGeom prst="rect">
            <a:avLst/>
          </a:prstGeom>
        </p:spPr>
      </p:pic>
      <p:sp>
        <p:nvSpPr>
          <p:cNvPr id="10" name="Облачко с текстом: прямоугольное 9">
            <a:extLst>
              <a:ext uri="{FF2B5EF4-FFF2-40B4-BE49-F238E27FC236}">
                <a16:creationId xmlns:a16="http://schemas.microsoft.com/office/drawing/2014/main" id="{687A17EB-2518-4A83-8457-643D7209A2F8}"/>
              </a:ext>
            </a:extLst>
          </p:cNvPr>
          <p:cNvSpPr/>
          <p:nvPr/>
        </p:nvSpPr>
        <p:spPr>
          <a:xfrm>
            <a:off x="361364" y="2027490"/>
            <a:ext cx="1457481" cy="227438"/>
          </a:xfrm>
          <a:prstGeom prst="wedgeRectCallout">
            <a:avLst>
              <a:gd name="adj1" fmla="val 19268"/>
              <a:gd name="adj2" fmla="val -8195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lumMod val="50000"/>
                  </a:schemeClr>
                </a:solidFill>
                <a:latin typeface="Segoe UI" panose="020B0502040204020203" pitchFamily="34" charset="0"/>
                <a:cs typeface="Segoe UI" panose="020B0502040204020203" pitchFamily="34" charset="0"/>
              </a:rPr>
              <a:t>Browse OCCT packages</a:t>
            </a:r>
            <a:endParaRPr lang="ru-RU" sz="90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51048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Облачко с текстом: прямоугольное 6">
            <a:extLst>
              <a:ext uri="{FF2B5EF4-FFF2-40B4-BE49-F238E27FC236}">
                <a16:creationId xmlns:a16="http://schemas.microsoft.com/office/drawing/2014/main" id="{C07036F4-7EFD-4245-94FF-9B341BCF1B78}"/>
              </a:ext>
            </a:extLst>
          </p:cNvPr>
          <p:cNvSpPr/>
          <p:nvPr/>
        </p:nvSpPr>
        <p:spPr>
          <a:xfrm>
            <a:off x="4923010" y="1642056"/>
            <a:ext cx="2500832" cy="535313"/>
          </a:xfrm>
          <a:prstGeom prst="wedgeRectCallout">
            <a:avLst>
              <a:gd name="adj1" fmla="val -58464"/>
              <a:gd name="adj2" fmla="val -33034"/>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Application &amp; Document</a:t>
            </a:r>
            <a:endParaRPr lang="en-GB" dirty="0">
              <a:latin typeface="Segoe UI" panose="020B0502040204020203" pitchFamily="34" charset="0"/>
              <a:cs typeface="Segoe UI" panose="020B0502040204020203" pitchFamily="34" charset="0"/>
            </a:endParaRPr>
          </a:p>
        </p:txBody>
      </p:sp>
      <p:sp>
        <p:nvSpPr>
          <p:cNvPr id="8" name="Content Placeholder 2"/>
          <p:cNvSpPr>
            <a:spLocks noGrp="1"/>
          </p:cNvSpPr>
          <p:nvPr>
            <p:ph idx="1"/>
          </p:nvPr>
        </p:nvSpPr>
        <p:spPr>
          <a:xfrm>
            <a:off x="528345" y="923165"/>
            <a:ext cx="9210675" cy="2982403"/>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starts with the two main classes: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TDocStd_Application</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manages documents; defines format; defines resource files.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TDocStd_Document</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contains real data.</a:t>
            </a:r>
          </a:p>
          <a:p>
            <a:pPr>
              <a:lnSpc>
                <a:spcPct val="120000"/>
              </a:lnSpc>
              <a:buClr>
                <a:schemeClr val="tx1"/>
              </a:buClr>
              <a:buFontTx/>
              <a:buChar char="-"/>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Application</a:t>
            </a:r>
            <a:r>
              <a:rPr lang="en-US" sz="1400" dirty="0">
                <a:latin typeface="Segoe UI" panose="020B0502040204020203" pitchFamily="34" charset="0"/>
                <a:cs typeface="Segoe UI" panose="020B0502040204020203" pitchFamily="34" charset="0"/>
              </a:rPr>
              <a:t> is usually a singleton providing Instance() method. As a developer, you have to subclass </a:t>
            </a:r>
            <a:r>
              <a:rPr lang="en-US" sz="1400" dirty="0" err="1">
                <a:latin typeface="Segoe UI" panose="020B0502040204020203" pitchFamily="34" charset="0"/>
                <a:cs typeface="Segoe UI" panose="020B0502040204020203" pitchFamily="34" charset="0"/>
              </a:rPr>
              <a:t>TDataStd_Application</a:t>
            </a:r>
            <a:r>
              <a:rPr lang="en-US" sz="1400" dirty="0">
                <a:latin typeface="Segoe UI" panose="020B0502040204020203" pitchFamily="34" charset="0"/>
                <a:cs typeface="Segoe UI" panose="020B0502040204020203" pitchFamily="34" charset="0"/>
              </a:rPr>
              <a:t> and override the following methods:</a:t>
            </a:r>
          </a:p>
          <a:p>
            <a:pPr>
              <a:lnSpc>
                <a:spcPct val="120000"/>
              </a:lnSpc>
              <a:buClr>
                <a:schemeClr val="tx1"/>
              </a:buClr>
              <a:buFontTx/>
              <a:buChar char="-"/>
            </a:pPr>
            <a:r>
              <a:rPr lang="en-US" sz="1400" b="1" dirty="0">
                <a:latin typeface="Segoe UI" panose="020B0502040204020203" pitchFamily="34" charset="0"/>
                <a:cs typeface="Segoe UI" panose="020B0502040204020203" pitchFamily="34" charset="0"/>
              </a:rPr>
              <a:t>Formats(): </a:t>
            </a:r>
            <a:r>
              <a:rPr lang="en-US" sz="1400" dirty="0">
                <a:latin typeface="Segoe UI" panose="020B0502040204020203" pitchFamily="34" charset="0"/>
                <a:cs typeface="Segoe UI" panose="020B0502040204020203" pitchFamily="34" charset="0"/>
              </a:rPr>
              <a:t>string alias for your format.</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ResourcesName</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filename where to look for the format definition and storage/retrieval plugins.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
        <p:nvSpPr>
          <p:cNvPr id="5" name="Rectangle 4"/>
          <p:cNvSpPr/>
          <p:nvPr/>
        </p:nvSpPr>
        <p:spPr>
          <a:xfrm>
            <a:off x="724611" y="3735680"/>
            <a:ext cx="5543023" cy="1878078"/>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Build </a:t>
            </a:r>
            <a:r>
              <a:rPr lang="en-US" sz="1400" b="1" dirty="0" err="1">
                <a:solidFill>
                  <a:srgbClr val="000000"/>
                </a:solidFill>
                <a:latin typeface="Segoe UI" panose="020B0502040204020203" pitchFamily="34" charset="0"/>
                <a:cs typeface="Segoe UI" panose="020B0502040204020203" pitchFamily="34" charset="0"/>
              </a:rPr>
              <a:t>OcafEx</a:t>
            </a:r>
            <a:r>
              <a:rPr lang="en-US" sz="1400" b="1" dirty="0">
                <a:solidFill>
                  <a:srgbClr val="000000"/>
                </a:solidFill>
                <a:latin typeface="Segoe UI" panose="020B0502040204020203" pitchFamily="34" charset="0"/>
                <a:cs typeface="Segoe UI" panose="020B0502040204020203" pitchFamily="34" charset="0"/>
              </a:rPr>
              <a:t>:</a:t>
            </a:r>
            <a:endParaRPr lang="en-US" sz="1400" dirty="0">
              <a:solidFill>
                <a:srgbClr val="000000"/>
              </a:solidFill>
              <a:latin typeface="Segoe UI" panose="020B0502040204020203" pitchFamily="34" charset="0"/>
              <a:cs typeface="Segoe UI" panose="020B0502040204020203" pitchFamily="34" charset="0"/>
            </a:endParaRPr>
          </a:p>
          <a:p>
            <a:pPr marL="763588" lvl="1" indent="-285750">
              <a:lnSpc>
                <a:spcPct val="120000"/>
              </a:lnSpc>
              <a:buClr>
                <a:schemeClr val="tx1"/>
              </a:buClr>
              <a:buFontTx/>
              <a:buChar char="-"/>
            </a:pPr>
            <a:r>
              <a:rPr lang="en-US" sz="1400" b="1" dirty="0" err="1">
                <a:solidFill>
                  <a:srgbClr val="000000"/>
                </a:solidFill>
                <a:latin typeface="Segoe UI" panose="020B0502040204020203" pitchFamily="34" charset="0"/>
                <a:cs typeface="Segoe UI" panose="020B0502040204020203" pitchFamily="34" charset="0"/>
              </a:rPr>
              <a:t>OcafExLib</a:t>
            </a:r>
            <a:r>
              <a:rPr lang="en-US" sz="1400" dirty="0">
                <a:solidFill>
                  <a:srgbClr val="000000"/>
                </a:solidFill>
                <a:latin typeface="Segoe UI" panose="020B0502040204020203" pitchFamily="34" charset="0"/>
                <a:cs typeface="Segoe UI" panose="020B0502040204020203" pitchFamily="34" charset="0"/>
              </a:rPr>
              <a:t> is a library to serve as storage/retrieval driver.</a:t>
            </a:r>
          </a:p>
          <a:p>
            <a:pPr marL="763588" lvl="1" indent="-285750">
              <a:lnSpc>
                <a:spcPct val="120000"/>
              </a:lnSpc>
              <a:buClr>
                <a:schemeClr val="tx1"/>
              </a:buClr>
              <a:buFontTx/>
              <a:buChar char="-"/>
            </a:pPr>
            <a:r>
              <a:rPr lang="en-US" sz="1400" b="1" dirty="0" err="1">
                <a:solidFill>
                  <a:srgbClr val="000000"/>
                </a:solidFill>
                <a:latin typeface="Segoe UI" panose="020B0502040204020203" pitchFamily="34" charset="0"/>
                <a:cs typeface="Segoe UI" panose="020B0502040204020203" pitchFamily="34" charset="0"/>
              </a:rPr>
              <a:t>OcafExApp</a:t>
            </a:r>
            <a:r>
              <a:rPr lang="en-US" sz="1400" dirty="0">
                <a:solidFill>
                  <a:srgbClr val="000000"/>
                </a:solidFill>
                <a:latin typeface="Segoe UI" panose="020B0502040204020203" pitchFamily="34" charset="0"/>
                <a:cs typeface="Segoe UI" panose="020B0502040204020203" pitchFamily="34" charset="0"/>
              </a:rPr>
              <a:t> is executable.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at CMake configuration;</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at </a:t>
            </a:r>
            <a:r>
              <a:rPr lang="en-US" sz="1400" dirty="0" err="1">
                <a:solidFill>
                  <a:srgbClr val="000000"/>
                </a:solidFill>
                <a:latin typeface="Segoe UI" panose="020B0502040204020203" pitchFamily="34" charset="0"/>
                <a:cs typeface="Segoe UI" panose="020B0502040204020203" pitchFamily="34" charset="0"/>
              </a:rPr>
              <a:t>OcafEx_Application</a:t>
            </a:r>
            <a:r>
              <a:rPr lang="en-US" sz="1400" dirty="0">
                <a:solidFill>
                  <a:srgbClr val="000000"/>
                </a:solidFill>
                <a:latin typeface="Segoe UI" panose="020B0502040204020203" pitchFamily="34" charset="0"/>
                <a:cs typeface="Segoe UI" panose="020B0502040204020203" pitchFamily="34" charset="0"/>
              </a:rPr>
              <a:t> class;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at Plugin and Resources files.</a:t>
            </a:r>
            <a:r>
              <a:rPr lang="ru-RU" sz="1400" dirty="0">
                <a:solidFill>
                  <a:srgbClr val="000000"/>
                </a:solidFill>
                <a:latin typeface="Segoe UI" panose="020B0502040204020203" pitchFamily="34" charset="0"/>
                <a:cs typeface="Segoe UI" panose="020B0502040204020203" pitchFamily="34" charset="0"/>
              </a:rPr>
              <a:t> </a:t>
            </a:r>
            <a:r>
              <a:rPr lang="en-US" sz="1400" dirty="0">
                <a:solidFill>
                  <a:srgbClr val="000000"/>
                </a:solidFill>
                <a:latin typeface="Segoe UI" panose="020B0502040204020203" pitchFamily="34" charset="0"/>
                <a:cs typeface="Segoe UI" panose="020B0502040204020203" pitchFamily="34" charset="0"/>
              </a:rPr>
              <a:t>Notice that </a:t>
            </a:r>
            <a:r>
              <a:rPr lang="en-US" sz="1400" dirty="0" err="1">
                <a:solidFill>
                  <a:srgbClr val="000000"/>
                </a:solidFill>
                <a:latin typeface="Segoe UI" panose="020B0502040204020203" pitchFamily="34" charset="0"/>
                <a:cs typeface="Segoe UI" panose="020B0502040204020203" pitchFamily="34" charset="0"/>
              </a:rPr>
              <a:t>TKBin</a:t>
            </a:r>
            <a:r>
              <a:rPr lang="en-US" sz="1400" dirty="0">
                <a:solidFill>
                  <a:srgbClr val="000000"/>
                </a:solidFill>
                <a:latin typeface="Segoe UI" panose="020B0502040204020203" pitchFamily="34" charset="0"/>
                <a:cs typeface="Segoe UI" panose="020B0502040204020203" pitchFamily="34" charset="0"/>
              </a:rPr>
              <a:t> standard package is used as a reader and writer. </a:t>
            </a:r>
            <a:endParaRPr lang="ru-RU" sz="1400" dirty="0">
              <a:solidFill>
                <a:srgbClr val="000000"/>
              </a:solidFill>
              <a:latin typeface="Segoe UI" panose="020B0502040204020203" pitchFamily="34" charset="0"/>
              <a:cs typeface="Segoe UI" panose="020B0502040204020203" pitchFamily="34" charset="0"/>
            </a:endParaRPr>
          </a:p>
        </p:txBody>
      </p:sp>
      <p:sp>
        <p:nvSpPr>
          <p:cNvPr id="9" name="Rectangle 8"/>
          <p:cNvSpPr/>
          <p:nvPr/>
        </p:nvSpPr>
        <p:spPr>
          <a:xfrm>
            <a:off x="4646164" y="5607951"/>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a:t>
            </a:r>
          </a:p>
        </p:txBody>
      </p:sp>
      <p:pic>
        <p:nvPicPr>
          <p:cNvPr id="6" name="Рисунок 5">
            <a:extLst>
              <a:ext uri="{FF2B5EF4-FFF2-40B4-BE49-F238E27FC236}">
                <a16:creationId xmlns:a16="http://schemas.microsoft.com/office/drawing/2014/main" id="{2854A9CF-9F9B-4067-812F-F8DD3583C329}"/>
              </a:ext>
            </a:extLst>
          </p:cNvPr>
          <p:cNvPicPr>
            <a:picLocks noChangeAspect="1"/>
          </p:cNvPicPr>
          <p:nvPr/>
        </p:nvPicPr>
        <p:blipFill>
          <a:blip r:embed="rId3"/>
          <a:stretch>
            <a:fillRect/>
          </a:stretch>
        </p:blipFill>
        <p:spPr>
          <a:xfrm>
            <a:off x="5133683" y="1694269"/>
            <a:ext cx="2158014" cy="467797"/>
          </a:xfrm>
          <a:prstGeom prst="rect">
            <a:avLst/>
          </a:prstGeom>
        </p:spPr>
      </p:pic>
      <p:sp>
        <p:nvSpPr>
          <p:cNvPr id="10" name="Облачко с текстом: прямоугольное 9">
            <a:extLst>
              <a:ext uri="{FF2B5EF4-FFF2-40B4-BE49-F238E27FC236}">
                <a16:creationId xmlns:a16="http://schemas.microsoft.com/office/drawing/2014/main" id="{687A17EB-2518-4A83-8457-643D7209A2F8}"/>
              </a:ext>
            </a:extLst>
          </p:cNvPr>
          <p:cNvSpPr/>
          <p:nvPr/>
        </p:nvSpPr>
        <p:spPr>
          <a:xfrm>
            <a:off x="361364" y="2027490"/>
            <a:ext cx="1457481" cy="227438"/>
          </a:xfrm>
          <a:prstGeom prst="wedgeRectCallout">
            <a:avLst>
              <a:gd name="adj1" fmla="val 19268"/>
              <a:gd name="adj2" fmla="val -8195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lumMod val="50000"/>
                  </a:schemeClr>
                </a:solidFill>
                <a:latin typeface="Segoe UI" panose="020B0502040204020203" pitchFamily="34" charset="0"/>
                <a:cs typeface="Segoe UI" panose="020B0502040204020203" pitchFamily="34" charset="0"/>
              </a:rPr>
              <a:t>Browse OCCT packages</a:t>
            </a:r>
            <a:endParaRPr lang="ru-RU" sz="90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8181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Practice</a:t>
            </a:r>
            <a:endParaRPr lang="en-GB" dirty="0">
              <a:latin typeface="Segoe UI" panose="020B0502040204020203" pitchFamily="34" charset="0"/>
              <a:cs typeface="Segoe UI" panose="020B0502040204020203" pitchFamily="34" charset="0"/>
            </a:endParaRPr>
          </a:p>
        </p:txBody>
      </p:sp>
      <p:sp>
        <p:nvSpPr>
          <p:cNvPr id="5" name="Rectangle 4"/>
          <p:cNvSpPr/>
          <p:nvPr/>
        </p:nvSpPr>
        <p:spPr>
          <a:xfrm>
            <a:off x="539140" y="949751"/>
            <a:ext cx="6494049"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In main.cpp create a new Application</a:t>
            </a:r>
            <a:r>
              <a:rPr lang="ru-RU" sz="1400" dirty="0">
                <a:solidFill>
                  <a:srgbClr val="000000"/>
                </a:solidFill>
                <a:latin typeface="Segoe UI" panose="020B0502040204020203" pitchFamily="34" charset="0"/>
                <a:cs typeface="Segoe UI" panose="020B0502040204020203" pitchFamily="34" charset="0"/>
              </a:rPr>
              <a:t> </a:t>
            </a:r>
            <a:r>
              <a:rPr lang="en-US" sz="1400" dirty="0">
                <a:solidFill>
                  <a:srgbClr val="000000"/>
                </a:solidFill>
                <a:latin typeface="Segoe UI" panose="020B0502040204020203" pitchFamily="34" charset="0"/>
                <a:cs typeface="Segoe UI" panose="020B0502040204020203" pitchFamily="34" charset="0"/>
              </a:rPr>
              <a:t>instance: app;</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an empty document using app-&gt;</a:t>
            </a:r>
            <a:r>
              <a:rPr lang="en-US" sz="1400" dirty="0" err="1">
                <a:solidFill>
                  <a:srgbClr val="000000"/>
                </a:solidFill>
                <a:latin typeface="Segoe UI" panose="020B0502040204020203" pitchFamily="34" charset="0"/>
                <a:cs typeface="Segoe UI" panose="020B0502040204020203" pitchFamily="34" charset="0"/>
              </a:rPr>
              <a:t>NewDocument</a:t>
            </a:r>
            <a:r>
              <a:rPr lang="en-US" sz="1400" dirty="0">
                <a:solidFill>
                  <a:srgbClr val="000000"/>
                </a:solidFill>
                <a:latin typeface="Segoe UI" panose="020B0502040204020203" pitchFamily="34" charset="0"/>
                <a:cs typeface="Segoe UI" panose="020B0502040204020203" pitchFamily="34" charset="0"/>
              </a:rPr>
              <a: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The document can be closed with app-&gt;Close()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Attempt to save the new document will result with </a:t>
            </a:r>
            <a:r>
              <a:rPr lang="en-US" sz="1400" dirty="0" err="1">
                <a:solidFill>
                  <a:srgbClr val="000000"/>
                </a:solidFill>
                <a:latin typeface="Segoe UI" panose="020B0502040204020203" pitchFamily="34" charset="0"/>
                <a:cs typeface="Segoe UI" panose="020B0502040204020203" pitchFamily="34" charset="0"/>
              </a:rPr>
              <a:t>PCDM_SS_No_Obj</a:t>
            </a:r>
            <a:r>
              <a:rPr lang="en-US" sz="1400" dirty="0">
                <a:solidFill>
                  <a:srgbClr val="000000"/>
                </a:solidFill>
                <a:latin typeface="Segoe UI" panose="020B0502040204020203" pitchFamily="34" charset="0"/>
                <a:cs typeface="Segoe UI" panose="020B0502040204020203" pitchFamily="34" charset="0"/>
              </a:rPr>
              <a:t> (empty document) error.</a:t>
            </a:r>
          </a:p>
        </p:txBody>
      </p:sp>
      <p:sp>
        <p:nvSpPr>
          <p:cNvPr id="9" name="Rectangle 8"/>
          <p:cNvSpPr/>
          <p:nvPr/>
        </p:nvSpPr>
        <p:spPr>
          <a:xfrm>
            <a:off x="5411719" y="2319083"/>
            <a:ext cx="1621470" cy="350865"/>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#2</a:t>
            </a:r>
          </a:p>
        </p:txBody>
      </p:sp>
      <p:sp>
        <p:nvSpPr>
          <p:cNvPr id="3" name="Облачко с текстом: прямоугольное 2">
            <a:extLst>
              <a:ext uri="{FF2B5EF4-FFF2-40B4-BE49-F238E27FC236}">
                <a16:creationId xmlns:a16="http://schemas.microsoft.com/office/drawing/2014/main" id="{C8D2CD0B-F29B-49A3-A013-07284FDE5B34}"/>
              </a:ext>
            </a:extLst>
          </p:cNvPr>
          <p:cNvSpPr/>
          <p:nvPr/>
        </p:nvSpPr>
        <p:spPr>
          <a:xfrm>
            <a:off x="7324077" y="1429306"/>
            <a:ext cx="2228296" cy="798990"/>
          </a:xfrm>
          <a:prstGeom prst="wedgeRectCallout">
            <a:avLst>
              <a:gd name="adj1" fmla="val -63561"/>
              <a:gd name="adj2" fmla="val -7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2">
                    <a:lumMod val="50000"/>
                  </a:schemeClr>
                </a:solidFill>
                <a:latin typeface="Segoe UI" panose="020B0502040204020203" pitchFamily="34" charset="0"/>
                <a:cs typeface="Segoe UI" panose="020B0502040204020203" pitchFamily="34" charset="0"/>
              </a:rPr>
              <a:t>PCDM_SS: PCDM means Persistent Cascade Document Model; SS means Storage Status</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14" name="Облачко с текстом: прямоугольное 13">
            <a:extLst>
              <a:ext uri="{FF2B5EF4-FFF2-40B4-BE49-F238E27FC236}">
                <a16:creationId xmlns:a16="http://schemas.microsoft.com/office/drawing/2014/main" id="{C6A8DE7A-BB44-4FAD-8696-69E5F51298FE}"/>
              </a:ext>
            </a:extLst>
          </p:cNvPr>
          <p:cNvSpPr/>
          <p:nvPr/>
        </p:nvSpPr>
        <p:spPr>
          <a:xfrm>
            <a:off x="7213630" y="682850"/>
            <a:ext cx="2573046" cy="532660"/>
          </a:xfrm>
          <a:prstGeom prst="wedgeRectCallout">
            <a:avLst>
              <a:gd name="adj1" fmla="val -49128"/>
              <a:gd name="adj2" fmla="val -22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lumMod val="50000"/>
                  </a:schemeClr>
                </a:solidFill>
                <a:latin typeface="Segoe UI" panose="020B0502040204020203" pitchFamily="34" charset="0"/>
                <a:cs typeface="Segoe UI" panose="020B0502040204020203" pitchFamily="34" charset="0"/>
              </a:rPr>
              <a:t>Label with entry “0:1” is called “Main” label in OCAF.</a:t>
            </a:r>
            <a:endParaRPr lang="ru-RU" sz="1200" b="1"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14615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Practice</a:t>
            </a:r>
            <a:endParaRPr lang="en-GB" dirty="0">
              <a:latin typeface="Segoe UI" panose="020B0502040204020203" pitchFamily="34" charset="0"/>
              <a:cs typeface="Segoe UI" panose="020B0502040204020203" pitchFamily="34" charset="0"/>
            </a:endParaRPr>
          </a:p>
        </p:txBody>
      </p:sp>
      <p:sp>
        <p:nvSpPr>
          <p:cNvPr id="5" name="Rectangle 4"/>
          <p:cNvSpPr/>
          <p:nvPr/>
        </p:nvSpPr>
        <p:spPr>
          <a:xfrm>
            <a:off x="539140" y="949751"/>
            <a:ext cx="6494049"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In main.cpp create a new Application</a:t>
            </a:r>
            <a:r>
              <a:rPr lang="ru-RU" sz="1400" dirty="0">
                <a:solidFill>
                  <a:srgbClr val="000000"/>
                </a:solidFill>
                <a:latin typeface="Segoe UI" panose="020B0502040204020203" pitchFamily="34" charset="0"/>
                <a:cs typeface="Segoe UI" panose="020B0502040204020203" pitchFamily="34" charset="0"/>
              </a:rPr>
              <a:t> </a:t>
            </a:r>
            <a:r>
              <a:rPr lang="en-US" sz="1400" dirty="0">
                <a:solidFill>
                  <a:srgbClr val="000000"/>
                </a:solidFill>
                <a:latin typeface="Segoe UI" panose="020B0502040204020203" pitchFamily="34" charset="0"/>
                <a:cs typeface="Segoe UI" panose="020B0502040204020203" pitchFamily="34" charset="0"/>
              </a:rPr>
              <a:t>instance: app;</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an empty document using app-&gt;</a:t>
            </a:r>
            <a:r>
              <a:rPr lang="en-US" sz="1400" dirty="0" err="1">
                <a:solidFill>
                  <a:srgbClr val="000000"/>
                </a:solidFill>
                <a:latin typeface="Segoe UI" panose="020B0502040204020203" pitchFamily="34" charset="0"/>
                <a:cs typeface="Segoe UI" panose="020B0502040204020203" pitchFamily="34" charset="0"/>
              </a:rPr>
              <a:t>NewDocument</a:t>
            </a:r>
            <a:r>
              <a:rPr lang="en-US" sz="1400" dirty="0">
                <a:solidFill>
                  <a:srgbClr val="000000"/>
                </a:solidFill>
                <a:latin typeface="Segoe UI" panose="020B0502040204020203" pitchFamily="34" charset="0"/>
                <a:cs typeface="Segoe UI" panose="020B0502040204020203" pitchFamily="34" charset="0"/>
              </a:rPr>
              <a: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The document can be closed with app-&gt;Close()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Attempt to save the new document will result with </a:t>
            </a:r>
            <a:r>
              <a:rPr lang="en-US" sz="1400" dirty="0" err="1">
                <a:solidFill>
                  <a:srgbClr val="000000"/>
                </a:solidFill>
                <a:latin typeface="Segoe UI" panose="020B0502040204020203" pitchFamily="34" charset="0"/>
                <a:cs typeface="Segoe UI" panose="020B0502040204020203" pitchFamily="34" charset="0"/>
              </a:rPr>
              <a:t>PCDM_SS_No_Obj</a:t>
            </a:r>
            <a:r>
              <a:rPr lang="en-US" sz="1400" dirty="0">
                <a:solidFill>
                  <a:srgbClr val="000000"/>
                </a:solidFill>
                <a:latin typeface="Segoe UI" panose="020B0502040204020203" pitchFamily="34" charset="0"/>
                <a:cs typeface="Segoe UI" panose="020B0502040204020203" pitchFamily="34" charset="0"/>
              </a:rPr>
              <a:t> (empty document) error.</a:t>
            </a:r>
          </a:p>
        </p:txBody>
      </p:sp>
      <p:sp>
        <p:nvSpPr>
          <p:cNvPr id="9" name="Rectangle 8"/>
          <p:cNvSpPr/>
          <p:nvPr/>
        </p:nvSpPr>
        <p:spPr>
          <a:xfrm>
            <a:off x="5411719" y="2319083"/>
            <a:ext cx="1621470" cy="350865"/>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#2</a:t>
            </a:r>
          </a:p>
        </p:txBody>
      </p:sp>
      <p:sp>
        <p:nvSpPr>
          <p:cNvPr id="6" name="Rectangle 4">
            <a:extLst>
              <a:ext uri="{FF2B5EF4-FFF2-40B4-BE49-F238E27FC236}">
                <a16:creationId xmlns:a16="http://schemas.microsoft.com/office/drawing/2014/main" id="{49ACB1ED-F7C9-4E71-A810-70A591E5F6F4}"/>
              </a:ext>
            </a:extLst>
          </p:cNvPr>
          <p:cNvSpPr/>
          <p:nvPr/>
        </p:nvSpPr>
        <p:spPr>
          <a:xfrm>
            <a:off x="539140" y="2877759"/>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 integer attribute to the main label of a document with </a:t>
            </a:r>
            <a:r>
              <a:rPr lang="en-US" sz="1400" dirty="0" err="1">
                <a:solidFill>
                  <a:srgbClr val="000000"/>
                </a:solidFill>
                <a:latin typeface="Segoe UI" panose="020B0502040204020203" pitchFamily="34" charset="0"/>
                <a:cs typeface="Segoe UI" panose="020B0502040204020203" pitchFamily="34" charset="0"/>
              </a:rPr>
              <a:t>TDataStd_Integer</a:t>
            </a:r>
            <a:r>
              <a:rPr lang="en-US" sz="1400" dirty="0">
                <a:solidFill>
                  <a:srgbClr val="000000"/>
                </a:solidFill>
                <a:latin typeface="Segoe UI" panose="020B0502040204020203" pitchFamily="34" charset="0"/>
                <a:cs typeface="Segoe UI" panose="020B0502040204020203" pitchFamily="34" charset="0"/>
              </a:rPr>
              <a:t>::Set()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Save document to file. The writer should end up with PCDM_SS_OK code.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Browse the document using GUI Workbench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a:t>
            </a:r>
          </a:p>
        </p:txBody>
      </p:sp>
      <p:sp>
        <p:nvSpPr>
          <p:cNvPr id="7" name="Rectangle 8">
            <a:extLst>
              <a:ext uri="{FF2B5EF4-FFF2-40B4-BE49-F238E27FC236}">
                <a16:creationId xmlns:a16="http://schemas.microsoft.com/office/drawing/2014/main" id="{B8F242A3-1C0A-4061-A96B-6F69E7C38FDF}"/>
              </a:ext>
            </a:extLst>
          </p:cNvPr>
          <p:cNvSpPr/>
          <p:nvPr/>
        </p:nvSpPr>
        <p:spPr>
          <a:xfrm>
            <a:off x="5411719" y="3988558"/>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a:t>
            </a:r>
            <a:r>
              <a:rPr lang="ru-RU" sz="1400" b="1" dirty="0">
                <a:solidFill>
                  <a:schemeClr val="bg2">
                    <a:lumMod val="75000"/>
                  </a:schemeClr>
                </a:solidFill>
                <a:latin typeface="Segoe UI" panose="020B0502040204020203" pitchFamily="34" charset="0"/>
                <a:cs typeface="Segoe UI" panose="020B0502040204020203" pitchFamily="34" charset="0"/>
              </a:rPr>
              <a:t>3</a:t>
            </a:r>
            <a:endParaRPr lang="en-US" sz="1400" b="1" dirty="0">
              <a:solidFill>
                <a:schemeClr val="bg2">
                  <a:lumMod val="75000"/>
                </a:schemeClr>
              </a:solidFill>
              <a:latin typeface="Segoe UI" panose="020B0502040204020203" pitchFamily="34" charset="0"/>
              <a:cs typeface="Segoe UI" panose="020B0502040204020203" pitchFamily="34" charset="0"/>
            </a:endParaRPr>
          </a:p>
        </p:txBody>
      </p:sp>
      <p:sp>
        <p:nvSpPr>
          <p:cNvPr id="3" name="Облачко с текстом: прямоугольное 2">
            <a:extLst>
              <a:ext uri="{FF2B5EF4-FFF2-40B4-BE49-F238E27FC236}">
                <a16:creationId xmlns:a16="http://schemas.microsoft.com/office/drawing/2014/main" id="{C8D2CD0B-F29B-49A3-A013-07284FDE5B34}"/>
              </a:ext>
            </a:extLst>
          </p:cNvPr>
          <p:cNvSpPr/>
          <p:nvPr/>
        </p:nvSpPr>
        <p:spPr>
          <a:xfrm>
            <a:off x="7324077" y="1429306"/>
            <a:ext cx="2228296" cy="798990"/>
          </a:xfrm>
          <a:prstGeom prst="wedgeRectCallout">
            <a:avLst>
              <a:gd name="adj1" fmla="val -63561"/>
              <a:gd name="adj2" fmla="val -7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2">
                    <a:lumMod val="50000"/>
                  </a:schemeClr>
                </a:solidFill>
                <a:latin typeface="Segoe UI" panose="020B0502040204020203" pitchFamily="34" charset="0"/>
                <a:cs typeface="Segoe UI" panose="020B0502040204020203" pitchFamily="34" charset="0"/>
              </a:rPr>
              <a:t>PCDM_SS: PCDM means Persistent Cascade Document Model; SS means Storage Status</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36884AE5-CAC3-4FBC-B6FE-F62D7CBAAA1B}"/>
              </a:ext>
            </a:extLst>
          </p:cNvPr>
          <p:cNvPicPr>
            <a:picLocks noChangeAspect="1"/>
          </p:cNvPicPr>
          <p:nvPr/>
        </p:nvPicPr>
        <p:blipFill>
          <a:blip r:embed="rId3"/>
          <a:stretch>
            <a:fillRect/>
          </a:stretch>
        </p:blipFill>
        <p:spPr>
          <a:xfrm>
            <a:off x="7213630" y="2356812"/>
            <a:ext cx="2421080" cy="2084490"/>
          </a:xfrm>
          <a:prstGeom prst="rect">
            <a:avLst/>
          </a:prstGeom>
        </p:spPr>
      </p:pic>
      <p:sp>
        <p:nvSpPr>
          <p:cNvPr id="14" name="Облачко с текстом: прямоугольное 13">
            <a:extLst>
              <a:ext uri="{FF2B5EF4-FFF2-40B4-BE49-F238E27FC236}">
                <a16:creationId xmlns:a16="http://schemas.microsoft.com/office/drawing/2014/main" id="{C6A8DE7A-BB44-4FAD-8696-69E5F51298FE}"/>
              </a:ext>
            </a:extLst>
          </p:cNvPr>
          <p:cNvSpPr/>
          <p:nvPr/>
        </p:nvSpPr>
        <p:spPr>
          <a:xfrm>
            <a:off x="7213630" y="682850"/>
            <a:ext cx="2573046" cy="532660"/>
          </a:xfrm>
          <a:prstGeom prst="wedgeRectCallout">
            <a:avLst>
              <a:gd name="adj1" fmla="val -49128"/>
              <a:gd name="adj2" fmla="val -22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lumMod val="50000"/>
                  </a:schemeClr>
                </a:solidFill>
                <a:latin typeface="Segoe UI" panose="020B0502040204020203" pitchFamily="34" charset="0"/>
                <a:cs typeface="Segoe UI" panose="020B0502040204020203" pitchFamily="34" charset="0"/>
              </a:rPr>
              <a:t>Label with entry “0:1” is called “Main” label in OCAF.</a:t>
            </a:r>
            <a:endParaRPr lang="ru-RU" sz="1200" b="1"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5248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Practice</a:t>
            </a:r>
            <a:endParaRPr lang="en-GB" dirty="0">
              <a:latin typeface="Segoe UI" panose="020B0502040204020203" pitchFamily="34" charset="0"/>
              <a:cs typeface="Segoe UI" panose="020B0502040204020203" pitchFamily="34" charset="0"/>
            </a:endParaRPr>
          </a:p>
        </p:txBody>
      </p:sp>
      <p:sp>
        <p:nvSpPr>
          <p:cNvPr id="5" name="Rectangle 4"/>
          <p:cNvSpPr/>
          <p:nvPr/>
        </p:nvSpPr>
        <p:spPr>
          <a:xfrm>
            <a:off x="539140" y="949751"/>
            <a:ext cx="6494049"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In main.cpp create a new Application</a:t>
            </a:r>
            <a:r>
              <a:rPr lang="ru-RU" sz="1400" dirty="0">
                <a:solidFill>
                  <a:srgbClr val="000000"/>
                </a:solidFill>
                <a:latin typeface="Segoe UI" panose="020B0502040204020203" pitchFamily="34" charset="0"/>
                <a:cs typeface="Segoe UI" panose="020B0502040204020203" pitchFamily="34" charset="0"/>
              </a:rPr>
              <a:t> </a:t>
            </a:r>
            <a:r>
              <a:rPr lang="en-US" sz="1400" dirty="0">
                <a:solidFill>
                  <a:srgbClr val="000000"/>
                </a:solidFill>
                <a:latin typeface="Segoe UI" panose="020B0502040204020203" pitchFamily="34" charset="0"/>
                <a:cs typeface="Segoe UI" panose="020B0502040204020203" pitchFamily="34" charset="0"/>
              </a:rPr>
              <a:t>instance: app;</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an empty document using app-&gt;</a:t>
            </a:r>
            <a:r>
              <a:rPr lang="en-US" sz="1400" dirty="0" err="1">
                <a:solidFill>
                  <a:srgbClr val="000000"/>
                </a:solidFill>
                <a:latin typeface="Segoe UI" panose="020B0502040204020203" pitchFamily="34" charset="0"/>
                <a:cs typeface="Segoe UI" panose="020B0502040204020203" pitchFamily="34" charset="0"/>
              </a:rPr>
              <a:t>NewDocument</a:t>
            </a:r>
            <a:r>
              <a:rPr lang="en-US" sz="1400" dirty="0">
                <a:solidFill>
                  <a:srgbClr val="000000"/>
                </a:solidFill>
                <a:latin typeface="Segoe UI" panose="020B0502040204020203" pitchFamily="34" charset="0"/>
                <a:cs typeface="Segoe UI" panose="020B0502040204020203" pitchFamily="34" charset="0"/>
              </a:rPr>
              <a: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The document can be closed with app-&gt;Close()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Attempt to save the new document will result with </a:t>
            </a:r>
            <a:r>
              <a:rPr lang="en-US" sz="1400" dirty="0" err="1">
                <a:solidFill>
                  <a:srgbClr val="000000"/>
                </a:solidFill>
                <a:latin typeface="Segoe UI" panose="020B0502040204020203" pitchFamily="34" charset="0"/>
                <a:cs typeface="Segoe UI" panose="020B0502040204020203" pitchFamily="34" charset="0"/>
              </a:rPr>
              <a:t>PCDM_SS_No_Obj</a:t>
            </a:r>
            <a:r>
              <a:rPr lang="en-US" sz="1400" dirty="0">
                <a:solidFill>
                  <a:srgbClr val="000000"/>
                </a:solidFill>
                <a:latin typeface="Segoe UI" panose="020B0502040204020203" pitchFamily="34" charset="0"/>
                <a:cs typeface="Segoe UI" panose="020B0502040204020203" pitchFamily="34" charset="0"/>
              </a:rPr>
              <a:t> (empty document) error.</a:t>
            </a:r>
          </a:p>
        </p:txBody>
      </p:sp>
      <p:sp>
        <p:nvSpPr>
          <p:cNvPr id="9" name="Rectangle 8"/>
          <p:cNvSpPr/>
          <p:nvPr/>
        </p:nvSpPr>
        <p:spPr>
          <a:xfrm>
            <a:off x="5411719" y="2319083"/>
            <a:ext cx="1621470" cy="350865"/>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#2</a:t>
            </a:r>
          </a:p>
        </p:txBody>
      </p:sp>
      <p:sp>
        <p:nvSpPr>
          <p:cNvPr id="6" name="Rectangle 4">
            <a:extLst>
              <a:ext uri="{FF2B5EF4-FFF2-40B4-BE49-F238E27FC236}">
                <a16:creationId xmlns:a16="http://schemas.microsoft.com/office/drawing/2014/main" id="{49ACB1ED-F7C9-4E71-A810-70A591E5F6F4}"/>
              </a:ext>
            </a:extLst>
          </p:cNvPr>
          <p:cNvSpPr/>
          <p:nvPr/>
        </p:nvSpPr>
        <p:spPr>
          <a:xfrm>
            <a:off x="539140" y="2877759"/>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 integer attribute to the main label of a document with </a:t>
            </a:r>
            <a:r>
              <a:rPr lang="en-US" sz="1400" dirty="0" err="1">
                <a:solidFill>
                  <a:srgbClr val="000000"/>
                </a:solidFill>
                <a:latin typeface="Segoe UI" panose="020B0502040204020203" pitchFamily="34" charset="0"/>
                <a:cs typeface="Segoe UI" panose="020B0502040204020203" pitchFamily="34" charset="0"/>
              </a:rPr>
              <a:t>TDataStd_Integer</a:t>
            </a:r>
            <a:r>
              <a:rPr lang="en-US" sz="1400" dirty="0">
                <a:solidFill>
                  <a:srgbClr val="000000"/>
                </a:solidFill>
                <a:latin typeface="Segoe UI" panose="020B0502040204020203" pitchFamily="34" charset="0"/>
                <a:cs typeface="Segoe UI" panose="020B0502040204020203" pitchFamily="34" charset="0"/>
              </a:rPr>
              <a:t>::Set()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Save document to file. The writer should end up with PCDM_SS_OK code.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Browse the document using GUI Workbench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a:t>
            </a:r>
          </a:p>
        </p:txBody>
      </p:sp>
      <p:sp>
        <p:nvSpPr>
          <p:cNvPr id="7" name="Rectangle 8">
            <a:extLst>
              <a:ext uri="{FF2B5EF4-FFF2-40B4-BE49-F238E27FC236}">
                <a16:creationId xmlns:a16="http://schemas.microsoft.com/office/drawing/2014/main" id="{B8F242A3-1C0A-4061-A96B-6F69E7C38FDF}"/>
              </a:ext>
            </a:extLst>
          </p:cNvPr>
          <p:cNvSpPr/>
          <p:nvPr/>
        </p:nvSpPr>
        <p:spPr>
          <a:xfrm>
            <a:off x="5411719" y="3988558"/>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a:t>
            </a:r>
            <a:r>
              <a:rPr lang="ru-RU" sz="1400" b="1" dirty="0">
                <a:solidFill>
                  <a:schemeClr val="bg2">
                    <a:lumMod val="75000"/>
                  </a:schemeClr>
                </a:solidFill>
                <a:latin typeface="Segoe UI" panose="020B0502040204020203" pitchFamily="34" charset="0"/>
                <a:cs typeface="Segoe UI" panose="020B0502040204020203" pitchFamily="34" charset="0"/>
              </a:rPr>
              <a:t>3</a:t>
            </a:r>
            <a:endParaRPr lang="en-US" sz="1400" b="1" dirty="0">
              <a:solidFill>
                <a:schemeClr val="bg2">
                  <a:lumMod val="75000"/>
                </a:schemeClr>
              </a:solidFill>
              <a:latin typeface="Segoe UI" panose="020B0502040204020203" pitchFamily="34" charset="0"/>
              <a:cs typeface="Segoe UI" panose="020B0502040204020203" pitchFamily="34" charset="0"/>
            </a:endParaRPr>
          </a:p>
        </p:txBody>
      </p:sp>
      <p:sp>
        <p:nvSpPr>
          <p:cNvPr id="3" name="Облачко с текстом: прямоугольное 2">
            <a:extLst>
              <a:ext uri="{FF2B5EF4-FFF2-40B4-BE49-F238E27FC236}">
                <a16:creationId xmlns:a16="http://schemas.microsoft.com/office/drawing/2014/main" id="{C8D2CD0B-F29B-49A3-A013-07284FDE5B34}"/>
              </a:ext>
            </a:extLst>
          </p:cNvPr>
          <p:cNvSpPr/>
          <p:nvPr/>
        </p:nvSpPr>
        <p:spPr>
          <a:xfrm>
            <a:off x="7324077" y="1429306"/>
            <a:ext cx="2228296" cy="798990"/>
          </a:xfrm>
          <a:prstGeom prst="wedgeRectCallout">
            <a:avLst>
              <a:gd name="adj1" fmla="val -63561"/>
              <a:gd name="adj2" fmla="val -7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2">
                    <a:lumMod val="50000"/>
                  </a:schemeClr>
                </a:solidFill>
                <a:latin typeface="Segoe UI" panose="020B0502040204020203" pitchFamily="34" charset="0"/>
                <a:cs typeface="Segoe UI" panose="020B0502040204020203" pitchFamily="34" charset="0"/>
              </a:rPr>
              <a:t>PCDM_SS: PCDM means Persistent Cascade Document Model; SS means Storage Status</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11" name="Rectangle 4">
            <a:extLst>
              <a:ext uri="{FF2B5EF4-FFF2-40B4-BE49-F238E27FC236}">
                <a16:creationId xmlns:a16="http://schemas.microsoft.com/office/drawing/2014/main" id="{BEB10203-F590-4C43-9528-BF8FDE00EA26}"/>
              </a:ext>
            </a:extLst>
          </p:cNvPr>
          <p:cNvSpPr/>
          <p:nvPr/>
        </p:nvSpPr>
        <p:spPr>
          <a:xfrm>
            <a:off x="539140" y="4543992"/>
            <a:ext cx="6494049" cy="1878078"/>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Check implementation of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 Notice </a:t>
            </a:r>
            <a:r>
              <a:rPr lang="en-US" sz="1400" dirty="0" err="1">
                <a:solidFill>
                  <a:srgbClr val="000000"/>
                </a:solidFill>
                <a:latin typeface="Segoe UI" panose="020B0502040204020203" pitchFamily="34" charset="0"/>
                <a:cs typeface="Segoe UI" panose="020B0502040204020203" pitchFamily="34" charset="0"/>
              </a:rPr>
              <a:t>TDocStd_Application</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IsInSession</a:t>
            </a:r>
            <a:r>
              <a:rPr lang="en-US" sz="1400" dirty="0">
                <a:solidFill>
                  <a:srgbClr val="000000"/>
                </a:solidFill>
                <a:latin typeface="Segoe UI" panose="020B0502040204020203" pitchFamily="34" charset="0"/>
                <a:cs typeface="Segoe UI" panose="020B0502040204020203" pitchFamily="34" charset="0"/>
              </a:rPr>
              <a:t>() method returning the index of a document. This index is later used for </a:t>
            </a:r>
            <a:r>
              <a:rPr lang="en-US" sz="1400" dirty="0" err="1">
                <a:solidFill>
                  <a:srgbClr val="000000"/>
                </a:solidFill>
                <a:latin typeface="Segoe UI" panose="020B0502040204020203" pitchFamily="34" charset="0"/>
                <a:cs typeface="Segoe UI" panose="020B0502040204020203" pitchFamily="34" charset="0"/>
              </a:rPr>
              <a:t>TDocStd_Application</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GetDocument</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Alternatively, use DRAW:</a:t>
            </a:r>
          </a:p>
          <a:p>
            <a:pPr>
              <a:lnSpc>
                <a:spcPct val="120000"/>
              </a:lnSpc>
              <a:buClr>
                <a:schemeClr val="tx1"/>
              </a:buClr>
            </a:pPr>
            <a:r>
              <a:rPr lang="en-US" sz="1400" dirty="0">
                <a:solidFill>
                  <a:srgbClr val="000000"/>
                </a:solidFill>
                <a:latin typeface="Segoe UI" panose="020B0502040204020203" pitchFamily="34" charset="0"/>
                <a:cs typeface="Segoe UI" panose="020B0502040204020203" pitchFamily="34" charset="0"/>
              </a:rPr>
              <a:t>	&gt; </a:t>
            </a:r>
            <a:r>
              <a:rPr lang="en-US" sz="1400" dirty="0" err="1">
                <a:solidFill>
                  <a:srgbClr val="000000"/>
                </a:solidFill>
                <a:latin typeface="Segoe UI" panose="020B0502040204020203" pitchFamily="34" charset="0"/>
                <a:cs typeface="Segoe UI" panose="020B0502040204020203" pitchFamily="34" charset="0"/>
              </a:rPr>
              <a:t>pload</a:t>
            </a:r>
            <a:r>
              <a:rPr lang="en-US" sz="1400" dirty="0">
                <a:solidFill>
                  <a:srgbClr val="000000"/>
                </a:solidFill>
                <a:latin typeface="Segoe UI" panose="020B0502040204020203" pitchFamily="34" charset="0"/>
                <a:cs typeface="Segoe UI" panose="020B0502040204020203" pitchFamily="34" charset="0"/>
              </a:rPr>
              <a:t> ALL</a:t>
            </a:r>
          </a:p>
          <a:p>
            <a:pPr>
              <a:lnSpc>
                <a:spcPct val="120000"/>
              </a:lnSpc>
              <a:buClr>
                <a:schemeClr val="tx1"/>
              </a:buClr>
            </a:pPr>
            <a:r>
              <a:rPr lang="en-US" sz="1400" dirty="0">
                <a:solidFill>
                  <a:srgbClr val="000000"/>
                </a:solidFill>
                <a:latin typeface="Segoe UI" panose="020B0502040204020203" pitchFamily="34" charset="0"/>
                <a:cs typeface="Segoe UI" panose="020B0502040204020203" pitchFamily="34" charset="0"/>
              </a:rPr>
              <a:t>	&gt; Open …</a:t>
            </a:r>
          </a:p>
          <a:p>
            <a:pPr>
              <a:lnSpc>
                <a:spcPct val="120000"/>
              </a:lnSpc>
              <a:buClr>
                <a:schemeClr val="tx1"/>
              </a:buClr>
            </a:pPr>
            <a:r>
              <a:rPr lang="en-US" sz="1400" dirty="0">
                <a:solidFill>
                  <a:srgbClr val="000000"/>
                </a:solidFill>
                <a:latin typeface="Segoe UI" panose="020B0502040204020203" pitchFamily="34" charset="0"/>
                <a:cs typeface="Segoe UI" panose="020B0502040204020203" pitchFamily="34" charset="0"/>
              </a:rPr>
              <a:t>	&gt; </a:t>
            </a:r>
            <a:r>
              <a:rPr lang="en-US" sz="1400" dirty="0" err="1">
                <a:solidFill>
                  <a:srgbClr val="000000"/>
                </a:solidFill>
                <a:latin typeface="Segoe UI" panose="020B0502040204020203" pitchFamily="34" charset="0"/>
                <a:cs typeface="Segoe UI" panose="020B0502040204020203" pitchFamily="34" charset="0"/>
              </a:rPr>
              <a:t>DFBrowse</a:t>
            </a:r>
            <a:r>
              <a:rPr lang="en-US" sz="1400" dirty="0">
                <a:solidFill>
                  <a:srgbClr val="000000"/>
                </a:solidFill>
                <a:latin typeface="Segoe UI" panose="020B0502040204020203" pitchFamily="34" charset="0"/>
                <a:cs typeface="Segoe UI" panose="020B0502040204020203" pitchFamily="34" charset="0"/>
              </a:rPr>
              <a:t> …</a:t>
            </a:r>
          </a:p>
        </p:txBody>
      </p:sp>
      <p:sp>
        <p:nvSpPr>
          <p:cNvPr id="12" name="Rectangle 8">
            <a:extLst>
              <a:ext uri="{FF2B5EF4-FFF2-40B4-BE49-F238E27FC236}">
                <a16:creationId xmlns:a16="http://schemas.microsoft.com/office/drawing/2014/main" id="{4A409C02-C354-445A-B1E7-877FD5363034}"/>
              </a:ext>
            </a:extLst>
          </p:cNvPr>
          <p:cNvSpPr/>
          <p:nvPr/>
        </p:nvSpPr>
        <p:spPr>
          <a:xfrm>
            <a:off x="5411719" y="6422070"/>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#4</a:t>
            </a:r>
          </a:p>
        </p:txBody>
      </p:sp>
      <p:pic>
        <p:nvPicPr>
          <p:cNvPr id="4" name="Рисунок 3">
            <a:extLst>
              <a:ext uri="{FF2B5EF4-FFF2-40B4-BE49-F238E27FC236}">
                <a16:creationId xmlns:a16="http://schemas.microsoft.com/office/drawing/2014/main" id="{36884AE5-CAC3-4FBC-B6FE-F62D7CBAAA1B}"/>
              </a:ext>
            </a:extLst>
          </p:cNvPr>
          <p:cNvPicPr>
            <a:picLocks noChangeAspect="1"/>
          </p:cNvPicPr>
          <p:nvPr/>
        </p:nvPicPr>
        <p:blipFill>
          <a:blip r:embed="rId3"/>
          <a:stretch>
            <a:fillRect/>
          </a:stretch>
        </p:blipFill>
        <p:spPr>
          <a:xfrm>
            <a:off x="7213630" y="2356812"/>
            <a:ext cx="2421080" cy="2084490"/>
          </a:xfrm>
          <a:prstGeom prst="rect">
            <a:avLst/>
          </a:prstGeom>
        </p:spPr>
      </p:pic>
      <p:sp>
        <p:nvSpPr>
          <p:cNvPr id="14" name="Облачко с текстом: прямоугольное 13">
            <a:extLst>
              <a:ext uri="{FF2B5EF4-FFF2-40B4-BE49-F238E27FC236}">
                <a16:creationId xmlns:a16="http://schemas.microsoft.com/office/drawing/2014/main" id="{C6A8DE7A-BB44-4FAD-8696-69E5F51298FE}"/>
              </a:ext>
            </a:extLst>
          </p:cNvPr>
          <p:cNvSpPr/>
          <p:nvPr/>
        </p:nvSpPr>
        <p:spPr>
          <a:xfrm>
            <a:off x="7213630" y="682850"/>
            <a:ext cx="2573046" cy="532660"/>
          </a:xfrm>
          <a:prstGeom prst="wedgeRectCallout">
            <a:avLst>
              <a:gd name="adj1" fmla="val -49128"/>
              <a:gd name="adj2" fmla="val -22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lumMod val="50000"/>
                  </a:schemeClr>
                </a:solidFill>
                <a:latin typeface="Segoe UI" panose="020B0502040204020203" pitchFamily="34" charset="0"/>
                <a:cs typeface="Segoe UI" panose="020B0502040204020203" pitchFamily="34" charset="0"/>
              </a:rPr>
              <a:t>Label with entry “0:1” is called “Main” label in OCAF.</a:t>
            </a:r>
            <a:endParaRPr lang="ru-RU" sz="1200" b="1" dirty="0" err="1">
              <a:solidFill>
                <a:schemeClr val="tx2">
                  <a:lumMod val="50000"/>
                </a:schemeClr>
              </a:solidFill>
              <a:latin typeface="Segoe UI" panose="020B0502040204020203" pitchFamily="34" charset="0"/>
              <a:cs typeface="Segoe UI" panose="020B0502040204020203" pitchFamily="34" charset="0"/>
            </a:endParaRPr>
          </a:p>
        </p:txBody>
      </p:sp>
      <p:pic>
        <p:nvPicPr>
          <p:cNvPr id="8" name="Рисунок 7">
            <a:extLst>
              <a:ext uri="{FF2B5EF4-FFF2-40B4-BE49-F238E27FC236}">
                <a16:creationId xmlns:a16="http://schemas.microsoft.com/office/drawing/2014/main" id="{8F317D80-4B25-43ED-B8A0-8B5C0B567795}"/>
              </a:ext>
            </a:extLst>
          </p:cNvPr>
          <p:cNvPicPr>
            <a:picLocks noChangeAspect="1"/>
          </p:cNvPicPr>
          <p:nvPr/>
        </p:nvPicPr>
        <p:blipFill>
          <a:blip r:embed="rId4"/>
          <a:stretch>
            <a:fillRect/>
          </a:stretch>
        </p:blipFill>
        <p:spPr>
          <a:xfrm>
            <a:off x="7416834" y="4595808"/>
            <a:ext cx="2042782" cy="2079260"/>
          </a:xfrm>
          <a:prstGeom prst="rect">
            <a:avLst/>
          </a:prstGeom>
        </p:spPr>
      </p:pic>
    </p:spTree>
    <p:extLst>
      <p:ext uri="{BB962C8B-B14F-4D97-AF65-F5344CB8AC3E}">
        <p14:creationId xmlns:p14="http://schemas.microsoft.com/office/powerpoint/2010/main" val="1203000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Practice</a:t>
            </a:r>
            <a:endParaRPr lang="en-GB" dirty="0">
              <a:latin typeface="Segoe UI" panose="020B0502040204020203" pitchFamily="34" charset="0"/>
              <a:cs typeface="Segoe UI" panose="020B0502040204020203" pitchFamily="34" charset="0"/>
            </a:endParaRPr>
          </a:p>
        </p:txBody>
      </p:sp>
      <p:sp>
        <p:nvSpPr>
          <p:cNvPr id="5" name="Rectangle 4"/>
          <p:cNvSpPr/>
          <p:nvPr/>
        </p:nvSpPr>
        <p:spPr>
          <a:xfrm>
            <a:off x="539140" y="949751"/>
            <a:ext cx="6494049" cy="394633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Come back to </a:t>
            </a:r>
            <a:r>
              <a:rPr lang="en-US" sz="1400" dirty="0" err="1">
                <a:solidFill>
                  <a:srgbClr val="000000"/>
                </a:solidFill>
                <a:latin typeface="Segoe UI" panose="020B0502040204020203" pitchFamily="34" charset="0"/>
                <a:cs typeface="Segoe UI" panose="020B0502040204020203" pitchFamily="34" charset="0"/>
              </a:rPr>
              <a:t>OcafEx</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 transactional mode of modification with </a:t>
            </a:r>
            <a:r>
              <a:rPr lang="en-US" sz="1400" dirty="0" err="1">
                <a:solidFill>
                  <a:srgbClr val="000000"/>
                </a:solidFill>
                <a:latin typeface="Segoe UI" panose="020B0502040204020203" pitchFamily="34" charset="0"/>
                <a:cs typeface="Segoe UI" panose="020B0502040204020203" pitchFamily="34" charset="0"/>
              </a:rPr>
              <a:t>TDocStd_Document</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SetModificationMode</a:t>
            </a:r>
            <a:r>
              <a:rPr lang="en-US" sz="1400" dirty="0">
                <a:solidFill>
                  <a:srgbClr val="000000"/>
                </a:solidFill>
                <a:latin typeface="Segoe UI" panose="020B0502040204020203" pitchFamily="34" charset="0"/>
                <a:cs typeface="Segoe UI" panose="020B0502040204020203" pitchFamily="34" charset="0"/>
              </a:rPr>
              <a: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Run </a:t>
            </a:r>
            <a:r>
              <a:rPr lang="en-US" sz="1400" dirty="0" err="1">
                <a:solidFill>
                  <a:srgbClr val="000000"/>
                </a:solidFill>
                <a:latin typeface="Segoe UI" panose="020B0502040204020203" pitchFamily="34" charset="0"/>
                <a:cs typeface="Segoe UI" panose="020B0502040204020203" pitchFamily="34" charset="0"/>
              </a:rPr>
              <a:t>OcafEx</a:t>
            </a:r>
            <a:r>
              <a:rPr lang="en-US" sz="1400" dirty="0">
                <a:solidFill>
                  <a:srgbClr val="000000"/>
                </a:solidFill>
                <a:latin typeface="Segoe UI" panose="020B0502040204020203" pitchFamily="34" charset="0"/>
                <a:cs typeface="Segoe UI" panose="020B0502040204020203" pitchFamily="34" charset="0"/>
              </a:rPr>
              <a:t>: exception </a:t>
            </a:r>
            <a:r>
              <a:rPr lang="en-US" sz="1400" dirty="0" err="1">
                <a:solidFill>
                  <a:srgbClr val="000000"/>
                </a:solidFill>
                <a:latin typeface="Segoe UI" panose="020B0502040204020203" pitchFamily="34" charset="0"/>
                <a:cs typeface="Segoe UI" panose="020B0502040204020203" pitchFamily="34" charset="0"/>
              </a:rPr>
              <a:t>Standard_ImmutableObject</a:t>
            </a:r>
            <a:r>
              <a:rPr lang="en-US" sz="1400" dirty="0">
                <a:solidFill>
                  <a:srgbClr val="000000"/>
                </a:solidFill>
                <a:latin typeface="Segoe UI" panose="020B0502040204020203" pitchFamily="34" charset="0"/>
                <a:cs typeface="Segoe UI" panose="020B0502040204020203" pitchFamily="34" charset="0"/>
              </a:rPr>
              <a:t> should raise.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Enable undo/redo deltas by </a:t>
            </a:r>
            <a:r>
              <a:rPr lang="en-US" sz="1400" dirty="0" err="1">
                <a:solidFill>
                  <a:srgbClr val="000000"/>
                </a:solidFill>
                <a:latin typeface="Segoe UI" panose="020B0502040204020203" pitchFamily="34" charset="0"/>
                <a:cs typeface="Segoe UI" panose="020B0502040204020203" pitchFamily="34" charset="0"/>
              </a:rPr>
              <a:t>TDocStd_Document</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SetUndoLimit</a:t>
            </a:r>
            <a:r>
              <a:rPr lang="en-US" sz="1400" dirty="0">
                <a:solidFill>
                  <a:srgbClr val="000000"/>
                </a:solidFill>
                <a:latin typeface="Segoe UI" panose="020B0502040204020203" pitchFamily="34" charset="0"/>
                <a:cs typeface="Segoe UI" panose="020B0502040204020203" pitchFamily="34" charset="0"/>
              </a:rPr>
              <a:t>() invocation. Pass positive value.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Use transaction to set the integer attribute:</a:t>
            </a:r>
          </a:p>
          <a:p>
            <a:pPr marL="285750" indent="-285750">
              <a:lnSpc>
                <a:spcPct val="120000"/>
              </a:lnSpc>
              <a:buClr>
                <a:schemeClr val="tx1"/>
              </a:buClr>
              <a:buFontTx/>
              <a:buChar char="-"/>
            </a:pPr>
            <a:endParaRPr lang="en-US" sz="1400" dirty="0">
              <a:solidFill>
                <a:srgbClr val="000000"/>
              </a:solidFill>
              <a:latin typeface="Segoe UI" panose="020B0502040204020203" pitchFamily="34" charset="0"/>
              <a:cs typeface="Segoe UI" panose="020B0502040204020203" pitchFamily="34" charset="0"/>
            </a:endParaRP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doc-&gt;</a:t>
            </a:r>
            <a:r>
              <a:rPr lang="en-US" sz="1400" b="1" dirty="0" err="1">
                <a:solidFill>
                  <a:srgbClr val="000000"/>
                </a:solidFill>
                <a:latin typeface="Courier New" panose="02070309020205020404" pitchFamily="49" charset="0"/>
                <a:cs typeface="Courier New" panose="02070309020205020404" pitchFamily="49" charset="0"/>
              </a:rPr>
              <a:t>OpenCommand</a:t>
            </a:r>
            <a:r>
              <a:rPr lang="en-US" sz="1400" dirty="0">
                <a:solidFill>
                  <a:srgbClr val="000000"/>
                </a:solidFill>
                <a:latin typeface="Courier New" panose="02070309020205020404" pitchFamily="49" charset="0"/>
                <a:cs typeface="Courier New" panose="02070309020205020404" pitchFamily="49" charset="0"/>
              </a:rPr>
              <a:t>();</a:t>
            </a: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a:t>
            </a: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TDataStd_Integer</a:t>
            </a:r>
            <a:r>
              <a:rPr lang="en-US" sz="1400" dirty="0">
                <a:solidFill>
                  <a:srgbClr val="000000"/>
                </a:solidFill>
                <a:latin typeface="Courier New" panose="02070309020205020404" pitchFamily="49" charset="0"/>
                <a:cs typeface="Courier New" panose="02070309020205020404" pitchFamily="49" charset="0"/>
              </a:rPr>
              <a:t>::Set(doc-&gt;Main(), 999);</a:t>
            </a: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a:t>
            </a: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doc-&gt;</a:t>
            </a:r>
            <a:r>
              <a:rPr lang="en-US" sz="1400" b="1" dirty="0" err="1">
                <a:solidFill>
                  <a:srgbClr val="000000"/>
                </a:solidFill>
                <a:latin typeface="Courier New" panose="02070309020205020404" pitchFamily="49" charset="0"/>
                <a:cs typeface="Courier New" panose="02070309020205020404" pitchFamily="49" charset="0"/>
              </a:rPr>
              <a:t>CommitCommand</a:t>
            </a:r>
            <a:r>
              <a:rPr lang="en-US" sz="1400" dirty="0">
                <a:solidFill>
                  <a:srgbClr val="000000"/>
                </a:solidFill>
                <a:latin typeface="Courier New" panose="02070309020205020404" pitchFamily="49" charset="0"/>
                <a:cs typeface="Courier New" panose="02070309020205020404" pitchFamily="49" charset="0"/>
              </a:rPr>
              <a:t>();</a:t>
            </a:r>
          </a:p>
          <a:p>
            <a:pPr>
              <a:lnSpc>
                <a:spcPct val="120000"/>
              </a:lnSpc>
              <a:buClr>
                <a:schemeClr val="tx1"/>
              </a:buClr>
            </a:pPr>
            <a:endParaRPr lang="en-US" sz="1400" dirty="0">
              <a:solidFill>
                <a:srgbClr val="000000"/>
              </a:solidFill>
              <a:latin typeface="Courier New" panose="02070309020205020404" pitchFamily="49" charset="0"/>
              <a:cs typeface="Courier New" panose="02070309020205020404" pitchFamily="49" charset="0"/>
            </a:endParaRP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Try undo/redo checking the result using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a:t>
            </a:r>
          </a:p>
        </p:txBody>
      </p:sp>
      <p:sp>
        <p:nvSpPr>
          <p:cNvPr id="9" name="Rectangle 8"/>
          <p:cNvSpPr/>
          <p:nvPr/>
        </p:nvSpPr>
        <p:spPr>
          <a:xfrm rot="5400000">
            <a:off x="6385896" y="1597044"/>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#5</a:t>
            </a:r>
          </a:p>
        </p:txBody>
      </p:sp>
      <p:pic>
        <p:nvPicPr>
          <p:cNvPr id="10" name="Рисунок 9">
            <a:extLst>
              <a:ext uri="{FF2B5EF4-FFF2-40B4-BE49-F238E27FC236}">
                <a16:creationId xmlns:a16="http://schemas.microsoft.com/office/drawing/2014/main" id="{79047656-6EA3-4C07-8F94-2E65B081B165}"/>
              </a:ext>
            </a:extLst>
          </p:cNvPr>
          <p:cNvPicPr>
            <a:picLocks noChangeAspect="1"/>
          </p:cNvPicPr>
          <p:nvPr/>
        </p:nvPicPr>
        <p:blipFill>
          <a:blip r:embed="rId3"/>
          <a:stretch>
            <a:fillRect/>
          </a:stretch>
        </p:blipFill>
        <p:spPr>
          <a:xfrm>
            <a:off x="7360073" y="2715103"/>
            <a:ext cx="2196767" cy="1253567"/>
          </a:xfrm>
          <a:prstGeom prst="rect">
            <a:avLst/>
          </a:prstGeom>
        </p:spPr>
      </p:pic>
      <p:sp>
        <p:nvSpPr>
          <p:cNvPr id="13" name="Rectangle 4">
            <a:extLst>
              <a:ext uri="{FF2B5EF4-FFF2-40B4-BE49-F238E27FC236}">
                <a16:creationId xmlns:a16="http://schemas.microsoft.com/office/drawing/2014/main" id="{3F5E1478-8E8C-4CE6-AEC1-C14386897D78}"/>
              </a:ext>
            </a:extLst>
          </p:cNvPr>
          <p:cNvSpPr/>
          <p:nvPr/>
        </p:nvSpPr>
        <p:spPr>
          <a:xfrm>
            <a:off x="539140" y="5122256"/>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floating-point attribute to the main label using </a:t>
            </a:r>
            <a:r>
              <a:rPr lang="en-US" sz="1400" dirty="0" err="1">
                <a:solidFill>
                  <a:srgbClr val="000000"/>
                </a:solidFill>
                <a:latin typeface="Segoe UI" panose="020B0502040204020203" pitchFamily="34" charset="0"/>
                <a:cs typeface="Segoe UI" panose="020B0502040204020203" pitchFamily="34" charset="0"/>
              </a:rPr>
              <a:t>TDataStd_Real</a:t>
            </a:r>
            <a:r>
              <a:rPr lang="en-US" sz="1400" dirty="0">
                <a:solidFill>
                  <a:srgbClr val="000000"/>
                </a:solidFill>
                <a:latin typeface="Segoe UI" panose="020B0502040204020203" pitchFamily="34" charset="0"/>
                <a:cs typeface="Segoe UI" panose="020B0502040204020203" pitchFamily="34" charset="0"/>
              </a:rPr>
              <a:t>::Set() method. Use another transaction for that.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Undo once with </a:t>
            </a:r>
            <a:r>
              <a:rPr lang="en-US" sz="1400" dirty="0" err="1">
                <a:solidFill>
                  <a:srgbClr val="000000"/>
                </a:solidFill>
                <a:latin typeface="Segoe UI" panose="020B0502040204020203" pitchFamily="34" charset="0"/>
                <a:cs typeface="Segoe UI" panose="020B0502040204020203" pitchFamily="34" charset="0"/>
              </a:rPr>
              <a:t>TDocStd_Document</a:t>
            </a:r>
            <a:r>
              <a:rPr lang="en-US" sz="1400" dirty="0">
                <a:solidFill>
                  <a:srgbClr val="000000"/>
                </a:solidFill>
                <a:latin typeface="Segoe UI" panose="020B0502040204020203" pitchFamily="34" charset="0"/>
                <a:cs typeface="Segoe UI" panose="020B0502040204020203" pitchFamily="34" charset="0"/>
              </a:rPr>
              <a:t>::Undo(). Check the result.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Redo once with </a:t>
            </a:r>
            <a:r>
              <a:rPr lang="en-US" sz="1400" dirty="0" err="1">
                <a:solidFill>
                  <a:srgbClr val="000000"/>
                </a:solidFill>
                <a:latin typeface="Segoe UI" panose="020B0502040204020203" pitchFamily="34" charset="0"/>
                <a:cs typeface="Segoe UI" panose="020B0502040204020203" pitchFamily="34" charset="0"/>
              </a:rPr>
              <a:t>TDocStd_Document</a:t>
            </a:r>
            <a:r>
              <a:rPr lang="en-US" sz="1400" dirty="0">
                <a:solidFill>
                  <a:srgbClr val="000000"/>
                </a:solidFill>
                <a:latin typeface="Segoe UI" panose="020B0502040204020203" pitchFamily="34" charset="0"/>
                <a:cs typeface="Segoe UI" panose="020B0502040204020203" pitchFamily="34" charset="0"/>
              </a:rPr>
              <a:t>::Redo(). Check the result.</a:t>
            </a:r>
          </a:p>
        </p:txBody>
      </p:sp>
      <p:sp>
        <p:nvSpPr>
          <p:cNvPr id="14" name="Rectangle 8">
            <a:extLst>
              <a:ext uri="{FF2B5EF4-FFF2-40B4-BE49-F238E27FC236}">
                <a16:creationId xmlns:a16="http://schemas.microsoft.com/office/drawing/2014/main" id="{7213726E-ED49-4B2A-A5A2-ECE36E08F3A7}"/>
              </a:ext>
            </a:extLst>
          </p:cNvPr>
          <p:cNvSpPr/>
          <p:nvPr/>
        </p:nvSpPr>
        <p:spPr>
          <a:xfrm>
            <a:off x="5411719" y="6224737"/>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#6</a:t>
            </a:r>
          </a:p>
        </p:txBody>
      </p:sp>
    </p:spTree>
    <p:extLst>
      <p:ext uri="{BB962C8B-B14F-4D97-AF65-F5344CB8AC3E}">
        <p14:creationId xmlns:p14="http://schemas.microsoft.com/office/powerpoint/2010/main" val="1923056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333EEB7A-C0BA-4466-94BE-E5D70DF8BEE9}"/>
              </a:ext>
            </a:extLst>
          </p:cNvPr>
          <p:cNvSpPr>
            <a:spLocks noGrp="1"/>
          </p:cNvSpPr>
          <p:nvPr>
            <p:ph idx="1"/>
          </p:nvPr>
        </p:nvSpPr>
        <p:spPr>
          <a:xfrm>
            <a:off x="447675" y="905932"/>
            <a:ext cx="8919925" cy="2523067"/>
          </a:xfrm>
        </p:spPr>
        <p:txBody>
          <a:bodyPr>
            <a:normAutofit fontScale="92500" lnSpcReduction="10000"/>
          </a:bodyPr>
          <a:lstStyle/>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Motivation:</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Label is an abstract node which is purposed for</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Building hierarchy (via sublabels);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Binding attributes.</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hierarchy of labels defines the structure of your document.</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solidFill>
                  <a:schemeClr val="bg1"/>
                </a:solidFill>
                <a:latin typeface="Segoe UI" panose="020B0502040204020203" pitchFamily="34" charset="0"/>
                <a:cs typeface="Segoe UI" panose="020B0502040204020203" pitchFamily="34" charset="0"/>
              </a:rPr>
              <a:t>Identification:</a:t>
            </a:r>
          </a:p>
          <a:p>
            <a:pPr marL="0" indent="0">
              <a:lnSpc>
                <a:spcPct val="120000"/>
              </a:lnSpc>
              <a:buClr>
                <a:schemeClr val="tx1"/>
              </a:buClr>
              <a:buNone/>
            </a:pPr>
            <a:r>
              <a:rPr lang="en-US" sz="1400" dirty="0">
                <a:solidFill>
                  <a:schemeClr val="bg1"/>
                </a:solidFill>
                <a:latin typeface="Segoe UI" panose="020B0502040204020203" pitchFamily="34" charset="0"/>
                <a:cs typeface="Segoe UI" panose="020B0502040204020203" pitchFamily="34" charset="0"/>
              </a:rPr>
              <a:t>A label has a certain persistent ID which is named </a:t>
            </a:r>
            <a:r>
              <a:rPr lang="en-US" sz="1400" b="1" dirty="0">
                <a:solidFill>
                  <a:schemeClr val="bg1"/>
                </a:solidFill>
                <a:latin typeface="Segoe UI" panose="020B0502040204020203" pitchFamily="34" charset="0"/>
                <a:cs typeface="Segoe UI" panose="020B0502040204020203" pitchFamily="34" charset="0"/>
              </a:rPr>
              <a:t>Entry.</a:t>
            </a:r>
            <a:r>
              <a:rPr lang="en-US" sz="1400" dirty="0">
                <a:solidFill>
                  <a:schemeClr val="bg1"/>
                </a:solidFill>
                <a:latin typeface="Segoe UI" panose="020B0502040204020203" pitchFamily="34" charset="0"/>
                <a:cs typeface="Segoe UI" panose="020B0502040204020203" pitchFamily="34" charset="0"/>
              </a:rPr>
              <a:t> Here is an example of entry: “1:2:1”.</a:t>
            </a:r>
            <a:endParaRPr lang="en-US" sz="1400" b="1" dirty="0">
              <a:solidFill>
                <a:schemeClr val="bg1"/>
              </a:solidFill>
              <a:latin typeface="Segoe UI" panose="020B0502040204020203" pitchFamily="34" charset="0"/>
              <a:cs typeface="Segoe UI" panose="020B0502040204020203" pitchFamily="34" charset="0"/>
            </a:endParaRP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19449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pic>
        <p:nvPicPr>
          <p:cNvPr id="3" name="Рисунок 2">
            <a:extLst>
              <a:ext uri="{FF2B5EF4-FFF2-40B4-BE49-F238E27FC236}">
                <a16:creationId xmlns:a16="http://schemas.microsoft.com/office/drawing/2014/main" id="{FDE3649F-2D15-4F2F-A3D8-49000CDF40BB}"/>
              </a:ext>
            </a:extLst>
          </p:cNvPr>
          <p:cNvPicPr>
            <a:picLocks noChangeAspect="1"/>
          </p:cNvPicPr>
          <p:nvPr/>
        </p:nvPicPr>
        <p:blipFill>
          <a:blip r:embed="rId3"/>
          <a:stretch>
            <a:fillRect/>
          </a:stretch>
        </p:blipFill>
        <p:spPr>
          <a:xfrm>
            <a:off x="538400" y="3428999"/>
            <a:ext cx="3412163" cy="3011853"/>
          </a:xfrm>
          <a:prstGeom prst="rect">
            <a:avLst/>
          </a:prstGeom>
        </p:spPr>
      </p:pic>
      <p:sp>
        <p:nvSpPr>
          <p:cNvPr id="7" name="Content Placeholder 2">
            <a:extLst>
              <a:ext uri="{FF2B5EF4-FFF2-40B4-BE49-F238E27FC236}">
                <a16:creationId xmlns:a16="http://schemas.microsoft.com/office/drawing/2014/main" id="{333EEB7A-C0BA-4466-94BE-E5D70DF8BEE9}"/>
              </a:ext>
            </a:extLst>
          </p:cNvPr>
          <p:cNvSpPr>
            <a:spLocks noGrp="1"/>
          </p:cNvSpPr>
          <p:nvPr>
            <p:ph idx="1"/>
          </p:nvPr>
        </p:nvSpPr>
        <p:spPr>
          <a:xfrm>
            <a:off x="447675" y="905932"/>
            <a:ext cx="8919925" cy="2523067"/>
          </a:xfrm>
        </p:spPr>
        <p:txBody>
          <a:bodyPr>
            <a:normAutofit fontScale="92500" lnSpcReduction="10000"/>
          </a:bodyPr>
          <a:lstStyle/>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Motivation:</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Label is an abstract node which is purposed for</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Building hierarchy (via sublabels);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Binding attributes.</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hierarchy of labels defines the structure of your document.</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Identification:</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A label has a certain persistent ID which is named </a:t>
            </a:r>
            <a:r>
              <a:rPr lang="en-US" sz="1400" b="1" dirty="0">
                <a:latin typeface="Segoe UI" panose="020B0502040204020203" pitchFamily="34" charset="0"/>
                <a:cs typeface="Segoe UI" panose="020B0502040204020203" pitchFamily="34" charset="0"/>
              </a:rPr>
              <a:t>Entry.</a:t>
            </a:r>
            <a:r>
              <a:rPr lang="en-US" sz="1400" dirty="0">
                <a:latin typeface="Segoe UI" panose="020B0502040204020203" pitchFamily="34" charset="0"/>
                <a:cs typeface="Segoe UI" panose="020B0502040204020203" pitchFamily="34" charset="0"/>
              </a:rPr>
              <a:t> Here is an example of entry: “1:2:1”.</a:t>
            </a: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
        <p:nvSpPr>
          <p:cNvPr id="8" name="Content Placeholder 2">
            <a:extLst>
              <a:ext uri="{FF2B5EF4-FFF2-40B4-BE49-F238E27FC236}">
                <a16:creationId xmlns:a16="http://schemas.microsoft.com/office/drawing/2014/main" id="{E5ED55A0-209E-4859-9319-751F3ACDAECD}"/>
              </a:ext>
            </a:extLst>
          </p:cNvPr>
          <p:cNvSpPr txBox="1">
            <a:spLocks/>
          </p:cNvSpPr>
          <p:nvPr/>
        </p:nvSpPr>
        <p:spPr bwMode="auto">
          <a:xfrm>
            <a:off x="4766847" y="3729268"/>
            <a:ext cx="4152900" cy="1205657"/>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A label is a lightweight entity manipulated by value. Still, it can be checked by </a:t>
            </a:r>
            <a:r>
              <a:rPr lang="en-US" sz="1400" b="1" dirty="0" err="1">
                <a:latin typeface="Segoe UI" panose="020B0502040204020203" pitchFamily="34" charset="0"/>
                <a:cs typeface="Segoe UI" panose="020B0502040204020203" pitchFamily="34" charset="0"/>
              </a:rPr>
              <a:t>IsNull</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method just like a handle.</a:t>
            </a:r>
          </a:p>
          <a:p>
            <a:pPr marL="0" indent="0">
              <a:lnSpc>
                <a:spcPct val="120000"/>
              </a:lnSpc>
              <a:buClr>
                <a:schemeClr val="tx1"/>
              </a:buClr>
              <a:buFont typeface="Wingdings" pitchFamily="2" charset="2"/>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78441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001713"/>
          </a:xfrm>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333EEB7A-C0BA-4466-94BE-E5D70DF8BEE9}"/>
              </a:ext>
            </a:extLst>
          </p:cNvPr>
          <p:cNvSpPr>
            <a:spLocks noGrp="1"/>
          </p:cNvSpPr>
          <p:nvPr>
            <p:ph idx="1"/>
          </p:nvPr>
        </p:nvSpPr>
        <p:spPr>
          <a:xfrm>
            <a:off x="447675" y="905932"/>
            <a:ext cx="8919925" cy="5397214"/>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to create the hierarchy and </a:t>
            </a:r>
            <a:r>
              <a:rPr lang="en-US" sz="1400" b="1" dirty="0" err="1">
                <a:latin typeface="Segoe UI" panose="020B0502040204020203" pitchFamily="34" charset="0"/>
                <a:cs typeface="Segoe UI" panose="020B0502040204020203" pitchFamily="34" charset="0"/>
              </a:rPr>
              <a:t>TDF_ChildIterator</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to iterate it. A label is always created as a child of another label (its “father”). The root of the document has the reserved value 0 of its tag.</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The method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FindChild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allows creating a new child under your label.</a:t>
            </a: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The class </a:t>
            </a:r>
            <a:r>
              <a:rPr lang="en-US" sz="1400" b="1" dirty="0" err="1">
                <a:latin typeface="Segoe UI" panose="020B0502040204020203" pitchFamily="34" charset="0"/>
                <a:cs typeface="Segoe UI" panose="020B0502040204020203" pitchFamily="34" charset="0"/>
              </a:rPr>
              <a:t>TDF_ChildIterator</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allows visiting all children of the given label.</a:t>
            </a: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The method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AddAttribute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allows adding new attribute to the label.</a:t>
            </a:r>
          </a:p>
        </p:txBody>
      </p:sp>
      <p:sp>
        <p:nvSpPr>
          <p:cNvPr id="5" name="Rectangle 4">
            <a:extLst>
              <a:ext uri="{FF2B5EF4-FFF2-40B4-BE49-F238E27FC236}">
                <a16:creationId xmlns:a16="http://schemas.microsoft.com/office/drawing/2014/main" id="{F121A5F9-42F7-4A54-8078-A5606823DC99}"/>
              </a:ext>
            </a:extLst>
          </p:cNvPr>
          <p:cNvSpPr/>
          <p:nvPr/>
        </p:nvSpPr>
        <p:spPr>
          <a:xfrm>
            <a:off x="752204" y="2364312"/>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Start another transaction and create two labels under the main one.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you have to specify the tag of each child.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you can call </a:t>
            </a:r>
            <a:r>
              <a:rPr lang="en-US" sz="1400" dirty="0" err="1">
                <a:solidFill>
                  <a:srgbClr val="000000"/>
                </a:solidFill>
                <a:latin typeface="Segoe UI" panose="020B0502040204020203" pitchFamily="34" charset="0"/>
                <a:cs typeface="Segoe UI" panose="020B0502040204020203" pitchFamily="34" charset="0"/>
              </a:rPr>
              <a:t>FindChild</a:t>
            </a:r>
            <a:r>
              <a:rPr lang="en-US" sz="1400" dirty="0">
                <a:solidFill>
                  <a:srgbClr val="000000"/>
                </a:solidFill>
                <a:latin typeface="Segoe UI" panose="020B0502040204020203" pitchFamily="34" charset="0"/>
                <a:cs typeface="Segoe UI" panose="020B0502040204020203" pitchFamily="34" charset="0"/>
              </a:rPr>
              <a:t>() in read-only mode.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empty label are erase on saving the document.</a:t>
            </a:r>
          </a:p>
        </p:txBody>
      </p:sp>
      <p:sp>
        <p:nvSpPr>
          <p:cNvPr id="6" name="Rectangle 8">
            <a:extLst>
              <a:ext uri="{FF2B5EF4-FFF2-40B4-BE49-F238E27FC236}">
                <a16:creationId xmlns:a16="http://schemas.microsoft.com/office/drawing/2014/main" id="{9E9BDE99-6E97-4DF6-A783-CE5371018173}"/>
              </a:ext>
            </a:extLst>
          </p:cNvPr>
          <p:cNvSpPr/>
          <p:nvPr/>
        </p:nvSpPr>
        <p:spPr>
          <a:xfrm>
            <a:off x="5624783" y="3466856"/>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#7</a:t>
            </a:r>
          </a:p>
        </p:txBody>
      </p:sp>
      <p:sp>
        <p:nvSpPr>
          <p:cNvPr id="8" name="Rectangle 4">
            <a:extLst>
              <a:ext uri="{FF2B5EF4-FFF2-40B4-BE49-F238E27FC236}">
                <a16:creationId xmlns:a16="http://schemas.microsoft.com/office/drawing/2014/main" id="{116D7008-1618-4177-9788-4B9683BA05FA}"/>
              </a:ext>
            </a:extLst>
          </p:cNvPr>
          <p:cNvSpPr/>
          <p:nvPr/>
        </p:nvSpPr>
        <p:spPr>
          <a:xfrm>
            <a:off x="752204" y="4322539"/>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Iterate the main label using </a:t>
            </a:r>
            <a:r>
              <a:rPr lang="en-US" sz="1400" dirty="0" err="1">
                <a:solidFill>
                  <a:srgbClr val="000000"/>
                </a:solidFill>
                <a:latin typeface="Segoe UI" panose="020B0502040204020203" pitchFamily="34" charset="0"/>
                <a:cs typeface="Segoe UI" panose="020B0502040204020203" pitchFamily="34" charset="0"/>
              </a:rPr>
              <a:t>TDF_ChildIterator</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Print the entry of each current label using </a:t>
            </a:r>
            <a:r>
              <a:rPr lang="en-US" sz="1400" dirty="0" err="1">
                <a:solidFill>
                  <a:srgbClr val="000000"/>
                </a:solidFill>
                <a:latin typeface="Segoe UI" panose="020B0502040204020203" pitchFamily="34" charset="0"/>
                <a:cs typeface="Segoe UI" panose="020B0502040204020203" pitchFamily="34" charset="0"/>
              </a:rPr>
              <a:t>TDF_Tool</a:t>
            </a:r>
            <a:r>
              <a:rPr lang="en-US" sz="1400" dirty="0">
                <a:solidFill>
                  <a:srgbClr val="000000"/>
                </a:solidFill>
                <a:latin typeface="Segoe UI" panose="020B0502040204020203" pitchFamily="34" charset="0"/>
                <a:cs typeface="Segoe UI" panose="020B0502040204020203" pitchFamily="34" charset="0"/>
              </a:rPr>
              <a:t>::Entry().</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more children to have a deeper hierarchy in bit of practice #7.</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a:t>
            </a:r>
            <a:r>
              <a:rPr lang="en-US" sz="1400" dirty="0" err="1">
                <a:solidFill>
                  <a:srgbClr val="000000"/>
                </a:solidFill>
                <a:latin typeface="Segoe UI" panose="020B0502040204020203" pitchFamily="34" charset="0"/>
                <a:cs typeface="Segoe UI" panose="020B0502040204020203" pitchFamily="34" charset="0"/>
              </a:rPr>
              <a:t>TDF_ChildIterator</a:t>
            </a:r>
            <a:r>
              <a:rPr lang="en-US" sz="1400" dirty="0">
                <a:solidFill>
                  <a:srgbClr val="000000"/>
                </a:solidFill>
                <a:latin typeface="Segoe UI" panose="020B0502040204020203" pitchFamily="34" charset="0"/>
                <a:cs typeface="Segoe UI" panose="020B0502040204020203" pitchFamily="34" charset="0"/>
              </a:rPr>
              <a:t> does not perform in-depth iteration.</a:t>
            </a:r>
          </a:p>
        </p:txBody>
      </p:sp>
      <p:sp>
        <p:nvSpPr>
          <p:cNvPr id="9" name="Rectangle 8">
            <a:extLst>
              <a:ext uri="{FF2B5EF4-FFF2-40B4-BE49-F238E27FC236}">
                <a16:creationId xmlns:a16="http://schemas.microsoft.com/office/drawing/2014/main" id="{43B59282-6D44-46E6-97C1-6CAB04B92CB4}"/>
              </a:ext>
            </a:extLst>
          </p:cNvPr>
          <p:cNvSpPr/>
          <p:nvPr/>
        </p:nvSpPr>
        <p:spPr>
          <a:xfrm>
            <a:off x="5626972" y="5425020"/>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#8</a:t>
            </a:r>
          </a:p>
        </p:txBody>
      </p:sp>
      <p:pic>
        <p:nvPicPr>
          <p:cNvPr id="4" name="Рисунок 3">
            <a:extLst>
              <a:ext uri="{FF2B5EF4-FFF2-40B4-BE49-F238E27FC236}">
                <a16:creationId xmlns:a16="http://schemas.microsoft.com/office/drawing/2014/main" id="{DA000857-DFA7-40D3-9D93-E45A4AA29E94}"/>
              </a:ext>
            </a:extLst>
          </p:cNvPr>
          <p:cNvPicPr>
            <a:picLocks noChangeAspect="1"/>
          </p:cNvPicPr>
          <p:nvPr/>
        </p:nvPicPr>
        <p:blipFill>
          <a:blip r:embed="rId3"/>
          <a:stretch>
            <a:fillRect/>
          </a:stretch>
        </p:blipFill>
        <p:spPr>
          <a:xfrm>
            <a:off x="7447416" y="2220211"/>
            <a:ext cx="1920184" cy="1410024"/>
          </a:xfrm>
          <a:prstGeom prst="rect">
            <a:avLst/>
          </a:prstGeom>
        </p:spPr>
      </p:pic>
      <p:pic>
        <p:nvPicPr>
          <p:cNvPr id="10" name="Рисунок 9">
            <a:extLst>
              <a:ext uri="{FF2B5EF4-FFF2-40B4-BE49-F238E27FC236}">
                <a16:creationId xmlns:a16="http://schemas.microsoft.com/office/drawing/2014/main" id="{AD3EEE66-A8DC-4C50-85C3-DD1D26762692}"/>
              </a:ext>
            </a:extLst>
          </p:cNvPr>
          <p:cNvPicPr>
            <a:picLocks noChangeAspect="1"/>
          </p:cNvPicPr>
          <p:nvPr/>
        </p:nvPicPr>
        <p:blipFill>
          <a:blip r:embed="rId4"/>
          <a:stretch>
            <a:fillRect/>
          </a:stretch>
        </p:blipFill>
        <p:spPr>
          <a:xfrm>
            <a:off x="7447416" y="4139684"/>
            <a:ext cx="1920184" cy="1812384"/>
          </a:xfrm>
          <a:prstGeom prst="rect">
            <a:avLst/>
          </a:prstGeom>
        </p:spPr>
      </p:pic>
    </p:spTree>
    <p:extLst>
      <p:ext uri="{BB962C8B-B14F-4D97-AF65-F5344CB8AC3E}">
        <p14:creationId xmlns:p14="http://schemas.microsoft.com/office/powerpoint/2010/main" val="1159249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4760576"/>
          </a:xfrm>
        </p:spPr>
        <p:txBody>
          <a:bodyPr>
            <a:normAutofit/>
          </a:bodyPr>
          <a:lstStyle/>
          <a:p>
            <a:pPr>
              <a:lnSpc>
                <a:spcPct val="120000"/>
              </a:lnSpc>
              <a:buClr>
                <a:schemeClr val="tx1"/>
              </a:buClr>
            </a:pPr>
            <a:r>
              <a:rPr lang="en-US" sz="1400" dirty="0">
                <a:latin typeface="Segoe UI" panose="020B0502040204020203" pitchFamily="34" charset="0"/>
                <a:cs typeface="Segoe UI" panose="020B0502040204020203" pitchFamily="34" charset="0"/>
              </a:rPr>
              <a:t>The method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FindAttribute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allows finding attribute by its GUID.</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To avoid passing tag explicitly in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FindChild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you may want to let OCAF do this under the cover. For that, use </a:t>
            </a:r>
            <a:r>
              <a:rPr lang="en-US" sz="1400" b="1" dirty="0" err="1">
                <a:latin typeface="Segoe UI" panose="020B0502040204020203" pitchFamily="34" charset="0"/>
                <a:cs typeface="Segoe UI" panose="020B0502040204020203" pitchFamily="34" charset="0"/>
              </a:rPr>
              <a:t>TDF_TagSource</a:t>
            </a:r>
            <a:r>
              <a:rPr lang="en-US" sz="1400" dirty="0">
                <a:latin typeface="Segoe UI" panose="020B0502040204020203" pitchFamily="34" charset="0"/>
                <a:cs typeface="Segoe UI" panose="020B0502040204020203" pitchFamily="34" charset="0"/>
              </a:rPr>
              <a:t> attribute.</a:t>
            </a: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To remove attributes, call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ForgetAttribute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&amp;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ForgetAllAttributes</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methods.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
        <p:nvSpPr>
          <p:cNvPr id="6" name="Rectangle 4">
            <a:extLst>
              <a:ext uri="{FF2B5EF4-FFF2-40B4-BE49-F238E27FC236}">
                <a16:creationId xmlns:a16="http://schemas.microsoft.com/office/drawing/2014/main" id="{9F2F6FA6-8244-43AC-BDE0-897218A27C92}"/>
              </a:ext>
            </a:extLst>
          </p:cNvPr>
          <p:cNvSpPr/>
          <p:nvPr/>
        </p:nvSpPr>
        <p:spPr>
          <a:xfrm>
            <a:off x="734449" y="1356405"/>
            <a:ext cx="6494049" cy="58541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Use </a:t>
            </a:r>
            <a:r>
              <a:rPr lang="en-US" sz="1400" dirty="0" err="1">
                <a:solidFill>
                  <a:srgbClr val="000000"/>
                </a:solidFill>
                <a:latin typeface="Segoe UI" panose="020B0502040204020203" pitchFamily="34" charset="0"/>
                <a:cs typeface="Segoe UI" panose="020B0502040204020203" pitchFamily="34" charset="0"/>
              </a:rPr>
              <a:t>FindAttribute</a:t>
            </a:r>
            <a:r>
              <a:rPr lang="en-US" sz="1400" dirty="0">
                <a:solidFill>
                  <a:srgbClr val="000000"/>
                </a:solidFill>
                <a:latin typeface="Segoe UI" panose="020B0502040204020203" pitchFamily="34" charset="0"/>
                <a:cs typeface="Segoe UI" panose="020B0502040204020203" pitchFamily="34" charset="0"/>
              </a:rPr>
              <a:t>() method to access attribute on a label.</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Do not forget to check if such an attribute exists.</a:t>
            </a:r>
          </a:p>
        </p:txBody>
      </p:sp>
      <p:sp>
        <p:nvSpPr>
          <p:cNvPr id="7" name="Rectangle 8">
            <a:extLst>
              <a:ext uri="{FF2B5EF4-FFF2-40B4-BE49-F238E27FC236}">
                <a16:creationId xmlns:a16="http://schemas.microsoft.com/office/drawing/2014/main" id="{4E750346-A75C-4596-9CBE-036538453DC1}"/>
              </a:ext>
            </a:extLst>
          </p:cNvPr>
          <p:cNvSpPr/>
          <p:nvPr/>
        </p:nvSpPr>
        <p:spPr>
          <a:xfrm>
            <a:off x="5607028" y="1941822"/>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#9</a:t>
            </a:r>
          </a:p>
        </p:txBody>
      </p:sp>
      <p:sp>
        <p:nvSpPr>
          <p:cNvPr id="8" name="Rectangle 4">
            <a:extLst>
              <a:ext uri="{FF2B5EF4-FFF2-40B4-BE49-F238E27FC236}">
                <a16:creationId xmlns:a16="http://schemas.microsoft.com/office/drawing/2014/main" id="{4A72FED0-E3A5-473D-B77A-35EBEDC61B6C}"/>
              </a:ext>
            </a:extLst>
          </p:cNvPr>
          <p:cNvSpPr/>
          <p:nvPr/>
        </p:nvSpPr>
        <p:spPr>
          <a:xfrm>
            <a:off x="734449" y="3319375"/>
            <a:ext cx="6494049" cy="843949"/>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Change code from #7 to use </a:t>
            </a:r>
            <a:r>
              <a:rPr lang="en-US" sz="1400" dirty="0" err="1">
                <a:solidFill>
                  <a:srgbClr val="000000"/>
                </a:solidFill>
                <a:latin typeface="Segoe UI" panose="020B0502040204020203" pitchFamily="34" charset="0"/>
                <a:cs typeface="Segoe UI" panose="020B0502040204020203" pitchFamily="34" charset="0"/>
              </a:rPr>
              <a:t>TDF_TagSource</a:t>
            </a:r>
            <a:r>
              <a:rPr lang="en-US" sz="1400" dirty="0">
                <a:solidFill>
                  <a:srgbClr val="000000"/>
                </a:solidFill>
                <a:latin typeface="Segoe UI" panose="020B0502040204020203" pitchFamily="34" charset="0"/>
                <a:cs typeface="Segoe UI" panose="020B0502040204020203" pitchFamily="34" charset="0"/>
              </a:rPr>
              <a:t> instead of explicit tags. Use </a:t>
            </a:r>
            <a:r>
              <a:rPr lang="en-US" sz="1400" dirty="0" err="1">
                <a:solidFill>
                  <a:srgbClr val="000000"/>
                </a:solidFill>
                <a:latin typeface="Segoe UI" panose="020B0502040204020203" pitchFamily="34" charset="0"/>
                <a:cs typeface="Segoe UI" panose="020B0502040204020203" pitchFamily="34" charset="0"/>
              </a:rPr>
              <a:t>TDF_TagSource</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NewChild</a:t>
            </a:r>
            <a:r>
              <a:rPr lang="en-US" sz="1400" dirty="0">
                <a:solidFill>
                  <a:srgbClr val="000000"/>
                </a:solidFill>
                <a:latin typeface="Segoe UI" panose="020B0502040204020203" pitchFamily="34" charset="0"/>
                <a:cs typeface="Segoe UI" panose="020B0502040204020203" pitchFamily="34" charset="0"/>
              </a:rPr>
              <a:t>() static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the list of used tags is stored as an attribute.</a:t>
            </a:r>
          </a:p>
        </p:txBody>
      </p:sp>
      <p:sp>
        <p:nvSpPr>
          <p:cNvPr id="9" name="Rectangle 8">
            <a:extLst>
              <a:ext uri="{FF2B5EF4-FFF2-40B4-BE49-F238E27FC236}">
                <a16:creationId xmlns:a16="http://schemas.microsoft.com/office/drawing/2014/main" id="{ED6B854A-2575-409E-B44C-1D9DADEB8B33}"/>
              </a:ext>
            </a:extLst>
          </p:cNvPr>
          <p:cNvSpPr/>
          <p:nvPr/>
        </p:nvSpPr>
        <p:spPr>
          <a:xfrm>
            <a:off x="5504436" y="4163324"/>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#10</a:t>
            </a:r>
          </a:p>
        </p:txBody>
      </p:sp>
      <p:pic>
        <p:nvPicPr>
          <p:cNvPr id="4" name="Рисунок 3">
            <a:extLst>
              <a:ext uri="{FF2B5EF4-FFF2-40B4-BE49-F238E27FC236}">
                <a16:creationId xmlns:a16="http://schemas.microsoft.com/office/drawing/2014/main" id="{C47DC102-9782-467F-BB1E-9646EB1C67DA}"/>
              </a:ext>
            </a:extLst>
          </p:cNvPr>
          <p:cNvPicPr>
            <a:picLocks noChangeAspect="1"/>
          </p:cNvPicPr>
          <p:nvPr/>
        </p:nvPicPr>
        <p:blipFill>
          <a:blip r:embed="rId3"/>
          <a:stretch>
            <a:fillRect/>
          </a:stretch>
        </p:blipFill>
        <p:spPr>
          <a:xfrm>
            <a:off x="7429169" y="3185525"/>
            <a:ext cx="2028510" cy="1324272"/>
          </a:xfrm>
          <a:prstGeom prst="rect">
            <a:avLst/>
          </a:prstGeom>
        </p:spPr>
      </p:pic>
      <p:sp>
        <p:nvSpPr>
          <p:cNvPr id="11" name="Rectangle 4">
            <a:extLst>
              <a:ext uri="{FF2B5EF4-FFF2-40B4-BE49-F238E27FC236}">
                <a16:creationId xmlns:a16="http://schemas.microsoft.com/office/drawing/2014/main" id="{FC63D40A-AF10-4E01-9572-46241DC0E535}"/>
              </a:ext>
            </a:extLst>
          </p:cNvPr>
          <p:cNvSpPr/>
          <p:nvPr/>
        </p:nvSpPr>
        <p:spPr>
          <a:xfrm>
            <a:off x="734449" y="5347894"/>
            <a:ext cx="7282087"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Remove attributes from some label which can be found by entry using </a:t>
            </a:r>
            <a:r>
              <a:rPr lang="en-US" sz="1400" dirty="0" err="1">
                <a:solidFill>
                  <a:srgbClr val="000000"/>
                </a:solidFill>
                <a:latin typeface="Segoe UI" panose="020B0502040204020203" pitchFamily="34" charset="0"/>
                <a:cs typeface="Segoe UI" panose="020B0502040204020203" pitchFamily="34" charset="0"/>
              </a:rPr>
              <a:t>TDF_Tool</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the empty (“ghost”) label (with no attributes, no children and no reference to this label from other labels) is kept (for undo/redo) until the document is saved.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child labels can be cleaned by passing an extra Boolean flag.</a:t>
            </a:r>
          </a:p>
        </p:txBody>
      </p:sp>
      <p:sp>
        <p:nvSpPr>
          <p:cNvPr id="12" name="Rectangle 8">
            <a:extLst>
              <a:ext uri="{FF2B5EF4-FFF2-40B4-BE49-F238E27FC236}">
                <a16:creationId xmlns:a16="http://schemas.microsoft.com/office/drawing/2014/main" id="{6F2C94D9-F6D7-47C8-B914-18ACFF4C4FE5}"/>
              </a:ext>
            </a:extLst>
          </p:cNvPr>
          <p:cNvSpPr/>
          <p:nvPr/>
        </p:nvSpPr>
        <p:spPr>
          <a:xfrm>
            <a:off x="6292474" y="6450375"/>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#11</a:t>
            </a:r>
          </a:p>
        </p:txBody>
      </p:sp>
      <p:pic>
        <p:nvPicPr>
          <p:cNvPr id="5" name="Рисунок 4">
            <a:extLst>
              <a:ext uri="{FF2B5EF4-FFF2-40B4-BE49-F238E27FC236}">
                <a16:creationId xmlns:a16="http://schemas.microsoft.com/office/drawing/2014/main" id="{15DBC129-F922-4662-8311-64522DDCA911}"/>
              </a:ext>
            </a:extLst>
          </p:cNvPr>
          <p:cNvPicPr>
            <a:picLocks noChangeAspect="1"/>
          </p:cNvPicPr>
          <p:nvPr/>
        </p:nvPicPr>
        <p:blipFill>
          <a:blip r:embed="rId4"/>
          <a:stretch>
            <a:fillRect/>
          </a:stretch>
        </p:blipFill>
        <p:spPr>
          <a:xfrm>
            <a:off x="8231448" y="5450889"/>
            <a:ext cx="1336278" cy="896490"/>
          </a:xfrm>
          <a:prstGeom prst="rect">
            <a:avLst/>
          </a:prstGeom>
        </p:spPr>
      </p:pic>
    </p:spTree>
    <p:extLst>
      <p:ext uri="{BB962C8B-B14F-4D97-AF65-F5344CB8AC3E}">
        <p14:creationId xmlns:p14="http://schemas.microsoft.com/office/powerpoint/2010/main" val="1101904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Training contents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591849"/>
          </a:xfrm>
        </p:spPr>
        <p:txBody>
          <a:bodyPr>
            <a:normAutofit/>
          </a:bodyPr>
          <a:lstStyle/>
          <a:p>
            <a:pPr>
              <a:lnSpc>
                <a:spcPct val="120000"/>
              </a:lnSpc>
              <a:buFontTx/>
              <a:buChar char="-"/>
            </a:pPr>
            <a:r>
              <a:rPr lang="en-US" sz="2000" dirty="0">
                <a:latin typeface="Segoe UI" panose="020B0502040204020203" pitchFamily="34" charset="0"/>
                <a:cs typeface="Segoe UI" panose="020B0502040204020203" pitchFamily="34" charset="0"/>
              </a:rPr>
              <a:t>OCAF fundamentals</a:t>
            </a:r>
          </a:p>
          <a:p>
            <a:pPr>
              <a:lnSpc>
                <a:spcPct val="120000"/>
              </a:lnSpc>
              <a:buFontTx/>
              <a:buChar char="-"/>
            </a:pPr>
            <a:r>
              <a:rPr lang="en-US" sz="2000" dirty="0">
                <a:latin typeface="Segoe UI" panose="020B0502040204020203" pitchFamily="34" charset="0"/>
                <a:cs typeface="Segoe UI" panose="020B0502040204020203" pitchFamily="34" charset="0"/>
              </a:rPr>
              <a:t>Object interfaces</a:t>
            </a:r>
          </a:p>
        </p:txBody>
      </p:sp>
    </p:spTree>
    <p:extLst>
      <p:ext uri="{BB962C8B-B14F-4D97-AF65-F5344CB8AC3E}">
        <p14:creationId xmlns:p14="http://schemas.microsoft.com/office/powerpoint/2010/main" val="706297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Attribute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2"/>
            <a:ext cx="9210675" cy="4186767"/>
          </a:xfrm>
        </p:spPr>
        <p:txBody>
          <a:bodyPr>
            <a:normAutofit/>
          </a:bodyPr>
          <a:lstStyle/>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Attribute </a:t>
            </a:r>
            <a:r>
              <a:rPr lang="en-US" sz="1400" dirty="0">
                <a:latin typeface="Segoe UI" panose="020B0502040204020203" pitchFamily="34" charset="0"/>
                <a:cs typeface="Segoe UI" panose="020B0502040204020203" pitchFamily="34" charset="0"/>
              </a:rPr>
              <a:t>is a data container. There are many ready-to-use attributes, and you may create your own. To name a few existing ones: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Scalar (integer, double, Boolean);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Array (integer, double, Boolean);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String (ASCII, Unicode);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Bit mask;</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B-Rep shape;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Triangulation;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Tree node (alternative hierarchies);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Reference;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Tree function (for parametric dependencies);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t>
            </a:r>
          </a:p>
          <a:p>
            <a:pPr>
              <a:lnSpc>
                <a:spcPct val="120000"/>
              </a:lnSpc>
              <a:buClr>
                <a:schemeClr val="tx1"/>
              </a:buClr>
              <a:buFontTx/>
              <a:buChar char="-"/>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pic>
        <p:nvPicPr>
          <p:cNvPr id="5898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6739" y="1749875"/>
            <a:ext cx="5160962" cy="164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a:extLst>
              <a:ext uri="{FF2B5EF4-FFF2-40B4-BE49-F238E27FC236}">
                <a16:creationId xmlns:a16="http://schemas.microsoft.com/office/drawing/2014/main" id="{66ED600C-1686-418F-9025-CD56E210BD98}"/>
              </a:ext>
            </a:extLst>
          </p:cNvPr>
          <p:cNvSpPr txBox="1"/>
          <p:nvPr/>
        </p:nvSpPr>
        <p:spPr>
          <a:xfrm>
            <a:off x="5967307" y="3643222"/>
            <a:ext cx="1979825" cy="400110"/>
          </a:xfrm>
          <a:prstGeom prst="rect">
            <a:avLst/>
          </a:prstGeom>
          <a:noFill/>
        </p:spPr>
        <p:txBody>
          <a:bodyPr wrap="square" rtlCol="0">
            <a:spAutoFit/>
          </a:bodyPr>
          <a:lstStyle/>
          <a:p>
            <a:r>
              <a:rPr lang="en-US" sz="2000" i="1" dirty="0">
                <a:solidFill>
                  <a:schemeClr val="tx1">
                    <a:lumMod val="75000"/>
                    <a:lumOff val="25000"/>
                  </a:schemeClr>
                </a:solidFill>
                <a:latin typeface="Segoe UI" panose="020B0502040204020203" pitchFamily="34" charset="0"/>
                <a:cs typeface="Segoe UI" panose="020B0502040204020203" pitchFamily="34" charset="0"/>
              </a:rPr>
              <a:t>What’s the best?</a:t>
            </a:r>
            <a:endParaRPr lang="ru-RU" sz="2000" i="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6" name="Picture 2">
            <a:extLst>
              <a:ext uri="{FF2B5EF4-FFF2-40B4-BE49-F238E27FC236}">
                <a16:creationId xmlns:a16="http://schemas.microsoft.com/office/drawing/2014/main" id="{4B332F8B-7FE6-4F61-ABF1-90D85FD12E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447832"/>
            <a:ext cx="3588058" cy="212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a:extLst>
              <a:ext uri="{FF2B5EF4-FFF2-40B4-BE49-F238E27FC236}">
                <a16:creationId xmlns:a16="http://schemas.microsoft.com/office/drawing/2014/main" id="{E57503E8-CA5A-4E6B-AD60-C8826243E3D8}"/>
              </a:ext>
            </a:extLst>
          </p:cNvPr>
          <p:cNvSpPr txBox="1"/>
          <p:nvPr/>
        </p:nvSpPr>
        <p:spPr>
          <a:xfrm>
            <a:off x="8369504" y="5297144"/>
            <a:ext cx="1536496" cy="369332"/>
          </a:xfrm>
          <a:prstGeom prst="rect">
            <a:avLst/>
          </a:prstGeom>
          <a:noFill/>
        </p:spPr>
        <p:txBody>
          <a:bodyPr wrap="square" rtlCol="0">
            <a:spAutoFit/>
          </a:bodyPr>
          <a:lstStyle/>
          <a:p>
            <a:r>
              <a:rPr lang="en-US" sz="1800" dirty="0">
                <a:solidFill>
                  <a:srgbClr val="4A8200"/>
                </a:solidFill>
                <a:latin typeface="Segoe UI" panose="020B0502040204020203" pitchFamily="34" charset="0"/>
                <a:cs typeface="Segoe UI" panose="020B0502040204020203" pitchFamily="34" charset="0"/>
              </a:rPr>
              <a:t>+ </a:t>
            </a:r>
            <a:r>
              <a:rPr lang="en-US" sz="1800" dirty="0" err="1">
                <a:solidFill>
                  <a:srgbClr val="4A8200"/>
                </a:solidFill>
                <a:latin typeface="Segoe UI" panose="020B0502040204020203" pitchFamily="34" charset="0"/>
                <a:cs typeface="Segoe UI" panose="020B0502040204020203" pitchFamily="34" charset="0"/>
              </a:rPr>
              <a:t>TDataXtd</a:t>
            </a:r>
            <a:endParaRPr lang="ru-RU" sz="1800" dirty="0">
              <a:solidFill>
                <a:srgbClr val="4A82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46118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Best practice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2"/>
            <a:ext cx="9210675" cy="4186767"/>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As practice shows, it is better to hide the complexity of your data in attributes rather than creating too complex hierarchies of labels. That is because too many labels pose noticeable memory overhead (without any added value). At the same time, using the standard attributes only is more simple programmatically as you do not need to customize storage/retrieval functions. Neither you need to think of Undo/Redo deltas.</a:t>
            </a:r>
            <a:br>
              <a:rPr lang="en-US" sz="1400" dirty="0">
                <a:latin typeface="Segoe UI" panose="020B0502040204020203" pitchFamily="34" charset="0"/>
                <a:cs typeface="Segoe UI" panose="020B0502040204020203" pitchFamily="34" charset="0"/>
              </a:rPr>
            </a:br>
            <a:br>
              <a:rPr lang="en-US" sz="1400"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Hence the advice is: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Prefer standard attributes for data models of moderate size.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Prefer heavy attributes whenever large data sets are employed.</a:t>
            </a:r>
          </a:p>
        </p:txBody>
      </p:sp>
      <p:sp>
        <p:nvSpPr>
          <p:cNvPr id="4" name="Rectangle 3"/>
          <p:cNvSpPr/>
          <p:nvPr/>
        </p:nvSpPr>
        <p:spPr>
          <a:xfrm>
            <a:off x="5664200" y="2138304"/>
            <a:ext cx="3670300" cy="4616648"/>
          </a:xfrm>
          <a:prstGeom prst="rect">
            <a:avLst/>
          </a:prstGeom>
        </p:spPr>
        <p:txBody>
          <a:bodyPr wrap="square">
            <a:spAutoFit/>
          </a:bodyPr>
          <a:lstStyle/>
          <a:p>
            <a:r>
              <a:rPr lang="en-US" sz="700" dirty="0">
                <a:solidFill>
                  <a:srgbClr val="000000"/>
                </a:solidFill>
                <a:latin typeface="Courier New" panose="02070309020205020404" pitchFamily="49" charset="0"/>
                <a:cs typeface="Courier New" panose="02070309020205020404" pitchFamily="49" charset="0"/>
              </a:rPr>
              <a:t>               L &gt;&gt; [0:2:10:1:2:101]</a:t>
            </a:r>
          </a:p>
          <a:p>
            <a:r>
              <a:rPr lang="en-US" sz="700" dirty="0">
                <a:solidFill>
                  <a:srgbClr val="000000"/>
                </a:solidFill>
                <a:latin typeface="Courier New" panose="02070309020205020404" pitchFamily="49" charset="0"/>
                <a:cs typeface="Courier New" panose="02070309020205020404" pitchFamily="49" charset="0"/>
              </a:rPr>
              <a:t>                    L &gt;&gt; [0:2:10:1:2:101:1]</a:t>
            </a:r>
          </a:p>
          <a:p>
            <a:r>
              <a:rPr lang="en-US" sz="700" dirty="0">
                <a:solidFill>
                  <a:srgbClr val="000000"/>
                </a:solidFill>
                <a:latin typeface="Courier New" panose="02070309020205020404" pitchFamily="49" charset="0"/>
                <a:cs typeface="Courier New" panose="02070309020205020404" pitchFamily="49" charset="0"/>
              </a:rPr>
              <a:t>                    A &gt;&gt; [TDataStd_Integer {Type}] - 2</a:t>
            </a:r>
          </a:p>
          <a:p>
            <a:r>
              <a:rPr lang="en-US" sz="700" dirty="0">
                <a:solidFill>
                  <a:srgbClr val="000000"/>
                </a:solidFill>
                <a:latin typeface="Courier New" panose="02070309020205020404" pitchFamily="49" charset="0"/>
                <a:cs typeface="Courier New" panose="02070309020205020404" pitchFamily="49" charset="0"/>
              </a:rPr>
              <a:t>                    L &gt;&gt; [0:2:10:1:2:101:2]</a:t>
            </a:r>
          </a:p>
          <a:p>
            <a:r>
              <a:rPr lang="en-US" sz="700" dirty="0">
                <a:solidFill>
                  <a:srgbClr val="000000"/>
                </a:solidFill>
                <a:latin typeface="Courier New" panose="02070309020205020404" pitchFamily="49" charset="0"/>
                <a:cs typeface="Courier New" panose="02070309020205020404" pitchFamily="49" charset="0"/>
              </a:rPr>
              <a:t>                    A &gt;&gt; [TDataStd_Name {Name}] - X</a:t>
            </a:r>
          </a:p>
          <a:p>
            <a:r>
              <a:rPr lang="en-US" sz="700" dirty="0">
                <a:solidFill>
                  <a:srgbClr val="000000"/>
                </a:solidFill>
                <a:latin typeface="Courier New" panose="02070309020205020404" pitchFamily="49" charset="0"/>
                <a:cs typeface="Courier New" panose="02070309020205020404" pitchFamily="49" charset="0"/>
              </a:rPr>
              <a:t>                    L &gt;&gt; &lt;MTime is not dumped&gt;: tag = 5</a:t>
            </a:r>
          </a:p>
          <a:p>
            <a:r>
              <a:rPr lang="en-US" sz="700" dirty="0">
                <a:solidFill>
                  <a:srgbClr val="000000"/>
                </a:solidFill>
                <a:latin typeface="Courier New" panose="02070309020205020404" pitchFamily="49" charset="0"/>
                <a:cs typeface="Courier New" panose="02070309020205020404" pitchFamily="49" charset="0"/>
              </a:rPr>
              <a:t>                    L &gt;&gt; [0:2:10:1:2:101:6]</a:t>
            </a:r>
          </a:p>
          <a:p>
            <a:r>
              <a:rPr lang="en-US" sz="700" dirty="0">
                <a:solidFill>
                  <a:srgbClr val="000000"/>
                </a:solidFill>
                <a:latin typeface="Courier New" panose="02070309020205020404" pitchFamily="49" charset="0"/>
                <a:cs typeface="Courier New" panose="02070309020205020404" pitchFamily="49" charset="0"/>
              </a:rPr>
              <a:t>                    A &gt;&gt; [TDataStd_Integer {Validity}] - 1</a:t>
            </a:r>
          </a:p>
          <a:p>
            <a:r>
              <a:rPr lang="en-US" sz="700" dirty="0">
                <a:solidFill>
                  <a:srgbClr val="000000"/>
                </a:solidFill>
                <a:latin typeface="Courier New" panose="02070309020205020404" pitchFamily="49" charset="0"/>
                <a:cs typeface="Courier New" panose="02070309020205020404" pitchFamily="49" charset="0"/>
              </a:rPr>
              <a:t>                    L &gt;&gt; [0:2:10:1:2:101:7]</a:t>
            </a:r>
          </a:p>
          <a:p>
            <a:r>
              <a:rPr lang="en-US" sz="700" dirty="0">
                <a:solidFill>
                  <a:srgbClr val="000000"/>
                </a:solidFill>
                <a:latin typeface="Courier New" panose="02070309020205020404" pitchFamily="49" charset="0"/>
                <a:cs typeface="Courier New" panose="02070309020205020404" pitchFamily="49" charset="0"/>
              </a:rPr>
              <a:t>                    A &gt;&gt; [TDataStd_Integer {UFlags}] - 0</a:t>
            </a:r>
          </a:p>
          <a:p>
            <a:r>
              <a:rPr lang="en-US" sz="700" dirty="0">
                <a:solidFill>
                  <a:srgbClr val="000000"/>
                </a:solidFill>
                <a:latin typeface="Courier New" panose="02070309020205020404" pitchFamily="49" charset="0"/>
                <a:cs typeface="Courier New" panose="02070309020205020404" pitchFamily="49" charset="0"/>
              </a:rPr>
              <a:t>                    L &gt;&gt; [0:2:10:1:2:101:8]</a:t>
            </a:r>
          </a:p>
          <a:p>
            <a:r>
              <a:rPr lang="en-US" sz="700" dirty="0">
                <a:solidFill>
                  <a:srgbClr val="000000"/>
                </a:solidFill>
                <a:latin typeface="Courier New" panose="02070309020205020404" pitchFamily="49" charset="0"/>
                <a:cs typeface="Courier New" panose="02070309020205020404" pitchFamily="49" charset="0"/>
              </a:rPr>
              <a:t>                    A &gt;&gt; [TDataStd_Integer {Pending}] - 0</a:t>
            </a:r>
          </a:p>
          <a:p>
            <a:r>
              <a:rPr lang="en-US" sz="700" dirty="0">
                <a:solidFill>
                  <a:srgbClr val="000000"/>
                </a:solidFill>
                <a:latin typeface="Courier New" panose="02070309020205020404" pitchFamily="49" charset="0"/>
                <a:cs typeface="Courier New" panose="02070309020205020404" pitchFamily="49" charset="0"/>
              </a:rPr>
              <a:t>                    L &gt;&gt; [0:2:10:1:2:101:101]</a:t>
            </a:r>
          </a:p>
          <a:p>
            <a:r>
              <a:rPr lang="en-US" sz="700" dirty="0">
                <a:solidFill>
                  <a:srgbClr val="000000"/>
                </a:solidFill>
                <a:latin typeface="Courier New" panose="02070309020205020404" pitchFamily="49" charset="0"/>
                <a:cs typeface="Courier New" panose="02070309020205020404" pitchFamily="49" charset="0"/>
              </a:rPr>
              <a:t>                    A &gt;&gt; [TDataStd_Real] - 0</a:t>
            </a:r>
          </a:p>
          <a:p>
            <a:r>
              <a:rPr lang="en-US" sz="700" dirty="0">
                <a:solidFill>
                  <a:srgbClr val="000000"/>
                </a:solidFill>
                <a:latin typeface="Courier New" panose="02070309020205020404" pitchFamily="49" charset="0"/>
                <a:cs typeface="Courier New" panose="02070309020205020404" pitchFamily="49" charset="0"/>
              </a:rPr>
              <a:t>               L &gt;&gt; [0:2:10:1:2:102]</a:t>
            </a:r>
          </a:p>
          <a:p>
            <a:r>
              <a:rPr lang="en-US" sz="700" dirty="0">
                <a:solidFill>
                  <a:srgbClr val="000000"/>
                </a:solidFill>
                <a:latin typeface="Courier New" panose="02070309020205020404" pitchFamily="49" charset="0"/>
                <a:cs typeface="Courier New" panose="02070309020205020404" pitchFamily="49" charset="0"/>
              </a:rPr>
              <a:t>                    L &gt;&gt; [0:2:10:1:2:102:1]</a:t>
            </a:r>
          </a:p>
          <a:p>
            <a:r>
              <a:rPr lang="en-US" sz="700" dirty="0">
                <a:solidFill>
                  <a:srgbClr val="000000"/>
                </a:solidFill>
                <a:latin typeface="Courier New" panose="02070309020205020404" pitchFamily="49" charset="0"/>
                <a:cs typeface="Courier New" panose="02070309020205020404" pitchFamily="49" charset="0"/>
              </a:rPr>
              <a:t>                    A &gt;&gt; [TDataStd_Integer {Type}] - 2</a:t>
            </a:r>
          </a:p>
          <a:p>
            <a:r>
              <a:rPr lang="en-US" sz="700" dirty="0">
                <a:solidFill>
                  <a:srgbClr val="000000"/>
                </a:solidFill>
                <a:latin typeface="Courier New" panose="02070309020205020404" pitchFamily="49" charset="0"/>
                <a:cs typeface="Courier New" panose="02070309020205020404" pitchFamily="49" charset="0"/>
              </a:rPr>
              <a:t>                    L &gt;&gt; [0:2:10:1:2:102:2]</a:t>
            </a:r>
          </a:p>
          <a:p>
            <a:r>
              <a:rPr lang="en-US" sz="700" dirty="0">
                <a:solidFill>
                  <a:srgbClr val="000000"/>
                </a:solidFill>
                <a:latin typeface="Courier New" panose="02070309020205020404" pitchFamily="49" charset="0"/>
                <a:cs typeface="Courier New" panose="02070309020205020404" pitchFamily="49" charset="0"/>
              </a:rPr>
              <a:t>                    A &gt;&gt; [TDataStd_Name {Name}] - Y</a:t>
            </a:r>
          </a:p>
          <a:p>
            <a:r>
              <a:rPr lang="en-US" sz="700" dirty="0">
                <a:solidFill>
                  <a:srgbClr val="000000"/>
                </a:solidFill>
                <a:latin typeface="Courier New" panose="02070309020205020404" pitchFamily="49" charset="0"/>
                <a:cs typeface="Courier New" panose="02070309020205020404" pitchFamily="49" charset="0"/>
              </a:rPr>
              <a:t>                    L &gt;&gt; &lt;MTime is not dumped&gt;: tag = 5</a:t>
            </a:r>
          </a:p>
          <a:p>
            <a:r>
              <a:rPr lang="en-US" sz="700" dirty="0">
                <a:solidFill>
                  <a:srgbClr val="000000"/>
                </a:solidFill>
                <a:latin typeface="Courier New" panose="02070309020205020404" pitchFamily="49" charset="0"/>
                <a:cs typeface="Courier New" panose="02070309020205020404" pitchFamily="49" charset="0"/>
              </a:rPr>
              <a:t>                    L &gt;&gt; [0:2:10:1:2:102:6]</a:t>
            </a:r>
          </a:p>
          <a:p>
            <a:r>
              <a:rPr lang="en-US" sz="700" dirty="0">
                <a:solidFill>
                  <a:srgbClr val="000000"/>
                </a:solidFill>
                <a:latin typeface="Courier New" panose="02070309020205020404" pitchFamily="49" charset="0"/>
                <a:cs typeface="Courier New" panose="02070309020205020404" pitchFamily="49" charset="0"/>
              </a:rPr>
              <a:t>                    A &gt;&gt; [TDataStd_Integer {Validity}] - 1</a:t>
            </a:r>
          </a:p>
          <a:p>
            <a:r>
              <a:rPr lang="en-US" sz="700" dirty="0">
                <a:solidFill>
                  <a:srgbClr val="000000"/>
                </a:solidFill>
                <a:latin typeface="Courier New" panose="02070309020205020404" pitchFamily="49" charset="0"/>
                <a:cs typeface="Courier New" panose="02070309020205020404" pitchFamily="49" charset="0"/>
              </a:rPr>
              <a:t>                    L &gt;&gt; [0:2:10:1:2:102:7]</a:t>
            </a:r>
          </a:p>
          <a:p>
            <a:r>
              <a:rPr lang="en-US" sz="700" dirty="0">
                <a:solidFill>
                  <a:srgbClr val="000000"/>
                </a:solidFill>
                <a:latin typeface="Courier New" panose="02070309020205020404" pitchFamily="49" charset="0"/>
                <a:cs typeface="Courier New" panose="02070309020205020404" pitchFamily="49" charset="0"/>
              </a:rPr>
              <a:t>                    A &gt;&gt; [TDataStd_Integer {UFlags}] - 0</a:t>
            </a:r>
          </a:p>
          <a:p>
            <a:r>
              <a:rPr lang="en-US" sz="700" dirty="0">
                <a:solidFill>
                  <a:srgbClr val="000000"/>
                </a:solidFill>
                <a:latin typeface="Courier New" panose="02070309020205020404" pitchFamily="49" charset="0"/>
                <a:cs typeface="Courier New" panose="02070309020205020404" pitchFamily="49" charset="0"/>
              </a:rPr>
              <a:t>                    L &gt;&gt; [0:2:10:1:2:102:8]</a:t>
            </a:r>
          </a:p>
          <a:p>
            <a:r>
              <a:rPr lang="en-US" sz="700" dirty="0">
                <a:solidFill>
                  <a:srgbClr val="000000"/>
                </a:solidFill>
                <a:latin typeface="Courier New" panose="02070309020205020404" pitchFamily="49" charset="0"/>
                <a:cs typeface="Courier New" panose="02070309020205020404" pitchFamily="49" charset="0"/>
              </a:rPr>
              <a:t>                    A &gt;&gt; [TDataStd_Integer {Pending}] - 0</a:t>
            </a:r>
          </a:p>
          <a:p>
            <a:r>
              <a:rPr lang="en-US" sz="700" dirty="0">
                <a:solidFill>
                  <a:srgbClr val="000000"/>
                </a:solidFill>
                <a:latin typeface="Courier New" panose="02070309020205020404" pitchFamily="49" charset="0"/>
                <a:cs typeface="Courier New" panose="02070309020205020404" pitchFamily="49" charset="0"/>
              </a:rPr>
              <a:t>                    L &gt;&gt; [0:2:10:1:2:102:101]</a:t>
            </a:r>
          </a:p>
          <a:p>
            <a:r>
              <a:rPr lang="en-US" sz="700" dirty="0">
                <a:solidFill>
                  <a:srgbClr val="000000"/>
                </a:solidFill>
                <a:latin typeface="Courier New" panose="02070309020205020404" pitchFamily="49" charset="0"/>
                <a:cs typeface="Courier New" panose="02070309020205020404" pitchFamily="49" charset="0"/>
              </a:rPr>
              <a:t>                    A &gt;&gt; [TDataStd_Real] - 0</a:t>
            </a:r>
          </a:p>
          <a:p>
            <a:r>
              <a:rPr lang="en-US" sz="700" dirty="0">
                <a:solidFill>
                  <a:srgbClr val="000000"/>
                </a:solidFill>
                <a:latin typeface="Courier New" panose="02070309020205020404" pitchFamily="49" charset="0"/>
                <a:cs typeface="Courier New" panose="02070309020205020404" pitchFamily="49" charset="0"/>
              </a:rPr>
              <a:t>               L &gt;&gt; [0:2:10:1:2:103]</a:t>
            </a:r>
          </a:p>
          <a:p>
            <a:r>
              <a:rPr lang="en-US" sz="700" dirty="0">
                <a:solidFill>
                  <a:srgbClr val="000000"/>
                </a:solidFill>
                <a:latin typeface="Courier New" panose="02070309020205020404" pitchFamily="49" charset="0"/>
                <a:cs typeface="Courier New" panose="02070309020205020404" pitchFamily="49" charset="0"/>
              </a:rPr>
              <a:t>                    L &gt;&gt; [0:2:10:1:2:103:1]</a:t>
            </a:r>
          </a:p>
          <a:p>
            <a:r>
              <a:rPr lang="en-US" sz="700" dirty="0">
                <a:solidFill>
                  <a:srgbClr val="000000"/>
                </a:solidFill>
                <a:latin typeface="Courier New" panose="02070309020205020404" pitchFamily="49" charset="0"/>
                <a:cs typeface="Courier New" panose="02070309020205020404" pitchFamily="49" charset="0"/>
              </a:rPr>
              <a:t>                    A &gt;&gt; [TDataStd_Integer {Type}] - 2</a:t>
            </a:r>
          </a:p>
          <a:p>
            <a:r>
              <a:rPr lang="en-US" sz="700" dirty="0">
                <a:solidFill>
                  <a:srgbClr val="000000"/>
                </a:solidFill>
                <a:latin typeface="Courier New" panose="02070309020205020404" pitchFamily="49" charset="0"/>
                <a:cs typeface="Courier New" panose="02070309020205020404" pitchFamily="49" charset="0"/>
              </a:rPr>
              <a:t>                    L &gt;&gt; [0:2:10:1:2:103:2]</a:t>
            </a:r>
          </a:p>
          <a:p>
            <a:r>
              <a:rPr lang="en-US" sz="700" dirty="0">
                <a:solidFill>
                  <a:srgbClr val="000000"/>
                </a:solidFill>
                <a:latin typeface="Courier New" panose="02070309020205020404" pitchFamily="49" charset="0"/>
                <a:cs typeface="Courier New" panose="02070309020205020404" pitchFamily="49" charset="0"/>
              </a:rPr>
              <a:t>                    A &gt;&gt; [TDataStd_Name {Name}] - Z</a:t>
            </a:r>
          </a:p>
          <a:p>
            <a:r>
              <a:rPr lang="en-US" sz="700" dirty="0">
                <a:solidFill>
                  <a:srgbClr val="000000"/>
                </a:solidFill>
                <a:latin typeface="Courier New" panose="02070309020205020404" pitchFamily="49" charset="0"/>
                <a:cs typeface="Courier New" panose="02070309020205020404" pitchFamily="49" charset="0"/>
              </a:rPr>
              <a:t>                    L &gt;&gt; &lt;MTime is not dumped&gt;: tag = 5</a:t>
            </a:r>
          </a:p>
          <a:p>
            <a:r>
              <a:rPr lang="en-US" sz="700" dirty="0">
                <a:solidFill>
                  <a:srgbClr val="000000"/>
                </a:solidFill>
                <a:latin typeface="Courier New" panose="02070309020205020404" pitchFamily="49" charset="0"/>
                <a:cs typeface="Courier New" panose="02070309020205020404" pitchFamily="49" charset="0"/>
              </a:rPr>
              <a:t>                    L &gt;&gt; [0:2:10:1:2:103:6]</a:t>
            </a:r>
          </a:p>
          <a:p>
            <a:r>
              <a:rPr lang="en-US" sz="700" dirty="0">
                <a:solidFill>
                  <a:srgbClr val="000000"/>
                </a:solidFill>
                <a:latin typeface="Courier New" panose="02070309020205020404" pitchFamily="49" charset="0"/>
                <a:cs typeface="Courier New" panose="02070309020205020404" pitchFamily="49" charset="0"/>
              </a:rPr>
              <a:t>                    A &gt;&gt; [TDataStd_Integer {Validity}] - 1</a:t>
            </a:r>
          </a:p>
          <a:p>
            <a:r>
              <a:rPr lang="en-US" sz="700" dirty="0">
                <a:solidFill>
                  <a:srgbClr val="000000"/>
                </a:solidFill>
                <a:latin typeface="Courier New" panose="02070309020205020404" pitchFamily="49" charset="0"/>
                <a:cs typeface="Courier New" panose="02070309020205020404" pitchFamily="49" charset="0"/>
              </a:rPr>
              <a:t>                    L &gt;&gt; [0:2:10:1:2:103:7]</a:t>
            </a:r>
          </a:p>
          <a:p>
            <a:r>
              <a:rPr lang="en-US" sz="700" dirty="0">
                <a:solidFill>
                  <a:srgbClr val="000000"/>
                </a:solidFill>
                <a:latin typeface="Courier New" panose="02070309020205020404" pitchFamily="49" charset="0"/>
                <a:cs typeface="Courier New" panose="02070309020205020404" pitchFamily="49" charset="0"/>
              </a:rPr>
              <a:t>                    A &gt;&gt; [TDataStd_Integer {UFlags}] - 0</a:t>
            </a:r>
          </a:p>
          <a:p>
            <a:r>
              <a:rPr lang="en-US" sz="700" dirty="0">
                <a:solidFill>
                  <a:srgbClr val="000000"/>
                </a:solidFill>
                <a:latin typeface="Courier New" panose="02070309020205020404" pitchFamily="49" charset="0"/>
                <a:cs typeface="Courier New" panose="02070309020205020404" pitchFamily="49" charset="0"/>
              </a:rPr>
              <a:t>                    L &gt;&gt; [0:2:10:1:2:103:8]</a:t>
            </a:r>
          </a:p>
          <a:p>
            <a:r>
              <a:rPr lang="en-US" sz="700" dirty="0">
                <a:solidFill>
                  <a:srgbClr val="000000"/>
                </a:solidFill>
                <a:latin typeface="Courier New" panose="02070309020205020404" pitchFamily="49" charset="0"/>
                <a:cs typeface="Courier New" panose="02070309020205020404" pitchFamily="49" charset="0"/>
              </a:rPr>
              <a:t>                    A &gt;&gt; [TDataStd_Integer {Pending}] - 0</a:t>
            </a:r>
          </a:p>
          <a:p>
            <a:r>
              <a:rPr lang="en-US" sz="700" dirty="0">
                <a:solidFill>
                  <a:srgbClr val="000000"/>
                </a:solidFill>
                <a:latin typeface="Courier New" panose="02070309020205020404" pitchFamily="49" charset="0"/>
                <a:cs typeface="Courier New" panose="02070309020205020404" pitchFamily="49" charset="0"/>
              </a:rPr>
              <a:t>                    L &gt;&gt; [0:2:10:1:2:103:101]</a:t>
            </a:r>
          </a:p>
          <a:p>
            <a:r>
              <a:rPr lang="en-US" sz="700" dirty="0">
                <a:solidFill>
                  <a:srgbClr val="000000"/>
                </a:solidFill>
                <a:latin typeface="Courier New" panose="02070309020205020404" pitchFamily="49" charset="0"/>
                <a:cs typeface="Courier New" panose="02070309020205020404" pitchFamily="49" charset="0"/>
              </a:rPr>
              <a:t>                    A &gt;&gt; [TDataStd_Real] - 0</a:t>
            </a:r>
          </a:p>
        </p:txBody>
      </p:sp>
      <p:sp>
        <p:nvSpPr>
          <p:cNvPr id="8" name="TextBox 7">
            <a:extLst>
              <a:ext uri="{FF2B5EF4-FFF2-40B4-BE49-F238E27FC236}">
                <a16:creationId xmlns:a16="http://schemas.microsoft.com/office/drawing/2014/main" id="{66ED600C-1686-418F-9025-CD56E210BD98}"/>
              </a:ext>
            </a:extLst>
          </p:cNvPr>
          <p:cNvSpPr txBox="1"/>
          <p:nvPr/>
        </p:nvSpPr>
        <p:spPr>
          <a:xfrm>
            <a:off x="1981200" y="4190147"/>
            <a:ext cx="4318001" cy="400110"/>
          </a:xfrm>
          <a:prstGeom prst="rect">
            <a:avLst/>
          </a:prstGeom>
          <a:noFill/>
        </p:spPr>
        <p:txBody>
          <a:bodyPr wrap="square" rtlCol="0">
            <a:spAutoFit/>
          </a:bodyPr>
          <a:lstStyle/>
          <a:p>
            <a:r>
              <a:rPr lang="en-US" sz="2000" dirty="0">
                <a:solidFill>
                  <a:schemeClr val="tx1">
                    <a:lumMod val="75000"/>
                    <a:lumOff val="25000"/>
                  </a:schemeClr>
                </a:solidFill>
                <a:latin typeface="Segoe UI" panose="020B0502040204020203" pitchFamily="34" charset="0"/>
                <a:cs typeface="Segoe UI" panose="020B0502040204020203" pitchFamily="34" charset="0"/>
              </a:rPr>
              <a:t>Example: very verbose (X, Y, Z) triple</a:t>
            </a:r>
            <a:endParaRPr lang="ru-RU" sz="2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 name="Left Brace 5"/>
          <p:cNvSpPr/>
          <p:nvPr/>
        </p:nvSpPr>
        <p:spPr>
          <a:xfrm>
            <a:off x="6299200" y="2138304"/>
            <a:ext cx="215900" cy="4503796"/>
          </a:xfrm>
          <a:prstGeom prst="leftBrace">
            <a:avLst/>
          </a:prstGeom>
          <a:ln w="3175">
            <a:solidFill>
              <a:srgbClr val="00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13656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Attribute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2269068"/>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Each </a:t>
            </a:r>
            <a:r>
              <a:rPr lang="en-US" sz="1400" b="1" dirty="0">
                <a:latin typeface="Segoe UI" panose="020B0502040204020203" pitchFamily="34" charset="0"/>
                <a:cs typeface="Segoe UI" panose="020B0502040204020203" pitchFamily="34" charset="0"/>
              </a:rPr>
              <a:t>Attribute </a:t>
            </a:r>
            <a:r>
              <a:rPr lang="en-US" sz="1400" dirty="0">
                <a:latin typeface="Segoe UI" panose="020B0502040204020203" pitchFamily="34" charset="0"/>
                <a:cs typeface="Segoe UI" panose="020B0502040204020203" pitchFamily="34" charset="0"/>
              </a:rPr>
              <a:t>has its global universal identifier (GUID). At one label, you can have only one attribute with a given GUID. How does this limit you?</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You can create sub-labels.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You can derive a new attribute to have primitive types packed into one place.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For some attributes, it is possible to change GUIDs, so you may have several attributes of the same type on one label (examples: </a:t>
            </a:r>
            <a:r>
              <a:rPr lang="en-US" sz="1400" dirty="0" err="1">
                <a:latin typeface="Segoe UI" panose="020B0502040204020203" pitchFamily="34" charset="0"/>
                <a:cs typeface="Segoe UI" panose="020B0502040204020203" pitchFamily="34" charset="0"/>
              </a:rPr>
              <a:t>TDataStd_UAttribute</a:t>
            </a:r>
            <a:r>
              <a:rPr lang="en-US" sz="1400" dirty="0">
                <a:latin typeface="Segoe UI" panose="020B0502040204020203" pitchFamily="34" charset="0"/>
                <a:cs typeface="Segoe UI" panose="020B0502040204020203" pitchFamily="34" charset="0"/>
              </a:rPr>
              <a:t>, </a:t>
            </a:r>
            <a:r>
              <a:rPr lang="en-US" sz="1400" dirty="0" err="1">
                <a:latin typeface="Segoe UI" panose="020B0502040204020203" pitchFamily="34" charset="0"/>
                <a:cs typeface="Segoe UI" panose="020B0502040204020203" pitchFamily="34" charset="0"/>
              </a:rPr>
              <a:t>TDataStd_TreeNode</a:t>
            </a:r>
            <a:r>
              <a:rPr lang="en-US" sz="1400" dirty="0">
                <a:latin typeface="Segoe UI" panose="020B0502040204020203" pitchFamily="34" charset="0"/>
                <a:cs typeface="Segoe UI" panose="020B0502040204020203" pitchFamily="34" charset="0"/>
              </a:rPr>
              <a:t>).</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5908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3101" y="2739158"/>
            <a:ext cx="3721100" cy="3890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a:extLst>
              <a:ext uri="{FF2B5EF4-FFF2-40B4-BE49-F238E27FC236}">
                <a16:creationId xmlns:a16="http://schemas.microsoft.com/office/drawing/2014/main" id="{66ED600C-1686-418F-9025-CD56E210BD98}"/>
              </a:ext>
            </a:extLst>
          </p:cNvPr>
          <p:cNvSpPr txBox="1"/>
          <p:nvPr/>
        </p:nvSpPr>
        <p:spPr>
          <a:xfrm>
            <a:off x="1206499" y="4190147"/>
            <a:ext cx="4318001" cy="707886"/>
          </a:xfrm>
          <a:prstGeom prst="rect">
            <a:avLst/>
          </a:prstGeom>
          <a:noFill/>
        </p:spPr>
        <p:txBody>
          <a:bodyPr wrap="square" rtlCol="0">
            <a:spAutoFit/>
          </a:bodyPr>
          <a:lstStyle/>
          <a:p>
            <a:r>
              <a:rPr lang="en-US" sz="2000" dirty="0">
                <a:solidFill>
                  <a:schemeClr val="tx1">
                    <a:lumMod val="75000"/>
                    <a:lumOff val="25000"/>
                  </a:schemeClr>
                </a:solidFill>
                <a:latin typeface="Segoe UI" panose="020B0502040204020203" pitchFamily="34" charset="0"/>
                <a:cs typeface="Segoe UI" panose="020B0502040204020203" pitchFamily="34" charset="0"/>
              </a:rPr>
              <a:t>Example: XDE for representing assemblies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UAtrribute</a:t>
            </a:r>
            <a:r>
              <a:rPr lang="en-US" sz="2000" dirty="0">
                <a:solidFill>
                  <a:schemeClr val="tx1">
                    <a:lumMod val="75000"/>
                    <a:lumOff val="25000"/>
                  </a:schemeClr>
                </a:solidFill>
                <a:latin typeface="Segoe UI" panose="020B0502040204020203" pitchFamily="34" charset="0"/>
                <a:cs typeface="Segoe UI" panose="020B0502040204020203" pitchFamily="34" charset="0"/>
              </a:rPr>
              <a:t>, Tree Nodes)</a:t>
            </a:r>
            <a:endParaRPr lang="ru-RU" sz="2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 name="Left Brace 8"/>
          <p:cNvSpPr/>
          <p:nvPr/>
        </p:nvSpPr>
        <p:spPr>
          <a:xfrm>
            <a:off x="5524500" y="2739158"/>
            <a:ext cx="107950" cy="3902942"/>
          </a:xfrm>
          <a:prstGeom prst="leftBrace">
            <a:avLst/>
          </a:prstGeom>
          <a:ln w="3175">
            <a:solidFill>
              <a:srgbClr val="00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Прямоугольник 3">
            <a:extLst>
              <a:ext uri="{FF2B5EF4-FFF2-40B4-BE49-F238E27FC236}">
                <a16:creationId xmlns:a16="http://schemas.microsoft.com/office/drawing/2014/main" id="{22A547CE-AD15-4990-9E94-92CE485E13A8}"/>
              </a:ext>
            </a:extLst>
          </p:cNvPr>
          <p:cNvSpPr/>
          <p:nvPr/>
        </p:nvSpPr>
        <p:spPr>
          <a:xfrm>
            <a:off x="5779293" y="2762250"/>
            <a:ext cx="1825467" cy="1409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err="1">
              <a:solidFill>
                <a:schemeClr val="tx2">
                  <a:lumMod val="50000"/>
                </a:schemeClr>
              </a:solidFill>
            </a:endParaRPr>
          </a:p>
        </p:txBody>
      </p:sp>
    </p:spTree>
    <p:extLst>
      <p:ext uri="{BB962C8B-B14F-4D97-AF65-F5344CB8AC3E}">
        <p14:creationId xmlns:p14="http://schemas.microsoft.com/office/powerpoint/2010/main" val="139454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Transactions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476057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Transaction in OCAF is named Command. The Commands are managed at the level of a Document.</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OpenCommand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start new transaction.</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CommitCommand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commit transaction.</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AbortCommand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abort transaction.</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HasOpenCommand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check if a transaction is running.</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92346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Transactions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1064910"/>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It is possible to trace which elements were affected by</a:t>
            </a:r>
            <a:r>
              <a:rPr lang="ru-RU" sz="1400"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a transaction to take advantage of lazy updates in UI (e.g., redisplay only the modified object in 3D scene). The following code should be used BEFORE undo as it is based on consulting undo deltas.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
        <p:nvSpPr>
          <p:cNvPr id="4" name="Прямоугольник 3">
            <a:extLst>
              <a:ext uri="{FF2B5EF4-FFF2-40B4-BE49-F238E27FC236}">
                <a16:creationId xmlns:a16="http://schemas.microsoft.com/office/drawing/2014/main" id="{9D28A2CD-1ED5-4C67-8BC5-6576C7C4A1D7}"/>
              </a:ext>
            </a:extLst>
          </p:cNvPr>
          <p:cNvSpPr/>
          <p:nvPr/>
        </p:nvSpPr>
        <p:spPr>
          <a:xfrm>
            <a:off x="1494963" y="1907646"/>
            <a:ext cx="6916074" cy="4708981"/>
          </a:xfrm>
          <a:prstGeom prst="rect">
            <a:avLst/>
          </a:prstGeom>
          <a:solidFill>
            <a:schemeClr val="tx2">
              <a:lumMod val="20000"/>
              <a:lumOff val="80000"/>
            </a:schemeClr>
          </a:solidFill>
        </p:spPr>
        <p:txBody>
          <a:bodyPr wrap="square">
            <a:spAutoFit/>
          </a:bodyPr>
          <a:lstStyle/>
          <a:p>
            <a:r>
              <a:rPr lang="en-US"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const</a:t>
            </a:r>
            <a:r>
              <a:rPr lang="ru-RU" sz="1000" dirty="0">
                <a:solidFill>
                  <a:srgbClr val="000000"/>
                </a:solidFill>
                <a:latin typeface="Courier New" panose="02070309020205020404" pitchFamily="49" charset="0"/>
                <a:cs typeface="Courier New" panose="02070309020205020404" pitchFamily="49" charset="0"/>
              </a:rPr>
              <a:t> </a:t>
            </a:r>
            <a:r>
              <a:rPr lang="ru-RU" sz="1000" b="1" dirty="0" err="1">
                <a:solidFill>
                  <a:srgbClr val="000000"/>
                </a:solidFill>
                <a:latin typeface="Courier New" panose="02070309020205020404" pitchFamily="49" charset="0"/>
                <a:cs typeface="Courier New" panose="02070309020205020404" pitchFamily="49" charset="0"/>
              </a:rPr>
              <a:t>TDF_DeltaList</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deltaList</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doc</a:t>
            </a:r>
            <a:r>
              <a:rPr lang="ru-RU" sz="1000" dirty="0">
                <a:solidFill>
                  <a:srgbClr val="000000"/>
                </a:solidFill>
                <a:latin typeface="Courier New" panose="02070309020205020404" pitchFamily="49" charset="0"/>
                <a:cs typeface="Courier New" panose="02070309020205020404" pitchFamily="49" charset="0"/>
              </a:rPr>
              <a:t>-&gt;</a:t>
            </a:r>
            <a:r>
              <a:rPr lang="ru-RU" sz="1000" dirty="0" err="1">
                <a:solidFill>
                  <a:srgbClr val="000000"/>
                </a:solidFill>
                <a:latin typeface="Courier New" panose="02070309020205020404" pitchFamily="49" charset="0"/>
                <a:cs typeface="Courier New" panose="02070309020205020404" pitchFamily="49" charset="0"/>
              </a:rPr>
              <a:t>GetUndos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int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nbDeltas</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deltaList.Extent</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int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deltaIndex</a:t>
            </a:r>
            <a:r>
              <a:rPr lang="ru-RU" sz="1000" dirty="0">
                <a:solidFill>
                  <a:srgbClr val="000000"/>
                </a:solidFill>
                <a:latin typeface="Courier New" panose="02070309020205020404" pitchFamily="49" charset="0"/>
                <a:cs typeface="Courier New" panose="02070309020205020404" pitchFamily="49" charset="0"/>
              </a:rPr>
              <a:t>      = 0;</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int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firstDeltaIndex</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nbDeltas</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nbUndoes</a:t>
            </a:r>
            <a:r>
              <a:rPr lang="ru-RU" sz="1000" dirty="0">
                <a:solidFill>
                  <a:srgbClr val="000000"/>
                </a:solidFill>
                <a:latin typeface="Courier New" panose="02070309020205020404" pitchFamily="49" charset="0"/>
                <a:cs typeface="Courier New" panose="02070309020205020404" pitchFamily="49" charset="0"/>
              </a:rPr>
              <a:t> + 1;</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Loop</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by</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number</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of</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requested</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undoes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for</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TDF_ListIteratorOfDeltaList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deltaList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it.More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it.Next</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deltaIndex</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if</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deltaIndex</a:t>
            </a:r>
            <a:r>
              <a:rPr lang="ru-RU" sz="1000" dirty="0">
                <a:solidFill>
                  <a:srgbClr val="000000"/>
                </a:solidFill>
                <a:latin typeface="Courier New" panose="02070309020205020404" pitchFamily="49" charset="0"/>
                <a:cs typeface="Courier New" panose="02070309020205020404" pitchFamily="49" charset="0"/>
              </a:rPr>
              <a:t> &lt; </a:t>
            </a:r>
            <a:r>
              <a:rPr lang="ru-RU" sz="1000" dirty="0" err="1">
                <a:solidFill>
                  <a:srgbClr val="000000"/>
                </a:solidFill>
                <a:latin typeface="Courier New" panose="02070309020205020404" pitchFamily="49" charset="0"/>
                <a:cs typeface="Courier New" panose="02070309020205020404" pitchFamily="49" charset="0"/>
              </a:rPr>
              <a:t>firstDeltaIndex</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continue</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Skip</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the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oldest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non-requested</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deltas</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Handle</a:t>
            </a:r>
            <a:r>
              <a:rPr lang="ru-RU" sz="1000" dirty="0">
                <a:solidFill>
                  <a:srgbClr val="000000"/>
                </a:solidFill>
                <a:latin typeface="Courier New" panose="02070309020205020404" pitchFamily="49" charset="0"/>
                <a:cs typeface="Courier New" panose="02070309020205020404" pitchFamily="49" charset="0"/>
              </a:rPr>
              <a:t>(</a:t>
            </a:r>
            <a:r>
              <a:rPr lang="ru-RU" sz="1000" b="1" dirty="0" err="1">
                <a:solidFill>
                  <a:srgbClr val="000000"/>
                </a:solidFill>
                <a:latin typeface="Courier New" panose="02070309020205020404" pitchFamily="49" charset="0"/>
                <a:cs typeface="Courier New" panose="02070309020205020404" pitchFamily="49" charset="0"/>
              </a:rPr>
              <a:t>TDF_Delta</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delta</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it.Value</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Loop</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by</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attribute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const</a:t>
            </a:r>
            <a:r>
              <a:rPr lang="ru-RU" sz="1000" dirty="0">
                <a:solidFill>
                  <a:srgbClr val="000000"/>
                </a:solidFill>
                <a:latin typeface="Courier New" panose="02070309020205020404" pitchFamily="49" charset="0"/>
                <a:cs typeface="Courier New" panose="02070309020205020404" pitchFamily="49" charset="0"/>
              </a:rPr>
              <a:t> </a:t>
            </a:r>
            <a:r>
              <a:rPr lang="ru-RU" sz="1000" b="1" dirty="0" err="1">
                <a:solidFill>
                  <a:srgbClr val="000000"/>
                </a:solidFill>
                <a:latin typeface="Courier New" panose="02070309020205020404" pitchFamily="49" charset="0"/>
                <a:cs typeface="Courier New" panose="02070309020205020404" pitchFamily="49" charset="0"/>
              </a:rPr>
              <a:t>TDF_AttributeDeltaList</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attrDeltas</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delta</a:t>
            </a:r>
            <a:r>
              <a:rPr lang="ru-RU" sz="1000" dirty="0">
                <a:solidFill>
                  <a:srgbClr val="000000"/>
                </a:solidFill>
                <a:latin typeface="Courier New" panose="02070309020205020404" pitchFamily="49" charset="0"/>
                <a:cs typeface="Courier New" panose="02070309020205020404" pitchFamily="49" charset="0"/>
              </a:rPr>
              <a:t>-&gt;</a:t>
            </a:r>
            <a:r>
              <a:rPr lang="ru-RU" sz="1000" dirty="0" err="1">
                <a:solidFill>
                  <a:srgbClr val="000000"/>
                </a:solidFill>
                <a:latin typeface="Courier New" panose="02070309020205020404" pitchFamily="49" charset="0"/>
                <a:cs typeface="Courier New" panose="02070309020205020404" pitchFamily="49" charset="0"/>
              </a:rPr>
              <a:t>AttributeDeltas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for</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TDF_ListIteratorOfAttributeDeltaList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attrDeltas</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it.More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it.Next</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Handle</a:t>
            </a:r>
            <a:r>
              <a:rPr lang="ru-RU" sz="1000" dirty="0">
                <a:solidFill>
                  <a:srgbClr val="000000"/>
                </a:solidFill>
                <a:latin typeface="Courier New" panose="02070309020205020404" pitchFamily="49" charset="0"/>
                <a:cs typeface="Courier New" panose="02070309020205020404" pitchFamily="49" charset="0"/>
              </a:rPr>
              <a:t>(</a:t>
            </a:r>
            <a:r>
              <a:rPr lang="ru-RU" sz="1000" b="1" dirty="0" err="1">
                <a:solidFill>
                  <a:srgbClr val="000000"/>
                </a:solidFill>
                <a:latin typeface="Courier New" panose="02070309020205020404" pitchFamily="49" charset="0"/>
                <a:cs typeface="Courier New" panose="02070309020205020404" pitchFamily="49" charset="0"/>
              </a:rPr>
              <a:t>TDF_AttributeDelta</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attrDelta</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it.Value</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if</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attrDelta.IsNull</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continue</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TDF_Label</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lab</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attrDelta</a:t>
            </a:r>
            <a:r>
              <a:rPr lang="ru-RU" sz="1000" dirty="0">
                <a:solidFill>
                  <a:srgbClr val="000000"/>
                </a:solidFill>
                <a:latin typeface="Courier New" panose="02070309020205020404" pitchFamily="49" charset="0"/>
                <a:cs typeface="Courier New" panose="02070309020205020404" pitchFamily="49" charset="0"/>
              </a:rPr>
              <a:t>-&gt;</a:t>
            </a:r>
            <a:r>
              <a:rPr lang="ru-RU" sz="1000" b="1" dirty="0" err="1">
                <a:solidFill>
                  <a:srgbClr val="000000"/>
                </a:solidFill>
                <a:latin typeface="Courier New" panose="02070309020205020404" pitchFamily="49" charset="0"/>
                <a:cs typeface="Courier New" panose="02070309020205020404" pitchFamily="49" charset="0"/>
              </a:rPr>
              <a:t>Label</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TCollection_AsciiString</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entry</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TDF_Tool</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Entry</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aLab</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entry</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std</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cout</a:t>
            </a:r>
            <a:r>
              <a:rPr lang="ru-RU" sz="1000" dirty="0">
                <a:solidFill>
                  <a:srgbClr val="000000"/>
                </a:solidFill>
                <a:latin typeface="Courier New" panose="02070309020205020404" pitchFamily="49" charset="0"/>
                <a:cs typeface="Courier New" panose="02070309020205020404" pitchFamily="49" charset="0"/>
              </a:rPr>
              <a:t> &lt;&lt; "\</a:t>
            </a:r>
            <a:r>
              <a:rPr lang="ru-RU" sz="1000" dirty="0" err="1">
                <a:solidFill>
                  <a:srgbClr val="000000"/>
                </a:solidFill>
                <a:latin typeface="Courier New" panose="02070309020205020404" pitchFamily="49" charset="0"/>
                <a:cs typeface="Courier New" panose="02070309020205020404" pitchFamily="49" charset="0"/>
              </a:rPr>
              <a:t>tEntry</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of</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affected</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label</a:t>
            </a:r>
            <a:r>
              <a:rPr lang="ru-RU" sz="1000" dirty="0">
                <a:solidFill>
                  <a:srgbClr val="000000"/>
                </a:solidFill>
                <a:latin typeface="Courier New" panose="02070309020205020404" pitchFamily="49" charset="0"/>
                <a:cs typeface="Courier New" panose="02070309020205020404" pitchFamily="49" charset="0"/>
              </a:rPr>
              <a:t>: " &lt;&lt; </a:t>
            </a:r>
            <a:r>
              <a:rPr lang="ru-RU" sz="1000" dirty="0" err="1">
                <a:solidFill>
                  <a:srgbClr val="000000"/>
                </a:solidFill>
                <a:latin typeface="Courier New" panose="02070309020205020404" pitchFamily="49" charset="0"/>
                <a:cs typeface="Courier New" panose="02070309020205020404" pitchFamily="49" charset="0"/>
              </a:rPr>
              <a:t>entry.ToCString</a:t>
            </a:r>
            <a:r>
              <a:rPr lang="ru-RU" sz="1000" dirty="0">
                <a:solidFill>
                  <a:srgbClr val="000000"/>
                </a:solidFill>
                <a:latin typeface="Courier New" panose="02070309020205020404" pitchFamily="49" charset="0"/>
                <a:cs typeface="Courier New" panose="02070309020205020404" pitchFamily="49" charset="0"/>
              </a:rPr>
              <a:t>() &lt;&lt; </a:t>
            </a:r>
            <a:r>
              <a:rPr lang="ru-RU" sz="1000" dirty="0" err="1">
                <a:solidFill>
                  <a:srgbClr val="000000"/>
                </a:solidFill>
                <a:latin typeface="Courier New" panose="02070309020205020404" pitchFamily="49" charset="0"/>
                <a:cs typeface="Courier New" panose="02070309020205020404" pitchFamily="49" charset="0"/>
              </a:rPr>
              <a:t>std</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endl</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065653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Memo</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347963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Few things to keep in mind:</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Attributes within a single label should have unique IDs.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 label cannot be removed. Instead, attributes are cleaned.</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Prefer custom attributes instead of complex hierarchy of labels.</a:t>
            </a:r>
          </a:p>
          <a:p>
            <a:pPr>
              <a:lnSpc>
                <a:spcPct val="120000"/>
              </a:lnSpc>
              <a:buClr>
                <a:schemeClr val="tx1"/>
              </a:buClr>
              <a:buFontTx/>
              <a:buChar char="-"/>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5797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Alternatives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476057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A natural alternative to OCAF is a database (either hierarchical or relational). Some examples: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MongoDB (NoSQL database) // </a:t>
            </a:r>
            <a:r>
              <a:rPr lang="en-US" sz="1400" dirty="0">
                <a:latin typeface="Segoe UI" panose="020B0502040204020203" pitchFamily="34" charset="0"/>
                <a:cs typeface="Segoe UI" panose="020B0502040204020203" pitchFamily="34" charset="0"/>
                <a:hlinkClick r:id="rId3"/>
              </a:rPr>
              <a:t>https://www.mongodb.com/</a:t>
            </a:r>
            <a:r>
              <a:rPr lang="en-US" sz="1400" dirty="0">
                <a:latin typeface="Segoe UI" panose="020B0502040204020203" pitchFamily="34" charset="0"/>
                <a:cs typeface="Segoe UI" panose="020B0502040204020203" pitchFamily="34" charset="0"/>
              </a:rPr>
              <a:t>;</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SQLite (</a:t>
            </a:r>
            <a:r>
              <a:rPr lang="en-US" sz="1400" dirty="0">
                <a:latin typeface="Segoe UI" panose="020B0502040204020203" pitchFamily="34" charset="0"/>
                <a:cs typeface="Segoe UI" panose="020B0502040204020203" pitchFamily="34" charset="0"/>
                <a:hlinkClick r:id="rId4"/>
              </a:rPr>
              <a:t>https://www.sqlite.org</a:t>
            </a:r>
            <a:r>
              <a:rPr lang="en-US" sz="1400" dirty="0">
                <a:latin typeface="Segoe UI" panose="020B0502040204020203" pitchFamily="34" charset="0"/>
                <a:cs typeface="Segoe UI" panose="020B0502040204020203" pitchFamily="34" charset="0"/>
              </a:rPr>
              <a:t>), PostgreSQL, MySQL, etc.</a:t>
            </a:r>
          </a:p>
          <a:p>
            <a:pPr>
              <a:lnSpc>
                <a:spcPct val="120000"/>
              </a:lnSpc>
              <a:buClr>
                <a:schemeClr val="tx1"/>
              </a:buClr>
              <a:buFontTx/>
              <a:buChar char="-"/>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Unlike general-purpose database engines, OCAF is specialized for constructing </a:t>
            </a:r>
            <a:r>
              <a:rPr lang="en-US" sz="1400" b="1" dirty="0">
                <a:latin typeface="Segoe UI" panose="020B0502040204020203" pitchFamily="34" charset="0"/>
                <a:cs typeface="Segoe UI" panose="020B0502040204020203" pitchFamily="34" charset="0"/>
              </a:rPr>
              <a:t>engineering software.</a:t>
            </a:r>
            <a:r>
              <a:rPr lang="en-US" sz="1400" dirty="0">
                <a:latin typeface="Segoe UI" panose="020B0502040204020203" pitchFamily="34" charset="0"/>
                <a:cs typeface="Segoe UI" panose="020B0502040204020203" pitchFamily="34" charset="0"/>
              </a:rPr>
              <a:t> In particular, it gives: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Ready-to-use attributes for B-Rep and surface triangulation.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Undo/redo.</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Parametric dependencies.</a:t>
            </a:r>
          </a:p>
          <a:p>
            <a:pPr>
              <a:lnSpc>
                <a:spcPct val="120000"/>
              </a:lnSpc>
              <a:buClr>
                <a:schemeClr val="tx1"/>
              </a:buClr>
              <a:buFontTx/>
              <a:buChar char="-"/>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does not give: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Any query language.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Any client-server architecture (local database for a local application).</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0684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en-US" dirty="0">
                <a:latin typeface="Segoe UI" panose="020B0502040204020203" pitchFamily="34" charset="0"/>
                <a:cs typeface="Segoe UI" panose="020B0502040204020203" pitchFamily="34" charset="0"/>
              </a:rPr>
              <a:t>Object interfaces</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82531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Interfaces / Data Scheme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1001713"/>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Data Model design starts with defining the document structure. You should think in object-oriented manner and then map all objects and their properties to labels &amp; attributes of OCAF. </a:t>
            </a:r>
            <a:r>
              <a:rPr lang="en-US" sz="1400" b="1" dirty="0">
                <a:latin typeface="Segoe UI" panose="020B0502040204020203" pitchFamily="34" charset="0"/>
                <a:cs typeface="Segoe UI" panose="020B0502040204020203" pitchFamily="34" charset="0"/>
              </a:rPr>
              <a:t>OCAF does not speak objects, only labels and attributes.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AC188217-FA45-4661-B556-F8BF9F6686BF}"/>
              </a:ext>
            </a:extLst>
          </p:cNvPr>
          <p:cNvPicPr>
            <a:picLocks noChangeAspect="1"/>
          </p:cNvPicPr>
          <p:nvPr/>
        </p:nvPicPr>
        <p:blipFill>
          <a:blip r:embed="rId3"/>
          <a:stretch>
            <a:fillRect/>
          </a:stretch>
        </p:blipFill>
        <p:spPr>
          <a:xfrm>
            <a:off x="2244570" y="1907646"/>
            <a:ext cx="5416860" cy="2279264"/>
          </a:xfrm>
          <a:prstGeom prst="rect">
            <a:avLst/>
          </a:prstGeom>
        </p:spPr>
      </p:pic>
      <p:sp>
        <p:nvSpPr>
          <p:cNvPr id="7" name="Content Placeholder 2">
            <a:extLst>
              <a:ext uri="{FF2B5EF4-FFF2-40B4-BE49-F238E27FC236}">
                <a16:creationId xmlns:a16="http://schemas.microsoft.com/office/drawing/2014/main" id="{78D8A73A-5702-4B53-81E0-2890ED7F6869}"/>
              </a:ext>
            </a:extLst>
          </p:cNvPr>
          <p:cNvSpPr txBox="1">
            <a:spLocks/>
          </p:cNvSpPr>
          <p:nvPr/>
        </p:nvSpPr>
        <p:spPr bwMode="auto">
          <a:xfrm>
            <a:off x="447675" y="4280928"/>
            <a:ext cx="6325987" cy="2279264"/>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fontScale="92500"/>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To operate with OCAF data programmatically, DAO (Data Access Object) is the best practice. So you derive two interfaces: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OcafEx_ILimb</a:t>
            </a:r>
            <a:endParaRPr lang="en-US" sz="1400" b="1" dirty="0">
              <a:latin typeface="Segoe UI" panose="020B0502040204020203" pitchFamily="34" charset="0"/>
              <a:cs typeface="Segoe UI" panose="020B0502040204020203" pitchFamily="34" charset="0"/>
            </a:endParaRP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OcafEx_ISocket</a:t>
            </a: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“I” prefix emphasizes that these entities are only accessors while the data remains in its persistent storage. A good idea is to use a base class (</a:t>
            </a:r>
            <a:r>
              <a:rPr lang="en-US" sz="1400" b="1" dirty="0" err="1">
                <a:latin typeface="Segoe UI" panose="020B0502040204020203" pitchFamily="34" charset="0"/>
                <a:cs typeface="Segoe UI" panose="020B0502040204020203" pitchFamily="34" charset="0"/>
              </a:rPr>
              <a:t>OcafEx_IObject</a:t>
            </a:r>
            <a:r>
              <a:rPr lang="en-US" sz="1400" dirty="0">
                <a:latin typeface="Segoe UI" panose="020B0502040204020203" pitchFamily="34" charset="0"/>
                <a:cs typeface="Segoe UI" panose="020B0502040204020203" pitchFamily="34" charset="0"/>
              </a:rPr>
              <a:t>) to hold the label and provide common </a:t>
            </a:r>
            <a:r>
              <a:rPr lang="en-US" sz="1400" b="1" dirty="0" err="1">
                <a:latin typeface="Segoe UI" panose="020B0502040204020203" pitchFamily="34" charset="0"/>
                <a:cs typeface="Segoe UI" panose="020B0502040204020203" pitchFamily="34" charset="0"/>
              </a:rPr>
              <a:t>SetName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GetName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methods.</a:t>
            </a:r>
          </a:p>
          <a:p>
            <a:pPr marL="0" indent="0">
              <a:lnSpc>
                <a:spcPct val="120000"/>
              </a:lnSpc>
              <a:buClr>
                <a:schemeClr val="tx1"/>
              </a:buClr>
              <a:buFont typeface="Wingdings" pitchFamily="2" charset="2"/>
              <a:buNone/>
            </a:pPr>
            <a:endParaRPr lang="en-US" sz="1400" b="1" dirty="0">
              <a:latin typeface="Segoe UI" panose="020B0502040204020203" pitchFamily="34" charset="0"/>
              <a:cs typeface="Segoe UI" panose="020B0502040204020203" pitchFamily="34" charset="0"/>
            </a:endParaRPr>
          </a:p>
        </p:txBody>
      </p:sp>
      <p:pic>
        <p:nvPicPr>
          <p:cNvPr id="6" name="Рисунок 5">
            <a:extLst>
              <a:ext uri="{FF2B5EF4-FFF2-40B4-BE49-F238E27FC236}">
                <a16:creationId xmlns:a16="http://schemas.microsoft.com/office/drawing/2014/main" id="{A78BDF1A-C7B7-44FB-A6EB-D262664D18EC}"/>
              </a:ext>
            </a:extLst>
          </p:cNvPr>
          <p:cNvPicPr>
            <a:picLocks noChangeAspect="1"/>
          </p:cNvPicPr>
          <p:nvPr/>
        </p:nvPicPr>
        <p:blipFill>
          <a:blip r:embed="rId4"/>
          <a:stretch>
            <a:fillRect/>
          </a:stretch>
        </p:blipFill>
        <p:spPr>
          <a:xfrm>
            <a:off x="6880194" y="4291541"/>
            <a:ext cx="2646501" cy="1602603"/>
          </a:xfrm>
          <a:prstGeom prst="rect">
            <a:avLst/>
          </a:prstGeom>
        </p:spPr>
      </p:pic>
    </p:spTree>
    <p:extLst>
      <p:ext uri="{BB962C8B-B14F-4D97-AF65-F5344CB8AC3E}">
        <p14:creationId xmlns:p14="http://schemas.microsoft.com/office/powerpoint/2010/main" val="2385466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Interfaces / Limb</a:t>
            </a:r>
            <a:endParaRPr lang="en-GB" dirty="0">
              <a:latin typeface="Segoe UI" panose="020B0502040204020203" pitchFamily="34" charset="0"/>
              <a:cs typeface="Segoe UI" panose="020B0502040204020203" pitchFamily="34" charset="0"/>
            </a:endParaRPr>
          </a:p>
        </p:txBody>
      </p:sp>
      <p:sp>
        <p:nvSpPr>
          <p:cNvPr id="9" name="Rectangle 4">
            <a:extLst>
              <a:ext uri="{FF2B5EF4-FFF2-40B4-BE49-F238E27FC236}">
                <a16:creationId xmlns:a16="http://schemas.microsoft.com/office/drawing/2014/main" id="{A5AFC384-0400-4A6F-AFBB-FFF896EDBD30}"/>
              </a:ext>
            </a:extLst>
          </p:cNvPr>
          <p:cNvSpPr/>
          <p:nvPr/>
        </p:nvSpPr>
        <p:spPr>
          <a:xfrm>
            <a:off x="326077" y="1001713"/>
            <a:ext cx="4947260" cy="291220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class </a:t>
            </a:r>
            <a:r>
              <a:rPr lang="en-US" sz="1400" dirty="0" err="1">
                <a:solidFill>
                  <a:srgbClr val="000000"/>
                </a:solidFill>
                <a:latin typeface="Segoe UI" panose="020B0502040204020203" pitchFamily="34" charset="0"/>
                <a:cs typeface="Segoe UI" panose="020B0502040204020203" pitchFamily="34" charset="0"/>
              </a:rPr>
              <a:t>OcafEx_ILimb</a:t>
            </a:r>
            <a:r>
              <a:rPr lang="en-US" sz="1400" dirty="0">
                <a:solidFill>
                  <a:srgbClr val="000000"/>
                </a:solidFill>
                <a:latin typeface="Segoe UI" panose="020B0502040204020203" pitchFamily="34" charset="0"/>
                <a:cs typeface="Segoe UI" panose="020B0502040204020203" pitchFamily="34" charset="0"/>
              </a:rPr>
              <a:t> inheriting from </a:t>
            </a:r>
            <a:r>
              <a:rPr lang="en-US" sz="1400" dirty="0" err="1">
                <a:solidFill>
                  <a:srgbClr val="000000"/>
                </a:solidFill>
                <a:latin typeface="Segoe UI" panose="020B0502040204020203" pitchFamily="34" charset="0"/>
                <a:cs typeface="Segoe UI" panose="020B0502040204020203" pitchFamily="34" charset="0"/>
              </a:rPr>
              <a:t>OcafEx_IObject</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Provide accessors for:</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mesh as </a:t>
            </a:r>
            <a:r>
              <a:rPr lang="en-US" sz="1400" dirty="0" err="1">
                <a:solidFill>
                  <a:srgbClr val="000000"/>
                </a:solidFill>
                <a:latin typeface="Segoe UI" panose="020B0502040204020203" pitchFamily="34" charset="0"/>
                <a:cs typeface="Segoe UI" panose="020B0502040204020203" pitchFamily="34" charset="0"/>
              </a:rPr>
              <a:t>Poly_Triangulation</a:t>
            </a:r>
            <a:r>
              <a:rPr lang="en-US" sz="1400" dirty="0">
                <a:solidFill>
                  <a:srgbClr val="000000"/>
                </a:solidFill>
                <a:latin typeface="Segoe UI" panose="020B0502040204020203" pitchFamily="34" charset="0"/>
                <a:cs typeface="Segoe UI" panose="020B0502040204020203" pitchFamily="34" charset="0"/>
              </a:rPr>
              <a:t>.</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B-Rep as </a:t>
            </a:r>
            <a:r>
              <a:rPr lang="en-US" sz="1400" dirty="0" err="1">
                <a:solidFill>
                  <a:srgbClr val="000000"/>
                </a:solidFill>
                <a:latin typeface="Segoe UI" panose="020B0502040204020203" pitchFamily="34" charset="0"/>
                <a:cs typeface="Segoe UI" panose="020B0502040204020203" pitchFamily="34" charset="0"/>
              </a:rPr>
              <a:t>TopoDS_Shape</a:t>
            </a:r>
            <a:r>
              <a:rPr lang="en-US" sz="1400" dirty="0">
                <a:solidFill>
                  <a:srgbClr val="000000"/>
                </a:solidFill>
                <a:latin typeface="Segoe UI" panose="020B0502040204020203" pitchFamily="34" charset="0"/>
                <a:cs typeface="Segoe UI" panose="020B0502040204020203" pitchFamily="34" charset="0"/>
              </a:rPr>
              <a:t>.</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transformation as:</a:t>
            </a:r>
          </a:p>
          <a:p>
            <a:pPr marL="1243013" lvl="2"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Tx translation along OX axis.</a:t>
            </a:r>
          </a:p>
          <a:p>
            <a:pPr marL="1243013" lvl="2"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Ty translation along OY axis.</a:t>
            </a:r>
          </a:p>
          <a:p>
            <a:pPr marL="1243013" lvl="2" indent="-285750">
              <a:lnSpc>
                <a:spcPct val="120000"/>
              </a:lnSpc>
              <a:buClr>
                <a:schemeClr val="tx1"/>
              </a:buClr>
              <a:buFontTx/>
              <a:buChar char="-"/>
            </a:pPr>
            <a:r>
              <a:rPr lang="en-US" sz="1400" dirty="0" err="1">
                <a:solidFill>
                  <a:srgbClr val="000000"/>
                </a:solidFill>
                <a:latin typeface="Segoe UI" panose="020B0502040204020203" pitchFamily="34" charset="0"/>
                <a:cs typeface="Segoe UI" panose="020B0502040204020203" pitchFamily="34" charset="0"/>
              </a:rPr>
              <a:t>Tz</a:t>
            </a:r>
            <a:r>
              <a:rPr lang="en-US" sz="1400" dirty="0">
                <a:solidFill>
                  <a:srgbClr val="000000"/>
                </a:solidFill>
                <a:latin typeface="Segoe UI" panose="020B0502040204020203" pitchFamily="34" charset="0"/>
                <a:cs typeface="Segoe UI" panose="020B0502040204020203" pitchFamily="34" charset="0"/>
              </a:rPr>
              <a:t> translation along OZ axis.</a:t>
            </a:r>
            <a:endParaRPr lang="ru-RU" sz="1400" dirty="0">
              <a:solidFill>
                <a:srgbClr val="000000"/>
              </a:solidFill>
              <a:latin typeface="Segoe UI" panose="020B0502040204020203" pitchFamily="34" charset="0"/>
              <a:cs typeface="Segoe UI" panose="020B0502040204020203" pitchFamily="34" charset="0"/>
            </a:endParaRPr>
          </a:p>
          <a:p>
            <a:pPr marL="1243013" lvl="2"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Rx rotation around OX axis.</a:t>
            </a:r>
          </a:p>
          <a:p>
            <a:pPr marL="1243013" lvl="2"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Ry rotation around OY axis.</a:t>
            </a:r>
          </a:p>
          <a:p>
            <a:pPr marL="1243013" lvl="2" indent="-285750">
              <a:lnSpc>
                <a:spcPct val="120000"/>
              </a:lnSpc>
              <a:buClr>
                <a:schemeClr val="tx1"/>
              </a:buClr>
              <a:buFontTx/>
              <a:buChar char="-"/>
            </a:pPr>
            <a:r>
              <a:rPr lang="en-US" sz="1400" dirty="0" err="1">
                <a:solidFill>
                  <a:srgbClr val="000000"/>
                </a:solidFill>
                <a:latin typeface="Segoe UI" panose="020B0502040204020203" pitchFamily="34" charset="0"/>
                <a:cs typeface="Segoe UI" panose="020B0502040204020203" pitchFamily="34" charset="0"/>
              </a:rPr>
              <a:t>Rz</a:t>
            </a:r>
            <a:r>
              <a:rPr lang="en-US" sz="1400" dirty="0">
                <a:solidFill>
                  <a:srgbClr val="000000"/>
                </a:solidFill>
                <a:latin typeface="Segoe UI" panose="020B0502040204020203" pitchFamily="34" charset="0"/>
                <a:cs typeface="Segoe UI" panose="020B0502040204020203" pitchFamily="34" charset="0"/>
              </a:rPr>
              <a:t> rotation around OZ axis.</a:t>
            </a:r>
          </a:p>
        </p:txBody>
      </p:sp>
      <p:sp>
        <p:nvSpPr>
          <p:cNvPr id="10" name="Rectangle 8">
            <a:extLst>
              <a:ext uri="{FF2B5EF4-FFF2-40B4-BE49-F238E27FC236}">
                <a16:creationId xmlns:a16="http://schemas.microsoft.com/office/drawing/2014/main" id="{47C2CBF8-FB9C-4F0A-A3DE-C287ED46E145}"/>
              </a:ext>
            </a:extLst>
          </p:cNvPr>
          <p:cNvSpPr/>
          <p:nvPr/>
        </p:nvSpPr>
        <p:spPr>
          <a:xfrm>
            <a:off x="3549275" y="3913920"/>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#12</a:t>
            </a:r>
          </a:p>
        </p:txBody>
      </p:sp>
      <p:sp>
        <p:nvSpPr>
          <p:cNvPr id="11" name="Content Placeholder 2">
            <a:extLst>
              <a:ext uri="{FF2B5EF4-FFF2-40B4-BE49-F238E27FC236}">
                <a16:creationId xmlns:a16="http://schemas.microsoft.com/office/drawing/2014/main" id="{BC5A353A-C802-4029-A44E-381E87B8714F}"/>
              </a:ext>
            </a:extLst>
          </p:cNvPr>
          <p:cNvSpPr txBox="1">
            <a:spLocks/>
          </p:cNvSpPr>
          <p:nvPr/>
        </p:nvSpPr>
        <p:spPr bwMode="auto">
          <a:xfrm>
            <a:off x="447674" y="4280928"/>
            <a:ext cx="9237863" cy="2279264"/>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fontScale="77500" lnSpcReduction="20000"/>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Guide lines:</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Do not forget that in setter methods it is necessary to check whether the corresponding attribute already exists. If so, it should not be set again.</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Interface objects “understand” the underlying storage scheme for a specific object and encapsulate it for the upper levels of architecture.</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You may express an object with an arbitrarily complex sub-hierarchy of labels. For the interface it is basically enough hold only the root label.</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If nested labels are used, it is a good practice to handle their tags via a dedicated </a:t>
            </a:r>
            <a:r>
              <a:rPr lang="en-US" sz="1400" dirty="0" err="1">
                <a:latin typeface="Segoe UI" panose="020B0502040204020203" pitchFamily="34" charset="0"/>
                <a:cs typeface="Segoe UI" panose="020B0502040204020203" pitchFamily="34" charset="0"/>
              </a:rPr>
              <a:t>enum</a:t>
            </a:r>
            <a:r>
              <a:rPr lang="en-US" sz="1400" dirty="0">
                <a:latin typeface="Segoe UI" panose="020B0502040204020203" pitchFamily="34" charset="0"/>
                <a:cs typeface="Segoe UI" panose="020B0502040204020203" pitchFamily="34" charset="0"/>
              </a:rPr>
              <a:t> declared in the interface class.</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TDataXtd_Triangulation</a:t>
            </a:r>
            <a:r>
              <a:rPr lang="en-US" sz="1400" dirty="0">
                <a:latin typeface="Segoe UI" panose="020B0502040204020203" pitchFamily="34" charset="0"/>
                <a:cs typeface="Segoe UI" panose="020B0502040204020203" pitchFamily="34" charset="0"/>
              </a:rPr>
              <a:t> to store mesh.</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TNaming_Builder</a:t>
            </a:r>
            <a:r>
              <a:rPr lang="en-US" sz="1400" dirty="0">
                <a:latin typeface="Segoe UI" panose="020B0502040204020203" pitchFamily="34" charset="0"/>
                <a:cs typeface="Segoe UI" panose="020B0502040204020203" pitchFamily="34" charset="0"/>
              </a:rPr>
              <a:t> (its Generated() method) from the topological (persistent) naming package to store shape.</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TDataStd_RealArray</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to store transformation components.</a:t>
            </a:r>
          </a:p>
        </p:txBody>
      </p:sp>
      <p:sp>
        <p:nvSpPr>
          <p:cNvPr id="12" name="Rectangle 4">
            <a:extLst>
              <a:ext uri="{FF2B5EF4-FFF2-40B4-BE49-F238E27FC236}">
                <a16:creationId xmlns:a16="http://schemas.microsoft.com/office/drawing/2014/main" id="{6C1A9022-9251-4CC4-B674-F53E2A336EBC}"/>
              </a:ext>
            </a:extLst>
          </p:cNvPr>
          <p:cNvSpPr/>
          <p:nvPr/>
        </p:nvSpPr>
        <p:spPr>
          <a:xfrm>
            <a:off x="5432217" y="1001712"/>
            <a:ext cx="4253321"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Limb object on label 0:2 as 0:1 (main) is occupied by previous exercises.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low-level labels and attributes are now hidden behind a more object-oriented interface like </a:t>
            </a:r>
            <a:r>
              <a:rPr lang="en-US" sz="1400" dirty="0" err="1">
                <a:solidFill>
                  <a:srgbClr val="000000"/>
                </a:solidFill>
                <a:latin typeface="Segoe UI" panose="020B0502040204020203" pitchFamily="34" charset="0"/>
                <a:cs typeface="Segoe UI" panose="020B0502040204020203" pitchFamily="34" charset="0"/>
              </a:rPr>
              <a:t>SetMesh</a:t>
            </a:r>
            <a:r>
              <a:rPr lang="en-US" sz="1400" dirty="0">
                <a:solidFill>
                  <a:srgbClr val="000000"/>
                </a:solidFill>
                <a:latin typeface="Segoe UI" panose="020B0502040204020203" pitchFamily="34" charset="0"/>
                <a:cs typeface="Segoe UI" panose="020B0502040204020203" pitchFamily="34" charset="0"/>
              </a:rPr>
              <a:t>(), </a:t>
            </a:r>
            <a:r>
              <a:rPr lang="en-US" sz="1400" dirty="0" err="1">
                <a:solidFill>
                  <a:srgbClr val="000000"/>
                </a:solidFill>
                <a:latin typeface="Segoe UI" panose="020B0502040204020203" pitchFamily="34" charset="0"/>
                <a:cs typeface="Segoe UI" panose="020B0502040204020203" pitchFamily="34" charset="0"/>
              </a:rPr>
              <a:t>SetTransform</a:t>
            </a:r>
            <a:r>
              <a:rPr lang="en-US" sz="1400" dirty="0">
                <a:solidFill>
                  <a:srgbClr val="000000"/>
                </a:solidFill>
                <a:latin typeface="Segoe UI" panose="020B0502040204020203" pitchFamily="34" charset="0"/>
                <a:cs typeface="Segoe UI" panose="020B0502040204020203" pitchFamily="34" charset="0"/>
              </a:rPr>
              <a:t>(), etc.</a:t>
            </a:r>
          </a:p>
        </p:txBody>
      </p:sp>
      <p:sp>
        <p:nvSpPr>
          <p:cNvPr id="13" name="Rectangle 8">
            <a:extLst>
              <a:ext uri="{FF2B5EF4-FFF2-40B4-BE49-F238E27FC236}">
                <a16:creationId xmlns:a16="http://schemas.microsoft.com/office/drawing/2014/main" id="{06A4B5E0-95C7-470A-9567-23956BC42F6B}"/>
              </a:ext>
            </a:extLst>
          </p:cNvPr>
          <p:cNvSpPr/>
          <p:nvPr/>
        </p:nvSpPr>
        <p:spPr>
          <a:xfrm>
            <a:off x="7961475" y="2362726"/>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#13</a:t>
            </a:r>
          </a:p>
        </p:txBody>
      </p:sp>
      <p:pic>
        <p:nvPicPr>
          <p:cNvPr id="14" name="Рисунок 13">
            <a:extLst>
              <a:ext uri="{FF2B5EF4-FFF2-40B4-BE49-F238E27FC236}">
                <a16:creationId xmlns:a16="http://schemas.microsoft.com/office/drawing/2014/main" id="{359D985D-E4BD-4B57-8A64-728A0CFBD64B}"/>
              </a:ext>
            </a:extLst>
          </p:cNvPr>
          <p:cNvPicPr>
            <a:picLocks noChangeAspect="1"/>
          </p:cNvPicPr>
          <p:nvPr/>
        </p:nvPicPr>
        <p:blipFill>
          <a:blip r:embed="rId3"/>
          <a:stretch>
            <a:fillRect/>
          </a:stretch>
        </p:blipFill>
        <p:spPr>
          <a:xfrm>
            <a:off x="6585285" y="2868088"/>
            <a:ext cx="2752381" cy="1257143"/>
          </a:xfrm>
          <a:prstGeom prst="rect">
            <a:avLst/>
          </a:prstGeom>
        </p:spPr>
      </p:pic>
    </p:spTree>
    <p:extLst>
      <p:ext uri="{BB962C8B-B14F-4D97-AF65-F5344CB8AC3E}">
        <p14:creationId xmlns:p14="http://schemas.microsoft.com/office/powerpoint/2010/main" val="339180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Training contents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591849"/>
          </a:xfrm>
        </p:spPr>
        <p:txBody>
          <a:bodyPr>
            <a:normAutofit/>
          </a:bodyPr>
          <a:lstStyle/>
          <a:p>
            <a:pPr>
              <a:lnSpc>
                <a:spcPct val="120000"/>
              </a:lnSpc>
              <a:buFontTx/>
              <a:buChar char="-"/>
            </a:pPr>
            <a:r>
              <a:rPr lang="en-US" sz="2000" dirty="0">
                <a:latin typeface="Segoe UI" panose="020B0502040204020203" pitchFamily="34" charset="0"/>
                <a:cs typeface="Segoe UI" panose="020B0502040204020203" pitchFamily="34" charset="0"/>
              </a:rPr>
              <a:t>OCAF fundamentals</a:t>
            </a:r>
          </a:p>
          <a:p>
            <a:pPr>
              <a:lnSpc>
                <a:spcPct val="120000"/>
              </a:lnSpc>
              <a:buFontTx/>
              <a:buChar char="-"/>
            </a:pPr>
            <a:r>
              <a:rPr lang="en-US" sz="2000" dirty="0">
                <a:latin typeface="Segoe UI" panose="020B0502040204020203" pitchFamily="34" charset="0"/>
                <a:cs typeface="Segoe UI" panose="020B0502040204020203" pitchFamily="34" charset="0"/>
              </a:rPr>
              <a:t>Object interfaces</a:t>
            </a:r>
          </a:p>
          <a:p>
            <a:pPr>
              <a:lnSpc>
                <a:spcPct val="120000"/>
              </a:lnSpc>
              <a:buFontTx/>
              <a:buChar char="-"/>
            </a:pPr>
            <a:r>
              <a:rPr lang="en-US" sz="2000" dirty="0">
                <a:latin typeface="Segoe UI" panose="020B0502040204020203" pitchFamily="34" charset="0"/>
                <a:cs typeface="Segoe UI" panose="020B0502040204020203" pitchFamily="34" charset="0"/>
              </a:rPr>
              <a:t>Custom attributes</a:t>
            </a:r>
          </a:p>
        </p:txBody>
      </p:sp>
    </p:spTree>
    <p:extLst>
      <p:ext uri="{BB962C8B-B14F-4D97-AF65-F5344CB8AC3E}">
        <p14:creationId xmlns:p14="http://schemas.microsoft.com/office/powerpoint/2010/main" val="9783027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Interfaces / Socket</a:t>
            </a:r>
            <a:endParaRPr lang="en-GB" dirty="0">
              <a:latin typeface="Segoe UI" panose="020B0502040204020203" pitchFamily="34" charset="0"/>
              <a:cs typeface="Segoe UI" panose="020B0502040204020203" pitchFamily="34" charset="0"/>
            </a:endParaRPr>
          </a:p>
        </p:txBody>
      </p:sp>
      <p:sp>
        <p:nvSpPr>
          <p:cNvPr id="9" name="Rectangle 4">
            <a:extLst>
              <a:ext uri="{FF2B5EF4-FFF2-40B4-BE49-F238E27FC236}">
                <a16:creationId xmlns:a16="http://schemas.microsoft.com/office/drawing/2014/main" id="{A5AFC384-0400-4A6F-AFBB-FFF896EDBD30}"/>
              </a:ext>
            </a:extLst>
          </p:cNvPr>
          <p:cNvSpPr/>
          <p:nvPr/>
        </p:nvSpPr>
        <p:spPr>
          <a:xfrm>
            <a:off x="326077" y="1001713"/>
            <a:ext cx="7921278" cy="1619546"/>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class </a:t>
            </a:r>
            <a:r>
              <a:rPr lang="en-US" sz="1400" dirty="0" err="1">
                <a:solidFill>
                  <a:srgbClr val="000000"/>
                </a:solidFill>
                <a:latin typeface="Segoe UI" panose="020B0502040204020203" pitchFamily="34" charset="0"/>
                <a:cs typeface="Segoe UI" panose="020B0502040204020203" pitchFamily="34" charset="0"/>
              </a:rPr>
              <a:t>OcafEx_ISocket</a:t>
            </a:r>
            <a:r>
              <a:rPr lang="en-US" sz="1400" dirty="0">
                <a:solidFill>
                  <a:srgbClr val="000000"/>
                </a:solidFill>
                <a:latin typeface="Segoe UI" panose="020B0502040204020203" pitchFamily="34" charset="0"/>
                <a:cs typeface="Segoe UI" panose="020B0502040204020203" pitchFamily="34" charset="0"/>
              </a:rPr>
              <a:t> inheriting from </a:t>
            </a:r>
            <a:r>
              <a:rPr lang="en-US" sz="1400" dirty="0" err="1">
                <a:solidFill>
                  <a:srgbClr val="000000"/>
                </a:solidFill>
                <a:latin typeface="Segoe UI" panose="020B0502040204020203" pitchFamily="34" charset="0"/>
                <a:cs typeface="Segoe UI" panose="020B0502040204020203" pitchFamily="34" charset="0"/>
              </a:rPr>
              <a:t>OcafEx_IObject</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Provide accessors for:</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B-Rep as </a:t>
            </a:r>
            <a:r>
              <a:rPr lang="en-US" sz="1400" dirty="0" err="1">
                <a:solidFill>
                  <a:srgbClr val="000000"/>
                </a:solidFill>
                <a:latin typeface="Segoe UI" panose="020B0502040204020203" pitchFamily="34" charset="0"/>
                <a:cs typeface="Segoe UI" panose="020B0502040204020203" pitchFamily="34" charset="0"/>
              </a:rPr>
              <a:t>TopoDS_Shape</a:t>
            </a:r>
            <a:r>
              <a:rPr lang="en-US" sz="1400" dirty="0">
                <a:solidFill>
                  <a:srgbClr val="000000"/>
                </a:solidFill>
                <a:latin typeface="Segoe UI" panose="020B0502040204020203" pitchFamily="34" charset="0"/>
                <a:cs typeface="Segoe UI" panose="020B0502040204020203" pitchFamily="34" charset="0"/>
              </a:rPr>
              <a:t>. Notice that this method can be moved to some intermediate base class (not </a:t>
            </a:r>
            <a:r>
              <a:rPr lang="en-US" sz="1400" dirty="0" err="1">
                <a:solidFill>
                  <a:srgbClr val="000000"/>
                </a:solidFill>
                <a:latin typeface="Segoe UI" panose="020B0502040204020203" pitchFamily="34" charset="0"/>
                <a:cs typeface="Segoe UI" panose="020B0502040204020203" pitchFamily="34" charset="0"/>
              </a:rPr>
              <a:t>IObject</a:t>
            </a:r>
            <a:r>
              <a:rPr lang="en-US" sz="1400" dirty="0">
                <a:solidFill>
                  <a:srgbClr val="000000"/>
                </a:solidFill>
                <a:latin typeface="Segoe UI" panose="020B0502040204020203" pitchFamily="34" charset="0"/>
                <a:cs typeface="Segoe UI" panose="020B0502040204020203" pitchFamily="34" charset="0"/>
              </a:rPr>
              <a:t> because the latter one can be CAD-agnostic).</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reference to the limb.</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Socket object on label 0:3.</a:t>
            </a:r>
          </a:p>
        </p:txBody>
      </p:sp>
      <p:sp>
        <p:nvSpPr>
          <p:cNvPr id="10" name="Rectangle 8">
            <a:extLst>
              <a:ext uri="{FF2B5EF4-FFF2-40B4-BE49-F238E27FC236}">
                <a16:creationId xmlns:a16="http://schemas.microsoft.com/office/drawing/2014/main" id="{47C2CBF8-FB9C-4F0A-A3DE-C287ED46E145}"/>
              </a:ext>
            </a:extLst>
          </p:cNvPr>
          <p:cNvSpPr/>
          <p:nvPr/>
        </p:nvSpPr>
        <p:spPr>
          <a:xfrm>
            <a:off x="6523293" y="2610209"/>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#14</a:t>
            </a:r>
          </a:p>
        </p:txBody>
      </p:sp>
      <p:sp>
        <p:nvSpPr>
          <p:cNvPr id="11" name="Content Placeholder 2">
            <a:extLst>
              <a:ext uri="{FF2B5EF4-FFF2-40B4-BE49-F238E27FC236}">
                <a16:creationId xmlns:a16="http://schemas.microsoft.com/office/drawing/2014/main" id="{BC5A353A-C802-4029-A44E-381E87B8714F}"/>
              </a:ext>
            </a:extLst>
          </p:cNvPr>
          <p:cNvSpPr txBox="1">
            <a:spLocks/>
          </p:cNvSpPr>
          <p:nvPr/>
        </p:nvSpPr>
        <p:spPr bwMode="auto">
          <a:xfrm>
            <a:off x="326077" y="2937093"/>
            <a:ext cx="5606896" cy="2279264"/>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Guide lines:</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Allocate </a:t>
            </a:r>
            <a:r>
              <a:rPr lang="en-US" sz="1400" dirty="0" err="1">
                <a:latin typeface="Segoe UI" panose="020B0502040204020203" pitchFamily="34" charset="0"/>
                <a:cs typeface="Segoe UI" panose="020B0502040204020203" pitchFamily="34" charset="0"/>
              </a:rPr>
              <a:t>OcafEx_ILimb</a:t>
            </a:r>
            <a:r>
              <a:rPr lang="en-US" sz="1400" dirty="0">
                <a:latin typeface="Segoe UI" panose="020B0502040204020203" pitchFamily="34" charset="0"/>
                <a:cs typeface="Segoe UI" panose="020B0502040204020203" pitchFamily="34" charset="0"/>
              </a:rPr>
              <a:t> whenever you need to work with a limb. Notice that “new </a:t>
            </a:r>
            <a:r>
              <a:rPr lang="en-US" sz="1400" dirty="0" err="1">
                <a:latin typeface="Segoe UI" panose="020B0502040204020203" pitchFamily="34" charset="0"/>
                <a:cs typeface="Segoe UI" panose="020B0502040204020203" pitchFamily="34" charset="0"/>
              </a:rPr>
              <a:t>OcafEx_ILimb</a:t>
            </a:r>
            <a:r>
              <a:rPr lang="en-US" sz="1400" dirty="0">
                <a:latin typeface="Segoe UI" panose="020B0502040204020203" pitchFamily="34" charset="0"/>
                <a:cs typeface="Segoe UI" panose="020B0502040204020203" pitchFamily="34" charset="0"/>
              </a:rPr>
              <a:t>” does not create a persistent object. It rather creates an interface.</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smart pointers for the interface objects to avoid any memory leaks.</a:t>
            </a:r>
          </a:p>
        </p:txBody>
      </p:sp>
      <p:pic>
        <p:nvPicPr>
          <p:cNvPr id="3" name="Рисунок 2">
            <a:extLst>
              <a:ext uri="{FF2B5EF4-FFF2-40B4-BE49-F238E27FC236}">
                <a16:creationId xmlns:a16="http://schemas.microsoft.com/office/drawing/2014/main" id="{451F758C-A768-47B5-A225-3BD90E33279D}"/>
              </a:ext>
            </a:extLst>
          </p:cNvPr>
          <p:cNvPicPr>
            <a:picLocks noChangeAspect="1"/>
          </p:cNvPicPr>
          <p:nvPr/>
        </p:nvPicPr>
        <p:blipFill>
          <a:blip r:embed="rId3"/>
          <a:stretch>
            <a:fillRect/>
          </a:stretch>
        </p:blipFill>
        <p:spPr>
          <a:xfrm>
            <a:off x="6156054" y="3123803"/>
            <a:ext cx="2638095" cy="1800000"/>
          </a:xfrm>
          <a:prstGeom prst="rect">
            <a:avLst/>
          </a:prstGeom>
        </p:spPr>
      </p:pic>
    </p:spTree>
    <p:extLst>
      <p:ext uri="{BB962C8B-B14F-4D97-AF65-F5344CB8AC3E}">
        <p14:creationId xmlns:p14="http://schemas.microsoft.com/office/powerpoint/2010/main" val="22697545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ru-RU" dirty="0">
                <a:latin typeface="Segoe UI" panose="020B0502040204020203" pitchFamily="34" charset="0"/>
                <a:cs typeface="Segoe UI" panose="020B0502040204020203" pitchFamily="34" charset="0"/>
              </a:rPr>
              <a:t>С</a:t>
            </a:r>
            <a:r>
              <a:rPr lang="en-US" dirty="0" err="1">
                <a:latin typeface="Segoe UI" panose="020B0502040204020203" pitchFamily="34" charset="0"/>
                <a:cs typeface="Segoe UI" panose="020B0502040204020203" pitchFamily="34" charset="0"/>
              </a:rPr>
              <a:t>ustom</a:t>
            </a:r>
            <a:r>
              <a:rPr lang="en-US" dirty="0">
                <a:latin typeface="Segoe UI" panose="020B0502040204020203" pitchFamily="34" charset="0"/>
                <a:cs typeface="Segoe UI" panose="020B0502040204020203" pitchFamily="34" charset="0"/>
              </a:rPr>
              <a:t> attribute</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346683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Motivation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6" y="905933"/>
            <a:ext cx="7000690" cy="3160040"/>
          </a:xfrm>
        </p:spPr>
        <p:txBody>
          <a:bodyPr>
            <a:normAutofit fontScale="92500" lnSpcReduction="20000"/>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Custom attributes are used in the following situations:</a:t>
            </a:r>
          </a:p>
          <a:p>
            <a:pPr marL="342900" indent="-342900">
              <a:lnSpc>
                <a:spcPct val="120000"/>
              </a:lnSpc>
              <a:buClr>
                <a:schemeClr val="tx1"/>
              </a:buClr>
              <a:buAutoNum type="arabicPeriod"/>
            </a:pPr>
            <a:r>
              <a:rPr lang="en-US" sz="1400" dirty="0">
                <a:latin typeface="Segoe UI" panose="020B0502040204020203" pitchFamily="34" charset="0"/>
                <a:cs typeface="Segoe UI" panose="020B0502040204020203" pitchFamily="34" charset="0"/>
              </a:rPr>
              <a:t>You want to reduce complexity of labels hierarchy (relevant for projects with large amount of data).</a:t>
            </a:r>
          </a:p>
          <a:p>
            <a:pPr marL="342900" indent="-342900">
              <a:lnSpc>
                <a:spcPct val="120000"/>
              </a:lnSpc>
              <a:buClr>
                <a:schemeClr val="tx1"/>
              </a:buClr>
              <a:buAutoNum type="arabicPeriod"/>
            </a:pPr>
            <a:r>
              <a:rPr lang="en-US" sz="1400" dirty="0">
                <a:latin typeface="Segoe UI" panose="020B0502040204020203" pitchFamily="34" charset="0"/>
                <a:cs typeface="Segoe UI" panose="020B0502040204020203" pitchFamily="34" charset="0"/>
              </a:rPr>
              <a:t>Your specific data is not easily mapped to standard attributes. Few examples:</a:t>
            </a:r>
          </a:p>
          <a:p>
            <a:pPr marL="533400" lvl="1" indent="-342900">
              <a:lnSpc>
                <a:spcPct val="120000"/>
              </a:lnSpc>
              <a:buClr>
                <a:schemeClr val="tx1"/>
              </a:buClr>
            </a:pPr>
            <a:r>
              <a:rPr lang="en-US" sz="1400" dirty="0">
                <a:latin typeface="Segoe UI" panose="020B0502040204020203" pitchFamily="34" charset="0"/>
                <a:cs typeface="Segoe UI" panose="020B0502040204020203" pitchFamily="34" charset="0"/>
              </a:rPr>
              <a:t>Attributed Adjacency Graph.</a:t>
            </a:r>
          </a:p>
          <a:p>
            <a:pPr marL="533400" lvl="1" indent="-342900">
              <a:lnSpc>
                <a:spcPct val="120000"/>
              </a:lnSpc>
              <a:buClr>
                <a:schemeClr val="tx1"/>
              </a:buClr>
            </a:pPr>
            <a:r>
              <a:rPr lang="en-US" sz="1400" dirty="0">
                <a:latin typeface="Segoe UI" panose="020B0502040204020203" pitchFamily="34" charset="0"/>
                <a:cs typeface="Segoe UI" panose="020B0502040204020203" pitchFamily="34" charset="0"/>
              </a:rPr>
              <a:t>Bounding Volume Hierarchy.</a:t>
            </a:r>
          </a:p>
          <a:p>
            <a:pPr marL="533400" lvl="1" indent="-342900">
              <a:lnSpc>
                <a:spcPct val="120000"/>
              </a:lnSpc>
              <a:buClr>
                <a:schemeClr val="tx1"/>
              </a:buClr>
            </a:pPr>
            <a:r>
              <a:rPr lang="en-US" sz="1400" dirty="0">
                <a:latin typeface="Segoe UI" panose="020B0502040204020203" pitchFamily="34" charset="0"/>
                <a:cs typeface="Segoe UI" panose="020B0502040204020203" pitchFamily="34" charset="0"/>
              </a:rPr>
              <a:t>Naming service for parametric modeling.</a:t>
            </a:r>
          </a:p>
          <a:p>
            <a:pPr marL="533400" lvl="1" indent="-342900">
              <a:lnSpc>
                <a:spcPct val="120000"/>
              </a:lnSpc>
              <a:buClr>
                <a:schemeClr val="tx1"/>
              </a:buClr>
            </a:pPr>
            <a:r>
              <a:rPr lang="en-US" sz="1400" dirty="0">
                <a:latin typeface="Segoe UI" panose="020B0502040204020203" pitchFamily="34" charset="0"/>
                <a:cs typeface="Segoe UI" panose="020B0502040204020203" pitchFamily="34" charset="0"/>
              </a:rPr>
              <a:t>…</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Note: </a:t>
            </a:r>
            <a:r>
              <a:rPr lang="en-US" sz="1400" dirty="0">
                <a:latin typeface="Segoe UI" panose="020B0502040204020203" pitchFamily="34" charset="0"/>
                <a:cs typeface="Segoe UI" panose="020B0502040204020203" pitchFamily="34" charset="0"/>
              </a:rPr>
              <a:t>even though custom attributes can be designed at high level of abstraction, the lack of encapsulation power in attributes should not be an issue: you should anyway encapsulate in the interfaces (DAO)!</a:t>
            </a:r>
          </a:p>
        </p:txBody>
      </p:sp>
      <p:sp>
        <p:nvSpPr>
          <p:cNvPr id="18" name="AutoShape 2">
            <a:extLst>
              <a:ext uri="{FF2B5EF4-FFF2-40B4-BE49-F238E27FC236}">
                <a16:creationId xmlns:a16="http://schemas.microsoft.com/office/drawing/2014/main" id="{596E692B-7E36-40A4-9C4F-74E65CB8BD68}"/>
              </a:ext>
            </a:extLst>
          </p:cNvPr>
          <p:cNvSpPr>
            <a:spLocks noChangeArrowheads="1"/>
          </p:cNvSpPr>
          <p:nvPr/>
        </p:nvSpPr>
        <p:spPr bwMode="auto">
          <a:xfrm>
            <a:off x="2244017" y="4268035"/>
            <a:ext cx="1386951" cy="514906"/>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dirty="0">
                <a:solidFill>
                  <a:srgbClr val="000000"/>
                </a:solidFill>
                <a:latin typeface="Segoe UI" panose="020B0502040204020203" pitchFamily="34" charset="0"/>
                <a:cs typeface="Segoe UI" panose="020B0502040204020203" pitchFamily="34" charset="0"/>
              </a:rPr>
              <a:t>Acceleration</a:t>
            </a:r>
            <a:br>
              <a:rPr lang="ru-RU" sz="1200" i="0" dirty="0">
                <a:solidFill>
                  <a:srgbClr val="000000"/>
                </a:solidFill>
                <a:latin typeface="Segoe UI" panose="020B0502040204020203" pitchFamily="34" charset="0"/>
                <a:cs typeface="Segoe UI" panose="020B0502040204020203" pitchFamily="34" charset="0"/>
              </a:rPr>
            </a:br>
            <a:r>
              <a:rPr lang="en-US" sz="1200" i="0" dirty="0">
                <a:solidFill>
                  <a:srgbClr val="000000"/>
                </a:solidFill>
                <a:latin typeface="Segoe UI" panose="020B0502040204020203" pitchFamily="34" charset="0"/>
                <a:cs typeface="Segoe UI" panose="020B0502040204020203" pitchFamily="34" charset="0"/>
              </a:rPr>
              <a:t>Structures</a:t>
            </a:r>
          </a:p>
        </p:txBody>
      </p:sp>
      <p:sp>
        <p:nvSpPr>
          <p:cNvPr id="19" name="AutoShape 3">
            <a:extLst>
              <a:ext uri="{FF2B5EF4-FFF2-40B4-BE49-F238E27FC236}">
                <a16:creationId xmlns:a16="http://schemas.microsoft.com/office/drawing/2014/main" id="{9528B4AD-CAB1-4D87-8483-C0B4D6578DF1}"/>
              </a:ext>
            </a:extLst>
          </p:cNvPr>
          <p:cNvSpPr>
            <a:spLocks noChangeArrowheads="1"/>
          </p:cNvSpPr>
          <p:nvPr/>
        </p:nvSpPr>
        <p:spPr bwMode="auto">
          <a:xfrm>
            <a:off x="1496396" y="5060683"/>
            <a:ext cx="1020934" cy="514906"/>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sz="1200" i="0">
                <a:solidFill>
                  <a:srgbClr val="000000"/>
                </a:solidFill>
                <a:latin typeface="Segoe UI" panose="020B0502040204020203" pitchFamily="34" charset="0"/>
                <a:cs typeface="Segoe UI" panose="020B0502040204020203" pitchFamily="34" charset="0"/>
              </a:rPr>
              <a:t> </a:t>
            </a:r>
            <a:r>
              <a:rPr lang="en-US" sz="1200" i="0">
                <a:solidFill>
                  <a:srgbClr val="000000"/>
                </a:solidFill>
                <a:latin typeface="Segoe UI" panose="020B0502040204020203" pitchFamily="34" charset="0"/>
                <a:cs typeface="Segoe UI" panose="020B0502040204020203" pitchFamily="34" charset="0"/>
              </a:rPr>
              <a:t>Spatial</a:t>
            </a:r>
            <a:br>
              <a:rPr lang="ru-RU" sz="1200" i="0">
                <a:solidFill>
                  <a:srgbClr val="000000"/>
                </a:solidFill>
                <a:latin typeface="Segoe UI" panose="020B0502040204020203" pitchFamily="34" charset="0"/>
                <a:cs typeface="Segoe UI" panose="020B0502040204020203" pitchFamily="34" charset="0"/>
              </a:rPr>
            </a:br>
            <a:r>
              <a:rPr lang="en-US" sz="1200" i="0">
                <a:solidFill>
                  <a:srgbClr val="000000"/>
                </a:solidFill>
                <a:latin typeface="Segoe UI" panose="020B0502040204020203" pitchFamily="34" charset="0"/>
                <a:cs typeface="Segoe UI" panose="020B0502040204020203" pitchFamily="34" charset="0"/>
              </a:rPr>
              <a:t>Hierarchies</a:t>
            </a:r>
          </a:p>
        </p:txBody>
      </p:sp>
      <p:sp>
        <p:nvSpPr>
          <p:cNvPr id="20" name="AutoShape 4">
            <a:extLst>
              <a:ext uri="{FF2B5EF4-FFF2-40B4-BE49-F238E27FC236}">
                <a16:creationId xmlns:a16="http://schemas.microsoft.com/office/drawing/2014/main" id="{B3C1195D-A2FF-4DDC-B32E-D059BF74765A}"/>
              </a:ext>
            </a:extLst>
          </p:cNvPr>
          <p:cNvSpPr>
            <a:spLocks noChangeArrowheads="1"/>
          </p:cNvSpPr>
          <p:nvPr/>
        </p:nvSpPr>
        <p:spPr bwMode="auto">
          <a:xfrm>
            <a:off x="3627314" y="5060682"/>
            <a:ext cx="1020933" cy="514906"/>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sz="1200" i="0" dirty="0">
                <a:solidFill>
                  <a:srgbClr val="000000"/>
                </a:solidFill>
                <a:latin typeface="Segoe UI" panose="020B0502040204020203" pitchFamily="34" charset="0"/>
                <a:cs typeface="Segoe UI" panose="020B0502040204020203" pitchFamily="34" charset="0"/>
              </a:rPr>
              <a:t> </a:t>
            </a:r>
            <a:r>
              <a:rPr lang="en-US" sz="1200" i="0" dirty="0">
                <a:solidFill>
                  <a:srgbClr val="000000"/>
                </a:solidFill>
                <a:latin typeface="Segoe UI" panose="020B0502040204020203" pitchFamily="34" charset="0"/>
                <a:cs typeface="Segoe UI" panose="020B0502040204020203" pitchFamily="34" charset="0"/>
              </a:rPr>
              <a:t>Object</a:t>
            </a:r>
            <a:br>
              <a:rPr lang="ru-RU" sz="1200" i="0" dirty="0">
                <a:solidFill>
                  <a:srgbClr val="000000"/>
                </a:solidFill>
                <a:latin typeface="Segoe UI" panose="020B0502040204020203" pitchFamily="34" charset="0"/>
                <a:cs typeface="Segoe UI" panose="020B0502040204020203" pitchFamily="34" charset="0"/>
              </a:rPr>
            </a:br>
            <a:r>
              <a:rPr lang="en-US" sz="1200" i="0" dirty="0">
                <a:solidFill>
                  <a:srgbClr val="000000"/>
                </a:solidFill>
                <a:latin typeface="Segoe UI" panose="020B0502040204020203" pitchFamily="34" charset="0"/>
                <a:cs typeface="Segoe UI" panose="020B0502040204020203" pitchFamily="34" charset="0"/>
              </a:rPr>
              <a:t>Hierarchies</a:t>
            </a:r>
          </a:p>
        </p:txBody>
      </p:sp>
      <p:cxnSp>
        <p:nvCxnSpPr>
          <p:cNvPr id="21" name="AutoShape 5">
            <a:extLst>
              <a:ext uri="{FF2B5EF4-FFF2-40B4-BE49-F238E27FC236}">
                <a16:creationId xmlns:a16="http://schemas.microsoft.com/office/drawing/2014/main" id="{ED0D4B6E-BD60-41E9-AC82-215F5CEC7CF4}"/>
              </a:ext>
            </a:extLst>
          </p:cNvPr>
          <p:cNvCxnSpPr>
            <a:cxnSpLocks noChangeShapeType="1"/>
            <a:stCxn id="18" idx="1"/>
            <a:endCxn id="19" idx="0"/>
          </p:cNvCxnSpPr>
          <p:nvPr/>
        </p:nvCxnSpPr>
        <p:spPr bwMode="auto">
          <a:xfrm rot="10800000" flipV="1">
            <a:off x="2006863" y="4525487"/>
            <a:ext cx="237154" cy="535195"/>
          </a:xfrm>
          <a:prstGeom prst="bentConnector2">
            <a:avLst/>
          </a:prstGeom>
          <a:noFill/>
          <a:ln w="12700" cap="flat">
            <a:solidFill>
              <a:schemeClr val="tx1"/>
            </a:solidFill>
            <a:round/>
            <a:headEnd/>
            <a:tailEnd type="triangle" w="med" len="med"/>
          </a:ln>
          <a:effectLst/>
        </p:spPr>
      </p:cxnSp>
      <p:cxnSp>
        <p:nvCxnSpPr>
          <p:cNvPr id="22" name="AutoShape 6">
            <a:extLst>
              <a:ext uri="{FF2B5EF4-FFF2-40B4-BE49-F238E27FC236}">
                <a16:creationId xmlns:a16="http://schemas.microsoft.com/office/drawing/2014/main" id="{CF2B8927-5C02-4203-BF11-D3E374903D09}"/>
              </a:ext>
            </a:extLst>
          </p:cNvPr>
          <p:cNvCxnSpPr>
            <a:cxnSpLocks noChangeShapeType="1"/>
            <a:stCxn id="18" idx="3"/>
            <a:endCxn id="20" idx="0"/>
          </p:cNvCxnSpPr>
          <p:nvPr/>
        </p:nvCxnSpPr>
        <p:spPr bwMode="auto">
          <a:xfrm>
            <a:off x="3630968" y="4525488"/>
            <a:ext cx="506813" cy="535194"/>
          </a:xfrm>
          <a:prstGeom prst="bentConnector2">
            <a:avLst/>
          </a:prstGeom>
          <a:noFill/>
          <a:ln w="12700" cap="flat">
            <a:solidFill>
              <a:schemeClr val="tx1"/>
            </a:solidFill>
            <a:round/>
            <a:headEnd/>
            <a:tailEnd type="triangle" w="med" len="med"/>
          </a:ln>
          <a:effectLst/>
        </p:spPr>
      </p:cxnSp>
      <p:sp>
        <p:nvSpPr>
          <p:cNvPr id="23" name="AutoShape 7">
            <a:extLst>
              <a:ext uri="{FF2B5EF4-FFF2-40B4-BE49-F238E27FC236}">
                <a16:creationId xmlns:a16="http://schemas.microsoft.com/office/drawing/2014/main" id="{E13DEC7D-FB6D-4A15-BEE6-FFACD625226C}"/>
              </a:ext>
            </a:extLst>
          </p:cNvPr>
          <p:cNvSpPr>
            <a:spLocks noChangeArrowheads="1"/>
          </p:cNvSpPr>
          <p:nvPr/>
        </p:nvSpPr>
        <p:spPr bwMode="auto">
          <a:xfrm>
            <a:off x="292028" y="5873622"/>
            <a:ext cx="1103672" cy="358503"/>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dirty="0">
                <a:solidFill>
                  <a:srgbClr val="000000"/>
                </a:solidFill>
                <a:latin typeface="Segoe UI" panose="020B0502040204020203" pitchFamily="34" charset="0"/>
                <a:cs typeface="Segoe UI" panose="020B0502040204020203" pitchFamily="34" charset="0"/>
              </a:rPr>
              <a:t>Uniform Grid</a:t>
            </a:r>
          </a:p>
        </p:txBody>
      </p:sp>
      <p:sp>
        <p:nvSpPr>
          <p:cNvPr id="24" name="AutoShape 8">
            <a:extLst>
              <a:ext uri="{FF2B5EF4-FFF2-40B4-BE49-F238E27FC236}">
                <a16:creationId xmlns:a16="http://schemas.microsoft.com/office/drawing/2014/main" id="{EE2D3A38-98BB-445D-968D-7355284D4E96}"/>
              </a:ext>
            </a:extLst>
          </p:cNvPr>
          <p:cNvSpPr>
            <a:spLocks noChangeArrowheads="1"/>
          </p:cNvSpPr>
          <p:nvPr/>
        </p:nvSpPr>
        <p:spPr bwMode="auto">
          <a:xfrm>
            <a:off x="1561291" y="5873621"/>
            <a:ext cx="891144" cy="358503"/>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a:solidFill>
                  <a:srgbClr val="000000"/>
                </a:solidFill>
                <a:latin typeface="Segoe UI" panose="020B0502040204020203" pitchFamily="34" charset="0"/>
                <a:cs typeface="Segoe UI" panose="020B0502040204020203" pitchFamily="34" charset="0"/>
              </a:rPr>
              <a:t>Octree</a:t>
            </a:r>
          </a:p>
        </p:txBody>
      </p:sp>
      <p:sp>
        <p:nvSpPr>
          <p:cNvPr id="25" name="AutoShape 9">
            <a:extLst>
              <a:ext uri="{FF2B5EF4-FFF2-40B4-BE49-F238E27FC236}">
                <a16:creationId xmlns:a16="http://schemas.microsoft.com/office/drawing/2014/main" id="{C42887C5-925F-49D4-8B31-24F9E0A307BF}"/>
              </a:ext>
            </a:extLst>
          </p:cNvPr>
          <p:cNvSpPr>
            <a:spLocks noChangeArrowheads="1"/>
          </p:cNvSpPr>
          <p:nvPr/>
        </p:nvSpPr>
        <p:spPr bwMode="auto">
          <a:xfrm>
            <a:off x="2612825" y="5873621"/>
            <a:ext cx="891144" cy="358503"/>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dirty="0">
                <a:solidFill>
                  <a:srgbClr val="000000"/>
                </a:solidFill>
                <a:latin typeface="Segoe UI" panose="020B0502040204020203" pitchFamily="34" charset="0"/>
                <a:cs typeface="Segoe UI" panose="020B0502040204020203" pitchFamily="34" charset="0"/>
              </a:rPr>
              <a:t>K-D tree</a:t>
            </a:r>
          </a:p>
        </p:txBody>
      </p:sp>
      <p:cxnSp>
        <p:nvCxnSpPr>
          <p:cNvPr id="26" name="AutoShape 10">
            <a:extLst>
              <a:ext uri="{FF2B5EF4-FFF2-40B4-BE49-F238E27FC236}">
                <a16:creationId xmlns:a16="http://schemas.microsoft.com/office/drawing/2014/main" id="{F3B4BD87-3D5B-4D91-9255-A841CEAD4233}"/>
              </a:ext>
            </a:extLst>
          </p:cNvPr>
          <p:cNvCxnSpPr>
            <a:cxnSpLocks noChangeShapeType="1"/>
            <a:stCxn id="19" idx="1"/>
            <a:endCxn id="23" idx="0"/>
          </p:cNvCxnSpPr>
          <p:nvPr/>
        </p:nvCxnSpPr>
        <p:spPr bwMode="auto">
          <a:xfrm rot="10800000" flipV="1">
            <a:off x="843864" y="5318136"/>
            <a:ext cx="652532" cy="555486"/>
          </a:xfrm>
          <a:prstGeom prst="bentConnector2">
            <a:avLst/>
          </a:prstGeom>
          <a:noFill/>
          <a:ln w="12700" cap="flat">
            <a:solidFill>
              <a:schemeClr val="tx1"/>
            </a:solidFill>
            <a:round/>
            <a:headEnd/>
            <a:tailEnd type="triangle" w="med" len="med"/>
          </a:ln>
          <a:effectLst/>
        </p:spPr>
      </p:cxnSp>
      <p:cxnSp>
        <p:nvCxnSpPr>
          <p:cNvPr id="27" name="AutoShape 11">
            <a:extLst>
              <a:ext uri="{FF2B5EF4-FFF2-40B4-BE49-F238E27FC236}">
                <a16:creationId xmlns:a16="http://schemas.microsoft.com/office/drawing/2014/main" id="{2A4BD999-FFC4-49B9-9BAD-102F65F4326A}"/>
              </a:ext>
            </a:extLst>
          </p:cNvPr>
          <p:cNvCxnSpPr>
            <a:cxnSpLocks noChangeShapeType="1"/>
            <a:stCxn id="19" idx="3"/>
            <a:endCxn id="25" idx="0"/>
          </p:cNvCxnSpPr>
          <p:nvPr/>
        </p:nvCxnSpPr>
        <p:spPr bwMode="auto">
          <a:xfrm>
            <a:off x="2517330" y="5318136"/>
            <a:ext cx="541067" cy="555485"/>
          </a:xfrm>
          <a:prstGeom prst="bentConnector2">
            <a:avLst/>
          </a:prstGeom>
          <a:noFill/>
          <a:ln w="12700" cap="flat">
            <a:solidFill>
              <a:schemeClr val="tx1"/>
            </a:solidFill>
            <a:round/>
            <a:headEnd/>
            <a:tailEnd type="triangle" w="med" len="med"/>
          </a:ln>
          <a:effectLst/>
        </p:spPr>
      </p:cxnSp>
      <p:sp>
        <p:nvSpPr>
          <p:cNvPr id="29" name="AutoShape 13">
            <a:extLst>
              <a:ext uri="{FF2B5EF4-FFF2-40B4-BE49-F238E27FC236}">
                <a16:creationId xmlns:a16="http://schemas.microsoft.com/office/drawing/2014/main" id="{AE10DD36-52BC-491D-966F-A7A049592A72}"/>
              </a:ext>
            </a:extLst>
          </p:cNvPr>
          <p:cNvSpPr>
            <a:spLocks noChangeArrowheads="1"/>
          </p:cNvSpPr>
          <p:nvPr/>
        </p:nvSpPr>
        <p:spPr bwMode="auto">
          <a:xfrm>
            <a:off x="3692208" y="5873621"/>
            <a:ext cx="891144" cy="358503"/>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dirty="0">
                <a:solidFill>
                  <a:srgbClr val="000000"/>
                </a:solidFill>
                <a:latin typeface="Segoe UI" panose="020B0502040204020203" pitchFamily="34" charset="0"/>
                <a:cs typeface="Segoe UI" panose="020B0502040204020203" pitchFamily="34" charset="0"/>
              </a:rPr>
              <a:t>BVH</a:t>
            </a:r>
          </a:p>
        </p:txBody>
      </p:sp>
      <p:cxnSp>
        <p:nvCxnSpPr>
          <p:cNvPr id="56" name="Прямая со стрелкой 55">
            <a:extLst>
              <a:ext uri="{FF2B5EF4-FFF2-40B4-BE49-F238E27FC236}">
                <a16:creationId xmlns:a16="http://schemas.microsoft.com/office/drawing/2014/main" id="{9D0104C9-3E5A-4725-AE93-4FD3567C2C74}"/>
              </a:ext>
            </a:extLst>
          </p:cNvPr>
          <p:cNvCxnSpPr>
            <a:cxnSpLocks/>
            <a:stCxn id="19" idx="2"/>
            <a:endCxn id="24" idx="0"/>
          </p:cNvCxnSpPr>
          <p:nvPr/>
        </p:nvCxnSpPr>
        <p:spPr>
          <a:xfrm>
            <a:off x="2006863" y="5575589"/>
            <a:ext cx="0" cy="298032"/>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9" name="Прямая со стрелкой 58">
            <a:extLst>
              <a:ext uri="{FF2B5EF4-FFF2-40B4-BE49-F238E27FC236}">
                <a16:creationId xmlns:a16="http://schemas.microsoft.com/office/drawing/2014/main" id="{0DD6C5C5-A717-4323-A862-C9BA168DA2EE}"/>
              </a:ext>
            </a:extLst>
          </p:cNvPr>
          <p:cNvCxnSpPr>
            <a:cxnSpLocks/>
            <a:stCxn id="20" idx="2"/>
            <a:endCxn id="29" idx="0"/>
          </p:cNvCxnSpPr>
          <p:nvPr/>
        </p:nvCxnSpPr>
        <p:spPr>
          <a:xfrm flipH="1">
            <a:off x="4137780" y="5575588"/>
            <a:ext cx="1" cy="298033"/>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84" name="Рисунок 83">
            <a:extLst>
              <a:ext uri="{FF2B5EF4-FFF2-40B4-BE49-F238E27FC236}">
                <a16:creationId xmlns:a16="http://schemas.microsoft.com/office/drawing/2014/main" id="{479550FE-C61A-47D1-857A-6E0D50D1D63F}"/>
              </a:ext>
            </a:extLst>
          </p:cNvPr>
          <p:cNvPicPr>
            <a:picLocks noChangeAspect="1"/>
          </p:cNvPicPr>
          <p:nvPr/>
        </p:nvPicPr>
        <p:blipFill>
          <a:blip r:embed="rId3"/>
          <a:stretch>
            <a:fillRect/>
          </a:stretch>
        </p:blipFill>
        <p:spPr>
          <a:xfrm>
            <a:off x="4949233" y="4359189"/>
            <a:ext cx="2432374" cy="2016878"/>
          </a:xfrm>
          <a:prstGeom prst="rect">
            <a:avLst/>
          </a:prstGeom>
        </p:spPr>
      </p:pic>
      <p:pic>
        <p:nvPicPr>
          <p:cNvPr id="105" name="Рисунок 104">
            <a:extLst>
              <a:ext uri="{FF2B5EF4-FFF2-40B4-BE49-F238E27FC236}">
                <a16:creationId xmlns:a16="http://schemas.microsoft.com/office/drawing/2014/main" id="{DD63DDE1-F76E-4475-A36D-7FD6D14A24CD}"/>
              </a:ext>
            </a:extLst>
          </p:cNvPr>
          <p:cNvPicPr>
            <a:picLocks noChangeAspect="1"/>
          </p:cNvPicPr>
          <p:nvPr/>
        </p:nvPicPr>
        <p:blipFill>
          <a:blip r:embed="rId4"/>
          <a:stretch>
            <a:fillRect/>
          </a:stretch>
        </p:blipFill>
        <p:spPr>
          <a:xfrm>
            <a:off x="7641015" y="905933"/>
            <a:ext cx="1887649" cy="3701160"/>
          </a:xfrm>
          <a:prstGeom prst="rect">
            <a:avLst/>
          </a:prstGeom>
        </p:spPr>
      </p:pic>
      <p:cxnSp>
        <p:nvCxnSpPr>
          <p:cNvPr id="107" name="Прямая со стрелкой 106">
            <a:extLst>
              <a:ext uri="{FF2B5EF4-FFF2-40B4-BE49-F238E27FC236}">
                <a16:creationId xmlns:a16="http://schemas.microsoft.com/office/drawing/2014/main" id="{3A69FAA2-0A82-4DB0-BFD4-58F110AD2B93}"/>
              </a:ext>
            </a:extLst>
          </p:cNvPr>
          <p:cNvCxnSpPr/>
          <p:nvPr/>
        </p:nvCxnSpPr>
        <p:spPr>
          <a:xfrm>
            <a:off x="4648247" y="6052872"/>
            <a:ext cx="239019"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8" name="Облачко с текстом: прямоугольное 107">
            <a:extLst>
              <a:ext uri="{FF2B5EF4-FFF2-40B4-BE49-F238E27FC236}">
                <a16:creationId xmlns:a16="http://schemas.microsoft.com/office/drawing/2014/main" id="{AB8EBC02-99C7-4844-ABB3-851561CC6212}"/>
              </a:ext>
            </a:extLst>
          </p:cNvPr>
          <p:cNvSpPr/>
          <p:nvPr/>
        </p:nvSpPr>
        <p:spPr>
          <a:xfrm>
            <a:off x="7799559" y="5063218"/>
            <a:ext cx="1722269" cy="532660"/>
          </a:xfrm>
          <a:prstGeom prst="wedgeRectCallout">
            <a:avLst>
              <a:gd name="adj1" fmla="val 7058"/>
              <a:gd name="adj2" fmla="val -108953"/>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50000"/>
                  </a:schemeClr>
                </a:solidFill>
                <a:latin typeface="Segoe UI" panose="020B0502040204020203" pitchFamily="34" charset="0"/>
                <a:cs typeface="Segoe UI" panose="020B0502040204020203" pitchFamily="34" charset="0"/>
              </a:rPr>
              <a:t>Attributed Adjacency Graph (AAG)</a:t>
            </a:r>
            <a:endParaRPr lang="ru-RU" sz="120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87576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Use case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6725481" cy="476057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We will practice customization of OCAF by introducing an attribute to hold Oriented Bounding Box of a mesh. The method can be found in </a:t>
            </a:r>
            <a:r>
              <a:rPr lang="en-US" sz="1400" dirty="0">
                <a:solidFill>
                  <a:srgbClr val="C00000"/>
                </a:solidFill>
                <a:latin typeface="Segoe UI" panose="020B0502040204020203" pitchFamily="34" charset="0"/>
                <a:cs typeface="Segoe UI" panose="020B0502040204020203" pitchFamily="34" charset="0"/>
              </a:rPr>
              <a:t>[Gottschalk S. et al. OBB Tree: A Hierarchical Structure for Rapid Interference Detection // Proc. SIGGRAPH 96. 1996. P. 171-180]</a:t>
            </a:r>
            <a:r>
              <a:rPr lang="en-US" sz="1400" dirty="0">
                <a:latin typeface="Segoe UI" panose="020B0502040204020203" pitchFamily="34" charset="0"/>
                <a:cs typeface="Segoe UI" panose="020B0502040204020203" pitchFamily="34" charset="0"/>
              </a:rPr>
              <a:t>.</a:t>
            </a:r>
            <a:r>
              <a:rPr lang="ru-RU" sz="1400"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It is based on finding eigenvectors of a covariance matrix defined by mesh nodes.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8F50218C-34E9-4FB6-B9B5-99D1F2DA4391}"/>
              </a:ext>
            </a:extLst>
          </p:cNvPr>
          <p:cNvPicPr>
            <a:picLocks noChangeAspect="1"/>
          </p:cNvPicPr>
          <p:nvPr/>
        </p:nvPicPr>
        <p:blipFill>
          <a:blip r:embed="rId3"/>
          <a:stretch>
            <a:fillRect/>
          </a:stretch>
        </p:blipFill>
        <p:spPr>
          <a:xfrm>
            <a:off x="7439496" y="576221"/>
            <a:ext cx="2157265" cy="2616259"/>
          </a:xfrm>
          <a:prstGeom prst="rect">
            <a:avLst/>
          </a:prstGeom>
        </p:spPr>
      </p:pic>
      <p:sp>
        <p:nvSpPr>
          <p:cNvPr id="5" name="Rectangle 4">
            <a:extLst>
              <a:ext uri="{FF2B5EF4-FFF2-40B4-BE49-F238E27FC236}">
                <a16:creationId xmlns:a16="http://schemas.microsoft.com/office/drawing/2014/main" id="{84E2636F-70C0-48BC-A560-3CE28D8AFA14}"/>
              </a:ext>
            </a:extLst>
          </p:cNvPr>
          <p:cNvSpPr/>
          <p:nvPr/>
        </p:nvSpPr>
        <p:spPr>
          <a:xfrm>
            <a:off x="447674" y="2386959"/>
            <a:ext cx="6725480" cy="843949"/>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Check </a:t>
            </a:r>
            <a:r>
              <a:rPr lang="en-US" sz="1400" dirty="0" err="1">
                <a:solidFill>
                  <a:srgbClr val="000000"/>
                </a:solidFill>
                <a:latin typeface="Segoe UI" panose="020B0502040204020203" pitchFamily="34" charset="0"/>
                <a:cs typeface="Segoe UI" panose="020B0502040204020203" pitchFamily="34" charset="0"/>
              </a:rPr>
              <a:t>OcafEx_BuildOBB</a:t>
            </a:r>
            <a:r>
              <a:rPr lang="en-US" sz="1400" dirty="0">
                <a:solidFill>
                  <a:srgbClr val="000000"/>
                </a:solidFill>
                <a:latin typeface="Segoe UI" panose="020B0502040204020203" pitchFamily="34" charset="0"/>
                <a:cs typeface="Segoe UI" panose="020B0502040204020203" pitchFamily="34" charset="0"/>
              </a:rPr>
              <a:t> to see how oriented bounding box is computed for </a:t>
            </a:r>
            <a:r>
              <a:rPr lang="en-US" sz="1400" dirty="0" err="1">
                <a:solidFill>
                  <a:srgbClr val="000000"/>
                </a:solidFill>
                <a:latin typeface="Segoe UI" panose="020B0502040204020203" pitchFamily="34" charset="0"/>
                <a:cs typeface="Segoe UI" panose="020B0502040204020203" pitchFamily="34" charset="0"/>
              </a:rPr>
              <a:t>Poly_Triangulation</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Eigen library is used for linear algebra solvers.</a:t>
            </a:r>
          </a:p>
        </p:txBody>
      </p:sp>
      <p:sp>
        <p:nvSpPr>
          <p:cNvPr id="6" name="Rectangle 8">
            <a:extLst>
              <a:ext uri="{FF2B5EF4-FFF2-40B4-BE49-F238E27FC236}">
                <a16:creationId xmlns:a16="http://schemas.microsoft.com/office/drawing/2014/main" id="{72033725-7174-424A-A80D-3DF49DCBA074}"/>
              </a:ext>
            </a:extLst>
          </p:cNvPr>
          <p:cNvSpPr/>
          <p:nvPr/>
        </p:nvSpPr>
        <p:spPr>
          <a:xfrm>
            <a:off x="5449090" y="3229084"/>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#15</a:t>
            </a:r>
          </a:p>
        </p:txBody>
      </p:sp>
      <p:sp>
        <p:nvSpPr>
          <p:cNvPr id="7" name="Rectangle 4">
            <a:extLst>
              <a:ext uri="{FF2B5EF4-FFF2-40B4-BE49-F238E27FC236}">
                <a16:creationId xmlns:a16="http://schemas.microsoft.com/office/drawing/2014/main" id="{BF838D23-6A07-4972-987D-2B2AC9309E5A}"/>
              </a:ext>
            </a:extLst>
          </p:cNvPr>
          <p:cNvSpPr/>
          <p:nvPr/>
        </p:nvSpPr>
        <p:spPr>
          <a:xfrm>
            <a:off x="447674" y="3734026"/>
            <a:ext cx="6725478"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Import STL triangulation from the file shipped with </a:t>
            </a:r>
            <a:r>
              <a:rPr lang="en-US" sz="1400" dirty="0" err="1">
                <a:solidFill>
                  <a:srgbClr val="000000"/>
                </a:solidFill>
                <a:latin typeface="Segoe UI" panose="020B0502040204020203" pitchFamily="34" charset="0"/>
                <a:cs typeface="Segoe UI" panose="020B0502040204020203" pitchFamily="34" charset="0"/>
              </a:rPr>
              <a:t>OcafEx</a:t>
            </a:r>
            <a:r>
              <a:rPr lang="en-US" sz="1400" dirty="0">
                <a:solidFill>
                  <a:srgbClr val="000000"/>
                </a:solidFill>
                <a:latin typeface="Segoe UI" panose="020B0502040204020203" pitchFamily="34" charset="0"/>
                <a:cs typeface="Segoe UI" panose="020B0502040204020203" pitchFamily="34" charset="0"/>
              </a:rPr>
              <a:t> and store it in Limb. Write your code so that to abort transaction if loading fails.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Use </a:t>
            </a:r>
            <a:r>
              <a:rPr lang="en-US" sz="1400" dirty="0" err="1">
                <a:solidFill>
                  <a:srgbClr val="000000"/>
                </a:solidFill>
                <a:latin typeface="Segoe UI" panose="020B0502040204020203" pitchFamily="34" charset="0"/>
                <a:cs typeface="Segoe UI" panose="020B0502040204020203" pitchFamily="34" charset="0"/>
              </a:rPr>
              <a:t>OcafEx_BuildOBB</a:t>
            </a:r>
            <a:r>
              <a:rPr lang="en-US" sz="1400" dirty="0">
                <a:solidFill>
                  <a:srgbClr val="000000"/>
                </a:solidFill>
                <a:latin typeface="Segoe UI" panose="020B0502040204020203" pitchFamily="34" charset="0"/>
                <a:cs typeface="Segoe UI" panose="020B0502040204020203" pitchFamily="34" charset="0"/>
              </a:rPr>
              <a:t> to get the oriented bounding box.</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Save the obtained solid to STEP file.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Load both STEP file and STL in GUI Workbench for visual check.</a:t>
            </a:r>
          </a:p>
        </p:txBody>
      </p:sp>
      <p:sp>
        <p:nvSpPr>
          <p:cNvPr id="8" name="Rectangle 8">
            <a:extLst>
              <a:ext uri="{FF2B5EF4-FFF2-40B4-BE49-F238E27FC236}">
                <a16:creationId xmlns:a16="http://schemas.microsoft.com/office/drawing/2014/main" id="{EAB5FA85-6400-4A26-915C-CE22F054171A}"/>
              </a:ext>
            </a:extLst>
          </p:cNvPr>
          <p:cNvSpPr/>
          <p:nvPr/>
        </p:nvSpPr>
        <p:spPr>
          <a:xfrm>
            <a:off x="5449090" y="5093216"/>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#16</a:t>
            </a:r>
          </a:p>
        </p:txBody>
      </p:sp>
      <p:sp>
        <p:nvSpPr>
          <p:cNvPr id="9" name="Content Placeholder 2">
            <a:extLst>
              <a:ext uri="{FF2B5EF4-FFF2-40B4-BE49-F238E27FC236}">
                <a16:creationId xmlns:a16="http://schemas.microsoft.com/office/drawing/2014/main" id="{7C41915F-5765-436D-846B-3FBA659B475B}"/>
              </a:ext>
            </a:extLst>
          </p:cNvPr>
          <p:cNvSpPr txBox="1">
            <a:spLocks/>
          </p:cNvSpPr>
          <p:nvPr/>
        </p:nvSpPr>
        <p:spPr bwMode="auto">
          <a:xfrm>
            <a:off x="378016" y="5420100"/>
            <a:ext cx="6795136" cy="1152341"/>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fontScale="92500" lnSpcReduction="10000"/>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Guide lines:</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RWStl</a:t>
            </a:r>
            <a:r>
              <a:rPr lang="en-US" sz="1400" dirty="0">
                <a:latin typeface="Segoe UI" panose="020B0502040204020203" pitchFamily="34" charset="0"/>
                <a:cs typeface="Segoe UI" panose="020B0502040204020203" pitchFamily="34" charset="0"/>
              </a:rPr>
              <a:t> to read STL file.</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STEPControl_Writer</a:t>
            </a:r>
            <a:r>
              <a:rPr lang="en-US" sz="1400" dirty="0">
                <a:latin typeface="Segoe UI" panose="020B0502040204020203" pitchFamily="34" charset="0"/>
                <a:cs typeface="Segoe UI" panose="020B0502040204020203" pitchFamily="34" charset="0"/>
              </a:rPr>
              <a:t> and </a:t>
            </a:r>
            <a:r>
              <a:rPr lang="en-US" sz="1400" dirty="0" err="1">
                <a:latin typeface="Segoe UI" panose="020B0502040204020203" pitchFamily="34" charset="0"/>
                <a:cs typeface="Segoe UI" panose="020B0502040204020203" pitchFamily="34" charset="0"/>
              </a:rPr>
              <a:t>STEPControl_AsIs</a:t>
            </a:r>
            <a:r>
              <a:rPr lang="en-US" sz="1400" dirty="0">
                <a:latin typeface="Segoe UI" panose="020B0502040204020203" pitchFamily="34" charset="0"/>
                <a:cs typeface="Segoe UI" panose="020B0502040204020203" pitchFamily="34" charset="0"/>
              </a:rPr>
              <a:t> mode to save STEP file. The expected status is </a:t>
            </a:r>
            <a:r>
              <a:rPr lang="en-US" sz="1400" dirty="0" err="1">
                <a:latin typeface="Segoe UI" panose="020B0502040204020203" pitchFamily="34" charset="0"/>
                <a:cs typeface="Segoe UI" panose="020B0502040204020203" pitchFamily="34" charset="0"/>
              </a:rPr>
              <a:t>IFSelect_RetDone</a:t>
            </a:r>
            <a:r>
              <a:rPr lang="en-US" sz="1400" dirty="0">
                <a:latin typeface="Segoe UI" panose="020B0502040204020203" pitchFamily="34" charset="0"/>
                <a:cs typeface="Segoe UI" panose="020B0502040204020203" pitchFamily="34" charset="0"/>
              </a:rPr>
              <a:t>.</a:t>
            </a:r>
          </a:p>
        </p:txBody>
      </p:sp>
      <p:pic>
        <p:nvPicPr>
          <p:cNvPr id="10" name="Рисунок 9">
            <a:extLst>
              <a:ext uri="{FF2B5EF4-FFF2-40B4-BE49-F238E27FC236}">
                <a16:creationId xmlns:a16="http://schemas.microsoft.com/office/drawing/2014/main" id="{D607F42B-07B6-4D10-94C2-337D097307FB}"/>
              </a:ext>
            </a:extLst>
          </p:cNvPr>
          <p:cNvPicPr>
            <a:picLocks noChangeAspect="1"/>
          </p:cNvPicPr>
          <p:nvPr/>
        </p:nvPicPr>
        <p:blipFill>
          <a:blip r:embed="rId4"/>
          <a:stretch>
            <a:fillRect/>
          </a:stretch>
        </p:blipFill>
        <p:spPr>
          <a:xfrm>
            <a:off x="7439496" y="3286221"/>
            <a:ext cx="2157265" cy="659507"/>
          </a:xfrm>
          <a:prstGeom prst="rect">
            <a:avLst/>
          </a:prstGeom>
        </p:spPr>
      </p:pic>
    </p:spTree>
    <p:extLst>
      <p:ext uri="{BB962C8B-B14F-4D97-AF65-F5344CB8AC3E}">
        <p14:creationId xmlns:p14="http://schemas.microsoft.com/office/powerpoint/2010/main" val="1311144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Persistence</a:t>
            </a:r>
            <a:endParaRPr lang="en-GB" dirty="0">
              <a:latin typeface="Segoe UI" panose="020B0502040204020203" pitchFamily="34" charset="0"/>
              <a:cs typeface="Segoe UI" panose="020B0502040204020203" pitchFamily="34" charset="0"/>
            </a:endParaRPr>
          </a:p>
        </p:txBody>
      </p:sp>
      <p:sp>
        <p:nvSpPr>
          <p:cNvPr id="9" name="Content Placeholder 2">
            <a:extLst>
              <a:ext uri="{FF2B5EF4-FFF2-40B4-BE49-F238E27FC236}">
                <a16:creationId xmlns:a16="http://schemas.microsoft.com/office/drawing/2014/main" id="{F349D437-1F72-468D-9B4C-94252C417551}"/>
              </a:ext>
            </a:extLst>
          </p:cNvPr>
          <p:cNvSpPr>
            <a:spLocks noGrp="1"/>
          </p:cNvSpPr>
          <p:nvPr>
            <p:ph idx="1"/>
          </p:nvPr>
        </p:nvSpPr>
        <p:spPr>
          <a:xfrm>
            <a:off x="287876" y="1001713"/>
            <a:ext cx="8873878" cy="5390209"/>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storage/retrieval mechanism of OCAF has plugin architecture. This architecture is based on the following principles: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 persistence plugin is a dynamically loaded library or a couple of libraries (one for storage and one for retrieval). The names of those libraries (i.e., their </a:t>
            </a:r>
            <a:r>
              <a:rPr lang="en-US" sz="1400" i="1" dirty="0">
                <a:latin typeface="Segoe UI" panose="020B0502040204020203" pitchFamily="34" charset="0"/>
                <a:cs typeface="Segoe UI" panose="020B0502040204020203" pitchFamily="34" charset="0"/>
              </a:rPr>
              <a:t>filenames </a:t>
            </a:r>
            <a:r>
              <a:rPr lang="en-US" sz="1400" dirty="0">
                <a:latin typeface="Segoe UI" panose="020B0502040204020203" pitchFamily="34" charset="0"/>
                <a:cs typeface="Segoe UI" panose="020B0502040204020203" pitchFamily="34" charset="0"/>
              </a:rPr>
              <a:t>without extension) are defined in the Plugin resource file where these libraries are associated with GUIDs.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 plugin should have an entry point, i.e., a specific function which OpenCascade is looking for:</a:t>
            </a:r>
          </a:p>
          <a:p>
            <a:pPr marL="0" indent="0" algn="ctr">
              <a:lnSpc>
                <a:spcPct val="120000"/>
              </a:lnSpc>
              <a:buClr>
                <a:schemeClr val="tx1"/>
              </a:buClr>
              <a:buNone/>
            </a:pPr>
            <a:r>
              <a:rPr lang="en-US" sz="1400" dirty="0" err="1">
                <a:latin typeface="Courier New" panose="02070309020205020404" pitchFamily="49" charset="0"/>
                <a:cs typeface="Courier New" panose="02070309020205020404" pitchFamily="49" charset="0"/>
              </a:rPr>
              <a:t>Standard_Transient</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PLUGINFACTORY</a:t>
            </a:r>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Standard_GUID</a:t>
            </a:r>
            <a:r>
              <a:rPr lang="en-US" sz="1400" dirty="0">
                <a:latin typeface="Courier New" panose="02070309020205020404" pitchFamily="49" charset="0"/>
                <a:cs typeface="Courier New" panose="02070309020205020404" pitchFamily="49" charset="0"/>
              </a:rPr>
              <a:t>&amp;)</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The PLUGINFACTORY() function is called twice with different GUIDs: one for storage driver and one for retrieval. If both drivers are implemented within the same library (e.g., </a:t>
            </a:r>
            <a:r>
              <a:rPr lang="en-US" sz="1400" dirty="0" err="1">
                <a:latin typeface="Segoe UI" panose="020B0502040204020203" pitchFamily="34" charset="0"/>
                <a:cs typeface="Segoe UI" panose="020B0502040204020203" pitchFamily="34" charset="0"/>
              </a:rPr>
              <a:t>OcafExLib</a:t>
            </a:r>
            <a:r>
              <a:rPr lang="en-US" sz="1400" dirty="0">
                <a:latin typeface="Segoe UI" panose="020B0502040204020203" pitchFamily="34" charset="0"/>
                <a:cs typeface="Segoe UI" panose="020B0502040204020203" pitchFamily="34" charset="0"/>
              </a:rPr>
              <a:t>), then this library will have two GUIDs in the Plugin resource file.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Use PLUGIN() macro to define your entry point with a custom name.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The returned </a:t>
            </a:r>
            <a:r>
              <a:rPr lang="en-US" sz="1400" dirty="0" err="1">
                <a:latin typeface="Segoe UI" panose="020B0502040204020203" pitchFamily="34" charset="0"/>
                <a:cs typeface="Segoe UI" panose="020B0502040204020203" pitchFamily="34" charset="0"/>
              </a:rPr>
              <a:t>Standard_Transient</a:t>
            </a:r>
            <a:r>
              <a:rPr lang="en-US" sz="1400" dirty="0">
                <a:latin typeface="Segoe UI" panose="020B0502040204020203" pitchFamily="34" charset="0"/>
                <a:cs typeface="Segoe UI" panose="020B0502040204020203" pitchFamily="34" charset="0"/>
              </a:rPr>
              <a:t>* pointer should correspond to a subclass of </a:t>
            </a:r>
            <a:r>
              <a:rPr lang="en-US" sz="1400" dirty="0" err="1">
                <a:latin typeface="Segoe UI" panose="020B0502040204020203" pitchFamily="34" charset="0"/>
                <a:cs typeface="Segoe UI" panose="020B0502040204020203" pitchFamily="34" charset="0"/>
              </a:rPr>
              <a:t>PCDM_StorageDriver</a:t>
            </a:r>
            <a:r>
              <a:rPr lang="en-US" sz="1400" dirty="0">
                <a:latin typeface="Segoe UI" panose="020B0502040204020203" pitchFamily="34" charset="0"/>
                <a:cs typeface="Segoe UI" panose="020B0502040204020203" pitchFamily="34" charset="0"/>
              </a:rPr>
              <a:t> or </a:t>
            </a:r>
            <a:r>
              <a:rPr lang="en-US" sz="1400" dirty="0" err="1">
                <a:latin typeface="Segoe UI" panose="020B0502040204020203" pitchFamily="34" charset="0"/>
                <a:cs typeface="Segoe UI" panose="020B0502040204020203" pitchFamily="34" charset="0"/>
              </a:rPr>
              <a:t>PCDM_RetrievalDriver</a:t>
            </a:r>
            <a:r>
              <a:rPr lang="en-US" sz="1400" dirty="0">
                <a:latin typeface="Segoe UI" panose="020B0502040204020203" pitchFamily="34" charset="0"/>
                <a:cs typeface="Segoe UI" panose="020B0502040204020203" pitchFamily="34" charset="0"/>
              </a:rPr>
              <a:t>. Normally you choose a subclass corresponding to the preferred format:</a:t>
            </a:r>
          </a:p>
          <a:p>
            <a:pPr lvl="1">
              <a:lnSpc>
                <a:spcPct val="120000"/>
              </a:lnSpc>
              <a:buClr>
                <a:schemeClr val="tx1"/>
              </a:buClr>
              <a:buFontTx/>
              <a:buChar char="-"/>
            </a:pPr>
            <a:r>
              <a:rPr lang="en-US" sz="1400" dirty="0">
                <a:latin typeface="Segoe UI" panose="020B0502040204020203" pitchFamily="34" charset="0"/>
                <a:cs typeface="Segoe UI" panose="020B0502040204020203" pitchFamily="34" charset="0"/>
              </a:rPr>
              <a:t>ASCII</a:t>
            </a:r>
          </a:p>
          <a:p>
            <a:pPr lvl="1">
              <a:lnSpc>
                <a:spcPct val="120000"/>
              </a:lnSpc>
              <a:buClr>
                <a:schemeClr val="tx1"/>
              </a:buClr>
              <a:buFontTx/>
              <a:buChar char="-"/>
            </a:pPr>
            <a:r>
              <a:rPr lang="en-US" sz="1400" dirty="0">
                <a:latin typeface="Segoe UI" panose="020B0502040204020203" pitchFamily="34" charset="0"/>
                <a:cs typeface="Segoe UI" panose="020B0502040204020203" pitchFamily="34" charset="0"/>
              </a:rPr>
              <a:t>XML</a:t>
            </a:r>
          </a:p>
          <a:p>
            <a:pPr lvl="1">
              <a:lnSpc>
                <a:spcPct val="120000"/>
              </a:lnSpc>
              <a:buClr>
                <a:schemeClr val="tx1"/>
              </a:buClr>
              <a:buFontTx/>
              <a:buChar char="-"/>
            </a:pPr>
            <a:r>
              <a:rPr lang="en-US" sz="1400" dirty="0">
                <a:latin typeface="Segoe UI" panose="020B0502040204020203" pitchFamily="34" charset="0"/>
                <a:cs typeface="Segoe UI" panose="020B0502040204020203" pitchFamily="34" charset="0"/>
              </a:rPr>
              <a:t>Binary</a:t>
            </a:r>
          </a:p>
        </p:txBody>
      </p:sp>
    </p:spTree>
    <p:extLst>
      <p:ext uri="{BB962C8B-B14F-4D97-AF65-F5344CB8AC3E}">
        <p14:creationId xmlns:p14="http://schemas.microsoft.com/office/powerpoint/2010/main" val="35334536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Implementation</a:t>
            </a:r>
            <a:endParaRPr lang="en-GB" dirty="0">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09FDE0E2-D8F1-43FA-BE29-C9E77ED22AC7}"/>
              </a:ext>
            </a:extLst>
          </p:cNvPr>
          <p:cNvSpPr/>
          <p:nvPr/>
        </p:nvSpPr>
        <p:spPr>
          <a:xfrm>
            <a:off x="403286" y="1001713"/>
            <a:ext cx="6112923" cy="291220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t>
            </a:r>
            <a:r>
              <a:rPr lang="en-US" sz="1400" dirty="0" err="1">
                <a:solidFill>
                  <a:srgbClr val="000000"/>
                </a:solidFill>
                <a:latin typeface="Segoe UI" panose="020B0502040204020203" pitchFamily="34" charset="0"/>
                <a:cs typeface="Segoe UI" panose="020B0502040204020203" pitchFamily="34" charset="0"/>
              </a:rPr>
              <a:t>OcafEx_OBBAttr</a:t>
            </a:r>
            <a:r>
              <a:rPr lang="en-US" sz="1400" dirty="0">
                <a:solidFill>
                  <a:srgbClr val="000000"/>
                </a:solidFill>
                <a:latin typeface="Segoe UI" panose="020B0502040204020203" pitchFamily="34" charset="0"/>
                <a:cs typeface="Segoe UI" panose="020B0502040204020203" pitchFamily="34" charset="0"/>
              </a:rPr>
              <a:t> class inheriting from</a:t>
            </a:r>
            <a:r>
              <a:rPr lang="ru-RU" sz="1400" dirty="0">
                <a:solidFill>
                  <a:srgbClr val="000000"/>
                </a:solidFill>
                <a:latin typeface="Segoe UI" panose="020B0502040204020203" pitchFamily="34" charset="0"/>
                <a:cs typeface="Segoe UI" panose="020B0502040204020203" pitchFamily="34" charset="0"/>
              </a:rPr>
              <a:t> </a:t>
            </a:r>
            <a:r>
              <a:rPr lang="en-US" sz="1400" dirty="0" err="1">
                <a:solidFill>
                  <a:srgbClr val="000000"/>
                </a:solidFill>
                <a:latin typeface="Segoe UI" panose="020B0502040204020203" pitchFamily="34" charset="0"/>
                <a:cs typeface="Segoe UI" panose="020B0502040204020203" pitchFamily="34" charset="0"/>
              </a:rPr>
              <a:t>TDF_Attribute</a:t>
            </a:r>
            <a:r>
              <a:rPr lang="en-US" sz="1400" dirty="0">
                <a:solidFill>
                  <a:srgbClr val="000000"/>
                </a:solidFill>
                <a:latin typeface="Segoe UI" panose="020B0502040204020203" pitchFamily="34" charset="0"/>
                <a:cs typeface="Segoe UI" panose="020B0502040204020203" pitchFamily="34" charset="0"/>
              </a:rPr>
              <a:t>.</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Keep Restore() method empty.</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Keep Paste() method empty.</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t>
            </a:r>
            <a:r>
              <a:rPr lang="en-US" sz="1400" dirty="0" err="1">
                <a:solidFill>
                  <a:srgbClr val="000000"/>
                </a:solidFill>
                <a:latin typeface="Segoe UI" panose="020B0502040204020203" pitchFamily="34" charset="0"/>
                <a:cs typeface="Segoe UI" panose="020B0502040204020203" pitchFamily="34" charset="0"/>
              </a:rPr>
              <a:t>OcafEx_OBBDriver</a:t>
            </a:r>
            <a:r>
              <a:rPr lang="en-US" sz="1400" dirty="0">
                <a:solidFill>
                  <a:srgbClr val="000000"/>
                </a:solidFill>
                <a:latin typeface="Segoe UI" panose="020B0502040204020203" pitchFamily="34" charset="0"/>
                <a:cs typeface="Segoe UI" panose="020B0502040204020203" pitchFamily="34" charset="0"/>
              </a:rPr>
              <a:t> class inheriting from</a:t>
            </a:r>
            <a:r>
              <a:rPr lang="ru-RU" sz="1400" dirty="0">
                <a:solidFill>
                  <a:srgbClr val="000000"/>
                </a:solidFill>
                <a:latin typeface="Segoe UI" panose="020B0502040204020203" pitchFamily="34" charset="0"/>
                <a:cs typeface="Segoe UI" panose="020B0502040204020203" pitchFamily="34" charset="0"/>
              </a:rPr>
              <a:t> </a:t>
            </a:r>
            <a:r>
              <a:rPr lang="en-US" sz="1400" dirty="0" err="1">
                <a:solidFill>
                  <a:srgbClr val="000000"/>
                </a:solidFill>
                <a:latin typeface="Segoe UI" panose="020B0502040204020203" pitchFamily="34" charset="0"/>
                <a:cs typeface="Segoe UI" panose="020B0502040204020203" pitchFamily="34" charset="0"/>
              </a:rPr>
              <a:t>BinMDF_ADriver</a:t>
            </a:r>
            <a:r>
              <a:rPr lang="en-US" sz="1400" dirty="0">
                <a:solidFill>
                  <a:srgbClr val="000000"/>
                </a:solidFill>
                <a:latin typeface="Segoe UI" panose="020B0502040204020203" pitchFamily="34" charset="0"/>
                <a:cs typeface="Segoe UI" panose="020B0502040204020203" pitchFamily="34" charset="0"/>
              </a:rPr>
              <a:t>. This way you create an </a:t>
            </a:r>
            <a:r>
              <a:rPr lang="en-US" sz="1400" b="1" dirty="0">
                <a:solidFill>
                  <a:srgbClr val="000000"/>
                </a:solidFill>
                <a:latin typeface="Segoe UI" panose="020B0502040204020203" pitchFamily="34" charset="0"/>
                <a:cs typeface="Segoe UI" panose="020B0502040204020203" pitchFamily="34" charset="0"/>
              </a:rPr>
              <a:t>Attribute Driver.</a:t>
            </a:r>
            <a:endParaRPr lang="en-US" sz="1400" dirty="0">
              <a:solidFill>
                <a:srgbClr val="000000"/>
              </a:solidFill>
              <a:latin typeface="Segoe UI" panose="020B0502040204020203" pitchFamily="34" charset="0"/>
              <a:cs typeface="Segoe UI" panose="020B0502040204020203" pitchFamily="34" charset="0"/>
            </a:endParaRP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Implement two variations of Paste() method in </a:t>
            </a:r>
            <a:r>
              <a:rPr lang="en-US" sz="1400" dirty="0" err="1">
                <a:solidFill>
                  <a:srgbClr val="000000"/>
                </a:solidFill>
                <a:latin typeface="Segoe UI" panose="020B0502040204020203" pitchFamily="34" charset="0"/>
                <a:cs typeface="Segoe UI" panose="020B0502040204020203" pitchFamily="34" charset="0"/>
              </a:rPr>
              <a:t>OcafEx_OBBDriver</a:t>
            </a:r>
            <a:r>
              <a:rPr lang="en-US" sz="1400" dirty="0">
                <a:solidFill>
                  <a:srgbClr val="000000"/>
                </a:solidFill>
                <a:latin typeface="Segoe UI" panose="020B0502040204020203" pitchFamily="34" charset="0"/>
                <a:cs typeface="Segoe UI" panose="020B0502040204020203" pitchFamily="34" charset="0"/>
              </a:rPr>
              <a:t> for data transferring to and from binary stream.</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the order of reading and writing from/to stream should be identical. The function of driver is to serialize your custom data to primitive types.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how entry point is realized in OcafEx_Plugin.cpp.</a:t>
            </a:r>
          </a:p>
        </p:txBody>
      </p:sp>
      <p:sp>
        <p:nvSpPr>
          <p:cNvPr id="6" name="Rectangle 8">
            <a:extLst>
              <a:ext uri="{FF2B5EF4-FFF2-40B4-BE49-F238E27FC236}">
                <a16:creationId xmlns:a16="http://schemas.microsoft.com/office/drawing/2014/main" id="{5080DE84-484C-47CB-A64D-B939F2C49CA6}"/>
              </a:ext>
            </a:extLst>
          </p:cNvPr>
          <p:cNvSpPr/>
          <p:nvPr/>
        </p:nvSpPr>
        <p:spPr>
          <a:xfrm rot="5400000">
            <a:off x="5813767" y="1700302"/>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#17</a:t>
            </a:r>
          </a:p>
        </p:txBody>
      </p:sp>
      <p:pic>
        <p:nvPicPr>
          <p:cNvPr id="7" name="Рисунок 6">
            <a:extLst>
              <a:ext uri="{FF2B5EF4-FFF2-40B4-BE49-F238E27FC236}">
                <a16:creationId xmlns:a16="http://schemas.microsoft.com/office/drawing/2014/main" id="{08A743F3-C316-44C5-8F27-7D8CA7189A54}"/>
              </a:ext>
            </a:extLst>
          </p:cNvPr>
          <p:cNvPicPr>
            <a:picLocks noChangeAspect="1"/>
          </p:cNvPicPr>
          <p:nvPr/>
        </p:nvPicPr>
        <p:blipFill>
          <a:blip r:embed="rId3"/>
          <a:stretch>
            <a:fillRect/>
          </a:stretch>
        </p:blipFill>
        <p:spPr>
          <a:xfrm>
            <a:off x="7270237" y="1751773"/>
            <a:ext cx="2336143" cy="2462081"/>
          </a:xfrm>
          <a:prstGeom prst="rect">
            <a:avLst/>
          </a:prstGeom>
        </p:spPr>
      </p:pic>
      <p:sp>
        <p:nvSpPr>
          <p:cNvPr id="8" name="Облачко с текстом: прямоугольное 7">
            <a:extLst>
              <a:ext uri="{FF2B5EF4-FFF2-40B4-BE49-F238E27FC236}">
                <a16:creationId xmlns:a16="http://schemas.microsoft.com/office/drawing/2014/main" id="{35596BEA-B177-49EC-9BE2-0CB092DAD88E}"/>
              </a:ext>
            </a:extLst>
          </p:cNvPr>
          <p:cNvSpPr/>
          <p:nvPr/>
        </p:nvSpPr>
        <p:spPr>
          <a:xfrm>
            <a:off x="7270237" y="1001713"/>
            <a:ext cx="2124510" cy="532660"/>
          </a:xfrm>
          <a:prstGeom prst="wedgeRectCallout">
            <a:avLst>
              <a:gd name="adj1" fmla="val -23870"/>
              <a:gd name="adj2" fmla="val 82714"/>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50000"/>
                  </a:schemeClr>
                </a:solidFill>
                <a:latin typeface="Segoe UI" panose="020B0502040204020203" pitchFamily="34" charset="0"/>
                <a:cs typeface="Segoe UI" panose="020B0502040204020203" pitchFamily="34" charset="0"/>
              </a:rPr>
              <a:t>Easy way to generate GUID in MS Visual Studio IDE</a:t>
            </a:r>
            <a:endParaRPr lang="ru-RU" sz="1200" dirty="0" err="1">
              <a:solidFill>
                <a:schemeClr val="tx2">
                  <a:lumMod val="50000"/>
                </a:schemeClr>
              </a:solidFill>
              <a:latin typeface="Segoe UI" panose="020B0502040204020203" pitchFamily="34" charset="0"/>
              <a:cs typeface="Segoe UI" panose="020B0502040204020203" pitchFamily="34" charset="0"/>
            </a:endParaRPr>
          </a:p>
        </p:txBody>
      </p:sp>
      <p:sp>
        <p:nvSpPr>
          <p:cNvPr id="9" name="Content Placeholder 2">
            <a:extLst>
              <a:ext uri="{FF2B5EF4-FFF2-40B4-BE49-F238E27FC236}">
                <a16:creationId xmlns:a16="http://schemas.microsoft.com/office/drawing/2014/main" id="{F349D437-1F72-468D-9B4C-94252C417551}"/>
              </a:ext>
            </a:extLst>
          </p:cNvPr>
          <p:cNvSpPr>
            <a:spLocks noGrp="1"/>
          </p:cNvSpPr>
          <p:nvPr>
            <p:ph idx="1"/>
          </p:nvPr>
        </p:nvSpPr>
        <p:spPr>
          <a:xfrm>
            <a:off x="403286" y="4132226"/>
            <a:ext cx="6435954" cy="2462081"/>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Each custom attribute should be supplied by the corresponding custom storage/retrieval driver. Once all attribute drivers are ready, they should be registered in a centralized way: </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OcafEx_BinStorageDriver</a:t>
            </a:r>
            <a:endParaRPr lang="en-US" sz="1400" b="1" dirty="0">
              <a:latin typeface="Segoe UI" panose="020B0502040204020203" pitchFamily="34" charset="0"/>
              <a:cs typeface="Segoe UI" panose="020B0502040204020203" pitchFamily="34" charset="0"/>
            </a:endParaRP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OcafEx_BinRetrievalDriver</a:t>
            </a: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specific library is searched using information from Plugin/Resources files in </a:t>
            </a:r>
            <a:r>
              <a:rPr lang="en-US" sz="1400" dirty="0" err="1">
                <a:latin typeface="Segoe UI" panose="020B0502040204020203" pitchFamily="34" charset="0"/>
                <a:cs typeface="Segoe UI" panose="020B0502040204020203" pitchFamily="34" charset="0"/>
              </a:rPr>
              <a:t>CDF_Application</a:t>
            </a:r>
            <a:r>
              <a:rPr lang="en-US" sz="1400" dirty="0">
                <a:latin typeface="Segoe UI" panose="020B0502040204020203" pitchFamily="34" charset="0"/>
                <a:cs typeface="Segoe UI" panose="020B0502040204020203" pitchFamily="34" charset="0"/>
              </a:rPr>
              <a:t>::</a:t>
            </a:r>
            <a:r>
              <a:rPr lang="en-US" sz="1400" dirty="0" err="1">
                <a:latin typeface="Segoe UI" panose="020B0502040204020203" pitchFamily="34" charset="0"/>
                <a:cs typeface="Segoe UI" panose="020B0502040204020203" pitchFamily="34" charset="0"/>
              </a:rPr>
              <a:t>WriterFromFormat</a:t>
            </a:r>
            <a:r>
              <a:rPr lang="en-US" sz="1400" dirty="0">
                <a:latin typeface="Segoe UI" panose="020B0502040204020203" pitchFamily="34" charset="0"/>
                <a:cs typeface="Segoe UI" panose="020B0502040204020203" pitchFamily="34" charset="0"/>
              </a:rPr>
              <a:t>(). The dynamic libraries are loaded in Plugin::Load() function.</a:t>
            </a:r>
          </a:p>
        </p:txBody>
      </p:sp>
      <p:sp>
        <p:nvSpPr>
          <p:cNvPr id="10" name="Облачко с текстом: прямоугольное 9">
            <a:extLst>
              <a:ext uri="{FF2B5EF4-FFF2-40B4-BE49-F238E27FC236}">
                <a16:creationId xmlns:a16="http://schemas.microsoft.com/office/drawing/2014/main" id="{DB19AD4C-1B4D-498E-9310-868BCBDCD458}"/>
              </a:ext>
            </a:extLst>
          </p:cNvPr>
          <p:cNvSpPr/>
          <p:nvPr/>
        </p:nvSpPr>
        <p:spPr>
          <a:xfrm>
            <a:off x="7270237" y="4431254"/>
            <a:ext cx="2124510" cy="532660"/>
          </a:xfrm>
          <a:prstGeom prst="wedgeRectCallout">
            <a:avLst>
              <a:gd name="adj1" fmla="val -18438"/>
              <a:gd name="adj2" fmla="val -87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50000"/>
                  </a:schemeClr>
                </a:solidFill>
                <a:latin typeface="Segoe UI" panose="020B0502040204020203" pitchFamily="34" charset="0"/>
                <a:cs typeface="Segoe UI" panose="020B0502040204020203" pitchFamily="34" charset="0"/>
              </a:rPr>
              <a:t>Make sure to have GUIDs in lower case</a:t>
            </a:r>
            <a:endParaRPr lang="ru-RU" sz="120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042762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001713"/>
          </a:xfrm>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Implementation</a:t>
            </a:r>
            <a:endParaRPr lang="en-GB" dirty="0">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09FDE0E2-D8F1-43FA-BE29-C9E77ED22AC7}"/>
              </a:ext>
            </a:extLst>
          </p:cNvPr>
          <p:cNvSpPr/>
          <p:nvPr/>
        </p:nvSpPr>
        <p:spPr>
          <a:xfrm>
            <a:off x="403286" y="1001713"/>
            <a:ext cx="8156377"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at Plugin/Resource files: notice </a:t>
            </a:r>
            <a:r>
              <a:rPr lang="en-US" sz="1400" dirty="0" err="1">
                <a:solidFill>
                  <a:srgbClr val="000000"/>
                </a:solidFill>
                <a:latin typeface="Segoe UI" panose="020B0502040204020203" pitchFamily="34" charset="0"/>
                <a:cs typeface="Segoe UI" panose="020B0502040204020203" pitchFamily="34" charset="0"/>
              </a:rPr>
              <a:t>OcafExBin</a:t>
            </a:r>
            <a:r>
              <a:rPr lang="en-US" sz="1400" dirty="0">
                <a:solidFill>
                  <a:srgbClr val="000000"/>
                </a:solidFill>
                <a:latin typeface="Segoe UI" panose="020B0502040204020203" pitchFamily="34" charset="0"/>
                <a:cs typeface="Segoe UI" panose="020B0502040204020203" pitchFamily="34" charset="0"/>
              </a:rPr>
              <a:t> format.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Change application format to </a:t>
            </a:r>
            <a:r>
              <a:rPr lang="en-US" sz="1400" dirty="0" err="1">
                <a:solidFill>
                  <a:srgbClr val="000000"/>
                </a:solidFill>
                <a:latin typeface="Segoe UI" panose="020B0502040204020203" pitchFamily="34" charset="0"/>
                <a:cs typeface="Segoe UI" panose="020B0502040204020203" pitchFamily="34" charset="0"/>
              </a:rPr>
              <a:t>OcafExBin</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In main() function, change file extension of the saved document to .</a:t>
            </a:r>
            <a:r>
              <a:rPr lang="en-US" sz="1400" dirty="0" err="1">
                <a:solidFill>
                  <a:srgbClr val="000000"/>
                </a:solidFill>
                <a:latin typeface="Segoe UI" panose="020B0502040204020203" pitchFamily="34" charset="0"/>
                <a:cs typeface="Segoe UI" panose="020B0502040204020203" pitchFamily="34" charset="0"/>
              </a:rPr>
              <a:t>ottobock</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Run exercise: the file will be stored in a new format.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Copy OcafExLib.lib to the directory with Workbench binaries and try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a:t>
            </a:r>
          </a:p>
        </p:txBody>
      </p:sp>
      <p:sp>
        <p:nvSpPr>
          <p:cNvPr id="6" name="Rectangle 8">
            <a:extLst>
              <a:ext uri="{FF2B5EF4-FFF2-40B4-BE49-F238E27FC236}">
                <a16:creationId xmlns:a16="http://schemas.microsoft.com/office/drawing/2014/main" id="{5080DE84-484C-47CB-A64D-B939F2C49CA6}"/>
              </a:ext>
            </a:extLst>
          </p:cNvPr>
          <p:cNvSpPr/>
          <p:nvPr/>
        </p:nvSpPr>
        <p:spPr>
          <a:xfrm>
            <a:off x="6835602" y="677882"/>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#18</a:t>
            </a:r>
          </a:p>
        </p:txBody>
      </p:sp>
      <p:sp>
        <p:nvSpPr>
          <p:cNvPr id="14" name="Rectangle 4">
            <a:extLst>
              <a:ext uri="{FF2B5EF4-FFF2-40B4-BE49-F238E27FC236}">
                <a16:creationId xmlns:a16="http://schemas.microsoft.com/office/drawing/2014/main" id="{8F8CCA89-D09C-4817-BA05-E53919AE95CD}"/>
              </a:ext>
            </a:extLst>
          </p:cNvPr>
          <p:cNvSpPr/>
          <p:nvPr/>
        </p:nvSpPr>
        <p:spPr>
          <a:xfrm>
            <a:off x="3144284" y="2598151"/>
            <a:ext cx="5415379" cy="58541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Extend </a:t>
            </a:r>
            <a:r>
              <a:rPr lang="en-US" sz="1400" dirty="0" err="1">
                <a:solidFill>
                  <a:srgbClr val="000000"/>
                </a:solidFill>
                <a:latin typeface="Segoe UI" panose="020B0502040204020203" pitchFamily="34" charset="0"/>
                <a:cs typeface="Segoe UI" panose="020B0502040204020203" pitchFamily="34" charset="0"/>
              </a:rPr>
              <a:t>ILimb</a:t>
            </a:r>
            <a:r>
              <a:rPr lang="en-US" sz="1400" dirty="0">
                <a:solidFill>
                  <a:srgbClr val="000000"/>
                </a:solidFill>
                <a:latin typeface="Segoe UI" panose="020B0502040204020203" pitchFamily="34" charset="0"/>
                <a:cs typeface="Segoe UI" panose="020B0502040204020203" pitchFamily="34" charset="0"/>
              </a:rPr>
              <a:t> interface to handle OBB attribute.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Store the new </a:t>
            </a:r>
            <a:r>
              <a:rPr lang="en-US" sz="1400" dirty="0" err="1">
                <a:solidFill>
                  <a:srgbClr val="000000"/>
                </a:solidFill>
                <a:latin typeface="Segoe UI" panose="020B0502040204020203" pitchFamily="34" charset="0"/>
                <a:cs typeface="Segoe UI" panose="020B0502040204020203" pitchFamily="34" charset="0"/>
              </a:rPr>
              <a:t>OcafEx_OBBAttr</a:t>
            </a:r>
            <a:r>
              <a:rPr lang="en-US" sz="1400" dirty="0">
                <a:solidFill>
                  <a:srgbClr val="000000"/>
                </a:solidFill>
                <a:latin typeface="Segoe UI" panose="020B0502040204020203" pitchFamily="34" charset="0"/>
                <a:cs typeface="Segoe UI" panose="020B0502040204020203" pitchFamily="34" charset="0"/>
              </a:rPr>
              <a:t> in the label for limb.</a:t>
            </a:r>
          </a:p>
        </p:txBody>
      </p:sp>
      <p:sp>
        <p:nvSpPr>
          <p:cNvPr id="15" name="Rectangle 8">
            <a:extLst>
              <a:ext uri="{FF2B5EF4-FFF2-40B4-BE49-F238E27FC236}">
                <a16:creationId xmlns:a16="http://schemas.microsoft.com/office/drawing/2014/main" id="{9684C1E6-E513-409A-9994-AEEAAFA859AF}"/>
              </a:ext>
            </a:extLst>
          </p:cNvPr>
          <p:cNvSpPr/>
          <p:nvPr/>
        </p:nvSpPr>
        <p:spPr>
          <a:xfrm>
            <a:off x="6835602" y="3183568"/>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#19</a:t>
            </a:r>
          </a:p>
        </p:txBody>
      </p:sp>
      <p:pic>
        <p:nvPicPr>
          <p:cNvPr id="16" name="Рисунок 15">
            <a:extLst>
              <a:ext uri="{FF2B5EF4-FFF2-40B4-BE49-F238E27FC236}">
                <a16:creationId xmlns:a16="http://schemas.microsoft.com/office/drawing/2014/main" id="{A94AB39C-1A42-4D96-808E-95806462F62A}"/>
              </a:ext>
            </a:extLst>
          </p:cNvPr>
          <p:cNvPicPr>
            <a:picLocks noChangeAspect="1"/>
          </p:cNvPicPr>
          <p:nvPr/>
        </p:nvPicPr>
        <p:blipFill>
          <a:blip r:embed="rId3"/>
          <a:stretch>
            <a:fillRect/>
          </a:stretch>
        </p:blipFill>
        <p:spPr>
          <a:xfrm>
            <a:off x="403286" y="4415062"/>
            <a:ext cx="2448940" cy="983433"/>
          </a:xfrm>
          <a:prstGeom prst="rect">
            <a:avLst/>
          </a:prstGeom>
        </p:spPr>
      </p:pic>
      <p:sp>
        <p:nvSpPr>
          <p:cNvPr id="20" name="Rectangle 4">
            <a:extLst>
              <a:ext uri="{FF2B5EF4-FFF2-40B4-BE49-F238E27FC236}">
                <a16:creationId xmlns:a16="http://schemas.microsoft.com/office/drawing/2014/main" id="{E7D6E041-6859-4CB5-923E-702D97117258}"/>
              </a:ext>
            </a:extLst>
          </p:cNvPr>
          <p:cNvSpPr/>
          <p:nvPr/>
        </p:nvSpPr>
        <p:spPr>
          <a:xfrm>
            <a:off x="3144284" y="3674433"/>
            <a:ext cx="5415379" cy="2801408"/>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Dump OBB to </a:t>
            </a:r>
            <a:r>
              <a:rPr lang="en-US" sz="1400" dirty="0" err="1">
                <a:solidFill>
                  <a:srgbClr val="000000"/>
                </a:solidFill>
                <a:latin typeface="Segoe UI" panose="020B0502040204020203" pitchFamily="34" charset="0"/>
                <a:cs typeface="Segoe UI" panose="020B0502040204020203" pitchFamily="34" charset="0"/>
              </a:rPr>
              <a:t>cout</a:t>
            </a:r>
            <a:r>
              <a:rPr lang="en-US" sz="1400" dirty="0">
                <a:solidFill>
                  <a:srgbClr val="000000"/>
                </a:solidFill>
                <a:latin typeface="Segoe UI" panose="020B0502040204020203" pitchFamily="34" charset="0"/>
                <a:cs typeface="Segoe UI" panose="020B0502040204020203" pitchFamily="34" charset="0"/>
              </a:rPr>
              <a:t> to easily check its contents:</a:t>
            </a:r>
          </a:p>
          <a:p>
            <a:pPr lvl="1">
              <a:lnSpc>
                <a:spcPct val="120000"/>
              </a:lnSpc>
              <a:buClr>
                <a:schemeClr val="tx1"/>
              </a:buClr>
            </a:pPr>
            <a:r>
              <a:rPr lang="en-US" sz="1100" dirty="0" err="1">
                <a:solidFill>
                  <a:srgbClr val="000000"/>
                </a:solidFill>
                <a:latin typeface="Courier New" panose="02070309020205020404" pitchFamily="49" charset="0"/>
                <a:cs typeface="Courier New" panose="02070309020205020404" pitchFamily="49" charset="0"/>
              </a:rPr>
              <a:t>ILimb</a:t>
            </a:r>
            <a:r>
              <a:rPr lang="en-US" sz="1100" dirty="0">
                <a:solidFill>
                  <a:srgbClr val="000000"/>
                </a:solidFill>
                <a:latin typeface="Courier New" panose="02070309020205020404" pitchFamily="49" charset="0"/>
                <a:cs typeface="Courier New" panose="02070309020205020404" pitchFamily="49" charset="0"/>
              </a:rPr>
              <a:t>-&gt;</a:t>
            </a:r>
            <a:r>
              <a:rPr lang="en-US" sz="1100" dirty="0" err="1">
                <a:solidFill>
                  <a:srgbClr val="000000"/>
                </a:solidFill>
                <a:latin typeface="Courier New" panose="02070309020205020404" pitchFamily="49" charset="0"/>
                <a:cs typeface="Courier New" panose="02070309020205020404" pitchFamily="49" charset="0"/>
              </a:rPr>
              <a:t>SetOBB</a:t>
            </a:r>
            <a:r>
              <a:rPr lang="en-US" sz="1100" dirty="0">
                <a:solidFill>
                  <a:srgbClr val="000000"/>
                </a:solidFill>
                <a:latin typeface="Courier New" panose="02070309020205020404" pitchFamily="49" charset="0"/>
                <a:cs typeface="Courier New" panose="02070309020205020404" pitchFamily="49" charset="0"/>
              </a:rPr>
              <a:t>(</a:t>
            </a:r>
            <a:r>
              <a:rPr lang="en-US" sz="1100" dirty="0" err="1">
                <a:solidFill>
                  <a:srgbClr val="000000"/>
                </a:solidFill>
                <a:latin typeface="Courier New" panose="02070309020205020404" pitchFamily="49" charset="0"/>
                <a:cs typeface="Courier New" panose="02070309020205020404" pitchFamily="49" charset="0"/>
              </a:rPr>
              <a:t>limbObb</a:t>
            </a:r>
            <a:r>
              <a:rPr lang="en-US" sz="1100" dirty="0">
                <a:solidFill>
                  <a:srgbClr val="000000"/>
                </a:solidFill>
                <a:latin typeface="Courier New" panose="02070309020205020404" pitchFamily="49" charset="0"/>
                <a:cs typeface="Courier New" panose="02070309020205020404" pitchFamily="49" charset="0"/>
              </a:rPr>
              <a:t>);</a:t>
            </a:r>
          </a:p>
          <a:p>
            <a:pPr lvl="1">
              <a:lnSpc>
                <a:spcPct val="120000"/>
              </a:lnSpc>
              <a:buClr>
                <a:schemeClr val="tx1"/>
              </a:buClr>
            </a:pPr>
            <a:r>
              <a:rPr lang="en-US" sz="1100" dirty="0" err="1">
                <a:solidFill>
                  <a:srgbClr val="000000"/>
                </a:solidFill>
                <a:latin typeface="Courier New" panose="02070309020205020404" pitchFamily="49" charset="0"/>
                <a:cs typeface="Courier New" panose="02070309020205020404" pitchFamily="49" charset="0"/>
              </a:rPr>
              <a:t>ILimb</a:t>
            </a:r>
            <a:r>
              <a:rPr lang="en-US" sz="1100" dirty="0">
                <a:solidFill>
                  <a:srgbClr val="000000"/>
                </a:solidFill>
                <a:latin typeface="Courier New" panose="02070309020205020404" pitchFamily="49" charset="0"/>
                <a:cs typeface="Courier New" panose="02070309020205020404" pitchFamily="49" charset="0"/>
              </a:rPr>
              <a:t>-&gt;</a:t>
            </a:r>
            <a:r>
              <a:rPr lang="en-US" sz="1100" dirty="0" err="1">
                <a:solidFill>
                  <a:srgbClr val="000000"/>
                </a:solidFill>
                <a:latin typeface="Courier New" panose="02070309020205020404" pitchFamily="49" charset="0"/>
                <a:cs typeface="Courier New" panose="02070309020205020404" pitchFamily="49" charset="0"/>
              </a:rPr>
              <a:t>GetOBB</a:t>
            </a:r>
            <a:r>
              <a:rPr lang="en-US" sz="1100" dirty="0">
                <a:solidFill>
                  <a:srgbClr val="000000"/>
                </a:solidFill>
                <a:latin typeface="Courier New" panose="02070309020205020404" pitchFamily="49" charset="0"/>
                <a:cs typeface="Courier New" panose="02070309020205020404" pitchFamily="49" charset="0"/>
              </a:rPr>
              <a:t>().Dump();</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Enlarge OBB manually and store the updated OBB in limb in another transaction.</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Check the contents of updated OBB.</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Undo changes and check the contents again: </a:t>
            </a:r>
            <a:r>
              <a:rPr lang="en-US" sz="1400" b="1" dirty="0">
                <a:solidFill>
                  <a:srgbClr val="000000"/>
                </a:solidFill>
                <a:latin typeface="Segoe UI" panose="020B0502040204020203" pitchFamily="34" charset="0"/>
                <a:cs typeface="Segoe UI" panose="020B0502040204020203" pitchFamily="34" charset="0"/>
              </a:rPr>
              <a:t>OBB attribute disappears!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To make undo/redo work:</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complete </a:t>
            </a:r>
            <a:r>
              <a:rPr lang="en-US" sz="1400" b="1" dirty="0">
                <a:solidFill>
                  <a:srgbClr val="000000"/>
                </a:solidFill>
                <a:latin typeface="Segoe UI" panose="020B0502040204020203" pitchFamily="34" charset="0"/>
                <a:cs typeface="Segoe UI" panose="020B0502040204020203" pitchFamily="34" charset="0"/>
              </a:rPr>
              <a:t>Restore()</a:t>
            </a:r>
            <a:r>
              <a:rPr lang="en-US" sz="1400" dirty="0">
                <a:solidFill>
                  <a:srgbClr val="000000"/>
                </a:solidFill>
                <a:latin typeface="Segoe UI" panose="020B0502040204020203" pitchFamily="34" charset="0"/>
                <a:cs typeface="Segoe UI" panose="020B0502040204020203" pitchFamily="34" charset="0"/>
              </a:rPr>
              <a:t> and </a:t>
            </a:r>
            <a:r>
              <a:rPr lang="en-US" sz="1400" b="1" dirty="0">
                <a:solidFill>
                  <a:srgbClr val="000000"/>
                </a:solidFill>
                <a:latin typeface="Segoe UI" panose="020B0502040204020203" pitchFamily="34" charset="0"/>
                <a:cs typeface="Segoe UI" panose="020B0502040204020203" pitchFamily="34" charset="0"/>
              </a:rPr>
              <a:t>Paste() </a:t>
            </a:r>
            <a:r>
              <a:rPr lang="en-US" sz="1400" dirty="0">
                <a:solidFill>
                  <a:srgbClr val="000000"/>
                </a:solidFill>
                <a:latin typeface="Segoe UI" panose="020B0502040204020203" pitchFamily="34" charset="0"/>
                <a:cs typeface="Segoe UI" panose="020B0502040204020203" pitchFamily="34" charset="0"/>
              </a:rPr>
              <a:t>methods,</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call </a:t>
            </a:r>
            <a:r>
              <a:rPr lang="en-US" sz="1400" b="1" dirty="0">
                <a:solidFill>
                  <a:srgbClr val="000000"/>
                </a:solidFill>
                <a:latin typeface="Segoe UI" panose="020B0502040204020203" pitchFamily="34" charset="0"/>
                <a:cs typeface="Segoe UI" panose="020B0502040204020203" pitchFamily="34" charset="0"/>
              </a:rPr>
              <a:t>this-&gt;Backup()</a:t>
            </a:r>
            <a:r>
              <a:rPr lang="en-US" sz="1400" dirty="0">
                <a:solidFill>
                  <a:srgbClr val="000000"/>
                </a:solidFill>
                <a:latin typeface="Segoe UI" panose="020B0502040204020203" pitchFamily="34" charset="0"/>
                <a:cs typeface="Segoe UI" panose="020B0502040204020203" pitchFamily="34" charset="0"/>
              </a:rPr>
              <a:t> in </a:t>
            </a:r>
            <a:r>
              <a:rPr lang="en-US" sz="1400" dirty="0" err="1">
                <a:solidFill>
                  <a:srgbClr val="000000"/>
                </a:solidFill>
                <a:latin typeface="Segoe UI" panose="020B0502040204020203" pitchFamily="34" charset="0"/>
                <a:cs typeface="Segoe UI" panose="020B0502040204020203" pitchFamily="34" charset="0"/>
              </a:rPr>
              <a:t>SetOBB</a:t>
            </a:r>
            <a:r>
              <a:rPr lang="en-US" sz="1400" dirty="0">
                <a:solidFill>
                  <a:srgbClr val="000000"/>
                </a:solidFill>
                <a:latin typeface="Segoe UI" panose="020B0502040204020203" pitchFamily="34" charset="0"/>
                <a:cs typeface="Segoe UI" panose="020B0502040204020203" pitchFamily="34" charset="0"/>
              </a:rPr>
              <a:t>().</a:t>
            </a:r>
          </a:p>
        </p:txBody>
      </p:sp>
      <p:sp>
        <p:nvSpPr>
          <p:cNvPr id="21" name="Rectangle 8">
            <a:extLst>
              <a:ext uri="{FF2B5EF4-FFF2-40B4-BE49-F238E27FC236}">
                <a16:creationId xmlns:a16="http://schemas.microsoft.com/office/drawing/2014/main" id="{8A51861C-DBEF-488E-9841-76B17C56AD49}"/>
              </a:ext>
            </a:extLst>
          </p:cNvPr>
          <p:cNvSpPr/>
          <p:nvPr/>
        </p:nvSpPr>
        <p:spPr>
          <a:xfrm rot="5400000">
            <a:off x="7861074" y="4373022"/>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a:t>
            </a:r>
            <a:r>
              <a:rPr lang="ru-RU" sz="1400" b="1" dirty="0">
                <a:solidFill>
                  <a:schemeClr val="bg2">
                    <a:lumMod val="75000"/>
                  </a:schemeClr>
                </a:solidFill>
                <a:latin typeface="Segoe UI" panose="020B0502040204020203" pitchFamily="34" charset="0"/>
                <a:cs typeface="Segoe UI" panose="020B0502040204020203" pitchFamily="34" charset="0"/>
              </a:rPr>
              <a:t>20</a:t>
            </a:r>
            <a:endParaRPr lang="en-US" sz="1400" b="1" dirty="0">
              <a:solidFill>
                <a:schemeClr val="bg2">
                  <a:lumMod val="75000"/>
                </a:schemeClr>
              </a:solidFill>
              <a:latin typeface="Segoe UI" panose="020B0502040204020203" pitchFamily="34" charset="0"/>
              <a:cs typeface="Segoe UI" panose="020B0502040204020203" pitchFamily="34" charset="0"/>
            </a:endParaRPr>
          </a:p>
        </p:txBody>
      </p:sp>
      <p:pic>
        <p:nvPicPr>
          <p:cNvPr id="22" name="Рисунок 21">
            <a:extLst>
              <a:ext uri="{FF2B5EF4-FFF2-40B4-BE49-F238E27FC236}">
                <a16:creationId xmlns:a16="http://schemas.microsoft.com/office/drawing/2014/main" id="{5C40FDEA-57FC-49B4-B2A6-F6FE05B9E0FA}"/>
              </a:ext>
            </a:extLst>
          </p:cNvPr>
          <p:cNvPicPr>
            <a:picLocks noChangeAspect="1"/>
          </p:cNvPicPr>
          <p:nvPr/>
        </p:nvPicPr>
        <p:blipFill>
          <a:blip r:embed="rId4"/>
          <a:stretch>
            <a:fillRect/>
          </a:stretch>
        </p:blipFill>
        <p:spPr>
          <a:xfrm>
            <a:off x="403286" y="2498479"/>
            <a:ext cx="2448940" cy="1799400"/>
          </a:xfrm>
          <a:prstGeom prst="rect">
            <a:avLst/>
          </a:prstGeom>
        </p:spPr>
      </p:pic>
    </p:spTree>
    <p:extLst>
      <p:ext uri="{BB962C8B-B14F-4D97-AF65-F5344CB8AC3E}">
        <p14:creationId xmlns:p14="http://schemas.microsoft.com/office/powerpoint/2010/main" val="1672742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en-US" dirty="0">
                <a:latin typeface="Segoe UI" panose="020B0502040204020203" pitchFamily="34" charset="0"/>
                <a:cs typeface="Segoe UI" panose="020B0502040204020203" pitchFamily="34" charset="0"/>
              </a:rPr>
              <a:t>That’s all.</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164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Global view</a:t>
            </a:r>
            <a:endParaRPr lang="en-GB"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CCA3E71E-443B-4A20-B6A1-232830D9FCE2}"/>
              </a:ext>
            </a:extLst>
          </p:cNvPr>
          <p:cNvSpPr txBox="1"/>
          <p:nvPr/>
        </p:nvSpPr>
        <p:spPr>
          <a:xfrm>
            <a:off x="2785369" y="1217878"/>
            <a:ext cx="4025005" cy="384721"/>
          </a:xfrm>
          <a:prstGeom prst="rect">
            <a:avLst/>
          </a:prstGeom>
          <a:noFill/>
        </p:spPr>
        <p:txBody>
          <a:bodyPr wrap="square" rtlCol="0">
            <a:spAutoFit/>
          </a:bodyPr>
          <a:lstStyle/>
          <a:p>
            <a:r>
              <a:rPr lang="en-US" i="1" dirty="0">
                <a:solidFill>
                  <a:srgbClr val="000000"/>
                </a:solidFill>
                <a:latin typeface="Segoe UI" panose="020B0502040204020203" pitchFamily="34" charset="0"/>
                <a:cs typeface="Segoe UI" panose="020B0502040204020203" pitchFamily="34" charset="0"/>
              </a:rPr>
              <a:t>Open-source 3D modeling kernel</a:t>
            </a:r>
            <a:endParaRPr lang="ru-RU" i="1" dirty="0">
              <a:solidFill>
                <a:srgbClr val="000000"/>
              </a:solidFill>
              <a:latin typeface="Segoe UI" panose="020B0502040204020203" pitchFamily="34" charset="0"/>
              <a:cs typeface="Segoe UI" panose="020B0502040204020203" pitchFamily="34" charset="0"/>
            </a:endParaRPr>
          </a:p>
        </p:txBody>
      </p:sp>
      <p:cxnSp>
        <p:nvCxnSpPr>
          <p:cNvPr id="7" name="Прямая со стрелкой 5">
            <a:extLst>
              <a:ext uri="{FF2B5EF4-FFF2-40B4-BE49-F238E27FC236}">
                <a16:creationId xmlns:a16="http://schemas.microsoft.com/office/drawing/2014/main" id="{F827E058-FEB3-4D96-8255-601960F4E6D1}"/>
              </a:ext>
            </a:extLst>
          </p:cNvPr>
          <p:cNvCxnSpPr>
            <a:cxnSpLocks/>
          </p:cNvCxnSpPr>
          <p:nvPr/>
        </p:nvCxnSpPr>
        <p:spPr>
          <a:xfrm flipH="1">
            <a:off x="2424248" y="2713065"/>
            <a:ext cx="1600200" cy="719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C8CFD7B4-372A-411A-9A2F-0DA27FBDF9B9}"/>
              </a:ext>
            </a:extLst>
          </p:cNvPr>
          <p:cNvSpPr txBox="1"/>
          <p:nvPr/>
        </p:nvSpPr>
        <p:spPr>
          <a:xfrm>
            <a:off x="824048" y="3470201"/>
            <a:ext cx="2743200" cy="707886"/>
          </a:xfrm>
          <a:prstGeom prst="rect">
            <a:avLst/>
          </a:prstGeom>
          <a:noFill/>
        </p:spPr>
        <p:txBody>
          <a:bodyPr wrap="square" rtlCol="0">
            <a:spAutoFit/>
          </a:bodyPr>
          <a:lstStyle/>
          <a:p>
            <a:pPr algn="ctr"/>
            <a:r>
              <a:rPr lang="en-US" sz="2000" dirty="0">
                <a:solidFill>
                  <a:schemeClr val="bg2">
                    <a:lumMod val="50000"/>
                  </a:schemeClr>
                </a:solidFill>
                <a:latin typeface="Segoe UI" panose="020B0502040204020203" pitchFamily="34" charset="0"/>
                <a:cs typeface="Segoe UI" panose="020B0502040204020203" pitchFamily="34" charset="0"/>
              </a:rPr>
              <a:t>Solid and surface modeling</a:t>
            </a:r>
            <a:endParaRPr lang="ru-RU" sz="2000" dirty="0">
              <a:solidFill>
                <a:schemeClr val="bg2">
                  <a:lumMod val="50000"/>
                </a:schemeClr>
              </a:solidFill>
              <a:latin typeface="Segoe UI" panose="020B0502040204020203" pitchFamily="34" charset="0"/>
              <a:cs typeface="Segoe UI" panose="020B0502040204020203" pitchFamily="34" charset="0"/>
            </a:endParaRPr>
          </a:p>
        </p:txBody>
      </p:sp>
      <p:cxnSp>
        <p:nvCxnSpPr>
          <p:cNvPr id="9" name="Прямая со стрелкой 12">
            <a:extLst>
              <a:ext uri="{FF2B5EF4-FFF2-40B4-BE49-F238E27FC236}">
                <a16:creationId xmlns:a16="http://schemas.microsoft.com/office/drawing/2014/main" id="{FD8CF84E-7A71-461C-A955-A19A6CF6FAF3}"/>
              </a:ext>
            </a:extLst>
          </p:cNvPr>
          <p:cNvCxnSpPr>
            <a:cxnSpLocks/>
          </p:cNvCxnSpPr>
          <p:nvPr/>
        </p:nvCxnSpPr>
        <p:spPr>
          <a:xfrm>
            <a:off x="4461770" y="3019497"/>
            <a:ext cx="3865" cy="1153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8537D13-1246-4ED6-A497-0DE219E63397}"/>
              </a:ext>
            </a:extLst>
          </p:cNvPr>
          <p:cNvSpPr txBox="1"/>
          <p:nvPr/>
        </p:nvSpPr>
        <p:spPr>
          <a:xfrm>
            <a:off x="3359252" y="4271474"/>
            <a:ext cx="2205036" cy="707886"/>
          </a:xfrm>
          <a:prstGeom prst="rect">
            <a:avLst/>
          </a:prstGeom>
          <a:noFill/>
        </p:spPr>
        <p:txBody>
          <a:bodyPr wrap="square" rtlCol="0">
            <a:spAutoFit/>
          </a:bodyPr>
          <a:lstStyle/>
          <a:p>
            <a:pPr algn="ctr"/>
            <a:r>
              <a:rPr lang="en-US" sz="2000" dirty="0">
                <a:solidFill>
                  <a:schemeClr val="bg2">
                    <a:lumMod val="50000"/>
                  </a:schemeClr>
                </a:solidFill>
                <a:latin typeface="Segoe UI" panose="020B0502040204020203" pitchFamily="34" charset="0"/>
                <a:cs typeface="Segoe UI" panose="020B0502040204020203" pitchFamily="34" charset="0"/>
              </a:rPr>
              <a:t>Visualization services</a:t>
            </a:r>
            <a:endParaRPr lang="ru-RU" sz="2000" dirty="0">
              <a:solidFill>
                <a:schemeClr val="bg2">
                  <a:lumMod val="50000"/>
                </a:schemeClr>
              </a:solidFill>
              <a:latin typeface="Segoe UI" panose="020B0502040204020203" pitchFamily="34" charset="0"/>
              <a:cs typeface="Segoe UI" panose="020B0502040204020203" pitchFamily="34" charset="0"/>
            </a:endParaRPr>
          </a:p>
        </p:txBody>
      </p:sp>
      <p:cxnSp>
        <p:nvCxnSpPr>
          <p:cNvPr id="11" name="Прямая со стрелкой 18">
            <a:extLst>
              <a:ext uri="{FF2B5EF4-FFF2-40B4-BE49-F238E27FC236}">
                <a16:creationId xmlns:a16="http://schemas.microsoft.com/office/drawing/2014/main" id="{C0AD3273-778A-4066-B20B-766949F8D9E4}"/>
              </a:ext>
            </a:extLst>
          </p:cNvPr>
          <p:cNvCxnSpPr>
            <a:cxnSpLocks/>
          </p:cNvCxnSpPr>
          <p:nvPr/>
        </p:nvCxnSpPr>
        <p:spPr>
          <a:xfrm>
            <a:off x="4860266" y="2738775"/>
            <a:ext cx="1658905" cy="1049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66ED600C-1686-418F-9025-CD56E210BD98}"/>
              </a:ext>
            </a:extLst>
          </p:cNvPr>
          <p:cNvSpPr txBox="1"/>
          <p:nvPr/>
        </p:nvSpPr>
        <p:spPr>
          <a:xfrm>
            <a:off x="6186275" y="3842688"/>
            <a:ext cx="2640225" cy="830997"/>
          </a:xfrm>
          <a:prstGeom prst="rect">
            <a:avLst/>
          </a:prstGeom>
          <a:noFill/>
        </p:spPr>
        <p:txBody>
          <a:bodyPr wrap="square" rtlCol="0">
            <a:spAutoFit/>
          </a:bodyPr>
          <a:lstStyle/>
          <a:p>
            <a:r>
              <a:rPr lang="en-US" sz="2400" b="1" dirty="0">
                <a:solidFill>
                  <a:srgbClr val="000000"/>
                </a:solidFill>
                <a:latin typeface="Segoe UI" panose="020B0502040204020203" pitchFamily="34" charset="0"/>
                <a:cs typeface="Segoe UI" panose="020B0502040204020203" pitchFamily="34" charset="0"/>
              </a:rPr>
              <a:t>Application</a:t>
            </a:r>
            <a:br>
              <a:rPr lang="en-US" sz="2400" b="1" dirty="0">
                <a:solidFill>
                  <a:srgbClr val="000000"/>
                </a:solidFill>
                <a:latin typeface="Segoe UI" panose="020B0502040204020203" pitchFamily="34" charset="0"/>
                <a:cs typeface="Segoe UI" panose="020B0502040204020203" pitchFamily="34" charset="0"/>
              </a:rPr>
            </a:br>
            <a:r>
              <a:rPr lang="en-US" sz="2400" b="1" dirty="0">
                <a:solidFill>
                  <a:srgbClr val="000000"/>
                </a:solidFill>
                <a:latin typeface="Segoe UI" panose="020B0502040204020203" pitchFamily="34" charset="0"/>
                <a:cs typeface="Segoe UI" panose="020B0502040204020203" pitchFamily="34" charset="0"/>
              </a:rPr>
              <a:t>framework</a:t>
            </a:r>
            <a:endParaRPr lang="ru-RU" sz="2400" b="1" dirty="0">
              <a:solidFill>
                <a:srgbClr val="000000"/>
              </a:solidFill>
              <a:latin typeface="Segoe UI" panose="020B0502040204020203" pitchFamily="34" charset="0"/>
              <a:cs typeface="Segoe UI" panose="020B0502040204020203" pitchFamily="34" charset="0"/>
            </a:endParaRPr>
          </a:p>
        </p:txBody>
      </p:sp>
      <p:cxnSp>
        <p:nvCxnSpPr>
          <p:cNvPr id="13" name="Прямая со стрелкой 26">
            <a:extLst>
              <a:ext uri="{FF2B5EF4-FFF2-40B4-BE49-F238E27FC236}">
                <a16:creationId xmlns:a16="http://schemas.microsoft.com/office/drawing/2014/main" id="{8FB63189-3CD7-4DA9-B7ED-DE3CA68C0AE0}"/>
              </a:ext>
            </a:extLst>
          </p:cNvPr>
          <p:cNvCxnSpPr>
            <a:cxnSpLocks/>
          </p:cNvCxnSpPr>
          <p:nvPr/>
        </p:nvCxnSpPr>
        <p:spPr>
          <a:xfrm>
            <a:off x="4927202" y="2549113"/>
            <a:ext cx="2368232" cy="260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81B97852-B0A6-4123-996F-973908DB796C}"/>
              </a:ext>
            </a:extLst>
          </p:cNvPr>
          <p:cNvSpPr txBox="1"/>
          <p:nvPr/>
        </p:nvSpPr>
        <p:spPr>
          <a:xfrm>
            <a:off x="7354989" y="2629513"/>
            <a:ext cx="2393195" cy="400110"/>
          </a:xfrm>
          <a:prstGeom prst="rect">
            <a:avLst/>
          </a:prstGeom>
          <a:noFill/>
        </p:spPr>
        <p:txBody>
          <a:bodyPr wrap="square" rtlCol="0">
            <a:spAutoFit/>
          </a:bodyPr>
          <a:lstStyle/>
          <a:p>
            <a:r>
              <a:rPr lang="en-US" sz="2000" dirty="0">
                <a:solidFill>
                  <a:schemeClr val="bg2">
                    <a:lumMod val="50000"/>
                  </a:schemeClr>
                </a:solidFill>
                <a:latin typeface="Segoe UI" panose="020B0502040204020203" pitchFamily="34" charset="0"/>
                <a:cs typeface="Segoe UI" panose="020B0502040204020203" pitchFamily="34" charset="0"/>
              </a:rPr>
              <a:t>Data exchange</a:t>
            </a:r>
            <a:endParaRPr lang="ru-RU" sz="2000" dirty="0">
              <a:solidFill>
                <a:schemeClr val="bg2">
                  <a:lumMod val="50000"/>
                </a:schemeClr>
              </a:solidFill>
              <a:latin typeface="Segoe UI" panose="020B0502040204020203" pitchFamily="34" charset="0"/>
              <a:cs typeface="Segoe UI" panose="020B0502040204020203" pitchFamily="34"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2840" y="1772816"/>
            <a:ext cx="3600000" cy="1171429"/>
          </a:xfrm>
          <a:prstGeom prst="rect">
            <a:avLst/>
          </a:prstGeom>
        </p:spPr>
      </p:pic>
    </p:spTree>
    <p:extLst>
      <p:ext uri="{BB962C8B-B14F-4D97-AF65-F5344CB8AC3E}">
        <p14:creationId xmlns:p14="http://schemas.microsoft.com/office/powerpoint/2010/main" val="3439563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en-US" dirty="0">
                <a:latin typeface="Segoe UI" panose="020B0502040204020203" pitchFamily="34" charset="0"/>
                <a:cs typeface="Segoe UI" panose="020B0502040204020203" pitchFamily="34" charset="0"/>
              </a:rPr>
              <a:t>OCAF fundamentals</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20181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30662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50701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055187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heme/theme1.xml><?xml version="1.0" encoding="utf-8"?>
<a:theme xmlns:a="http://schemas.openxmlformats.org/drawingml/2006/main" name="Copie de ppt_Template_euriware-Capgemini">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Copie de ppt_Template_euriware-Capgemini</Template>
  <TotalTime>52824</TotalTime>
  <Words>4974</Words>
  <Application>Microsoft Office PowerPoint</Application>
  <PresentationFormat>Лист A4 (210x297 мм)</PresentationFormat>
  <Paragraphs>561</Paragraphs>
  <Slides>47</Slides>
  <Notes>47</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1</vt:i4>
      </vt:variant>
      <vt:variant>
        <vt:lpstr>Заголовки слайдов</vt:lpstr>
      </vt:variant>
      <vt:variant>
        <vt:i4>47</vt:i4>
      </vt:variant>
    </vt:vector>
  </HeadingPairs>
  <TitlesOfParts>
    <vt:vector size="54" baseType="lpstr">
      <vt:lpstr>Arial</vt:lpstr>
      <vt:lpstr>Calibri</vt:lpstr>
      <vt:lpstr>Courier New</vt:lpstr>
      <vt:lpstr>Segoe UI</vt:lpstr>
      <vt:lpstr>Wingdings</vt:lpstr>
      <vt:lpstr>Copie de ppt_Template_euriware-Capgemini</vt:lpstr>
      <vt:lpstr>think-cell Slide</vt:lpstr>
      <vt:lpstr>OCAF: OpenCascade Application Framework</vt:lpstr>
      <vt:lpstr>Training contents</vt:lpstr>
      <vt:lpstr>Training contents</vt:lpstr>
      <vt:lpstr>Training contents</vt:lpstr>
      <vt:lpstr>Global view</vt:lpstr>
      <vt:lpstr>OCAF fundamentals</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Typical architecture</vt:lpstr>
      <vt:lpstr>OCAF fundamentals / Typical architecture</vt:lpstr>
      <vt:lpstr>OCAF fundamentals / Application &amp; Document</vt:lpstr>
      <vt:lpstr>OCAF fundamentals / Application &amp; Document</vt:lpstr>
      <vt:lpstr>OCAF fundamentals / Application &amp; Document</vt:lpstr>
      <vt:lpstr>OCAF fundamentals / Practice</vt:lpstr>
      <vt:lpstr>OCAF fundamentals / Practice</vt:lpstr>
      <vt:lpstr>OCAF fundamentals / Practice</vt:lpstr>
      <vt:lpstr>OCAF fundamentals / Practice</vt:lpstr>
      <vt:lpstr>OCAF fundamentals / Elements / Label</vt:lpstr>
      <vt:lpstr>OCAF fundamentals / Elements / Label</vt:lpstr>
      <vt:lpstr>OCAF fundamentals / Elements / Label</vt:lpstr>
      <vt:lpstr>OCAF fundamentals / Elements / Label</vt:lpstr>
      <vt:lpstr>OCAF fundamentals / Elements / Attribute</vt:lpstr>
      <vt:lpstr>OCAF fundamentals / Elements / Best practice</vt:lpstr>
      <vt:lpstr>OCAF fundamentals / Elements / Attribute</vt:lpstr>
      <vt:lpstr>OCAF fundamentals / Transactions</vt:lpstr>
      <vt:lpstr>OCAF fundamentals / Transactions</vt:lpstr>
      <vt:lpstr>OCAF fundamentals / Memo</vt:lpstr>
      <vt:lpstr>OCAF fundamentals / Alternatives</vt:lpstr>
      <vt:lpstr>Object interfaces</vt:lpstr>
      <vt:lpstr>Interfaces / Data Scheme</vt:lpstr>
      <vt:lpstr>Interfaces / Limb</vt:lpstr>
      <vt:lpstr>Interfaces / Socket</vt:lpstr>
      <vt:lpstr>Сustom attribute</vt:lpstr>
      <vt:lpstr>Custom Attr. / Motivation</vt:lpstr>
      <vt:lpstr>Custom Attr. / Use case</vt:lpstr>
      <vt:lpstr>Custom Attr. / Persistence</vt:lpstr>
      <vt:lpstr>Custom Attr. / Implementation</vt:lpstr>
      <vt:lpstr>Custom Attr. / Implementation</vt:lpstr>
      <vt:lpstr>That’s all.</vt:lpstr>
    </vt:vector>
  </TitlesOfParts>
  <Manager>patrick.clovirola@euriware.fr</Manager>
  <Company>AREVA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ppt Template</dc:subject>
  <dc:creator>Sergey SLYADNEV</dc:creator>
  <cp:lastModifiedBy>Sergey Slyadnev</cp:lastModifiedBy>
  <cp:revision>1159</cp:revision>
  <cp:lastPrinted>2018-05-16T06:57:05Z</cp:lastPrinted>
  <dcterms:created xsi:type="dcterms:W3CDTF">2014-05-14T11:11:57Z</dcterms:created>
  <dcterms:modified xsi:type="dcterms:W3CDTF">2021-06-06T06:47:58Z</dcterms:modified>
</cp:coreProperties>
</file>