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48"/>
  </p:notesMasterIdLst>
  <p:handoutMasterIdLst>
    <p:handoutMasterId r:id="rId49"/>
  </p:handoutMasterIdLst>
  <p:sldIdLst>
    <p:sldId id="528" r:id="rId2"/>
    <p:sldId id="588" r:id="rId3"/>
    <p:sldId id="593" r:id="rId4"/>
    <p:sldId id="605" r:id="rId5"/>
    <p:sldId id="589" r:id="rId6"/>
    <p:sldId id="590" r:id="rId7"/>
    <p:sldId id="620" r:id="rId8"/>
    <p:sldId id="622" r:id="rId9"/>
    <p:sldId id="623" r:id="rId10"/>
    <p:sldId id="626" r:id="rId11"/>
    <p:sldId id="627" r:id="rId12"/>
    <p:sldId id="617" r:id="rId13"/>
    <p:sldId id="592" r:id="rId14"/>
    <p:sldId id="594" r:id="rId15"/>
    <p:sldId id="595" r:id="rId16"/>
    <p:sldId id="597" r:id="rId17"/>
    <p:sldId id="634" r:id="rId18"/>
    <p:sldId id="625" r:id="rId19"/>
    <p:sldId id="598" r:id="rId20"/>
    <p:sldId id="568" r:id="rId21"/>
    <p:sldId id="621" r:id="rId22"/>
    <p:sldId id="628" r:id="rId23"/>
    <p:sldId id="630" r:id="rId24"/>
    <p:sldId id="606" r:id="rId25"/>
    <p:sldId id="607" r:id="rId26"/>
    <p:sldId id="631" r:id="rId27"/>
    <p:sldId id="633" r:id="rId28"/>
    <p:sldId id="632" r:id="rId29"/>
    <p:sldId id="635" r:id="rId30"/>
    <p:sldId id="610" r:id="rId31"/>
    <p:sldId id="611" r:id="rId32"/>
    <p:sldId id="642" r:id="rId33"/>
    <p:sldId id="643" r:id="rId34"/>
    <p:sldId id="644" r:id="rId35"/>
    <p:sldId id="637" r:id="rId36"/>
    <p:sldId id="638" r:id="rId37"/>
    <p:sldId id="613" r:id="rId38"/>
    <p:sldId id="612" r:id="rId39"/>
    <p:sldId id="645" r:id="rId40"/>
    <p:sldId id="646" r:id="rId41"/>
    <p:sldId id="647" r:id="rId42"/>
    <p:sldId id="648" r:id="rId43"/>
    <p:sldId id="649" r:id="rId44"/>
    <p:sldId id="650" r:id="rId45"/>
    <p:sldId id="651" r:id="rId46"/>
    <p:sldId id="596" r:id="rId47"/>
  </p:sldIdLst>
  <p:sldSz cx="9906000" cy="6858000" type="A4"/>
  <p:notesSz cx="6797675" cy="9928225"/>
  <p:custDataLst>
    <p:tags r:id="rId50"/>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A8200"/>
    <a:srgbClr val="00338C"/>
    <a:srgbClr val="FE7DA0"/>
    <a:srgbClr val="DDFFEC"/>
    <a:srgbClr val="F9BE01"/>
    <a:srgbClr val="2595FF"/>
    <a:srgbClr val="005B7C"/>
    <a:srgbClr val="00498D"/>
    <a:srgbClr val="92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14" autoAdjust="0"/>
    <p:restoredTop sz="96911" autoAdjust="0"/>
  </p:normalViewPr>
  <p:slideViewPr>
    <p:cSldViewPr snapToGrid="0">
      <p:cViewPr varScale="1">
        <p:scale>
          <a:sx n="126" d="100"/>
          <a:sy n="126" d="100"/>
        </p:scale>
        <p:origin x="402" y="13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6/6/2021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20</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24</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30</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1794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5398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0971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5083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0937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39</a:t>
            </a:fld>
            <a:endParaRPr lang="en-US"/>
          </a:p>
        </p:txBody>
      </p:sp>
    </p:spTree>
    <p:extLst>
      <p:ext uri="{BB962C8B-B14F-4D97-AF65-F5344CB8AC3E}">
        <p14:creationId xmlns:p14="http://schemas.microsoft.com/office/powerpoint/2010/main" val="141151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8971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8016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3842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43444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74884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2681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6/6/2021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www.opencascade.com/content/cad-processo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br>
              <a:rPr lang="en-US" sz="2800" dirty="0">
                <a:latin typeface="Segoe UI" panose="020B0502040204020203" pitchFamily="34" charset="0"/>
                <a:cs typeface="Segoe UI" panose="020B0502040204020203" pitchFamily="34" charset="0"/>
              </a:rPr>
            </a:br>
            <a:r>
              <a:rPr lang="en-US" sz="2800" b="1" dirty="0">
                <a:latin typeface="Segoe UI" panose="020B0502040204020203" pitchFamily="34" charset="0"/>
                <a:cs typeface="Segoe UI" panose="020B0502040204020203" pitchFamily="34" charset="0"/>
              </a:rPr>
              <a:t>Advanced Modeling</a:t>
            </a:r>
            <a:br>
              <a:rPr lang="en-US" sz="2800" b="1" dirty="0">
                <a:latin typeface="Segoe UI" panose="020B0502040204020203" pitchFamily="34" charset="0"/>
                <a:cs typeface="Segoe UI" panose="020B0502040204020203" pitchFamily="34" charset="0"/>
              </a:rPr>
            </a:br>
            <a:r>
              <a:rPr lang="en-US" sz="2800" b="1" dirty="0">
                <a:latin typeface="Segoe UI" panose="020B0502040204020203" pitchFamily="34" charset="0"/>
                <a:cs typeface="Segoe UI" panose="020B0502040204020203" pitchFamily="34" charset="0"/>
              </a:rPr>
              <a:t>Shape Healing</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Облачко с текстом: прямоугольное 6">
            <a:extLst>
              <a:ext uri="{FF2B5EF4-FFF2-40B4-BE49-F238E27FC236}">
                <a16:creationId xmlns:a16="http://schemas.microsoft.com/office/drawing/2014/main" id="{6018654B-C2E7-4097-8381-5867461B3C0D}"/>
              </a:ext>
            </a:extLst>
          </p:cNvPr>
          <p:cNvSpPr/>
          <p:nvPr/>
        </p:nvSpPr>
        <p:spPr>
          <a:xfrm>
            <a:off x="1217658" y="5180361"/>
            <a:ext cx="3993534" cy="771706"/>
          </a:xfrm>
          <a:prstGeom prst="wedgeRectCallout">
            <a:avLst>
              <a:gd name="adj1" fmla="val 22524"/>
              <a:gd name="adj2" fmla="val -726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Check in CAD Processor software (</a:t>
            </a:r>
            <a:r>
              <a:rPr lang="en-US" sz="1200" dirty="0">
                <a:solidFill>
                  <a:schemeClr val="tx2">
                    <a:lumMod val="50000"/>
                  </a:schemeClr>
                </a:solidFill>
                <a:latin typeface="Segoe UI" panose="020B0502040204020203" pitchFamily="34" charset="0"/>
                <a:cs typeface="Segoe UI" panose="020B0502040204020203" pitchFamily="34" charset="0"/>
                <a:hlinkClick r:id="rId4"/>
              </a:rPr>
              <a:t>https://www.opencascade.com/content/cad-processor</a:t>
            </a:r>
            <a:r>
              <a:rPr lang="en-US" sz="1200" dirty="0">
                <a:solidFill>
                  <a:schemeClr val="tx2">
                    <a:lumMod val="50000"/>
                  </a:schemeClr>
                </a:solidFill>
                <a:latin typeface="Segoe UI" panose="020B0502040204020203" pitchFamily="34" charset="0"/>
                <a:cs typeface="Segoe UI" panose="020B0502040204020203" pitchFamily="34" charset="0"/>
              </a:rPr>
              <a:t>)</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45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86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419" y="3334737"/>
            <a:ext cx="4316026" cy="3237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DEDB6D82-180B-4555-AF9E-7A32BF774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9800" y="1564978"/>
            <a:ext cx="3607365" cy="5007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34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pPr>
            <a:r>
              <a:rPr lang="en-US" sz="2000" dirty="0">
                <a:latin typeface="Segoe UI" panose="020B0502040204020203" pitchFamily="34" charset="0"/>
                <a:cs typeface="Segoe UI" panose="020B0502040204020203" pitchFamily="34" charset="0"/>
              </a:rPr>
              <a:t>OCAF fundamentals</a:t>
            </a:r>
          </a:p>
          <a:p>
            <a:pPr>
              <a:lnSpc>
                <a:spcPct val="120000"/>
              </a:lnSpc>
            </a:pPr>
            <a:r>
              <a:rPr lang="en-US" sz="2000" dirty="0">
                <a:latin typeface="Segoe UI" panose="020B0502040204020203" pitchFamily="34" charset="0"/>
                <a:cs typeface="Segoe UI" panose="020B0502040204020203" pitchFamily="34" charset="0"/>
              </a:rPr>
              <a:t>Object interfaces</a:t>
            </a:r>
          </a:p>
          <a:p>
            <a:pPr>
              <a:lnSpc>
                <a:spcPct val="120000"/>
              </a:lnSpc>
            </a:pPr>
            <a:r>
              <a:rPr lang="en-US" sz="2000" dirty="0">
                <a:latin typeface="Segoe UI" panose="020B0502040204020203" pitchFamily="34" charset="0"/>
                <a:cs typeface="Segoe UI" panose="020B0502040204020203" pitchFamily="34" charset="0"/>
              </a:rPr>
              <a:t>Custom attributes</a:t>
            </a:r>
          </a:p>
          <a:p>
            <a:pPr>
              <a:lnSpc>
                <a:spcPct val="120000"/>
              </a:lnSpc>
            </a:pPr>
            <a:r>
              <a:rPr lang="en-US" sz="2000" dirty="0">
                <a:latin typeface="Segoe UI" panose="020B0502040204020203" pitchFamily="34" charset="0"/>
                <a:cs typeface="Segoe UI" panose="020B0502040204020203" pitchFamily="34" charset="0"/>
              </a:rPr>
              <a:t>Active Data framework</a:t>
            </a:r>
          </a:p>
          <a:p>
            <a:pPr>
              <a:lnSpc>
                <a:spcPct val="120000"/>
              </a:lnSpc>
            </a:pPr>
            <a:r>
              <a:rPr lang="en-US" sz="2000" dirty="0">
                <a:latin typeface="Segoe UI" panose="020B0502040204020203" pitchFamily="34" charset="0"/>
                <a:cs typeface="Segoe UI" panose="020B0502040204020203" pitchFamily="34" charset="0"/>
              </a:rPr>
              <a:t>UI Workbench</a:t>
            </a:r>
            <a:endParaRPr lang="ru-RU" sz="2000" dirty="0">
              <a:latin typeface="Segoe UI" panose="020B0502040204020203" pitchFamily="34" charset="0"/>
              <a:cs typeface="Segoe UI" panose="020B0502040204020203" pitchFamily="34" charset="0"/>
            </a:endParaRPr>
          </a:p>
          <a:p>
            <a:pPr>
              <a:lnSpc>
                <a:spcPct val="120000"/>
              </a:lnSpc>
            </a:pPr>
            <a:r>
              <a:rPr lang="ru-RU" sz="200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Shape Healing</a:t>
            </a:r>
          </a:p>
        </p:txBody>
      </p:sp>
    </p:spTree>
    <p:extLst>
      <p:ext uri="{BB962C8B-B14F-4D97-AF65-F5344CB8AC3E}">
        <p14:creationId xmlns:p14="http://schemas.microsoft.com/office/powerpoint/2010/main" val="706297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pic>
        <p:nvPicPr>
          <p:cNvPr id="11" name="Рисунок 10">
            <a:extLst>
              <a:ext uri="{FF2B5EF4-FFF2-40B4-BE49-F238E27FC236}">
                <a16:creationId xmlns:a16="http://schemas.microsoft.com/office/drawing/2014/main" id="{7DCB8245-14F7-436F-BEA2-BA3C6047E7CB}"/>
              </a:ext>
            </a:extLst>
          </p:cNvPr>
          <p:cNvPicPr>
            <a:picLocks noChangeAspect="1"/>
          </p:cNvPicPr>
          <p:nvPr/>
        </p:nvPicPr>
        <p:blipFill>
          <a:blip r:embed="rId5"/>
          <a:stretch>
            <a:fillRect/>
          </a:stretch>
        </p:blipFill>
        <p:spPr>
          <a:xfrm>
            <a:off x="7439496" y="4039469"/>
            <a:ext cx="2136457" cy="2532973"/>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Active Data framework</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8478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Overview</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37863" cy="535282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approach of dealing with OCAF via the interface objects (DAOs) has been industrialized into a common framework by OPEN CASCADE which was used several times as a basis for pre-/post-processing software.</a:t>
            </a: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History: </a:t>
            </a:r>
            <a:r>
              <a:rPr lang="en-US" sz="1400" dirty="0">
                <a:latin typeface="Segoe UI" panose="020B0502040204020203" pitchFamily="34" charset="0"/>
                <a:cs typeface="Segoe UI" panose="020B0502040204020203" pitchFamily="34" charset="0"/>
              </a:rPr>
              <a:t>Pre-/Post-processing framework similar to ANSYS Workbench.</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Highlights: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Custom (user-centric) hierarchy is maintained via </a:t>
            </a:r>
            <a:r>
              <a:rPr lang="en-US" sz="1400" b="1"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 attributes.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References are fulfilled with back-references.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 are a part of the framework (</a:t>
            </a:r>
            <a:r>
              <a:rPr lang="en-US" sz="1400" b="1" dirty="0" err="1">
                <a:latin typeface="Segoe UI" panose="020B0502040204020203" pitchFamily="34" charset="0"/>
                <a:cs typeface="Segoe UI" panose="020B0502040204020203" pitchFamily="34" charset="0"/>
              </a:rPr>
              <a:t>TreeFunction</a:t>
            </a:r>
            <a:r>
              <a:rPr lang="en-US" sz="1400" dirty="0">
                <a:latin typeface="Segoe UI" panose="020B0502040204020203" pitchFamily="34" charset="0"/>
                <a:cs typeface="Segoe UI" panose="020B0502040204020203" pitchFamily="34" charset="0"/>
              </a:rPr>
              <a:t> objects).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Labels/attributes are completely encapsulated for the client application.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 Open/Save, Copy/Paste, Find object, Delete object, etc.</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Compatibility conversion tools are available.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Data model is pure object oriented: an object (Node) is defined as a set of its properties (Parameters).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Standard attributes are used, so the data scheme is more verbose than it could be if application-specific attributes were defined. Still, custom attributes are not restricted.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2911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Contents</a:t>
            </a:r>
            <a:endParaRPr lang="en-GB" dirty="0">
              <a:latin typeface="Segoe UI" panose="020B0502040204020203" pitchFamily="34" charset="0"/>
              <a:cs typeface="Segoe UI" panose="020B0502040204020203" pitchFamily="34" charset="0"/>
            </a:endParaRPr>
          </a:p>
        </p:txBody>
      </p:sp>
      <p:graphicFrame>
        <p:nvGraphicFramePr>
          <p:cNvPr id="9" name="Таблица 8">
            <a:extLst>
              <a:ext uri="{FF2B5EF4-FFF2-40B4-BE49-F238E27FC236}">
                <a16:creationId xmlns:a16="http://schemas.microsoft.com/office/drawing/2014/main" id="{6E128E1A-F88E-479D-A0BD-3298D0D83DB6}"/>
              </a:ext>
            </a:extLst>
          </p:cNvPr>
          <p:cNvGraphicFramePr>
            <a:graphicFrameLocks noGrp="1"/>
          </p:cNvGraphicFramePr>
          <p:nvPr>
            <p:extLst>
              <p:ext uri="{D42A27DB-BD31-4B8C-83A1-F6EECF244321}">
                <p14:modId xmlns:p14="http://schemas.microsoft.com/office/powerpoint/2010/main" val="1267633615"/>
              </p:ext>
            </p:extLst>
          </p:nvPr>
        </p:nvGraphicFramePr>
        <p:xfrm>
          <a:off x="443883" y="852258"/>
          <a:ext cx="6125593" cy="3285623"/>
        </p:xfrm>
        <a:graphic>
          <a:graphicData uri="http://schemas.openxmlformats.org/drawingml/2006/table">
            <a:tbl>
              <a:tblPr firstRow="1" bandRow="1">
                <a:tableStyleId>{E8034E78-7F5D-4C2E-B375-FC64B27BC917}</a:tableStyleId>
              </a:tblPr>
              <a:tblGrid>
                <a:gridCol w="1402672">
                  <a:extLst>
                    <a:ext uri="{9D8B030D-6E8A-4147-A177-3AD203B41FA5}">
                      <a16:colId xmlns:a16="http://schemas.microsoft.com/office/drawing/2014/main" val="2860374521"/>
                    </a:ext>
                  </a:extLst>
                </a:gridCol>
                <a:gridCol w="4722921">
                  <a:extLst>
                    <a:ext uri="{9D8B030D-6E8A-4147-A177-3AD203B41FA5}">
                      <a16:colId xmlns:a16="http://schemas.microsoft.com/office/drawing/2014/main" val="2324553232"/>
                    </a:ext>
                  </a:extLst>
                </a:gridCol>
              </a:tblGrid>
              <a:tr h="335540">
                <a:tc>
                  <a:txBody>
                    <a:bodyPr/>
                    <a:lstStyle/>
                    <a:p>
                      <a:r>
                        <a:rPr lang="en-US" sz="1100" dirty="0">
                          <a:latin typeface="Segoe UI" panose="020B0502040204020203" pitchFamily="34" charset="0"/>
                          <a:cs typeface="Segoe UI" panose="020B0502040204020203" pitchFamily="34" charset="0"/>
                        </a:rPr>
                        <a:t>Library</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Purpose</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537783">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ActiveDataAPI</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Contains pure abstract classes (interfaces) for the main data types and utilities of the library. Think of this package as of an entry point to the Active Data</a:t>
                      </a:r>
                      <a:r>
                        <a:rPr lang="ru-RU" sz="1100" b="0" i="0" u="none" strike="noStrike" kern="1200" baseline="0" dirty="0">
                          <a:solidFill>
                            <a:srgbClr val="000000"/>
                          </a:solidFill>
                          <a:latin typeface="Segoe UI" panose="020B0502040204020203" pitchFamily="34" charset="0"/>
                          <a:ea typeface="+mn-ea"/>
                          <a:cs typeface="Segoe UI" panose="020B0502040204020203" pitchFamily="34" charset="0"/>
                        </a:rPr>
                        <a:t> </a:t>
                      </a:r>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framework.</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386099">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ActiveDataAux</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Some useful utilities which are not related to OCAF and data framework but intensively used internally.</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689464">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Core classes representing the atomic blocks for constructing your data objects. This package also contains the algorithmic kernel of the framework (dependency graphs, undo/redo, copy/paste, etc.).</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610413930"/>
                  </a:ext>
                </a:extLst>
              </a:tr>
              <a:tr h="386099">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ActiveDataTestLib</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Test engine. Contains launching mechanism for unit tests, parser of description files, report generator etc.</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4234527"/>
                  </a:ext>
                </a:extLst>
              </a:tr>
              <a:tr h="386099">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ActiveDataTest</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Test cases. Normally these tests are launched automatically after compilation of AD libraries.</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280503825"/>
                  </a:ext>
                </a:extLst>
              </a:tr>
              <a:tr h="386099">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ActiveDataDraw</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Draw extensions for working with Active Data via command line.</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619456173"/>
                  </a:ext>
                </a:extLst>
              </a:tr>
            </a:tbl>
          </a:graphicData>
        </a:graphic>
      </p:graphicFrame>
      <p:pic>
        <p:nvPicPr>
          <p:cNvPr id="10" name="Рисунок 9">
            <a:extLst>
              <a:ext uri="{FF2B5EF4-FFF2-40B4-BE49-F238E27FC236}">
                <a16:creationId xmlns:a16="http://schemas.microsoft.com/office/drawing/2014/main" id="{C39B38E4-658A-46C9-81B1-44C80A5DB4F0}"/>
              </a:ext>
            </a:extLst>
          </p:cNvPr>
          <p:cNvPicPr>
            <a:picLocks noChangeAspect="1"/>
          </p:cNvPicPr>
          <p:nvPr/>
        </p:nvPicPr>
        <p:blipFill>
          <a:blip r:embed="rId3"/>
          <a:stretch>
            <a:fillRect/>
          </a:stretch>
        </p:blipFill>
        <p:spPr>
          <a:xfrm>
            <a:off x="6765550" y="852258"/>
            <a:ext cx="1903168" cy="1473692"/>
          </a:xfrm>
          <a:prstGeom prst="rect">
            <a:avLst/>
          </a:prstGeom>
        </p:spPr>
      </p:pic>
      <p:graphicFrame>
        <p:nvGraphicFramePr>
          <p:cNvPr id="11" name="Таблица 10">
            <a:extLst>
              <a:ext uri="{FF2B5EF4-FFF2-40B4-BE49-F238E27FC236}">
                <a16:creationId xmlns:a16="http://schemas.microsoft.com/office/drawing/2014/main" id="{5D04B9F4-AF8A-47B2-9F70-7A3CFAD646E6}"/>
              </a:ext>
            </a:extLst>
          </p:cNvPr>
          <p:cNvGraphicFramePr>
            <a:graphicFrameLocks noGrp="1"/>
          </p:cNvGraphicFramePr>
          <p:nvPr>
            <p:extLst>
              <p:ext uri="{D42A27DB-BD31-4B8C-83A1-F6EECF244321}">
                <p14:modId xmlns:p14="http://schemas.microsoft.com/office/powerpoint/2010/main" val="1970450887"/>
              </p:ext>
            </p:extLst>
          </p:nvPr>
        </p:nvGraphicFramePr>
        <p:xfrm>
          <a:off x="443883" y="4373000"/>
          <a:ext cx="6125593" cy="1618704"/>
        </p:xfrm>
        <a:graphic>
          <a:graphicData uri="http://schemas.openxmlformats.org/drawingml/2006/table">
            <a:tbl>
              <a:tblPr firstRow="1" bandRow="1">
                <a:tableStyleId>{E8034E78-7F5D-4C2E-B375-FC64B27BC917}</a:tableStyleId>
              </a:tblPr>
              <a:tblGrid>
                <a:gridCol w="1402672">
                  <a:extLst>
                    <a:ext uri="{9D8B030D-6E8A-4147-A177-3AD203B41FA5}">
                      <a16:colId xmlns:a16="http://schemas.microsoft.com/office/drawing/2014/main" val="2860374521"/>
                    </a:ext>
                  </a:extLst>
                </a:gridCol>
                <a:gridCol w="4722921">
                  <a:extLst>
                    <a:ext uri="{9D8B030D-6E8A-4147-A177-3AD203B41FA5}">
                      <a16:colId xmlns:a16="http://schemas.microsoft.com/office/drawing/2014/main" val="2324553232"/>
                    </a:ext>
                  </a:extLst>
                </a:gridCol>
              </a:tblGrid>
              <a:tr h="398341">
                <a:tc>
                  <a:txBody>
                    <a:bodyPr/>
                    <a:lstStyle/>
                    <a:p>
                      <a:r>
                        <a:rPr lang="en-US" sz="1100" dirty="0">
                          <a:latin typeface="Segoe UI" panose="020B0502040204020203" pitchFamily="34" charset="0"/>
                          <a:cs typeface="Segoe UI" panose="020B0502040204020203" pitchFamily="34" charset="0"/>
                        </a:rPr>
                        <a:t>Dependency</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Why?</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638436">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OpenCascade</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AD is based on OCAF. That is why OCCT is the essential groundwork for Active Data. Moreover, AD framework takes advantage of the entire OCCT ecosystem: we use the mechanism of smart pointers, standard OCCT collections and plenty of different tools.</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58363">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TBB</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This is the way how CPU-based parallelism is injected into AD. Basically, this dependency is not very strict and can be avoided.</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bl>
          </a:graphicData>
        </a:graphic>
      </p:graphicFrame>
    </p:spTree>
    <p:extLst>
      <p:ext uri="{BB962C8B-B14F-4D97-AF65-F5344CB8AC3E}">
        <p14:creationId xmlns:p14="http://schemas.microsoft.com/office/powerpoint/2010/main" val="1455609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Entities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4"/>
            <a:ext cx="6645583" cy="2683860"/>
          </a:xfrm>
        </p:spPr>
        <p:txBody>
          <a:bodyPr>
            <a:normAutofit/>
          </a:bodyPr>
          <a:lstStyle/>
          <a:p>
            <a:pPr marL="0" indent="0">
              <a:lnSpc>
                <a:spcPct val="120000"/>
              </a:lnSpc>
              <a:buClr>
                <a:schemeClr val="tx1"/>
              </a:buClr>
              <a:buNone/>
            </a:pPr>
            <a:r>
              <a:rPr lang="en-US" sz="1200" dirty="0">
                <a:latin typeface="Segoe UI" panose="020B0502040204020203" pitchFamily="34" charset="0"/>
                <a:cs typeface="Segoe UI" panose="020B0502040204020203" pitchFamily="34" charset="0"/>
              </a:rPr>
              <a:t>There are the following main entities constituting the Active Data framework:</a:t>
            </a:r>
          </a:p>
          <a:p>
            <a:pPr marL="228600" indent="-228600">
              <a:lnSpc>
                <a:spcPct val="120000"/>
              </a:lnSpc>
              <a:buClr>
                <a:schemeClr val="tx1"/>
              </a:buClr>
              <a:buFont typeface="+mj-lt"/>
              <a:buAutoNum type="arabicPeriod"/>
            </a:pPr>
            <a:r>
              <a:rPr lang="en-US" sz="1200" b="1" dirty="0">
                <a:solidFill>
                  <a:schemeClr val="bg2">
                    <a:lumMod val="50000"/>
                  </a:schemeClr>
                </a:solidFill>
                <a:latin typeface="Segoe UI" panose="020B0502040204020203" pitchFamily="34" charset="0"/>
                <a:cs typeface="Segoe UI" panose="020B0502040204020203" pitchFamily="34" charset="0"/>
              </a:rPr>
              <a:t>Data Model: </a:t>
            </a:r>
            <a:r>
              <a:rPr lang="en-US" sz="1200" dirty="0">
                <a:solidFill>
                  <a:schemeClr val="bg2">
                    <a:lumMod val="50000"/>
                  </a:schemeClr>
                </a:solidFill>
                <a:latin typeface="Segoe UI" panose="020B0502040204020203" pitchFamily="34" charset="0"/>
                <a:cs typeface="Segoe UI" panose="020B0502040204020203" pitchFamily="34" charset="0"/>
              </a:rPr>
              <a:t>holds OCAF document, provides all necessary services such as Open, Save, Undo/Redo, Copy/Paste, Find Node, etc. The Data Model unites Application and Document within one façade.</a:t>
            </a:r>
          </a:p>
          <a:p>
            <a:pPr marL="228600" indent="-228600">
              <a:lnSpc>
                <a:spcPct val="120000"/>
              </a:lnSpc>
              <a:buClr>
                <a:schemeClr val="tx1"/>
              </a:buClr>
              <a:buFont typeface="+mj-lt"/>
              <a:buAutoNum type="arabicPeriod"/>
            </a:pPr>
            <a:r>
              <a:rPr lang="en-US" sz="1200" b="1" dirty="0">
                <a:solidFill>
                  <a:schemeClr val="bg2">
                    <a:lumMod val="50000"/>
                  </a:schemeClr>
                </a:solidFill>
                <a:latin typeface="Segoe UI" panose="020B0502040204020203" pitchFamily="34" charset="0"/>
                <a:cs typeface="Segoe UI" panose="020B0502040204020203" pitchFamily="34" charset="0"/>
              </a:rPr>
              <a:t>Data Partition:</a:t>
            </a:r>
            <a:r>
              <a:rPr lang="en-US" sz="1200" dirty="0">
                <a:solidFill>
                  <a:schemeClr val="bg2">
                    <a:lumMod val="50000"/>
                  </a:schemeClr>
                </a:solidFill>
                <a:latin typeface="Segoe UI" panose="020B0502040204020203" pitchFamily="34" charset="0"/>
                <a:cs typeface="Segoe UI" panose="020B0502040204020203" pitchFamily="34" charset="0"/>
              </a:rPr>
              <a:t> the collection of objects of a certain type.</a:t>
            </a:r>
          </a:p>
          <a:p>
            <a:pPr marL="228600" indent="-228600">
              <a:lnSpc>
                <a:spcPct val="120000"/>
              </a:lnSpc>
              <a:buClr>
                <a:schemeClr val="tx1"/>
              </a:buClr>
              <a:buFont typeface="+mj-lt"/>
              <a:buAutoNum type="arabicPeriod"/>
            </a:pPr>
            <a:r>
              <a:rPr lang="en-US" sz="1200" b="1" dirty="0">
                <a:solidFill>
                  <a:schemeClr val="bg2">
                    <a:lumMod val="50000"/>
                  </a:schemeClr>
                </a:solidFill>
                <a:latin typeface="Segoe UI" panose="020B0502040204020203" pitchFamily="34" charset="0"/>
                <a:cs typeface="Segoe UI" panose="020B0502040204020203" pitchFamily="34" charset="0"/>
              </a:rPr>
              <a:t>Data Node: </a:t>
            </a:r>
            <a:r>
              <a:rPr lang="en-US" sz="1200" dirty="0">
                <a:solidFill>
                  <a:schemeClr val="bg2">
                    <a:lumMod val="50000"/>
                  </a:schemeClr>
                </a:solidFill>
                <a:latin typeface="Segoe UI" panose="020B0502040204020203" pitchFamily="34" charset="0"/>
                <a:cs typeface="Segoe UI" panose="020B0502040204020203" pitchFamily="34" charset="0"/>
              </a:rPr>
              <a:t>application-specific object.</a:t>
            </a:r>
          </a:p>
          <a:p>
            <a:pPr marL="228600" indent="-228600">
              <a:lnSpc>
                <a:spcPct val="120000"/>
              </a:lnSpc>
              <a:buClr>
                <a:schemeClr val="tx1"/>
              </a:buClr>
              <a:buFont typeface="+mj-lt"/>
              <a:buAutoNum type="arabicPeriod"/>
            </a:pPr>
            <a:r>
              <a:rPr lang="en-US" sz="1200" b="1" dirty="0">
                <a:solidFill>
                  <a:schemeClr val="bg2">
                    <a:lumMod val="50000"/>
                  </a:schemeClr>
                </a:solidFill>
                <a:latin typeface="Segoe UI" panose="020B0502040204020203" pitchFamily="34" charset="0"/>
                <a:cs typeface="Segoe UI" panose="020B0502040204020203" pitchFamily="34" charset="0"/>
              </a:rPr>
              <a:t>Data Parameter: </a:t>
            </a:r>
            <a:r>
              <a:rPr lang="en-US" sz="1200" dirty="0">
                <a:solidFill>
                  <a:schemeClr val="bg2">
                    <a:lumMod val="50000"/>
                  </a:schemeClr>
                </a:solidFill>
                <a:latin typeface="Segoe UI" panose="020B0502040204020203" pitchFamily="34" charset="0"/>
                <a:cs typeface="Segoe UI" panose="020B0502040204020203" pitchFamily="34" charset="0"/>
              </a:rPr>
              <a:t>object’s property.</a:t>
            </a:r>
          </a:p>
          <a:p>
            <a:pPr marL="228600" indent="-228600">
              <a:lnSpc>
                <a:spcPct val="120000"/>
              </a:lnSpc>
              <a:buClr>
                <a:schemeClr val="tx1"/>
              </a:buClr>
              <a:buFont typeface="+mj-lt"/>
              <a:buAutoNum type="arabicPeriod"/>
            </a:pPr>
            <a:r>
              <a:rPr lang="en-US" sz="1200" b="1" dirty="0">
                <a:solidFill>
                  <a:schemeClr val="bg2">
                    <a:lumMod val="50000"/>
                  </a:schemeClr>
                </a:solidFill>
                <a:latin typeface="Segoe UI" panose="020B0502040204020203" pitchFamily="34" charset="0"/>
                <a:cs typeface="Segoe UI" panose="020B0502040204020203" pitchFamily="34" charset="0"/>
              </a:rPr>
              <a:t>Tree Function: </a:t>
            </a:r>
            <a:r>
              <a:rPr lang="en-US" sz="1200" dirty="0">
                <a:solidFill>
                  <a:schemeClr val="bg2">
                    <a:lumMod val="50000"/>
                  </a:schemeClr>
                </a:solidFill>
                <a:latin typeface="Segoe UI" panose="020B0502040204020203" pitchFamily="34" charset="0"/>
                <a:cs typeface="Segoe UI" panose="020B0502040204020203" pitchFamily="34" charset="0"/>
              </a:rPr>
              <a:t>stores ID of an algorithm to run, its inputs and outputs.</a:t>
            </a:r>
            <a:endParaRPr lang="en-US" sz="1200" b="1" dirty="0">
              <a:solidFill>
                <a:schemeClr val="bg2">
                  <a:lumMod val="50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200" dirty="0">
                <a:latin typeface="Segoe UI" panose="020B0502040204020203" pitchFamily="34" charset="0"/>
                <a:cs typeface="Segoe UI" panose="020B0502040204020203" pitchFamily="34" charset="0"/>
              </a:rPr>
              <a:t>DAO classes in Active Data are named </a:t>
            </a:r>
            <a:r>
              <a:rPr lang="en-US" sz="1200" b="1" dirty="0">
                <a:latin typeface="Segoe UI" panose="020B0502040204020203" pitchFamily="34" charset="0"/>
                <a:cs typeface="Segoe UI" panose="020B0502040204020203" pitchFamily="34" charset="0"/>
              </a:rPr>
              <a:t>Data Cursors.</a:t>
            </a:r>
          </a:p>
          <a:p>
            <a:pPr marL="0" indent="0">
              <a:lnSpc>
                <a:spcPct val="120000"/>
              </a:lnSpc>
              <a:buClr>
                <a:schemeClr val="tx1"/>
              </a:buClr>
              <a:buNone/>
            </a:pPr>
            <a:endParaRPr lang="en-US" sz="1200" b="1" dirty="0">
              <a:latin typeface="Segoe UI" panose="020B0502040204020203" pitchFamily="34" charset="0"/>
              <a:cs typeface="Segoe UI" panose="020B0502040204020203" pitchFamily="34" charset="0"/>
            </a:endParaRPr>
          </a:p>
        </p:txBody>
      </p:sp>
      <p:graphicFrame>
        <p:nvGraphicFramePr>
          <p:cNvPr id="6" name="Таблица 5">
            <a:extLst>
              <a:ext uri="{FF2B5EF4-FFF2-40B4-BE49-F238E27FC236}">
                <a16:creationId xmlns:a16="http://schemas.microsoft.com/office/drawing/2014/main" id="{2738DFF4-6E38-4734-9218-99A8E5DAABE6}"/>
              </a:ext>
            </a:extLst>
          </p:cNvPr>
          <p:cNvGraphicFramePr>
            <a:graphicFrameLocks noGrp="1"/>
          </p:cNvGraphicFramePr>
          <p:nvPr>
            <p:extLst>
              <p:ext uri="{D42A27DB-BD31-4B8C-83A1-F6EECF244321}">
                <p14:modId xmlns:p14="http://schemas.microsoft.com/office/powerpoint/2010/main" val="1793522111"/>
              </p:ext>
            </p:extLst>
          </p:nvPr>
        </p:nvGraphicFramePr>
        <p:xfrm>
          <a:off x="447675" y="3589794"/>
          <a:ext cx="6125593" cy="2683860"/>
        </p:xfrm>
        <a:graphic>
          <a:graphicData uri="http://schemas.openxmlformats.org/drawingml/2006/table">
            <a:tbl>
              <a:tblPr firstRow="1" bandRow="1">
                <a:tableStyleId>{E8034E78-7F5D-4C2E-B375-FC64B27BC917}</a:tableStyleId>
              </a:tblPr>
              <a:tblGrid>
                <a:gridCol w="1402672">
                  <a:extLst>
                    <a:ext uri="{9D8B030D-6E8A-4147-A177-3AD203B41FA5}">
                      <a16:colId xmlns:a16="http://schemas.microsoft.com/office/drawing/2014/main" val="2860374521"/>
                    </a:ext>
                  </a:extLst>
                </a:gridCol>
                <a:gridCol w="4722921">
                  <a:extLst>
                    <a:ext uri="{9D8B030D-6E8A-4147-A177-3AD203B41FA5}">
                      <a16:colId xmlns:a16="http://schemas.microsoft.com/office/drawing/2014/main" val="2324553232"/>
                    </a:ext>
                  </a:extLst>
                </a:gridCol>
              </a:tblGrid>
              <a:tr h="398341">
                <a:tc>
                  <a:txBody>
                    <a:bodyPr/>
                    <a:lstStyle/>
                    <a:p>
                      <a:r>
                        <a:rPr lang="en-US" sz="1100" dirty="0">
                          <a:latin typeface="Segoe UI" panose="020B0502040204020203" pitchFamily="34" charset="0"/>
                          <a:cs typeface="Segoe UI" panose="020B0502040204020203" pitchFamily="34" charset="0"/>
                        </a:rPr>
                        <a:t>Data Cursor</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Purpose</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638436">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ActAPI_IModel</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The biggest Cursor. Normally you have only one Model instance for your data. It covers the entire project hierarchy.</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58363">
                <a:tc>
                  <a:txBody>
                    <a:bodyPr/>
                    <a:lstStyle/>
                    <a:p>
                      <a:r>
                        <a:rPr lang="en-US" sz="1100" b="0" i="0" u="none" strike="noStrike" kern="1200" baseline="0" dirty="0" err="1">
                          <a:solidFill>
                            <a:srgbClr val="000000"/>
                          </a:solidFill>
                          <a:latin typeface="Segoe UI" panose="020B0502040204020203" pitchFamily="34" charset="0"/>
                          <a:ea typeface="+mn-ea"/>
                          <a:cs typeface="Segoe UI" panose="020B0502040204020203" pitchFamily="34" charset="0"/>
                        </a:rPr>
                        <a:t>ActAPI_IPartition</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b="0" i="0" u="none" strike="noStrike" kern="1200" baseline="0" dirty="0">
                          <a:solidFill>
                            <a:srgbClr val="000000"/>
                          </a:solidFill>
                          <a:latin typeface="Segoe UI" panose="020B0502040204020203" pitchFamily="34" charset="0"/>
                          <a:ea typeface="+mn-ea"/>
                          <a:cs typeface="Segoe UI" panose="020B0502040204020203" pitchFamily="34" charset="0"/>
                        </a:rPr>
                        <a:t>Interface for accessing a "folder" containing data objects of the same type. Using Partitions it is very easy to iterate over the objects of a specific type in their actual storage order (used internally by OCAF).</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458363">
                <a:tc>
                  <a:txBody>
                    <a:bodyPr/>
                    <a:lstStyle/>
                    <a:p>
                      <a:r>
                        <a:rPr lang="en-US" sz="1100" dirty="0" err="1">
                          <a:solidFill>
                            <a:srgbClr val="000000"/>
                          </a:solidFill>
                          <a:latin typeface="Segoe UI" panose="020B0502040204020203" pitchFamily="34" charset="0"/>
                          <a:cs typeface="Segoe UI" panose="020B0502040204020203" pitchFamily="34" charset="0"/>
                        </a:rPr>
                        <a:t>ActAPI_INode</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dirty="0">
                          <a:solidFill>
                            <a:srgbClr val="000000"/>
                          </a:solidFill>
                          <a:latin typeface="Segoe UI" panose="020B0502040204020203" pitchFamily="34" charset="0"/>
                          <a:cs typeface="Segoe UI" panose="020B0502040204020203" pitchFamily="34" charset="0"/>
                        </a:rPr>
                        <a:t>Accessor to a data object. Your data object should be expressed as a collection of primitive-type properties called Parameters.</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240321193"/>
                  </a:ext>
                </a:extLst>
              </a:tr>
              <a:tr h="458363">
                <a:tc>
                  <a:txBody>
                    <a:bodyPr/>
                    <a:lstStyle/>
                    <a:p>
                      <a:r>
                        <a:rPr lang="en-US" sz="1100" dirty="0" err="1">
                          <a:solidFill>
                            <a:srgbClr val="000000"/>
                          </a:solidFill>
                          <a:latin typeface="Segoe UI" panose="020B0502040204020203" pitchFamily="34" charset="0"/>
                          <a:cs typeface="Segoe UI" panose="020B0502040204020203" pitchFamily="34" charset="0"/>
                        </a:rPr>
                        <a:t>ActAPI_IParameter</a:t>
                      </a:r>
                      <a:endParaRPr lang="ru-RU" sz="11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100" dirty="0">
                          <a:solidFill>
                            <a:srgbClr val="000000"/>
                          </a:solidFill>
                          <a:latin typeface="Segoe UI" panose="020B0502040204020203" pitchFamily="34" charset="0"/>
                          <a:cs typeface="Segoe UI" panose="020B0502040204020203" pitchFamily="34" charset="0"/>
                        </a:rPr>
                        <a:t>Accessor to a primitive-type property of the data object. In Active Data framework this is the terminal type of entity: you are not supposed to deal with any entities which are "more atomic" than Parameters.</a:t>
                      </a:r>
                      <a:endParaRPr lang="ru-RU" sz="11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05474152"/>
                  </a:ext>
                </a:extLst>
              </a:tr>
            </a:tbl>
          </a:graphicData>
        </a:graphic>
      </p:graphicFrame>
      <p:pic>
        <p:nvPicPr>
          <p:cNvPr id="7" name="Рисунок 6">
            <a:extLst>
              <a:ext uri="{FF2B5EF4-FFF2-40B4-BE49-F238E27FC236}">
                <a16:creationId xmlns:a16="http://schemas.microsoft.com/office/drawing/2014/main" id="{71E4A3F4-9790-4BD6-80CC-0630F19922DE}"/>
              </a:ext>
            </a:extLst>
          </p:cNvPr>
          <p:cNvPicPr>
            <a:picLocks noChangeAspect="1"/>
          </p:cNvPicPr>
          <p:nvPr/>
        </p:nvPicPr>
        <p:blipFill>
          <a:blip r:embed="rId3"/>
          <a:stretch>
            <a:fillRect/>
          </a:stretch>
        </p:blipFill>
        <p:spPr>
          <a:xfrm>
            <a:off x="7191836" y="2284380"/>
            <a:ext cx="1847945" cy="1809843"/>
          </a:xfrm>
          <a:prstGeom prst="rect">
            <a:avLst/>
          </a:prstGeom>
        </p:spPr>
      </p:pic>
      <p:pic>
        <p:nvPicPr>
          <p:cNvPr id="8" name="Рисунок 7">
            <a:extLst>
              <a:ext uri="{FF2B5EF4-FFF2-40B4-BE49-F238E27FC236}">
                <a16:creationId xmlns:a16="http://schemas.microsoft.com/office/drawing/2014/main" id="{24C9A32C-A375-4973-A0CC-A9D76CC27311}"/>
              </a:ext>
            </a:extLst>
          </p:cNvPr>
          <p:cNvPicPr>
            <a:picLocks noChangeAspect="1"/>
          </p:cNvPicPr>
          <p:nvPr/>
        </p:nvPicPr>
        <p:blipFill>
          <a:blip r:embed="rId4"/>
          <a:stretch>
            <a:fillRect/>
          </a:stretch>
        </p:blipFill>
        <p:spPr>
          <a:xfrm>
            <a:off x="7191836" y="4354183"/>
            <a:ext cx="1860646" cy="1873346"/>
          </a:xfrm>
          <a:prstGeom prst="rect">
            <a:avLst/>
          </a:prstGeom>
        </p:spPr>
      </p:pic>
    </p:spTree>
    <p:extLst>
      <p:ext uri="{BB962C8B-B14F-4D97-AF65-F5344CB8AC3E}">
        <p14:creationId xmlns:p14="http://schemas.microsoft.com/office/powerpoint/2010/main" val="628364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Node statuses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4"/>
            <a:ext cx="9210675" cy="2991364"/>
          </a:xfrm>
        </p:spPr>
        <p:txBody>
          <a:bodyPr>
            <a:normAutofit lnSpcReduction="10000"/>
          </a:bodyPr>
          <a:lstStyle/>
          <a:p>
            <a:pPr marL="0" indent="0">
              <a:lnSpc>
                <a:spcPct val="120000"/>
              </a:lnSpc>
              <a:buClr>
                <a:schemeClr val="tx1"/>
              </a:buClr>
              <a:buNone/>
            </a:pPr>
            <a:r>
              <a:rPr lang="en-US" sz="1400" dirty="0">
                <a:solidFill>
                  <a:schemeClr val="bg2">
                    <a:lumMod val="50000"/>
                  </a:schemeClr>
                </a:solidFill>
                <a:latin typeface="Segoe UI" panose="020B0502040204020203" pitchFamily="34" charset="0"/>
                <a:cs typeface="Segoe UI" panose="020B0502040204020203" pitchFamily="34" charset="0"/>
              </a:rPr>
              <a:t>Node statuses:</a:t>
            </a:r>
          </a:p>
          <a:p>
            <a:pPr marL="342900" indent="-342900">
              <a:lnSpc>
                <a:spcPct val="120000"/>
              </a:lnSpc>
              <a:buClr>
                <a:schemeClr val="tx1"/>
              </a:buClr>
              <a:buAutoNum type="arabicPeriod"/>
            </a:pPr>
            <a:r>
              <a:rPr lang="en-US" sz="1400" b="1" dirty="0">
                <a:solidFill>
                  <a:schemeClr val="bg2">
                    <a:lumMod val="50000"/>
                  </a:schemeClr>
                </a:solidFill>
                <a:latin typeface="Segoe UI" panose="020B0502040204020203" pitchFamily="34" charset="0"/>
                <a:cs typeface="Segoe UI" panose="020B0502040204020203" pitchFamily="34" charset="0"/>
              </a:rPr>
              <a:t>DETACHED:</a:t>
            </a:r>
            <a:r>
              <a:rPr lang="en-US" sz="1400" dirty="0">
                <a:solidFill>
                  <a:schemeClr val="bg2">
                    <a:lumMod val="50000"/>
                  </a:schemeClr>
                </a:solidFill>
                <a:latin typeface="Segoe UI" panose="020B0502040204020203" pitchFamily="34" charset="0"/>
                <a:cs typeface="Segoe UI" panose="020B0502040204020203" pitchFamily="34" charset="0"/>
              </a:rPr>
              <a:t> the Data Node is not bound to any raw data (</a:t>
            </a:r>
            <a:r>
              <a:rPr lang="en-US" sz="1400" dirty="0" err="1">
                <a:solidFill>
                  <a:schemeClr val="bg2">
                    <a:lumMod val="50000"/>
                  </a:schemeClr>
                </a:solidFill>
                <a:latin typeface="Segoe UI" panose="020B0502040204020203" pitchFamily="34" charset="0"/>
                <a:cs typeface="Segoe UI" panose="020B0502040204020203" pitchFamily="34" charset="0"/>
              </a:rPr>
              <a:t>TDF_Label</a:t>
            </a:r>
            <a:r>
              <a:rPr lang="en-US" sz="1400" dirty="0">
                <a:solidFill>
                  <a:schemeClr val="bg2">
                    <a:lumMod val="50000"/>
                  </a:schemeClr>
                </a:solidFill>
                <a:latin typeface="Segoe UI" panose="020B0502040204020203" pitchFamily="34" charset="0"/>
                <a:cs typeface="Segoe UI" panose="020B0502040204020203" pitchFamily="34" charset="0"/>
              </a:rPr>
              <a:t>) and cannot be used for data manipulation so;</a:t>
            </a:r>
          </a:p>
          <a:p>
            <a:pPr marL="342900" indent="-342900">
              <a:lnSpc>
                <a:spcPct val="120000"/>
              </a:lnSpc>
              <a:buClr>
                <a:schemeClr val="tx1"/>
              </a:buClr>
              <a:buAutoNum type="arabicPeriod"/>
            </a:pPr>
            <a:r>
              <a:rPr lang="en-US" sz="1400" b="1" dirty="0">
                <a:solidFill>
                  <a:schemeClr val="bg2">
                    <a:lumMod val="50000"/>
                  </a:schemeClr>
                </a:solidFill>
                <a:latin typeface="Segoe UI" panose="020B0502040204020203" pitchFamily="34" charset="0"/>
                <a:cs typeface="Segoe UI" panose="020B0502040204020203" pitchFamily="34" charset="0"/>
              </a:rPr>
              <a:t>ATTACHED + WELL-FORMED:</a:t>
            </a:r>
            <a:r>
              <a:rPr lang="en-US" sz="1400" dirty="0">
                <a:solidFill>
                  <a:schemeClr val="bg2">
                    <a:lumMod val="50000"/>
                  </a:schemeClr>
                </a:solidFill>
                <a:latin typeface="Segoe UI" panose="020B0502040204020203" pitchFamily="34" charset="0"/>
                <a:cs typeface="Segoe UI" panose="020B0502040204020203" pitchFamily="34" charset="0"/>
              </a:rPr>
              <a:t> the Data Node is charged with valid raw data and can be used for data manipulation so;</a:t>
            </a:r>
          </a:p>
          <a:p>
            <a:pPr marL="342900" indent="-342900">
              <a:lnSpc>
                <a:spcPct val="120000"/>
              </a:lnSpc>
              <a:buClr>
                <a:schemeClr val="tx1"/>
              </a:buClr>
              <a:buAutoNum type="arabicPeriod"/>
            </a:pPr>
            <a:r>
              <a:rPr lang="en-US" sz="1400" b="1" dirty="0">
                <a:solidFill>
                  <a:schemeClr val="bg2">
                    <a:lumMod val="50000"/>
                  </a:schemeClr>
                </a:solidFill>
                <a:latin typeface="Segoe UI" panose="020B0502040204020203" pitchFamily="34" charset="0"/>
                <a:cs typeface="Segoe UI" panose="020B0502040204020203" pitchFamily="34" charset="0"/>
              </a:rPr>
              <a:t>ATTACHED + BAD-FORMED:</a:t>
            </a:r>
            <a:r>
              <a:rPr lang="en-US" sz="1400" dirty="0">
                <a:solidFill>
                  <a:schemeClr val="bg2">
                    <a:lumMod val="50000"/>
                  </a:schemeClr>
                </a:solidFill>
                <a:latin typeface="Segoe UI" panose="020B0502040204020203" pitchFamily="34" charset="0"/>
                <a:cs typeface="Segoe UI" panose="020B0502040204020203" pitchFamily="34" charset="0"/>
              </a:rPr>
              <a:t> the Data Node is charged with invalid raw data. This may happen if the Data Cursor is moved to improper OCAF label or if the underlying data object is not yet initialized. This state of a Data Node gives you a limited access to the underlying data. E.g., you can populate the underlying OCAF and switch your cursor to a WELL-FORMED state so, but you cannot read the underlying data until you perform such population.</a:t>
            </a:r>
          </a:p>
          <a:p>
            <a:pPr marL="342900" indent="-342900">
              <a:lnSpc>
                <a:spcPct val="120000"/>
              </a:lnSpc>
              <a:buClr>
                <a:schemeClr val="tx1"/>
              </a:buClr>
              <a:buAutoNum type="arabicPeriod"/>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219EA478-D9DF-47E9-8BE3-0921872E43B6}"/>
              </a:ext>
            </a:extLst>
          </p:cNvPr>
          <p:cNvSpPr/>
          <p:nvPr/>
        </p:nvSpPr>
        <p:spPr>
          <a:xfrm>
            <a:off x="447676" y="3734926"/>
            <a:ext cx="4834538" cy="2395143"/>
          </a:xfrm>
          <a:prstGeom prst="rect">
            <a:avLst/>
          </a:prstGeom>
          <a:solidFill>
            <a:schemeClr val="tx2">
              <a:lumMod val="20000"/>
              <a:lumOff val="80000"/>
            </a:schemeClr>
          </a:solidFill>
          <a:ln>
            <a:solidFill>
              <a:schemeClr val="bg2"/>
            </a:solidFill>
          </a:ln>
        </p:spPr>
        <p:txBody>
          <a:bodyPr wrap="square">
            <a:spAutoFit/>
          </a:bodyPr>
          <a:lstStyle/>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Design Limb Node in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using Active Data framework:</a:t>
            </a:r>
          </a:p>
          <a:p>
            <a:pPr marL="342900" indent="-342900">
              <a:lnSpc>
                <a:spcPct val="120000"/>
              </a:lnSpc>
              <a:buClr>
                <a:schemeClr val="tx1"/>
              </a:buClr>
              <a:buAutoNum type="arabicPeriod"/>
            </a:pPr>
            <a:r>
              <a:rPr lang="en-US" sz="1400" dirty="0">
                <a:solidFill>
                  <a:srgbClr val="000000"/>
                </a:solidFill>
                <a:latin typeface="Segoe UI" panose="020B0502040204020203" pitchFamily="34" charset="0"/>
                <a:cs typeface="Segoe UI" panose="020B0502040204020203" pitchFamily="34" charset="0"/>
              </a:rPr>
              <a:t>Create new Model class.</a:t>
            </a:r>
          </a:p>
          <a:p>
            <a:pPr marL="342900" indent="-342900">
              <a:lnSpc>
                <a:spcPct val="120000"/>
              </a:lnSpc>
              <a:buClr>
                <a:schemeClr val="tx1"/>
              </a:buClr>
              <a:buAutoNum type="arabicPeriod"/>
            </a:pPr>
            <a:r>
              <a:rPr lang="en-US" sz="1400" dirty="0">
                <a:solidFill>
                  <a:srgbClr val="000000"/>
                </a:solidFill>
                <a:latin typeface="Segoe UI" panose="020B0502040204020203" pitchFamily="34" charset="0"/>
                <a:cs typeface="Segoe UI" panose="020B0502040204020203" pitchFamily="34" charset="0"/>
              </a:rPr>
              <a:t>Create new Limb Node class.</a:t>
            </a:r>
          </a:p>
          <a:p>
            <a:pPr marL="342900" indent="-342900">
              <a:lnSpc>
                <a:spcPct val="120000"/>
              </a:lnSpc>
              <a:buClr>
                <a:schemeClr val="tx1"/>
              </a:buClr>
              <a:buAutoNum type="arabicPeriod"/>
            </a:pPr>
            <a:r>
              <a:rPr lang="en-US" sz="1400" dirty="0">
                <a:solidFill>
                  <a:srgbClr val="000000"/>
                </a:solidFill>
                <a:latin typeface="Segoe UI" panose="020B0502040204020203" pitchFamily="34" charset="0"/>
                <a:cs typeface="Segoe UI" panose="020B0502040204020203" pitchFamily="34" charset="0"/>
              </a:rPr>
              <a:t>Implement Populate() method in the Model class.</a:t>
            </a:r>
          </a:p>
          <a:p>
            <a:pPr marL="342900" indent="-342900">
              <a:lnSpc>
                <a:spcPct val="120000"/>
              </a:lnSpc>
              <a:buClr>
                <a:schemeClr val="tx1"/>
              </a:buClr>
              <a:buAutoNum type="arabicPeriod"/>
            </a:pPr>
            <a:r>
              <a:rPr lang="en-US" sz="1400" dirty="0">
                <a:solidFill>
                  <a:srgbClr val="000000"/>
                </a:solidFill>
                <a:latin typeface="Segoe UI" panose="020B0502040204020203" pitchFamily="34" charset="0"/>
                <a:cs typeface="Segoe UI" panose="020B0502040204020203" pitchFamily="34" charset="0"/>
              </a:rPr>
              <a:t>Save Model to file and Open it.</a:t>
            </a:r>
          </a:p>
          <a:p>
            <a:pPr marL="342900" indent="-342900">
              <a:lnSpc>
                <a:spcPct val="120000"/>
              </a:lnSpc>
              <a:buClr>
                <a:schemeClr val="tx1"/>
              </a:buClr>
              <a:buAutoNum type="arabicPeriod"/>
            </a:pPr>
            <a:r>
              <a:rPr lang="en-US" sz="1400" dirty="0">
                <a:solidFill>
                  <a:srgbClr val="000000"/>
                </a:solidFill>
                <a:latin typeface="Segoe UI" panose="020B0502040204020203" pitchFamily="34" charset="0"/>
                <a:cs typeface="Segoe UI" panose="020B0502040204020203" pitchFamily="34" charset="0"/>
              </a:rPr>
              <a:t>Recompile Active Data using “</a:t>
            </a:r>
            <a:r>
              <a:rPr lang="en-US" sz="1400" dirty="0" err="1">
                <a:solidFill>
                  <a:srgbClr val="000000"/>
                </a:solidFill>
                <a:latin typeface="Segoe UI" panose="020B0502040204020203" pitchFamily="34" charset="0"/>
                <a:cs typeface="Segoe UI" panose="020B0502040204020203" pitchFamily="34" charset="0"/>
              </a:rPr>
              <a:t>BinOcaf</a:t>
            </a:r>
            <a:r>
              <a:rPr lang="en-US" sz="1400" dirty="0">
                <a:solidFill>
                  <a:srgbClr val="000000"/>
                </a:solidFill>
                <a:latin typeface="Segoe UI" panose="020B0502040204020203" pitchFamily="34" charset="0"/>
                <a:cs typeface="Segoe UI" panose="020B0502040204020203" pitchFamily="34" charset="0"/>
              </a:rPr>
              <a:t>” as a format in </a:t>
            </a:r>
            <a:r>
              <a:rPr lang="en-US" sz="1400" dirty="0" err="1">
                <a:solidFill>
                  <a:srgbClr val="000000"/>
                </a:solidFill>
                <a:latin typeface="Segoe UI" panose="020B0502040204020203" pitchFamily="34" charset="0"/>
                <a:cs typeface="Segoe UI" panose="020B0502040204020203" pitchFamily="34" charset="0"/>
              </a:rPr>
              <a:t>ActData.h</a:t>
            </a:r>
            <a:r>
              <a:rPr lang="en-US" sz="1400" dirty="0">
                <a:solidFill>
                  <a:srgbClr val="000000"/>
                </a:solidFill>
                <a:latin typeface="Segoe UI" panose="020B0502040204020203" pitchFamily="34" charset="0"/>
                <a:cs typeface="Segoe UI" panose="020B0502040204020203" pitchFamily="34" charset="0"/>
              </a:rPr>
              <a:t>. Now the saved model can be opened with standard browsing tools (workbench, Draw’s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etc.)</a:t>
            </a:r>
          </a:p>
        </p:txBody>
      </p:sp>
      <p:sp>
        <p:nvSpPr>
          <p:cNvPr id="10" name="Rectangle 8">
            <a:extLst>
              <a:ext uri="{FF2B5EF4-FFF2-40B4-BE49-F238E27FC236}">
                <a16:creationId xmlns:a16="http://schemas.microsoft.com/office/drawing/2014/main" id="{D34F5FA7-651C-4874-8780-D8AA2E93BE7D}"/>
              </a:ext>
            </a:extLst>
          </p:cNvPr>
          <p:cNvSpPr/>
          <p:nvPr/>
        </p:nvSpPr>
        <p:spPr>
          <a:xfrm rot="5400000">
            <a:off x="4583625" y="443351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#21</a:t>
            </a:r>
          </a:p>
        </p:txBody>
      </p:sp>
    </p:spTree>
    <p:extLst>
      <p:ext uri="{BB962C8B-B14F-4D97-AF65-F5344CB8AC3E}">
        <p14:creationId xmlns:p14="http://schemas.microsoft.com/office/powerpoint/2010/main" val="4078522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Tree Functions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35787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offers a mechanism which is similar to database triggers: when some object is changed, the framework can update its dependent objects. This functionality is useful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Constructing parametric models.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Connecting algorithms in Pre-/Post-processing frameworks.</a:t>
            </a:r>
          </a:p>
        </p:txBody>
      </p:sp>
      <p:pic>
        <p:nvPicPr>
          <p:cNvPr id="7" name="Рисунок 6">
            <a:extLst>
              <a:ext uri="{FF2B5EF4-FFF2-40B4-BE49-F238E27FC236}">
                <a16:creationId xmlns:a16="http://schemas.microsoft.com/office/drawing/2014/main" id="{97C3BC72-85AB-48E7-8408-D502F1333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 y="2263806"/>
            <a:ext cx="5525271" cy="2734057"/>
          </a:xfrm>
          <a:prstGeom prst="rect">
            <a:avLst/>
          </a:prstGeom>
        </p:spPr>
      </p:pic>
      <p:pic>
        <p:nvPicPr>
          <p:cNvPr id="4" name="Рисунок 3">
            <a:extLst>
              <a:ext uri="{FF2B5EF4-FFF2-40B4-BE49-F238E27FC236}">
                <a16:creationId xmlns:a16="http://schemas.microsoft.com/office/drawing/2014/main" id="{6673546D-E40B-4E08-9222-90CD984DE140}"/>
              </a:ext>
            </a:extLst>
          </p:cNvPr>
          <p:cNvPicPr>
            <a:picLocks noChangeAspect="1"/>
          </p:cNvPicPr>
          <p:nvPr/>
        </p:nvPicPr>
        <p:blipFill>
          <a:blip r:embed="rId4"/>
          <a:stretch>
            <a:fillRect/>
          </a:stretch>
        </p:blipFill>
        <p:spPr>
          <a:xfrm>
            <a:off x="6405875" y="3630834"/>
            <a:ext cx="2819545" cy="2533780"/>
          </a:xfrm>
          <a:prstGeom prst="rect">
            <a:avLst/>
          </a:prstGeom>
        </p:spPr>
      </p:pic>
    </p:spTree>
    <p:extLst>
      <p:ext uri="{BB962C8B-B14F-4D97-AF65-F5344CB8AC3E}">
        <p14:creationId xmlns:p14="http://schemas.microsoft.com/office/powerpoint/2010/main" val="3609200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Active Data / Tree Functions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9166842" cy="4465057"/>
          </a:xfrm>
        </p:spPr>
        <p:txBody>
          <a:bodyPr>
            <a:normAutofit fontScale="925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Main entities: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TFunction_Scope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attribute which holds all labels having </a:t>
            </a:r>
            <a:r>
              <a:rPr lang="en-US" sz="1400" dirty="0" err="1">
                <a:latin typeface="Segoe UI" panose="020B0502040204020203" pitchFamily="34" charset="0"/>
                <a:cs typeface="Segoe UI" panose="020B0502040204020203" pitchFamily="34" charset="0"/>
              </a:rPr>
              <a:t>TFunction_Function</a:t>
            </a:r>
            <a:r>
              <a:rPr lang="en-US" sz="1400" dirty="0">
                <a:latin typeface="Segoe UI" panose="020B0502040204020203" pitchFamily="34" charset="0"/>
                <a:cs typeface="Segoe UI" panose="020B0502040204020203" pitchFamily="34" charset="0"/>
              </a:rPr>
              <a:t> attributes.</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 root functions can be taken from this attribute.</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TFunction_Driver</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function itself (the algorithm).</a:t>
            </a:r>
          </a:p>
          <a:p>
            <a:pPr lvl="1">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MustExecute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checks whether the function must be executed or skipped (based on logbook).</a:t>
            </a:r>
          </a:p>
          <a:p>
            <a:pPr lvl="1">
              <a:lnSpc>
                <a:spcPct val="120000"/>
              </a:lnSpc>
              <a:buClr>
                <a:schemeClr val="tx1"/>
              </a:buClr>
              <a:buFontTx/>
              <a:buChar char="-"/>
            </a:pPr>
            <a:r>
              <a:rPr lang="en-US" sz="1400" b="1" dirty="0">
                <a:latin typeface="Segoe UI" panose="020B0502040204020203" pitchFamily="34" charset="0"/>
                <a:cs typeface="Segoe UI" panose="020B0502040204020203" pitchFamily="34" charset="0"/>
              </a:rPr>
              <a:t>Execute()</a:t>
            </a:r>
            <a:r>
              <a:rPr lang="en-US" sz="1400" dirty="0">
                <a:latin typeface="Segoe UI" panose="020B0502040204020203" pitchFamily="34" charset="0"/>
                <a:cs typeface="Segoe UI" panose="020B0502040204020203" pitchFamily="34" charset="0"/>
              </a:rPr>
              <a:t> executes the algorithm reading its inputs from Arguments() and affecting the output labels from Results() method.</a:t>
            </a:r>
            <a:endParaRPr lang="ru-RU" sz="1400" dirty="0">
              <a:latin typeface="Segoe UI" panose="020B0502040204020203" pitchFamily="34" charset="0"/>
              <a:cs typeface="Segoe UI" panose="020B0502040204020203" pitchFamily="34" charset="0"/>
            </a:endParaRPr>
          </a:p>
          <a:p>
            <a:pPr lvl="1">
              <a:lnSpc>
                <a:spcPct val="120000"/>
              </a:lnSpc>
              <a:buClr>
                <a:schemeClr val="tx1"/>
              </a:buClr>
              <a:buFontTx/>
              <a:buChar char="-"/>
            </a:pPr>
            <a:r>
              <a:rPr lang="en-US" sz="1400" b="1" dirty="0">
                <a:latin typeface="Segoe UI" panose="020B0502040204020203" pitchFamily="34" charset="0"/>
                <a:cs typeface="Segoe UI" panose="020B0502040204020203" pitchFamily="34" charset="0"/>
              </a:rPr>
              <a:t>Arguments()</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returning the list of labels which are the inputs of a function.</a:t>
            </a:r>
          </a:p>
          <a:p>
            <a:pPr lvl="1">
              <a:lnSpc>
                <a:spcPct val="120000"/>
              </a:lnSpc>
              <a:buClr>
                <a:schemeClr val="tx1"/>
              </a:buClr>
              <a:buFontTx/>
              <a:buChar char="-"/>
            </a:pPr>
            <a:r>
              <a:rPr lang="en-US" sz="1400" b="1" dirty="0">
                <a:latin typeface="Segoe UI" panose="020B0502040204020203" pitchFamily="34" charset="0"/>
                <a:cs typeface="Segoe UI" panose="020B0502040204020203" pitchFamily="34" charset="0"/>
              </a:rPr>
              <a:t>Results()</a:t>
            </a:r>
            <a:r>
              <a:rPr lang="en-US" sz="1400" dirty="0">
                <a:latin typeface="Segoe UI" panose="020B0502040204020203" pitchFamily="34" charset="0"/>
                <a:cs typeface="Segoe UI" panose="020B0502040204020203" pitchFamily="34" charset="0"/>
              </a:rPr>
              <a:t> returning the list of labels which are the outputs of a function.</a:t>
            </a:r>
          </a:p>
          <a:p>
            <a:pPr marL="530225" lvl="3" indent="0">
              <a:lnSpc>
                <a:spcPct val="120000"/>
              </a:lnSpc>
              <a:buClr>
                <a:schemeClr val="tx1"/>
              </a:buClr>
              <a:buNone/>
            </a:pPr>
            <a:r>
              <a:rPr lang="en-US" sz="1200" b="1" dirty="0">
                <a:latin typeface="Segoe UI" panose="020B0502040204020203" pitchFamily="34" charset="0"/>
                <a:cs typeface="Segoe UI" panose="020B0502040204020203" pitchFamily="34" charset="0"/>
              </a:rPr>
              <a:t>Note:</a:t>
            </a:r>
            <a:r>
              <a:rPr lang="en-US" sz="1200" dirty="0">
                <a:latin typeface="Segoe UI" panose="020B0502040204020203" pitchFamily="34" charset="0"/>
                <a:cs typeface="Segoe UI" panose="020B0502040204020203" pitchFamily="34" charset="0"/>
              </a:rPr>
              <a:t> Arguments() and Results() are enough to build a dependency graph. The graph is built with </a:t>
            </a:r>
            <a:r>
              <a:rPr lang="en-US" sz="1200" dirty="0" err="1">
                <a:latin typeface="Segoe UI" panose="020B0502040204020203" pitchFamily="34" charset="0"/>
                <a:cs typeface="Segoe UI" panose="020B0502040204020203" pitchFamily="34" charset="0"/>
              </a:rPr>
              <a:t>TFunction_IFunction</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UpdateDependencies</a:t>
            </a:r>
            <a:r>
              <a:rPr lang="en-US" sz="1200" dirty="0">
                <a:latin typeface="Segoe UI" panose="020B0502040204020203" pitchFamily="34" charset="0"/>
                <a:cs typeface="Segoe UI" panose="020B0502040204020203" pitchFamily="34" charset="0"/>
              </a:rPr>
              <a:t>() function.</a:t>
            </a:r>
            <a:endParaRPr lang="en-US" sz="1000"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TFunction_IFunction</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interface (DAO) which is constructed on labels having specific </a:t>
            </a:r>
            <a:r>
              <a:rPr lang="en-US" sz="1400" b="1" dirty="0" err="1">
                <a:latin typeface="Segoe UI" panose="020B0502040204020203" pitchFamily="34" charset="0"/>
                <a:cs typeface="Segoe UI" panose="020B0502040204020203" pitchFamily="34" charset="0"/>
              </a:rPr>
              <a:t>TFunction_Function</a:t>
            </a:r>
            <a:r>
              <a:rPr lang="en-US" sz="1400" dirty="0">
                <a:latin typeface="Segoe UI" panose="020B0502040204020203" pitchFamily="34" charset="0"/>
                <a:cs typeface="Segoe UI" panose="020B0502040204020203" pitchFamily="34" charset="0"/>
              </a:rPr>
              <a:t> attributes.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Logbook</a:t>
            </a:r>
            <a:r>
              <a:rPr lang="en-US" sz="1400" dirty="0">
                <a:latin typeface="Segoe UI" panose="020B0502040204020203" pitchFamily="34" charset="0"/>
                <a:cs typeface="Segoe UI" panose="020B0502040204020203" pitchFamily="34" charset="0"/>
              </a:rPr>
              <a:t> which stores all labels modified during the last transaction. The logbook is used at </a:t>
            </a:r>
            <a:r>
              <a:rPr lang="en-US" sz="1400" dirty="0" err="1">
                <a:latin typeface="Segoe UI" panose="020B0502040204020203" pitchFamily="34" charset="0"/>
                <a:cs typeface="Segoe UI" panose="020B0502040204020203" pitchFamily="34" charset="0"/>
              </a:rPr>
              <a:t>MustExecute</a:t>
            </a:r>
            <a:r>
              <a:rPr lang="en-US" sz="1400" dirty="0">
                <a:latin typeface="Segoe UI" panose="020B0502040204020203" pitchFamily="34" charset="0"/>
                <a:cs typeface="Segoe UI" panose="020B0502040204020203" pitchFamily="34" charset="0"/>
              </a:rPr>
              <a:t>() method of a function driver. To hold records persistently, the logbook should be allocated somewhere at OCAF hierarchy (invisibly for the users).</a:t>
            </a:r>
          </a:p>
        </p:txBody>
      </p:sp>
      <p:sp>
        <p:nvSpPr>
          <p:cNvPr id="4" name="Rectangle 4">
            <a:extLst>
              <a:ext uri="{FF2B5EF4-FFF2-40B4-BE49-F238E27FC236}">
                <a16:creationId xmlns:a16="http://schemas.microsoft.com/office/drawing/2014/main" id="{6F174D30-3E13-4DD3-9E86-15E1008DC031}"/>
              </a:ext>
            </a:extLst>
          </p:cNvPr>
          <p:cNvSpPr/>
          <p:nvPr/>
        </p:nvSpPr>
        <p:spPr>
          <a:xfrm>
            <a:off x="776150" y="5354472"/>
            <a:ext cx="4834538" cy="326884"/>
          </a:xfrm>
          <a:prstGeom prst="rect">
            <a:avLst/>
          </a:prstGeom>
          <a:solidFill>
            <a:schemeClr val="tx2">
              <a:lumMod val="20000"/>
              <a:lumOff val="80000"/>
            </a:schemeClr>
          </a:solidFill>
          <a:ln>
            <a:solidFill>
              <a:schemeClr val="bg2"/>
            </a:solidFill>
          </a:ln>
        </p:spPr>
        <p:txBody>
          <a:bodyPr wrap="square">
            <a:spAutoFit/>
          </a:bodyPr>
          <a:lstStyle/>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Prepare a Tree Function to load STL file to Limb Node.</a:t>
            </a:r>
          </a:p>
        </p:txBody>
      </p:sp>
      <p:sp>
        <p:nvSpPr>
          <p:cNvPr id="5" name="Rectangle 8">
            <a:extLst>
              <a:ext uri="{FF2B5EF4-FFF2-40B4-BE49-F238E27FC236}">
                <a16:creationId xmlns:a16="http://schemas.microsoft.com/office/drawing/2014/main" id="{73E724C6-A70F-43E4-B3A7-69B28C587A74}"/>
              </a:ext>
            </a:extLst>
          </p:cNvPr>
          <p:cNvSpPr/>
          <p:nvPr/>
        </p:nvSpPr>
        <p:spPr>
          <a:xfrm>
            <a:off x="3886626" y="568135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#22</a:t>
            </a:r>
          </a:p>
        </p:txBody>
      </p:sp>
    </p:spTree>
    <p:extLst>
      <p:ext uri="{BB962C8B-B14F-4D97-AF65-F5344CB8AC3E}">
        <p14:creationId xmlns:p14="http://schemas.microsoft.com/office/powerpoint/2010/main" val="3019472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UI Workbench</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9699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UI Workbench / Overview</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7524473" cy="339973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Test Workbench is aimed to demonstrate how OCAF can be integrated into a basic engineering application together with the following technologies: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CMake for configuration.</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Qt for user interface.</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VTK for visualization.</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OpenCascade for modeling.</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Active Data as a data framework.</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Eigen for linear algebra.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 name="Рисунок 4">
            <a:extLst>
              <a:ext uri="{FF2B5EF4-FFF2-40B4-BE49-F238E27FC236}">
                <a16:creationId xmlns:a16="http://schemas.microsoft.com/office/drawing/2014/main" id="{E8822003-A49F-4EC4-9F58-5C7B75039AAE}"/>
              </a:ext>
            </a:extLst>
          </p:cNvPr>
          <p:cNvPicPr>
            <a:picLocks noChangeAspect="1"/>
          </p:cNvPicPr>
          <p:nvPr/>
        </p:nvPicPr>
        <p:blipFill>
          <a:blip r:embed="rId3"/>
          <a:stretch>
            <a:fillRect/>
          </a:stretch>
        </p:blipFill>
        <p:spPr>
          <a:xfrm>
            <a:off x="6302073" y="1490162"/>
            <a:ext cx="2513629" cy="2025992"/>
          </a:xfrm>
          <a:prstGeom prst="rect">
            <a:avLst/>
          </a:prstGeom>
        </p:spPr>
      </p:pic>
      <p:pic>
        <p:nvPicPr>
          <p:cNvPr id="6" name="Рисунок 5">
            <a:extLst>
              <a:ext uri="{FF2B5EF4-FFF2-40B4-BE49-F238E27FC236}">
                <a16:creationId xmlns:a16="http://schemas.microsoft.com/office/drawing/2014/main" id="{FC7D302F-FDAB-472D-91BE-08391E25A95D}"/>
              </a:ext>
            </a:extLst>
          </p:cNvPr>
          <p:cNvPicPr>
            <a:picLocks noChangeAspect="1"/>
          </p:cNvPicPr>
          <p:nvPr/>
        </p:nvPicPr>
        <p:blipFill>
          <a:blip r:embed="rId4"/>
          <a:stretch>
            <a:fillRect/>
          </a:stretch>
        </p:blipFill>
        <p:spPr>
          <a:xfrm>
            <a:off x="596575" y="3745578"/>
            <a:ext cx="3613336" cy="1428823"/>
          </a:xfrm>
          <a:prstGeom prst="rect">
            <a:avLst/>
          </a:prstGeom>
        </p:spPr>
      </p:pic>
      <p:sp>
        <p:nvSpPr>
          <p:cNvPr id="7" name="Rectangle 4">
            <a:extLst>
              <a:ext uri="{FF2B5EF4-FFF2-40B4-BE49-F238E27FC236}">
                <a16:creationId xmlns:a16="http://schemas.microsoft.com/office/drawing/2014/main" id="{C6D2560D-18A3-425C-97DE-B1475D01EF90}"/>
              </a:ext>
            </a:extLst>
          </p:cNvPr>
          <p:cNvSpPr/>
          <p:nvPr/>
        </p:nvSpPr>
        <p:spPr>
          <a:xfrm>
            <a:off x="4553829" y="3788189"/>
            <a:ext cx="4261873" cy="2395143"/>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Compile UI workbench.</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architecture of VTK-OCAF integration.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Tree functions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loading STL file,</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building OBB,</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constructing section planes,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skinning the surface,</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extending the surface,</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deviation checks.</a:t>
            </a:r>
          </a:p>
        </p:txBody>
      </p:sp>
      <p:sp>
        <p:nvSpPr>
          <p:cNvPr id="8" name="Rectangle 8">
            <a:extLst>
              <a:ext uri="{FF2B5EF4-FFF2-40B4-BE49-F238E27FC236}">
                <a16:creationId xmlns:a16="http://schemas.microsoft.com/office/drawing/2014/main" id="{FDBEC5C3-6B61-4D36-A5EF-7395E8492DC9}"/>
              </a:ext>
            </a:extLst>
          </p:cNvPr>
          <p:cNvSpPr/>
          <p:nvPr/>
        </p:nvSpPr>
        <p:spPr>
          <a:xfrm rot="5400000">
            <a:off x="8117113" y="448677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#23</a:t>
            </a:r>
          </a:p>
        </p:txBody>
      </p:sp>
    </p:spTree>
    <p:extLst>
      <p:ext uri="{BB962C8B-B14F-4D97-AF65-F5344CB8AC3E}">
        <p14:creationId xmlns:p14="http://schemas.microsoft.com/office/powerpoint/2010/main" val="55417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B-Rep Anomalies and Elements of Shape Healing</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749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Types of defects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494867"/>
          </a:xfrm>
        </p:spPr>
        <p:txBody>
          <a:bodyPr>
            <a:normAutofit/>
          </a:bodyPr>
          <a:lstStyle/>
          <a:p>
            <a:pPr marL="0" indent="0">
              <a:lnSpc>
                <a:spcPct val="120000"/>
              </a:lnSpc>
              <a:buClr>
                <a:schemeClr val="tx1"/>
              </a:buClr>
              <a:buNone/>
            </a:pPr>
            <a:r>
              <a:rPr lang="en-US" sz="1200" dirty="0">
                <a:latin typeface="Segoe UI" panose="020B0502040204020203" pitchFamily="34" charset="0"/>
                <a:cs typeface="Segoe UI" panose="020B0502040204020203" pitchFamily="34" charset="0"/>
              </a:rPr>
              <a:t>A careful analysis of CAD model validity should employ thinking at several levels of abstraction:</a:t>
            </a:r>
          </a:p>
          <a:p>
            <a:pPr marL="342900" indent="-342900">
              <a:lnSpc>
                <a:spcPct val="120000"/>
              </a:lnSpc>
              <a:buClr>
                <a:schemeClr val="tx1"/>
              </a:buClr>
              <a:buAutoNum type="arabicPeriod"/>
            </a:pPr>
            <a:r>
              <a:rPr lang="en-US" sz="1200" b="1" dirty="0">
                <a:latin typeface="Segoe UI" panose="020B0502040204020203" pitchFamily="34" charset="0"/>
                <a:cs typeface="Segoe UI" panose="020B0502040204020203" pitchFamily="34" charset="0"/>
              </a:rPr>
              <a:t>Consistency of representation</a:t>
            </a:r>
          </a:p>
          <a:p>
            <a:pPr marL="533400" lvl="1" indent="-342900">
              <a:lnSpc>
                <a:spcPct val="120000"/>
              </a:lnSpc>
              <a:buClr>
                <a:schemeClr val="tx1"/>
              </a:buClr>
            </a:pPr>
            <a:r>
              <a:rPr lang="en-US" sz="1200" dirty="0">
                <a:latin typeface="Segoe UI" panose="020B0502040204020203" pitchFamily="34" charset="0"/>
                <a:cs typeface="Segoe UI" panose="020B0502040204020203" pitchFamily="34" charset="0"/>
              </a:rPr>
              <a:t>Geometric validity (parameterization irregularities, curve/surface self-intersections, parametric discontinuities, etc.). The geometric validity checks are concerned with the mathematics of form. The input data for those checks are the equations of curves and surfaces while the verification methods usually employ some computationally expensive algorithms (intersection tests, sampling, evaluation of derivatives, etc.).</a:t>
            </a:r>
          </a:p>
          <a:p>
            <a:pPr marL="533400" lvl="1" indent="-342900">
              <a:lnSpc>
                <a:spcPct val="120000"/>
              </a:lnSpc>
              <a:buClr>
                <a:schemeClr val="tx1"/>
              </a:buClr>
            </a:pPr>
            <a:r>
              <a:rPr lang="en-US" sz="1200" dirty="0">
                <a:latin typeface="Segoe UI" panose="020B0502040204020203" pitchFamily="34" charset="0"/>
                <a:cs typeface="Segoe UI" panose="020B0502040204020203" pitchFamily="34" charset="0"/>
              </a:rPr>
              <a:t>Topological validity (orientations of boundary elements, face/solid closeness, formal shape structure, etc.). The topological validity checks are concerned with the syntactical analysis of the model and perform verification of the data structure consistency.</a:t>
            </a:r>
          </a:p>
          <a:p>
            <a:pPr marL="342900" indent="-342900">
              <a:lnSpc>
                <a:spcPct val="120000"/>
              </a:lnSpc>
              <a:buClr>
                <a:schemeClr val="tx1"/>
              </a:buClr>
              <a:buAutoNum type="arabicPeriod"/>
            </a:pPr>
            <a:r>
              <a:rPr lang="en-US" sz="1200" b="1" dirty="0">
                <a:latin typeface="Segoe UI" panose="020B0502040204020203" pitchFamily="34" charset="0"/>
                <a:cs typeface="Segoe UI" panose="020B0502040204020203" pitchFamily="34" charset="0"/>
              </a:rPr>
              <a:t>Validity </a:t>
            </a:r>
            <a:r>
              <a:rPr lang="en-US" sz="1200" b="1" dirty="0" err="1">
                <a:latin typeface="Segoe UI" panose="020B0502040204020203" pitchFamily="34" charset="0"/>
                <a:cs typeface="Segoe UI" panose="020B0502040204020203" pitchFamily="34" charset="0"/>
              </a:rPr>
              <a:t>w.r.t.</a:t>
            </a:r>
            <a:r>
              <a:rPr lang="en-US" sz="1200" b="1" dirty="0">
                <a:latin typeface="Segoe UI" panose="020B0502040204020203" pitchFamily="34" charset="0"/>
                <a:cs typeface="Segoe UI" panose="020B0502040204020203" pitchFamily="34" charset="0"/>
              </a:rPr>
              <a:t> the design intent</a:t>
            </a:r>
          </a:p>
          <a:p>
            <a:pPr marL="533400" lvl="1" indent="-342900">
              <a:lnSpc>
                <a:spcPct val="120000"/>
              </a:lnSpc>
              <a:buClr>
                <a:schemeClr val="tx1"/>
              </a:buClr>
            </a:pPr>
            <a:r>
              <a:rPr lang="en-US" sz="1200" dirty="0">
                <a:latin typeface="Segoe UI" panose="020B0502040204020203" pitchFamily="34" charset="0"/>
                <a:cs typeface="Segoe UI" panose="020B0502040204020203" pitchFamily="34" charset="0"/>
              </a:rPr>
              <a:t>Dirtiness of presentation (e.g., spline surfaces where canonical geometry is a better fit).</a:t>
            </a:r>
          </a:p>
          <a:p>
            <a:pPr marL="533400" lvl="1" indent="-342900">
              <a:lnSpc>
                <a:spcPct val="120000"/>
              </a:lnSpc>
              <a:buClr>
                <a:schemeClr val="tx1"/>
              </a:buClr>
            </a:pPr>
            <a:r>
              <a:rPr lang="en-US" sz="1200" dirty="0">
                <a:latin typeface="Segoe UI" panose="020B0502040204020203" pitchFamily="34" charset="0"/>
                <a:cs typeface="Segoe UI" panose="020B0502040204020203" pitchFamily="34" charset="0"/>
              </a:rPr>
              <a:t>Fitness to functional requirements.</a:t>
            </a:r>
          </a:p>
          <a:p>
            <a:pPr marL="0" indent="0">
              <a:lnSpc>
                <a:spcPct val="120000"/>
              </a:lnSpc>
              <a:buClr>
                <a:schemeClr val="tx1"/>
              </a:buClr>
              <a:buNone/>
            </a:pPr>
            <a:endParaRPr lang="en-US" sz="12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200" dirty="0">
                <a:latin typeface="Segoe UI" panose="020B0502040204020203" pitchFamily="34" charset="0"/>
                <a:cs typeface="Segoe UI" panose="020B0502040204020203" pitchFamily="34" charset="0"/>
              </a:rPr>
              <a:t>The analysis of the design intent requires the understanding of the function of the part, its manufacturing constraints and other reasoning which may often require human intervention. The following rule often works in practice: to fix the problem of a lower level, it is necessary to rise to the upper level of abstraction. E.g., to correctly fill a gap due to a missing face, it might be necessary to recognize and recover its containing feature (e.g., to extend and intersect surfaces rather than to patch a hole with a NURBS surface).</a:t>
            </a:r>
          </a:p>
          <a:p>
            <a:pPr marL="0" indent="0">
              <a:lnSpc>
                <a:spcPct val="120000"/>
              </a:lnSpc>
              <a:buClr>
                <a:schemeClr val="tx1"/>
              </a:buClr>
              <a:buNone/>
            </a:pPr>
            <a:r>
              <a:rPr lang="en-US" sz="1200" dirty="0">
                <a:latin typeface="Segoe UI" panose="020B0502040204020203" pitchFamily="34" charset="0"/>
                <a:cs typeface="Segoe UI" panose="020B0502040204020203" pitchFamily="34" charset="0"/>
              </a:rPr>
              <a:t>The reasoning on the validity of a CAD model should always be based on its application domain. E.g., self-intersection defects might be critical for mesh generation algorithms while they often have zero impact on specific modeling procedures such as unfolding of sheet metals</a:t>
            </a:r>
          </a:p>
        </p:txBody>
      </p:sp>
    </p:spTree>
    <p:extLst>
      <p:ext uri="{BB962C8B-B14F-4D97-AF65-F5344CB8AC3E}">
        <p14:creationId xmlns:p14="http://schemas.microsoft.com/office/powerpoint/2010/main" val="1277970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Consistency of </a:t>
            </a:r>
            <a:r>
              <a:rPr lang="en-US" dirty="0" err="1">
                <a:latin typeface="Segoe UI" panose="020B0502040204020203" pitchFamily="34" charset="0"/>
                <a:cs typeface="Segoe UI" panose="020B0502040204020203" pitchFamily="34" charset="0"/>
              </a:rPr>
              <a:t>repr</a:t>
            </a:r>
            <a:r>
              <a:rPr lang="en-US" dirty="0">
                <a:latin typeface="Segoe UI" panose="020B0502040204020203" pitchFamily="34" charset="0"/>
                <a:cs typeface="Segoe UI" panose="020B0502040204020203" pitchFamily="34" charset="0"/>
              </a:rPr>
              <a:t>.</a:t>
            </a:r>
            <a:endParaRPr lang="en-GB" dirty="0">
              <a:latin typeface="Segoe UI" panose="020B0502040204020203" pitchFamily="34" charset="0"/>
              <a:cs typeface="Segoe UI" panose="020B0502040204020203" pitchFamily="34" charset="0"/>
            </a:endParaRPr>
          </a:p>
        </p:txBody>
      </p:sp>
      <p:graphicFrame>
        <p:nvGraphicFramePr>
          <p:cNvPr id="6" name="Таблица 5">
            <a:extLst>
              <a:ext uri="{FF2B5EF4-FFF2-40B4-BE49-F238E27FC236}">
                <a16:creationId xmlns:a16="http://schemas.microsoft.com/office/drawing/2014/main" id="{3E26B519-62F8-4B36-BFFC-8FBE4F634AC3}"/>
              </a:ext>
            </a:extLst>
          </p:cNvPr>
          <p:cNvGraphicFramePr>
            <a:graphicFrameLocks noGrp="1"/>
          </p:cNvGraphicFramePr>
          <p:nvPr>
            <p:extLst>
              <p:ext uri="{D42A27DB-BD31-4B8C-83A1-F6EECF244321}">
                <p14:modId xmlns:p14="http://schemas.microsoft.com/office/powerpoint/2010/main" val="2937286367"/>
              </p:ext>
            </p:extLst>
          </p:nvPr>
        </p:nvGraphicFramePr>
        <p:xfrm>
          <a:off x="319596" y="1001713"/>
          <a:ext cx="9206144" cy="5054847"/>
        </p:xfrm>
        <a:graphic>
          <a:graphicData uri="http://schemas.openxmlformats.org/drawingml/2006/table">
            <a:tbl>
              <a:tblPr firstRow="1" bandRow="1">
                <a:tableStyleId>{E8034E78-7F5D-4C2E-B375-FC64B27BC917}</a:tableStyleId>
              </a:tblPr>
              <a:tblGrid>
                <a:gridCol w="2108073">
                  <a:extLst>
                    <a:ext uri="{9D8B030D-6E8A-4147-A177-3AD203B41FA5}">
                      <a16:colId xmlns:a16="http://schemas.microsoft.com/office/drawing/2014/main" val="2860374521"/>
                    </a:ext>
                  </a:extLst>
                </a:gridCol>
                <a:gridCol w="7098071">
                  <a:extLst>
                    <a:ext uri="{9D8B030D-6E8A-4147-A177-3AD203B41FA5}">
                      <a16:colId xmlns:a16="http://schemas.microsoft.com/office/drawing/2014/main" val="2324553232"/>
                    </a:ext>
                  </a:extLst>
                </a:gridCol>
              </a:tblGrid>
              <a:tr h="368588">
                <a:tc>
                  <a:txBody>
                    <a:bodyPr/>
                    <a:lstStyle/>
                    <a:p>
                      <a:r>
                        <a:rPr lang="en-US" sz="1100" dirty="0">
                          <a:latin typeface="Segoe UI" panose="020B0502040204020203" pitchFamily="34" charset="0"/>
                          <a:cs typeface="Segoe UI" panose="020B0502040204020203" pitchFamily="34" charset="0"/>
                        </a:rPr>
                        <a:t>Check</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Description</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467377">
                <a:tc>
                  <a:txBody>
                    <a:bodyPr/>
                    <a:lstStyle/>
                    <a:p>
                      <a:r>
                        <a:rPr lang="en-US" sz="1000" dirty="0">
                          <a:solidFill>
                            <a:srgbClr val="000000"/>
                          </a:solidFill>
                          <a:latin typeface="Segoe UI" panose="020B0502040204020203" pitchFamily="34" charset="0"/>
                          <a:cs typeface="Segoe UI" panose="020B0502040204020203" pitchFamily="34" charset="0"/>
                        </a:rPr>
                        <a:t>Euler-Poincare property</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b="0" i="0" u="none" strike="noStrike" kern="1200" baseline="0" dirty="0">
                          <a:solidFill>
                            <a:srgbClr val="000000"/>
                          </a:solidFill>
                          <a:latin typeface="Segoe UI" panose="020B0502040204020203" pitchFamily="34" charset="0"/>
                          <a:ea typeface="+mn-ea"/>
                          <a:cs typeface="Segoe UI" panose="020B0502040204020203" pitchFamily="34" charset="0"/>
                        </a:rPr>
                        <a:t>To check </a:t>
                      </a:r>
                      <a:r>
                        <a:rPr lang="pt-BR" sz="1000" dirty="0">
                          <a:solidFill>
                            <a:srgbClr val="000000"/>
                          </a:solidFill>
                          <a:latin typeface="Segoe UI" panose="020B0502040204020203" pitchFamily="34" charset="0"/>
                          <a:cs typeface="Segoe UI" panose="020B0502040204020203" pitchFamily="34" charset="0"/>
                        </a:rPr>
                        <a:t>v - e + f = 2(s - h) + r, </a:t>
                      </a:r>
                      <a:r>
                        <a:rPr lang="en-US" sz="1000" dirty="0">
                          <a:solidFill>
                            <a:srgbClr val="000000"/>
                          </a:solidFill>
                          <a:latin typeface="Segoe UI" panose="020B0502040204020203" pitchFamily="34" charset="0"/>
                          <a:cs typeface="Segoe UI" panose="020B0502040204020203" pitchFamily="34" charset="0"/>
                        </a:rPr>
                        <a:t>where v is the number of vertices, e is the number of edges, f is the number of faces, s is the number of shells, h is the genus of the manifold, and r is the number of internal loops. </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Orientation of vertex in edge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To check if the vertices of the part are distinguishable by their orientation flags. A valid edge should have one FORWARD vertex and one REVERSED vertex to properly signify its topological extremities. As a result of some poorly implemented modeling operators, this rule may appear to be violated.</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Orientation of edge in wire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edges should be oriented so that their owning contour is traversed in a determined order (clockwise or counterclockwise). </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6110799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Orientation of wire in face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wire should be oriented so that the material of its owning face is either enclosed (for the outer wires) or lies outside (for holes).</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5177294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Orientation of face in solid</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faces of a solid model should be oriented so that to point outwards the bounded volume. This requirement is relaxed for surface modeling (shells).</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59371909"/>
                  </a:ext>
                </a:extLst>
              </a:tr>
              <a:tr h="368671">
                <a:tc>
                  <a:txBody>
                    <a:bodyPr/>
                    <a:lstStyle/>
                    <a:p>
                      <a:r>
                        <a:rPr lang="en-US" sz="1000" dirty="0">
                          <a:solidFill>
                            <a:srgbClr val="000000"/>
                          </a:solidFill>
                          <a:latin typeface="Segoe UI" panose="020B0502040204020203" pitchFamily="34" charset="0"/>
                          <a:cs typeface="Segoe UI" panose="020B0502040204020203" pitchFamily="34" charset="0"/>
                        </a:rPr>
                        <a:t>Contour closeness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To check if the contours of the part faces are closed (have no gaps).</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15490950"/>
                  </a:ext>
                </a:extLst>
              </a:tr>
              <a:tr h="1589103">
                <a:tc>
                  <a:txBody>
                    <a:bodyPr/>
                    <a:lstStyle/>
                    <a:p>
                      <a:r>
                        <a:rPr lang="en-US" sz="1000" dirty="0">
                          <a:solidFill>
                            <a:srgbClr val="000000"/>
                          </a:solidFill>
                          <a:latin typeface="Segoe UI" panose="020B0502040204020203" pitchFamily="34" charset="0"/>
                          <a:cs typeface="Segoe UI" panose="020B0502040204020203" pitchFamily="34" charset="0"/>
                        </a:rPr>
                        <a:t>Solid closeness (finiteness)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To check if the solid body is finite. It should be noted that in some workflows infinite volumes are perfectly valid.</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275027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Open (naked) edges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open edges (those owned by less than two faces) are valid for shells and prohibited for solid models. To fix this problem, face stitching (sewing) algorithm might be necessary.</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89467500"/>
                  </a:ext>
                </a:extLst>
              </a:tr>
            </a:tbl>
          </a:graphicData>
        </a:graphic>
      </p:graphicFrame>
      <p:pic>
        <p:nvPicPr>
          <p:cNvPr id="8" name="Рисунок 7">
            <a:extLst>
              <a:ext uri="{FF2B5EF4-FFF2-40B4-BE49-F238E27FC236}">
                <a16:creationId xmlns:a16="http://schemas.microsoft.com/office/drawing/2014/main" id="{4CEF930E-E61D-4D2D-99AD-F8B8DBBEA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3762" y="4330215"/>
            <a:ext cx="1581706" cy="1162712"/>
          </a:xfrm>
          <a:prstGeom prst="rect">
            <a:avLst/>
          </a:prstGeom>
        </p:spPr>
      </p:pic>
      <p:pic>
        <p:nvPicPr>
          <p:cNvPr id="10" name="Рисунок 9">
            <a:extLst>
              <a:ext uri="{FF2B5EF4-FFF2-40B4-BE49-F238E27FC236}">
                <a16:creationId xmlns:a16="http://schemas.microsoft.com/office/drawing/2014/main" id="{ED738910-11B2-44D7-987B-27F8F84FD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5647" y="4330215"/>
            <a:ext cx="3615905" cy="1162712"/>
          </a:xfrm>
          <a:prstGeom prst="rect">
            <a:avLst/>
          </a:prstGeom>
        </p:spPr>
      </p:pic>
    </p:spTree>
    <p:extLst>
      <p:ext uri="{BB962C8B-B14F-4D97-AF65-F5344CB8AC3E}">
        <p14:creationId xmlns:p14="http://schemas.microsoft.com/office/powerpoint/2010/main" val="1472475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Consistency of </a:t>
            </a:r>
            <a:r>
              <a:rPr lang="en-US" dirty="0" err="1">
                <a:latin typeface="Segoe UI" panose="020B0502040204020203" pitchFamily="34" charset="0"/>
                <a:cs typeface="Segoe UI" panose="020B0502040204020203" pitchFamily="34" charset="0"/>
              </a:rPr>
              <a:t>repr</a:t>
            </a:r>
            <a:r>
              <a:rPr lang="en-US" dirty="0">
                <a:latin typeface="Segoe UI" panose="020B0502040204020203" pitchFamily="34" charset="0"/>
                <a:cs typeface="Segoe UI" panose="020B0502040204020203" pitchFamily="34" charset="0"/>
              </a:rPr>
              <a:t>.</a:t>
            </a:r>
            <a:endParaRPr lang="en-GB" dirty="0">
              <a:latin typeface="Segoe UI" panose="020B0502040204020203" pitchFamily="34" charset="0"/>
              <a:cs typeface="Segoe UI" panose="020B0502040204020203" pitchFamily="34" charset="0"/>
            </a:endParaRPr>
          </a:p>
        </p:txBody>
      </p:sp>
      <p:graphicFrame>
        <p:nvGraphicFramePr>
          <p:cNvPr id="6" name="Таблица 5">
            <a:extLst>
              <a:ext uri="{FF2B5EF4-FFF2-40B4-BE49-F238E27FC236}">
                <a16:creationId xmlns:a16="http://schemas.microsoft.com/office/drawing/2014/main" id="{3E26B519-62F8-4B36-BFFC-8FBE4F634AC3}"/>
              </a:ext>
            </a:extLst>
          </p:cNvPr>
          <p:cNvGraphicFramePr>
            <a:graphicFrameLocks noGrp="1"/>
          </p:cNvGraphicFramePr>
          <p:nvPr>
            <p:extLst>
              <p:ext uri="{D42A27DB-BD31-4B8C-83A1-F6EECF244321}">
                <p14:modId xmlns:p14="http://schemas.microsoft.com/office/powerpoint/2010/main" val="2886889844"/>
              </p:ext>
            </p:extLst>
          </p:nvPr>
        </p:nvGraphicFramePr>
        <p:xfrm>
          <a:off x="319596" y="1001713"/>
          <a:ext cx="9206144" cy="5592668"/>
        </p:xfrm>
        <a:graphic>
          <a:graphicData uri="http://schemas.openxmlformats.org/drawingml/2006/table">
            <a:tbl>
              <a:tblPr firstRow="1" bandRow="1">
                <a:tableStyleId>{E8034E78-7F5D-4C2E-B375-FC64B27BC917}</a:tableStyleId>
              </a:tblPr>
              <a:tblGrid>
                <a:gridCol w="2108073">
                  <a:extLst>
                    <a:ext uri="{9D8B030D-6E8A-4147-A177-3AD203B41FA5}">
                      <a16:colId xmlns:a16="http://schemas.microsoft.com/office/drawing/2014/main" val="2860374521"/>
                    </a:ext>
                  </a:extLst>
                </a:gridCol>
                <a:gridCol w="7098071">
                  <a:extLst>
                    <a:ext uri="{9D8B030D-6E8A-4147-A177-3AD203B41FA5}">
                      <a16:colId xmlns:a16="http://schemas.microsoft.com/office/drawing/2014/main" val="2324553232"/>
                    </a:ext>
                  </a:extLst>
                </a:gridCol>
              </a:tblGrid>
              <a:tr h="368588">
                <a:tc>
                  <a:txBody>
                    <a:bodyPr/>
                    <a:lstStyle/>
                    <a:p>
                      <a:r>
                        <a:rPr lang="en-US" sz="1100" dirty="0">
                          <a:latin typeface="Segoe UI" panose="020B0502040204020203" pitchFamily="34" charset="0"/>
                          <a:cs typeface="Segoe UI" panose="020B0502040204020203" pitchFamily="34" charset="0"/>
                        </a:rPr>
                        <a:t>Check</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Description</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343089">
                <a:tc>
                  <a:txBody>
                    <a:bodyPr/>
                    <a:lstStyle/>
                    <a:p>
                      <a:r>
                        <a:rPr lang="en-US" sz="1000" dirty="0">
                          <a:solidFill>
                            <a:srgbClr val="000000"/>
                          </a:solidFill>
                          <a:latin typeface="Segoe UI" panose="020B0502040204020203" pitchFamily="34" charset="0"/>
                          <a:cs typeface="Segoe UI" panose="020B0502040204020203" pitchFamily="34" charset="0"/>
                        </a:rPr>
                        <a:t>Missing face (gap)</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gap filling algorithm is required to fix this anomaly. </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Intersection and overlapping of surfaces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All surface intersections should be resolved by inserting the corresponding topological primitives (vertices, edges or patches in case of overlapping). If surfaces interact while having no topological resolution, the shape is considered locally faulty. Intersections or overlaps of the trimmed NURBS surfaces are a huge challenge for healing algorithms </a:t>
                      </a:r>
                      <a:r>
                        <a:rPr lang="en-US" sz="1000" dirty="0">
                          <a:solidFill>
                            <a:srgbClr val="C00000"/>
                          </a:solidFill>
                          <a:latin typeface="Segoe UI" panose="020B0502040204020203" pitchFamily="34" charset="0"/>
                          <a:cs typeface="Segoe UI" panose="020B0502040204020203" pitchFamily="34" charset="0"/>
                        </a:rPr>
                        <a:t>[</a:t>
                      </a:r>
                      <a:r>
                        <a:rPr lang="en-US" sz="1000" dirty="0" err="1">
                          <a:solidFill>
                            <a:srgbClr val="C00000"/>
                          </a:solidFill>
                          <a:latin typeface="Segoe UI" panose="020B0502040204020203" pitchFamily="34" charset="0"/>
                          <a:cs typeface="Segoe UI" panose="020B0502040204020203" pitchFamily="34" charset="0"/>
                        </a:rPr>
                        <a:t>Frischmann</a:t>
                      </a:r>
                      <a:r>
                        <a:rPr lang="en-US" sz="1000" dirty="0">
                          <a:solidFill>
                            <a:srgbClr val="C00000"/>
                          </a:solidFill>
                          <a:latin typeface="Segoe UI" panose="020B0502040204020203" pitchFamily="34" charset="0"/>
                          <a:cs typeface="Segoe UI" panose="020B0502040204020203" pitchFamily="34" charset="0"/>
                        </a:rPr>
                        <a:t>, F. 2011. Topological and Geometric Healing on Solid Models. Master's thesis].</a:t>
                      </a:r>
                      <a:endParaRPr lang="ru-RU" sz="1000" dirty="0">
                        <a:solidFill>
                          <a:srgbClr val="C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Singular surface points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Surface degeneracies usually occur due to the coincidence of NURBS control points. Such surfaces are often used to represent triangular patches, e.g., in ship hull design. Even though the singularity points are usually allowed by a modeler, their existence may cause problems in subsequent operators (e.g., offsets). </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6110799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Missing 3D curve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3D curve is a primary edge representation. If the 3D curve does not exist, it is clearly a problem. To fix the issue, the corresponding p-curves should be evaluated against their host surfaces. The obtained points are then reapproximated.</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5177294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Missing p-curve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In OpenCascade kernel, the primary 3D curve should be followed by its images in all surface patches meeting at this curve. These p-curves can be recovered by projection of a 3D curve to each host surface.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59371909"/>
                  </a:ext>
                </a:extLst>
              </a:tr>
              <a:tr h="368671">
                <a:tc>
                  <a:txBody>
                    <a:bodyPr/>
                    <a:lstStyle/>
                    <a:p>
                      <a:r>
                        <a:rPr lang="en-US" sz="1000" dirty="0">
                          <a:solidFill>
                            <a:srgbClr val="000000"/>
                          </a:solidFill>
                          <a:latin typeface="Segoe UI" panose="020B0502040204020203" pitchFamily="34" charset="0"/>
                          <a:cs typeface="Segoe UI" panose="020B0502040204020203" pitchFamily="34" charset="0"/>
                        </a:rPr>
                        <a:t>Non-synchronous parameterization of curves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3D curves and the corresponding p-curves should be parameterized synchronously, so that they yield identical points for the same parameter value (with tolerance).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15490950"/>
                  </a:ext>
                </a:extLst>
              </a:tr>
              <a:tr h="452761">
                <a:tc>
                  <a:txBody>
                    <a:bodyPr/>
                    <a:lstStyle/>
                    <a:p>
                      <a:r>
                        <a:rPr lang="en-US" sz="1000" dirty="0">
                          <a:solidFill>
                            <a:srgbClr val="000000"/>
                          </a:solidFill>
                          <a:latin typeface="Segoe UI" panose="020B0502040204020203" pitchFamily="34" charset="0"/>
                          <a:cs typeface="Segoe UI" panose="020B0502040204020203" pitchFamily="34" charset="0"/>
                        </a:rPr>
                        <a:t>Missing seam</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seam edges correspond to a period value of a periodic surface. These edges are necessary to close the parametric domain of a face. Not all geometric kernels use the notion of seam edges, so it is necessary to recover them sometimes after data exchange.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275027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Non-manifoldness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A boundary surface is two-manifold if it is homeomorphic to a disk in the neighborhood of every point (i.e., resembles a two-dimensional Euclidian space near each point. Non-manifold vertices, edges and faces might be perfectly valid if they are modeled like this intentionally. Otherwise, the existence of non-manifold boundary elements might be a problem for subsequent modeling operators and manufacturing planning (such models are clearly non-manufacturable).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89467500"/>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Unexpected shape type</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It sometimes happens that the visually fine, closed models are defined as shells instead of being formal solids. Other examples include single faces defined as shells or compound parts wrapping a single result of a solid Boolean operation. These anomalies can be traced down using a topology graph representation of B-Rep model. The graph will contain excessive nodes and/or nodes of improper type.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50285482"/>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Tolerance inclusion</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A geometric tolerance of a vertex should not be less than a geometric tolerance of an edge. A geometric tolerance of an edge should not be less than a geometric tolerance of a face.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821938561"/>
                  </a:ext>
                </a:extLst>
              </a:tr>
            </a:tbl>
          </a:graphicData>
        </a:graphic>
      </p:graphicFrame>
    </p:spTree>
    <p:extLst>
      <p:ext uri="{BB962C8B-B14F-4D97-AF65-F5344CB8AC3E}">
        <p14:creationId xmlns:p14="http://schemas.microsoft.com/office/powerpoint/2010/main" val="3044469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Dirtiness</a:t>
            </a:r>
            <a:endParaRPr lang="en-GB" dirty="0">
              <a:latin typeface="Segoe UI" panose="020B0502040204020203" pitchFamily="34" charset="0"/>
              <a:cs typeface="Segoe UI" panose="020B0502040204020203" pitchFamily="34" charset="0"/>
            </a:endParaRPr>
          </a:p>
        </p:txBody>
      </p:sp>
      <p:graphicFrame>
        <p:nvGraphicFramePr>
          <p:cNvPr id="6" name="Таблица 5">
            <a:extLst>
              <a:ext uri="{FF2B5EF4-FFF2-40B4-BE49-F238E27FC236}">
                <a16:creationId xmlns:a16="http://schemas.microsoft.com/office/drawing/2014/main" id="{3E26B519-62F8-4B36-BFFC-8FBE4F634AC3}"/>
              </a:ext>
            </a:extLst>
          </p:cNvPr>
          <p:cNvGraphicFramePr>
            <a:graphicFrameLocks noGrp="1"/>
          </p:cNvGraphicFramePr>
          <p:nvPr>
            <p:extLst>
              <p:ext uri="{D42A27DB-BD31-4B8C-83A1-F6EECF244321}">
                <p14:modId xmlns:p14="http://schemas.microsoft.com/office/powerpoint/2010/main" val="2789629993"/>
              </p:ext>
            </p:extLst>
          </p:nvPr>
        </p:nvGraphicFramePr>
        <p:xfrm>
          <a:off x="319596" y="1001713"/>
          <a:ext cx="9206144" cy="5104988"/>
        </p:xfrm>
        <a:graphic>
          <a:graphicData uri="http://schemas.openxmlformats.org/drawingml/2006/table">
            <a:tbl>
              <a:tblPr firstRow="1" bandRow="1">
                <a:tableStyleId>{E8034E78-7F5D-4C2E-B375-FC64B27BC917}</a:tableStyleId>
              </a:tblPr>
              <a:tblGrid>
                <a:gridCol w="2108073">
                  <a:extLst>
                    <a:ext uri="{9D8B030D-6E8A-4147-A177-3AD203B41FA5}">
                      <a16:colId xmlns:a16="http://schemas.microsoft.com/office/drawing/2014/main" val="2860374521"/>
                    </a:ext>
                  </a:extLst>
                </a:gridCol>
                <a:gridCol w="7098071">
                  <a:extLst>
                    <a:ext uri="{9D8B030D-6E8A-4147-A177-3AD203B41FA5}">
                      <a16:colId xmlns:a16="http://schemas.microsoft.com/office/drawing/2014/main" val="2324553232"/>
                    </a:ext>
                  </a:extLst>
                </a:gridCol>
              </a:tblGrid>
              <a:tr h="368588">
                <a:tc>
                  <a:txBody>
                    <a:bodyPr/>
                    <a:lstStyle/>
                    <a:p>
                      <a:r>
                        <a:rPr lang="en-US" sz="1100" dirty="0">
                          <a:latin typeface="Segoe UI" panose="020B0502040204020203" pitchFamily="34" charset="0"/>
                          <a:cs typeface="Segoe UI" panose="020B0502040204020203" pitchFamily="34" charset="0"/>
                        </a:rPr>
                        <a:t>Check</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Description</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343089">
                <a:tc>
                  <a:txBody>
                    <a:bodyPr/>
                    <a:lstStyle/>
                    <a:p>
                      <a:r>
                        <a:rPr lang="en-US" sz="1000" dirty="0">
                          <a:solidFill>
                            <a:srgbClr val="000000"/>
                          </a:solidFill>
                          <a:latin typeface="Segoe UI" panose="020B0502040204020203" pitchFamily="34" charset="0"/>
                          <a:cs typeface="Segoe UI" panose="020B0502040204020203" pitchFamily="34" charset="0"/>
                        </a:rPr>
                        <a:t>Non-canonic geometry</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Example: a geometrically planar surface represented with a NURBS surface.</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Small edges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Sometimes a CAD model contains excessive number of small (usually straight) edges which are hard to treat numerically (e.g., when generating FEA meshes). Such edges can be enlarged by </a:t>
                      </a:r>
                      <a:r>
                        <a:rPr lang="en-US" sz="1000" dirty="0" err="1">
                          <a:solidFill>
                            <a:srgbClr val="000000"/>
                          </a:solidFill>
                          <a:latin typeface="Segoe UI" panose="020B0502040204020203" pitchFamily="34" charset="0"/>
                          <a:cs typeface="Segoe UI" panose="020B0502040204020203" pitchFamily="34" charset="0"/>
                        </a:rPr>
                        <a:t>reapproximation</a:t>
                      </a:r>
                      <a:r>
                        <a:rPr lang="en-US" sz="1000" dirty="0">
                          <a:solidFill>
                            <a:srgbClr val="000000"/>
                          </a:solidFill>
                          <a:latin typeface="Segoe UI" panose="020B0502040204020203" pitchFamily="34" charset="0"/>
                          <a:cs typeface="Segoe UI" panose="020B0502040204020203" pitchFamily="34" charset="0"/>
                        </a:rPr>
                        <a:t>.</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Small faces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It is possible to merge small faces by reapproximating them.</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6110799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Non-maximized boundary elements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Face/edge maximization is usually performed as a post-processing stage of a Boolean operation.</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5177294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High geometric tolerances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Maintaining high-fidelity B-Rep is a challenge. Geometric modeling kernels, such as OpenCascade or Parasolid, implement "tolerant modeling" approach. I.e., instead of using a global geometric inaccuracy, each boundary element (vertex, edge and face) has its own associated imprecision value called [geometric] tolerance. A visually fine B-Rep model may contain significant geometric flaws like small gaps between faces or wild parameterization of curves.</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59371909"/>
                  </a:ext>
                </a:extLst>
              </a:tr>
              <a:tr h="368671">
                <a:tc>
                  <a:txBody>
                    <a:bodyPr/>
                    <a:lstStyle/>
                    <a:p>
                      <a:r>
                        <a:rPr lang="en-US" sz="1000" dirty="0">
                          <a:solidFill>
                            <a:srgbClr val="000000"/>
                          </a:solidFill>
                          <a:latin typeface="Segoe UI" panose="020B0502040204020203" pitchFamily="34" charset="0"/>
                          <a:cs typeface="Segoe UI" panose="020B0502040204020203" pitchFamily="34" charset="0"/>
                        </a:rPr>
                        <a:t>C0 geometry</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The support of C0 geometric primitives is limited in all geometric kernels. It is usually a good idea to split such entities with the relevant boundary elements (vertices or edges) to enhance the smoothness of the geometry. Alternatively, for NURBS curves and surfaces, it is possible to remove knots if the shape is geometrically continuous though parameterized improperly. The knot insertion algorithm can also be applied for non-G-smooth geometric elements if a certain deformation (within the prescribed tolerance) is allowed.</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15490950"/>
                  </a:ext>
                </a:extLst>
              </a:tr>
              <a:tr h="452761">
                <a:tc>
                  <a:txBody>
                    <a:bodyPr/>
                    <a:lstStyle/>
                    <a:p>
                      <a:r>
                        <a:rPr lang="en-US" sz="1000" dirty="0">
                          <a:solidFill>
                            <a:srgbClr val="000000"/>
                          </a:solidFill>
                          <a:latin typeface="Segoe UI" panose="020B0502040204020203" pitchFamily="34" charset="0"/>
                          <a:cs typeface="Segoe UI" panose="020B0502040204020203" pitchFamily="34" charset="0"/>
                        </a:rPr>
                        <a:t>Nested local transformations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In OpenCascade kernel, each topological element might be assigned with a local transformation to place it relative to its parent element. While this capacity of the modeler is convenient for representing assemblies as compounds, we discourage using the transformed boundary elements in a single solid representation. Formally speaking, a local transformation is a property of an arc in the topology graph. In Analysis Situs, it is possible to colorize the arcs for a visual check of internal transformations. It is Ok to have a local transformation for in-compound inclusions and not Ok to have them deeper in the graph.</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2750279"/>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Non-beautified model</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A beautified geometric model is a modification of the input model that incorporates appropriate symmetries and regularities. Beautification-pending models usually emerge as a result of reverse engineering of a B-Rep model from a discrete dataset (point clouds, mesh). </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289467500"/>
                  </a:ext>
                </a:extLst>
              </a:tr>
            </a:tbl>
          </a:graphicData>
        </a:graphic>
      </p:graphicFrame>
    </p:spTree>
    <p:extLst>
      <p:ext uri="{BB962C8B-B14F-4D97-AF65-F5344CB8AC3E}">
        <p14:creationId xmlns:p14="http://schemas.microsoft.com/office/powerpoint/2010/main" val="2319843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Fitness</a:t>
            </a:r>
            <a:endParaRPr lang="en-GB" dirty="0">
              <a:latin typeface="Segoe UI" panose="020B0502040204020203" pitchFamily="34" charset="0"/>
              <a:cs typeface="Segoe UI" panose="020B0502040204020203" pitchFamily="34" charset="0"/>
            </a:endParaRPr>
          </a:p>
        </p:txBody>
      </p:sp>
      <p:graphicFrame>
        <p:nvGraphicFramePr>
          <p:cNvPr id="6" name="Таблица 5">
            <a:extLst>
              <a:ext uri="{FF2B5EF4-FFF2-40B4-BE49-F238E27FC236}">
                <a16:creationId xmlns:a16="http://schemas.microsoft.com/office/drawing/2014/main" id="{3E26B519-62F8-4B36-BFFC-8FBE4F634AC3}"/>
              </a:ext>
            </a:extLst>
          </p:cNvPr>
          <p:cNvGraphicFramePr>
            <a:graphicFrameLocks noGrp="1"/>
          </p:cNvGraphicFramePr>
          <p:nvPr>
            <p:extLst>
              <p:ext uri="{D42A27DB-BD31-4B8C-83A1-F6EECF244321}">
                <p14:modId xmlns:p14="http://schemas.microsoft.com/office/powerpoint/2010/main" val="2738893921"/>
              </p:ext>
            </p:extLst>
          </p:nvPr>
        </p:nvGraphicFramePr>
        <p:xfrm>
          <a:off x="319596" y="1001713"/>
          <a:ext cx="9206144" cy="1621062"/>
        </p:xfrm>
        <a:graphic>
          <a:graphicData uri="http://schemas.openxmlformats.org/drawingml/2006/table">
            <a:tbl>
              <a:tblPr firstRow="1" bandRow="1">
                <a:tableStyleId>{E8034E78-7F5D-4C2E-B375-FC64B27BC917}</a:tableStyleId>
              </a:tblPr>
              <a:tblGrid>
                <a:gridCol w="2108073">
                  <a:extLst>
                    <a:ext uri="{9D8B030D-6E8A-4147-A177-3AD203B41FA5}">
                      <a16:colId xmlns:a16="http://schemas.microsoft.com/office/drawing/2014/main" val="2860374521"/>
                    </a:ext>
                  </a:extLst>
                </a:gridCol>
                <a:gridCol w="7098071">
                  <a:extLst>
                    <a:ext uri="{9D8B030D-6E8A-4147-A177-3AD203B41FA5}">
                      <a16:colId xmlns:a16="http://schemas.microsoft.com/office/drawing/2014/main" val="2324553232"/>
                    </a:ext>
                  </a:extLst>
                </a:gridCol>
              </a:tblGrid>
              <a:tr h="368588">
                <a:tc>
                  <a:txBody>
                    <a:bodyPr/>
                    <a:lstStyle/>
                    <a:p>
                      <a:r>
                        <a:rPr lang="en-US" sz="1100" dirty="0">
                          <a:latin typeface="Segoe UI" panose="020B0502040204020203" pitchFamily="34" charset="0"/>
                          <a:cs typeface="Segoe UI" panose="020B0502040204020203" pitchFamily="34" charset="0"/>
                        </a:rPr>
                        <a:t>Check</a:t>
                      </a:r>
                      <a:endParaRPr lang="ru-RU" sz="1100" dirty="0">
                        <a:latin typeface="Segoe UI" panose="020B0502040204020203" pitchFamily="34" charset="0"/>
                        <a:cs typeface="Segoe UI" panose="020B0502040204020203" pitchFamily="34" charset="0"/>
                      </a:endParaRPr>
                    </a:p>
                  </a:txBody>
                  <a:tcPr/>
                </a:tc>
                <a:tc>
                  <a:txBody>
                    <a:bodyPr/>
                    <a:lstStyle/>
                    <a:p>
                      <a:r>
                        <a:rPr lang="en-US" sz="1100" dirty="0">
                          <a:latin typeface="Segoe UI" panose="020B0502040204020203" pitchFamily="34" charset="0"/>
                          <a:cs typeface="Segoe UI" panose="020B0502040204020203" pitchFamily="34" charset="0"/>
                        </a:rPr>
                        <a:t>Description</a:t>
                      </a:r>
                      <a:endParaRPr lang="ru-RU" sz="11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88101547"/>
                  </a:ext>
                </a:extLst>
              </a:tr>
              <a:tr h="343089">
                <a:tc>
                  <a:txBody>
                    <a:bodyPr/>
                    <a:lstStyle/>
                    <a:p>
                      <a:r>
                        <a:rPr lang="en-US" sz="1000" dirty="0">
                          <a:solidFill>
                            <a:srgbClr val="000000"/>
                          </a:solidFill>
                          <a:latin typeface="Segoe UI" panose="020B0502040204020203" pitchFamily="34" charset="0"/>
                          <a:cs typeface="Segoe UI" panose="020B0502040204020203" pitchFamily="34" charset="0"/>
                        </a:rPr>
                        <a:t>Too many details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he overcomplicated CAD parts may require simplification prior to the engineering analysis, manufacturing planning, data interoperability, visualization, etc. To simplify model, the defeaturing techniques should be employed.</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1682485"/>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Insufficient thickness</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Thickness is a severe requirement, e.g., in die casting manufacturing.</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43504896"/>
                  </a:ext>
                </a:extLst>
              </a:tr>
              <a:tr h="428117">
                <a:tc>
                  <a:txBody>
                    <a:bodyPr/>
                    <a:lstStyle/>
                    <a:p>
                      <a:r>
                        <a:rPr lang="en-US" sz="1000" dirty="0">
                          <a:solidFill>
                            <a:srgbClr val="000000"/>
                          </a:solidFill>
                          <a:latin typeface="Segoe UI" panose="020B0502040204020203" pitchFamily="34" charset="0"/>
                          <a:cs typeface="Segoe UI" panose="020B0502040204020203" pitchFamily="34" charset="0"/>
                        </a:rPr>
                        <a:t>Invalid sheet metal</a:t>
                      </a:r>
                      <a:endParaRPr lang="ru-RU" sz="1000" dirty="0">
                        <a:solidFill>
                          <a:srgbClr val="000000"/>
                        </a:solidFill>
                        <a:latin typeface="Segoe UI" panose="020B0502040204020203" pitchFamily="34" charset="0"/>
                        <a:cs typeface="Segoe UI" panose="020B0502040204020203" pitchFamily="34" charset="0"/>
                      </a:endParaRPr>
                    </a:p>
                  </a:txBody>
                  <a:tcPr/>
                </a:tc>
                <a:tc>
                  <a:txBody>
                    <a:bodyPr/>
                    <a:lstStyle/>
                    <a:p>
                      <a:r>
                        <a:rPr lang="en-US" sz="1000" dirty="0">
                          <a:solidFill>
                            <a:srgbClr val="000000"/>
                          </a:solidFill>
                          <a:latin typeface="Segoe UI" panose="020B0502040204020203" pitchFamily="34" charset="0"/>
                          <a:cs typeface="Segoe UI" panose="020B0502040204020203" pitchFamily="34" charset="0"/>
                        </a:rPr>
                        <a:t>Non-existing bends or non-constant sheet thickness is somewhat unexpected in sheet metal working.</a:t>
                      </a:r>
                      <a:endParaRPr lang="ru-RU" sz="1000" dirty="0">
                        <a:solidFill>
                          <a:srgbClr val="00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661107999"/>
                  </a:ext>
                </a:extLst>
              </a:tr>
            </a:tbl>
          </a:graphicData>
        </a:graphic>
      </p:graphicFrame>
    </p:spTree>
    <p:extLst>
      <p:ext uri="{BB962C8B-B14F-4D97-AF65-F5344CB8AC3E}">
        <p14:creationId xmlns:p14="http://schemas.microsoft.com/office/powerpoint/2010/main" val="1564002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Shape Healing Elements / Invert face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Here is an example how to reverse a face.</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447675" y="1438388"/>
            <a:ext cx="6521296"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void </a:t>
            </a:r>
            <a:r>
              <a:rPr lang="en-US" sz="1000" dirty="0" err="1">
                <a:solidFill>
                  <a:srgbClr val="000000"/>
                </a:solidFill>
                <a:latin typeface="Courier New" panose="02070309020205020404" pitchFamily="49" charset="0"/>
                <a:cs typeface="Courier New" panose="02070309020205020404" pitchFamily="49" charset="0"/>
              </a:rPr>
              <a:t>buildTopoGraphLevel</a:t>
            </a:r>
            <a:r>
              <a:rPr lang="en-US" sz="1000" dirty="0">
                <a:solidFill>
                  <a:srgbClr val="000000"/>
                </a:solidFill>
                <a:latin typeface="Courier New" panose="02070309020205020404" pitchFamily="49" charset="0"/>
                <a:cs typeface="Courier New" panose="02070309020205020404" pitchFamily="49" charset="0"/>
              </a:rPr>
              <a:t>(const </a:t>
            </a:r>
            <a:r>
              <a:rPr lang="en-US" sz="1000" dirty="0" err="1">
                <a:solidFill>
                  <a:srgbClr val="000000"/>
                </a:solidFill>
                <a:latin typeface="Courier New" panose="02070309020205020404" pitchFamily="49" charset="0"/>
                <a:cs typeface="Courier New" panose="02070309020205020404" pitchFamily="49" charset="0"/>
              </a:rPr>
              <a:t>TopoDS_Shape</a:t>
            </a:r>
            <a:r>
              <a:rPr lang="en-US" sz="1000" dirty="0">
                <a:solidFill>
                  <a:srgbClr val="000000"/>
                </a:solidFill>
                <a:latin typeface="Courier New" panose="02070309020205020404" pitchFamily="49" charset="0"/>
                <a:cs typeface="Courier New" panose="02070309020205020404" pitchFamily="49" charset="0"/>
              </a:rPr>
              <a:t>&amp; root,</a:t>
            </a:r>
          </a:p>
          <a:p>
            <a:r>
              <a:rPr lang="en-US" sz="1000" dirty="0">
                <a:solidFill>
                  <a:srgbClr val="000000"/>
                </a:solidFill>
                <a:latin typeface="Courier New" panose="02070309020205020404" pitchFamily="49" charset="0"/>
                <a:cs typeface="Courier New" panose="02070309020205020404" pitchFamily="49" charset="0"/>
              </a:rPr>
              <a:t>                         const </a:t>
            </a:r>
            <a:r>
              <a:rPr lang="en-US" sz="1000" dirty="0" err="1">
                <a:solidFill>
                  <a:srgbClr val="000000"/>
                </a:solidFill>
                <a:latin typeface="Courier New" panose="02070309020205020404" pitchFamily="49" charset="0"/>
                <a:cs typeface="Courier New" panose="02070309020205020404" pitchFamily="49" charset="0"/>
              </a:rPr>
              <a:t>TopoDS_Shape</a:t>
            </a:r>
            <a:r>
              <a:rPr lang="en-US" sz="1000" dirty="0">
                <a:solidFill>
                  <a:srgbClr val="000000"/>
                </a:solidFill>
                <a:latin typeface="Courier New" panose="02070309020205020404" pitchFamily="49" charset="0"/>
                <a:cs typeface="Courier New" panose="02070309020205020404" pitchFamily="49" charset="0"/>
              </a:rPr>
              <a:t>&amp; face2Invert,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TopoDS_Shape</a:t>
            </a:r>
            <a:r>
              <a:rPr lang="en-US" sz="1000" dirty="0">
                <a:solidFill>
                  <a:srgbClr val="000000"/>
                </a:solidFill>
                <a:latin typeface="Courier New" panose="02070309020205020404" pitchFamily="49" charset="0"/>
                <a:cs typeface="Courier New" panose="02070309020205020404" pitchFamily="49" charset="0"/>
              </a:rPr>
              <a:t>&amp;       result) const</a:t>
            </a:r>
          </a:p>
          <a:p>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BRep_Builder</a:t>
            </a:r>
            <a:r>
              <a:rPr lang="en-US" sz="1000" dirty="0">
                <a:solidFill>
                  <a:srgbClr val="000000"/>
                </a:solidFill>
                <a:latin typeface="Courier New" panose="02070309020205020404" pitchFamily="49" charset="0"/>
                <a:cs typeface="Courier New" panose="02070309020205020404" pitchFamily="49" charset="0"/>
              </a:rPr>
              <a:t> BB;</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 NOTICE: we enable accumulation of locations because </a:t>
            </a:r>
            <a:r>
              <a:rPr lang="en-US" sz="1000" dirty="0" err="1">
                <a:solidFill>
                  <a:srgbClr val="000000"/>
                </a:solidFill>
                <a:latin typeface="Courier New" panose="02070309020205020404" pitchFamily="49" charset="0"/>
                <a:cs typeface="Courier New" panose="02070309020205020404" pitchFamily="49" charset="0"/>
              </a:rPr>
              <a:t>TopoDS_Builder</a:t>
            </a:r>
            <a:r>
              <a:rPr lang="en-US" sz="1000" dirty="0">
                <a:solidFill>
                  <a:srgbClr val="000000"/>
                </a:solidFill>
                <a:latin typeface="Courier New" panose="02070309020205020404" pitchFamily="49" charset="0"/>
                <a:cs typeface="Courier New" panose="02070309020205020404" pitchFamily="49" charset="0"/>
              </a:rPr>
              <a:t>::Add()</a:t>
            </a:r>
          </a:p>
          <a:p>
            <a:r>
              <a:rPr lang="en-US" sz="1000" dirty="0">
                <a:solidFill>
                  <a:srgbClr val="000000"/>
                </a:solidFill>
                <a:latin typeface="Courier New" panose="02070309020205020404" pitchFamily="49" charset="0"/>
                <a:cs typeface="Courier New" panose="02070309020205020404" pitchFamily="49" charset="0"/>
              </a:rPr>
              <a:t>  //         recomputes the relative transformations. So if we do not accumulate</a:t>
            </a:r>
          </a:p>
          <a:p>
            <a:r>
              <a:rPr lang="en-US" sz="1000" dirty="0">
                <a:solidFill>
                  <a:srgbClr val="000000"/>
                </a:solidFill>
                <a:latin typeface="Courier New" panose="02070309020205020404" pitchFamily="49" charset="0"/>
                <a:cs typeface="Courier New" panose="02070309020205020404" pitchFamily="49" charset="0"/>
              </a:rPr>
              <a:t>  //         transformations here, we will have an improperly placed result.</a:t>
            </a:r>
          </a:p>
          <a:p>
            <a:r>
              <a:rPr lang="en-US" sz="1000" dirty="0">
                <a:solidFill>
                  <a:srgbClr val="000000"/>
                </a:solidFill>
                <a:latin typeface="Courier New" panose="02070309020205020404" pitchFamily="49" charset="0"/>
                <a:cs typeface="Courier New" panose="02070309020205020404" pitchFamily="49" charset="0"/>
              </a:rPr>
              <a:t>  //         E.g., imagine that your root shape is transformed.</a:t>
            </a:r>
          </a:p>
          <a:p>
            <a:r>
              <a:rPr lang="en-US" sz="1000" dirty="0">
                <a:solidFill>
                  <a:srgbClr val="000000"/>
                </a:solidFill>
                <a:latin typeface="Courier New" panose="02070309020205020404" pitchFamily="49" charset="0"/>
                <a:cs typeface="Courier New" panose="02070309020205020404" pitchFamily="49" charset="0"/>
              </a:rPr>
              <a:t>  for ( </a:t>
            </a:r>
            <a:r>
              <a:rPr lang="en-US" sz="1000" dirty="0" err="1">
                <a:solidFill>
                  <a:srgbClr val="000000"/>
                </a:solidFill>
                <a:latin typeface="Courier New" panose="02070309020205020404" pitchFamily="49" charset="0"/>
                <a:cs typeface="Courier New" panose="02070309020205020404" pitchFamily="49" charset="0"/>
              </a:rPr>
              <a:t>TopoDS_Iterator</a:t>
            </a:r>
            <a:r>
              <a:rPr lang="en-US" sz="1000" dirty="0">
                <a:solidFill>
                  <a:srgbClr val="000000"/>
                </a:solidFill>
                <a:latin typeface="Courier New" panose="02070309020205020404" pitchFamily="49" charset="0"/>
                <a:cs typeface="Courier New" panose="02070309020205020404" pitchFamily="49" charset="0"/>
              </a:rPr>
              <a:t> it(root, false, true); </a:t>
            </a:r>
            <a:r>
              <a:rPr lang="en-US" sz="1000" dirty="0" err="1">
                <a:solidFill>
                  <a:srgbClr val="000000"/>
                </a:solidFill>
                <a:latin typeface="Courier New" panose="02070309020205020404" pitchFamily="49" charset="0"/>
                <a:cs typeface="Courier New" panose="02070309020205020404" pitchFamily="49" charset="0"/>
              </a:rPr>
              <a:t>it.More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it.Next</a:t>
            </a:r>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const </a:t>
            </a:r>
            <a:r>
              <a:rPr lang="en-US" sz="1000" dirty="0" err="1">
                <a:solidFill>
                  <a:srgbClr val="000000"/>
                </a:solidFill>
                <a:latin typeface="Courier New" panose="02070309020205020404" pitchFamily="49" charset="0"/>
                <a:cs typeface="Courier New" panose="02070309020205020404" pitchFamily="49" charset="0"/>
              </a:rPr>
              <a:t>TopoDS_Shape</a:t>
            </a:r>
            <a:r>
              <a:rPr lang="en-US" sz="1000" dirty="0">
                <a:solidFill>
                  <a:srgbClr val="000000"/>
                </a:solidFill>
                <a:latin typeface="Courier New" panose="02070309020205020404" pitchFamily="49" charset="0"/>
                <a:cs typeface="Courier New" panose="02070309020205020404" pitchFamily="49" charset="0"/>
              </a:rPr>
              <a:t>&amp; </a:t>
            </a:r>
            <a:r>
              <a:rPr lang="en-US" sz="1000" dirty="0" err="1">
                <a:solidFill>
                  <a:srgbClr val="000000"/>
                </a:solidFill>
                <a:latin typeface="Courier New" panose="02070309020205020404" pitchFamily="49" charset="0"/>
                <a:cs typeface="Courier New" panose="02070309020205020404" pitchFamily="49" charset="0"/>
              </a:rPr>
              <a:t>currentShape</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it.Value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TopoDS_Shape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if ( </a:t>
            </a:r>
            <a:r>
              <a:rPr lang="en-US" sz="1000" dirty="0" err="1">
                <a:solidFill>
                  <a:srgbClr val="000000"/>
                </a:solidFill>
                <a:latin typeface="Courier New" panose="02070309020205020404" pitchFamily="49" charset="0"/>
                <a:cs typeface="Courier New" panose="02070309020205020404" pitchFamily="49" charset="0"/>
              </a:rPr>
              <a:t>currentShape.ShapeType</a:t>
            </a:r>
            <a:r>
              <a:rPr lang="en-US" sz="1000" dirty="0">
                <a:solidFill>
                  <a:srgbClr val="000000"/>
                </a:solidFill>
                <a:latin typeface="Courier New" panose="02070309020205020404" pitchFamily="49" charset="0"/>
                <a:cs typeface="Courier New" panose="02070309020205020404" pitchFamily="49" charset="0"/>
              </a:rPr>
              <a:t>() &lt; </a:t>
            </a:r>
            <a:r>
              <a:rPr lang="en-US" sz="1000" dirty="0" err="1">
                <a:solidFill>
                  <a:srgbClr val="000000"/>
                </a:solidFill>
                <a:latin typeface="Courier New" panose="02070309020205020404" pitchFamily="49" charset="0"/>
                <a:cs typeface="Courier New" panose="02070309020205020404" pitchFamily="49" charset="0"/>
              </a:rPr>
              <a:t>TopAbs_FACE</a:t>
            </a:r>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makeShape</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currentShape.ShapeType</a:t>
            </a:r>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this-&gt;</a:t>
            </a:r>
            <a:r>
              <a:rPr lang="en-US" sz="1000" dirty="0" err="1">
                <a:solidFill>
                  <a:srgbClr val="000000"/>
                </a:solidFill>
                <a:latin typeface="Courier New" panose="02070309020205020404" pitchFamily="49" charset="0"/>
                <a:cs typeface="Courier New" panose="02070309020205020404" pitchFamily="49" charset="0"/>
              </a:rPr>
              <a:t>buildTopoGraphLevel</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currentShape</a:t>
            </a:r>
            <a:r>
              <a:rPr lang="en-US" sz="1000" dirty="0">
                <a:solidFill>
                  <a:srgbClr val="000000"/>
                </a:solidFill>
                <a:latin typeface="Courier New" panose="02070309020205020404" pitchFamily="49" charset="0"/>
                <a:cs typeface="Courier New" panose="02070309020205020404" pitchFamily="49" charset="0"/>
              </a:rPr>
              <a:t>, face2Invert,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else</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if ( </a:t>
            </a:r>
            <a:r>
              <a:rPr lang="en-US" sz="1000" dirty="0" err="1">
                <a:solidFill>
                  <a:srgbClr val="000000"/>
                </a:solidFill>
                <a:latin typeface="Courier New" panose="02070309020205020404" pitchFamily="49" charset="0"/>
                <a:cs typeface="Courier New" panose="02070309020205020404" pitchFamily="49" charset="0"/>
              </a:rPr>
              <a:t>currentShape.ShapeType</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TopAbs_FACE</a:t>
            </a:r>
            <a:r>
              <a:rPr lang="en-US" sz="1000" dirty="0">
                <a:solidFill>
                  <a:srgbClr val="000000"/>
                </a:solidFill>
                <a:latin typeface="Courier New" panose="02070309020205020404" pitchFamily="49" charset="0"/>
                <a:cs typeface="Courier New" panose="02070309020205020404" pitchFamily="49" charset="0"/>
              </a:rPr>
              <a:t> &amp;&amp; </a:t>
            </a:r>
            <a:r>
              <a:rPr lang="en-US" sz="1000" dirty="0" err="1">
                <a:solidFill>
                  <a:srgbClr val="000000"/>
                </a:solidFill>
                <a:latin typeface="Courier New" panose="02070309020205020404" pitchFamily="49" charset="0"/>
                <a:cs typeface="Courier New" panose="02070309020205020404" pitchFamily="49" charset="0"/>
              </a:rPr>
              <a:t>currentShape</a:t>
            </a:r>
            <a:r>
              <a:rPr lang="en-US" sz="1000" dirty="0">
                <a:solidFill>
                  <a:srgbClr val="000000"/>
                </a:solidFill>
                <a:latin typeface="Courier New" panose="02070309020205020404" pitchFamily="49" charset="0"/>
                <a:cs typeface="Courier New" panose="02070309020205020404" pitchFamily="49" charset="0"/>
              </a:rPr>
              <a:t> == face2Invert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currentShape.Reversed</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else</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 = </a:t>
            </a:r>
            <a:r>
              <a:rPr lang="en-US" sz="1000" dirty="0" err="1">
                <a:solidFill>
                  <a:srgbClr val="000000"/>
                </a:solidFill>
                <a:latin typeface="Courier New" panose="02070309020205020404" pitchFamily="49" charset="0"/>
                <a:cs typeface="Courier New" panose="02070309020205020404" pitchFamily="49" charset="0"/>
              </a:rPr>
              <a:t>currentShape</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BB.Add</a:t>
            </a:r>
            <a:r>
              <a:rPr lang="en-US" sz="1000" dirty="0">
                <a:solidFill>
                  <a:srgbClr val="000000"/>
                </a:solidFill>
                <a:latin typeface="Courier New" panose="02070309020205020404" pitchFamily="49" charset="0"/>
                <a:cs typeface="Courier New" panose="02070309020205020404" pitchFamily="49" charset="0"/>
              </a:rPr>
              <a:t>(result, </a:t>
            </a:r>
            <a:r>
              <a:rPr lang="en-US" sz="1000" dirty="0" err="1">
                <a:solidFill>
                  <a:srgbClr val="000000"/>
                </a:solidFill>
                <a:latin typeface="Courier New" panose="02070309020205020404" pitchFamily="49" charset="0"/>
                <a:cs typeface="Courier New" panose="02070309020205020404" pitchFamily="49" charset="0"/>
              </a:rPr>
              <a:t>newResult</a:t>
            </a:r>
            <a:r>
              <a:rPr lang="en-US" sz="1000" dirty="0">
                <a:solidFill>
                  <a:srgbClr val="000000"/>
                </a:solidFill>
                <a:latin typeface="Courier New" panose="02070309020205020404" pitchFamily="49" charset="0"/>
                <a:cs typeface="Courier New" panose="02070309020205020404" pitchFamily="49" charset="0"/>
              </a:rPr>
              <a:t>);</a:t>
            </a:r>
          </a:p>
          <a:p>
            <a:r>
              <a:rPr lang="en-US" sz="1000" dirty="0">
                <a:solidFill>
                  <a:srgbClr val="000000"/>
                </a:solidFill>
                <a:latin typeface="Courier New" panose="02070309020205020404" pitchFamily="49" charset="0"/>
                <a:cs typeface="Courier New" panose="02070309020205020404" pitchFamily="49" charset="0"/>
              </a:rPr>
              <a:t>  }</a:t>
            </a:r>
          </a:p>
          <a:p>
            <a:r>
              <a:rPr lang="en-US" sz="1000" dirty="0">
                <a:solidFill>
                  <a:srgbClr val="000000"/>
                </a:solidFill>
                <a:latin typeface="Courier New" panose="02070309020205020404" pitchFamily="49" charset="0"/>
                <a:cs typeface="Courier New" panose="02070309020205020404" pitchFamily="49" charset="0"/>
              </a:rPr>
              <a:t>}</a:t>
            </a:r>
            <a:endParaRPr lang="ru-RU" sz="1000" dirty="0">
              <a:solidFill>
                <a:srgbClr val="000000"/>
              </a:solidFill>
              <a:latin typeface="Courier New" panose="02070309020205020404" pitchFamily="49" charset="0"/>
              <a:cs typeface="Courier New" panose="02070309020205020404" pitchFamily="49" charset="0"/>
            </a:endParaRPr>
          </a:p>
        </p:txBody>
      </p:sp>
      <p:pic>
        <p:nvPicPr>
          <p:cNvPr id="7" name="Рисунок 6">
            <a:extLst>
              <a:ext uri="{FF2B5EF4-FFF2-40B4-BE49-F238E27FC236}">
                <a16:creationId xmlns:a16="http://schemas.microsoft.com/office/drawing/2014/main" id="{2E45DDD6-C477-447D-9DE1-7BD056105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097" y="1438388"/>
            <a:ext cx="2686801" cy="2760750"/>
          </a:xfrm>
          <a:prstGeom prst="rect">
            <a:avLst/>
          </a:prstGeom>
        </p:spPr>
      </p:pic>
    </p:spTree>
    <p:extLst>
      <p:ext uri="{BB962C8B-B14F-4D97-AF65-F5344CB8AC3E}">
        <p14:creationId xmlns:p14="http://schemas.microsoft.com/office/powerpoint/2010/main" val="622209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in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73066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758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331461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41579</TotalTime>
  <Words>7028</Words>
  <Application>Microsoft Office PowerPoint</Application>
  <PresentationFormat>Лист A4 (210x297 мм)</PresentationFormat>
  <Paragraphs>661</Paragraphs>
  <Slides>46</Slides>
  <Notes>46</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46</vt:i4>
      </vt:variant>
    </vt:vector>
  </HeadingPairs>
  <TitlesOfParts>
    <vt:vector size="53" baseType="lpstr">
      <vt:lpstr>Arial</vt:lpstr>
      <vt:lpstr>Calibri</vt:lpstr>
      <vt:lpstr>Courier New</vt:lpstr>
      <vt:lpstr>Segoe UI</vt:lpstr>
      <vt:lpstr>Wingdings</vt:lpstr>
      <vt:lpstr>Copie de ppt_Template_euriware-Capgemini</vt:lpstr>
      <vt:lpstr>think-cell Slide</vt:lpstr>
      <vt:lpstr>OCAF: OpenCascade Application Framework Advanced Modeling Shape Healing</vt:lpstr>
      <vt:lpstr>Training contents</vt:lpstr>
      <vt:lpstr>Global view</vt:lpstr>
      <vt:lpstr>OCAF fundamentals</vt:lpstr>
      <vt:lpstr>OCAF fundamentals / Introduction</vt:lpstr>
      <vt:lpstr>OCAF fundamentals / Typical architecture</vt:lpstr>
      <vt:lpstr>OCAF fundamentals / Application &amp; Document</vt:lpstr>
      <vt:lpstr>OCAF fundamentals / Practice</vt:lpstr>
      <vt:lpstr>OCAF fundamentals / Practice</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Active Data framework</vt:lpstr>
      <vt:lpstr>Active Data / Overview</vt:lpstr>
      <vt:lpstr>Active Data / Contents</vt:lpstr>
      <vt:lpstr>Active Data / Entities</vt:lpstr>
      <vt:lpstr>Active Data / Node statuses</vt:lpstr>
      <vt:lpstr>Active Data / Tree Functions</vt:lpstr>
      <vt:lpstr>Active Data / Tree Functions</vt:lpstr>
      <vt:lpstr>UI Workbench</vt:lpstr>
      <vt:lpstr>UI Workbench / Overview</vt:lpstr>
      <vt:lpstr>B-Rep Anomalies and Elements of Shape Healing</vt:lpstr>
      <vt:lpstr>Shape Healing Elements / Types of defects</vt:lpstr>
      <vt:lpstr>Shape Healing Elements / Consistency of repr.</vt:lpstr>
      <vt:lpstr>Shape Healing Elements / Consistency of repr.</vt:lpstr>
      <vt:lpstr>Shape Healing Elements / Dirtiness</vt:lpstr>
      <vt:lpstr>Shape Healing Elements / Fitness</vt:lpstr>
      <vt:lpstr>Shape Healing Elements / Invert face</vt:lpstr>
      <vt:lpstr>That’s all.</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 Slyadnev</cp:lastModifiedBy>
  <cp:revision>1155</cp:revision>
  <cp:lastPrinted>2018-05-16T06:57:05Z</cp:lastPrinted>
  <dcterms:created xsi:type="dcterms:W3CDTF">2014-05-14T11:11:57Z</dcterms:created>
  <dcterms:modified xsi:type="dcterms:W3CDTF">2021-06-06T06:45:37Z</dcterms:modified>
</cp:coreProperties>
</file>