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61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4906095" y="2223914"/>
            <a:ext cx="7303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Place all tiles into active experiments</a:t>
            </a:r>
          </a:p>
          <a:p>
            <a:r>
              <a:rPr lang="en-US" sz="2800" dirty="0"/>
              <a:t>(to win there  must be no tiles in research, storage or inactive experiments)</a:t>
            </a:r>
          </a:p>
          <a:p>
            <a:endParaRPr lang="en-US" sz="2800" dirty="0"/>
          </a:p>
          <a:p>
            <a:r>
              <a:rPr lang="en-US" sz="2800" dirty="0"/>
              <a:t>Your final setup must follow all </a:t>
            </a:r>
            <a:r>
              <a:rPr lang="en-US" sz="2800" i="1" dirty="0"/>
              <a:t>alchemical laws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4758987" y="1348843"/>
            <a:ext cx="1436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D90C6E-52BD-4C44-2C84-44014E265EC4}"/>
              </a:ext>
            </a:extLst>
          </p:cNvPr>
          <p:cNvGrpSpPr/>
          <p:nvPr/>
        </p:nvGrpSpPr>
        <p:grpSpPr>
          <a:xfrm>
            <a:off x="393309" y="1441382"/>
            <a:ext cx="4459631" cy="4067775"/>
            <a:chOff x="5464072" y="1252370"/>
            <a:chExt cx="5999588" cy="54724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F7DEC3-3188-BA63-404F-541B3A411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313" b="1"/>
            <a:stretch/>
          </p:blipFill>
          <p:spPr>
            <a:xfrm>
              <a:off x="5464072" y="5265907"/>
              <a:ext cx="5999588" cy="1458883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2CDF2E0-26C7-04CE-AF77-453F6985FBE4}"/>
                </a:ext>
              </a:extLst>
            </p:cNvPr>
            <p:cNvGrpSpPr/>
            <p:nvPr/>
          </p:nvGrpSpPr>
          <p:grpSpPr>
            <a:xfrm>
              <a:off x="5906355" y="1252370"/>
              <a:ext cx="4998192" cy="4261739"/>
              <a:chOff x="5906355" y="1252370"/>
              <a:chExt cx="4998192" cy="426173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4EC972E-5FF2-FCA9-D400-F4944C494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4524" y="1252370"/>
                <a:ext cx="3081072" cy="2751741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7F200AB-5E0C-D25D-30E0-AEEB4B3D8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06355" y="4004111"/>
                <a:ext cx="2481202" cy="1365137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E5E5C0-1CDB-21B9-760E-755AD5C26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0545" y="4013706"/>
                <a:ext cx="1137012" cy="1407212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4A5D98-FCF3-D1E5-F4DD-54DDFD017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7557" y="4013706"/>
                <a:ext cx="23559" cy="1500403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217E2B-5D96-0AF5-9703-9BEE20627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6" y="4013706"/>
                <a:ext cx="2493431" cy="1494036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0C576D3-1BFB-B1BA-D829-99245DA8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7" y="4013706"/>
                <a:ext cx="1253132" cy="1484441"/>
              </a:xfrm>
              <a:prstGeom prst="straightConnector1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Graphic 59" descr="Checkmark with solid fill">
            <a:extLst>
              <a:ext uri="{FF2B5EF4-FFF2-40B4-BE49-F238E27FC236}">
                <a16:creationId xmlns:a16="http://schemas.microsoft.com/office/drawing/2014/main" id="{CA76E2AF-D464-9D10-3E69-C0A1E0A16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817" y="4696104"/>
            <a:ext cx="618501" cy="61850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06B06075-6565-B797-BFC9-A86544C2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4984" y="4684650"/>
            <a:ext cx="618501" cy="618501"/>
          </a:xfrm>
          <a:prstGeom prst="rect">
            <a:avLst/>
          </a:prstGeom>
        </p:spPr>
      </p:pic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7B0FB71E-CEBB-F835-61A2-29F5A4BFA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1000" y="4660417"/>
            <a:ext cx="618501" cy="618501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0E936F4C-AF70-BD03-CF64-3ED8AB458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1375" y="4618945"/>
            <a:ext cx="618501" cy="618501"/>
          </a:xfrm>
          <a:prstGeom prst="rect">
            <a:avLst/>
          </a:prstGeom>
        </p:spPr>
      </p:pic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94280C95-3070-54A3-6070-3007302D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7022" y="4618945"/>
            <a:ext cx="618501" cy="6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930861" y="1118908"/>
            <a:ext cx="6372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tiles in the bottom row are available to be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 tile from the bottom row,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Tiles taken from research must be placed into  one of your experiments or 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418582" y="5262038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are locked from taking new tiles if any of your experiments are unstable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421" y="5262038"/>
            <a:ext cx="892366" cy="892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F244C-DE33-118C-E284-BBE07D43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03" y="1472929"/>
            <a:ext cx="4010025" cy="3581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DBF032-E90C-89C5-9446-947F97842AD7}"/>
              </a:ext>
            </a:extLst>
          </p:cNvPr>
          <p:cNvSpPr/>
          <p:nvPr/>
        </p:nvSpPr>
        <p:spPr>
          <a:xfrm>
            <a:off x="484421" y="39240"/>
            <a:ext cx="2652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Research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478110" y="1125188"/>
            <a:ext cx="10106985" cy="43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Tiles can be freely placed into  or out of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Storage is never subject to alchemic laws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Storage has a capacity of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Storage starts with 2 random tiles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677679" y="0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0685E4-9BB4-C067-6CF0-536D1E4C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62" y="3657601"/>
            <a:ext cx="4386028" cy="29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749675" y="2100568"/>
            <a:ext cx="93918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Experiments are inactive when they have less than 3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Inactive experiments are automatically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experiments are stable only if they do not violate any </a:t>
            </a:r>
            <a:r>
              <a:rPr lang="en-US" sz="2000" i="1" dirty="0"/>
              <a:t>alchemical laws.  </a:t>
            </a:r>
            <a:r>
              <a:rPr lang="en-US" sz="2000" dirty="0"/>
              <a:t>If it breaks any laws, it is unstable (blocking  victory and taking new tiles from research)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laws of Alchemy apply </a:t>
            </a:r>
            <a:r>
              <a:rPr lang="en-US" sz="2000" b="1" dirty="0"/>
              <a:t>separately</a:t>
            </a:r>
            <a:r>
              <a:rPr lang="en-US" sz="2000" dirty="0"/>
              <a:t> to both  the shapes and letters in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experiment is a distinct alchemical set, </a:t>
            </a:r>
            <a:r>
              <a:rPr lang="en-US" sz="2000" dirty="0" err="1"/>
              <a:t>seperate</a:t>
            </a:r>
            <a:r>
              <a:rPr lang="en-US" sz="2000" dirty="0"/>
              <a:t> from other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873750" y="3424007"/>
            <a:ext cx="7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active experiments are subject to </a:t>
            </a:r>
            <a:r>
              <a:rPr lang="en-US" sz="2800" i="1" dirty="0"/>
              <a:t>alchemical laws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D569D-F779-2C9F-B6EB-52CA4C51A35D}"/>
              </a:ext>
            </a:extLst>
          </p:cNvPr>
          <p:cNvSpPr/>
          <p:nvPr/>
        </p:nvSpPr>
        <p:spPr>
          <a:xfrm>
            <a:off x="0" y="-9236"/>
            <a:ext cx="3576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Experiments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C0DB8-9977-8635-0326-BC92733F5ADE}"/>
              </a:ext>
            </a:extLst>
          </p:cNvPr>
          <p:cNvSpPr txBox="1"/>
          <p:nvPr/>
        </p:nvSpPr>
        <p:spPr>
          <a:xfrm>
            <a:off x="749675" y="928423"/>
            <a:ext cx="903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have 5 experiments that can each hold any number of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Tiles can be moved between experiments freely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5E6DD-C16E-B905-6FF7-C06EADF4B8FE}"/>
              </a:ext>
            </a:extLst>
          </p:cNvPr>
          <p:cNvSpPr txBox="1"/>
          <p:nvPr/>
        </p:nvSpPr>
        <p:spPr>
          <a:xfrm>
            <a:off x="342659" y="2900787"/>
            <a:ext cx="930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an experiment has at least 3 tiles, it becomes active:</a:t>
            </a:r>
          </a:p>
        </p:txBody>
      </p:sp>
    </p:spTree>
    <p:extLst>
      <p:ext uri="{BB962C8B-B14F-4D97-AF65-F5344CB8AC3E}">
        <p14:creationId xmlns:p14="http://schemas.microsoft.com/office/powerpoint/2010/main" val="6335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548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Eventually, both alchemical laws will also apply to the number of tiles each active experiment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two active experiments can not have the same number of tiles  and one experiment can not have more tiles than all the other active experiments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constraints do not apply until there are at least 20 tiles  in your active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meta constraints are broken, all experiments become unstable</a:t>
            </a:r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853</TotalTime>
  <Words>316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96</cp:revision>
  <dcterms:created xsi:type="dcterms:W3CDTF">2023-08-10T04:46:32Z</dcterms:created>
  <dcterms:modified xsi:type="dcterms:W3CDTF">2023-10-02T21:51:22Z</dcterms:modified>
</cp:coreProperties>
</file>