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292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7" y="667739"/>
            <a:ext cx="4447698" cy="29057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21" spc="-7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50" y="3645960"/>
            <a:ext cx="3806634" cy="1426464"/>
          </a:xfrm>
        </p:spPr>
        <p:txBody>
          <a:bodyPr>
            <a:normAutofit/>
          </a:bodyPr>
          <a:lstStyle>
            <a:lvl1pPr marL="0" indent="0" algn="l">
              <a:buNone/>
              <a:defRPr sz="1971">
                <a:solidFill>
                  <a:schemeClr val="tx1"/>
                </a:solidFill>
                <a:latin typeface="+mj-lt"/>
              </a:defRPr>
            </a:lvl1pPr>
            <a:lvl2pPr marL="281639" indent="0" algn="ctr">
              <a:buNone/>
              <a:defRPr sz="1725"/>
            </a:lvl2pPr>
            <a:lvl3pPr marL="563278" indent="0" algn="ctr">
              <a:buNone/>
              <a:defRPr sz="1478"/>
            </a:lvl3pPr>
            <a:lvl4pPr marL="844917" indent="0" algn="ctr">
              <a:buNone/>
              <a:defRPr sz="1232"/>
            </a:lvl4pPr>
            <a:lvl5pPr marL="1126557" indent="0" algn="ctr">
              <a:buNone/>
              <a:defRPr sz="1232"/>
            </a:lvl5pPr>
            <a:lvl6pPr marL="1408197" indent="0" algn="ctr">
              <a:buNone/>
              <a:defRPr sz="1232"/>
            </a:lvl6pPr>
            <a:lvl7pPr marL="1689835" indent="0" algn="ctr">
              <a:buNone/>
              <a:defRPr sz="1232"/>
            </a:lvl7pPr>
            <a:lvl8pPr marL="1971475" indent="0" algn="ctr">
              <a:buNone/>
              <a:defRPr sz="1232"/>
            </a:lvl8pPr>
            <a:lvl9pPr marL="2253114" indent="0" algn="ctr">
              <a:buNone/>
              <a:defRPr sz="12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882" y="602615"/>
            <a:ext cx="1084421" cy="4160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56" y="619130"/>
            <a:ext cx="3190399" cy="46805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47" y="665097"/>
            <a:ext cx="4447070" cy="290840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21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351" y="3643647"/>
            <a:ext cx="3805846" cy="1426464"/>
          </a:xfrm>
        </p:spPr>
        <p:txBody>
          <a:bodyPr anchor="t">
            <a:normAutofit/>
          </a:bodyPr>
          <a:lstStyle>
            <a:lvl1pPr marL="0" indent="0">
              <a:buNone/>
              <a:defRPr sz="1971">
                <a:solidFill>
                  <a:schemeClr val="tx1"/>
                </a:solidFill>
                <a:latin typeface="+mj-lt"/>
              </a:defRPr>
            </a:lvl1pPr>
            <a:lvl2pPr marL="281639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2pPr>
            <a:lvl3pPr marL="563278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3pPr>
            <a:lvl4pPr marL="844917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4pPr>
            <a:lvl5pPr marL="1126557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5pPr>
            <a:lvl6pPr marL="1408197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6pPr>
            <a:lvl7pPr marL="168983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7pPr>
            <a:lvl8pPr marL="197147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8pPr>
            <a:lvl9pPr marL="2253114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123" y="1731716"/>
            <a:ext cx="1923669" cy="3265018"/>
          </a:xfrm>
        </p:spPr>
        <p:txBody>
          <a:bodyPr/>
          <a:lstStyle>
            <a:lvl1pPr>
              <a:defRPr sz="1478"/>
            </a:lvl1pPr>
            <a:lvl2pPr>
              <a:defRPr sz="1232"/>
            </a:lvl2pPr>
            <a:lvl3pPr>
              <a:defRPr sz="1109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6" y="1731716"/>
            <a:ext cx="1923669" cy="3265018"/>
          </a:xfrm>
        </p:spPr>
        <p:txBody>
          <a:bodyPr/>
          <a:lstStyle>
            <a:lvl1pPr>
              <a:defRPr sz="1478"/>
            </a:lvl1pPr>
            <a:lvl2pPr>
              <a:defRPr sz="1232"/>
            </a:lvl2pPr>
            <a:lvl3pPr>
              <a:defRPr sz="1109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123" y="1768406"/>
            <a:ext cx="1923669" cy="626946"/>
          </a:xfrm>
        </p:spPr>
        <p:txBody>
          <a:bodyPr anchor="ctr">
            <a:normAutofit/>
          </a:bodyPr>
          <a:lstStyle>
            <a:lvl1pPr marL="0" indent="0">
              <a:buNone/>
              <a:defRPr sz="1355" b="0" cap="all" baseline="0">
                <a:solidFill>
                  <a:schemeClr val="accent1"/>
                </a:solidFill>
                <a:latin typeface="+mj-lt"/>
              </a:defRPr>
            </a:lvl1pPr>
            <a:lvl2pPr marL="281639" indent="0">
              <a:buNone/>
              <a:defRPr sz="1232" b="1"/>
            </a:lvl2pPr>
            <a:lvl3pPr marL="563278" indent="0">
              <a:buNone/>
              <a:defRPr sz="1109" b="1"/>
            </a:lvl3pPr>
            <a:lvl4pPr marL="844917" indent="0">
              <a:buNone/>
              <a:defRPr sz="986" b="1"/>
            </a:lvl4pPr>
            <a:lvl5pPr marL="1126557" indent="0">
              <a:buNone/>
              <a:defRPr sz="986" b="1"/>
            </a:lvl5pPr>
            <a:lvl6pPr marL="1408197" indent="0">
              <a:buNone/>
              <a:defRPr sz="986" b="1"/>
            </a:lvl6pPr>
            <a:lvl7pPr marL="1689835" indent="0">
              <a:buNone/>
              <a:defRPr sz="986" b="1"/>
            </a:lvl7pPr>
            <a:lvl8pPr marL="1971475" indent="0">
              <a:buNone/>
              <a:defRPr sz="986" b="1"/>
            </a:lvl8pPr>
            <a:lvl9pPr marL="2253114" indent="0">
              <a:buNone/>
              <a:defRPr sz="9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123" y="2386006"/>
            <a:ext cx="1923669" cy="2773680"/>
          </a:xfrm>
        </p:spPr>
        <p:txBody>
          <a:bodyPr/>
          <a:lstStyle>
            <a:lvl1pPr>
              <a:defRPr sz="1478"/>
            </a:lvl1pPr>
            <a:lvl2pPr>
              <a:defRPr sz="1232"/>
            </a:lvl2pPr>
            <a:lvl3pPr>
              <a:defRPr sz="1109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8138" y="1766643"/>
            <a:ext cx="1923669" cy="626060"/>
          </a:xfrm>
        </p:spPr>
        <p:txBody>
          <a:bodyPr anchor="ctr">
            <a:normAutofit/>
          </a:bodyPr>
          <a:lstStyle>
            <a:lvl1pPr marL="0" indent="0">
              <a:buNone/>
              <a:defRPr sz="1355" b="0" cap="all" baseline="0">
                <a:latin typeface="+mj-lt"/>
              </a:defRPr>
            </a:lvl1pPr>
            <a:lvl2pPr marL="281639" indent="0">
              <a:buNone/>
              <a:defRPr sz="1232" b="1"/>
            </a:lvl2pPr>
            <a:lvl3pPr marL="563278" indent="0">
              <a:buNone/>
              <a:defRPr sz="1109" b="1"/>
            </a:lvl3pPr>
            <a:lvl4pPr marL="844917" indent="0">
              <a:buNone/>
              <a:defRPr sz="986" b="1"/>
            </a:lvl4pPr>
            <a:lvl5pPr marL="1126557" indent="0">
              <a:buNone/>
              <a:defRPr sz="986" b="1"/>
            </a:lvl5pPr>
            <a:lvl6pPr marL="1408197" indent="0">
              <a:buNone/>
              <a:defRPr sz="986" b="1"/>
            </a:lvl6pPr>
            <a:lvl7pPr marL="1689835" indent="0">
              <a:buNone/>
              <a:defRPr sz="986" b="1"/>
            </a:lvl7pPr>
            <a:lvl8pPr marL="1971475" indent="0">
              <a:buNone/>
              <a:defRPr sz="986" b="1"/>
            </a:lvl8pPr>
            <a:lvl9pPr marL="2253114" indent="0">
              <a:buNone/>
              <a:defRPr sz="9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8138" y="2384192"/>
            <a:ext cx="1923669" cy="2773680"/>
          </a:xfrm>
        </p:spPr>
        <p:txBody>
          <a:bodyPr/>
          <a:lstStyle>
            <a:lvl1pPr>
              <a:defRPr sz="1478"/>
            </a:lvl1pPr>
            <a:lvl2pPr>
              <a:defRPr sz="1232"/>
            </a:lvl2pPr>
            <a:lvl3pPr>
              <a:defRPr sz="1109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250" y="0"/>
            <a:ext cx="1885950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07832" y="469978"/>
            <a:ext cx="1395603" cy="166420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464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660400"/>
            <a:ext cx="2514600" cy="3962400"/>
          </a:xfrm>
        </p:spPr>
        <p:txBody>
          <a:bodyPr/>
          <a:lstStyle>
            <a:lvl1pPr>
              <a:defRPr sz="1971"/>
            </a:lvl1pPr>
            <a:lvl2pPr>
              <a:defRPr sz="1725"/>
            </a:lvl2pPr>
            <a:lvl3pPr>
              <a:defRPr sz="1478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843" y="2176905"/>
            <a:ext cx="1401890" cy="2710055"/>
          </a:xfrm>
        </p:spPr>
        <p:txBody>
          <a:bodyPr>
            <a:normAutofit/>
          </a:bodyPr>
          <a:lstStyle>
            <a:lvl1pPr marL="0" marR="0" indent="0" algn="l" defTabSz="563278" rtl="0" eaLnBrk="1" fontAlgn="auto" latinLnBrk="0" hangingPunct="1">
              <a:lnSpc>
                <a:spcPct val="100000"/>
              </a:lnSpc>
              <a:spcBef>
                <a:spcPts val="73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9">
                <a:solidFill>
                  <a:srgbClr val="FFFFFF"/>
                </a:solidFill>
              </a:defRPr>
            </a:lvl1pPr>
            <a:lvl2pPr marL="281639" indent="0">
              <a:buNone/>
              <a:defRPr sz="739"/>
            </a:lvl2pPr>
            <a:lvl3pPr marL="563278" indent="0">
              <a:buNone/>
              <a:defRPr sz="616"/>
            </a:lvl3pPr>
            <a:lvl4pPr marL="844917" indent="0">
              <a:buNone/>
              <a:defRPr sz="554"/>
            </a:lvl4pPr>
            <a:lvl5pPr marL="1126557" indent="0">
              <a:buNone/>
              <a:defRPr sz="554"/>
            </a:lvl5pPr>
            <a:lvl6pPr marL="1408197" indent="0">
              <a:buNone/>
              <a:defRPr sz="554"/>
            </a:lvl6pPr>
            <a:lvl7pPr marL="1689835" indent="0">
              <a:buNone/>
              <a:defRPr sz="554"/>
            </a:lvl7pPr>
            <a:lvl8pPr marL="1971475" indent="0">
              <a:buNone/>
              <a:defRPr sz="554"/>
            </a:lvl8pPr>
            <a:lvl9pPr marL="2253114" indent="0">
              <a:buNone/>
              <a:defRPr sz="554"/>
            </a:lvl9pPr>
          </a:lstStyle>
          <a:p>
            <a:pPr marL="0" marR="0" lvl="0" indent="0" algn="l" defTabSz="563278" rtl="0" eaLnBrk="1" fontAlgn="auto" latinLnBrk="0" hangingPunct="1">
              <a:lnSpc>
                <a:spcPct val="100000"/>
              </a:lnSpc>
              <a:spcBef>
                <a:spcPts val="8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06" y="4696183"/>
            <a:ext cx="4447070" cy="531512"/>
          </a:xfrm>
        </p:spPr>
        <p:txBody>
          <a:bodyPr anchor="b">
            <a:normAutofit/>
          </a:bodyPr>
          <a:lstStyle>
            <a:lvl1pPr>
              <a:defRPr sz="1971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5029200" cy="462015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493"/>
              </a:spcBef>
              <a:buNone/>
              <a:defRPr sz="1971">
                <a:solidFill>
                  <a:schemeClr val="bg1"/>
                </a:solidFill>
              </a:defRPr>
            </a:lvl1pPr>
            <a:lvl2pPr marL="281639" indent="0">
              <a:buNone/>
              <a:defRPr sz="1725"/>
            </a:lvl2pPr>
            <a:lvl3pPr marL="563278" indent="0">
              <a:buNone/>
              <a:defRPr sz="1478"/>
            </a:lvl3pPr>
            <a:lvl4pPr marL="844917" indent="0">
              <a:buNone/>
              <a:defRPr sz="1232"/>
            </a:lvl4pPr>
            <a:lvl5pPr marL="1126557" indent="0">
              <a:buNone/>
              <a:defRPr sz="1232"/>
            </a:lvl5pPr>
            <a:lvl6pPr marL="1408197" indent="0">
              <a:buNone/>
              <a:defRPr sz="1232"/>
            </a:lvl6pPr>
            <a:lvl7pPr marL="1689835" indent="0">
              <a:buNone/>
              <a:defRPr sz="1232"/>
            </a:lvl7pPr>
            <a:lvl8pPr marL="1971475" indent="0">
              <a:buNone/>
              <a:defRPr sz="1232"/>
            </a:lvl8pPr>
            <a:lvl9pPr marL="2253114" indent="0">
              <a:buNone/>
              <a:defRPr sz="12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121" y="5121771"/>
            <a:ext cx="3807104" cy="4622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862">
                <a:solidFill>
                  <a:schemeClr val="tx1"/>
                </a:solidFill>
              </a:defRPr>
            </a:lvl1pPr>
            <a:lvl2pPr marL="281639" indent="0">
              <a:buNone/>
              <a:defRPr sz="739"/>
            </a:lvl2pPr>
            <a:lvl3pPr marL="563278" indent="0">
              <a:buNone/>
              <a:defRPr sz="616"/>
            </a:lvl3pPr>
            <a:lvl4pPr marL="844917" indent="0">
              <a:buNone/>
              <a:defRPr sz="554"/>
            </a:lvl4pPr>
            <a:lvl5pPr marL="1126557" indent="0">
              <a:buNone/>
              <a:defRPr sz="554"/>
            </a:lvl5pPr>
            <a:lvl6pPr marL="1408197" indent="0">
              <a:buNone/>
              <a:defRPr sz="554"/>
            </a:lvl6pPr>
            <a:lvl7pPr marL="1689835" indent="0">
              <a:buNone/>
              <a:defRPr sz="554"/>
            </a:lvl7pPr>
            <a:lvl8pPr marL="1971475" indent="0">
              <a:buNone/>
              <a:defRPr sz="554"/>
            </a:lvl8pPr>
            <a:lvl9pPr marL="2253114" indent="0">
              <a:buNone/>
              <a:defRPr sz="5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106" y="432929"/>
            <a:ext cx="4443770" cy="1437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122" y="1743456"/>
            <a:ext cx="4435912" cy="3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6" y="5557455"/>
            <a:ext cx="1697355" cy="198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A8BB77-194F-451F-BC72-D54750A0F88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895" y="5680737"/>
            <a:ext cx="2074545" cy="198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5119" y="5092895"/>
            <a:ext cx="1207008" cy="1210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345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25AA532C-D524-4E02-A29A-F219EC80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5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3278" rtl="0" eaLnBrk="1" latinLnBrk="0" hangingPunct="1">
        <a:lnSpc>
          <a:spcPct val="85000"/>
        </a:lnSpc>
        <a:spcBef>
          <a:spcPct val="0"/>
        </a:spcBef>
        <a:buNone/>
        <a:defRPr sz="3326" kern="1200" spc="-7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6328" indent="-56328" algn="l" defTabSz="563278" rtl="0" eaLnBrk="1" latinLnBrk="0" hangingPunct="1">
        <a:lnSpc>
          <a:spcPct val="85000"/>
        </a:lnSpc>
        <a:spcBef>
          <a:spcPts val="801"/>
        </a:spcBef>
        <a:buFont typeface="Arial" pitchFamily="34" charset="0"/>
        <a:buChar char=" "/>
        <a:defRPr sz="1478" kern="1200">
          <a:solidFill>
            <a:schemeClr val="accent1"/>
          </a:solidFill>
          <a:latin typeface="+mn-lt"/>
          <a:ea typeface="+mn-ea"/>
          <a:cs typeface="+mn-cs"/>
        </a:defRPr>
      </a:lvl1pPr>
      <a:lvl2pPr marL="214046" indent="-211229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4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37967" indent="-337967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232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06951" indent="-506951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675934" indent="-675934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739211" indent="-140820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862412" indent="-140820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985614" indent="-140820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108815" indent="-140820" algn="l" defTabSz="563278" rtl="0" eaLnBrk="1" latinLnBrk="0" hangingPunct="1">
        <a:lnSpc>
          <a:spcPct val="85000"/>
        </a:lnSpc>
        <a:spcBef>
          <a:spcPts val="370"/>
        </a:spcBef>
        <a:buFont typeface="Arial" pitchFamily="34" charset="0"/>
        <a:buChar char=" "/>
        <a:defRPr sz="110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81639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63278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44917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126557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408197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689835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1971475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253114" algn="l" defTabSz="563278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E234CF-88C6-D16E-7913-5F5B6565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16" y="1379698"/>
            <a:ext cx="4344368" cy="4345241"/>
          </a:xfrm>
        </p:spPr>
        <p:txBody>
          <a:bodyPr>
            <a:normAutofit/>
          </a:bodyPr>
          <a:lstStyle/>
          <a:p>
            <a:pPr marL="316844" indent="-316844">
              <a:buAutoNum type="arabicPeriod"/>
            </a:pPr>
            <a:r>
              <a:rPr lang="en-US" b="1" dirty="0"/>
              <a:t>Anti-Equality Law:</a:t>
            </a:r>
          </a:p>
          <a:p>
            <a:pPr marL="316844" indent="-316844">
              <a:buFont typeface="Arial" panose="020B0604020202020204" pitchFamily="34" charset="0"/>
              <a:buChar char="•"/>
            </a:pPr>
            <a:r>
              <a:rPr lang="en-US" dirty="0"/>
              <a:t>A group can not contain the same amount of different elements</a:t>
            </a:r>
          </a:p>
          <a:p>
            <a:r>
              <a:rPr lang="en-US" dirty="0"/>
              <a:t>2. </a:t>
            </a:r>
            <a:r>
              <a:rPr lang="en-US" b="1" dirty="0"/>
              <a:t>Anti-Dominance Law:</a:t>
            </a:r>
          </a:p>
          <a:p>
            <a:pPr marL="281639" indent="-281639">
              <a:buFont typeface="Arial" panose="020B0604020202020204" pitchFamily="34" charset="0"/>
              <a:buChar char="•"/>
            </a:pPr>
            <a:r>
              <a:rPr lang="en-US" dirty="0"/>
              <a:t>A group can not have any element that appears more than all other elements combined </a:t>
            </a:r>
          </a:p>
          <a:p>
            <a:pPr marL="316844" indent="-316844">
              <a:buAutoNum type="arabicPeriod" startAt="3"/>
            </a:pPr>
            <a:r>
              <a:rPr lang="en-US" b="1" dirty="0"/>
              <a:t>Minimum Size Rule:</a:t>
            </a:r>
          </a:p>
          <a:p>
            <a:pPr marL="281639" indent="-281639">
              <a:buFont typeface="Arial" panose="020B0604020202020204" pitchFamily="34" charset="0"/>
              <a:buChar char="•"/>
            </a:pPr>
            <a:r>
              <a:rPr lang="en-US" dirty="0"/>
              <a:t>A group must have at least 3 objects to be alchemically active.   </a:t>
            </a:r>
          </a:p>
          <a:p>
            <a:r>
              <a:rPr lang="en-US" dirty="0"/>
              <a:t>Groups with less than 3 objects are inactive. The principles of alchemy do not apply to inactive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1AB32-82A5-1282-733B-D7589D7996FB}"/>
              </a:ext>
            </a:extLst>
          </p:cNvPr>
          <p:cNvSpPr/>
          <p:nvPr/>
        </p:nvSpPr>
        <p:spPr>
          <a:xfrm>
            <a:off x="0" y="84988"/>
            <a:ext cx="4800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Laws of Alchemy</a:t>
            </a:r>
          </a:p>
        </p:txBody>
      </p:sp>
    </p:spTree>
    <p:extLst>
      <p:ext uri="{BB962C8B-B14F-4D97-AF65-F5344CB8AC3E}">
        <p14:creationId xmlns:p14="http://schemas.microsoft.com/office/powerpoint/2010/main" val="1953904001"/>
      </p:ext>
    </p:extLst>
  </p:cSld>
  <p:clrMapOvr>
    <a:masterClrMapping/>
  </p:clrMapOvr>
</p:sld>
</file>

<file path=ppt/theme/theme1.xml><?xml version="1.0" encoding="utf-8"?>
<a:theme xmlns:a="http://schemas.openxmlformats.org/drawingml/2006/main" name="MeriamTrialHowTo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amTrialHowTo" id="{94F432E8-AFB9-42A5-9EF8-169BEDB78489}" vid="{9D17892A-BFB3-41B6-A051-EB2D62C3AB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MeriamTrialHowTo</Template>
  <TotalTime>35</TotalTime>
  <Words>73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MeriamTrialHowTo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 of Alchemy</dc:title>
  <dc:creator>Zachary Morris</dc:creator>
  <cp:lastModifiedBy>Zachary Morris</cp:lastModifiedBy>
  <cp:revision>5</cp:revision>
  <dcterms:created xsi:type="dcterms:W3CDTF">2023-10-02T20:13:33Z</dcterms:created>
  <dcterms:modified xsi:type="dcterms:W3CDTF">2023-10-02T20:49:00Z</dcterms:modified>
</cp:coreProperties>
</file>