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87-7C8B-BBB1-38B9-D0C96C715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595BF-C782-B428-E78F-0399199A4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4F7E-C327-99EE-E39B-61179FA2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D4D1-C42C-4DC6-9B4E-5F5F534B3C0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BE34A-FDFA-6BB3-45E7-2CF6CA86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17781-0D4E-4C4F-87DF-19D371E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AD38-4148-4F54-BC49-BAC4653A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36F7-A11F-14EE-3C63-3CDCB4BB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904D7-E875-1025-7CD1-0F0846352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270B8-3CE0-E39A-3B2F-F79025F8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D4D1-C42C-4DC6-9B4E-5F5F534B3C0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C430-36C5-4835-71B9-DB9C47C5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540EE-90E8-656E-6E78-E1C41C1A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AD38-4148-4F54-BC49-BAC4653A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51E44-EACA-3F15-A753-77EE7D7B2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2877C-8C9D-7300-C989-1DEB8CB25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0617-3F98-9268-931A-A8EC21B3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D4D1-C42C-4DC6-9B4E-5F5F534B3C0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B1174-6CBC-D313-10AE-8BD1DFE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4EB0-FFDB-8001-4137-357D3C14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AD38-4148-4F54-BC49-BAC4653A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3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C6C0-1C11-9210-45DD-80F39381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3B5A-6789-8E16-341F-141A15D0E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5FE5-2BDF-9AD1-FD54-09F1F4F5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DD21-3E9E-475B-96CF-8C75AE3D964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5465-D3D0-587D-45B6-D29EC3F1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7050-A69F-8EF4-75B6-139FD3EB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4234-0A53-4B02-9D65-B98755D89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2D11-9A68-C43C-4696-3FD17EF1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9E43-CEEA-5985-EE46-46069D1A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F1EF-02C8-FFBF-DF2C-BE1B8F3F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D4D1-C42C-4DC6-9B4E-5F5F534B3C0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40E28-3F0C-98EC-1F00-630D4E77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41D5-FFB7-0C04-CB01-9537FD20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AD38-4148-4F54-BC49-BAC4653A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8F82-C041-F7C0-24BC-DC45D3E2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E3E53-51F0-1B12-A3DA-44C34F56D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EE95-5D50-3A2A-EDE6-6910EC19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D4D1-C42C-4DC6-9B4E-5F5F534B3C0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50E2-A3C8-38D6-DE88-DD915D57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F4C1F-82CA-E391-BB59-26CAD9EA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AD38-4148-4F54-BC49-BAC4653A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BB67-1AE8-0E6A-0FA4-0B3D4D31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2D8A-C1D6-9D00-4194-B09C09A75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BA312-C9BF-868B-F738-527070E2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1CCD2-7B85-E7E4-B5DB-3DA2AE72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D4D1-C42C-4DC6-9B4E-5F5F534B3C0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86766-DEC0-9861-7206-94DE4A01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B677-7715-1BEE-1A65-C7F188C5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AD38-4148-4F54-BC49-BAC4653A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9497-E6BE-F71F-CB52-37978014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5EB17-B35E-37CE-EA73-82E3A2FEE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B6F21-0401-0397-719E-735BB63C5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E41CD-BF1D-786E-89F7-2F7F49FA5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2041B-8AD8-D638-2A8B-65E2E490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311A7-461C-4D17-87DE-765FDBAB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D4D1-C42C-4DC6-9B4E-5F5F534B3C0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A4657-0D21-B76E-6B4D-18A3E6FF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1D4D6-8BD6-1229-D75A-927EEAFF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AD38-4148-4F54-BC49-BAC4653A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4A40-E3C7-3C58-52FF-D473C85B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6D07-5FC0-B9E4-2F42-5EABFA00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D4D1-C42C-4DC6-9B4E-5F5F534B3C0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4308E-5227-9EBC-7625-6D6F1275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E7AE2-42C9-D549-5FC2-EDCAB15F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AD38-4148-4F54-BC49-BAC4653A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8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77CCB-4BC6-C028-D13B-B5FA728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D4D1-C42C-4DC6-9B4E-5F5F534B3C0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F0187-3C4A-487C-E5D6-820F9C42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8286B-E4D0-DF25-CFF5-092F9448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AD38-4148-4F54-BC49-BAC4653A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0F5E-02F4-06A2-37BF-2C3D6C67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AD28-F51B-DF88-67EB-E495181B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CFFB8-D92E-953F-7309-417DAE46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C38DD-2376-0203-DA0E-F5CC6E4C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D4D1-C42C-4DC6-9B4E-5F5F534B3C0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D17E-083A-D7B3-2A25-B6CF396E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1C17-F37C-0F43-D571-6457D8CC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AD38-4148-4F54-BC49-BAC4653A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1015-4380-E8A7-E47B-3E5A3A2F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1D9E3-1B1A-12E9-6346-24C99709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13766-2C67-2682-A8DF-4EC3439C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23EA8-DEAC-90FB-EB54-CDACAE5A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D4D1-C42C-4DC6-9B4E-5F5F534B3C0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BE003-DD35-ABB0-1902-17A03500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78E33-DD04-C1FA-A022-2D322CE4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AD38-4148-4F54-BC49-BAC4653A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4B982-59F0-60F7-5570-A31B71A2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6132A-074E-9D16-7F86-DC9B9BC1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255F3-3414-CB2C-7788-D58E52A84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D4D1-C42C-4DC6-9B4E-5F5F534B3C0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3C18-C09B-33A1-3261-B183E7A1A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5A94-7D33-2ABE-E58B-A12D488CE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AD38-4148-4F54-BC49-BAC4653A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062C-EF03-AF97-E870-F186CF42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Project Title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Parallel Java Monte Carlo Simulation for Black–Scholes Option Pricing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C1413-F921-CCD4-74D2-FA70A38B0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Mohammad Kansoun 6123</a:t>
            </a:r>
          </a:p>
          <a:p>
            <a:pPr marR="0" lvl="0" rtl="0"/>
            <a:r>
              <a:rPr lang="es-E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Supervisor</a:t>
            </a:r>
            <a:r>
              <a:rPr lang="es-E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Dr. Mohammad AOUDE</a:t>
            </a:r>
          </a:p>
          <a:p>
            <a:pPr marR="0" lvl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ULFG III DEPARTMENT OF ELECTRICAL ENGINEERING</a:t>
            </a:r>
          </a:p>
          <a:p>
            <a:pPr marR="0" lvl="0" rtl="0"/>
            <a:r>
              <a:rPr lang="en-US" b="1" kern="10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11/7/2025</a:t>
            </a:r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2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C49D-AEB9-7272-82BE-AEBA85A2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Motivation &amp;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D3652-89C3-7E33-B4E9-DD1A69047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Accurate pricing of European call options under the Black–Scholes model often relies on closed‐form formulas. However, for more complex derivatives or path‐dependent payoffs, Monte Carlo (MC) simulation is the go-to numerical method. This project implements and evaluates a high‐throughput MC simulator in Java, leveraging modern concurrent APIs to exploit multi-core CPUs</a:t>
            </a:r>
            <a:r>
              <a:rPr lang="en-US" dirty="0"/>
              <a:t>.</a:t>
            </a:r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3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D79B-167D-AC9D-E074-5F44E8EF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Problem Statement &amp;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A52AF-335D-8AB0-CFEC-AE603029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it-IT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Problem</a:t>
            </a:r>
            <a:r>
              <a:rPr lang="it-IT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Efficiently estimate European call prices via Monte Carlo in Java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Objectives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Implement a correct sequential baseline.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Design a high-performance parallel version.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Build a user-friendly Swing GUI.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Evaluate speed-up and scaling on multi-core hardware.</a:t>
            </a:r>
          </a:p>
        </p:txBody>
      </p:sp>
    </p:spTree>
    <p:extLst>
      <p:ext uri="{BB962C8B-B14F-4D97-AF65-F5344CB8AC3E}">
        <p14:creationId xmlns:p14="http://schemas.microsoft.com/office/powerpoint/2010/main" val="168757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7BB3-7514-30E4-F357-49FD4B1B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Black–Scholes &amp; Monte Carlo Primer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05BEE-69B4-0253-B356-28861A617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Black–Scholes Model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: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dSt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=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rStdt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+</a:t>
            </a:r>
            <a:r>
              <a:rPr lang="el-GR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σ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StdWtdS_t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=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rS_t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dt + \sigma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S_t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dW_tdSt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​=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rSt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​dt+</a:t>
            </a:r>
            <a:r>
              <a:rPr lang="el-GR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σ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St​</a:t>
            </a:r>
            <a:r>
              <a:rPr lang="en-US" b="0" i="0" u="none" strike="noStrike" kern="100" baseline="0" dirty="0" err="1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dWt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​</a:t>
            </a:r>
          </a:p>
          <a:p>
            <a:pPr marR="0" lvl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Closed-Form Solution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for European calls (reminder)</a:t>
            </a:r>
          </a:p>
          <a:p>
            <a:pPr marR="0" lvl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Monte Carlo Approach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:</a:t>
            </a:r>
          </a:p>
          <a:p>
            <a:pPr marR="0" lvl="0" rtl="0"/>
            <a:endParaRPr lang="en-US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A01ED-2327-C50C-2C5D-200C8D0F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30" y="4001294"/>
            <a:ext cx="807832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0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AA26-145A-17A8-2F0C-3912C668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Sequential Design &amp;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E4550-6221-57AA-D109-9227934F5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Algorithm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Single loop of paths trials, accumulate sum of payoffs</a:t>
            </a:r>
          </a:p>
        </p:txBody>
      </p:sp>
    </p:spTree>
    <p:extLst>
      <p:ext uri="{BB962C8B-B14F-4D97-AF65-F5344CB8AC3E}">
        <p14:creationId xmlns:p14="http://schemas.microsoft.com/office/powerpoint/2010/main" val="423132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7F20-B0CB-D87F-EB15-1446C683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Parallel Design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1F436-E75B-B517-FC88-64654D889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Thread Pool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ExecutorService fixed-size pool of P threads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Task Partitioning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split N paths into P equal chunks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Result Collection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each task (Callable&lt;Double&gt;) returns local sum; aggregate via Future.get()</a:t>
            </a:r>
          </a:p>
        </p:txBody>
      </p:sp>
    </p:spTree>
    <p:extLst>
      <p:ext uri="{BB962C8B-B14F-4D97-AF65-F5344CB8AC3E}">
        <p14:creationId xmlns:p14="http://schemas.microsoft.com/office/powerpoint/2010/main" val="3807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FC7-5F68-C24F-A0C1-CF4740ED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GUI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F80A4-75B2-CB08-8241-6A07EC6CD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Swing GUI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with input fields: S₀, K, r, σ, T, Paths, Threads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Action Flow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User enters parameters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Click “Run” → calls sequential then parallel compute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Displays “price” and “time (ms)” for each</a:t>
            </a:r>
          </a:p>
        </p:txBody>
      </p:sp>
    </p:spTree>
    <p:extLst>
      <p:ext uri="{BB962C8B-B14F-4D97-AF65-F5344CB8AC3E}">
        <p14:creationId xmlns:p14="http://schemas.microsoft.com/office/powerpoint/2010/main" val="125001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CF04-96F5-5064-A713-C7FE8DC7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Testing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1894A-0822-2A8B-9276-1611F1FD4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Correctness Testing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compare sequential vs. parallel price for multiple inputs, ensure &lt;0.1% difference</a:t>
            </a:r>
          </a:p>
          <a:p>
            <a:pPr marR="0" lvl="0" rtl="0"/>
            <a:r>
              <a:rPr lang="en-US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Performance Testing</a:t>
            </a:r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Path counts: 10⁵, 10⁶, 10⁷</a:t>
            </a:r>
          </a:p>
          <a:p>
            <a:pPr marR="0" lvl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Threads: 1…8</a:t>
            </a:r>
          </a:p>
        </p:txBody>
      </p:sp>
    </p:spTree>
    <p:extLst>
      <p:ext uri="{BB962C8B-B14F-4D97-AF65-F5344CB8AC3E}">
        <p14:creationId xmlns:p14="http://schemas.microsoft.com/office/powerpoint/2010/main" val="233882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2C03-9690-792E-9F8C-9C99F2CE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Comparison &amp; Trade-offs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B10444-F5E5-BDFD-3AA5-4895B55BA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256" y="4403527"/>
            <a:ext cx="6588663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Trade-offs: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Initial overhead; poor for small 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Slightly more complex code and resource 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99D745-9C14-A332-A30D-096B21640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28521"/>
              </p:ext>
            </p:extLst>
          </p:nvPr>
        </p:nvGraphicFramePr>
        <p:xfrm>
          <a:off x="2635051" y="2086785"/>
          <a:ext cx="5397868" cy="2165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9467">
                  <a:extLst>
                    <a:ext uri="{9D8B030D-6E8A-4147-A177-3AD203B41FA5}">
                      <a16:colId xmlns:a16="http://schemas.microsoft.com/office/drawing/2014/main" val="2851096572"/>
                    </a:ext>
                  </a:extLst>
                </a:gridCol>
                <a:gridCol w="1349467">
                  <a:extLst>
                    <a:ext uri="{9D8B030D-6E8A-4147-A177-3AD203B41FA5}">
                      <a16:colId xmlns:a16="http://schemas.microsoft.com/office/drawing/2014/main" val="1704232573"/>
                    </a:ext>
                  </a:extLst>
                </a:gridCol>
                <a:gridCol w="1349467">
                  <a:extLst>
                    <a:ext uri="{9D8B030D-6E8A-4147-A177-3AD203B41FA5}">
                      <a16:colId xmlns:a16="http://schemas.microsoft.com/office/drawing/2014/main" val="3809372372"/>
                    </a:ext>
                  </a:extLst>
                </a:gridCol>
                <a:gridCol w="1349467">
                  <a:extLst>
                    <a:ext uri="{9D8B030D-6E8A-4147-A177-3AD203B41FA5}">
                      <a16:colId xmlns:a16="http://schemas.microsoft.com/office/drawing/2014/main" val="1031141031"/>
                    </a:ext>
                  </a:extLst>
                </a:gridCol>
              </a:tblGrid>
              <a:tr h="7382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Paths (N)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Threads (P)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ParallelTime (ms)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 Sequential Time (ms)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285128"/>
                  </a:ext>
                </a:extLst>
              </a:tr>
              <a:tr h="356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1000000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55.72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67.75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3990348"/>
                  </a:ext>
                </a:extLst>
              </a:tr>
              <a:tr h="356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1000000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48.04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66.15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886050"/>
                  </a:ext>
                </a:extLst>
              </a:tr>
              <a:tr h="356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10000000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514.88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656.02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0115828"/>
                  </a:ext>
                </a:extLst>
              </a:tr>
              <a:tr h="356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10000000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474.81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661.05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29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83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Times New Roman</vt:lpstr>
      <vt:lpstr>Office Theme</vt:lpstr>
      <vt:lpstr>Project Title: Parallel Java Monte Carlo Simulation for Black–Scholes Option Pricing</vt:lpstr>
      <vt:lpstr>Motivation &amp; Background</vt:lpstr>
      <vt:lpstr>Problem Statement &amp; Objectives</vt:lpstr>
      <vt:lpstr>Black–Scholes &amp; Monte Carlo Primer</vt:lpstr>
      <vt:lpstr>Sequential Design &amp; Code</vt:lpstr>
      <vt:lpstr>Parallel Design Overview</vt:lpstr>
      <vt:lpstr>GUI Integration</vt:lpstr>
      <vt:lpstr>Testing Methodology</vt:lpstr>
      <vt:lpstr>Comparison &amp; Trade-offs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kansoun</dc:creator>
  <cp:lastModifiedBy>mohammad kansoun</cp:lastModifiedBy>
  <cp:revision>3</cp:revision>
  <dcterms:created xsi:type="dcterms:W3CDTF">2025-07-11T06:34:02Z</dcterms:created>
  <dcterms:modified xsi:type="dcterms:W3CDTF">2025-07-11T08:06:55Z</dcterms:modified>
</cp:coreProperties>
</file>