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f12b91de1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12b91de1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12b91de1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12b91de1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f12b91de1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f12b91de1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12b91de13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12b91de1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f12b91de13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f12b91de13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12b91de13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12b91de13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896775" y="2056038"/>
            <a:ext cx="1966851" cy="1228125"/>
          </a:xfrm>
          <a:prstGeom prst="rect">
            <a:avLst/>
          </a:prstGeom>
          <a:noFill/>
          <a:ln>
            <a:noFill/>
          </a:ln>
        </p:spPr>
      </p:pic>
      <p:pic>
        <p:nvPicPr>
          <p:cNvPr id="55" name="Google Shape;55;p13"/>
          <p:cNvPicPr preferRelativeResize="0"/>
          <p:nvPr/>
        </p:nvPicPr>
        <p:blipFill>
          <a:blip r:embed="rId4">
            <a:alphaModFix/>
          </a:blip>
          <a:stretch>
            <a:fillRect/>
          </a:stretch>
        </p:blipFill>
        <p:spPr>
          <a:xfrm>
            <a:off x="1494950" y="601175"/>
            <a:ext cx="856549" cy="920351"/>
          </a:xfrm>
          <a:prstGeom prst="rect">
            <a:avLst/>
          </a:prstGeom>
          <a:noFill/>
          <a:ln>
            <a:noFill/>
          </a:ln>
        </p:spPr>
      </p:pic>
      <p:sp>
        <p:nvSpPr>
          <p:cNvPr id="56" name="Google Shape;56;p13"/>
          <p:cNvSpPr txBox="1"/>
          <p:nvPr/>
        </p:nvSpPr>
        <p:spPr>
          <a:xfrm>
            <a:off x="787900" y="3173000"/>
            <a:ext cx="2270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Camelot (Extract table from pdf) and store it in form of pandas dataframe</a:t>
            </a:r>
            <a:endParaRPr/>
          </a:p>
        </p:txBody>
      </p:sp>
      <p:cxnSp>
        <p:nvCxnSpPr>
          <p:cNvPr id="57" name="Google Shape;57;p13"/>
          <p:cNvCxnSpPr>
            <a:stCxn id="55" idx="3"/>
            <a:endCxn id="58" idx="1"/>
          </p:cNvCxnSpPr>
          <p:nvPr/>
        </p:nvCxnSpPr>
        <p:spPr>
          <a:xfrm>
            <a:off x="2351499" y="1061350"/>
            <a:ext cx="1786500" cy="0"/>
          </a:xfrm>
          <a:prstGeom prst="straightConnector1">
            <a:avLst/>
          </a:prstGeom>
          <a:noFill/>
          <a:ln cap="flat" cmpd="sng" w="9525">
            <a:solidFill>
              <a:schemeClr val="dk2"/>
            </a:solidFill>
            <a:prstDash val="solid"/>
            <a:round/>
            <a:headEnd len="med" w="med" type="none"/>
            <a:tailEnd len="med" w="med" type="triangle"/>
          </a:ln>
        </p:spPr>
      </p:cxnSp>
      <p:cxnSp>
        <p:nvCxnSpPr>
          <p:cNvPr id="59" name="Google Shape;59;p13"/>
          <p:cNvCxnSpPr/>
          <p:nvPr/>
        </p:nvCxnSpPr>
        <p:spPr>
          <a:xfrm flipH="1">
            <a:off x="1914825" y="1588325"/>
            <a:ext cx="8400" cy="638400"/>
          </a:xfrm>
          <a:prstGeom prst="straightConnector1">
            <a:avLst/>
          </a:prstGeom>
          <a:noFill/>
          <a:ln cap="flat" cmpd="sng" w="9525">
            <a:solidFill>
              <a:schemeClr val="dk2"/>
            </a:solidFill>
            <a:prstDash val="solid"/>
            <a:round/>
            <a:headEnd len="med" w="med" type="none"/>
            <a:tailEnd len="med" w="med" type="triangle"/>
          </a:ln>
        </p:spPr>
      </p:cxnSp>
      <p:pic>
        <p:nvPicPr>
          <p:cNvPr id="58" name="Google Shape;58;p13"/>
          <p:cNvPicPr preferRelativeResize="0"/>
          <p:nvPr/>
        </p:nvPicPr>
        <p:blipFill>
          <a:blip r:embed="rId5">
            <a:alphaModFix/>
          </a:blip>
          <a:stretch>
            <a:fillRect/>
          </a:stretch>
        </p:blipFill>
        <p:spPr>
          <a:xfrm>
            <a:off x="4138000" y="543825"/>
            <a:ext cx="1035049" cy="1035049"/>
          </a:xfrm>
          <a:prstGeom prst="rect">
            <a:avLst/>
          </a:prstGeom>
          <a:noFill/>
          <a:ln>
            <a:noFill/>
          </a:ln>
        </p:spPr>
      </p:pic>
      <p:sp>
        <p:nvSpPr>
          <p:cNvPr id="60" name="Google Shape;60;p13"/>
          <p:cNvSpPr txBox="1"/>
          <p:nvPr/>
        </p:nvSpPr>
        <p:spPr>
          <a:xfrm>
            <a:off x="4009775" y="1462175"/>
            <a:ext cx="1291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Layout Parser</a:t>
            </a:r>
            <a:endParaRPr/>
          </a:p>
          <a:p>
            <a:pPr indent="0" lvl="0" marL="0" rtl="0" algn="l">
              <a:spcBef>
                <a:spcPts val="0"/>
              </a:spcBef>
              <a:spcAft>
                <a:spcPts val="0"/>
              </a:spcAft>
              <a:buNone/>
            </a:pPr>
            <a:r>
              <a:rPr lang="en"/>
              <a:t>(Detect the table from pdf).</a:t>
            </a:r>
            <a:endParaRPr/>
          </a:p>
        </p:txBody>
      </p:sp>
      <p:cxnSp>
        <p:nvCxnSpPr>
          <p:cNvPr id="61" name="Google Shape;61;p13"/>
          <p:cNvCxnSpPr/>
          <p:nvPr/>
        </p:nvCxnSpPr>
        <p:spPr>
          <a:xfrm flipH="1">
            <a:off x="2375100" y="1224650"/>
            <a:ext cx="1655100" cy="15291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62" name="Google Shape;62;p13"/>
          <p:cNvCxnSpPr/>
          <p:nvPr/>
        </p:nvCxnSpPr>
        <p:spPr>
          <a:xfrm rot="10800000">
            <a:off x="2271100" y="2753525"/>
            <a:ext cx="118800" cy="7500"/>
          </a:xfrm>
          <a:prstGeom prst="straightConnector1">
            <a:avLst/>
          </a:prstGeom>
          <a:noFill/>
          <a:ln cap="flat" cmpd="sng" w="9525">
            <a:solidFill>
              <a:schemeClr val="dk2"/>
            </a:solidFill>
            <a:prstDash val="solid"/>
            <a:round/>
            <a:headEnd len="med" w="med" type="none"/>
            <a:tailEnd len="med" w="med" type="triangle"/>
          </a:ln>
        </p:spPr>
      </p:cxnSp>
      <p:sp>
        <p:nvSpPr>
          <p:cNvPr id="63" name="Google Shape;63;p13"/>
          <p:cNvSpPr txBox="1"/>
          <p:nvPr/>
        </p:nvSpPr>
        <p:spPr>
          <a:xfrm>
            <a:off x="2375100" y="2226725"/>
            <a:ext cx="1454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Passing table Coordinates</a:t>
            </a:r>
            <a:endParaRPr sz="1000"/>
          </a:p>
        </p:txBody>
      </p:sp>
      <p:pic>
        <p:nvPicPr>
          <p:cNvPr id="64" name="Google Shape;64;p13"/>
          <p:cNvPicPr preferRelativeResize="0"/>
          <p:nvPr/>
        </p:nvPicPr>
        <p:blipFill>
          <a:blip r:embed="rId6">
            <a:alphaModFix/>
          </a:blip>
          <a:stretch>
            <a:fillRect/>
          </a:stretch>
        </p:blipFill>
        <p:spPr>
          <a:xfrm>
            <a:off x="3575250" y="3382513"/>
            <a:ext cx="2270377" cy="526575"/>
          </a:xfrm>
          <a:prstGeom prst="rect">
            <a:avLst/>
          </a:prstGeom>
          <a:noFill/>
          <a:ln>
            <a:noFill/>
          </a:ln>
        </p:spPr>
      </p:pic>
      <p:sp>
        <p:nvSpPr>
          <p:cNvPr id="65" name="Google Shape;65;p13"/>
          <p:cNvSpPr txBox="1"/>
          <p:nvPr/>
        </p:nvSpPr>
        <p:spPr>
          <a:xfrm>
            <a:off x="1914825" y="4215750"/>
            <a:ext cx="1786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Check if the table has stats if yes then go to next step</a:t>
            </a:r>
            <a:endParaRPr/>
          </a:p>
        </p:txBody>
      </p:sp>
      <p:cxnSp>
        <p:nvCxnSpPr>
          <p:cNvPr id="66" name="Google Shape;66;p13"/>
          <p:cNvCxnSpPr>
            <a:stCxn id="56" idx="2"/>
          </p:cNvCxnSpPr>
          <p:nvPr/>
        </p:nvCxnSpPr>
        <p:spPr>
          <a:xfrm flipH="1" rot="-5400000">
            <a:off x="3282850" y="2644550"/>
            <a:ext cx="152100" cy="2871600"/>
          </a:xfrm>
          <a:prstGeom prst="bentConnector2">
            <a:avLst/>
          </a:prstGeom>
          <a:noFill/>
          <a:ln cap="flat" cmpd="sng" w="9525">
            <a:solidFill>
              <a:schemeClr val="dk2"/>
            </a:solidFill>
            <a:prstDash val="solid"/>
            <a:round/>
            <a:headEnd len="med" w="med" type="none"/>
            <a:tailEnd len="med" w="med" type="none"/>
          </a:ln>
        </p:spPr>
      </p:cxnSp>
      <p:cxnSp>
        <p:nvCxnSpPr>
          <p:cNvPr id="67" name="Google Shape;67;p13"/>
          <p:cNvCxnSpPr/>
          <p:nvPr/>
        </p:nvCxnSpPr>
        <p:spPr>
          <a:xfrm rot="10800000">
            <a:off x="4794689" y="3909088"/>
            <a:ext cx="0" cy="259800"/>
          </a:xfrm>
          <a:prstGeom prst="straightConnector1">
            <a:avLst/>
          </a:prstGeom>
          <a:noFill/>
          <a:ln cap="flat" cmpd="sng" w="9525">
            <a:solidFill>
              <a:schemeClr val="dk2"/>
            </a:solidFill>
            <a:prstDash val="solid"/>
            <a:round/>
            <a:headEnd len="med" w="med" type="none"/>
            <a:tailEnd len="med" w="med" type="triangle"/>
          </a:ln>
        </p:spPr>
      </p:cxnSp>
      <p:cxnSp>
        <p:nvCxnSpPr>
          <p:cNvPr id="68" name="Google Shape;68;p13"/>
          <p:cNvCxnSpPr/>
          <p:nvPr/>
        </p:nvCxnSpPr>
        <p:spPr>
          <a:xfrm flipH="1" rot="10800000">
            <a:off x="4794689" y="2516113"/>
            <a:ext cx="1858200" cy="866400"/>
          </a:xfrm>
          <a:prstGeom prst="bentConnector3">
            <a:avLst>
              <a:gd fmla="val 1736" name="adj1"/>
            </a:avLst>
          </a:prstGeom>
          <a:noFill/>
          <a:ln cap="flat" cmpd="sng" w="9525">
            <a:solidFill>
              <a:schemeClr val="dk2"/>
            </a:solidFill>
            <a:prstDash val="solid"/>
            <a:round/>
            <a:headEnd len="med" w="med" type="none"/>
            <a:tailEnd len="med" w="med" type="none"/>
          </a:ln>
        </p:spPr>
      </p:cxnSp>
      <p:sp>
        <p:nvSpPr>
          <p:cNvPr id="69" name="Google Shape;69;p13"/>
          <p:cNvSpPr txBox="1"/>
          <p:nvPr/>
        </p:nvSpPr>
        <p:spPr>
          <a:xfrm>
            <a:off x="4957950" y="2605150"/>
            <a:ext cx="13731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Match if keywords are present, If yes store tha table in png format.</a:t>
            </a:r>
            <a:endParaRPr sz="1000"/>
          </a:p>
        </p:txBody>
      </p:sp>
      <p:pic>
        <p:nvPicPr>
          <p:cNvPr id="70" name="Google Shape;70;p13"/>
          <p:cNvPicPr preferRelativeResize="0"/>
          <p:nvPr/>
        </p:nvPicPr>
        <p:blipFill>
          <a:blip r:embed="rId7">
            <a:alphaModFix/>
          </a:blip>
          <a:stretch>
            <a:fillRect/>
          </a:stretch>
        </p:blipFill>
        <p:spPr>
          <a:xfrm>
            <a:off x="6712275" y="1837025"/>
            <a:ext cx="1373099" cy="1373099"/>
          </a:xfrm>
          <a:prstGeom prst="rect">
            <a:avLst/>
          </a:prstGeom>
          <a:noFill/>
          <a:ln>
            <a:noFill/>
          </a:ln>
        </p:spPr>
      </p:pic>
      <p:sp>
        <p:nvSpPr>
          <p:cNvPr id="71" name="Google Shape;71;p13"/>
          <p:cNvSpPr txBox="1"/>
          <p:nvPr/>
        </p:nvSpPr>
        <p:spPr>
          <a:xfrm>
            <a:off x="304300" y="163275"/>
            <a:ext cx="267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Workflow:</a:t>
            </a:r>
            <a:endParaRPr/>
          </a:p>
        </p:txBody>
      </p:sp>
      <p:sp>
        <p:nvSpPr>
          <p:cNvPr id="72" name="Google Shape;72;p13"/>
          <p:cNvSpPr txBox="1"/>
          <p:nvPr/>
        </p:nvSpPr>
        <p:spPr>
          <a:xfrm>
            <a:off x="304300" y="721125"/>
            <a:ext cx="1035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Passing page one by one to camelot and </a:t>
            </a:r>
            <a:r>
              <a:rPr lang="en" sz="1000"/>
              <a:t>layout</a:t>
            </a:r>
            <a:r>
              <a:rPr lang="en" sz="1000"/>
              <a:t> parser</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78571"/>
              <a:buFont typeface="Arial"/>
              <a:buNone/>
            </a:pPr>
            <a:r>
              <a:rPr lang="en" sz="1400"/>
              <a:t>Tech Stack used:</a:t>
            </a:r>
            <a:endParaRPr sz="1400"/>
          </a:p>
          <a:p>
            <a:pPr indent="0" lvl="0" marL="0" rtl="0" algn="l">
              <a:spcBef>
                <a:spcPts val="0"/>
              </a:spcBef>
              <a:spcAft>
                <a:spcPts val="0"/>
              </a:spcAft>
              <a:buNone/>
            </a:pPr>
            <a:r>
              <a:t/>
            </a:r>
            <a:endParaRPr/>
          </a:p>
        </p:txBody>
      </p:sp>
      <p:pic>
        <p:nvPicPr>
          <p:cNvPr id="78" name="Google Shape;78;p14"/>
          <p:cNvPicPr preferRelativeResize="0"/>
          <p:nvPr/>
        </p:nvPicPr>
        <p:blipFill>
          <a:blip r:embed="rId3">
            <a:alphaModFix/>
          </a:blip>
          <a:stretch>
            <a:fillRect/>
          </a:stretch>
        </p:blipFill>
        <p:spPr>
          <a:xfrm>
            <a:off x="1911350" y="701050"/>
            <a:ext cx="630900" cy="630900"/>
          </a:xfrm>
          <a:prstGeom prst="rect">
            <a:avLst/>
          </a:prstGeom>
          <a:noFill/>
          <a:ln>
            <a:noFill/>
          </a:ln>
        </p:spPr>
      </p:pic>
      <p:sp>
        <p:nvSpPr>
          <p:cNvPr id="79" name="Google Shape;79;p14"/>
          <p:cNvSpPr txBox="1"/>
          <p:nvPr/>
        </p:nvSpPr>
        <p:spPr>
          <a:xfrm>
            <a:off x="348875" y="816400"/>
            <a:ext cx="1929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 Layout</a:t>
            </a:r>
            <a:r>
              <a:rPr lang="en"/>
              <a:t> Parser</a:t>
            </a:r>
            <a:endParaRPr/>
          </a:p>
        </p:txBody>
      </p:sp>
      <p:sp>
        <p:nvSpPr>
          <p:cNvPr id="80" name="Google Shape;80;p14"/>
          <p:cNvSpPr txBox="1"/>
          <p:nvPr/>
        </p:nvSpPr>
        <p:spPr>
          <a:xfrm>
            <a:off x="393375" y="1373075"/>
            <a:ext cx="3000000" cy="845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400"/>
              </a:spcBef>
              <a:spcAft>
                <a:spcPts val="400"/>
              </a:spcAft>
              <a:buNone/>
            </a:pPr>
            <a:r>
              <a:rPr lang="en" sz="1300">
                <a:solidFill>
                  <a:schemeClr val="dk1"/>
                </a:solidFill>
              </a:rPr>
              <a:t>A unified toolkit for Deep Learning Based Document Image Analysis which can detect tables from the pdf.</a:t>
            </a:r>
            <a:endParaRPr sz="1300">
              <a:solidFill>
                <a:schemeClr val="dk1"/>
              </a:solidFill>
            </a:endParaRPr>
          </a:p>
        </p:txBody>
      </p:sp>
      <p:pic>
        <p:nvPicPr>
          <p:cNvPr id="81" name="Google Shape;81;p14"/>
          <p:cNvPicPr preferRelativeResize="0"/>
          <p:nvPr/>
        </p:nvPicPr>
        <p:blipFill>
          <a:blip r:embed="rId4">
            <a:alphaModFix/>
          </a:blip>
          <a:stretch>
            <a:fillRect/>
          </a:stretch>
        </p:blipFill>
        <p:spPr>
          <a:xfrm>
            <a:off x="4078675" y="351788"/>
            <a:ext cx="3368543" cy="2390425"/>
          </a:xfrm>
          <a:prstGeom prst="rect">
            <a:avLst/>
          </a:prstGeom>
          <a:noFill/>
          <a:ln>
            <a:noFill/>
          </a:ln>
        </p:spPr>
      </p:pic>
      <p:sp>
        <p:nvSpPr>
          <p:cNvPr id="82" name="Google Shape;82;p14"/>
          <p:cNvSpPr txBox="1"/>
          <p:nvPr/>
        </p:nvSpPr>
        <p:spPr>
          <a:xfrm>
            <a:off x="393375" y="2374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2) </a:t>
            </a:r>
            <a:r>
              <a:rPr lang="en">
                <a:solidFill>
                  <a:schemeClr val="dk1"/>
                </a:solidFill>
              </a:rPr>
              <a:t>Camelot</a:t>
            </a:r>
            <a:endParaRPr>
              <a:solidFill>
                <a:schemeClr val="dk1"/>
              </a:solidFill>
            </a:endParaRPr>
          </a:p>
        </p:txBody>
      </p:sp>
      <p:sp>
        <p:nvSpPr>
          <p:cNvPr id="83" name="Google Shape;83;p14"/>
          <p:cNvSpPr txBox="1"/>
          <p:nvPr/>
        </p:nvSpPr>
        <p:spPr>
          <a:xfrm>
            <a:off x="541800" y="29313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A p</a:t>
            </a:r>
            <a:r>
              <a:rPr lang="en">
                <a:solidFill>
                  <a:schemeClr val="dk1"/>
                </a:solidFill>
              </a:rPr>
              <a:t>ython library that extract tables from PDFs</a:t>
            </a:r>
            <a:endParaRPr>
              <a:solidFill>
                <a:schemeClr val="dk1"/>
              </a:solidFill>
            </a:endParaRPr>
          </a:p>
        </p:txBody>
      </p:sp>
      <p:pic>
        <p:nvPicPr>
          <p:cNvPr id="84" name="Google Shape;84;p14"/>
          <p:cNvPicPr preferRelativeResize="0"/>
          <p:nvPr/>
        </p:nvPicPr>
        <p:blipFill rotWithShape="1">
          <a:blip r:embed="rId5">
            <a:alphaModFix/>
          </a:blip>
          <a:srcRect b="6245" l="25576" r="19159" t="10372"/>
          <a:stretch/>
        </p:blipFill>
        <p:spPr>
          <a:xfrm>
            <a:off x="1480875" y="2288400"/>
            <a:ext cx="708261" cy="642925"/>
          </a:xfrm>
          <a:prstGeom prst="rect">
            <a:avLst/>
          </a:prstGeom>
          <a:noFill/>
          <a:ln>
            <a:noFill/>
          </a:ln>
        </p:spPr>
      </p:pic>
      <p:pic>
        <p:nvPicPr>
          <p:cNvPr id="85" name="Google Shape;85;p14"/>
          <p:cNvPicPr preferRelativeResize="0"/>
          <p:nvPr/>
        </p:nvPicPr>
        <p:blipFill>
          <a:blip r:embed="rId6">
            <a:alphaModFix/>
          </a:blip>
          <a:stretch>
            <a:fillRect/>
          </a:stretch>
        </p:blipFill>
        <p:spPr>
          <a:xfrm>
            <a:off x="4078675" y="2842650"/>
            <a:ext cx="2463000" cy="20964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txBox="1"/>
          <p:nvPr/>
        </p:nvSpPr>
        <p:spPr>
          <a:xfrm>
            <a:off x="415625" y="1818400"/>
            <a:ext cx="354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a:t>
            </a:r>
            <a:r>
              <a:rPr lang="en"/>
              <a:t>ymupdf (Not integrated to the solution)</a:t>
            </a:r>
            <a:endParaRPr/>
          </a:p>
        </p:txBody>
      </p:sp>
      <p:sp>
        <p:nvSpPr>
          <p:cNvPr id="91" name="Google Shape;91;p15"/>
          <p:cNvSpPr txBox="1"/>
          <p:nvPr/>
        </p:nvSpPr>
        <p:spPr>
          <a:xfrm>
            <a:off x="415625" y="2218600"/>
            <a:ext cx="43344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dk1"/>
                </a:solidFill>
              </a:rPr>
              <a:t>Extract text from arbitrary supported documents </a:t>
            </a:r>
            <a:r>
              <a:rPr b="1" lang="en" sz="1100">
                <a:solidFill>
                  <a:schemeClr val="dk1"/>
                </a:solidFill>
              </a:rPr>
              <a:t>(not only PDF)</a:t>
            </a:r>
            <a:r>
              <a:rPr lang="en" sz="1100">
                <a:solidFill>
                  <a:schemeClr val="dk1"/>
                </a:solidFill>
              </a:rPr>
              <a:t> to a textfile. It can also maintain the layout.</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100">
                <a:solidFill>
                  <a:schemeClr val="dk1"/>
                </a:solidFill>
              </a:rPr>
              <a:t>It can also be used to </a:t>
            </a:r>
            <a:r>
              <a:rPr lang="en" sz="1100">
                <a:solidFill>
                  <a:schemeClr val="dk1"/>
                </a:solidFill>
              </a:rPr>
              <a:t>extract</a:t>
            </a:r>
            <a:r>
              <a:rPr lang="en" sz="1100">
                <a:solidFill>
                  <a:schemeClr val="dk1"/>
                </a:solidFill>
              </a:rPr>
              <a:t> the table of contents/outlines from the PDF.</a:t>
            </a:r>
            <a:endParaRPr sz="1100">
              <a:solidFill>
                <a:schemeClr val="dk1"/>
              </a:solidFill>
            </a:endParaRPr>
          </a:p>
        </p:txBody>
      </p:sp>
      <p:sp>
        <p:nvSpPr>
          <p:cNvPr id="92" name="Google Shape;92;p15"/>
          <p:cNvSpPr txBox="1"/>
          <p:nvPr/>
        </p:nvSpPr>
        <p:spPr>
          <a:xfrm>
            <a:off x="504700" y="282050"/>
            <a:ext cx="16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PolyFuzz:</a:t>
            </a:r>
            <a:endParaRPr/>
          </a:p>
        </p:txBody>
      </p:sp>
      <p:pic>
        <p:nvPicPr>
          <p:cNvPr id="93" name="Google Shape;93;p15"/>
          <p:cNvPicPr preferRelativeResize="0"/>
          <p:nvPr/>
        </p:nvPicPr>
        <p:blipFill>
          <a:blip r:embed="rId3">
            <a:alphaModFix/>
          </a:blip>
          <a:stretch>
            <a:fillRect/>
          </a:stretch>
        </p:blipFill>
        <p:spPr>
          <a:xfrm>
            <a:off x="1484763" y="218850"/>
            <a:ext cx="2270377" cy="526575"/>
          </a:xfrm>
          <a:prstGeom prst="rect">
            <a:avLst/>
          </a:prstGeom>
          <a:noFill/>
          <a:ln>
            <a:noFill/>
          </a:ln>
        </p:spPr>
      </p:pic>
      <p:sp>
        <p:nvSpPr>
          <p:cNvPr id="94" name="Google Shape;94;p15"/>
          <p:cNvSpPr txBox="1"/>
          <p:nvPr/>
        </p:nvSpPr>
        <p:spPr>
          <a:xfrm>
            <a:off x="564050" y="786725"/>
            <a:ext cx="570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rPr>
              <a:t>PolyFuzz</a:t>
            </a:r>
            <a:r>
              <a:rPr lang="en" sz="1100">
                <a:solidFill>
                  <a:schemeClr val="dk1"/>
                </a:solidFill>
              </a:rPr>
              <a:t> performs fuzzy string matching, string grouping, and contains extensive evaluation functions.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6"/>
          <p:cNvPicPr preferRelativeResize="0"/>
          <p:nvPr/>
        </p:nvPicPr>
        <p:blipFill>
          <a:blip r:embed="rId3">
            <a:alphaModFix/>
          </a:blip>
          <a:stretch>
            <a:fillRect/>
          </a:stretch>
        </p:blipFill>
        <p:spPr>
          <a:xfrm>
            <a:off x="348825" y="3347850"/>
            <a:ext cx="2736675" cy="1413850"/>
          </a:xfrm>
          <a:prstGeom prst="rect">
            <a:avLst/>
          </a:prstGeom>
          <a:noFill/>
          <a:ln>
            <a:noFill/>
          </a:ln>
        </p:spPr>
      </p:pic>
      <p:sp>
        <p:nvSpPr>
          <p:cNvPr id="100" name="Google Shape;100;p16"/>
          <p:cNvSpPr txBox="1"/>
          <p:nvPr/>
        </p:nvSpPr>
        <p:spPr>
          <a:xfrm>
            <a:off x="348825" y="549725"/>
            <a:ext cx="2404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Infographics/charts:</a:t>
            </a:r>
            <a:endParaRPr/>
          </a:p>
        </p:txBody>
      </p:sp>
      <p:sp>
        <p:nvSpPr>
          <p:cNvPr id="101" name="Google Shape;101;p16"/>
          <p:cNvSpPr txBox="1"/>
          <p:nvPr/>
        </p:nvSpPr>
        <p:spPr>
          <a:xfrm>
            <a:off x="4178625" y="497775"/>
            <a:ext cx="15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Table:</a:t>
            </a:r>
            <a:endParaRPr/>
          </a:p>
        </p:txBody>
      </p:sp>
      <p:sp>
        <p:nvSpPr>
          <p:cNvPr id="102" name="Google Shape;102;p16"/>
          <p:cNvSpPr txBox="1"/>
          <p:nvPr/>
        </p:nvSpPr>
        <p:spPr>
          <a:xfrm>
            <a:off x="400775" y="244925"/>
            <a:ext cx="13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SCENARIOS:</a:t>
            </a:r>
            <a:endParaRPr/>
          </a:p>
        </p:txBody>
      </p:sp>
      <p:pic>
        <p:nvPicPr>
          <p:cNvPr id="103" name="Google Shape;103;p16"/>
          <p:cNvPicPr preferRelativeResize="0"/>
          <p:nvPr/>
        </p:nvPicPr>
        <p:blipFill>
          <a:blip r:embed="rId4">
            <a:alphaModFix/>
          </a:blip>
          <a:stretch>
            <a:fillRect/>
          </a:stretch>
        </p:blipFill>
        <p:spPr>
          <a:xfrm>
            <a:off x="4178622" y="868275"/>
            <a:ext cx="3552825" cy="1485900"/>
          </a:xfrm>
          <a:prstGeom prst="rect">
            <a:avLst/>
          </a:prstGeom>
          <a:noFill/>
          <a:ln>
            <a:noFill/>
          </a:ln>
        </p:spPr>
      </p:pic>
      <p:sp>
        <p:nvSpPr>
          <p:cNvPr id="104" name="Google Shape;104;p16"/>
          <p:cNvSpPr txBox="1"/>
          <p:nvPr/>
        </p:nvSpPr>
        <p:spPr>
          <a:xfrm>
            <a:off x="4238025" y="2774000"/>
            <a:ext cx="81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Text:</a:t>
            </a:r>
            <a:endParaRPr/>
          </a:p>
        </p:txBody>
      </p:sp>
      <p:pic>
        <p:nvPicPr>
          <p:cNvPr id="105" name="Google Shape;105;p16"/>
          <p:cNvPicPr preferRelativeResize="0"/>
          <p:nvPr/>
        </p:nvPicPr>
        <p:blipFill>
          <a:blip r:embed="rId5">
            <a:alphaModFix/>
          </a:blip>
          <a:stretch>
            <a:fillRect/>
          </a:stretch>
        </p:blipFill>
        <p:spPr>
          <a:xfrm>
            <a:off x="391599" y="868275"/>
            <a:ext cx="2106350" cy="2256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nvSpPr>
        <p:spPr>
          <a:xfrm>
            <a:off x="526975" y="356250"/>
            <a:ext cx="193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Future Scope: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1" name="Google Shape;111;p17"/>
          <p:cNvSpPr txBox="1"/>
          <p:nvPr/>
        </p:nvSpPr>
        <p:spPr>
          <a:xfrm>
            <a:off x="2731325" y="1217400"/>
            <a:ext cx="5151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t>PDFFigures 2.0: is a Scala based project built to extract figures, captions, tables and section titles from scholarly documents.</a:t>
            </a:r>
            <a:endParaRPr u="sng"/>
          </a:p>
        </p:txBody>
      </p:sp>
      <p:sp>
        <p:nvSpPr>
          <p:cNvPr id="112" name="Google Shape;112;p17"/>
          <p:cNvSpPr txBox="1"/>
          <p:nvPr/>
        </p:nvSpPr>
        <p:spPr>
          <a:xfrm>
            <a:off x="601200" y="771900"/>
            <a:ext cx="45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Extract the figures from PDF using </a:t>
            </a:r>
            <a:r>
              <a:rPr b="1" lang="en">
                <a:solidFill>
                  <a:schemeClr val="dk1"/>
                </a:solidFill>
              </a:rPr>
              <a:t>PDFFigures</a:t>
            </a:r>
            <a:endParaRPr b="1"/>
          </a:p>
        </p:txBody>
      </p:sp>
      <p:sp>
        <p:nvSpPr>
          <p:cNvPr id="113" name="Google Shape;113;p17"/>
          <p:cNvSpPr txBox="1"/>
          <p:nvPr/>
        </p:nvSpPr>
        <p:spPr>
          <a:xfrm>
            <a:off x="404550" y="2048700"/>
            <a:ext cx="7993500" cy="2630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AutoNum type="arabicPeriod"/>
            </a:pPr>
            <a:r>
              <a:rPr lang="en"/>
              <a:t>The page the figure occurs in (0 based).</a:t>
            </a:r>
            <a:endParaRPr/>
          </a:p>
          <a:p>
            <a:pPr indent="-298450" lvl="0" marL="457200" rtl="0" algn="l">
              <a:lnSpc>
                <a:spcPct val="115000"/>
              </a:lnSpc>
              <a:spcBef>
                <a:spcPts val="0"/>
              </a:spcBef>
              <a:spcAft>
                <a:spcPts val="0"/>
              </a:spcAft>
              <a:buClr>
                <a:schemeClr val="dk1"/>
              </a:buClr>
              <a:buSzPts val="1100"/>
              <a:buAutoNum type="arabicPeriod"/>
            </a:pPr>
            <a:r>
              <a:rPr lang="en"/>
              <a:t>The bounding box of the figure within that page, given as pixel coordinates where (0,0) is the top left of the PDF's cropbox and the page is assumed to be rendered at 72 DPI.</a:t>
            </a:r>
            <a:endParaRPr/>
          </a:p>
          <a:p>
            <a:pPr indent="-298450" lvl="0" marL="457200" rtl="0" algn="l">
              <a:lnSpc>
                <a:spcPct val="115000"/>
              </a:lnSpc>
              <a:spcBef>
                <a:spcPts val="0"/>
              </a:spcBef>
              <a:spcAft>
                <a:spcPts val="0"/>
              </a:spcAft>
              <a:buClr>
                <a:schemeClr val="dk1"/>
              </a:buClr>
              <a:buSzPts val="1100"/>
              <a:buAutoNum type="arabicPeriod"/>
            </a:pPr>
            <a:r>
              <a:rPr lang="en"/>
              <a:t>Any text that occurs inside the figure.</a:t>
            </a:r>
            <a:endParaRPr/>
          </a:p>
          <a:p>
            <a:pPr indent="-298450" lvl="0" marL="457200" rtl="0" algn="l">
              <a:lnSpc>
                <a:spcPct val="115000"/>
              </a:lnSpc>
              <a:spcBef>
                <a:spcPts val="0"/>
              </a:spcBef>
              <a:spcAft>
                <a:spcPts val="0"/>
              </a:spcAft>
              <a:buClr>
                <a:schemeClr val="dk1"/>
              </a:buClr>
              <a:buSzPts val="1100"/>
              <a:buAutoNum type="arabicPeriod"/>
            </a:pPr>
            <a:r>
              <a:rPr lang="en"/>
              <a:t>The caption of the figure.</a:t>
            </a:r>
            <a:endParaRPr/>
          </a:p>
          <a:p>
            <a:pPr indent="-298450" lvl="0" marL="457200" rtl="0" algn="l">
              <a:lnSpc>
                <a:spcPct val="115000"/>
              </a:lnSpc>
              <a:spcBef>
                <a:spcPts val="0"/>
              </a:spcBef>
              <a:spcAft>
                <a:spcPts val="0"/>
              </a:spcAft>
              <a:buClr>
                <a:schemeClr val="dk1"/>
              </a:buClr>
              <a:buSzPts val="1100"/>
              <a:buAutoNum type="arabicPeriod"/>
            </a:pPr>
            <a:r>
              <a:rPr lang="en"/>
              <a:t>The bounding box of the caption.</a:t>
            </a:r>
            <a:endParaRPr/>
          </a:p>
          <a:p>
            <a:pPr indent="-298450" lvl="0" marL="457200" rtl="0" algn="l">
              <a:lnSpc>
                <a:spcPct val="115000"/>
              </a:lnSpc>
              <a:spcBef>
                <a:spcPts val="0"/>
              </a:spcBef>
              <a:spcAft>
                <a:spcPts val="0"/>
              </a:spcAft>
              <a:buClr>
                <a:schemeClr val="dk1"/>
              </a:buClr>
              <a:buSzPts val="1100"/>
              <a:buAutoNum type="arabicPeriod"/>
            </a:pPr>
            <a:r>
              <a:rPr lang="en"/>
              <a:t>The 'name' of the figure as deduced from the caption. Usually, this is a number (ex. the name of a figure captioned "Figure 1" would be "1"), but it might take on some other form depending on the PDF parsed.</a:t>
            </a:r>
            <a:endParaRPr/>
          </a:p>
          <a:p>
            <a:pPr indent="-298450" lvl="0" marL="457200" rtl="0" algn="l">
              <a:lnSpc>
                <a:spcPct val="115000"/>
              </a:lnSpc>
              <a:spcBef>
                <a:spcPts val="0"/>
              </a:spcBef>
              <a:spcAft>
                <a:spcPts val="0"/>
              </a:spcAft>
              <a:buClr>
                <a:schemeClr val="dk1"/>
              </a:buClr>
              <a:buSzPts val="1100"/>
              <a:buAutoNum type="arabicPeriod"/>
            </a:pPr>
            <a:r>
              <a:rPr lang="en"/>
              <a:t>Whether the figure was labelled as a Table or a Figure, again based on the caption.</a:t>
            </a:r>
            <a:endParaRPr/>
          </a:p>
        </p:txBody>
      </p:sp>
      <p:sp>
        <p:nvSpPr>
          <p:cNvPr id="114" name="Google Shape;114;p17"/>
          <p:cNvSpPr txBox="1"/>
          <p:nvPr/>
        </p:nvSpPr>
        <p:spPr>
          <a:xfrm>
            <a:off x="779325" y="1677400"/>
            <a:ext cx="155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nvSpPr>
        <p:spPr>
          <a:xfrm>
            <a:off x="601200" y="690250"/>
            <a:ext cx="6620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extract data from bar plots and other figures in scientific research papers using modules such as OpenCV, AWS-Rekognition for text detection in images.</a:t>
            </a:r>
            <a:endParaRPr/>
          </a:p>
        </p:txBody>
      </p:sp>
      <p:sp>
        <p:nvSpPr>
          <p:cNvPr id="120" name="Google Shape;120;p18"/>
          <p:cNvSpPr txBox="1"/>
          <p:nvPr/>
        </p:nvSpPr>
        <p:spPr>
          <a:xfrm>
            <a:off x="601200" y="356250"/>
            <a:ext cx="268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ChartReader:</a:t>
            </a:r>
            <a:endParaRPr/>
          </a:p>
        </p:txBody>
      </p:sp>
      <p:pic>
        <p:nvPicPr>
          <p:cNvPr id="121" name="Google Shape;121;p18"/>
          <p:cNvPicPr preferRelativeResize="0"/>
          <p:nvPr/>
        </p:nvPicPr>
        <p:blipFill>
          <a:blip r:embed="rId3">
            <a:alphaModFix/>
          </a:blip>
          <a:stretch>
            <a:fillRect/>
          </a:stretch>
        </p:blipFill>
        <p:spPr>
          <a:xfrm>
            <a:off x="798125" y="1384025"/>
            <a:ext cx="3853612" cy="3532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nvSpPr>
        <p:spPr>
          <a:xfrm>
            <a:off x="170725" y="207825"/>
            <a:ext cx="4750200" cy="74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600"/>
              </a:spcAft>
              <a:buNone/>
            </a:pPr>
            <a:r>
              <a:rPr b="1" lang="en" sz="1700">
                <a:solidFill>
                  <a:schemeClr val="dk1"/>
                </a:solidFill>
              </a:rPr>
              <a:t>Visually29K: a large-scale curated infographics dataset</a:t>
            </a:r>
            <a:endParaRPr b="1" sz="1700">
              <a:solidFill>
                <a:schemeClr val="dk1"/>
              </a:solidFill>
            </a:endParaRPr>
          </a:p>
        </p:txBody>
      </p:sp>
      <p:sp>
        <p:nvSpPr>
          <p:cNvPr id="127" name="Google Shape;127;p19"/>
          <p:cNvSpPr txBox="1"/>
          <p:nvPr/>
        </p:nvSpPr>
        <p:spPr>
          <a:xfrm>
            <a:off x="170725" y="994575"/>
            <a:ext cx="3621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capturing info graphics and then text can be extracted inside or outside it </a:t>
            </a:r>
            <a:r>
              <a:rPr lang="en"/>
              <a:t>using</a:t>
            </a:r>
            <a:r>
              <a:rPr lang="en"/>
              <a:t> defined coverage area.</a:t>
            </a:r>
            <a:endParaRPr/>
          </a:p>
        </p:txBody>
      </p:sp>
      <p:pic>
        <p:nvPicPr>
          <p:cNvPr id="128" name="Google Shape;128;p19"/>
          <p:cNvPicPr preferRelativeResize="0"/>
          <p:nvPr/>
        </p:nvPicPr>
        <p:blipFill rotWithShape="1">
          <a:blip r:embed="rId3">
            <a:alphaModFix/>
          </a:blip>
          <a:srcRect b="42495" l="0" r="0" t="0"/>
          <a:stretch/>
        </p:blipFill>
        <p:spPr>
          <a:xfrm>
            <a:off x="4126725" y="49688"/>
            <a:ext cx="4571950" cy="50441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