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346546b2e_0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46546b2e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46546b2e_0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46546b2e_0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46546b2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46546b2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346546b2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46546b2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46546b2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46546b2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46546b2e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46546b2e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46546b2e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46546b2e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46546b2e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46546b2e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46546b2e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46546b2e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46546b2e_0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46546b2e_0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- 3</a:t>
            </a:r>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Team Name :	BackBenchers</a:t>
            </a:r>
            <a:endParaRPr sz="2300"/>
          </a:p>
          <a:p>
            <a:pPr indent="0" lvl="0" marL="0" rtl="0" algn="l">
              <a:spcBef>
                <a:spcPts val="1600"/>
              </a:spcBef>
              <a:spcAft>
                <a:spcPts val="0"/>
              </a:spcAft>
              <a:buNone/>
            </a:pPr>
            <a:r>
              <a:rPr lang="en" sz="2300"/>
              <a:t>Team Members:</a:t>
            </a:r>
            <a:endParaRPr sz="2300"/>
          </a:p>
          <a:p>
            <a:pPr indent="-374650" lvl="0" marL="457200" rtl="0" algn="l">
              <a:spcBef>
                <a:spcPts val="1600"/>
              </a:spcBef>
              <a:spcAft>
                <a:spcPts val="0"/>
              </a:spcAft>
              <a:buSzPts val="2300"/>
              <a:buAutoNum type="arabicPeriod"/>
            </a:pPr>
            <a:r>
              <a:rPr lang="en" sz="2300"/>
              <a:t>Rishabh Gupta(Leader) : 18BCS6223</a:t>
            </a:r>
            <a:endParaRPr sz="2300"/>
          </a:p>
          <a:p>
            <a:pPr indent="-374650" lvl="0" marL="457200" rtl="0" algn="l">
              <a:spcBef>
                <a:spcPts val="0"/>
              </a:spcBef>
              <a:spcAft>
                <a:spcPts val="0"/>
              </a:spcAft>
              <a:buSzPts val="2300"/>
              <a:buAutoNum type="arabicPeriod"/>
            </a:pPr>
            <a:r>
              <a:rPr lang="en" sz="2300"/>
              <a:t>Yash Pant: 18BCS6087</a:t>
            </a:r>
            <a:endParaRPr sz="2300"/>
          </a:p>
          <a:p>
            <a:pPr indent="-374650" lvl="0" marL="457200" rtl="0" algn="l">
              <a:spcBef>
                <a:spcPts val="0"/>
              </a:spcBef>
              <a:spcAft>
                <a:spcPts val="0"/>
              </a:spcAft>
              <a:buSzPts val="2300"/>
              <a:buAutoNum type="arabicPeriod"/>
            </a:pPr>
            <a:r>
              <a:rPr lang="en" sz="2300"/>
              <a:t>Shrey Nagpal: 18BCS6079</a:t>
            </a:r>
            <a:endParaRPr sz="2300"/>
          </a:p>
          <a:p>
            <a:pPr indent="-374650" lvl="0" marL="457200" rtl="0" algn="l">
              <a:spcBef>
                <a:spcPts val="0"/>
              </a:spcBef>
              <a:spcAft>
                <a:spcPts val="0"/>
              </a:spcAft>
              <a:buSzPts val="2300"/>
              <a:buAutoNum type="arabicPeriod"/>
            </a:pPr>
            <a:r>
              <a:rPr lang="en" sz="2300"/>
              <a:t>Rohan Arora: 18BCS6102</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12" name="Google Shape;212;p22"/>
          <p:cNvSpPr txBox="1"/>
          <p:nvPr>
            <p:ph idx="1" type="body"/>
          </p:nvPr>
        </p:nvSpPr>
        <p:spPr>
          <a:xfrm>
            <a:off x="1297500" y="10343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The predicted label is shown below:</a:t>
            </a:r>
            <a:endParaRPr sz="1900"/>
          </a:p>
        </p:txBody>
      </p:sp>
      <p:pic>
        <p:nvPicPr>
          <p:cNvPr id="213" name="Google Shape;213;p22"/>
          <p:cNvPicPr preferRelativeResize="0"/>
          <p:nvPr/>
        </p:nvPicPr>
        <p:blipFill>
          <a:blip r:embed="rId3">
            <a:alphaModFix/>
          </a:blip>
          <a:stretch>
            <a:fillRect/>
          </a:stretch>
        </p:blipFill>
        <p:spPr>
          <a:xfrm>
            <a:off x="1442950" y="1307850"/>
            <a:ext cx="7103676" cy="3835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050050"/>
            <a:ext cx="7656900" cy="3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Chinese automobile company Geely Auto aspires to enter the US market by setting up their manufacturing unit there and producing cars locally to give competition to their US and European counterparts. They have contracted an automobile consulting company to understand the factors on which the pricing of cars depends. Specifically, they want to understand the factors affecting the pricing of cars in the American market, since those may be very different from the Chinese market.</a:t>
            </a:r>
            <a:endParaRPr sz="1800"/>
          </a:p>
          <a:p>
            <a:pPr indent="0" lvl="0" marL="0" rtl="0" algn="l">
              <a:spcBef>
                <a:spcPts val="1600"/>
              </a:spcBef>
              <a:spcAft>
                <a:spcPts val="0"/>
              </a:spcAft>
              <a:buNone/>
            </a:pPr>
            <a:r>
              <a:rPr lang="en" sz="1800"/>
              <a:t>The company wants to know:  </a:t>
            </a:r>
            <a:endParaRPr sz="1800"/>
          </a:p>
          <a:p>
            <a:pPr indent="-342900" lvl="0" marL="457200" rtl="0" algn="l">
              <a:spcBef>
                <a:spcPts val="1600"/>
              </a:spcBef>
              <a:spcAft>
                <a:spcPts val="0"/>
              </a:spcAft>
              <a:buSzPts val="1800"/>
              <a:buAutoNum type="arabicPeriod"/>
            </a:pPr>
            <a:r>
              <a:rPr lang="en" sz="1800"/>
              <a:t>Which variables are significant in predicting the price of a car.</a:t>
            </a:r>
            <a:endParaRPr sz="1800"/>
          </a:p>
          <a:p>
            <a:pPr indent="-342900" lvl="0" marL="457200" rtl="0" algn="l">
              <a:spcBef>
                <a:spcPts val="0"/>
              </a:spcBef>
              <a:spcAft>
                <a:spcPts val="0"/>
              </a:spcAft>
              <a:buSzPts val="1800"/>
              <a:buAutoNum type="arabicPeriod"/>
            </a:pPr>
            <a:r>
              <a:rPr lang="en" sz="1800"/>
              <a:t> How well those variables describe the price of a car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Goal of Data Analysis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We </a:t>
            </a:r>
            <a:r>
              <a:rPr lang="en" sz="1900"/>
              <a:t>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files were downloaded and stored in the folder and they are uploaded to the jupyter notebook for data analysis.</a:t>
            </a:r>
            <a:endParaRPr sz="2100"/>
          </a:p>
          <a:p>
            <a:pPr indent="0" lvl="0" marL="0" rtl="0" algn="l">
              <a:spcBef>
                <a:spcPts val="1600"/>
              </a:spcBef>
              <a:spcAft>
                <a:spcPts val="1600"/>
              </a:spcAft>
              <a:buNone/>
            </a:pPr>
            <a:r>
              <a:rPr lang="en" sz="2100"/>
              <a:t>The files included 2 csv files namely car_price.csv and Data Dictionary - carprices.csv</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Methodology</a:t>
            </a:r>
            <a:endParaRPr/>
          </a:p>
        </p:txBody>
      </p:sp>
      <p:grpSp>
        <p:nvGrpSpPr>
          <p:cNvPr id="159" name="Google Shape;159;p17"/>
          <p:cNvGrpSpPr/>
          <p:nvPr/>
        </p:nvGrpSpPr>
        <p:grpSpPr>
          <a:xfrm>
            <a:off x="345104" y="633541"/>
            <a:ext cx="2349660" cy="3366301"/>
            <a:chOff x="3214120" y="1575830"/>
            <a:chExt cx="1280259" cy="2315200"/>
          </a:xfrm>
        </p:grpSpPr>
        <p:sp>
          <p:nvSpPr>
            <p:cNvPr id="160" name="Google Shape;160;p17"/>
            <p:cNvSpPr/>
            <p:nvPr/>
          </p:nvSpPr>
          <p:spPr>
            <a:xfrm flipH="1">
              <a:off x="3214120" y="2306631"/>
              <a:ext cx="11673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 name="Google Shape;161;p17"/>
            <p:cNvSpPr/>
            <p:nvPr/>
          </p:nvSpPr>
          <p:spPr>
            <a:xfrm>
              <a:off x="3214350" y="2460448"/>
              <a:ext cx="11673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nvSpPr>
          <p:spPr>
            <a:xfrm>
              <a:off x="3324917" y="2696830"/>
              <a:ext cx="1167300" cy="342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EFEFEF"/>
                  </a:solidFill>
                  <a:latin typeface="Roboto"/>
                  <a:ea typeface="Roboto"/>
                  <a:cs typeface="Roboto"/>
                  <a:sym typeface="Roboto"/>
                </a:rPr>
                <a:t>Checkpoint 1</a:t>
              </a:r>
              <a:endParaRPr b="1" sz="1600">
                <a:solidFill>
                  <a:srgbClr val="EFEFEF"/>
                </a:solidFill>
                <a:latin typeface="Roboto"/>
                <a:ea typeface="Roboto"/>
                <a:cs typeface="Roboto"/>
                <a:sym typeface="Roboto"/>
              </a:endParaRPr>
            </a:p>
          </p:txBody>
        </p:sp>
        <p:sp>
          <p:nvSpPr>
            <p:cNvPr id="163" name="Google Shape;163;p17"/>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900">
                  <a:solidFill>
                    <a:srgbClr val="F3F3F3"/>
                  </a:solidFill>
                  <a:latin typeface="Roboto"/>
                  <a:ea typeface="Roboto"/>
                  <a:cs typeface="Roboto"/>
                  <a:sym typeface="Roboto"/>
                </a:rPr>
                <a:t>Importing and visualizing the data</a:t>
              </a:r>
              <a:endParaRPr sz="1900">
                <a:solidFill>
                  <a:srgbClr val="F3F3F3"/>
                </a:solidFill>
                <a:latin typeface="Roboto"/>
                <a:ea typeface="Roboto"/>
                <a:cs typeface="Roboto"/>
                <a:sym typeface="Roboto"/>
              </a:endParaRPr>
            </a:p>
          </p:txBody>
        </p:sp>
        <p:sp>
          <p:nvSpPr>
            <p:cNvPr id="164" name="Google Shape;164;p17"/>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grpSp>
      <p:grpSp>
        <p:nvGrpSpPr>
          <p:cNvPr id="165" name="Google Shape;165;p17"/>
          <p:cNvGrpSpPr/>
          <p:nvPr/>
        </p:nvGrpSpPr>
        <p:grpSpPr>
          <a:xfrm>
            <a:off x="2694776" y="854569"/>
            <a:ext cx="2027924" cy="3239377"/>
            <a:chOff x="4511547" y="1575830"/>
            <a:chExt cx="1418327" cy="2708509"/>
          </a:xfrm>
        </p:grpSpPr>
        <p:sp>
          <p:nvSpPr>
            <p:cNvPr id="166" name="Google Shape;166;p17"/>
            <p:cNvSpPr/>
            <p:nvPr/>
          </p:nvSpPr>
          <p:spPr>
            <a:xfrm flipH="1">
              <a:off x="4511547" y="2253085"/>
              <a:ext cx="1418100" cy="1968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 name="Google Shape;167;p17"/>
            <p:cNvSpPr/>
            <p:nvPr/>
          </p:nvSpPr>
          <p:spPr>
            <a:xfrm>
              <a:off x="4511774" y="2460451"/>
              <a:ext cx="1418100" cy="1752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4621730" y="2688845"/>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EFEFEF"/>
                  </a:solidFill>
                  <a:latin typeface="Roboto"/>
                  <a:ea typeface="Roboto"/>
                  <a:cs typeface="Roboto"/>
                  <a:sym typeface="Roboto"/>
                </a:rPr>
                <a:t>Checkpoint 2</a:t>
              </a:r>
              <a:endParaRPr b="1">
                <a:solidFill>
                  <a:srgbClr val="EFEFEF"/>
                </a:solidFill>
                <a:latin typeface="Roboto"/>
                <a:ea typeface="Roboto"/>
                <a:cs typeface="Roboto"/>
                <a:sym typeface="Roboto"/>
              </a:endParaRPr>
            </a:p>
          </p:txBody>
        </p:sp>
        <p:sp>
          <p:nvSpPr>
            <p:cNvPr id="169" name="Google Shape;169;p17"/>
            <p:cNvSpPr txBox="1"/>
            <p:nvPr/>
          </p:nvSpPr>
          <p:spPr>
            <a:xfrm>
              <a:off x="4621737" y="3153639"/>
              <a:ext cx="1167300" cy="11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F3F3F3"/>
                  </a:solidFill>
                  <a:latin typeface="Roboto"/>
                  <a:ea typeface="Roboto"/>
                  <a:cs typeface="Roboto"/>
                  <a:sym typeface="Roboto"/>
                </a:rPr>
                <a:t>Plotting the data according to variables and </a:t>
              </a:r>
              <a:r>
                <a:rPr lang="en" sz="1300">
                  <a:solidFill>
                    <a:srgbClr val="F3F3F3"/>
                  </a:solidFill>
                  <a:latin typeface="Roboto"/>
                  <a:ea typeface="Roboto"/>
                  <a:cs typeface="Roboto"/>
                  <a:sym typeface="Roboto"/>
                </a:rPr>
                <a:t>comparing</a:t>
              </a:r>
              <a:r>
                <a:rPr lang="en" sz="1300">
                  <a:solidFill>
                    <a:srgbClr val="F3F3F3"/>
                  </a:solidFill>
                  <a:latin typeface="Roboto"/>
                  <a:ea typeface="Roboto"/>
                  <a:cs typeface="Roboto"/>
                  <a:sym typeface="Roboto"/>
                </a:rPr>
                <a:t> it with price</a:t>
              </a:r>
              <a:endParaRPr sz="1300">
                <a:solidFill>
                  <a:srgbClr val="F3F3F3"/>
                </a:solidFill>
                <a:latin typeface="Roboto"/>
                <a:ea typeface="Roboto"/>
                <a:cs typeface="Roboto"/>
                <a:sym typeface="Roboto"/>
              </a:endParaRPr>
            </a:p>
          </p:txBody>
        </p:sp>
        <p:sp>
          <p:nvSpPr>
            <p:cNvPr id="170" name="Google Shape;170;p17"/>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grpSp>
      <p:grpSp>
        <p:nvGrpSpPr>
          <p:cNvPr id="171" name="Google Shape;171;p17"/>
          <p:cNvGrpSpPr/>
          <p:nvPr/>
        </p:nvGrpSpPr>
        <p:grpSpPr>
          <a:xfrm>
            <a:off x="5029584" y="711982"/>
            <a:ext cx="1727815" cy="3190985"/>
            <a:chOff x="3214118" y="1575830"/>
            <a:chExt cx="1418334" cy="2408291"/>
          </a:xfrm>
        </p:grpSpPr>
        <p:sp>
          <p:nvSpPr>
            <p:cNvPr id="172" name="Google Shape;172;p17"/>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 name="Google Shape;173;p17"/>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txBox="1"/>
            <p:nvPr/>
          </p:nvSpPr>
          <p:spPr>
            <a:xfrm>
              <a:off x="3339644" y="2785249"/>
              <a:ext cx="1167300" cy="241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3F3F3"/>
                  </a:solidFill>
                  <a:latin typeface="Roboto"/>
                  <a:ea typeface="Roboto"/>
                  <a:cs typeface="Roboto"/>
                  <a:sym typeface="Roboto"/>
                </a:rPr>
                <a:t>Checkpoint 3</a:t>
              </a:r>
              <a:endParaRPr b="1">
                <a:solidFill>
                  <a:srgbClr val="F3F3F3"/>
                </a:solidFill>
                <a:latin typeface="Roboto"/>
                <a:ea typeface="Roboto"/>
                <a:cs typeface="Roboto"/>
                <a:sym typeface="Roboto"/>
              </a:endParaRPr>
            </a:p>
          </p:txBody>
        </p:sp>
        <p:sp>
          <p:nvSpPr>
            <p:cNvPr id="175" name="Google Shape;175;p17"/>
            <p:cNvSpPr txBox="1"/>
            <p:nvPr/>
          </p:nvSpPr>
          <p:spPr>
            <a:xfrm>
              <a:off x="3339634" y="3031021"/>
              <a:ext cx="1167300" cy="9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3F3F3"/>
                  </a:solidFill>
                  <a:latin typeface="Roboto"/>
                  <a:ea typeface="Roboto"/>
                  <a:cs typeface="Roboto"/>
                  <a:sym typeface="Roboto"/>
                </a:rPr>
                <a:t>Fitting model on training data using Linear Regression and train data and test data is splitted in 80-20 ratio</a:t>
              </a:r>
              <a:endParaRPr sz="1200">
                <a:solidFill>
                  <a:srgbClr val="F3F3F3"/>
                </a:solidFill>
                <a:latin typeface="Roboto"/>
                <a:ea typeface="Roboto"/>
                <a:cs typeface="Roboto"/>
                <a:sym typeface="Roboto"/>
              </a:endParaRPr>
            </a:p>
          </p:txBody>
        </p:sp>
        <p:sp>
          <p:nvSpPr>
            <p:cNvPr id="176" name="Google Shape;176;p17"/>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grpSp>
      <p:grpSp>
        <p:nvGrpSpPr>
          <p:cNvPr id="177" name="Google Shape;177;p17"/>
          <p:cNvGrpSpPr/>
          <p:nvPr/>
        </p:nvGrpSpPr>
        <p:grpSpPr>
          <a:xfrm>
            <a:off x="7064275" y="863299"/>
            <a:ext cx="1654800" cy="3874811"/>
            <a:chOff x="4494201" y="1575830"/>
            <a:chExt cx="1654800" cy="2756892"/>
          </a:xfrm>
        </p:grpSpPr>
        <p:sp>
          <p:nvSpPr>
            <p:cNvPr id="178" name="Google Shape;178;p17"/>
            <p:cNvSpPr/>
            <p:nvPr/>
          </p:nvSpPr>
          <p:spPr>
            <a:xfrm flipH="1">
              <a:off x="4494201" y="2185231"/>
              <a:ext cx="165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9" name="Google Shape;179;p17"/>
            <p:cNvSpPr/>
            <p:nvPr/>
          </p:nvSpPr>
          <p:spPr>
            <a:xfrm>
              <a:off x="4494201" y="2328632"/>
              <a:ext cx="165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4619576" y="2597522"/>
              <a:ext cx="1418100" cy="283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EFEFEF"/>
                  </a:solidFill>
                  <a:latin typeface="Roboto"/>
                  <a:ea typeface="Roboto"/>
                  <a:cs typeface="Roboto"/>
                  <a:sym typeface="Roboto"/>
                </a:rPr>
                <a:t>Checkpoint 4</a:t>
              </a:r>
              <a:endParaRPr b="1">
                <a:solidFill>
                  <a:srgbClr val="EFEFEF"/>
                </a:solidFill>
                <a:latin typeface="Roboto"/>
                <a:ea typeface="Roboto"/>
                <a:cs typeface="Roboto"/>
                <a:sym typeface="Roboto"/>
              </a:endParaRPr>
            </a:p>
          </p:txBody>
        </p:sp>
        <p:sp>
          <p:nvSpPr>
            <p:cNvPr id="181" name="Google Shape;181;p17"/>
            <p:cNvSpPr txBox="1"/>
            <p:nvPr/>
          </p:nvSpPr>
          <p:spPr>
            <a:xfrm>
              <a:off x="4619576" y="2881022"/>
              <a:ext cx="1167300" cy="145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3F3F3"/>
                  </a:solidFill>
                  <a:latin typeface="Roboto"/>
                  <a:ea typeface="Roboto"/>
                  <a:cs typeface="Roboto"/>
                  <a:sym typeface="Roboto"/>
                </a:rPr>
                <a:t>Checking the predicted data values and accuracy score and predicted data will prevent us overfitting and underfitting</a:t>
              </a:r>
              <a:endParaRPr sz="1200">
                <a:solidFill>
                  <a:srgbClr val="F3F3F3"/>
                </a:solidFill>
                <a:latin typeface="Roboto"/>
                <a:ea typeface="Roboto"/>
                <a:cs typeface="Roboto"/>
                <a:sym typeface="Roboto"/>
              </a:endParaRPr>
            </a:p>
          </p:txBody>
        </p:sp>
        <p:sp>
          <p:nvSpPr>
            <p:cNvPr id="182" name="Google Shape;182;p17"/>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88" name="Google Shape;18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importing dataset using pandas</a:t>
            </a:r>
            <a:endParaRPr sz="2100"/>
          </a:p>
          <a:p>
            <a:pPr indent="-361950" lvl="0" marL="457200" rtl="0" algn="l">
              <a:spcBef>
                <a:spcPts val="0"/>
              </a:spcBef>
              <a:spcAft>
                <a:spcPts val="0"/>
              </a:spcAft>
              <a:buSzPts val="2100"/>
              <a:buAutoNum type="arabicPeriod"/>
            </a:pPr>
            <a:r>
              <a:rPr lang="en" sz="2100"/>
              <a:t>Inspecting the dataset</a:t>
            </a:r>
            <a:endParaRPr sz="2100"/>
          </a:p>
          <a:p>
            <a:pPr indent="-361950" lvl="0" marL="457200" rtl="0" algn="l">
              <a:spcBef>
                <a:spcPts val="0"/>
              </a:spcBef>
              <a:spcAft>
                <a:spcPts val="0"/>
              </a:spcAft>
              <a:buSzPts val="2100"/>
              <a:buAutoNum type="arabicPeriod"/>
            </a:pPr>
            <a:r>
              <a:rPr lang="en" sz="2100"/>
              <a:t>Checking if any value in a particular row is empty</a:t>
            </a:r>
            <a:endParaRPr sz="2100"/>
          </a:p>
          <a:p>
            <a:pPr indent="-361950" lvl="0" marL="457200" rtl="0" algn="l">
              <a:spcBef>
                <a:spcPts val="0"/>
              </a:spcBef>
              <a:spcAft>
                <a:spcPts val="0"/>
              </a:spcAft>
              <a:buSzPts val="2100"/>
              <a:buAutoNum type="arabicPeriod"/>
            </a:pPr>
            <a:r>
              <a:rPr lang="en" sz="2100"/>
              <a:t>False denote no empty columns </a:t>
            </a:r>
            <a:endParaRPr sz="21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Plotting</a:t>
            </a:r>
            <a:endParaRPr/>
          </a:p>
        </p:txBody>
      </p:sp>
      <p:sp>
        <p:nvSpPr>
          <p:cNvPr id="194" name="Google Shape;194;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Using scatter plot for plotting highway mileage, city mileage, horsepower and comparing it with price </a:t>
            </a:r>
            <a:endParaRPr sz="1700"/>
          </a:p>
          <a:p>
            <a:pPr indent="-336550" lvl="0" marL="457200" rtl="0" algn="l">
              <a:spcBef>
                <a:spcPts val="0"/>
              </a:spcBef>
              <a:spcAft>
                <a:spcPts val="0"/>
              </a:spcAft>
              <a:buSzPts val="1700"/>
              <a:buAutoNum type="arabicPeriod"/>
            </a:pPr>
            <a:r>
              <a:rPr lang="en" sz="1700"/>
              <a:t>Cmap is set to cool for better visualization </a:t>
            </a:r>
            <a:endParaRPr sz="1700"/>
          </a:p>
          <a:p>
            <a:pPr indent="-336550" lvl="0" marL="457200" rtl="0" algn="l">
              <a:spcBef>
                <a:spcPts val="0"/>
              </a:spcBef>
              <a:spcAft>
                <a:spcPts val="0"/>
              </a:spcAft>
              <a:buSzPts val="1700"/>
              <a:buAutoNum type="arabicPeriod"/>
            </a:pPr>
            <a:r>
              <a:rPr lang="en" sz="1700"/>
              <a:t>Labeling the plot</a:t>
            </a:r>
            <a:endParaRPr sz="1700"/>
          </a:p>
          <a:p>
            <a:pPr indent="-336550" lvl="0" marL="457200" rtl="0" algn="l">
              <a:spcBef>
                <a:spcPts val="0"/>
              </a:spcBef>
              <a:spcAft>
                <a:spcPts val="0"/>
              </a:spcAft>
              <a:buSzPts val="1700"/>
              <a:buAutoNum type="arabicPeriod"/>
            </a:pPr>
            <a:r>
              <a:rPr lang="en" sz="1700"/>
              <a:t>Setting the color bar according to values in price column by printing them in bar chart</a:t>
            </a:r>
            <a:endParaRPr sz="1700"/>
          </a:p>
          <a:p>
            <a:pPr indent="-336550" lvl="0" marL="457200" rtl="0" algn="l">
              <a:spcBef>
                <a:spcPts val="0"/>
              </a:spcBef>
              <a:spcAft>
                <a:spcPts val="0"/>
              </a:spcAft>
              <a:buSzPts val="1700"/>
              <a:buAutoNum type="arabicPeriod"/>
            </a:pPr>
            <a:r>
              <a:rPr lang="en" sz="1700"/>
              <a:t>With this plot we can see that car with Highway mileage ranging between 35 to 45, </a:t>
            </a:r>
            <a:endParaRPr sz="1700"/>
          </a:p>
          <a:p>
            <a:pPr indent="-336550" lvl="0" marL="457200" rtl="0" algn="l">
              <a:spcBef>
                <a:spcPts val="0"/>
              </a:spcBef>
              <a:spcAft>
                <a:spcPts val="0"/>
              </a:spcAft>
              <a:buSzPts val="1700"/>
              <a:buAutoNum type="arabicPeriod"/>
            </a:pPr>
            <a:r>
              <a:rPr lang="en" sz="1700"/>
              <a:t>City mileage ranging between 14.5 to 30, have price range between 45000 to 20000.</a:t>
            </a:r>
            <a:endParaRPr sz="1700"/>
          </a:p>
          <a:p>
            <a:pPr indent="-336550" lvl="0" marL="457200" rtl="0" algn="l">
              <a:spcBef>
                <a:spcPts val="0"/>
              </a:spcBef>
              <a:spcAft>
                <a:spcPts val="0"/>
              </a:spcAft>
              <a:buSzPts val="1700"/>
              <a:buAutoNum type="arabicPeriod"/>
            </a:pPr>
            <a:r>
              <a:rPr lang="en" sz="1700"/>
              <a:t>Visualizing the data with seaborn heat_map.</a:t>
            </a:r>
            <a:endParaRPr sz="17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and logistic regression</a:t>
            </a:r>
            <a:endParaRPr/>
          </a:p>
        </p:txBody>
      </p:sp>
      <p:sp>
        <p:nvSpPr>
          <p:cNvPr id="200" name="Google Shape;20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Creating test and train variables, here train data and test data is splitted in 80-20 ratio</a:t>
            </a:r>
            <a:endParaRPr sz="1800"/>
          </a:p>
          <a:p>
            <a:pPr indent="-342900" lvl="0" marL="457200" rtl="0" algn="l">
              <a:spcBef>
                <a:spcPts val="0"/>
              </a:spcBef>
              <a:spcAft>
                <a:spcPts val="0"/>
              </a:spcAft>
              <a:buSzPts val="1800"/>
              <a:buAutoNum type="arabicPeriod"/>
            </a:pPr>
            <a:r>
              <a:rPr lang="en" sz="1800"/>
              <a:t>Fitting model on training data using Linear Regression, will give less accuracy</a:t>
            </a:r>
            <a:endParaRPr sz="1800"/>
          </a:p>
          <a:p>
            <a:pPr indent="-342900" lvl="0" marL="457200" rtl="0" algn="l">
              <a:spcBef>
                <a:spcPts val="0"/>
              </a:spcBef>
              <a:spcAft>
                <a:spcPts val="0"/>
              </a:spcAft>
              <a:buSzPts val="1800"/>
              <a:buAutoNum type="arabicPeriod"/>
            </a:pPr>
            <a:r>
              <a:rPr lang="en" sz="1800"/>
              <a:t>Making predictions about test data</a:t>
            </a:r>
            <a:endParaRPr sz="1800"/>
          </a:p>
          <a:p>
            <a:pPr indent="-342900" lvl="0" marL="457200" rtl="0" algn="l">
              <a:spcBef>
                <a:spcPts val="0"/>
              </a:spcBef>
              <a:spcAft>
                <a:spcPts val="0"/>
              </a:spcAft>
              <a:buSzPts val="1800"/>
              <a:buAutoNum type="arabicPeriod"/>
            </a:pPr>
            <a:r>
              <a:rPr lang="en" sz="1800"/>
              <a:t>Classification report will give us the </a:t>
            </a:r>
            <a:r>
              <a:rPr lang="en" sz="1800"/>
              <a:t>precision</a:t>
            </a:r>
            <a:r>
              <a:rPr lang="en" sz="1800"/>
              <a:t>, recall and f1 score</a:t>
            </a:r>
            <a:endParaRPr sz="1800"/>
          </a:p>
          <a:p>
            <a:pPr indent="-342900" lvl="0" marL="457200" rtl="0" algn="l">
              <a:spcBef>
                <a:spcPts val="0"/>
              </a:spcBef>
              <a:spcAft>
                <a:spcPts val="0"/>
              </a:spcAft>
              <a:buSzPts val="1800"/>
              <a:buAutoNum type="arabicPeriod"/>
            </a:pPr>
            <a:r>
              <a:rPr lang="en" sz="1800"/>
              <a:t>Printing the above confusion matrix and checking it with the predicted data value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model </a:t>
            </a:r>
            <a:endParaRPr/>
          </a:p>
        </p:txBody>
      </p:sp>
      <p:sp>
        <p:nvSpPr>
          <p:cNvPr id="206" name="Google Shape;20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Test the model on the testing data and comparing the result with the actual target.</a:t>
            </a:r>
            <a:endParaRPr sz="1600"/>
          </a:p>
          <a:p>
            <a:pPr indent="-330200" lvl="0" marL="457200" rtl="0" algn="l">
              <a:spcBef>
                <a:spcPts val="0"/>
              </a:spcBef>
              <a:spcAft>
                <a:spcPts val="0"/>
              </a:spcAft>
              <a:buSzPts val="1600"/>
              <a:buAutoNum type="arabicPeriod"/>
            </a:pPr>
            <a:r>
              <a:rPr lang="en" sz="1600"/>
              <a:t>checking the predicted data values and accuracy score </a:t>
            </a:r>
            <a:endParaRPr sz="1600"/>
          </a:p>
          <a:p>
            <a:pPr indent="-330200" lvl="0" marL="457200" rtl="0" algn="l">
              <a:spcBef>
                <a:spcPts val="0"/>
              </a:spcBef>
              <a:spcAft>
                <a:spcPts val="0"/>
              </a:spcAft>
              <a:buSzPts val="1600"/>
              <a:buAutoNum type="arabicPeriod"/>
            </a:pPr>
            <a:r>
              <a:rPr lang="en" sz="1600"/>
              <a:t>Predicted data will prevent us overfitting and underfitting</a:t>
            </a:r>
            <a:endParaRPr sz="1600"/>
          </a:p>
          <a:p>
            <a:pPr indent="-330200" lvl="0" marL="457200" rtl="0" algn="l">
              <a:spcBef>
                <a:spcPts val="0"/>
              </a:spcBef>
              <a:spcAft>
                <a:spcPts val="0"/>
              </a:spcAft>
              <a:buSzPts val="1600"/>
              <a:buAutoNum type="arabicPeriod"/>
            </a:pPr>
            <a:r>
              <a:rPr lang="en" sz="1600"/>
              <a:t>The number of correct and incorrect predictions are summarized with count values and broken down by each class. </a:t>
            </a:r>
            <a:endParaRPr sz="1600"/>
          </a:p>
          <a:p>
            <a:pPr indent="-330200" lvl="0" marL="457200" rtl="0" algn="l">
              <a:spcBef>
                <a:spcPts val="0"/>
              </a:spcBef>
              <a:spcAft>
                <a:spcPts val="0"/>
              </a:spcAft>
              <a:buSzPts val="1600"/>
              <a:buAutoNum type="arabicPeriod"/>
            </a:pPr>
            <a:r>
              <a:rPr lang="en" sz="1600"/>
              <a:t>This is the key to the confusion matrix. </a:t>
            </a:r>
            <a:endParaRPr sz="1600"/>
          </a:p>
          <a:p>
            <a:pPr indent="-330200" lvl="0" marL="457200" rtl="0" algn="l">
              <a:spcBef>
                <a:spcPts val="0"/>
              </a:spcBef>
              <a:spcAft>
                <a:spcPts val="0"/>
              </a:spcAft>
              <a:buSzPts val="1600"/>
              <a:buAutoNum type="arabicPeriod"/>
            </a:pPr>
            <a:r>
              <a:rPr lang="en" sz="1600"/>
              <a:t>The confusion matrix shows the ways in which your classification model is confused when it makes predictions.</a:t>
            </a:r>
            <a:endParaRPr sz="1600"/>
          </a:p>
          <a:p>
            <a:pPr indent="-330200" lvl="0" marL="457200" rtl="0" algn="l">
              <a:spcBef>
                <a:spcPts val="0"/>
              </a:spcBef>
              <a:spcAft>
                <a:spcPts val="0"/>
              </a:spcAft>
              <a:buSzPts val="1600"/>
              <a:buAutoNum type="arabicPeriod"/>
            </a:pPr>
            <a:r>
              <a:rPr lang="en" sz="1600"/>
              <a:t>Getting the accuracy score as 0.977</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