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147472130" r:id="rId2"/>
    <p:sldId id="2147472126" r:id="rId3"/>
    <p:sldId id="2147472127" r:id="rId4"/>
    <p:sldId id="2147472128" r:id="rId5"/>
    <p:sldId id="214747212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>
      <p:cViewPr varScale="1">
        <p:scale>
          <a:sx n="119" d="100"/>
          <a:sy n="119" d="100"/>
        </p:scale>
        <p:origin x="3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67B5F-7638-A84A-BA5C-E1B50A5081B3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92ABB-C5E4-8D43-9484-869712BC9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6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dk1"/>
              </a:solidFill>
              <a:effectLst/>
              <a:latin typeface="Graphik Light" panose="020B0403030202060203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07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dk1"/>
              </a:solidFill>
              <a:effectLst/>
              <a:latin typeface="Graphik Light" panose="020B0403030202060203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1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dk1"/>
              </a:solidFill>
              <a:effectLst/>
              <a:latin typeface="Graphik Light" panose="020B0403030202060203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50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dk1"/>
              </a:solidFill>
              <a:effectLst/>
              <a:latin typeface="Graphik Light" panose="020B0403030202060203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29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dk1"/>
              </a:solidFill>
              <a:effectLst/>
              <a:latin typeface="Graphik Light" panose="020B0403030202060203" pitchFamily="34" charset="0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7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1" name="GTS_WH">
            <a:extLst>
              <a:ext uri="{FF2B5EF4-FFF2-40B4-BE49-F238E27FC236}">
                <a16:creationId xmlns:a16="http://schemas.microsoft.com/office/drawing/2014/main" id="{2FF57A0A-C5DD-42B6-8DD3-E5EA041C7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B76EAFD-CFBB-5D7A-BF2B-FE6E936D6D73}"/>
              </a:ext>
            </a:extLst>
          </p:cNvPr>
          <p:cNvSpPr txBox="1">
            <a:spLocks/>
          </p:cNvSpPr>
          <p:nvPr userDrawn="1"/>
        </p:nvSpPr>
        <p:spPr>
          <a:xfrm>
            <a:off x="11484746" y="6488731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999F434-375D-7840-CAE8-8DDD86A9CE5C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940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692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554140" y="6490025"/>
            <a:ext cx="256860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Graphik-Light" panose="020B04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2023 Accenture. All rights reserved.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385B6C-9298-6654-E90D-DC596B12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Place headline here (36pt, min 30pt)</a:t>
            </a:r>
            <a:endParaRPr lang="en-US">
              <a:gradFill>
                <a:gsLst>
                  <a:gs pos="0">
                    <a:srgbClr val="82F5D3"/>
                  </a:gs>
                  <a:gs pos="25000">
                    <a:srgbClr val="87D1DA"/>
                  </a:gs>
                  <a:gs pos="75000">
                    <a:srgbClr val="917CE8"/>
                  </a:gs>
                  <a:gs pos="49000">
                    <a:srgbClr val="8DA5E2"/>
                  </a:gs>
                  <a:gs pos="100000">
                    <a:srgbClr val="9C25F9"/>
                  </a:gs>
                </a:gsLst>
                <a:lin ang="3000000" scaled="0"/>
              </a:gradFill>
              <a:latin typeface="Graphik Semibold" panose="020B05030302020602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0F004-21B1-0627-39B3-2611E0E1E463}"/>
              </a:ext>
            </a:extLst>
          </p:cNvPr>
          <p:cNvSpPr/>
          <p:nvPr userDrawn="1"/>
        </p:nvSpPr>
        <p:spPr>
          <a:xfrm>
            <a:off x="0" y="0"/>
            <a:ext cx="12192000" cy="201168"/>
          </a:xfrm>
          <a:prstGeom prst="rect">
            <a:avLst/>
          </a:prstGeom>
          <a:gradFill>
            <a:gsLst>
              <a:gs pos="0">
                <a:srgbClr val="82F5D3"/>
              </a:gs>
              <a:gs pos="25000">
                <a:srgbClr val="87D1DA"/>
              </a:gs>
              <a:gs pos="75000">
                <a:srgbClr val="917CE8"/>
              </a:gs>
              <a:gs pos="49000">
                <a:srgbClr val="8DA5E2"/>
              </a:gs>
              <a:gs pos="100000">
                <a:srgbClr val="9C25F9"/>
              </a:gs>
            </a:gsLst>
            <a:lin ang="3000000" scaled="0"/>
          </a:gradFill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z="3600" b="1" err="1">
              <a:noFill/>
              <a:latin typeface="Graphik Semibold" panose="020B0503030202060203" pitchFamily="34" charset="77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526B5-FCD5-082C-C273-BEA9E63A640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1000" y="1471613"/>
            <a:ext cx="11430000" cy="4940300"/>
          </a:xfrm>
        </p:spPr>
        <p:txBody>
          <a:bodyPr/>
          <a:lstStyle>
            <a:lvl1pPr>
              <a:defRPr sz="1800" b="0" i="0">
                <a:latin typeface="Graphik Light" panose="020B0403030202060203" pitchFamily="34" charset="77"/>
              </a:defRPr>
            </a:lvl1pPr>
            <a:lvl2pPr>
              <a:defRPr sz="1600" b="0" i="0">
                <a:latin typeface="Graphik Light" panose="020B0403030202060203" pitchFamily="34" charset="77"/>
              </a:defRPr>
            </a:lvl2pPr>
            <a:lvl3pPr>
              <a:defRPr sz="1400" b="0" i="0">
                <a:latin typeface="Graphik Light" panose="020B0403030202060203" pitchFamily="34" charset="77"/>
              </a:defRPr>
            </a:lvl3pPr>
            <a:lvl4pPr>
              <a:defRPr sz="1400" b="0" i="0">
                <a:latin typeface="Graphik Light" panose="020B0403030202060203" pitchFamily="34" charset="77"/>
              </a:defRPr>
            </a:lvl4pPr>
            <a:lvl5pPr>
              <a:defRPr sz="1400" b="0" i="0">
                <a:latin typeface="Graphik Light" panose="020B04030302020602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595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554140" y="6490025"/>
            <a:ext cx="256860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Graphik-Light" panose="020B04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2023 Accenture. All rights reserved.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385B6C-9298-6654-E90D-DC596B12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Place headline here (36pt, min 30pt)</a:t>
            </a:r>
            <a:endParaRPr lang="en-US">
              <a:gradFill>
                <a:gsLst>
                  <a:gs pos="0">
                    <a:srgbClr val="82F5D3"/>
                  </a:gs>
                  <a:gs pos="25000">
                    <a:srgbClr val="87D1DA"/>
                  </a:gs>
                  <a:gs pos="75000">
                    <a:srgbClr val="917CE8"/>
                  </a:gs>
                  <a:gs pos="49000">
                    <a:srgbClr val="8DA5E2"/>
                  </a:gs>
                  <a:gs pos="100000">
                    <a:srgbClr val="9C25F9"/>
                  </a:gs>
                </a:gsLst>
                <a:lin ang="3000000" scaled="0"/>
              </a:gradFill>
              <a:latin typeface="Graphik Semibold" panose="020B05030302020602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0F004-21B1-0627-39B3-2611E0E1E463}"/>
              </a:ext>
            </a:extLst>
          </p:cNvPr>
          <p:cNvSpPr/>
          <p:nvPr userDrawn="1"/>
        </p:nvSpPr>
        <p:spPr>
          <a:xfrm>
            <a:off x="0" y="0"/>
            <a:ext cx="12192000" cy="201168"/>
          </a:xfrm>
          <a:prstGeom prst="rect">
            <a:avLst/>
          </a:prstGeom>
          <a:gradFill>
            <a:gsLst>
              <a:gs pos="0">
                <a:srgbClr val="82F5D3"/>
              </a:gs>
              <a:gs pos="25000">
                <a:srgbClr val="87D1DA"/>
              </a:gs>
              <a:gs pos="75000">
                <a:srgbClr val="917CE8"/>
              </a:gs>
              <a:gs pos="49000">
                <a:srgbClr val="8DA5E2"/>
              </a:gs>
              <a:gs pos="100000">
                <a:srgbClr val="9C25F9"/>
              </a:gs>
            </a:gsLst>
            <a:lin ang="3000000" scaled="0"/>
          </a:gradFill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z="3600" b="1" err="1">
              <a:noFill/>
              <a:latin typeface="Graphik Semibold" panose="020B0503030202060203" pitchFamily="34" charset="77"/>
              <a:ea typeface="+mj-ea"/>
              <a:cs typeface="+mj-cs"/>
            </a:endParaRP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2689B0A-B9A7-0BD7-F999-FB26DD35B07C}"/>
              </a:ext>
            </a:extLst>
          </p:cNvPr>
          <p:cNvSpPr>
            <a:spLocks noGrp="1"/>
          </p:cNvSpPr>
          <p:nvPr>
            <p:ph type="tbl" sz="quarter" idx="21"/>
          </p:nvPr>
        </p:nvSpPr>
        <p:spPr>
          <a:xfrm>
            <a:off x="381000" y="1649413"/>
            <a:ext cx="11430000" cy="4838700"/>
          </a:xfrm>
        </p:spPr>
        <p:txBody>
          <a:bodyPr/>
          <a:lstStyle>
            <a:lvl1pPr>
              <a:defRPr b="0" i="0">
                <a:latin typeface="Graphik Light" panose="020B0403030202060203" pitchFamily="34" charset="77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10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554140" y="6490025"/>
            <a:ext cx="256860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Graphik-Light" panose="020B04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2023 Accenture.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0F004-21B1-0627-39B3-2611E0E1E463}"/>
              </a:ext>
            </a:extLst>
          </p:cNvPr>
          <p:cNvSpPr/>
          <p:nvPr userDrawn="1"/>
        </p:nvSpPr>
        <p:spPr>
          <a:xfrm>
            <a:off x="0" y="0"/>
            <a:ext cx="12192000" cy="201168"/>
          </a:xfrm>
          <a:prstGeom prst="rect">
            <a:avLst/>
          </a:prstGeom>
          <a:gradFill>
            <a:gsLst>
              <a:gs pos="0">
                <a:srgbClr val="82F5D3"/>
              </a:gs>
              <a:gs pos="25000">
                <a:srgbClr val="87D1DA"/>
              </a:gs>
              <a:gs pos="75000">
                <a:srgbClr val="917CE8"/>
              </a:gs>
              <a:gs pos="49000">
                <a:srgbClr val="8DA5E2"/>
              </a:gs>
              <a:gs pos="100000">
                <a:srgbClr val="9C25F9"/>
              </a:gs>
            </a:gsLst>
            <a:lin ang="3000000" scaled="0"/>
          </a:gradFill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z="3600" b="1" err="1">
              <a:noFill/>
              <a:latin typeface="Graphik Semibold" panose="020B0503030202060203" pitchFamily="34" charset="77"/>
              <a:ea typeface="+mj-ea"/>
              <a:cs typeface="+mj-cs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7BAD11-2FE2-D47B-3D3B-A188DA71144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80998" y="349254"/>
            <a:ext cx="11430000" cy="338554"/>
          </a:xfrm>
          <a:prstGeom prst="rect">
            <a:avLst/>
          </a:prstGeom>
        </p:spPr>
        <p:txBody>
          <a:bodyPr vert="horz" lIns="0" tIns="91440" rIns="0" bIns="0" rtlCol="0">
            <a:spAutoFit/>
          </a:bodyPr>
          <a:lstStyle>
            <a:lvl1pPr marL="0" indent="0">
              <a:buNone/>
              <a:defRPr sz="1600" b="0" i="0">
                <a:latin typeface="Graphik Medium" panose="020B0603030202060203" pitchFamily="34" charset="0"/>
              </a:defRPr>
            </a:lvl1pPr>
          </a:lstStyle>
          <a:p>
            <a:pPr lvl="0"/>
            <a:r>
              <a:rPr lang="en-US"/>
              <a:t>Place subhead here (20pt, min 16pt)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25619D1-203D-8A47-2EC1-EC5EBC9F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044504"/>
            <a:ext cx="11429999" cy="798830"/>
          </a:xfrm>
          <a:prstGeom prst="rect">
            <a:avLst/>
          </a:prstGeom>
        </p:spPr>
        <p:txBody>
          <a:bodyPr/>
          <a:lstStyle/>
          <a:p>
            <a:r>
              <a:rPr lang="en-GB">
                <a:gradFill>
                  <a:gsLst>
                    <a:gs pos="0">
                      <a:srgbClr val="82F5D3"/>
                    </a:gs>
                    <a:gs pos="25000">
                      <a:srgbClr val="87D1DA"/>
                    </a:gs>
                    <a:gs pos="75000">
                      <a:srgbClr val="917CE8"/>
                    </a:gs>
                    <a:gs pos="49000">
                      <a:srgbClr val="8DA5E2"/>
                    </a:gs>
                    <a:gs pos="100000">
                      <a:srgbClr val="9C25F9"/>
                    </a:gs>
                  </a:gsLst>
                  <a:lin ang="3000000" scaled="0"/>
                </a:gradFill>
                <a:latin typeface="Graphik Semibold" panose="020B0503030202060203" pitchFamily="34" charset="77"/>
              </a:rPr>
              <a:t>Place headline here (36pt, min 30pt)</a:t>
            </a:r>
            <a:endParaRPr lang="en-US">
              <a:gradFill>
                <a:gsLst>
                  <a:gs pos="0">
                    <a:srgbClr val="82F5D3"/>
                  </a:gs>
                  <a:gs pos="25000">
                    <a:srgbClr val="87D1DA"/>
                  </a:gs>
                  <a:gs pos="75000">
                    <a:srgbClr val="917CE8"/>
                  </a:gs>
                  <a:gs pos="49000">
                    <a:srgbClr val="8DA5E2"/>
                  </a:gs>
                  <a:gs pos="100000">
                    <a:srgbClr val="9C25F9"/>
                  </a:gs>
                </a:gsLst>
                <a:lin ang="3000000" scaled="0"/>
              </a:gradFill>
              <a:latin typeface="Graphik Semibold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5458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017483A-54CF-4860-A416-CB8A0CD46A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16108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24" imgH="424" progId="TCLayout.ActiveDocument.1">
                  <p:embed/>
                </p:oleObj>
              </mc:Choice>
              <mc:Fallback>
                <p:oleObj name="think-cell Folie" r:id="rId4" imgW="424" imgH="42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017483A-54CF-4860-A416-CB8A0CD46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FDF9EB10-3217-45F9-A25C-0E848813461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3600" b="1" i="0" baseline="0">
              <a:latin typeface="Graphik" panose="020B0503030202060203" pitchFamily="34" charset="0"/>
              <a:ea typeface="+mj-ea"/>
              <a:cs typeface="+mj-cs"/>
              <a:sym typeface="Graphik" panose="020B0503030202060203" pitchFamily="34" charset="0"/>
            </a:endParaRPr>
          </a:p>
        </p:txBody>
      </p:sp>
      <p:sp>
        <p:nvSpPr>
          <p:cNvPr id="3" name="Rahmen 2">
            <a:extLst>
              <a:ext uri="{FF2B5EF4-FFF2-40B4-BE49-F238E27FC236}">
                <a16:creationId xmlns:a16="http://schemas.microsoft.com/office/drawing/2014/main" id="{CA8DEEB0-7BA7-B8F4-B684-0CB4BEA1250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833"/>
            </a:avLst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AFFE1E-6FAE-4E66-A6F2-085B7A9F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Place headline here (36pt, min 30pt)</a:t>
            </a:r>
            <a:endParaRPr lang="en-US">
              <a:gradFill>
                <a:gsLst>
                  <a:gs pos="0">
                    <a:srgbClr val="82F5D3"/>
                  </a:gs>
                  <a:gs pos="25000">
                    <a:srgbClr val="87D1DA"/>
                  </a:gs>
                  <a:gs pos="75000">
                    <a:srgbClr val="917CE8"/>
                  </a:gs>
                  <a:gs pos="49000">
                    <a:srgbClr val="8DA5E2"/>
                  </a:gs>
                  <a:gs pos="100000">
                    <a:srgbClr val="9C25F9"/>
                  </a:gs>
                </a:gsLst>
                <a:lin ang="3000000" scaled="0"/>
              </a:gradFill>
              <a:latin typeface="Graphik Semibold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9423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7800" marR="0" lvl="0" indent="-17780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-Light" panose="020B0403030202060203" pitchFamily="34" charset="0"/>
                <a:ea typeface="+mn-ea"/>
                <a:cs typeface="+mn-cs"/>
              </a:rPr>
              <a:t>Click to edit Master text styles</a:t>
            </a:r>
          </a:p>
          <a:p>
            <a:pPr marL="361950" marR="0" lvl="1" indent="-18415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503030202060203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-Light" panose="020B0403030202060203" pitchFamily="34" charset="0"/>
                <a:ea typeface="+mn-ea"/>
                <a:cs typeface="+mn-cs"/>
              </a:rPr>
              <a:t>Second level</a:t>
            </a:r>
          </a:p>
          <a:p>
            <a:pPr marL="539750" marR="0" lvl="2" indent="-17780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-Light" panose="020B0403030202060203" pitchFamily="34" charset="0"/>
                <a:ea typeface="+mn-ea"/>
                <a:cs typeface="+mn-cs"/>
              </a:rPr>
              <a:t>Third level</a:t>
            </a:r>
          </a:p>
          <a:p>
            <a:pPr marL="914400" marR="0" lvl="3" indent="-22860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Fourth level</a:t>
            </a:r>
          </a:p>
          <a:p>
            <a:pPr marL="1143000" marR="0" lvl="4" indent="-22860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Fifth level</a:t>
            </a:r>
            <a:endParaRPr lang="en-GB" dirty="0"/>
          </a:p>
          <a:p>
            <a:pPr lvl="8"/>
            <a:endParaRPr lang="en-US" dirty="0"/>
          </a:p>
        </p:txBody>
      </p:sp>
      <p:sp>
        <p:nvSpPr>
          <p:cNvPr id="9" name="GTS_Purple">
            <a:extLst>
              <a:ext uri="{FF2B5EF4-FFF2-40B4-BE49-F238E27FC236}">
                <a16:creationId xmlns:a16="http://schemas.microsoft.com/office/drawing/2014/main" id="{AE0355C2-058C-4310-9508-BCC0F498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551016B-4D99-C54D-3EE2-986123FAD81F}"/>
              </a:ext>
            </a:extLst>
          </p:cNvPr>
          <p:cNvSpPr txBox="1">
            <a:spLocks/>
          </p:cNvSpPr>
          <p:nvPr userDrawn="1"/>
        </p:nvSpPr>
        <p:spPr>
          <a:xfrm>
            <a:off x="11484746" y="6488731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D44011-362D-6DFA-D372-A4FA08AD1CA3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940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293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34" r:id="rId2"/>
    <p:sldLayoutId id="2147483735" r:id="rId3"/>
    <p:sldLayoutId id="2147483704" r:id="rId4"/>
    <p:sldLayoutId id="2147483675" r:id="rId5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8575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7700" indent="-28575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00150" indent="-28575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" indent="-17145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C35EA4"/>
          </p15:clr>
        </p15:guide>
        <p15:guide id="2" orient="horz" pos="3976">
          <p15:clr>
            <a:srgbClr val="C35EA4"/>
          </p15:clr>
        </p15:guide>
        <p15:guide id="3" pos="240">
          <p15:clr>
            <a:srgbClr val="C35EA4"/>
          </p15:clr>
        </p15:guide>
        <p15:guide id="4" pos="7440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57C79372-AB9C-2749-BC17-2D608E7237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0" y="2216084"/>
            <a:ext cx="12192000" cy="4012594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rgbClr val="F8F8F8">
                  <a:lumMod val="95000"/>
                </a:srgbClr>
              </a:gs>
              <a:gs pos="0">
                <a:schemeClr val="bg1">
                  <a:lumMod val="95000"/>
                </a:schemeClr>
              </a:gs>
            </a:gsLst>
            <a:lin ang="2700000" scaled="1"/>
            <a:tileRect/>
          </a:gradFill>
          <a:ln w="25400">
            <a:noFill/>
            <a:prstDash val="dash"/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3A331A4-B895-4880-A2E3-6F12027F40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264636"/>
            <a:ext cx="12192000" cy="1736748"/>
          </a:xfrm>
          <a:prstGeom prst="rect">
            <a:avLst/>
          </a:prstGeom>
        </p:spPr>
      </p:pic>
      <p:sp>
        <p:nvSpPr>
          <p:cNvPr id="119" name="Title 9">
            <a:extLst>
              <a:ext uri="{FF2B5EF4-FFF2-40B4-BE49-F238E27FC236}">
                <a16:creationId xmlns:a16="http://schemas.microsoft.com/office/drawing/2014/main" id="{8C6CE561-9366-41BF-BA4B-23BBDD51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287" marR="0" lvl="0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3000" spc="-80" dirty="0">
                <a:solidFill>
                  <a:srgbClr val="000000"/>
                </a:solidFill>
                <a:latin typeface="Graphik Medium" panose="020B0603030202060203" pitchFamily="34" charset="0"/>
              </a:rPr>
              <a:t>Sample 2 Columns</a:t>
            </a:r>
            <a:endParaRPr lang="en-US" sz="3000" spc="-80" dirty="0">
              <a:gradFill flip="none" rotWithShape="1">
                <a:gsLst>
                  <a:gs pos="52000">
                    <a:schemeClr val="accent1"/>
                  </a:gs>
                  <a:gs pos="0">
                    <a:srgbClr val="D86286"/>
                  </a:gs>
                  <a:gs pos="100000">
                    <a:schemeClr val="accent3"/>
                  </a:gs>
                </a:gsLst>
                <a:lin ang="13500000" scaled="1"/>
                <a:tileRect/>
              </a:gradFill>
              <a:latin typeface="Graphik Medium" panose="020B0603030202060203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7822BCB-3DCA-4F80-9BF3-C3398D99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1541"/>
              </p:ext>
            </p:extLst>
          </p:nvPr>
        </p:nvGraphicFramePr>
        <p:xfrm>
          <a:off x="394698" y="1656678"/>
          <a:ext cx="11430000" cy="4307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>
                  <a:extLst>
                    <a:ext uri="{9D8B030D-6E8A-4147-A177-3AD203B41FA5}">
                      <a16:colId xmlns:a16="http://schemas.microsoft.com/office/drawing/2014/main" val="3562128792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836965618"/>
                    </a:ext>
                  </a:extLst>
                </a:gridCol>
              </a:tblGrid>
              <a:tr h="1344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Create the Enterprise 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AI Platform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Govern Enterprise AI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and Drive Repeatability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18776"/>
                  </a:ext>
                </a:extLst>
              </a:tr>
              <a:tr h="2962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Operationalize a set of integrated AI/ML capabilities and workflows, across business units and functions, to build, deploy, monitor and consume AI Products at scale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Select and implement the right controls to ensure ethical, fairness, privacy and adversarial aspects of AI are monitored and managed; and building a culture of IP capture and re-use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5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80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57C79372-AB9C-2749-BC17-2D608E7237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0" y="2216084"/>
            <a:ext cx="12192000" cy="4012594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rgbClr val="F8F8F8">
                  <a:lumMod val="95000"/>
                </a:srgbClr>
              </a:gs>
              <a:gs pos="0">
                <a:schemeClr val="bg1">
                  <a:lumMod val="95000"/>
                </a:schemeClr>
              </a:gs>
            </a:gsLst>
            <a:lin ang="2700000" scaled="1"/>
            <a:tileRect/>
          </a:gradFill>
          <a:ln w="25400">
            <a:noFill/>
            <a:prstDash val="dash"/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3A331A4-B895-4880-A2E3-6F12027F40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264636"/>
            <a:ext cx="12192000" cy="1736748"/>
          </a:xfrm>
          <a:prstGeom prst="rect">
            <a:avLst/>
          </a:prstGeom>
        </p:spPr>
      </p:pic>
      <p:sp>
        <p:nvSpPr>
          <p:cNvPr id="119" name="Title 9">
            <a:extLst>
              <a:ext uri="{FF2B5EF4-FFF2-40B4-BE49-F238E27FC236}">
                <a16:creationId xmlns:a16="http://schemas.microsoft.com/office/drawing/2014/main" id="{8C6CE561-9366-41BF-BA4B-23BBDD51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287" marR="0" lvl="0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3000" spc="-80" dirty="0">
                <a:solidFill>
                  <a:srgbClr val="000000"/>
                </a:solidFill>
                <a:latin typeface="Graphik Medium" panose="020B0603030202060203" pitchFamily="34" charset="0"/>
              </a:rPr>
              <a:t>Sample 3 Columns</a:t>
            </a:r>
            <a:endParaRPr lang="en-US" sz="3000" spc="-80" dirty="0">
              <a:gradFill flip="none" rotWithShape="1">
                <a:gsLst>
                  <a:gs pos="52000">
                    <a:schemeClr val="accent1"/>
                  </a:gs>
                  <a:gs pos="0">
                    <a:srgbClr val="D86286"/>
                  </a:gs>
                  <a:gs pos="100000">
                    <a:schemeClr val="accent3"/>
                  </a:gs>
                </a:gsLst>
                <a:lin ang="13500000" scaled="1"/>
                <a:tileRect/>
              </a:gradFill>
              <a:latin typeface="Graphik Medium" panose="020B0603030202060203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7822BCB-3DCA-4F80-9BF3-C3398D99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46011"/>
              </p:ext>
            </p:extLst>
          </p:nvPr>
        </p:nvGraphicFramePr>
        <p:xfrm>
          <a:off x="394698" y="1656678"/>
          <a:ext cx="11514018" cy="4307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006">
                  <a:extLst>
                    <a:ext uri="{9D8B030D-6E8A-4147-A177-3AD203B41FA5}">
                      <a16:colId xmlns:a16="http://schemas.microsoft.com/office/drawing/2014/main" val="3562128792"/>
                    </a:ext>
                  </a:extLst>
                </a:gridCol>
                <a:gridCol w="3838006">
                  <a:extLst>
                    <a:ext uri="{9D8B030D-6E8A-4147-A177-3AD203B41FA5}">
                      <a16:colId xmlns:a16="http://schemas.microsoft.com/office/drawing/2014/main" val="937656208"/>
                    </a:ext>
                  </a:extLst>
                </a:gridCol>
                <a:gridCol w="3838006">
                  <a:extLst>
                    <a:ext uri="{9D8B030D-6E8A-4147-A177-3AD203B41FA5}">
                      <a16:colId xmlns:a16="http://schemas.microsoft.com/office/drawing/2014/main" val="836965618"/>
                    </a:ext>
                  </a:extLst>
                </a:gridCol>
              </a:tblGrid>
              <a:tr h="1344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Create the Enterprise 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AI Platform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Harness 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AI Innovation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Govern Enterprise AI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and Drive Repeatability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18776"/>
                  </a:ext>
                </a:extLst>
              </a:tr>
              <a:tr h="2962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Operationalize a set of integrated AI/ML capabilities and workflows, across business units and functions, to build, deploy, monitor and consume AI Products at scale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Keep up with rapid AI/ML technology advances (e.g., synthetic data, LLMs, generative AI), along with best practices on where and how to apply them, and integrate into the AI Platform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Graphik Light" panose="020B0403030202060203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Select and implement the right controls to ensure ethical, fairness, privacy and adversarial aspects of AI are monitored and managed; and building a culture of IP capture and re-use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5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09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57C79372-AB9C-2749-BC17-2D608E7237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0" y="2216084"/>
            <a:ext cx="12192000" cy="4012594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rgbClr val="F8F8F8">
                  <a:lumMod val="95000"/>
                </a:srgbClr>
              </a:gs>
              <a:gs pos="0">
                <a:schemeClr val="bg1">
                  <a:lumMod val="95000"/>
                </a:schemeClr>
              </a:gs>
            </a:gsLst>
            <a:lin ang="2700000" scaled="1"/>
            <a:tileRect/>
          </a:gradFill>
          <a:ln w="25400">
            <a:noFill/>
            <a:prstDash val="dash"/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3A331A4-B895-4880-A2E3-6F12027F40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264636"/>
            <a:ext cx="12192000" cy="1736748"/>
          </a:xfrm>
          <a:prstGeom prst="rect">
            <a:avLst/>
          </a:prstGeom>
        </p:spPr>
      </p:pic>
      <p:sp>
        <p:nvSpPr>
          <p:cNvPr id="119" name="Title 9">
            <a:extLst>
              <a:ext uri="{FF2B5EF4-FFF2-40B4-BE49-F238E27FC236}">
                <a16:creationId xmlns:a16="http://schemas.microsoft.com/office/drawing/2014/main" id="{8C6CE561-9366-41BF-BA4B-23BBDD51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287" marR="0" lvl="0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3000" spc="-80" dirty="0">
                <a:solidFill>
                  <a:srgbClr val="000000"/>
                </a:solidFill>
                <a:latin typeface="Graphik Medium" panose="020B0603030202060203" pitchFamily="34" charset="0"/>
              </a:rPr>
              <a:t>Sample 4 Columns</a:t>
            </a:r>
            <a:endParaRPr lang="en-US" sz="3000" spc="-80" dirty="0">
              <a:gradFill flip="none" rotWithShape="1">
                <a:gsLst>
                  <a:gs pos="52000">
                    <a:schemeClr val="accent1"/>
                  </a:gs>
                  <a:gs pos="0">
                    <a:srgbClr val="D86286"/>
                  </a:gs>
                  <a:gs pos="100000">
                    <a:schemeClr val="accent3"/>
                  </a:gs>
                </a:gsLst>
                <a:lin ang="13500000" scaled="1"/>
                <a:tileRect/>
              </a:gradFill>
              <a:latin typeface="Graphik Medium" panose="020B0603030202060203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7822BCB-3DCA-4F80-9BF3-C3398D99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12643"/>
              </p:ext>
            </p:extLst>
          </p:nvPr>
        </p:nvGraphicFramePr>
        <p:xfrm>
          <a:off x="394698" y="1656678"/>
          <a:ext cx="11393084" cy="4307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271">
                  <a:extLst>
                    <a:ext uri="{9D8B030D-6E8A-4147-A177-3AD203B41FA5}">
                      <a16:colId xmlns:a16="http://schemas.microsoft.com/office/drawing/2014/main" val="3562128792"/>
                    </a:ext>
                  </a:extLst>
                </a:gridCol>
                <a:gridCol w="2848271">
                  <a:extLst>
                    <a:ext uri="{9D8B030D-6E8A-4147-A177-3AD203B41FA5}">
                      <a16:colId xmlns:a16="http://schemas.microsoft.com/office/drawing/2014/main" val="937656208"/>
                    </a:ext>
                  </a:extLst>
                </a:gridCol>
                <a:gridCol w="2848271">
                  <a:extLst>
                    <a:ext uri="{9D8B030D-6E8A-4147-A177-3AD203B41FA5}">
                      <a16:colId xmlns:a16="http://schemas.microsoft.com/office/drawing/2014/main" val="1898587114"/>
                    </a:ext>
                  </a:extLst>
                </a:gridCol>
                <a:gridCol w="2848271">
                  <a:extLst>
                    <a:ext uri="{9D8B030D-6E8A-4147-A177-3AD203B41FA5}">
                      <a16:colId xmlns:a16="http://schemas.microsoft.com/office/drawing/2014/main" val="836965618"/>
                    </a:ext>
                  </a:extLst>
                </a:gridCol>
              </a:tblGrid>
              <a:tr h="1344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Create the Enterprise 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AI Platform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Harness 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AI Innovation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Create the Full Stack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(DS + AI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Eng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 + ML Ops)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Govern Enterprise AI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and Drive Repeatability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18776"/>
                  </a:ext>
                </a:extLst>
              </a:tr>
              <a:tr h="2962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Operationalize a set of integrated AI/ML capabilities and workflows, across business units and functions, to build, deploy, monitor and consume AI Products at scale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Keep up with rapid AI/ML technology advances (e.g., synthetic data, LLMs, generative AI), along with best practices on where and how to apply them, and integrate into the AI Platform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Graphik Light" panose="020B0403030202060203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Complement existing business and data science teams with AI/ML-specific engineering and operations expertise to design and build production-ready</a:t>
                      </a:r>
                      <a:b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AI applications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Graphik Light" panose="020B0403030202060203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Select and implement the right controls to ensure ethical, fairness, privacy and adversarial aspects of AI are monitored and managed; and building a culture of IP capture and re-use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5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15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57C79372-AB9C-2749-BC17-2D608E7237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0" y="2216084"/>
            <a:ext cx="12192000" cy="4012594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rgbClr val="F8F8F8">
                  <a:lumMod val="95000"/>
                </a:srgbClr>
              </a:gs>
              <a:gs pos="0">
                <a:schemeClr val="bg1">
                  <a:lumMod val="95000"/>
                </a:schemeClr>
              </a:gs>
            </a:gsLst>
            <a:lin ang="2700000" scaled="1"/>
            <a:tileRect/>
          </a:gradFill>
          <a:ln w="25400">
            <a:noFill/>
            <a:prstDash val="dash"/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3A331A4-B895-4880-A2E3-6F12027F40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264636"/>
            <a:ext cx="12192000" cy="1736748"/>
          </a:xfrm>
          <a:prstGeom prst="rect">
            <a:avLst/>
          </a:prstGeom>
        </p:spPr>
      </p:pic>
      <p:sp>
        <p:nvSpPr>
          <p:cNvPr id="119" name="Title 9">
            <a:extLst>
              <a:ext uri="{FF2B5EF4-FFF2-40B4-BE49-F238E27FC236}">
                <a16:creationId xmlns:a16="http://schemas.microsoft.com/office/drawing/2014/main" id="{8C6CE561-9366-41BF-BA4B-23BBDD51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287" marR="0" lvl="0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3000" spc="-80" dirty="0">
                <a:solidFill>
                  <a:srgbClr val="000000"/>
                </a:solidFill>
                <a:latin typeface="Graphik Medium" panose="020B0603030202060203" pitchFamily="34" charset="0"/>
              </a:rPr>
              <a:t>Sample 5 Columns</a:t>
            </a:r>
            <a:endParaRPr lang="en-US" sz="3000" spc="-80" dirty="0">
              <a:gradFill flip="none" rotWithShape="1">
                <a:gsLst>
                  <a:gs pos="52000">
                    <a:schemeClr val="accent1"/>
                  </a:gs>
                  <a:gs pos="0">
                    <a:srgbClr val="D86286"/>
                  </a:gs>
                  <a:gs pos="100000">
                    <a:schemeClr val="accent3"/>
                  </a:gs>
                </a:gsLst>
                <a:lin ang="13500000" scaled="1"/>
                <a:tileRect/>
              </a:gradFill>
              <a:latin typeface="Graphik Medium" panose="020B0603030202060203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7822BCB-3DCA-4F80-9BF3-C3398D99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745734"/>
              </p:ext>
            </p:extLst>
          </p:nvPr>
        </p:nvGraphicFramePr>
        <p:xfrm>
          <a:off x="394698" y="1656678"/>
          <a:ext cx="11393085" cy="4334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617">
                  <a:extLst>
                    <a:ext uri="{9D8B030D-6E8A-4147-A177-3AD203B41FA5}">
                      <a16:colId xmlns:a16="http://schemas.microsoft.com/office/drawing/2014/main" val="3562128792"/>
                    </a:ext>
                  </a:extLst>
                </a:gridCol>
                <a:gridCol w="2278617">
                  <a:extLst>
                    <a:ext uri="{9D8B030D-6E8A-4147-A177-3AD203B41FA5}">
                      <a16:colId xmlns:a16="http://schemas.microsoft.com/office/drawing/2014/main" val="937656208"/>
                    </a:ext>
                  </a:extLst>
                </a:gridCol>
                <a:gridCol w="2278617">
                  <a:extLst>
                    <a:ext uri="{9D8B030D-6E8A-4147-A177-3AD203B41FA5}">
                      <a16:colId xmlns:a16="http://schemas.microsoft.com/office/drawing/2014/main" val="1379726798"/>
                    </a:ext>
                  </a:extLst>
                </a:gridCol>
                <a:gridCol w="2278617">
                  <a:extLst>
                    <a:ext uri="{9D8B030D-6E8A-4147-A177-3AD203B41FA5}">
                      <a16:colId xmlns:a16="http://schemas.microsoft.com/office/drawing/2014/main" val="1898587114"/>
                    </a:ext>
                  </a:extLst>
                </a:gridCol>
                <a:gridCol w="2278617">
                  <a:extLst>
                    <a:ext uri="{9D8B030D-6E8A-4147-A177-3AD203B41FA5}">
                      <a16:colId xmlns:a16="http://schemas.microsoft.com/office/drawing/2014/main" val="836965618"/>
                    </a:ext>
                  </a:extLst>
                </a:gridCol>
              </a:tblGrid>
              <a:tr h="1344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Create the Enterprise 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AI Platform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Harness 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AI Innovation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chemeClr val="bg1"/>
                          </a:solidFill>
                          <a:latin typeface="Graphik Medium" panose="020B0603030202060203" pitchFamily="34" charset="0"/>
                        </a:rPr>
                        <a:t>Example 3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Create the Full Stack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(DS + AI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Eng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 + ML Ops)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Govern Enterprise AI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and Drive Repeatability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18776"/>
                  </a:ext>
                </a:extLst>
              </a:tr>
              <a:tr h="2962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Operationalize a set of integrated AI/ML capabilities and workflows, across business units and functions, to build, deploy, monitor and consume AI Products at scale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Keep up with rapid AI/ML technology advances (e.g., synthetic data, LLMs, generative AI), along with best practices on where and how to apply them, and integrate into the AI Platform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Graphik Light" panose="020B0403030202060203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dddd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Graphik Light" panose="020B0403030202060203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Complement existing business and data science teams with AI/ML-specific engineering and operations expertise to design and build production-ready</a:t>
                      </a:r>
                      <a:b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AI applications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Graphik Light" panose="020B0403030202060203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Select and implement the right controls to ensure ethical, fairness, privacy and adversarial aspects of AI are monitored and managed; and building a culture of IP capture and re-use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5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3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57C79372-AB9C-2749-BC17-2D608E7237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90" y="2216084"/>
            <a:ext cx="12192000" cy="4012594"/>
          </a:xfrm>
          <a:prstGeom prst="rect">
            <a:avLst/>
          </a:prstGeom>
          <a:gradFill flip="none" rotWithShape="1">
            <a:gsLst>
              <a:gs pos="50000">
                <a:schemeClr val="bg1"/>
              </a:gs>
              <a:gs pos="100000">
                <a:srgbClr val="F8F8F8">
                  <a:lumMod val="95000"/>
                </a:srgbClr>
              </a:gs>
              <a:gs pos="0">
                <a:schemeClr val="bg1">
                  <a:lumMod val="95000"/>
                </a:schemeClr>
              </a:gs>
            </a:gsLst>
            <a:lin ang="2700000" scaled="1"/>
            <a:tileRect/>
          </a:gradFill>
          <a:ln w="25400">
            <a:noFill/>
            <a:prstDash val="dash"/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3A331A4-B895-4880-A2E3-6F12027F40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1264636"/>
            <a:ext cx="12192000" cy="1736748"/>
          </a:xfrm>
          <a:prstGeom prst="rect">
            <a:avLst/>
          </a:prstGeom>
        </p:spPr>
      </p:pic>
      <p:sp>
        <p:nvSpPr>
          <p:cNvPr id="119" name="Title 9">
            <a:extLst>
              <a:ext uri="{FF2B5EF4-FFF2-40B4-BE49-F238E27FC236}">
                <a16:creationId xmlns:a16="http://schemas.microsoft.com/office/drawing/2014/main" id="{8C6CE561-9366-41BF-BA4B-23BBDD51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287" marR="0" lvl="0" indent="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3000" spc="-80" dirty="0">
                <a:solidFill>
                  <a:srgbClr val="000000"/>
                </a:solidFill>
                <a:latin typeface="Graphik Medium" panose="020B0603030202060203" pitchFamily="34" charset="0"/>
              </a:rPr>
              <a:t>Sample 6 Columns</a:t>
            </a:r>
            <a:endParaRPr lang="en-US" sz="3000" spc="-80" dirty="0">
              <a:gradFill flip="none" rotWithShape="1">
                <a:gsLst>
                  <a:gs pos="52000">
                    <a:schemeClr val="accent1"/>
                  </a:gs>
                  <a:gs pos="0">
                    <a:srgbClr val="D86286"/>
                  </a:gs>
                  <a:gs pos="100000">
                    <a:schemeClr val="accent3"/>
                  </a:gs>
                </a:gsLst>
                <a:lin ang="13500000" scaled="1"/>
                <a:tileRect/>
              </a:gradFill>
              <a:latin typeface="Graphik Medium" panose="020B0603030202060203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7822BCB-3DCA-4F80-9BF3-C3398D99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62879"/>
              </p:ext>
            </p:extLst>
          </p:nvPr>
        </p:nvGraphicFramePr>
        <p:xfrm>
          <a:off x="394698" y="1371600"/>
          <a:ext cx="11393088" cy="478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848">
                  <a:extLst>
                    <a:ext uri="{9D8B030D-6E8A-4147-A177-3AD203B41FA5}">
                      <a16:colId xmlns:a16="http://schemas.microsoft.com/office/drawing/2014/main" val="3562128792"/>
                    </a:ext>
                  </a:extLst>
                </a:gridCol>
                <a:gridCol w="1898848">
                  <a:extLst>
                    <a:ext uri="{9D8B030D-6E8A-4147-A177-3AD203B41FA5}">
                      <a16:colId xmlns:a16="http://schemas.microsoft.com/office/drawing/2014/main" val="937656208"/>
                    </a:ext>
                  </a:extLst>
                </a:gridCol>
                <a:gridCol w="1898848">
                  <a:extLst>
                    <a:ext uri="{9D8B030D-6E8A-4147-A177-3AD203B41FA5}">
                      <a16:colId xmlns:a16="http://schemas.microsoft.com/office/drawing/2014/main" val="4018245215"/>
                    </a:ext>
                  </a:extLst>
                </a:gridCol>
                <a:gridCol w="1898848">
                  <a:extLst>
                    <a:ext uri="{9D8B030D-6E8A-4147-A177-3AD203B41FA5}">
                      <a16:colId xmlns:a16="http://schemas.microsoft.com/office/drawing/2014/main" val="1338924230"/>
                    </a:ext>
                  </a:extLst>
                </a:gridCol>
                <a:gridCol w="1898848">
                  <a:extLst>
                    <a:ext uri="{9D8B030D-6E8A-4147-A177-3AD203B41FA5}">
                      <a16:colId xmlns:a16="http://schemas.microsoft.com/office/drawing/2014/main" val="1898587114"/>
                    </a:ext>
                  </a:extLst>
                </a:gridCol>
                <a:gridCol w="1898848">
                  <a:extLst>
                    <a:ext uri="{9D8B030D-6E8A-4147-A177-3AD203B41FA5}">
                      <a16:colId xmlns:a16="http://schemas.microsoft.com/office/drawing/2014/main" val="836965618"/>
                    </a:ext>
                  </a:extLst>
                </a:gridCol>
              </a:tblGrid>
              <a:tr h="16297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Create the Enterprise 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AI Platform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Harness 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AI Innovation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chemeClr val="bg1"/>
                          </a:solidFill>
                          <a:latin typeface="Graphik Medium" panose="020B0603030202060203" pitchFamily="34" charset="0"/>
                        </a:rPr>
                        <a:t>Example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chemeClr val="bg1"/>
                          </a:solidFill>
                          <a:latin typeface="Graphik Medium" panose="020B0603030202060203" pitchFamily="34" charset="0"/>
                        </a:rPr>
                        <a:t>Example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Create the Full Stack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(DS + AI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Eng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 + ML Ops)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Govern Enterprise AI</a:t>
                      </a:r>
                      <a:b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Graphik Medium" panose="020B0603030202060203" pitchFamily="34" charset="0"/>
                          <a:ea typeface="+mn-ea"/>
                          <a:cs typeface="+mn-cs"/>
                        </a:rPr>
                        <a:t>and Drive Repeatability</a:t>
                      </a:r>
                      <a:endParaRPr lang="en-IN" sz="1800" b="0" dirty="0">
                        <a:solidFill>
                          <a:schemeClr val="bg1"/>
                        </a:solidFill>
                        <a:latin typeface="Graphik Medium" panose="020B0603030202060203" pitchFamily="34" charset="0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18776"/>
                  </a:ext>
                </a:extLst>
              </a:tr>
              <a:tr h="3157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Operationalize a set of integrated AI/ML capabilities and workflows, across business units and functions, to build, deploy, monitor and consume AI Products at scale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Keep up with rapid AI/ML technology advances (e.g., synthetic data, LLMs, generative AI), along with best practices on where and how to apply them, and integrate into the AI Platform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Graphik Light" panose="020B0403030202060203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xxx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Complement existing business and data science teams with AI/ML-specific engineering and operations expertise to design and build production-ready</a:t>
                      </a:r>
                      <a:b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</a:b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AI applications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Graphik Light" panose="020B0403030202060203" pitchFamily="34" charset="0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Graphik Light" panose="020B0403030202060203" pitchFamily="34" charset="0"/>
                          <a:ea typeface="+mn-ea"/>
                          <a:cs typeface="+mn-cs"/>
                        </a:rPr>
                        <a:t>Select and implement the right controls to ensure ethical, fairness, privacy and adversarial aspects of AI are monitored and managed; and building a culture of IP capture and re-use</a:t>
                      </a:r>
                    </a:p>
                  </a:txBody>
                  <a:tcPr marL="137160" marR="137160" marT="137160" marB="13716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5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864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gk2ZZQqXETjFXydhg0WCQ"/>
</p:tagLst>
</file>

<file path=ppt/theme/theme1.xml><?xml version="1.0" encoding="utf-8"?>
<a:theme xmlns:a="http://schemas.openxmlformats.org/drawingml/2006/main" name="Accenture 2022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Custom 2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template1" id="{D1BD6A58-DCB7-0149-BF3C-B7BF07264C4D}" vid="{24EC239B-D9CA-F542-8EFD-BA0875A2BB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689</Words>
  <Application>Microsoft Macintosh PowerPoint</Application>
  <PresentationFormat>Widescreen</PresentationFormat>
  <Paragraphs>50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Graphik</vt:lpstr>
      <vt:lpstr>Graphik Light</vt:lpstr>
      <vt:lpstr>Graphik Medium</vt:lpstr>
      <vt:lpstr>Graphik Semibold</vt:lpstr>
      <vt:lpstr>Graphik-Light</vt:lpstr>
      <vt:lpstr>Accenture 2022</vt:lpstr>
      <vt:lpstr>think-cell Folie</vt:lpstr>
      <vt:lpstr>Sample 2 Columns</vt:lpstr>
      <vt:lpstr>Sample 3 Columns</vt:lpstr>
      <vt:lpstr>Sample 4 Columns</vt:lpstr>
      <vt:lpstr>Sample 5 Columns</vt:lpstr>
      <vt:lpstr>Sample 6 Columns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 AI Overview</dc:title>
  <dc:creator>Zhang, Bo</dc:creator>
  <cp:lastModifiedBy>Zhang, Bo</cp:lastModifiedBy>
  <cp:revision>20</cp:revision>
  <dcterms:created xsi:type="dcterms:W3CDTF">2023-11-18T19:38:31Z</dcterms:created>
  <dcterms:modified xsi:type="dcterms:W3CDTF">2023-11-26T23:27:53Z</dcterms:modified>
</cp:coreProperties>
</file>