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147482792" r:id="rId2"/>
    <p:sldId id="2147472126" r:id="rId3"/>
    <p:sldId id="2147472131" r:id="rId4"/>
    <p:sldId id="2147478922" r:id="rId5"/>
    <p:sldId id="2147482791" r:id="rId6"/>
    <p:sldId id="312" r:id="rId7"/>
    <p:sldId id="2147472153" r:id="rId8"/>
    <p:sldId id="258" r:id="rId9"/>
    <p:sldId id="266" r:id="rId10"/>
    <p:sldId id="2147481124" r:id="rId11"/>
    <p:sldId id="2147472157" r:id="rId12"/>
    <p:sldId id="2147472135"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2EC6"/>
    <a:srgbClr val="660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197"/>
  </p:normalViewPr>
  <p:slideViewPr>
    <p:cSldViewPr snapToGrid="0">
      <p:cViewPr varScale="1">
        <p:scale>
          <a:sx n="119" d="100"/>
          <a:sy n="119" d="100"/>
        </p:scale>
        <p:origin x="312"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Marketing</cx:pt>
          <cx:pt idx="1">Sales</cx:pt>
          <cx:pt idx="2">Commerce</cx:pt>
          <cx:pt idx="3">New Business Model</cx:pt>
          <cx:pt idx="4">Mergers &amp; Acquisitions</cx:pt>
          <cx:pt idx="5">Corporate Strategy</cx:pt>
          <cx:pt idx="6">R&amp;D</cx:pt>
          <cx:pt idx="7">Industry Specofoc Functions</cx:pt>
          <cx:pt idx="8">Sustainability</cx:pt>
          <cx:pt idx="9">Engineering &amp; Manufacturing</cx:pt>
          <cx:pt idx="10">Supply Chain</cx:pt>
          <cx:pt idx="11">Sourcing &amp; Procurement</cx:pt>
          <cx:pt idx="12">IT</cx:pt>
          <cx:pt idx="13">Legal &amp; Regulartory</cx:pt>
          <cx:pt idx="14">Talent &amp; Organization</cx:pt>
          <cx:pt idx="15">Finance</cx:pt>
        </cx:lvl>
        <cx:lvl ptCount="16"/>
        <cx:lvl ptCount="16"/>
      </cx:strDim>
      <cx:numDim type="size">
        <cx:f>Sheet1!$D$1:$D$16</cx:f>
        <cx:lvl ptCount="16" formatCode="General">
          <cx:pt idx="0">1</cx:pt>
          <cx:pt idx="1">1</cx:pt>
          <cx:pt idx="2">1</cx:pt>
          <cx:pt idx="3">1</cx:pt>
          <cx:pt idx="4">1</cx:pt>
          <cx:pt idx="5">1</cx:pt>
          <cx:pt idx="6">1</cx:pt>
          <cx:pt idx="7">1</cx:pt>
          <cx:pt idx="8">1</cx:pt>
          <cx:pt idx="9">1</cx:pt>
          <cx:pt idx="10">1</cx:pt>
          <cx:pt idx="11">1</cx:pt>
          <cx:pt idx="12">1</cx:pt>
          <cx:pt idx="13">1</cx:pt>
          <cx:pt idx="14">1</cx:pt>
          <cx:pt idx="15">1</cx:pt>
        </cx:lvl>
      </cx:numDim>
    </cx:data>
  </cx:chartData>
  <cx:chart>
    <cx:plotArea>
      <cx:plotAreaRegion>
        <cx:series layoutId="sunburst" uniqueId="{A1DC36BF-586B-4444-9A8C-722601918DCA}">
          <cx:tx>
            <cx:txData>
              <cx:f>Sheet1!#REF!</cx:f>
              <cx:v/>
            </cx:txData>
          </cx:tx>
          <cx:dataPt idx="0"/>
          <cx:dataPt idx="1"/>
          <cx:dataPt idx="2"/>
          <cx:dataPt idx="3"/>
          <cx:dataPt idx="4"/>
          <cx:dataPt idx="5"/>
          <cx:dataPt idx="6"/>
          <cx:dataLabels pos="ctr">
            <cx:txPr>
              <a:bodyPr vertOverflow="overflow" horzOverflow="overflow" wrap="square" lIns="0" tIns="0" rIns="0" bIns="0"/>
              <a:lstStyle/>
              <a:p>
                <a:pPr algn="ctr" rtl="0">
                  <a:defRPr sz="600" b="0" i="0">
                    <a:latin typeface="Graphik Medium" panose="020B0503030202060203" pitchFamily="34" charset="77"/>
                    <a:ea typeface="Graphik Medium" panose="020B0503030202060203" pitchFamily="34" charset="77"/>
                    <a:cs typeface="Graphik Medium" panose="020B0503030202060203" pitchFamily="34" charset="77"/>
                  </a:defRPr>
                </a:pPr>
                <a:endParaRPr lang="en-US" sz="600" b="0" i="0">
                  <a:solidFill>
                    <a:srgbClr val="FFFFFF"/>
                  </a:solidFill>
                  <a:latin typeface="Graphik Medium" panose="020B0503030202060203" pitchFamily="34" charset="77"/>
                </a:endParaRPr>
              </a:p>
            </cx:txPr>
            <cx:visibility seriesName="0" categoryName="1" value="0"/>
            <cx:dataLabel idx="12">
              <cx:txPr>
                <a:bodyPr vertOverflow="overflow" horzOverflow="overflow" wrap="square" lIns="0" tIns="0" rIns="0" bIns="0"/>
                <a:lstStyle/>
                <a:p>
                  <a:pPr algn="ctr" rtl="0">
                    <a:defRPr sz="600">
                      <a:solidFill>
                        <a:schemeClr val="tx1">
                          <a:lumMod val="75000"/>
                          <a:lumOff val="25000"/>
                        </a:schemeClr>
                      </a:solidFill>
                    </a:defRPr>
                  </a:pPr>
                  <a:r>
                    <a:rPr lang="en-US" sz="600" b="0" i="0">
                      <a:solidFill>
                        <a:schemeClr val="tx1">
                          <a:lumMod val="75000"/>
                          <a:lumOff val="25000"/>
                        </a:schemeClr>
                      </a:solidFill>
                      <a:latin typeface="Graphik Medium" panose="020B0503030202060203" pitchFamily="34" charset="77"/>
                    </a:rPr>
                    <a:t>IT</a:t>
                  </a:r>
                </a:p>
              </cx:txPr>
              <cx:visibility seriesName="0" categoryName="1" value="0"/>
            </cx:dataLabel>
            <cx:dataLabel idx="13">
              <cx:txPr>
                <a:bodyPr vertOverflow="overflow" horzOverflow="overflow" wrap="square" lIns="0" tIns="0" rIns="0" bIns="0"/>
                <a:lstStyle/>
                <a:p>
                  <a:pPr algn="ctr" rtl="0">
                    <a:defRPr sz="550">
                      <a:solidFill>
                        <a:schemeClr val="tx1">
                          <a:lumMod val="75000"/>
                          <a:lumOff val="25000"/>
                        </a:schemeClr>
                      </a:solidFill>
                    </a:defRPr>
                  </a:pPr>
                  <a:r>
                    <a:rPr lang="en-US" sz="550" b="0" i="0">
                      <a:solidFill>
                        <a:schemeClr val="tx1">
                          <a:lumMod val="75000"/>
                          <a:lumOff val="25000"/>
                        </a:schemeClr>
                      </a:solidFill>
                      <a:latin typeface="Graphik Medium" panose="020B0503030202060203" pitchFamily="34" charset="77"/>
                    </a:rPr>
                    <a:t>Legal &amp; Regulartory</a:t>
                  </a:r>
                </a:p>
              </cx:txPr>
              <cx:visibility seriesName="0" categoryName="1" value="0"/>
            </cx:dataLabel>
            <cx:dataLabel idx="14">
              <cx:txPr>
                <a:bodyPr vertOverflow="overflow" horzOverflow="overflow" wrap="square" lIns="0" tIns="0" rIns="0" bIns="0"/>
                <a:lstStyle/>
                <a:p>
                  <a:pPr algn="ctr" rtl="0">
                    <a:defRPr sz="550">
                      <a:solidFill>
                        <a:schemeClr val="tx1">
                          <a:lumMod val="75000"/>
                          <a:lumOff val="25000"/>
                        </a:schemeClr>
                      </a:solidFill>
                    </a:defRPr>
                  </a:pPr>
                  <a:r>
                    <a:rPr lang="en-US" sz="550" b="0" i="0">
                      <a:solidFill>
                        <a:schemeClr val="tx1">
                          <a:lumMod val="75000"/>
                          <a:lumOff val="25000"/>
                        </a:schemeClr>
                      </a:solidFill>
                      <a:latin typeface="Graphik Medium" panose="020B0503030202060203" pitchFamily="34" charset="77"/>
                    </a:rPr>
                    <a:t>Talent &amp; Organization</a:t>
                  </a:r>
                </a:p>
              </cx:txPr>
              <cx:visibility seriesName="0" categoryName="1" value="0"/>
            </cx:dataLabel>
            <cx:dataLabel idx="15">
              <cx:txPr>
                <a:bodyPr vertOverflow="overflow" horzOverflow="overflow" wrap="square" lIns="0" tIns="0" rIns="0" bIns="0"/>
                <a:lstStyle/>
                <a:p>
                  <a:pPr algn="ctr" rtl="0">
                    <a:defRPr sz="600">
                      <a:solidFill>
                        <a:schemeClr val="tx1">
                          <a:lumMod val="65000"/>
                          <a:lumOff val="35000"/>
                        </a:schemeClr>
                      </a:solidFill>
                    </a:defRPr>
                  </a:pPr>
                  <a:r>
                    <a:rPr lang="en-US" sz="600" b="0" i="0">
                      <a:solidFill>
                        <a:schemeClr val="tx1">
                          <a:lumMod val="65000"/>
                          <a:lumOff val="35000"/>
                        </a:schemeClr>
                      </a:solidFill>
                      <a:latin typeface="Graphik Medium" panose="020B0503030202060203" pitchFamily="34" charset="77"/>
                    </a:rPr>
                    <a:t>Finance</a:t>
                  </a:r>
                </a:p>
              </cx:txPr>
              <cx:visibility seriesName="0" categoryName="1" value="0"/>
            </cx:dataLabel>
          </cx:dataLabels>
          <cx:dataId val="0"/>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lvl ptCount="16"/>
        <cx:lvl ptCount="16">
          <cx:pt idx="0">AI</cx:pt>
          <cx:pt idx="1">AI</cx:pt>
          <cx:pt idx="2">AI</cx:pt>
          <cx:pt idx="3">Security</cx:pt>
          <cx:pt idx="4">Security</cx:pt>
          <cx:pt idx="5">Security</cx:pt>
          <cx:pt idx="6">Cloud</cx:pt>
          <cx:pt idx="7">Cloud</cx:pt>
          <cx:pt idx="8">Cloud</cx:pt>
          <cx:pt idx="9">Platforms</cx:pt>
          <cx:pt idx="10">Platforms</cx:pt>
          <cx:pt idx="11">Platforms</cx:pt>
          <cx:pt idx="12">Data</cx:pt>
          <cx:pt idx="13">Data</cx:pt>
          <cx:pt idx="14">Data</cx:pt>
          <cx:pt idx="15">Data</cx:pt>
        </cx:lvl>
      </cx:strDim>
      <cx:numDim type="size">
        <cx:f>Sheet1!$D$2:$D$17</cx:f>
        <cx:lvl ptCount="16" formatCode="General">
          <cx:pt idx="0">1</cx:pt>
          <cx:pt idx="1">1</cx:pt>
          <cx:pt idx="2">1</cx:pt>
          <cx:pt idx="3">1</cx:pt>
          <cx:pt idx="4">1</cx:pt>
          <cx:pt idx="5">1</cx:pt>
          <cx:pt idx="6">1</cx:pt>
          <cx:pt idx="7">1</cx:pt>
          <cx:pt idx="8">1</cx:pt>
          <cx:pt idx="9">1</cx:pt>
          <cx:pt idx="10">1</cx:pt>
          <cx:pt idx="11">1</cx:pt>
          <cx:pt idx="12">1</cx:pt>
          <cx:pt idx="13">1</cx:pt>
          <cx:pt idx="14">1</cx:pt>
          <cx:pt idx="15">1</cx:pt>
        </cx:lvl>
      </cx:numDim>
    </cx:data>
  </cx:chartData>
  <cx:chart>
    <cx:plotArea>
      <cx:plotAreaRegion>
        <cx:series layoutId="sunburst" uniqueId="{A1DC36BF-586B-4444-9A8C-722601918DCA}">
          <cx:tx>
            <cx:txData>
              <cx:f>Sheet1!$D$1</cx:f>
              <cx:v>Series1</cx:v>
            </cx:txData>
          </cx:tx>
          <cx:dataPt idx="0"/>
          <cx:dataPt idx="1"/>
          <cx:dataPt idx="4"/>
          <cx:dataLabels pos="ctr">
            <cx:txPr>
              <a:bodyPr vertOverflow="overflow" horzOverflow="overflow" wrap="square" lIns="0" tIns="0" rIns="0" bIns="0"/>
              <a:lstStyle/>
              <a:p>
                <a:pPr algn="ctr" rtl="0">
                  <a:defRPr sz="600" b="0" i="0">
                    <a:solidFill>
                      <a:srgbClr val="FFFFFF"/>
                    </a:solidFill>
                    <a:latin typeface="Graphik Medium" panose="020B0503030202060203" pitchFamily="34" charset="77"/>
                    <a:ea typeface="Graphik Medium" panose="020B0503030202060203" pitchFamily="34" charset="77"/>
                    <a:cs typeface="Graphik Medium" panose="020B0503030202060203" pitchFamily="34" charset="77"/>
                  </a:defRPr>
                </a:pPr>
                <a:endParaRPr lang="en-US" sz="600" b="0" i="0">
                  <a:latin typeface="Graphik Medium" panose="020B0503030202060203" pitchFamily="34" charset="77"/>
                </a:endParaRPr>
              </a:p>
            </cx:txPr>
            <cx:visibility seriesName="0" categoryName="1" value="0"/>
            <cx:dataLabel idx="1">
              <cx:txPr>
                <a:bodyPr vertOverflow="overflow" horzOverflow="overflow" wrap="square" lIns="0" tIns="0" rIns="0" bIns="0"/>
                <a:lstStyle/>
                <a:p>
                  <a:pPr algn="ctr" rtl="0">
                    <a:defRPr sz="550"/>
                  </a:pPr>
                  <a:r>
                    <a:rPr lang="en-US" sz="550" b="0" i="0">
                      <a:latin typeface="Graphik Medium" panose="020B0503030202060203" pitchFamily="34" charset="77"/>
                    </a:rPr>
                    <a:t>Security</a:t>
                  </a:r>
                </a:p>
              </cx:txPr>
              <cx:visibility seriesName="0" categoryName="1" value="0"/>
            </cx:dataLabel>
            <cx:dataLabel idx="2">
              <cx:txPr>
                <a:bodyPr vertOverflow="overflow" horzOverflow="overflow" wrap="square" lIns="0" tIns="0" rIns="0" bIns="0"/>
                <a:lstStyle/>
                <a:p>
                  <a:pPr algn="ctr" rtl="0">
                    <a:defRPr sz="550"/>
                  </a:pPr>
                  <a:r>
                    <a:rPr lang="en-US" sz="550" b="0" i="0">
                      <a:latin typeface="Graphik Medium" panose="020B0503030202060203" pitchFamily="34" charset="77"/>
                    </a:rPr>
                    <a:t>Cloud</a:t>
                  </a:r>
                </a:p>
              </cx:txPr>
              <cx:visibility seriesName="0" categoryName="1" value="0"/>
            </cx:dataLabel>
            <cx:dataLabel idx="3">
              <cx:txPr>
                <a:bodyPr vertOverflow="overflow" horzOverflow="overflow" wrap="square" lIns="0" tIns="0" rIns="0" bIns="0"/>
                <a:lstStyle/>
                <a:p>
                  <a:pPr algn="ctr" rtl="0">
                    <a:defRPr sz="500">
                      <a:solidFill>
                        <a:schemeClr val="tx1">
                          <a:lumMod val="75000"/>
                          <a:lumOff val="25000"/>
                        </a:schemeClr>
                      </a:solidFill>
                    </a:defRPr>
                  </a:pPr>
                  <a:r>
                    <a:rPr lang="en-US" sz="500" b="1">
                      <a:solidFill>
                        <a:schemeClr val="tx1">
                          <a:lumMod val="75000"/>
                          <a:lumOff val="25000"/>
                        </a:schemeClr>
                      </a:solidFill>
                      <a:latin typeface="+mn-lt"/>
                    </a:rPr>
                    <a:t>Platforms</a:t>
                  </a:r>
                </a:p>
              </cx:txPr>
              <cx:visibility seriesName="0" categoryName="1" value="0"/>
            </cx:dataLabel>
          </cx:dataLabels>
          <cx:dataId val="0"/>
        </cx:series>
      </cx:plotAreaRegion>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67D70-763A-42B6-84B5-741D13BCEC1F}"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C459109F-916A-4D41-A238-F79004283FAB}">
      <dgm:prSet custT="1"/>
      <dgm:spPr>
        <a:xfrm>
          <a:off x="3417" y="0"/>
          <a:ext cx="6992753" cy="304651"/>
        </a:xfrm>
        <a:prstGeom prst="chevron">
          <a:avLst/>
        </a:prstGeom>
        <a:solidFill>
          <a:schemeClr val="accent2">
            <a:lumMod val="75000"/>
          </a:schemeClr>
        </a:solidFill>
        <a:ln w="25400" cap="flat" cmpd="sng" algn="ctr">
          <a:solidFill>
            <a:srgbClr val="FFFFFF">
              <a:hueOff val="0"/>
              <a:satOff val="0"/>
              <a:lumOff val="0"/>
              <a:alphaOff val="0"/>
            </a:srgbClr>
          </a:solidFill>
          <a:prstDash val="solid"/>
          <a:miter lim="800000"/>
        </a:ln>
        <a:effectLst/>
      </dgm:spPr>
      <dgm:t>
        <a:bodyPr/>
        <a:lstStyle/>
        <a:p>
          <a:pPr rtl="0">
            <a:buNone/>
          </a:pPr>
          <a:r>
            <a:rPr lang="en-US" sz="1400" b="1" dirty="0" err="1">
              <a:solidFill>
                <a:srgbClr val="FFFFFF"/>
              </a:solidFill>
              <a:latin typeface="Graphik Bold" panose="020B0503030202060203" pitchFamily="34" charset="0"/>
              <a:ea typeface="+mn-ea"/>
              <a:cs typeface="+mn-cs"/>
            </a:rPr>
            <a:t>MLOps</a:t>
          </a:r>
          <a:r>
            <a:rPr lang="en-US" sz="1400" b="1" dirty="0">
              <a:solidFill>
                <a:srgbClr val="FFFFFF"/>
              </a:solidFill>
              <a:latin typeface="Graphik Bold" panose="020B0503030202060203" pitchFamily="34" charset="0"/>
              <a:ea typeface="+mn-ea"/>
              <a:cs typeface="+mn-cs"/>
            </a:rPr>
            <a:t> Processes and Methods </a:t>
          </a:r>
          <a:endParaRPr lang="en-US" sz="1400" dirty="0">
            <a:solidFill>
              <a:srgbClr val="FFFFFF"/>
            </a:solidFill>
            <a:latin typeface="Graphik Regular" panose="020B0503030202060203" pitchFamily="34" charset="0"/>
            <a:ea typeface="+mn-ea"/>
            <a:cs typeface="+mn-cs"/>
          </a:endParaRPr>
        </a:p>
      </dgm:t>
    </dgm:pt>
    <dgm:pt modelId="{4082BF5E-5194-4616-8A1B-E2063E888DB6}" type="parTrans" cxnId="{C227AF7E-68FA-41C2-9CAA-59AE36C8A95F}">
      <dgm:prSet/>
      <dgm:spPr/>
      <dgm:t>
        <a:bodyPr/>
        <a:lstStyle/>
        <a:p>
          <a:endParaRPr lang="en-US" sz="1400"/>
        </a:p>
      </dgm:t>
    </dgm:pt>
    <dgm:pt modelId="{C254A0E2-E142-4692-B868-BC6B16D78290}" type="sibTrans" cxnId="{C227AF7E-68FA-41C2-9CAA-59AE36C8A95F}">
      <dgm:prSet/>
      <dgm:spPr/>
      <dgm:t>
        <a:bodyPr/>
        <a:lstStyle/>
        <a:p>
          <a:endParaRPr lang="en-US" sz="1400"/>
        </a:p>
      </dgm:t>
    </dgm:pt>
    <dgm:pt modelId="{EF3DB17E-AE08-4F5E-A893-38CD8E2115CF}" type="pres">
      <dgm:prSet presAssocID="{D5267D70-763A-42B6-84B5-741D13BCEC1F}" presName="Name0" presStyleCnt="0">
        <dgm:presLayoutVars>
          <dgm:dir/>
          <dgm:animLvl val="lvl"/>
          <dgm:resizeHandles val="exact"/>
        </dgm:presLayoutVars>
      </dgm:prSet>
      <dgm:spPr/>
    </dgm:pt>
    <dgm:pt modelId="{1DDB7FD8-47D5-483E-AC35-EB91BE67BB4B}" type="pres">
      <dgm:prSet presAssocID="{C459109F-916A-4D41-A238-F79004283FAB}" presName="parTxOnly" presStyleLbl="node1" presStyleIdx="0" presStyleCnt="1">
        <dgm:presLayoutVars>
          <dgm:chMax val="0"/>
          <dgm:chPref val="0"/>
          <dgm:bulletEnabled val="1"/>
        </dgm:presLayoutVars>
      </dgm:prSet>
      <dgm:spPr/>
    </dgm:pt>
  </dgm:ptLst>
  <dgm:cxnLst>
    <dgm:cxn modelId="{2E3B7A59-F068-4600-BB21-915DD96359D4}" type="presOf" srcId="{C459109F-916A-4D41-A238-F79004283FAB}" destId="{1DDB7FD8-47D5-483E-AC35-EB91BE67BB4B}" srcOrd="0" destOrd="0" presId="urn:microsoft.com/office/officeart/2005/8/layout/chevron1"/>
    <dgm:cxn modelId="{C227AF7E-68FA-41C2-9CAA-59AE36C8A95F}" srcId="{D5267D70-763A-42B6-84B5-741D13BCEC1F}" destId="{C459109F-916A-4D41-A238-F79004283FAB}" srcOrd="0" destOrd="0" parTransId="{4082BF5E-5194-4616-8A1B-E2063E888DB6}" sibTransId="{C254A0E2-E142-4692-B868-BC6B16D78290}"/>
    <dgm:cxn modelId="{B46D34F8-3775-4BF6-87D8-DFF15D0067C7}" type="presOf" srcId="{D5267D70-763A-42B6-84B5-741D13BCEC1F}" destId="{EF3DB17E-AE08-4F5E-A893-38CD8E2115CF}" srcOrd="0" destOrd="0" presId="urn:microsoft.com/office/officeart/2005/8/layout/chevron1"/>
    <dgm:cxn modelId="{FB239601-BE39-4E4D-988E-265A2D48EF81}" type="presParOf" srcId="{EF3DB17E-AE08-4F5E-A893-38CD8E2115CF}" destId="{1DDB7FD8-47D5-483E-AC35-EB91BE67BB4B}"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5AD7E4-8B6C-4F22-BA93-5F89EB4D1A5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D6250BC-C2CA-46DA-878A-46D72BE8D5DE}">
      <dgm:prSet custT="1"/>
      <dgm:spPr>
        <a:xfrm>
          <a:off x="6835" y="0"/>
          <a:ext cx="6992752" cy="304651"/>
        </a:xfrm>
        <a:prstGeom prst="chevron">
          <a:avLst/>
        </a:prstGeom>
        <a:solidFill>
          <a:schemeClr val="accent2">
            <a:lumMod val="50000"/>
          </a:schemeClr>
        </a:solidFill>
        <a:ln w="25400" cap="flat" cmpd="sng" algn="ctr">
          <a:solidFill>
            <a:srgbClr val="FFFFFF">
              <a:hueOff val="0"/>
              <a:satOff val="0"/>
              <a:lumOff val="0"/>
              <a:alphaOff val="0"/>
            </a:srgbClr>
          </a:solidFill>
          <a:prstDash val="solid"/>
          <a:miter lim="800000"/>
        </a:ln>
        <a:effectLst/>
      </dgm:spPr>
      <dgm:t>
        <a:bodyPr/>
        <a:lstStyle/>
        <a:p>
          <a:pPr rtl="0">
            <a:buNone/>
          </a:pPr>
          <a:r>
            <a:rPr lang="en-US" sz="1400" b="1" dirty="0">
              <a:solidFill>
                <a:srgbClr val="FFFFFF"/>
              </a:solidFill>
              <a:latin typeface="Graphik Bold" panose="020B0503030202060203" pitchFamily="34" charset="0"/>
              <a:ea typeface="+mn-ea"/>
              <a:cs typeface="+mn-cs"/>
            </a:rPr>
            <a:t>Scale AI Reference Architecture</a:t>
          </a:r>
          <a:endParaRPr lang="en-US" sz="1400" dirty="0">
            <a:solidFill>
              <a:srgbClr val="FFFFFF"/>
            </a:solidFill>
            <a:latin typeface="Graphik Regular" panose="020B0503030202060203" pitchFamily="34" charset="0"/>
            <a:ea typeface="+mn-ea"/>
            <a:cs typeface="+mn-cs"/>
          </a:endParaRPr>
        </a:p>
      </dgm:t>
    </dgm:pt>
    <dgm:pt modelId="{5A29D282-9A85-40DC-B9EC-F7C460DF1EA5}" type="parTrans" cxnId="{EBFF70BC-6411-45A7-82C6-8DD3C6AA898B}">
      <dgm:prSet/>
      <dgm:spPr/>
      <dgm:t>
        <a:bodyPr/>
        <a:lstStyle/>
        <a:p>
          <a:endParaRPr lang="en-US" sz="1000"/>
        </a:p>
      </dgm:t>
    </dgm:pt>
    <dgm:pt modelId="{972CBB4B-4315-450A-9582-DB7ACD4C6D35}" type="sibTrans" cxnId="{EBFF70BC-6411-45A7-82C6-8DD3C6AA898B}">
      <dgm:prSet/>
      <dgm:spPr/>
      <dgm:t>
        <a:bodyPr/>
        <a:lstStyle/>
        <a:p>
          <a:endParaRPr lang="en-US" sz="1000"/>
        </a:p>
      </dgm:t>
    </dgm:pt>
    <dgm:pt modelId="{8009F965-AE46-44A6-9EAD-D8BA6DA53B21}" type="pres">
      <dgm:prSet presAssocID="{A65AD7E4-8B6C-4F22-BA93-5F89EB4D1A55}" presName="Name0" presStyleCnt="0">
        <dgm:presLayoutVars>
          <dgm:dir/>
          <dgm:animLvl val="lvl"/>
          <dgm:resizeHandles val="exact"/>
        </dgm:presLayoutVars>
      </dgm:prSet>
      <dgm:spPr/>
    </dgm:pt>
    <dgm:pt modelId="{01360447-0A49-47C8-B62B-5CEC3A4CF722}" type="pres">
      <dgm:prSet presAssocID="{9D6250BC-C2CA-46DA-878A-46D72BE8D5DE}" presName="parTxOnly" presStyleLbl="node1" presStyleIdx="0" presStyleCnt="1" custLinFactNeighborX="251" custLinFactNeighborY="19581">
        <dgm:presLayoutVars>
          <dgm:chMax val="0"/>
          <dgm:chPref val="0"/>
          <dgm:bulletEnabled val="1"/>
        </dgm:presLayoutVars>
      </dgm:prSet>
      <dgm:spPr/>
    </dgm:pt>
  </dgm:ptLst>
  <dgm:cxnLst>
    <dgm:cxn modelId="{6F3A0A7B-0427-4530-A5A5-4407D1805AF5}" type="presOf" srcId="{A65AD7E4-8B6C-4F22-BA93-5F89EB4D1A55}" destId="{8009F965-AE46-44A6-9EAD-D8BA6DA53B21}" srcOrd="0" destOrd="0" presId="urn:microsoft.com/office/officeart/2005/8/layout/chevron1"/>
    <dgm:cxn modelId="{04C845AC-000F-4B1E-8886-ECEA91D04E31}" type="presOf" srcId="{9D6250BC-C2CA-46DA-878A-46D72BE8D5DE}" destId="{01360447-0A49-47C8-B62B-5CEC3A4CF722}" srcOrd="0" destOrd="0" presId="urn:microsoft.com/office/officeart/2005/8/layout/chevron1"/>
    <dgm:cxn modelId="{EBFF70BC-6411-45A7-82C6-8DD3C6AA898B}" srcId="{A65AD7E4-8B6C-4F22-BA93-5F89EB4D1A55}" destId="{9D6250BC-C2CA-46DA-878A-46D72BE8D5DE}" srcOrd="0" destOrd="0" parTransId="{5A29D282-9A85-40DC-B9EC-F7C460DF1EA5}" sibTransId="{972CBB4B-4315-450A-9582-DB7ACD4C6D35}"/>
    <dgm:cxn modelId="{9B12E7AE-F3D6-455F-9B30-175054C28F12}" type="presParOf" srcId="{8009F965-AE46-44A6-9EAD-D8BA6DA53B21}" destId="{01360447-0A49-47C8-B62B-5CEC3A4CF722}" srcOrd="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B5284B-A258-43B3-82CE-4D97A3297CDF}"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2261658-4500-466B-819A-943964386202}">
      <dgm:prSet custT="1"/>
      <dgm:spPr>
        <a:solidFill>
          <a:schemeClr val="accent3">
            <a:lumMod val="50000"/>
          </a:schemeClr>
        </a:solidFill>
        <a:ln w="25400" cap="flat" cmpd="sng" algn="ctr">
          <a:solidFill>
            <a:srgbClr val="FFFFFF">
              <a:hueOff val="0"/>
              <a:satOff val="0"/>
              <a:lumOff val="0"/>
              <a:alphaOff val="0"/>
            </a:srgbClr>
          </a:solidFill>
          <a:prstDash val="solid"/>
          <a:miter lim="800000"/>
        </a:ln>
        <a:effectLst/>
      </dgm:spPr>
      <dgm:t>
        <a:bodyPr spcFirstLastPara="0" vert="horz" wrap="square" lIns="40005" tIns="13335" rIns="13335" bIns="13335" numCol="1" spcCol="1270" anchor="ctr" anchorCtr="0"/>
        <a:lstStyle/>
        <a:p>
          <a:pPr marL="0" lvl="0" indent="0" algn="ctr" defTabSz="444500" rtl="0">
            <a:lnSpc>
              <a:spcPct val="90000"/>
            </a:lnSpc>
            <a:spcBef>
              <a:spcPct val="0"/>
            </a:spcBef>
            <a:spcAft>
              <a:spcPct val="35000"/>
            </a:spcAft>
            <a:buNone/>
          </a:pPr>
          <a:r>
            <a:rPr lang="en-US" sz="1400" b="1" kern="1200">
              <a:solidFill>
                <a:srgbClr val="FFFFFF"/>
              </a:solidFill>
              <a:latin typeface="Graphik Bold" panose="020B0503030202060203" pitchFamily="34" charset="0"/>
              <a:ea typeface="+mn-ea"/>
              <a:cs typeface="+mn-cs"/>
            </a:rPr>
            <a:t>Tools &amp; Infrastructure</a:t>
          </a:r>
        </a:p>
      </dgm:t>
    </dgm:pt>
    <dgm:pt modelId="{C56CDE89-DF0C-4EDD-A28C-ADD07201DFB1}" type="parTrans" cxnId="{B3292E03-7E6B-4E4B-B532-7208C138326D}">
      <dgm:prSet/>
      <dgm:spPr/>
      <dgm:t>
        <a:bodyPr/>
        <a:lstStyle/>
        <a:p>
          <a:endParaRPr lang="en-US" sz="1100"/>
        </a:p>
      </dgm:t>
    </dgm:pt>
    <dgm:pt modelId="{4C6806FB-A974-4F2C-9889-95E78312346C}" type="sibTrans" cxnId="{B3292E03-7E6B-4E4B-B532-7208C138326D}">
      <dgm:prSet/>
      <dgm:spPr/>
      <dgm:t>
        <a:bodyPr/>
        <a:lstStyle/>
        <a:p>
          <a:endParaRPr lang="en-US" sz="1100"/>
        </a:p>
      </dgm:t>
    </dgm:pt>
    <dgm:pt modelId="{9DD6C9B3-6DDA-497A-94B6-FBE312A43AC7}" type="pres">
      <dgm:prSet presAssocID="{19B5284B-A258-43B3-82CE-4D97A3297CDF}" presName="Name0" presStyleCnt="0">
        <dgm:presLayoutVars>
          <dgm:dir/>
          <dgm:animLvl val="lvl"/>
          <dgm:resizeHandles val="exact"/>
        </dgm:presLayoutVars>
      </dgm:prSet>
      <dgm:spPr/>
    </dgm:pt>
    <dgm:pt modelId="{F2FBA016-1870-4EFA-B30C-D79554D48ECD}" type="pres">
      <dgm:prSet presAssocID="{92261658-4500-466B-819A-943964386202}" presName="parTxOnly" presStyleLbl="node1" presStyleIdx="0" presStyleCnt="1" custLinFactNeighborX="-49" custLinFactNeighborY="153">
        <dgm:presLayoutVars>
          <dgm:chMax val="0"/>
          <dgm:chPref val="0"/>
          <dgm:bulletEnabled val="1"/>
        </dgm:presLayoutVars>
      </dgm:prSet>
      <dgm:spPr>
        <a:xfrm>
          <a:off x="0" y="0"/>
          <a:ext cx="6992752" cy="304651"/>
        </a:xfrm>
        <a:prstGeom prst="chevron">
          <a:avLst/>
        </a:prstGeom>
      </dgm:spPr>
    </dgm:pt>
  </dgm:ptLst>
  <dgm:cxnLst>
    <dgm:cxn modelId="{B3292E03-7E6B-4E4B-B532-7208C138326D}" srcId="{19B5284B-A258-43B3-82CE-4D97A3297CDF}" destId="{92261658-4500-466B-819A-943964386202}" srcOrd="0" destOrd="0" parTransId="{C56CDE89-DF0C-4EDD-A28C-ADD07201DFB1}" sibTransId="{4C6806FB-A974-4F2C-9889-95E78312346C}"/>
    <dgm:cxn modelId="{5BDE020D-C307-4B2B-9392-292563274C16}" type="presOf" srcId="{92261658-4500-466B-819A-943964386202}" destId="{F2FBA016-1870-4EFA-B30C-D79554D48ECD}" srcOrd="0" destOrd="0" presId="urn:microsoft.com/office/officeart/2005/8/layout/chevron1"/>
    <dgm:cxn modelId="{BF0E933A-A169-49F9-B2C2-8A1DBE8D5361}" type="presOf" srcId="{19B5284B-A258-43B3-82CE-4D97A3297CDF}" destId="{9DD6C9B3-6DDA-497A-94B6-FBE312A43AC7}" srcOrd="0" destOrd="0" presId="urn:microsoft.com/office/officeart/2005/8/layout/chevron1"/>
    <dgm:cxn modelId="{D7A39A64-8874-4803-8065-1A4F5EAF08FB}" type="presParOf" srcId="{9DD6C9B3-6DDA-497A-94B6-FBE312A43AC7}" destId="{F2FBA016-1870-4EFA-B30C-D79554D48ECD}" srcOrd="0"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509824-09C3-484D-AA38-DAA797F4B63B}"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01E7E66C-4D7E-426A-884F-73B19A1A9AF4}">
      <dgm:prSet custT="1"/>
      <dgm:spPr>
        <a:xfrm>
          <a:off x="3417" y="0"/>
          <a:ext cx="6992757" cy="304651"/>
        </a:xfrm>
        <a:prstGeom prst="chevron">
          <a:avLst/>
        </a:prstGeom>
        <a:solidFill>
          <a:schemeClr val="accent3">
            <a:lumMod val="60000"/>
            <a:lumOff val="40000"/>
          </a:schemeClr>
        </a:solidFill>
        <a:ln w="25400" cap="flat" cmpd="sng" algn="ctr">
          <a:solidFill>
            <a:srgbClr val="FFFFFF">
              <a:hueOff val="0"/>
              <a:satOff val="0"/>
              <a:lumOff val="0"/>
              <a:alphaOff val="0"/>
            </a:srgbClr>
          </a:solidFill>
          <a:prstDash val="solid"/>
          <a:miter lim="800000"/>
        </a:ln>
        <a:effectLst/>
      </dgm:spPr>
      <dgm:t>
        <a:bodyPr/>
        <a:lstStyle/>
        <a:p>
          <a:pPr rtl="0">
            <a:buNone/>
          </a:pPr>
          <a:r>
            <a:rPr lang="en-US" sz="1400" b="1" dirty="0">
              <a:solidFill>
                <a:srgbClr val="FFFFFF"/>
              </a:solidFill>
              <a:latin typeface="Graphik Bold" panose="020B0503030202060203" pitchFamily="34" charset="0"/>
              <a:ea typeface="+mn-ea"/>
              <a:cs typeface="+mn-cs"/>
            </a:rPr>
            <a:t>AI Governance &amp; Communication</a:t>
          </a:r>
          <a:endParaRPr lang="en-US" sz="1400" dirty="0">
            <a:solidFill>
              <a:srgbClr val="FFFFFF"/>
            </a:solidFill>
            <a:latin typeface="Graphik Regular" panose="020B0503030202060203" pitchFamily="34" charset="0"/>
            <a:ea typeface="+mn-ea"/>
            <a:cs typeface="+mn-cs"/>
          </a:endParaRPr>
        </a:p>
      </dgm:t>
    </dgm:pt>
    <dgm:pt modelId="{EC6DB1BF-3D4F-428D-9129-6266B6B073DE}" type="parTrans" cxnId="{A74284DD-AA30-427D-B377-5AD9CFCDF1B4}">
      <dgm:prSet/>
      <dgm:spPr/>
      <dgm:t>
        <a:bodyPr/>
        <a:lstStyle/>
        <a:p>
          <a:endParaRPr lang="en-US" sz="1200"/>
        </a:p>
      </dgm:t>
    </dgm:pt>
    <dgm:pt modelId="{D9DA7F0B-0A14-4037-9D34-264DAECCC7E9}" type="sibTrans" cxnId="{A74284DD-AA30-427D-B377-5AD9CFCDF1B4}">
      <dgm:prSet/>
      <dgm:spPr/>
      <dgm:t>
        <a:bodyPr/>
        <a:lstStyle/>
        <a:p>
          <a:endParaRPr lang="en-US" sz="1200"/>
        </a:p>
      </dgm:t>
    </dgm:pt>
    <dgm:pt modelId="{694CA142-EE3F-4649-A5BA-E480DD87C8AC}" type="pres">
      <dgm:prSet presAssocID="{F6509824-09C3-484D-AA38-DAA797F4B63B}" presName="Name0" presStyleCnt="0">
        <dgm:presLayoutVars>
          <dgm:dir/>
          <dgm:animLvl val="lvl"/>
          <dgm:resizeHandles val="exact"/>
        </dgm:presLayoutVars>
      </dgm:prSet>
      <dgm:spPr/>
    </dgm:pt>
    <dgm:pt modelId="{D94E4D52-4C65-43A3-B2C8-F38234E02D86}" type="pres">
      <dgm:prSet presAssocID="{01E7E66C-4D7E-426A-884F-73B19A1A9AF4}" presName="parTxOnly" presStyleLbl="node1" presStyleIdx="0" presStyleCnt="1" custLinFactNeighborY="4927">
        <dgm:presLayoutVars>
          <dgm:chMax val="0"/>
          <dgm:chPref val="0"/>
          <dgm:bulletEnabled val="1"/>
        </dgm:presLayoutVars>
      </dgm:prSet>
      <dgm:spPr/>
    </dgm:pt>
  </dgm:ptLst>
  <dgm:cxnLst>
    <dgm:cxn modelId="{B6BFC908-8FBF-4F02-802C-54F1A3578E23}" type="presOf" srcId="{F6509824-09C3-484D-AA38-DAA797F4B63B}" destId="{694CA142-EE3F-4649-A5BA-E480DD87C8AC}" srcOrd="0" destOrd="0" presId="urn:microsoft.com/office/officeart/2005/8/layout/chevron1"/>
    <dgm:cxn modelId="{6EA4258D-FE44-406A-AC7F-81B967C0FCDD}" type="presOf" srcId="{01E7E66C-4D7E-426A-884F-73B19A1A9AF4}" destId="{D94E4D52-4C65-43A3-B2C8-F38234E02D86}" srcOrd="0" destOrd="0" presId="urn:microsoft.com/office/officeart/2005/8/layout/chevron1"/>
    <dgm:cxn modelId="{A74284DD-AA30-427D-B377-5AD9CFCDF1B4}" srcId="{F6509824-09C3-484D-AA38-DAA797F4B63B}" destId="{01E7E66C-4D7E-426A-884F-73B19A1A9AF4}" srcOrd="0" destOrd="0" parTransId="{EC6DB1BF-3D4F-428D-9129-6266B6B073DE}" sibTransId="{D9DA7F0B-0A14-4037-9D34-264DAECCC7E9}"/>
    <dgm:cxn modelId="{35DD19A1-CCEF-4542-A22A-5F12EC896346}" type="presParOf" srcId="{694CA142-EE3F-4649-A5BA-E480DD87C8AC}" destId="{D94E4D52-4C65-43A3-B2C8-F38234E02D86}" srcOrd="0" destOrd="0" presId="urn:microsoft.com/office/officeart/2005/8/layout/chevro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B7FD8-47D5-483E-AC35-EB91BE67BB4B}">
      <dsp:nvSpPr>
        <dsp:cNvPr id="0" name=""/>
        <dsp:cNvSpPr/>
      </dsp:nvSpPr>
      <dsp:spPr>
        <a:xfrm>
          <a:off x="4967" y="0"/>
          <a:ext cx="10163548" cy="390815"/>
        </a:xfrm>
        <a:prstGeom prst="chevron">
          <a:avLst/>
        </a:prstGeom>
        <a:solidFill>
          <a:schemeClr val="accent2">
            <a:lumMod val="75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err="1">
              <a:solidFill>
                <a:srgbClr val="FFFFFF"/>
              </a:solidFill>
              <a:latin typeface="Graphik Bold" panose="020B0503030202060203" pitchFamily="34" charset="0"/>
              <a:ea typeface="+mn-ea"/>
              <a:cs typeface="+mn-cs"/>
            </a:rPr>
            <a:t>MLOps</a:t>
          </a:r>
          <a:r>
            <a:rPr lang="en-US" sz="1400" b="1" kern="1200" dirty="0">
              <a:solidFill>
                <a:srgbClr val="FFFFFF"/>
              </a:solidFill>
              <a:latin typeface="Graphik Bold" panose="020B0503030202060203" pitchFamily="34" charset="0"/>
              <a:ea typeface="+mn-ea"/>
              <a:cs typeface="+mn-cs"/>
            </a:rPr>
            <a:t> Processes and Methods </a:t>
          </a:r>
          <a:endParaRPr lang="en-US" sz="1400" kern="1200" dirty="0">
            <a:solidFill>
              <a:srgbClr val="FFFFFF"/>
            </a:solidFill>
            <a:latin typeface="Graphik Regular" panose="020B0503030202060203" pitchFamily="34" charset="0"/>
            <a:ea typeface="+mn-ea"/>
            <a:cs typeface="+mn-cs"/>
          </a:endParaRPr>
        </a:p>
      </dsp:txBody>
      <dsp:txXfrm>
        <a:off x="200375" y="0"/>
        <a:ext cx="9772733" cy="390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60447-0A49-47C8-B62B-5CEC3A4CF722}">
      <dsp:nvSpPr>
        <dsp:cNvPr id="0" name=""/>
        <dsp:cNvSpPr/>
      </dsp:nvSpPr>
      <dsp:spPr>
        <a:xfrm>
          <a:off x="9935" y="0"/>
          <a:ext cx="10163546" cy="390815"/>
        </a:xfrm>
        <a:prstGeom prst="chevron">
          <a:avLst/>
        </a:prstGeom>
        <a:solidFill>
          <a:schemeClr val="accent2">
            <a:lumMod val="50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rgbClr val="FFFFFF"/>
              </a:solidFill>
              <a:latin typeface="Graphik Bold" panose="020B0503030202060203" pitchFamily="34" charset="0"/>
              <a:ea typeface="+mn-ea"/>
              <a:cs typeface="+mn-cs"/>
            </a:rPr>
            <a:t>Scale AI Reference Architecture</a:t>
          </a:r>
          <a:endParaRPr lang="en-US" sz="1400" kern="1200" dirty="0">
            <a:solidFill>
              <a:srgbClr val="FFFFFF"/>
            </a:solidFill>
            <a:latin typeface="Graphik Regular" panose="020B0503030202060203" pitchFamily="34" charset="0"/>
            <a:ea typeface="+mn-ea"/>
            <a:cs typeface="+mn-cs"/>
          </a:endParaRPr>
        </a:p>
      </dsp:txBody>
      <dsp:txXfrm>
        <a:off x="205343" y="0"/>
        <a:ext cx="9772731" cy="390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BA016-1870-4EFA-B30C-D79554D48ECD}">
      <dsp:nvSpPr>
        <dsp:cNvPr id="0" name=""/>
        <dsp:cNvSpPr/>
      </dsp:nvSpPr>
      <dsp:spPr>
        <a:xfrm>
          <a:off x="0" y="0"/>
          <a:ext cx="10163546" cy="390815"/>
        </a:xfrm>
        <a:prstGeom prst="chevron">
          <a:avLst/>
        </a:prstGeom>
        <a:solidFill>
          <a:schemeClr val="accent3">
            <a:lumMod val="50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rtl="0">
            <a:lnSpc>
              <a:spcPct val="90000"/>
            </a:lnSpc>
            <a:spcBef>
              <a:spcPct val="0"/>
            </a:spcBef>
            <a:spcAft>
              <a:spcPct val="35000"/>
            </a:spcAft>
            <a:buNone/>
          </a:pPr>
          <a:r>
            <a:rPr lang="en-US" sz="1400" b="1" kern="1200">
              <a:solidFill>
                <a:srgbClr val="FFFFFF"/>
              </a:solidFill>
              <a:latin typeface="Graphik Bold" panose="020B0503030202060203" pitchFamily="34" charset="0"/>
              <a:ea typeface="+mn-ea"/>
              <a:cs typeface="+mn-cs"/>
            </a:rPr>
            <a:t>Tools &amp; Infrastructure</a:t>
          </a:r>
        </a:p>
      </dsp:txBody>
      <dsp:txXfrm>
        <a:off x="195408" y="0"/>
        <a:ext cx="9772731" cy="390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E4D52-4C65-43A3-B2C8-F38234E02D86}">
      <dsp:nvSpPr>
        <dsp:cNvPr id="0" name=""/>
        <dsp:cNvSpPr/>
      </dsp:nvSpPr>
      <dsp:spPr>
        <a:xfrm>
          <a:off x="4967" y="0"/>
          <a:ext cx="10163554" cy="390815"/>
        </a:xfrm>
        <a:prstGeom prst="chevron">
          <a:avLst/>
        </a:prstGeom>
        <a:solidFill>
          <a:schemeClr val="accent3">
            <a:lumMod val="60000"/>
            <a:lumOff val="40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rgbClr val="FFFFFF"/>
              </a:solidFill>
              <a:latin typeface="Graphik Bold" panose="020B0503030202060203" pitchFamily="34" charset="0"/>
              <a:ea typeface="+mn-ea"/>
              <a:cs typeface="+mn-cs"/>
            </a:rPr>
            <a:t>AI Governance &amp; Communication</a:t>
          </a:r>
          <a:endParaRPr lang="en-US" sz="1400" kern="1200" dirty="0">
            <a:solidFill>
              <a:srgbClr val="FFFFFF"/>
            </a:solidFill>
            <a:latin typeface="Graphik Regular" panose="020B0503030202060203" pitchFamily="34" charset="0"/>
            <a:ea typeface="+mn-ea"/>
            <a:cs typeface="+mn-cs"/>
          </a:endParaRPr>
        </a:p>
      </dsp:txBody>
      <dsp:txXfrm>
        <a:off x="200375" y="0"/>
        <a:ext cx="9772739" cy="3908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67B5F-7638-A84A-BA5C-E1B50A5081B3}" type="datetimeFigureOut">
              <a:rPr lang="en-US" smtClean="0"/>
              <a:t>11/18/23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92ABB-C5E4-8D43-9484-869712BC9682}" type="slidenum">
              <a:rPr lang="en-US" smtClean="0"/>
              <a:t>‹#›</a:t>
            </a:fld>
            <a:endParaRPr lang="en-US"/>
          </a:p>
        </p:txBody>
      </p:sp>
    </p:spTree>
    <p:extLst>
      <p:ext uri="{BB962C8B-B14F-4D97-AF65-F5344CB8AC3E}">
        <p14:creationId xmlns:p14="http://schemas.microsoft.com/office/powerpoint/2010/main" val="295886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dk1"/>
              </a:solidFill>
              <a:effectLst/>
              <a:latin typeface="Graphik Light" panose="020B0403030202060203" pitchFamily="34" charset="0"/>
              <a:ea typeface="+mn-ea"/>
              <a:cs typeface="+mn-cs"/>
            </a:endParaRPr>
          </a:p>
          <a:p>
            <a:endParaRPr lang="en-US"/>
          </a:p>
        </p:txBody>
      </p:sp>
      <p:sp>
        <p:nvSpPr>
          <p:cNvPr id="4" name="Slide Number Placeholder 3"/>
          <p:cNvSpPr>
            <a:spLocks noGrp="1"/>
          </p:cNvSpPr>
          <p:nvPr>
            <p:ph type="sldNum" sz="quarter" idx="5"/>
          </p:nvPr>
        </p:nvSpPr>
        <p:spPr/>
        <p:txBody>
          <a:bodyPr/>
          <a:lstStyle/>
          <a:p>
            <a:fld id="{436E8A87-18DA-4CCE-A8C2-BDBC489258C6}" type="slidenum">
              <a:rPr lang="en-US" smtClean="0"/>
              <a:pPr/>
              <a:t>2</a:t>
            </a:fld>
            <a:endParaRPr lang="en-US" dirty="0"/>
          </a:p>
        </p:txBody>
      </p:sp>
    </p:spTree>
    <p:extLst>
      <p:ext uri="{BB962C8B-B14F-4D97-AF65-F5344CB8AC3E}">
        <p14:creationId xmlns:p14="http://schemas.microsoft.com/office/powerpoint/2010/main" val="1609515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t>
            </a:r>
          </a:p>
        </p:txBody>
      </p:sp>
      <p:sp>
        <p:nvSpPr>
          <p:cNvPr id="4" name="Slide Number Placeholder 3"/>
          <p:cNvSpPr>
            <a:spLocks noGrp="1"/>
          </p:cNvSpPr>
          <p:nvPr>
            <p:ph type="sldNum" sz="quarter" idx="5"/>
          </p:nvPr>
        </p:nvSpPr>
        <p:spPr/>
        <p:txBody>
          <a:bodyPr/>
          <a:lstStyle/>
          <a:p>
            <a:fld id="{436E8A87-18DA-4CCE-A8C2-BDBC489258C6}" type="slidenum">
              <a:rPr lang="en-US" smtClean="0"/>
              <a:pPr/>
              <a:t>13</a:t>
            </a:fld>
            <a:endParaRPr lang="en-US" dirty="0"/>
          </a:p>
        </p:txBody>
      </p:sp>
    </p:spTree>
    <p:extLst>
      <p:ext uri="{BB962C8B-B14F-4D97-AF65-F5344CB8AC3E}">
        <p14:creationId xmlns:p14="http://schemas.microsoft.com/office/powerpoint/2010/main" val="304843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FF0FCE5-4C86-41CB-9FB9-BC2C0B77482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6996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Reference framework architecture for AI development. This reference architecture will enable projects to be bootstrapped faster using given reference architecture and supporting framework code components. </a:t>
            </a:r>
          </a:p>
          <a:p>
            <a:pPr marL="171450" indent="-171450">
              <a:buFont typeface="Arial" panose="020B0604020202020204" pitchFamily="34" charset="0"/>
              <a:buChar char="•"/>
            </a:pPr>
            <a:r>
              <a:rPr lang="en-US"/>
              <a:t>'- Architecture patterns for edge deployment.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Accelerators to make models edge ready and deployable.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Proof of Concept architecture for deployment using Google Coral Board and Nvidia Jetson nano edge AI devices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Reference model for traceability</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All other assets to be built on this reference architecture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Governance for architecture standards for building other assets</a:t>
            </a:r>
          </a:p>
          <a:p>
            <a:pPr marL="171450" indent="-171450">
              <a:buFont typeface="Arial" panose="020B0604020202020204" pitchFamily="34" charset="0"/>
              <a:buChar char="•"/>
            </a:pPr>
            <a:endParaRPr lang="en-US"/>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Accelerator for industrializing AI use case from PoC to scaling. Leverage end to end Machine Learning lifecycle governance for faster </a:t>
            </a:r>
            <a:r>
              <a:rPr lang="en-US" err="1"/>
              <a:t>RoI</a:t>
            </a:r>
            <a:r>
              <a:rPr lang="en-US"/>
              <a:t> realization. </a:t>
            </a:r>
          </a:p>
          <a:p>
            <a:pPr marL="171450" indent="-171450">
              <a:buFont typeface="Arial" panose="020B0604020202020204" pitchFamily="34" charset="0"/>
              <a:buChar char="•"/>
            </a:pPr>
            <a:r>
              <a:rPr lang="en-US"/>
              <a:t>'- High Performance computing for large model training and inference.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NLP, CV, Prescriptive, Speech use cases for AWS, Azure cloud environments for complete End-to-end implementations.</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800" b="0" i="0" u="none" strike="noStrike" kern="1200" cap="none" spc="0" normalizeH="0" baseline="0" noProof="0" smtClean="0">
                <a:ln>
                  <a:noFill/>
                </a:ln>
                <a:solidFill>
                  <a:srgbClr val="96968C"/>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96968C"/>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271187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1200" b="0" i="0" u="none" strike="noStrike" kern="1200" cap="none" spc="0" normalizeH="0" baseline="0" noProof="0" smtClean="0">
                <a:ln>
                  <a:noFill/>
                </a:ln>
                <a:solidFill>
                  <a:prstClr val="black"/>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208077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Reference framework architecture for AI development. This reference architecture will enable projects to be bootstrapped faster using given reference architecture and supporting framework code components. </a:t>
            </a:r>
          </a:p>
          <a:p>
            <a:pPr marL="171450" indent="-171450">
              <a:buFont typeface="Arial" panose="020B0604020202020204" pitchFamily="34" charset="0"/>
              <a:buChar char="•"/>
            </a:pPr>
            <a:r>
              <a:rPr lang="en-US"/>
              <a:t>'- Architecture patterns for edge deployment.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Accelerators to make models edge ready and deployable.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Proof of Concept architecture for deployment using Google Coral Board and Nvidia Jetson nano edge AI devices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Reference model for traceability</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All other assets to be built on this reference architecture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Governance for architecture standards for building other assets</a:t>
            </a:r>
          </a:p>
          <a:p>
            <a:pPr marL="171450" indent="-171450">
              <a:buFont typeface="Arial" panose="020B0604020202020204" pitchFamily="34" charset="0"/>
              <a:buChar char="•"/>
            </a:pPr>
            <a:endParaRPr lang="en-US"/>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Accelerator for industrializing AI use case from PoC to scaling. Leverage end to end Machine Learning lifecycle governance for faster </a:t>
            </a:r>
            <a:r>
              <a:rPr lang="en-US" err="1"/>
              <a:t>RoI</a:t>
            </a:r>
            <a:r>
              <a:rPr lang="en-US"/>
              <a:t> realization. </a:t>
            </a:r>
          </a:p>
          <a:p>
            <a:pPr marL="171450" indent="-171450">
              <a:buFont typeface="Arial" panose="020B0604020202020204" pitchFamily="34" charset="0"/>
              <a:buChar char="•"/>
            </a:pPr>
            <a:r>
              <a:rPr lang="en-US"/>
              <a:t>'- High Performance computing for large model training and inference.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NLP, CV, Prescriptive, Speech use cases for AWS, Azure cloud environments for complete End-to-end implementations.</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800" b="0" i="0" u="none" strike="noStrike" kern="1200" cap="none" spc="0" normalizeH="0" baseline="0" noProof="0" smtClean="0">
                <a:ln>
                  <a:noFill/>
                </a:ln>
                <a:solidFill>
                  <a:srgbClr val="96968C"/>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96968C"/>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3620325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a:extLst>
              <a:ext uri="{FF2B5EF4-FFF2-40B4-BE49-F238E27FC236}">
                <a16:creationId xmlns:a16="http://schemas.microsoft.com/office/drawing/2014/main" id="{985A0231-4D5B-C560-62E1-33576F4E2DE0}"/>
              </a:ext>
            </a:extLst>
          </p:cNvPr>
          <p:cNvSpPr>
            <a:spLocks noGrp="1"/>
          </p:cNvSpPr>
          <p:nvPr>
            <p:ph type="body" idx="1"/>
          </p:nvPr>
        </p:nvSpPr>
        <p:spPr/>
        <p:txBody>
          <a:bodyPr/>
          <a:lstStyle/>
          <a:p>
            <a:pPr marL="171450" indent="-171450">
              <a:buFont typeface="Arial" panose="020B0604020202020204" pitchFamily="34" charset="0"/>
              <a:buChar char="•"/>
            </a:pPr>
            <a:r>
              <a:rPr lang="en-US" sz="1200"/>
              <a:t>Ground truth for validation</a:t>
            </a:r>
          </a:p>
          <a:p>
            <a:pPr marL="171450" indent="-171450">
              <a:buFont typeface="Arial" panose="020B0604020202020204" pitchFamily="34" charset="0"/>
              <a:buChar char="•"/>
            </a:pPr>
            <a:r>
              <a:rPr lang="en-US" sz="1200"/>
              <a:t>Access to multiple models</a:t>
            </a:r>
          </a:p>
          <a:p>
            <a:pPr marL="171450" indent="-171450">
              <a:buFont typeface="Arial" panose="020B0604020202020204" pitchFamily="34" charset="0"/>
              <a:buChar char="•"/>
            </a:pPr>
            <a:r>
              <a:rPr lang="en-US" sz="1200"/>
              <a:t>Multi-cloud consideration</a:t>
            </a:r>
          </a:p>
          <a:p>
            <a:pPr marL="171450" indent="-171450">
              <a:buFont typeface="Arial" panose="020B0604020202020204" pitchFamily="34" charset="0"/>
              <a:buChar char="•"/>
            </a:pPr>
            <a:r>
              <a:rPr lang="en-US" sz="1200"/>
              <a:t>Cost/performance awareness</a:t>
            </a:r>
          </a:p>
          <a:p>
            <a:pPr marL="171450" indent="-171450">
              <a:buFont typeface="Arial" panose="020B0604020202020204" pitchFamily="34" charset="0"/>
              <a:buChar char="•"/>
            </a:pPr>
            <a:r>
              <a:rPr lang="en-US" sz="1200"/>
              <a:t>Enablement of end user</a:t>
            </a:r>
          </a:p>
          <a:p>
            <a:endParaRPr lang="en-US"/>
          </a:p>
        </p:txBody>
      </p:sp>
    </p:spTree>
    <p:extLst>
      <p:ext uri="{BB962C8B-B14F-4D97-AF65-F5344CB8AC3E}">
        <p14:creationId xmlns:p14="http://schemas.microsoft.com/office/powerpoint/2010/main" val="1140790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1" i="0" u="none" strike="noStrike" cap="none" spc="0" normalizeH="0" baseline="0">
              <a:ln>
                <a:noFill/>
              </a:ln>
              <a:solidFill>
                <a:srgbClr val="FFFFFF"/>
              </a:solidFill>
              <a:effectLst/>
              <a:uFillTx/>
              <a:latin typeface="Arial"/>
              <a:ea typeface="+mn-ea"/>
              <a:cs typeface="+mn-cs"/>
              <a:sym typeface="Century Gothic"/>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1200" b="0" i="0" u="none" strike="noStrike" kern="1200" cap="none" spc="0" normalizeH="0" baseline="0" noProof="0" smtClean="0">
                <a:ln>
                  <a:noFill/>
                </a:ln>
                <a:solidFill>
                  <a:prstClr val="black"/>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380356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36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192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1" name="GTS_WH">
            <a:extLst>
              <a:ext uri="{FF2B5EF4-FFF2-40B4-BE49-F238E27FC236}">
                <a16:creationId xmlns:a16="http://schemas.microsoft.com/office/drawing/2014/main" id="{2FF57A0A-C5DD-42B6-8DD3-E5EA041C72D5}"/>
              </a:ext>
              <a:ext uri="{C183D7F6-B498-43B3-948B-1728B52AA6E4}">
                <adec:decorative xmlns:adec="http://schemas.microsoft.com/office/drawing/2017/decorative" val="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Slide Number Placeholder 3">
            <a:extLst>
              <a:ext uri="{FF2B5EF4-FFF2-40B4-BE49-F238E27FC236}">
                <a16:creationId xmlns:a16="http://schemas.microsoft.com/office/drawing/2014/main" id="{DB76EAFD-CFBB-5D7A-BF2B-FE6E936D6D73}"/>
              </a:ext>
            </a:extLst>
          </p:cNvPr>
          <p:cNvSpPr txBox="1">
            <a:spLocks/>
          </p:cNvSpPr>
          <p:nvPr userDrawn="1"/>
        </p:nvSpPr>
        <p:spPr>
          <a:xfrm>
            <a:off x="11484746" y="6488731"/>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FFFFFF">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FFFFFF">
                  <a:alpha val="75000"/>
                </a:srgbClr>
              </a:solidFill>
              <a:effectLst/>
              <a:uLnTx/>
              <a:uFillTx/>
              <a:latin typeface="Graphik"/>
              <a:ea typeface="+mn-ea"/>
              <a:cs typeface="+mn-cs"/>
            </a:endParaRPr>
          </a:p>
        </p:txBody>
      </p:sp>
      <p:sp>
        <p:nvSpPr>
          <p:cNvPr id="12" name="Footer Placeholder 3">
            <a:extLst>
              <a:ext uri="{FF2B5EF4-FFF2-40B4-BE49-F238E27FC236}">
                <a16:creationId xmlns:a16="http://schemas.microsoft.com/office/drawing/2014/main" id="{7999F434-375D-7840-CAE8-8DDD86A9CE5C}"/>
              </a:ext>
            </a:extLst>
          </p:cNvPr>
          <p:cNvSpPr txBox="1">
            <a:spLocks/>
          </p:cNvSpPr>
          <p:nvPr userDrawn="1"/>
        </p:nvSpPr>
        <p:spPr>
          <a:xfrm>
            <a:off x="7315200" y="6486940"/>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dirty="0">
                <a:ln>
                  <a:noFill/>
                </a:ln>
                <a:solidFill>
                  <a:srgbClr val="FFFFFF">
                    <a:alpha val="75000"/>
                  </a:srgbClr>
                </a:solidFill>
                <a:effectLst/>
                <a:uLnTx/>
                <a:uFillTx/>
                <a:latin typeface="Graphik"/>
                <a:ea typeface="+mn-ea"/>
                <a:cs typeface="+mn-cs"/>
              </a:rPr>
              <a:t>Copyright © 2023 Accenture. All rights reserved.</a:t>
            </a:r>
          </a:p>
        </p:txBody>
      </p:sp>
    </p:spTree>
    <p:extLst>
      <p:ext uri="{BB962C8B-B14F-4D97-AF65-F5344CB8AC3E}">
        <p14:creationId xmlns:p14="http://schemas.microsoft.com/office/powerpoint/2010/main" val="6069299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Long Headline-subtitle and 2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a:xfrm>
            <a:off x="11554140" y="6490025"/>
            <a:ext cx="256860"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Graphik-Light" panose="020B040303020206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a:t>
            </a:fld>
            <a:endParaRPr lang="en-US"/>
          </a:p>
        </p:txBody>
      </p:sp>
      <p:sp>
        <p:nvSpPr>
          <p:cNvPr id="11" name="Footer Placeholder 3">
            <a:extLst>
              <a:ext uri="{FF2B5EF4-FFF2-40B4-BE49-F238E27FC236}">
                <a16:creationId xmlns:a16="http://schemas.microsoft.com/office/drawing/2014/main" id="{DF77ADC1-6931-47B6-AF28-D1C74D5BB435}"/>
              </a:ext>
              <a:ext uri="{C183D7F6-B498-43B3-948B-1728B52AA6E4}">
                <adec:decorative xmlns:adec="http://schemas.microsoft.com/office/drawing/2017/decorative" val="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2023 Accenture. All rights reserved.</a:t>
            </a:r>
          </a:p>
        </p:txBody>
      </p:sp>
      <p:sp>
        <p:nvSpPr>
          <p:cNvPr id="6" name="Title 1">
            <a:extLst>
              <a:ext uri="{FF2B5EF4-FFF2-40B4-BE49-F238E27FC236}">
                <a16:creationId xmlns:a16="http://schemas.microsoft.com/office/drawing/2014/main" id="{C7385B6C-9298-6654-E90D-DC596B1269E8}"/>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
        <p:nvSpPr>
          <p:cNvPr id="7" name="Rectangle 6">
            <a:extLst>
              <a:ext uri="{FF2B5EF4-FFF2-40B4-BE49-F238E27FC236}">
                <a16:creationId xmlns:a16="http://schemas.microsoft.com/office/drawing/2014/main" id="{5400F004-21B1-0627-39B3-2611E0E1E463}"/>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 Semibold" panose="020B0503030202060203" pitchFamily="34" charset="77"/>
              <a:ea typeface="+mj-ea"/>
              <a:cs typeface="+mj-cs"/>
            </a:endParaRPr>
          </a:p>
        </p:txBody>
      </p:sp>
      <p:sp>
        <p:nvSpPr>
          <p:cNvPr id="4" name="Content Placeholder 3">
            <a:extLst>
              <a:ext uri="{FF2B5EF4-FFF2-40B4-BE49-F238E27FC236}">
                <a16:creationId xmlns:a16="http://schemas.microsoft.com/office/drawing/2014/main" id="{5F3526B5-FCD5-082C-C273-BEA9E63A640C}"/>
              </a:ext>
            </a:extLst>
          </p:cNvPr>
          <p:cNvSpPr>
            <a:spLocks noGrp="1"/>
          </p:cNvSpPr>
          <p:nvPr>
            <p:ph sz="quarter" idx="21"/>
          </p:nvPr>
        </p:nvSpPr>
        <p:spPr>
          <a:xfrm>
            <a:off x="381000" y="1471613"/>
            <a:ext cx="11430000" cy="4940300"/>
          </a:xfrm>
        </p:spPr>
        <p:txBody>
          <a:bodyPr/>
          <a:lstStyle>
            <a:lvl1pPr>
              <a:defRPr sz="1800" b="0" i="0">
                <a:latin typeface="Graphik Light" panose="020B0403030202060203" pitchFamily="34" charset="77"/>
              </a:defRPr>
            </a:lvl1pPr>
            <a:lvl2pPr>
              <a:defRPr sz="1600" b="0" i="0">
                <a:latin typeface="Graphik Light" panose="020B0403030202060203" pitchFamily="34" charset="77"/>
              </a:defRPr>
            </a:lvl2pPr>
            <a:lvl3pPr>
              <a:defRPr sz="1400" b="0" i="0">
                <a:latin typeface="Graphik Light" panose="020B0403030202060203" pitchFamily="34" charset="77"/>
              </a:defRPr>
            </a:lvl3pPr>
            <a:lvl4pPr>
              <a:defRPr sz="1400" b="0" i="0">
                <a:latin typeface="Graphik Light" panose="020B0403030202060203" pitchFamily="34" charset="77"/>
              </a:defRPr>
            </a:lvl4pPr>
            <a:lvl5pPr>
              <a:defRPr sz="1400" b="0" i="0">
                <a:latin typeface="Graphik Light" panose="020B040303020206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595597"/>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Long Headline-subtitle and 2 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400F004-21B1-0627-39B3-2611E0E1E463}"/>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Semibold" panose="020B0503030202060203" pitchFamily="34" charset="77"/>
              <a:ea typeface="+mj-ea"/>
              <a:cs typeface="+mj-cs"/>
            </a:endParaRPr>
          </a:p>
        </p:txBody>
      </p:sp>
      <p:sp>
        <p:nvSpPr>
          <p:cNvPr id="3" name="TextBox 2">
            <a:extLst>
              <a:ext uri="{FF2B5EF4-FFF2-40B4-BE49-F238E27FC236}">
                <a16:creationId xmlns:a16="http://schemas.microsoft.com/office/drawing/2014/main" id="{4E1478BF-0A85-D9C0-BAC9-946EF032F79F}"/>
              </a:ext>
            </a:extLst>
          </p:cNvPr>
          <p:cNvSpPr txBox="1"/>
          <p:nvPr userDrawn="1"/>
        </p:nvSpPr>
        <p:spPr>
          <a:xfrm>
            <a:off x="698640" y="6513815"/>
            <a:ext cx="7171362" cy="297950"/>
          </a:xfrm>
          <a:prstGeom prst="rect">
            <a:avLst/>
          </a:prstGeom>
          <a:noFill/>
        </p:spPr>
        <p:txBody>
          <a:bodyPr wrap="square" lIns="0" tIns="0" rIns="0" bIns="0" rtlCol="0" anchor="ctr">
            <a:noAutofit/>
          </a:bodyPr>
          <a:lstStyle/>
          <a:p>
            <a:pPr algn="l" defTabSz="228600">
              <a:spcAft>
                <a:spcPts val="1200"/>
              </a:spcAft>
            </a:pPr>
            <a:r>
              <a:rPr lang="en-US" sz="1100" noProof="0"/>
              <a:t>***Highly Confidential – Not to be Distributed without Authorization***</a:t>
            </a:r>
          </a:p>
        </p:txBody>
      </p:sp>
      <p:sp>
        <p:nvSpPr>
          <p:cNvPr id="2" name="Title 1">
            <a:extLst>
              <a:ext uri="{FF2B5EF4-FFF2-40B4-BE49-F238E27FC236}">
                <a16:creationId xmlns:a16="http://schemas.microsoft.com/office/drawing/2014/main" id="{DFF515F1-8653-7E3A-752B-D8D9B44BDD9D}"/>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Tree>
    <p:extLst>
      <p:ext uri="{BB962C8B-B14F-4D97-AF65-F5344CB8AC3E}">
        <p14:creationId xmlns:p14="http://schemas.microsoft.com/office/powerpoint/2010/main" val="2089473972"/>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hort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411480"/>
            <a:ext cx="11430000" cy="369332"/>
          </a:xfrm>
        </p:spPr>
        <p:txBody>
          <a:bodyPr>
            <a:spAutoFit/>
          </a:bodyPr>
          <a:lstStyle>
            <a:lvl1pPr>
              <a:defRPr sz="3000" b="1" i="0">
                <a:latin typeface="Graphik Semibold" panose="020B0503030202060203" pitchFamily="34" charset="77"/>
              </a:defRPr>
            </a:lvl1pPr>
          </a:lstStyle>
          <a:p>
            <a:r>
              <a:rPr lang="en-GB"/>
              <a:t>Place headline here (28pt)</a:t>
            </a:r>
            <a:endParaRPr lang="en-US"/>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822960"/>
            <a:ext cx="11430000" cy="384048"/>
          </a:xfrm>
        </p:spPr>
        <p:txBody>
          <a:bodyPr anchor="t"/>
          <a:lstStyle>
            <a:lvl1pPr marL="0" indent="0">
              <a:lnSpc>
                <a:spcPct val="95000"/>
              </a:lnSpc>
              <a:spcAft>
                <a:spcPts val="0"/>
              </a:spcAft>
              <a:buNone/>
              <a:defRPr sz="1600" b="0" i="0">
                <a:solidFill>
                  <a:schemeClr val="accent2"/>
                </a:solidFill>
                <a:latin typeface="Graphik Light" panose="020B0403030202060203" pitchFamily="34" charset="77"/>
              </a:defRPr>
            </a:lvl1pPr>
          </a:lstStyle>
          <a:p>
            <a:pPr lvl="0"/>
            <a:r>
              <a:rPr lang="en-US"/>
              <a:t>Place subtitle here 16pt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2023 Accenture. All rights reserved.</a:t>
            </a:r>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a:t>
            </a:fld>
            <a:endParaRPr lang="en-US"/>
          </a:p>
        </p:txBody>
      </p:sp>
      <p:sp>
        <p:nvSpPr>
          <p:cNvPr id="5" name="Rectangle 4">
            <a:extLst>
              <a:ext uri="{FF2B5EF4-FFF2-40B4-BE49-F238E27FC236}">
                <a16:creationId xmlns:a16="http://schemas.microsoft.com/office/drawing/2014/main" id="{C83BB449-EDEA-01FC-02EB-A48BD61CDE4A}"/>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 Semibold" panose="020B0503030202060203" pitchFamily="34" charset="77"/>
              <a:ea typeface="+mj-ea"/>
              <a:cs typeface="+mj-cs"/>
            </a:endParaRPr>
          </a:p>
        </p:txBody>
      </p:sp>
    </p:spTree>
    <p:extLst>
      <p:ext uri="{BB962C8B-B14F-4D97-AF65-F5344CB8AC3E}">
        <p14:creationId xmlns:p14="http://schemas.microsoft.com/office/powerpoint/2010/main" val="1318408279"/>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Long Headline-subtitle and 2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a:xfrm>
            <a:off x="11554140" y="6490025"/>
            <a:ext cx="256860"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Graphik-Light" panose="020B040303020206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a:t>
            </a:fld>
            <a:endParaRPr lang="en-US"/>
          </a:p>
        </p:txBody>
      </p:sp>
      <p:sp>
        <p:nvSpPr>
          <p:cNvPr id="11" name="Footer Placeholder 3">
            <a:extLst>
              <a:ext uri="{FF2B5EF4-FFF2-40B4-BE49-F238E27FC236}">
                <a16:creationId xmlns:a16="http://schemas.microsoft.com/office/drawing/2014/main" id="{DF77ADC1-6931-47B6-AF28-D1C74D5BB435}"/>
              </a:ext>
              <a:ext uri="{C183D7F6-B498-43B3-948B-1728B52AA6E4}">
                <adec:decorative xmlns:adec="http://schemas.microsoft.com/office/drawing/2017/decorative" val="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2023 Accenture. All rights reserved.</a:t>
            </a:r>
          </a:p>
        </p:txBody>
      </p:sp>
      <p:sp>
        <p:nvSpPr>
          <p:cNvPr id="7" name="Rectangle 6">
            <a:extLst>
              <a:ext uri="{FF2B5EF4-FFF2-40B4-BE49-F238E27FC236}">
                <a16:creationId xmlns:a16="http://schemas.microsoft.com/office/drawing/2014/main" id="{5400F004-21B1-0627-39B3-2611E0E1E463}"/>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 Semibold" panose="020B0503030202060203" pitchFamily="34" charset="77"/>
              <a:ea typeface="+mj-ea"/>
              <a:cs typeface="+mj-cs"/>
            </a:endParaRPr>
          </a:p>
        </p:txBody>
      </p:sp>
      <p:sp>
        <p:nvSpPr>
          <p:cNvPr id="5" name="Text Placeholder 2">
            <a:extLst>
              <a:ext uri="{FF2B5EF4-FFF2-40B4-BE49-F238E27FC236}">
                <a16:creationId xmlns:a16="http://schemas.microsoft.com/office/drawing/2014/main" id="{CA7BAD11-2FE2-D47B-3D3B-A188DA71144F}"/>
              </a:ext>
            </a:extLst>
          </p:cNvPr>
          <p:cNvSpPr>
            <a:spLocks noGrp="1"/>
          </p:cNvSpPr>
          <p:nvPr>
            <p:ph idx="10" hasCustomPrompt="1"/>
          </p:nvPr>
        </p:nvSpPr>
        <p:spPr>
          <a:xfrm>
            <a:off x="380998" y="349254"/>
            <a:ext cx="11430000" cy="338554"/>
          </a:xfrm>
          <a:prstGeom prst="rect">
            <a:avLst/>
          </a:prstGeom>
        </p:spPr>
        <p:txBody>
          <a:bodyPr vert="horz" lIns="0" tIns="91440" rIns="0" bIns="0" rtlCol="0">
            <a:spAutoFit/>
          </a:bodyPr>
          <a:lstStyle>
            <a:lvl1pPr marL="0" indent="0">
              <a:buNone/>
              <a:defRPr sz="1600" b="0" i="0">
                <a:latin typeface="Graphik Medium" panose="020B0603030202060203" pitchFamily="34" charset="0"/>
              </a:defRPr>
            </a:lvl1pPr>
          </a:lstStyle>
          <a:p>
            <a:pPr lvl="0"/>
            <a:r>
              <a:rPr lang="en-US"/>
              <a:t>Place subhead here (20pt, min 16pt)</a:t>
            </a:r>
          </a:p>
        </p:txBody>
      </p:sp>
      <p:sp>
        <p:nvSpPr>
          <p:cNvPr id="9" name="Title 1">
            <a:extLst>
              <a:ext uri="{FF2B5EF4-FFF2-40B4-BE49-F238E27FC236}">
                <a16:creationId xmlns:a16="http://schemas.microsoft.com/office/drawing/2014/main" id="{725619D1-203D-8A47-2EC1-EC5EBC9F26CF}"/>
              </a:ext>
            </a:extLst>
          </p:cNvPr>
          <p:cNvSpPr>
            <a:spLocks noGrp="1"/>
          </p:cNvSpPr>
          <p:nvPr>
            <p:ph type="title"/>
          </p:nvPr>
        </p:nvSpPr>
        <p:spPr>
          <a:xfrm>
            <a:off x="380999" y="802770"/>
            <a:ext cx="11429999" cy="798830"/>
          </a:xfrm>
          <a:prstGeom prst="rect">
            <a:avLst/>
          </a:prstGeom>
        </p:spPr>
        <p:txBody>
          <a:bodyPr/>
          <a:lstStyle/>
          <a:p>
            <a:r>
              <a:rPr lang="en-GB">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rPr>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Tree>
    <p:extLst>
      <p:ext uri="{BB962C8B-B14F-4D97-AF65-F5344CB8AC3E}">
        <p14:creationId xmlns:p14="http://schemas.microsoft.com/office/powerpoint/2010/main" val="3854580759"/>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 Ligh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017483A-54CF-4860-A416-CB8A0CD46A45}"/>
              </a:ext>
            </a:extLst>
          </p:cNvPr>
          <p:cNvGraphicFramePr>
            <a:graphicFrameLocks noChangeAspect="1"/>
          </p:cNvGraphicFramePr>
          <p:nvPr userDrawn="1">
            <p:custDataLst>
              <p:tags r:id="rId1"/>
            </p:custDataLst>
            <p:extLst>
              <p:ext uri="{D42A27DB-BD31-4B8C-83A1-F6EECF244321}">
                <p14:modId xmlns:p14="http://schemas.microsoft.com/office/powerpoint/2010/main" val="9316108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4" name="Objekt 3" hidden="1">
                        <a:extLst>
                          <a:ext uri="{FF2B5EF4-FFF2-40B4-BE49-F238E27FC236}">
                            <a16:creationId xmlns:a16="http://schemas.microsoft.com/office/drawing/2014/main" id="{5017483A-54CF-4860-A416-CB8A0CD46A4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FDF9EB10-3217-45F9-A25C-0E8488134618}"/>
              </a:ext>
            </a:extLst>
          </p:cNvPr>
          <p:cNvSpPr/>
          <p:nvPr userDrawn="1">
            <p:custDataLst>
              <p:tags r:id="rId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3600" b="1" i="0" baseline="0">
              <a:latin typeface="Graphik" panose="020B0503030202060203" pitchFamily="34" charset="0"/>
              <a:ea typeface="+mj-ea"/>
              <a:cs typeface="+mj-cs"/>
              <a:sym typeface="Graphik" panose="020B0503030202060203" pitchFamily="34" charset="0"/>
            </a:endParaRPr>
          </a:p>
        </p:txBody>
      </p:sp>
      <p:sp>
        <p:nvSpPr>
          <p:cNvPr id="3" name="Rahmen 2">
            <a:extLst>
              <a:ext uri="{FF2B5EF4-FFF2-40B4-BE49-F238E27FC236}">
                <a16:creationId xmlns:a16="http://schemas.microsoft.com/office/drawing/2014/main" id="{CA8DEEB0-7BA7-B8F4-B684-0CB4BEA1250F}"/>
              </a:ext>
            </a:extLst>
          </p:cNvPr>
          <p:cNvSpPr/>
          <p:nvPr userDrawn="1"/>
        </p:nvSpPr>
        <p:spPr>
          <a:xfrm>
            <a:off x="0" y="0"/>
            <a:ext cx="12192000" cy="6858000"/>
          </a:xfrm>
          <a:prstGeom prst="frame">
            <a:avLst>
              <a:gd name="adj1" fmla="val 1833"/>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GB">
              <a:solidFill>
                <a:schemeClr val="tx1"/>
              </a:solidFill>
            </a:endParaRPr>
          </a:p>
        </p:txBody>
      </p:sp>
      <p:sp>
        <p:nvSpPr>
          <p:cNvPr id="6" name="Title 1">
            <a:extLst>
              <a:ext uri="{FF2B5EF4-FFF2-40B4-BE49-F238E27FC236}">
                <a16:creationId xmlns:a16="http://schemas.microsoft.com/office/drawing/2014/main" id="{99AFFE1E-6FAE-4E66-A6F2-085B7A9F6CCE}"/>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Tree>
    <p:extLst>
      <p:ext uri="{BB962C8B-B14F-4D97-AF65-F5344CB8AC3E}">
        <p14:creationId xmlns:p14="http://schemas.microsoft.com/office/powerpoint/2010/main" val="299423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99753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Section Divider - Numbered, Gradient 2">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AD5629-0FEC-43ED-85FE-8543EBA19A08}"/>
              </a:ext>
            </a:extLst>
          </p:cNvPr>
          <p:cNvSpPr>
            <a:spLocks noGrp="1"/>
          </p:cNvSpPr>
          <p:nvPr>
            <p:ph type="ftr" sz="quarter" idx="16"/>
          </p:nvPr>
        </p:nvSpPr>
        <p:spPr>
          <a:xfrm>
            <a:off x="8251825" y="6480578"/>
            <a:ext cx="3175200" cy="132523"/>
          </a:xfrm>
          <a:prstGeom prst="rect">
            <a:avLst/>
          </a:prstGeom>
        </p:spPr>
        <p:txBody>
          <a:bodyPr/>
          <a:lstStyle/>
          <a:p>
            <a:pPr algn="r" defTabSz="228600">
              <a:spcAft>
                <a:spcPts val="1200"/>
              </a:spcAft>
              <a:defRPr/>
            </a:pPr>
            <a:endParaRPr lang="en-US"/>
          </a:p>
        </p:txBody>
      </p:sp>
      <p:sp>
        <p:nvSpPr>
          <p:cNvPr id="7" name="Slide Number Placeholder 6">
            <a:extLst>
              <a:ext uri="{FF2B5EF4-FFF2-40B4-BE49-F238E27FC236}">
                <a16:creationId xmlns:a16="http://schemas.microsoft.com/office/drawing/2014/main" id="{4BE7FE12-66A9-4032-BD2E-492340A6DF8B}"/>
              </a:ext>
            </a:extLst>
          </p:cNvPr>
          <p:cNvSpPr>
            <a:spLocks noGrp="1"/>
          </p:cNvSpPr>
          <p:nvPr>
            <p:ph type="sldNum" sz="quarter" idx="17"/>
          </p:nvPr>
        </p:nvSpPr>
        <p:spPr/>
        <p:txBody>
          <a:bodyPr/>
          <a:lstStyle/>
          <a:p>
            <a:fld id="{D735D337-8C55-4B99-9AB7-D79F1CEFE5E7}" type="slidenum">
              <a:rPr lang="en-US" smtClean="0"/>
              <a:pPr/>
              <a:t>‹#›</a:t>
            </a:fld>
            <a:endParaRPr lang="en-US"/>
          </a:p>
        </p:txBody>
      </p:sp>
      <p:pic>
        <p:nvPicPr>
          <p:cNvPr id="5" name="Gradient" descr="Purple and pint gradient background">
            <a:extLst>
              <a:ext uri="{FF2B5EF4-FFF2-40B4-BE49-F238E27FC236}">
                <a16:creationId xmlns:a16="http://schemas.microsoft.com/office/drawing/2014/main" id="{D4188215-7E7B-4D4D-A2E1-FD3DAF9D5B6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2"/>
            <a:ext cx="12192000" cy="2574235"/>
          </a:xfrm>
          <a:prstGeom prst="rect">
            <a:avLst/>
          </a:prstGeom>
        </p:spPr>
      </p:pic>
      <p:sp>
        <p:nvSpPr>
          <p:cNvPr id="4" name="Rectangle 3">
            <a:extLst>
              <a:ext uri="{FF2B5EF4-FFF2-40B4-BE49-F238E27FC236}">
                <a16:creationId xmlns:a16="http://schemas.microsoft.com/office/drawing/2014/main" id="{626731A9-CEAC-C4C7-866B-F7BFB537FB6B}"/>
              </a:ext>
            </a:extLst>
          </p:cNvPr>
          <p:cNvSpPr/>
          <p:nvPr userDrawn="1"/>
        </p:nvSpPr>
        <p:spPr>
          <a:xfrm rot="5400000">
            <a:off x="4808883" y="-4808882"/>
            <a:ext cx="2574235" cy="12191999"/>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US" sz="3600" b="1" i="0" u="none" strike="noStrike" kern="1200" cap="none" spc="0" normalizeH="0" baseline="0" noProof="0" err="1">
              <a:ln>
                <a:noFill/>
              </a:ln>
              <a:noFill/>
              <a:effectLst/>
              <a:uLnTx/>
              <a:uFillTx/>
              <a:latin typeface="Graphik Semibold" panose="020B0503030202060203" pitchFamily="34" charset="77"/>
              <a:ea typeface="+mn-ea"/>
              <a:cs typeface="+mn-cs"/>
            </a:endParaRPr>
          </a:p>
        </p:txBody>
      </p:sp>
    </p:spTree>
    <p:extLst>
      <p:ext uri="{BB962C8B-B14F-4D97-AF65-F5344CB8AC3E}">
        <p14:creationId xmlns:p14="http://schemas.microsoft.com/office/powerpoint/2010/main" val="31884774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2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p:ph type="body" idx="1"/>
          </p:nvPr>
        </p:nvSpPr>
        <p:spPr>
          <a:xfrm>
            <a:off x="381000" y="1371600"/>
            <a:ext cx="11430000" cy="4936037"/>
          </a:xfrm>
          <a:prstGeom prst="rect">
            <a:avLst/>
          </a:prstGeom>
        </p:spPr>
        <p:txBody>
          <a:bodyPr vert="horz" lIns="0" tIns="0" rIns="0" bIns="0" rtlCol="0">
            <a:noAutofit/>
          </a:bodyPr>
          <a:lstStyle/>
          <a:p>
            <a:pPr marL="177800" marR="0" lvl="0" indent="-177800" algn="l" defTabSz="2286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Graphik-Light" panose="020B0403030202060203" pitchFamily="34" charset="0"/>
                <a:ea typeface="+mn-ea"/>
                <a:cs typeface="+mn-cs"/>
              </a:rPr>
              <a:t>Click to edit Master text styles</a:t>
            </a:r>
          </a:p>
          <a:p>
            <a:pPr marL="361950" marR="0" lvl="1" indent="-184150" algn="l" defTabSz="228600" rtl="0" eaLnBrk="1" fontAlgn="auto" latinLnBrk="0" hangingPunct="1">
              <a:lnSpc>
                <a:spcPct val="100000"/>
              </a:lnSpc>
              <a:spcBef>
                <a:spcPts val="0"/>
              </a:spcBef>
              <a:spcAft>
                <a:spcPts val="600"/>
              </a:spcAft>
              <a:buClrTx/>
              <a:buSzTx/>
              <a:buFont typeface="Arial" panose="020B0503030202060203" pitchFamily="34" charset="0"/>
              <a:buChar char="–"/>
              <a:tabLst/>
              <a:defRPr/>
            </a:pPr>
            <a:r>
              <a:rPr kumimoji="0" lang="en-US" sz="1600" b="0" i="0" u="none" strike="noStrike" kern="1200" cap="none" spc="0" normalizeH="0" baseline="0" noProof="0" dirty="0">
                <a:ln>
                  <a:noFill/>
                </a:ln>
                <a:solidFill>
                  <a:srgbClr val="000000"/>
                </a:solidFill>
                <a:effectLst/>
                <a:uLnTx/>
                <a:uFillTx/>
                <a:latin typeface="Graphik-Light" panose="020B0403030202060203" pitchFamily="34" charset="0"/>
                <a:ea typeface="+mn-ea"/>
                <a:cs typeface="+mn-cs"/>
              </a:rPr>
              <a:t>Second level</a:t>
            </a:r>
          </a:p>
          <a:p>
            <a:pPr marL="539750" marR="0" lvl="2" indent="-177800" algn="l" defTabSz="2286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Graphik-Light" panose="020B0403030202060203" pitchFamily="34" charset="0"/>
                <a:ea typeface="+mn-ea"/>
                <a:cs typeface="+mn-cs"/>
              </a:rPr>
              <a:t>Third level</a:t>
            </a:r>
          </a:p>
          <a:p>
            <a:pPr marL="685800" marR="0" lvl="3" indent="0" algn="l" defTabSz="228600" rtl="0" eaLnBrk="1" fontAlgn="auto" latinLnBrk="0" hangingPunct="1">
              <a:lnSpc>
                <a:spcPct val="100000"/>
              </a:lnSpc>
              <a:spcBef>
                <a:spcPts val="0"/>
              </a:spcBef>
              <a:spcAft>
                <a:spcPts val="600"/>
              </a:spcAft>
              <a:buClrTx/>
              <a:buSzTx/>
              <a:buFont typeface="Arial" panose="020B0503030202060203" pitchFamily="34" charset="0"/>
              <a:buNone/>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Fourth level</a:t>
            </a:r>
          </a:p>
          <a:p>
            <a:pPr marL="1143000" marR="0" lvl="4" indent="-228600" algn="l" defTabSz="2286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Fifth level</a:t>
            </a:r>
            <a:endParaRPr lang="en-GB" dirty="0"/>
          </a:p>
          <a:p>
            <a:pPr lvl="8"/>
            <a:endParaRPr lang="en-US" dirty="0"/>
          </a:p>
        </p:txBody>
      </p:sp>
      <p:sp>
        <p:nvSpPr>
          <p:cNvPr id="9" name="GTS_Purple">
            <a:extLst>
              <a:ext uri="{FF2B5EF4-FFF2-40B4-BE49-F238E27FC236}">
                <a16:creationId xmlns:a16="http://schemas.microsoft.com/office/drawing/2014/main" id="{AE0355C2-058C-4310-9508-BCC0F498FBBE}"/>
              </a:ext>
              <a:ext uri="{C183D7F6-B498-43B3-948B-1728B52AA6E4}">
                <adec:decorative xmlns:adec="http://schemas.microsoft.com/office/drawing/2017/decorative" val="1"/>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3">
            <a:extLst>
              <a:ext uri="{FF2B5EF4-FFF2-40B4-BE49-F238E27FC236}">
                <a16:creationId xmlns:a16="http://schemas.microsoft.com/office/drawing/2014/main" id="{9551016B-4D99-C54D-3EE2-986123FAD81F}"/>
              </a:ext>
            </a:extLst>
          </p:cNvPr>
          <p:cNvSpPr txBox="1">
            <a:spLocks/>
          </p:cNvSpPr>
          <p:nvPr userDrawn="1"/>
        </p:nvSpPr>
        <p:spPr>
          <a:xfrm>
            <a:off x="11484746" y="6488731"/>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a:t>
            </a:fld>
            <a:endParaRPr lang="en-US" dirty="0"/>
          </a:p>
        </p:txBody>
      </p:sp>
      <p:sp>
        <p:nvSpPr>
          <p:cNvPr id="8" name="Footer Placeholder 3">
            <a:extLst>
              <a:ext uri="{FF2B5EF4-FFF2-40B4-BE49-F238E27FC236}">
                <a16:creationId xmlns:a16="http://schemas.microsoft.com/office/drawing/2014/main" id="{90D44011-362D-6DFA-D372-A4FA08AD1CA3}"/>
              </a:ext>
            </a:extLst>
          </p:cNvPr>
          <p:cNvSpPr txBox="1">
            <a:spLocks/>
          </p:cNvSpPr>
          <p:nvPr userDrawn="1"/>
        </p:nvSpPr>
        <p:spPr>
          <a:xfrm>
            <a:off x="7315200" y="6486940"/>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GB"/>
              <a:t>Copyright © 2023 Accenture. All rights reserved.</a:t>
            </a:r>
          </a:p>
        </p:txBody>
      </p:sp>
    </p:spTree>
    <p:extLst>
      <p:ext uri="{BB962C8B-B14F-4D97-AF65-F5344CB8AC3E}">
        <p14:creationId xmlns:p14="http://schemas.microsoft.com/office/powerpoint/2010/main" val="3772931644"/>
      </p:ext>
    </p:extLst>
  </p:cSld>
  <p:clrMap bg1="lt1" tx1="dk1" bg2="lt2" tx2="dk2" accent1="accent1" accent2="accent2" accent3="accent3" accent4="accent4" accent5="accent5" accent6="accent6" hlink="hlink" folHlink="folHlink"/>
  <p:sldLayoutIdLst>
    <p:sldLayoutId id="2147483661" r:id="rId1"/>
    <p:sldLayoutId id="2147483734" r:id="rId2"/>
    <p:sldLayoutId id="2147483737" r:id="rId3"/>
    <p:sldLayoutId id="2147483738" r:id="rId4"/>
    <p:sldLayoutId id="2147483704" r:id="rId5"/>
    <p:sldLayoutId id="2147483675" r:id="rId6"/>
    <p:sldLayoutId id="2147483736" r:id="rId7"/>
    <p:sldLayoutId id="2147483739" r:id="rId8"/>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914400" indent="0" algn="l" defTabSz="228600" rtl="0" eaLnBrk="1" latinLnBrk="0" hangingPunct="1">
        <a:lnSpc>
          <a:spcPct val="100000"/>
        </a:lnSpc>
        <a:spcBef>
          <a:spcPts val="0"/>
        </a:spcBef>
        <a:spcAft>
          <a:spcPts val="600"/>
        </a:spcAft>
        <a:buFont typeface="Graphik" panose="020B0604020202020204" pitchFamily="34" charset="0"/>
        <a:buNone/>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C35EA4"/>
          </p15:clr>
        </p15:guide>
        <p15:guide id="2" orient="horz" pos="3976">
          <p15:clr>
            <a:srgbClr val="C35EA4"/>
          </p15:clr>
        </p15:guide>
        <p15:guide id="3" pos="240">
          <p15:clr>
            <a:srgbClr val="C35EA4"/>
          </p15:clr>
        </p15:guide>
        <p15:guide id="4" pos="744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notesSlide" Target="../notesSlides/notesSlide10.xml"/><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emf"/><Relationship Id="rId10" Type="http://schemas.openxmlformats.org/officeDocument/2006/relationships/image" Target="../media/image21.png"/><Relationship Id="rId4" Type="http://schemas.openxmlformats.org/officeDocument/2006/relationships/oleObject" Target="../embeddings/oleObject2.bin"/><Relationship Id="rId9"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5.png"/><Relationship Id="rId5" Type="http://schemas.microsoft.com/office/2014/relationships/chartEx" Target="../charts/chartEx2.xml"/><Relationship Id="rId4" Type="http://schemas.openxmlformats.org/officeDocument/2006/relationships/image" Target="../media/image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5.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11.sv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10.png"/><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7A4DA6-CED5-D0CC-58F4-0F9C72C4EF7D}"/>
              </a:ext>
            </a:extLst>
          </p:cNvPr>
          <p:cNvSpPr>
            <a:spLocks noGrp="1"/>
          </p:cNvSpPr>
          <p:nvPr>
            <p:ph type="title"/>
          </p:nvPr>
        </p:nvSpPr>
        <p:spPr/>
        <p:txBody>
          <a:bodyPr/>
          <a:lstStyle/>
          <a:p>
            <a:r>
              <a:rPr lang="en-US" dirty="0"/>
              <a:t>Good Slides</a:t>
            </a:r>
          </a:p>
        </p:txBody>
      </p:sp>
    </p:spTree>
    <p:extLst>
      <p:ext uri="{BB962C8B-B14F-4D97-AF65-F5344CB8AC3E}">
        <p14:creationId xmlns:p14="http://schemas.microsoft.com/office/powerpoint/2010/main" val="279169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3B9E22-4DA1-EAA2-F2DE-9ECC90F95251}"/>
              </a:ext>
            </a:extLst>
          </p:cNvPr>
          <p:cNvSpPr/>
          <p:nvPr/>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US" sz="3600" b="1" i="0" u="none" strike="noStrike" kern="1200" cap="none" spc="0" normalizeH="0" baseline="0" noProof="0" err="1">
              <a:ln>
                <a:noFill/>
              </a:ln>
              <a:noFill/>
              <a:effectLst/>
              <a:uLnTx/>
              <a:uFillTx/>
              <a:latin typeface="Graphik Semibold" panose="020B0503030202060203" pitchFamily="34" charset="77"/>
              <a:ea typeface="+mn-ea"/>
              <a:cs typeface="+mn-cs"/>
            </a:endParaRPr>
          </a:p>
        </p:txBody>
      </p:sp>
      <p:sp>
        <p:nvSpPr>
          <p:cNvPr id="3" name="Footer Placeholder 3">
            <a:extLst>
              <a:ext uri="{FF2B5EF4-FFF2-40B4-BE49-F238E27FC236}">
                <a16:creationId xmlns:a16="http://schemas.microsoft.com/office/drawing/2014/main" id="{18B52FCD-D803-977B-8BA1-0201217B13A0}"/>
              </a:ext>
            </a:extLst>
          </p:cNvPr>
          <p:cNvSpPr txBox="1">
            <a:spLocks/>
          </p:cNvSpPr>
          <p:nvPr/>
        </p:nvSpPr>
        <p:spPr>
          <a:xfrm>
            <a:off x="7315200" y="6486940"/>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dirty="0">
                <a:ln>
                  <a:noFill/>
                </a:ln>
                <a:solidFill>
                  <a:srgbClr val="000000">
                    <a:alpha val="75000"/>
                  </a:srgbClr>
                </a:solidFill>
                <a:effectLst/>
                <a:uLnTx/>
                <a:uFillTx/>
                <a:latin typeface="Graphik"/>
                <a:ea typeface="+mn-ea"/>
                <a:cs typeface="+mn-cs"/>
              </a:rPr>
              <a:t>Copyright © 2023 Accenture. All rights reserved.</a:t>
            </a:r>
          </a:p>
        </p:txBody>
      </p:sp>
      <p:sp>
        <p:nvSpPr>
          <p:cNvPr id="11" name="Text Placeholder 63">
            <a:extLst>
              <a:ext uri="{FF2B5EF4-FFF2-40B4-BE49-F238E27FC236}">
                <a16:creationId xmlns:a16="http://schemas.microsoft.com/office/drawing/2014/main" id="{88D08414-AA76-17F7-10A8-1CEA18006DB0}"/>
              </a:ext>
            </a:extLst>
          </p:cNvPr>
          <p:cNvSpPr txBox="1">
            <a:spLocks/>
          </p:cNvSpPr>
          <p:nvPr/>
        </p:nvSpPr>
        <p:spPr>
          <a:xfrm>
            <a:off x="1921419" y="1545619"/>
            <a:ext cx="7664197" cy="1798318"/>
          </a:xfrm>
          <a:prstGeom prst="rect">
            <a:avLst/>
          </a:prstGeom>
        </p:spPr>
        <p:txBody>
          <a:bodyPr vert="horz" lIns="0" tIns="0" rIns="0" bIns="0" rtlCol="0" anchor="t">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11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11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11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1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1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1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1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8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1100" kern="1200">
                <a:solidFill>
                  <a:schemeClr val="tx2"/>
                </a:solidFill>
                <a:latin typeface="+mn-lt"/>
                <a:ea typeface="+mn-ea"/>
                <a:cs typeface="+mn-cs"/>
              </a:defRPr>
            </a:lvl9pPr>
          </a:lstStyle>
          <a:p>
            <a:pPr marL="0" marR="0" lvl="0" indent="0" algn="ctr" defTabSz="1219170" rtl="0" eaLnBrk="1" fontAlgn="auto" latinLnBrk="0" hangingPunct="1">
              <a:lnSpc>
                <a:spcPct val="120000"/>
              </a:lnSpc>
              <a:spcBef>
                <a:spcPts val="0"/>
              </a:spcBef>
              <a:spcAft>
                <a:spcPts val="1200"/>
              </a:spcAft>
              <a:buClrTx/>
              <a:buSzTx/>
              <a:buFont typeface="Arial" panose="020B0604020202020204" pitchFamily="34" charset="0"/>
              <a:buNone/>
              <a:tabLst/>
              <a:defRPr/>
            </a:pPr>
            <a:r>
              <a:rPr lang="en-US" sz="2800" b="1"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“Gen AI Dynamic </a:t>
            </a:r>
            <a:r>
              <a:rPr lang="en-US" sz="2800" b="1">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Journey Manager” </a:t>
            </a:r>
            <a:r>
              <a:rPr lang="en-US" sz="2800" b="1" dirty="0">
                <a:latin typeface="Graphik Semibold" panose="020B0503030202060203" pitchFamily="34" charset="77"/>
                <a:ea typeface="+mj-ea"/>
                <a:cs typeface="+mj-cs"/>
              </a:rPr>
              <a:t>leverages Generative AI capabilities to plan and deliver, in near </a:t>
            </a:r>
            <a:r>
              <a:rPr lang="en-US" sz="2800" b="1"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REAL TIME</a:t>
            </a:r>
            <a:r>
              <a:rPr lang="en-US" sz="2800" b="1" dirty="0">
                <a:latin typeface="Graphik Semibold" panose="020B0503030202060203" pitchFamily="34" charset="77"/>
                <a:ea typeface="+mj-ea"/>
                <a:cs typeface="+mj-cs"/>
              </a:rPr>
              <a:t>, personalized experience based on INDIVIDUAL customer context, intent </a:t>
            </a:r>
            <a:r>
              <a:rPr lang="en-US" sz="2800" b="1"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ACROSS</a:t>
            </a:r>
            <a:r>
              <a:rPr lang="en-US" sz="2800" b="1" dirty="0">
                <a:latin typeface="Graphik Semibold" panose="020B0503030202060203" pitchFamily="34" charset="77"/>
                <a:ea typeface="+mj-ea"/>
                <a:cs typeface="+mj-cs"/>
              </a:rPr>
              <a:t> every point of interaction (channel) at any moment of their journey with the brand.</a:t>
            </a:r>
            <a:br>
              <a:rPr kumimoji="0" lang="en-US" sz="1600" b="0" i="0" u="none" strike="noStrike" kern="1200" cap="none" spc="0" normalizeH="0" baseline="0" noProof="0" dirty="0">
                <a:ln>
                  <a:noFill/>
                </a:ln>
                <a:effectLst/>
                <a:uLnTx/>
                <a:uFillTx/>
                <a:latin typeface="Graphik"/>
                <a:ea typeface="+mn-ea"/>
                <a:cs typeface="Arial"/>
              </a:rPr>
            </a:br>
            <a:endParaRPr kumimoji="0" lang="en-US" sz="1600" b="0" i="0" u="none" strike="noStrike" kern="1200" cap="none" spc="0" normalizeH="0" baseline="0" noProof="0" dirty="0">
              <a:ln>
                <a:noFill/>
              </a:ln>
              <a:effectLst/>
              <a:uLnTx/>
              <a:uFillTx/>
              <a:latin typeface="Graphik"/>
              <a:ea typeface="+mn-ea"/>
              <a:cs typeface="Arial"/>
            </a:endParaRPr>
          </a:p>
          <a:p>
            <a:pPr marL="0" marR="0" lvl="0" indent="0" algn="l" defTabSz="228600" rtl="0" eaLnBrk="1" fontAlgn="base" latinLnBrk="0" hangingPunct="1">
              <a:lnSpc>
                <a:spcPct val="120000"/>
              </a:lnSpc>
              <a:spcBef>
                <a:spcPts val="0"/>
              </a:spcBef>
              <a:spcAft>
                <a:spcPts val="0"/>
              </a:spcAft>
              <a:buClrTx/>
              <a:buSzTx/>
              <a:buFont typeface="Arial" panose="020B0604020202020204" pitchFamily="34" charset="0"/>
              <a:buNone/>
              <a:tabLst/>
              <a:defRPr/>
            </a:pPr>
            <a:endParaRPr kumimoji="0" lang="en-IE" sz="1600" b="0" i="0" u="none" strike="noStrike" kern="1200" cap="none" spc="0" normalizeH="0" baseline="0" noProof="0" dirty="0">
              <a:ln>
                <a:noFill/>
              </a:ln>
              <a:effectLst/>
              <a:uLnTx/>
              <a:uFillTx/>
              <a:latin typeface="Graphik"/>
              <a:ea typeface="+mn-ea"/>
              <a:cs typeface="Arial"/>
            </a:endParaRPr>
          </a:p>
          <a:p>
            <a:pPr marL="0" marR="0" lvl="0" indent="0" algn="l" defTabSz="228600" rtl="0" eaLnBrk="1" fontAlgn="base" latinLnBrk="0" hangingPunct="1">
              <a:lnSpc>
                <a:spcPct val="120000"/>
              </a:lnSpc>
              <a:spcBef>
                <a:spcPts val="0"/>
              </a:spcBef>
              <a:spcAft>
                <a:spcPts val="0"/>
              </a:spcAft>
              <a:buClrTx/>
              <a:buSzTx/>
              <a:buFont typeface="Arial" panose="020B0604020202020204" pitchFamily="34" charset="0"/>
              <a:buNone/>
              <a:tabLst/>
              <a:defRPr/>
            </a:pPr>
            <a:endParaRPr kumimoji="0" lang="en-IE" sz="1600" b="0" i="0" u="none" strike="noStrike" kern="1200" cap="none" spc="0" normalizeH="0" baseline="0" noProof="0" dirty="0">
              <a:ln>
                <a:noFill/>
              </a:ln>
              <a:effectLst/>
              <a:uLnTx/>
              <a:uFillTx/>
              <a:latin typeface="Graphik" panose="020B0503030202060203" pitchFamily="34" charset="77"/>
              <a:ea typeface="+mn-ea"/>
              <a:cs typeface="+mn-cs"/>
            </a:endParaRPr>
          </a:p>
        </p:txBody>
      </p:sp>
      <p:sp>
        <p:nvSpPr>
          <p:cNvPr id="4" name="Title 3">
            <a:extLst>
              <a:ext uri="{FF2B5EF4-FFF2-40B4-BE49-F238E27FC236}">
                <a16:creationId xmlns:a16="http://schemas.microsoft.com/office/drawing/2014/main" id="{835B0F4D-72FD-3903-F58F-47D2FE549110}"/>
              </a:ext>
            </a:extLst>
          </p:cNvPr>
          <p:cNvSpPr>
            <a:spLocks noGrp="1"/>
          </p:cNvSpPr>
          <p:nvPr>
            <p:ph type="title"/>
          </p:nvPr>
        </p:nvSpPr>
        <p:spPr>
          <a:xfrm>
            <a:off x="381000" y="473343"/>
            <a:ext cx="11430000" cy="800100"/>
          </a:xfrm>
        </p:spPr>
        <p:txBody>
          <a:bodyPr/>
          <a:lstStyle/>
          <a:p>
            <a:r>
              <a:rPr lang="en-US" sz="3200" dirty="0">
                <a:latin typeface="Graphik Semibold" panose="020B0503030202060203" pitchFamily="34" charset="77"/>
              </a:rPr>
              <a:t>Our Solution : </a:t>
            </a:r>
            <a:r>
              <a:rPr lang="en-US" sz="3200"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rPr>
              <a:t>Gen AI Dynamic Journey Manager aided through Generative AI</a:t>
            </a:r>
            <a:endParaRPr lang="en-US" dirty="0"/>
          </a:p>
        </p:txBody>
      </p:sp>
    </p:spTree>
    <p:extLst>
      <p:ext uri="{BB962C8B-B14F-4D97-AF65-F5344CB8AC3E}">
        <p14:creationId xmlns:p14="http://schemas.microsoft.com/office/powerpoint/2010/main" val="136254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city skyline at night&#10;&#10;Description automatically generated with low confidence">
            <a:extLst>
              <a:ext uri="{FF2B5EF4-FFF2-40B4-BE49-F238E27FC236}">
                <a16:creationId xmlns:a16="http://schemas.microsoft.com/office/drawing/2014/main" id="{C0D66C6A-7B7A-E9DD-75E5-B03F43558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654"/>
            <a:ext cx="12190471" cy="4379754"/>
          </a:xfrm>
          <a:prstGeom prst="rect">
            <a:avLst/>
          </a:prstGeom>
        </p:spPr>
      </p:pic>
      <p:grpSp>
        <p:nvGrpSpPr>
          <p:cNvPr id="26" name="Group 25">
            <a:extLst>
              <a:ext uri="{FF2B5EF4-FFF2-40B4-BE49-F238E27FC236}">
                <a16:creationId xmlns:a16="http://schemas.microsoft.com/office/drawing/2014/main" id="{DAA3D2A5-E40B-A19D-12C9-25CF9B77EEB4}"/>
              </a:ext>
            </a:extLst>
          </p:cNvPr>
          <p:cNvGrpSpPr/>
          <p:nvPr/>
        </p:nvGrpSpPr>
        <p:grpSpPr>
          <a:xfrm>
            <a:off x="1198202" y="3217338"/>
            <a:ext cx="9620942" cy="3049899"/>
            <a:chOff x="2644427" y="3217338"/>
            <a:chExt cx="8836229" cy="3049899"/>
          </a:xfrm>
        </p:grpSpPr>
        <p:grpSp>
          <p:nvGrpSpPr>
            <p:cNvPr id="15" name="Group 14">
              <a:extLst>
                <a:ext uri="{FF2B5EF4-FFF2-40B4-BE49-F238E27FC236}">
                  <a16:creationId xmlns:a16="http://schemas.microsoft.com/office/drawing/2014/main" id="{6FA1BC49-5E70-9BC1-6807-17805D0B527A}"/>
                </a:ext>
              </a:extLst>
            </p:cNvPr>
            <p:cNvGrpSpPr/>
            <p:nvPr/>
          </p:nvGrpSpPr>
          <p:grpSpPr>
            <a:xfrm>
              <a:off x="2644433" y="3481970"/>
              <a:ext cx="8836223" cy="897784"/>
              <a:chOff x="2644433" y="3481970"/>
              <a:chExt cx="8836223" cy="897784"/>
            </a:xfrm>
            <a:gradFill>
              <a:gsLst>
                <a:gs pos="88000">
                  <a:srgbClr val="DE6C79"/>
                </a:gs>
                <a:gs pos="0">
                  <a:schemeClr val="accent3"/>
                </a:gs>
                <a:gs pos="41000">
                  <a:schemeClr val="accent1"/>
                </a:gs>
              </a:gsLst>
              <a:lin ang="0" scaled="1"/>
            </a:gradFill>
          </p:grpSpPr>
          <p:sp>
            <p:nvSpPr>
              <p:cNvPr id="16" name="Rectangle 15">
                <a:extLst>
                  <a:ext uri="{FF2B5EF4-FFF2-40B4-BE49-F238E27FC236}">
                    <a16:creationId xmlns:a16="http://schemas.microsoft.com/office/drawing/2014/main" id="{A5ED26C4-2F15-1846-B308-ECBDC07FA985}"/>
                  </a:ext>
                </a:extLst>
              </p:cNvPr>
              <p:cNvSpPr/>
              <p:nvPr/>
            </p:nvSpPr>
            <p:spPr>
              <a:xfrm>
                <a:off x="2644433" y="3481970"/>
                <a:ext cx="4139999" cy="897784"/>
              </a:xfrm>
              <a:prstGeom prst="rect">
                <a:avLst/>
              </a:prstGeom>
              <a:grp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0000" tIns="137160" rIns="108000" bIns="0" numCol="1" spcCol="1270" anchor="t" anchorCtr="0">
                <a:noAutofit/>
              </a:bodyPr>
              <a:lstStyle/>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100" b="0" i="0" u="none" strike="noStrike" kern="1200" cap="none" normalizeH="0" noProof="0" dirty="0">
                    <a:ln>
                      <a:noFill/>
                    </a:ln>
                    <a:solidFill>
                      <a:srgbClr val="FFFFFF">
                        <a:alpha val="50000"/>
                      </a:srgbClr>
                    </a:solidFill>
                    <a:effectLst/>
                    <a:uLnTx/>
                    <a:uFillTx/>
                    <a:latin typeface="Graphik Medium" panose="020B0603030202060203" pitchFamily="34" charset="0"/>
                    <a:ea typeface="+mn-ea"/>
                    <a:cs typeface="+mn-cs"/>
                  </a:rPr>
                  <a:t>PATH 1 </a:t>
                </a:r>
                <a:endParaRPr kumimoji="0" lang="en-US" sz="1100" b="0" i="0" u="none" strike="noStrike" kern="1200" cap="none" normalizeH="0" noProof="0" dirty="0">
                  <a:ln>
                    <a:noFill/>
                  </a:ln>
                  <a:solidFill>
                    <a:srgbClr val="FFFFFF"/>
                  </a:solidFill>
                  <a:effectLst/>
                  <a:uLnTx/>
                  <a:uFillTx/>
                  <a:latin typeface="Graphik Medium" panose="020B0603030202060203" pitchFamily="34" charset="0"/>
                  <a:ea typeface="+mn-ea"/>
                  <a:cs typeface="+mn-cs"/>
                </a:endParaRPr>
              </a:p>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Scale AI diagnostic to enable </a:t>
                </a:r>
                <a:b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b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enterprise-wide AI capability</a:t>
                </a:r>
              </a:p>
            </p:txBody>
          </p:sp>
          <p:sp>
            <p:nvSpPr>
              <p:cNvPr id="17" name="Rectangle 16">
                <a:extLst>
                  <a:ext uri="{FF2B5EF4-FFF2-40B4-BE49-F238E27FC236}">
                    <a16:creationId xmlns:a16="http://schemas.microsoft.com/office/drawing/2014/main" id="{081D28D7-C513-4B48-AB41-9CFADC3BF913}"/>
                  </a:ext>
                </a:extLst>
              </p:cNvPr>
              <p:cNvSpPr/>
              <p:nvPr/>
            </p:nvSpPr>
            <p:spPr>
              <a:xfrm>
                <a:off x="7340656" y="3481970"/>
                <a:ext cx="4140000" cy="897784"/>
              </a:xfrm>
              <a:prstGeom prst="rect">
                <a:avLst/>
              </a:prstGeom>
              <a:grp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0000" tIns="137160" rIns="108000" bIns="274320" numCol="1" spcCol="1270" anchor="t" anchorCtr="0">
                <a:noAutofit/>
              </a:bodyPr>
              <a:lstStyle/>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100" b="0" i="0" u="none" strike="noStrike" kern="1200" cap="none" normalizeH="0" noProof="0" dirty="0">
                    <a:ln>
                      <a:noFill/>
                    </a:ln>
                    <a:solidFill>
                      <a:srgbClr val="FFFFFF">
                        <a:alpha val="50000"/>
                      </a:srgbClr>
                    </a:solidFill>
                    <a:effectLst/>
                    <a:uLnTx/>
                    <a:uFillTx/>
                    <a:latin typeface="Graphik Medium" panose="020B0603030202060203" pitchFamily="34" charset="0"/>
                    <a:ea typeface="+mn-ea"/>
                    <a:cs typeface="+mn-cs"/>
                  </a:rPr>
                  <a:t>PATH 2</a:t>
                </a:r>
                <a:endParaRPr kumimoji="0" lang="en-US" sz="1100" b="0" i="0" u="none" strike="noStrike" kern="1200" cap="none" normalizeH="0" noProof="0" dirty="0">
                  <a:ln>
                    <a:noFill/>
                  </a:ln>
                  <a:solidFill>
                    <a:srgbClr val="FFFFFF"/>
                  </a:solidFill>
                  <a:effectLst/>
                  <a:uLnTx/>
                  <a:uFillTx/>
                  <a:latin typeface="Graphik Medium" panose="020B0603030202060203" pitchFamily="34" charset="0"/>
                  <a:ea typeface="+mn-ea"/>
                  <a:cs typeface="+mn-cs"/>
                </a:endParaRPr>
              </a:p>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Discover AI application </a:t>
                </a:r>
                <a:b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b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and develop proof of concept</a:t>
                </a:r>
              </a:p>
            </p:txBody>
          </p:sp>
        </p:grpSp>
        <p:sp>
          <p:nvSpPr>
            <p:cNvPr id="8" name="Rectangle 7">
              <a:extLst>
                <a:ext uri="{FF2B5EF4-FFF2-40B4-BE49-F238E27FC236}">
                  <a16:creationId xmlns:a16="http://schemas.microsoft.com/office/drawing/2014/main" id="{A816225F-EBE6-419F-9664-78FDC0500FCA}"/>
                </a:ext>
              </a:extLst>
            </p:cNvPr>
            <p:cNvSpPr>
              <a:spLocks/>
            </p:cNvSpPr>
            <p:nvPr/>
          </p:nvSpPr>
          <p:spPr>
            <a:xfrm>
              <a:off x="2644427" y="4379755"/>
              <a:ext cx="4140000" cy="1887482"/>
            </a:xfrm>
            <a:prstGeom prst="rect">
              <a:avLst/>
            </a:prstGeom>
            <a:solidFill>
              <a:schemeClr val="bg1">
                <a:lumMod val="95000"/>
                <a:alpha val="50000"/>
              </a:schemeClr>
            </a:solid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2880" tIns="182880" rIns="182880" bIns="274320" numCol="1" spcCol="1270" anchor="t" anchorCtr="0">
              <a:noAutofit/>
            </a:bodyPr>
            <a:lstStyle/>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Analyze and assess current AI architecture </a:t>
              </a:r>
              <a:b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b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and governance</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Map reference architecture </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Prioritize MVP use cases</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Design roadmap</a:t>
              </a:r>
            </a:p>
          </p:txBody>
        </p:sp>
        <p:sp>
          <p:nvSpPr>
            <p:cNvPr id="9" name="Rectangle 8">
              <a:extLst>
                <a:ext uri="{FF2B5EF4-FFF2-40B4-BE49-F238E27FC236}">
                  <a16:creationId xmlns:a16="http://schemas.microsoft.com/office/drawing/2014/main" id="{971D0421-7319-4EEB-BC8F-AB805E7A1763}"/>
                </a:ext>
              </a:extLst>
            </p:cNvPr>
            <p:cNvSpPr/>
            <p:nvPr/>
          </p:nvSpPr>
          <p:spPr>
            <a:xfrm>
              <a:off x="7340654" y="4379755"/>
              <a:ext cx="4140000" cy="1887482"/>
            </a:xfrm>
            <a:prstGeom prst="rect">
              <a:avLst/>
            </a:prstGeom>
            <a:solidFill>
              <a:schemeClr val="bg1">
                <a:lumMod val="95000"/>
                <a:alpha val="50000"/>
              </a:schemeClr>
            </a:solid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2880" tIns="182880" rIns="182880" bIns="274320" numCol="1" spcCol="1270" anchor="t" anchorCtr="0">
              <a:noAutofit/>
            </a:bodyPr>
            <a:lstStyle/>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Conduct data discovery regarding availability</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Perform process integration feasibility</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Develop AI proof of concept with real data</a:t>
              </a:r>
            </a:p>
          </p:txBody>
        </p:sp>
        <p:sp>
          <p:nvSpPr>
            <p:cNvPr id="2" name="TextBox 1">
              <a:extLst>
                <a:ext uri="{FF2B5EF4-FFF2-40B4-BE49-F238E27FC236}">
                  <a16:creationId xmlns:a16="http://schemas.microsoft.com/office/drawing/2014/main" id="{F111ABAB-73AB-49E8-B07C-30B555DD4F7E}"/>
                </a:ext>
              </a:extLst>
            </p:cNvPr>
            <p:cNvSpPr txBox="1"/>
            <p:nvPr/>
          </p:nvSpPr>
          <p:spPr>
            <a:xfrm>
              <a:off x="2991112" y="3217338"/>
              <a:ext cx="1843358" cy="264632"/>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Medium" panose="020B0603030202060203" pitchFamily="34" charset="0"/>
                <a:ea typeface="+mn-ea"/>
                <a:cs typeface="+mn-cs"/>
              </a:endParaRPr>
            </a:p>
          </p:txBody>
        </p:sp>
      </p:grpSp>
      <p:sp>
        <p:nvSpPr>
          <p:cNvPr id="11" name="object 7">
            <a:extLst>
              <a:ext uri="{FF2B5EF4-FFF2-40B4-BE49-F238E27FC236}">
                <a16:creationId xmlns:a16="http://schemas.microsoft.com/office/drawing/2014/main" id="{D4FFDCD7-0885-425B-92B0-0258D912BA69}"/>
              </a:ext>
            </a:extLst>
          </p:cNvPr>
          <p:cNvSpPr txBox="1"/>
          <p:nvPr/>
        </p:nvSpPr>
        <p:spPr>
          <a:xfrm>
            <a:off x="359461" y="323286"/>
            <a:ext cx="4700219" cy="548868"/>
          </a:xfrm>
          <a:prstGeom prst="rect">
            <a:avLst/>
          </a:prstGeom>
        </p:spPr>
        <p:txBody>
          <a:bodyPr vert="horz" wrap="square" lIns="0" tIns="25400" rIns="0" bIns="0" rtlCol="0">
            <a:sp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150" normalizeH="0" baseline="0" noProof="0" dirty="0">
                <a:ln>
                  <a:noFill/>
                </a:ln>
                <a:solidFill>
                  <a:srgbClr val="FFFFFF"/>
                </a:solidFill>
                <a:effectLst/>
                <a:uLnTx/>
                <a:uFillTx/>
                <a:latin typeface="Graphik Medium" panose="020B0503030202060203" pitchFamily="34" charset="77"/>
                <a:ea typeface="+mj-ea"/>
                <a:cs typeface="+mj-cs"/>
              </a:rPr>
              <a:t>Let’s get </a:t>
            </a:r>
            <a:r>
              <a:rPr kumimoji="0" lang="en-US" sz="4000" b="0" i="0" u="none" strike="noStrike" kern="1200" cap="none" spc="0" normalizeH="0" baseline="0" noProof="0" dirty="0">
                <a:ln>
                  <a:noFill/>
                </a:ln>
                <a:solidFill>
                  <a:srgbClr val="FFFFFF"/>
                </a:solidFill>
                <a:effectLst/>
                <a:uLnTx/>
                <a:uFillTx/>
                <a:latin typeface="Graphik Medium" panose="020B0503030202060203" pitchFamily="34" charset="77"/>
                <a:ea typeface="+mj-ea"/>
                <a:cs typeface="+mj-cs"/>
              </a:rPr>
              <a:t>started</a:t>
            </a:r>
          </a:p>
        </p:txBody>
      </p:sp>
    </p:spTree>
    <p:extLst>
      <p:ext uri="{BB962C8B-B14F-4D97-AF65-F5344CB8AC3E}">
        <p14:creationId xmlns:p14="http://schemas.microsoft.com/office/powerpoint/2010/main" val="356086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FE1CBAE-7175-3943-BC9F-97005A78E404}"/>
              </a:ext>
            </a:extLst>
          </p:cNvPr>
          <p:cNvSpPr/>
          <p:nvPr/>
        </p:nvSpPr>
        <p:spPr>
          <a:xfrm>
            <a:off x="392717"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Enable faster time to value to operationalize AI-driven decisions and new business capabilities and deliver on-going, agile innovation with consistency and sustainability.</a:t>
            </a:r>
          </a:p>
        </p:txBody>
      </p:sp>
      <p:sp>
        <p:nvSpPr>
          <p:cNvPr id="24" name="Rectangle 23">
            <a:extLst>
              <a:ext uri="{FF2B5EF4-FFF2-40B4-BE49-F238E27FC236}">
                <a16:creationId xmlns:a16="http://schemas.microsoft.com/office/drawing/2014/main" id="{0D607127-90AC-9F40-9639-90C97F17B49E}"/>
              </a:ext>
            </a:extLst>
          </p:cNvPr>
          <p:cNvSpPr/>
          <p:nvPr/>
        </p:nvSpPr>
        <p:spPr>
          <a:xfrm>
            <a:off x="6108632"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Enable software level quality control/testing and end-to-end traceability and repeatability for lowering risks and failure rates right from the start and providing the ability to triage confidently.</a:t>
            </a:r>
          </a:p>
        </p:txBody>
      </p:sp>
      <p:sp>
        <p:nvSpPr>
          <p:cNvPr id="25" name="Rectangle 24">
            <a:extLst>
              <a:ext uri="{FF2B5EF4-FFF2-40B4-BE49-F238E27FC236}">
                <a16:creationId xmlns:a16="http://schemas.microsoft.com/office/drawing/2014/main" id="{8BA33809-0146-6D45-9448-D56ABABEBFD3}"/>
              </a:ext>
            </a:extLst>
          </p:cNvPr>
          <p:cNvSpPr/>
          <p:nvPr/>
        </p:nvSpPr>
        <p:spPr>
          <a:xfrm>
            <a:off x="3250674"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Drive operational reliability and reduction in </a:t>
            </a:r>
            <a:r>
              <a:rPr kumimoji="0" lang="en-US" sz="1400" b="0" i="0" u="none" strike="noStrike" kern="1200" cap="none" spc="0" normalizeH="0" baseline="0" noProof="0" dirty="0" err="1">
                <a:ln>
                  <a:noFill/>
                </a:ln>
                <a:solidFill>
                  <a:srgbClr val="000000"/>
                </a:solidFill>
                <a:effectLst/>
                <a:uLnTx/>
                <a:uFillTx/>
                <a:latin typeface="Graphik Light" panose="020B0403030202060203" pitchFamily="34" charset="77"/>
                <a:ea typeface="+mn-ea"/>
                <a:cs typeface="+mn-cs"/>
              </a:rPr>
              <a:t>OpEx</a:t>
            </a: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 across core areas, increase efficiency by automating business processes with AI and reduce deployment cost with end-to-end </a:t>
            </a:r>
            <a:r>
              <a:rPr kumimoji="0" lang="en-US" sz="1400" b="0" i="0" u="none" strike="noStrike" kern="1200" cap="none" spc="0" normalizeH="0" baseline="0" noProof="0" dirty="0" err="1">
                <a:ln>
                  <a:noFill/>
                </a:ln>
                <a:solidFill>
                  <a:srgbClr val="000000"/>
                </a:solidFill>
                <a:effectLst/>
                <a:uLnTx/>
                <a:uFillTx/>
                <a:latin typeface="Graphik Light" panose="020B0403030202060203" pitchFamily="34" charset="77"/>
                <a:ea typeface="+mn-ea"/>
                <a:cs typeface="+mn-cs"/>
              </a:rPr>
              <a:t>MLOps</a:t>
            </a: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 and governance. </a:t>
            </a:r>
          </a:p>
        </p:txBody>
      </p:sp>
      <p:sp>
        <p:nvSpPr>
          <p:cNvPr id="44" name="Rectangle 43">
            <a:extLst>
              <a:ext uri="{FF2B5EF4-FFF2-40B4-BE49-F238E27FC236}">
                <a16:creationId xmlns:a16="http://schemas.microsoft.com/office/drawing/2014/main" id="{E3500F93-AC0C-4B1F-A504-F81680319FCF}"/>
              </a:ext>
            </a:extLst>
          </p:cNvPr>
          <p:cNvSpPr/>
          <p:nvPr/>
        </p:nvSpPr>
        <p:spPr>
          <a:xfrm>
            <a:off x="8986471"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Aid continuous monitoring of impact to business outcomes, AI model preferences and system performance for sustainable value creation and build trust through AI traceability and ensure fairness in decision making.</a:t>
            </a:r>
          </a:p>
        </p:txBody>
      </p:sp>
      <p:sp>
        <p:nvSpPr>
          <p:cNvPr id="10" name="Title 9">
            <a:extLst>
              <a:ext uri="{FF2B5EF4-FFF2-40B4-BE49-F238E27FC236}">
                <a16:creationId xmlns:a16="http://schemas.microsoft.com/office/drawing/2014/main" id="{E2C924CF-F789-4113-B7CC-27678341181C}"/>
              </a:ext>
            </a:extLst>
          </p:cNvPr>
          <p:cNvSpPr>
            <a:spLocks noGrp="1"/>
          </p:cNvSpPr>
          <p:nvPr>
            <p:ph type="title"/>
          </p:nvPr>
        </p:nvSpPr>
        <p:spPr>
          <a:xfrm>
            <a:off x="360680" y="812706"/>
            <a:ext cx="10293621" cy="1131744"/>
          </a:xfrm>
        </p:spPr>
        <p:txBody>
          <a:bodyPr vert="horz" lIns="0" tIns="0" rIns="0" bIns="0" rtlCol="0" anchor="t">
            <a:noAutofit/>
          </a:bodyPr>
          <a:lstStyle/>
          <a:p>
            <a:pPr marL="14287">
              <a:lnSpc>
                <a:spcPct val="85000"/>
              </a:lnSpc>
              <a:spcBef>
                <a:spcPts val="600"/>
              </a:spcBef>
              <a:spcAft>
                <a:spcPts val="800"/>
              </a:spcAft>
              <a:buClr>
                <a:srgbClr val="000000"/>
              </a:buClr>
            </a:pPr>
            <a:r>
              <a:rPr lang="en-US" sz="3000" spc="-80" dirty="0">
                <a:solidFill>
                  <a:srgbClr val="000000"/>
                </a:solidFill>
              </a:rPr>
              <a:t>We help </a:t>
            </a:r>
            <a:r>
              <a:rPr lang="en-US" sz="3000" spc="-80" dirty="0">
                <a:ln w="3175" cmpd="sng">
                  <a:noFill/>
                </a:ln>
                <a:gradFill flip="none" rotWithShape="1">
                  <a:gsLst>
                    <a:gs pos="52000">
                      <a:schemeClr val="accent1"/>
                    </a:gs>
                    <a:gs pos="0">
                      <a:srgbClr val="D86286"/>
                    </a:gs>
                    <a:gs pos="100000">
                      <a:schemeClr val="accent3"/>
                    </a:gs>
                  </a:gsLst>
                  <a:lin ang="13500000" scaled="1"/>
                  <a:tileRect/>
                </a:gradFill>
              </a:rPr>
              <a:t>accelerate the journey to scaled AI and transform </a:t>
            </a:r>
            <a:r>
              <a:rPr lang="en-US" sz="3000" spc="-80" dirty="0">
                <a:solidFill>
                  <a:srgbClr val="000000"/>
                </a:solidFill>
              </a:rPr>
              <a:t>using cloud as the enabler and data as the driver</a:t>
            </a:r>
          </a:p>
        </p:txBody>
      </p:sp>
      <p:sp>
        <p:nvSpPr>
          <p:cNvPr id="57" name="Title 3">
            <a:extLst>
              <a:ext uri="{FF2B5EF4-FFF2-40B4-BE49-F238E27FC236}">
                <a16:creationId xmlns:a16="http://schemas.microsoft.com/office/drawing/2014/main" id="{BAED33BC-06C6-4A70-9854-F4BB45EC2F06}"/>
              </a:ext>
            </a:extLst>
          </p:cNvPr>
          <p:cNvSpPr txBox="1">
            <a:spLocks/>
          </p:cNvSpPr>
          <p:nvPr/>
        </p:nvSpPr>
        <p:spPr>
          <a:xfrm>
            <a:off x="390208" y="341176"/>
            <a:ext cx="3600000" cy="257232"/>
          </a:xfrm>
          <a:prstGeom prst="rect">
            <a:avLst/>
          </a:prstGeom>
        </p:spPr>
        <p:txBody>
          <a:bodyPr vert="horz" lIns="0" tIns="45720" rIns="0" bIns="0" rtlCol="0" anchor="t" anchorCtr="0">
            <a:noAutofit/>
          </a:bodyPr>
          <a:lstStyle>
            <a:lvl1pPr algn="l" defTabSz="914400" rtl="0" eaLnBrk="1" latinLnBrk="0" hangingPunct="1">
              <a:lnSpc>
                <a:spcPct val="80000"/>
              </a:lnSpc>
              <a:spcBef>
                <a:spcPct val="0"/>
              </a:spcBef>
              <a:buNone/>
              <a:defRPr sz="3600" b="0" i="0" kern="1200">
                <a:solidFill>
                  <a:schemeClr val="tx1"/>
                </a:solidFill>
                <a:latin typeface="Graphik Medium" panose="020B0503030202060203" pitchFamily="34" charset="77"/>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1800" b="0" i="0" u="none" strike="noStrike" kern="1200" cap="none" spc="-50" normalizeH="0" baseline="0" noProof="0" dirty="0">
                <a:ln>
                  <a:noFill/>
                </a:ln>
                <a:solidFill>
                  <a:srgbClr val="000000"/>
                </a:solidFill>
                <a:effectLst/>
                <a:uLnTx/>
                <a:uFillTx/>
                <a:latin typeface="Graphik Medium" panose="020B0603030202060203" pitchFamily="34" charset="0"/>
                <a:ea typeface="+mj-ea"/>
                <a:cs typeface="+mj-cs"/>
              </a:rPr>
              <a:t>Business value we deliver</a:t>
            </a:r>
          </a:p>
        </p:txBody>
      </p:sp>
      <p:grpSp>
        <p:nvGrpSpPr>
          <p:cNvPr id="55" name="Group 54">
            <a:extLst>
              <a:ext uri="{FF2B5EF4-FFF2-40B4-BE49-F238E27FC236}">
                <a16:creationId xmlns:a16="http://schemas.microsoft.com/office/drawing/2014/main" id="{2AE9803C-04DF-994C-B180-AB6CFB5A0BFA}"/>
              </a:ext>
            </a:extLst>
          </p:cNvPr>
          <p:cNvGrpSpPr/>
          <p:nvPr/>
        </p:nvGrpSpPr>
        <p:grpSpPr>
          <a:xfrm>
            <a:off x="392717" y="2019446"/>
            <a:ext cx="11231179" cy="1899920"/>
            <a:chOff x="453678" y="2143760"/>
            <a:chExt cx="11304658" cy="1899920"/>
          </a:xfrm>
          <a:gradFill>
            <a:gsLst>
              <a:gs pos="0">
                <a:srgbClr val="D86286"/>
              </a:gs>
              <a:gs pos="100000">
                <a:schemeClr val="accent3">
                  <a:lumMod val="97000"/>
                  <a:lumOff val="3000"/>
                </a:schemeClr>
              </a:gs>
              <a:gs pos="50000">
                <a:schemeClr val="accent3">
                  <a:lumMod val="60000"/>
                  <a:lumOff val="40000"/>
                </a:schemeClr>
              </a:gs>
            </a:gsLst>
            <a:lin ang="10800000" scaled="1"/>
          </a:gradFill>
        </p:grpSpPr>
        <p:sp>
          <p:nvSpPr>
            <p:cNvPr id="13" name="Rectangle 12">
              <a:extLst>
                <a:ext uri="{FF2B5EF4-FFF2-40B4-BE49-F238E27FC236}">
                  <a16:creationId xmlns:a16="http://schemas.microsoft.com/office/drawing/2014/main" id="{30AFEF4A-02D0-4502-8D65-AD1D6067508B}"/>
                </a:ext>
              </a:extLst>
            </p:cNvPr>
            <p:cNvSpPr/>
            <p:nvPr/>
          </p:nvSpPr>
          <p:spPr>
            <a:xfrm>
              <a:off x="3330333"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Reduced cost to operate and deploy</a:t>
              </a:r>
            </a:p>
          </p:txBody>
        </p:sp>
        <p:sp>
          <p:nvSpPr>
            <p:cNvPr id="6" name="Rectangle 5">
              <a:extLst>
                <a:ext uri="{FF2B5EF4-FFF2-40B4-BE49-F238E27FC236}">
                  <a16:creationId xmlns:a16="http://schemas.microsoft.com/office/drawing/2014/main" id="{65117E78-E241-43B5-9811-887EF168AA11}"/>
                </a:ext>
              </a:extLst>
            </p:cNvPr>
            <p:cNvSpPr/>
            <p:nvPr/>
          </p:nvSpPr>
          <p:spPr>
            <a:xfrm>
              <a:off x="453678"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Reduced time to operations</a:t>
              </a:r>
            </a:p>
          </p:txBody>
        </p:sp>
        <p:sp>
          <p:nvSpPr>
            <p:cNvPr id="7" name="Rectangle 6">
              <a:extLst>
                <a:ext uri="{FF2B5EF4-FFF2-40B4-BE49-F238E27FC236}">
                  <a16:creationId xmlns:a16="http://schemas.microsoft.com/office/drawing/2014/main" id="{A81047A8-71A0-4824-A296-D1B13EBAD7C2}"/>
                </a:ext>
              </a:extLst>
            </p:cNvPr>
            <p:cNvSpPr/>
            <p:nvPr/>
          </p:nvSpPr>
          <p:spPr>
            <a:xfrm>
              <a:off x="6206988"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Minimized risk &amp; AI failures</a:t>
              </a:r>
            </a:p>
          </p:txBody>
        </p:sp>
        <p:sp>
          <p:nvSpPr>
            <p:cNvPr id="45" name="Rectangle 44">
              <a:extLst>
                <a:ext uri="{FF2B5EF4-FFF2-40B4-BE49-F238E27FC236}">
                  <a16:creationId xmlns:a16="http://schemas.microsoft.com/office/drawing/2014/main" id="{487D2883-7083-4AE9-AEF8-629D05DDE55A}"/>
                </a:ext>
              </a:extLst>
            </p:cNvPr>
            <p:cNvSpPr/>
            <p:nvPr/>
          </p:nvSpPr>
          <p:spPr>
            <a:xfrm>
              <a:off x="9103655"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Sustainable performance</a:t>
              </a:r>
            </a:p>
          </p:txBody>
        </p:sp>
      </p:grpSp>
      <p:grpSp>
        <p:nvGrpSpPr>
          <p:cNvPr id="14" name="Group 183">
            <a:extLst>
              <a:ext uri="{FF2B5EF4-FFF2-40B4-BE49-F238E27FC236}">
                <a16:creationId xmlns:a16="http://schemas.microsoft.com/office/drawing/2014/main" id="{7B0D987B-9315-441F-810C-B3AEDC148196}"/>
              </a:ext>
            </a:extLst>
          </p:cNvPr>
          <p:cNvGrpSpPr>
            <a:grpSpLocks noChangeAspect="1"/>
          </p:cNvGrpSpPr>
          <p:nvPr/>
        </p:nvGrpSpPr>
        <p:grpSpPr bwMode="auto">
          <a:xfrm>
            <a:off x="568104" y="2255629"/>
            <a:ext cx="450852" cy="450852"/>
            <a:chOff x="6536" y="440"/>
            <a:chExt cx="426" cy="426"/>
          </a:xfrm>
          <a:solidFill>
            <a:srgbClr val="FFFFFF"/>
          </a:solidFill>
        </p:grpSpPr>
        <p:sp>
          <p:nvSpPr>
            <p:cNvPr id="15" name="Freeform 184">
              <a:extLst>
                <a:ext uri="{FF2B5EF4-FFF2-40B4-BE49-F238E27FC236}">
                  <a16:creationId xmlns:a16="http://schemas.microsoft.com/office/drawing/2014/main" id="{DEBFDEDE-C337-486A-A92E-40DAFB981A6C}"/>
                </a:ext>
              </a:extLst>
            </p:cNvPr>
            <p:cNvSpPr>
              <a:spLocks/>
            </p:cNvSpPr>
            <p:nvPr/>
          </p:nvSpPr>
          <p:spPr bwMode="auto">
            <a:xfrm>
              <a:off x="6572" y="635"/>
              <a:ext cx="53" cy="18"/>
            </a:xfrm>
            <a:custGeom>
              <a:avLst/>
              <a:gdLst>
                <a:gd name="T0" fmla="*/ 36 w 36"/>
                <a:gd name="T1" fmla="*/ 6 h 12"/>
                <a:gd name="T2" fmla="*/ 30 w 36"/>
                <a:gd name="T3" fmla="*/ 0 h 12"/>
                <a:gd name="T4" fmla="*/ 6 w 36"/>
                <a:gd name="T5" fmla="*/ 0 h 12"/>
                <a:gd name="T6" fmla="*/ 0 w 36"/>
                <a:gd name="T7" fmla="*/ 6 h 12"/>
                <a:gd name="T8" fmla="*/ 6 w 36"/>
                <a:gd name="T9" fmla="*/ 12 h 12"/>
                <a:gd name="T10" fmla="*/ 30 w 36"/>
                <a:gd name="T11" fmla="*/ 12 h 12"/>
                <a:gd name="T12" fmla="*/ 36 w 36"/>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6" y="6"/>
                  </a:moveTo>
                  <a:cubicBezTo>
                    <a:pt x="36" y="3"/>
                    <a:pt x="33" y="0"/>
                    <a:pt x="30" y="0"/>
                  </a:cubicBezTo>
                  <a:cubicBezTo>
                    <a:pt x="6" y="0"/>
                    <a:pt x="6" y="0"/>
                    <a:pt x="6" y="0"/>
                  </a:cubicBezTo>
                  <a:cubicBezTo>
                    <a:pt x="3" y="0"/>
                    <a:pt x="0" y="3"/>
                    <a:pt x="0" y="6"/>
                  </a:cubicBezTo>
                  <a:cubicBezTo>
                    <a:pt x="0" y="10"/>
                    <a:pt x="3" y="12"/>
                    <a:pt x="6" y="12"/>
                  </a:cubicBezTo>
                  <a:cubicBezTo>
                    <a:pt x="30" y="12"/>
                    <a:pt x="30" y="12"/>
                    <a:pt x="30" y="12"/>
                  </a:cubicBezTo>
                  <a:cubicBezTo>
                    <a:pt x="33" y="12"/>
                    <a:pt x="36" y="10"/>
                    <a:pt x="3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6" name="Freeform 185">
              <a:extLst>
                <a:ext uri="{FF2B5EF4-FFF2-40B4-BE49-F238E27FC236}">
                  <a16:creationId xmlns:a16="http://schemas.microsoft.com/office/drawing/2014/main" id="{66FAE9CB-B6C7-4C3D-A7DC-052CFD6160F4}"/>
                </a:ext>
              </a:extLst>
            </p:cNvPr>
            <p:cNvSpPr>
              <a:spLocks/>
            </p:cNvSpPr>
            <p:nvPr/>
          </p:nvSpPr>
          <p:spPr bwMode="auto">
            <a:xfrm>
              <a:off x="6873" y="635"/>
              <a:ext cx="54"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3" y="12"/>
                    <a:pt x="36" y="10"/>
                    <a:pt x="36" y="6"/>
                  </a:cubicBezTo>
                  <a:cubicBezTo>
                    <a:pt x="36" y="3"/>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7" name="Freeform 186">
              <a:extLst>
                <a:ext uri="{FF2B5EF4-FFF2-40B4-BE49-F238E27FC236}">
                  <a16:creationId xmlns:a16="http://schemas.microsoft.com/office/drawing/2014/main" id="{39589E7D-08FA-4F37-8CBF-272C54822AA8}"/>
                </a:ext>
              </a:extLst>
            </p:cNvPr>
            <p:cNvSpPr>
              <a:spLocks/>
            </p:cNvSpPr>
            <p:nvPr/>
          </p:nvSpPr>
          <p:spPr bwMode="auto">
            <a:xfrm>
              <a:off x="6740" y="777"/>
              <a:ext cx="18" cy="54"/>
            </a:xfrm>
            <a:custGeom>
              <a:avLst/>
              <a:gdLst>
                <a:gd name="T0" fmla="*/ 6 w 12"/>
                <a:gd name="T1" fmla="*/ 0 h 36"/>
                <a:gd name="T2" fmla="*/ 0 w 12"/>
                <a:gd name="T3" fmla="*/ 6 h 36"/>
                <a:gd name="T4" fmla="*/ 0 w 12"/>
                <a:gd name="T5" fmla="*/ 30 h 36"/>
                <a:gd name="T6" fmla="*/ 6 w 12"/>
                <a:gd name="T7" fmla="*/ 36 h 36"/>
                <a:gd name="T8" fmla="*/ 12 w 12"/>
                <a:gd name="T9" fmla="*/ 30 h 36"/>
                <a:gd name="T10" fmla="*/ 12 w 12"/>
                <a:gd name="T11" fmla="*/ 6 h 36"/>
                <a:gd name="T12" fmla="*/ 6 w 1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0"/>
                  </a:moveTo>
                  <a:cubicBezTo>
                    <a:pt x="3" y="0"/>
                    <a:pt x="0" y="3"/>
                    <a:pt x="0" y="6"/>
                  </a:cubicBezTo>
                  <a:cubicBezTo>
                    <a:pt x="0" y="30"/>
                    <a:pt x="0" y="30"/>
                    <a:pt x="0" y="30"/>
                  </a:cubicBezTo>
                  <a:cubicBezTo>
                    <a:pt x="0" y="34"/>
                    <a:pt x="3" y="36"/>
                    <a:pt x="6" y="36"/>
                  </a:cubicBezTo>
                  <a:cubicBezTo>
                    <a:pt x="9" y="36"/>
                    <a:pt x="12" y="34"/>
                    <a:pt x="12" y="30"/>
                  </a:cubicBezTo>
                  <a:cubicBezTo>
                    <a:pt x="12" y="6"/>
                    <a:pt x="12" y="6"/>
                    <a:pt x="12" y="6"/>
                  </a:cubicBezTo>
                  <a:cubicBezTo>
                    <a:pt x="12" y="3"/>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8" name="Freeform 187">
              <a:extLst>
                <a:ext uri="{FF2B5EF4-FFF2-40B4-BE49-F238E27FC236}">
                  <a16:creationId xmlns:a16="http://schemas.microsoft.com/office/drawing/2014/main" id="{8FB969FD-8745-44BD-A883-921337C2F575}"/>
                </a:ext>
              </a:extLst>
            </p:cNvPr>
            <p:cNvSpPr>
              <a:spLocks/>
            </p:cNvSpPr>
            <p:nvPr/>
          </p:nvSpPr>
          <p:spPr bwMode="auto">
            <a:xfrm>
              <a:off x="6740" y="476"/>
              <a:ext cx="18" cy="53"/>
            </a:xfrm>
            <a:custGeom>
              <a:avLst/>
              <a:gdLst>
                <a:gd name="T0" fmla="*/ 6 w 12"/>
                <a:gd name="T1" fmla="*/ 0 h 36"/>
                <a:gd name="T2" fmla="*/ 0 w 12"/>
                <a:gd name="T3" fmla="*/ 6 h 36"/>
                <a:gd name="T4" fmla="*/ 0 w 12"/>
                <a:gd name="T5" fmla="*/ 30 h 36"/>
                <a:gd name="T6" fmla="*/ 6 w 12"/>
                <a:gd name="T7" fmla="*/ 36 h 36"/>
                <a:gd name="T8" fmla="*/ 12 w 12"/>
                <a:gd name="T9" fmla="*/ 30 h 36"/>
                <a:gd name="T10" fmla="*/ 12 w 12"/>
                <a:gd name="T11" fmla="*/ 6 h 36"/>
                <a:gd name="T12" fmla="*/ 6 w 1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0"/>
                  </a:moveTo>
                  <a:cubicBezTo>
                    <a:pt x="3" y="0"/>
                    <a:pt x="0" y="3"/>
                    <a:pt x="0" y="6"/>
                  </a:cubicBezTo>
                  <a:cubicBezTo>
                    <a:pt x="0" y="30"/>
                    <a:pt x="0" y="30"/>
                    <a:pt x="0" y="30"/>
                  </a:cubicBezTo>
                  <a:cubicBezTo>
                    <a:pt x="0" y="34"/>
                    <a:pt x="3" y="36"/>
                    <a:pt x="6" y="36"/>
                  </a:cubicBezTo>
                  <a:cubicBezTo>
                    <a:pt x="9" y="36"/>
                    <a:pt x="12" y="34"/>
                    <a:pt x="12" y="30"/>
                  </a:cubicBezTo>
                  <a:cubicBezTo>
                    <a:pt x="12" y="6"/>
                    <a:pt x="12" y="6"/>
                    <a:pt x="12" y="6"/>
                  </a:cubicBezTo>
                  <a:cubicBezTo>
                    <a:pt x="12" y="3"/>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9" name="Freeform 188">
              <a:extLst>
                <a:ext uri="{FF2B5EF4-FFF2-40B4-BE49-F238E27FC236}">
                  <a16:creationId xmlns:a16="http://schemas.microsoft.com/office/drawing/2014/main" id="{DD796A3B-9836-4F44-A33A-2797C1A021B6}"/>
                </a:ext>
              </a:extLst>
            </p:cNvPr>
            <p:cNvSpPr>
              <a:spLocks/>
            </p:cNvSpPr>
            <p:nvPr/>
          </p:nvSpPr>
          <p:spPr bwMode="auto">
            <a:xfrm>
              <a:off x="6536" y="440"/>
              <a:ext cx="426" cy="426"/>
            </a:xfrm>
            <a:custGeom>
              <a:avLst/>
              <a:gdLst>
                <a:gd name="T0" fmla="*/ 258 w 288"/>
                <a:gd name="T1" fmla="*/ 77 h 288"/>
                <a:gd name="T2" fmla="*/ 276 w 288"/>
                <a:gd name="T3" fmla="*/ 144 h 288"/>
                <a:gd name="T4" fmla="*/ 144 w 288"/>
                <a:gd name="T5" fmla="*/ 276 h 288"/>
                <a:gd name="T6" fmla="*/ 12 w 288"/>
                <a:gd name="T7" fmla="*/ 144 h 288"/>
                <a:gd name="T8" fmla="*/ 144 w 288"/>
                <a:gd name="T9" fmla="*/ 12 h 288"/>
                <a:gd name="T10" fmla="*/ 229 w 288"/>
                <a:gd name="T11" fmla="*/ 43 h 288"/>
                <a:gd name="T12" fmla="*/ 237 w 288"/>
                <a:gd name="T13" fmla="*/ 35 h 288"/>
                <a:gd name="T14" fmla="*/ 144 w 288"/>
                <a:gd name="T15" fmla="*/ 0 h 288"/>
                <a:gd name="T16" fmla="*/ 0 w 288"/>
                <a:gd name="T17" fmla="*/ 144 h 288"/>
                <a:gd name="T18" fmla="*/ 144 w 288"/>
                <a:gd name="T19" fmla="*/ 288 h 288"/>
                <a:gd name="T20" fmla="*/ 288 w 288"/>
                <a:gd name="T21" fmla="*/ 144 h 288"/>
                <a:gd name="T22" fmla="*/ 266 w 288"/>
                <a:gd name="T23" fmla="*/ 69 h 288"/>
                <a:gd name="T24" fmla="*/ 258 w 288"/>
                <a:gd name="T25" fmla="*/ 7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258" y="77"/>
                  </a:moveTo>
                  <a:cubicBezTo>
                    <a:pt x="269" y="97"/>
                    <a:pt x="276" y="120"/>
                    <a:pt x="276" y="144"/>
                  </a:cubicBezTo>
                  <a:cubicBezTo>
                    <a:pt x="276" y="217"/>
                    <a:pt x="217" y="276"/>
                    <a:pt x="144" y="276"/>
                  </a:cubicBezTo>
                  <a:cubicBezTo>
                    <a:pt x="71" y="276"/>
                    <a:pt x="12" y="217"/>
                    <a:pt x="12" y="144"/>
                  </a:cubicBezTo>
                  <a:cubicBezTo>
                    <a:pt x="12" y="72"/>
                    <a:pt x="71" y="12"/>
                    <a:pt x="144" y="12"/>
                  </a:cubicBezTo>
                  <a:cubicBezTo>
                    <a:pt x="176" y="12"/>
                    <a:pt x="206" y="24"/>
                    <a:pt x="229" y="43"/>
                  </a:cubicBezTo>
                  <a:cubicBezTo>
                    <a:pt x="237" y="35"/>
                    <a:pt x="237" y="35"/>
                    <a:pt x="237" y="35"/>
                  </a:cubicBezTo>
                  <a:cubicBezTo>
                    <a:pt x="212" y="13"/>
                    <a:pt x="180" y="0"/>
                    <a:pt x="144" y="0"/>
                  </a:cubicBezTo>
                  <a:cubicBezTo>
                    <a:pt x="65" y="0"/>
                    <a:pt x="0" y="65"/>
                    <a:pt x="0" y="144"/>
                  </a:cubicBezTo>
                  <a:cubicBezTo>
                    <a:pt x="0" y="224"/>
                    <a:pt x="65" y="288"/>
                    <a:pt x="144" y="288"/>
                  </a:cubicBezTo>
                  <a:cubicBezTo>
                    <a:pt x="223" y="288"/>
                    <a:pt x="288" y="224"/>
                    <a:pt x="288" y="144"/>
                  </a:cubicBezTo>
                  <a:cubicBezTo>
                    <a:pt x="288" y="117"/>
                    <a:pt x="280" y="91"/>
                    <a:pt x="266" y="69"/>
                  </a:cubicBezTo>
                  <a:lnTo>
                    <a:pt x="258"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20" name="Freeform 189">
              <a:extLst>
                <a:ext uri="{FF2B5EF4-FFF2-40B4-BE49-F238E27FC236}">
                  <a16:creationId xmlns:a16="http://schemas.microsoft.com/office/drawing/2014/main" id="{8E436DB8-3236-4C29-A703-0337B217D793}"/>
                </a:ext>
              </a:extLst>
            </p:cNvPr>
            <p:cNvSpPr>
              <a:spLocks/>
            </p:cNvSpPr>
            <p:nvPr/>
          </p:nvSpPr>
          <p:spPr bwMode="auto">
            <a:xfrm>
              <a:off x="6740" y="483"/>
              <a:ext cx="203" cy="201"/>
            </a:xfrm>
            <a:custGeom>
              <a:avLst/>
              <a:gdLst>
                <a:gd name="T0" fmla="*/ 7 w 137"/>
                <a:gd name="T1" fmla="*/ 136 h 136"/>
                <a:gd name="T2" fmla="*/ 11 w 137"/>
                <a:gd name="T3" fmla="*/ 134 h 136"/>
                <a:gd name="T4" fmla="*/ 134 w 137"/>
                <a:gd name="T5" fmla="*/ 11 h 136"/>
                <a:gd name="T6" fmla="*/ 134 w 137"/>
                <a:gd name="T7" fmla="*/ 2 h 136"/>
                <a:gd name="T8" fmla="*/ 126 w 137"/>
                <a:gd name="T9" fmla="*/ 2 h 136"/>
                <a:gd name="T10" fmla="*/ 3 w 137"/>
                <a:gd name="T11" fmla="*/ 126 h 136"/>
                <a:gd name="T12" fmla="*/ 3 w 137"/>
                <a:gd name="T13" fmla="*/ 134 h 136"/>
                <a:gd name="T14" fmla="*/ 7 w 137"/>
                <a:gd name="T15" fmla="*/ 136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36">
                  <a:moveTo>
                    <a:pt x="7" y="136"/>
                  </a:moveTo>
                  <a:cubicBezTo>
                    <a:pt x="8" y="136"/>
                    <a:pt x="10" y="135"/>
                    <a:pt x="11" y="134"/>
                  </a:cubicBezTo>
                  <a:cubicBezTo>
                    <a:pt x="134" y="11"/>
                    <a:pt x="134" y="11"/>
                    <a:pt x="134" y="11"/>
                  </a:cubicBezTo>
                  <a:cubicBezTo>
                    <a:pt x="137" y="8"/>
                    <a:pt x="137" y="5"/>
                    <a:pt x="134" y="2"/>
                  </a:cubicBezTo>
                  <a:cubicBezTo>
                    <a:pt x="132" y="0"/>
                    <a:pt x="128" y="0"/>
                    <a:pt x="126" y="2"/>
                  </a:cubicBezTo>
                  <a:cubicBezTo>
                    <a:pt x="3" y="126"/>
                    <a:pt x="3" y="126"/>
                    <a:pt x="3" y="126"/>
                  </a:cubicBezTo>
                  <a:cubicBezTo>
                    <a:pt x="0" y="128"/>
                    <a:pt x="0" y="132"/>
                    <a:pt x="3" y="134"/>
                  </a:cubicBezTo>
                  <a:cubicBezTo>
                    <a:pt x="4" y="135"/>
                    <a:pt x="5" y="136"/>
                    <a:pt x="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21" name="Freeform 190">
              <a:extLst>
                <a:ext uri="{FF2B5EF4-FFF2-40B4-BE49-F238E27FC236}">
                  <a16:creationId xmlns:a16="http://schemas.microsoft.com/office/drawing/2014/main" id="{F2AD4EE8-BA28-4C22-84F8-A27E91E99195}"/>
                </a:ext>
              </a:extLst>
            </p:cNvPr>
            <p:cNvSpPr>
              <a:spLocks/>
            </p:cNvSpPr>
            <p:nvPr/>
          </p:nvSpPr>
          <p:spPr bwMode="auto">
            <a:xfrm>
              <a:off x="6650" y="578"/>
              <a:ext cx="108" cy="106"/>
            </a:xfrm>
            <a:custGeom>
              <a:avLst/>
              <a:gdLst>
                <a:gd name="T0" fmla="*/ 11 w 73"/>
                <a:gd name="T1" fmla="*/ 2 h 72"/>
                <a:gd name="T2" fmla="*/ 2 w 73"/>
                <a:gd name="T3" fmla="*/ 2 h 72"/>
                <a:gd name="T4" fmla="*/ 2 w 73"/>
                <a:gd name="T5" fmla="*/ 11 h 72"/>
                <a:gd name="T6" fmla="*/ 62 w 73"/>
                <a:gd name="T7" fmla="*/ 71 h 72"/>
                <a:gd name="T8" fmla="*/ 66 w 73"/>
                <a:gd name="T9" fmla="*/ 72 h 72"/>
                <a:gd name="T10" fmla="*/ 71 w 73"/>
                <a:gd name="T11" fmla="*/ 71 h 72"/>
                <a:gd name="T12" fmla="*/ 71 w 73"/>
                <a:gd name="T13" fmla="*/ 62 h 72"/>
                <a:gd name="T14" fmla="*/ 11 w 73"/>
                <a:gd name="T15" fmla="*/ 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11" y="2"/>
                  </a:moveTo>
                  <a:cubicBezTo>
                    <a:pt x="8" y="0"/>
                    <a:pt x="4" y="0"/>
                    <a:pt x="2" y="2"/>
                  </a:cubicBezTo>
                  <a:cubicBezTo>
                    <a:pt x="0" y="4"/>
                    <a:pt x="0" y="8"/>
                    <a:pt x="2" y="11"/>
                  </a:cubicBezTo>
                  <a:cubicBezTo>
                    <a:pt x="62" y="71"/>
                    <a:pt x="62" y="71"/>
                    <a:pt x="62" y="71"/>
                  </a:cubicBezTo>
                  <a:cubicBezTo>
                    <a:pt x="63" y="72"/>
                    <a:pt x="65" y="72"/>
                    <a:pt x="66" y="72"/>
                  </a:cubicBezTo>
                  <a:cubicBezTo>
                    <a:pt x="68" y="72"/>
                    <a:pt x="70" y="72"/>
                    <a:pt x="71" y="71"/>
                  </a:cubicBezTo>
                  <a:cubicBezTo>
                    <a:pt x="73" y="68"/>
                    <a:pt x="73" y="64"/>
                    <a:pt x="71" y="62"/>
                  </a:cubicBez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grpSp>
        <p:nvGrpSpPr>
          <p:cNvPr id="22" name="Group 128">
            <a:extLst>
              <a:ext uri="{FF2B5EF4-FFF2-40B4-BE49-F238E27FC236}">
                <a16:creationId xmlns:a16="http://schemas.microsoft.com/office/drawing/2014/main" id="{6DA5F577-F5BB-4456-8DE9-47FE42742D07}"/>
              </a:ext>
            </a:extLst>
          </p:cNvPr>
          <p:cNvGrpSpPr>
            <a:grpSpLocks noChangeAspect="1"/>
          </p:cNvGrpSpPr>
          <p:nvPr/>
        </p:nvGrpSpPr>
        <p:grpSpPr bwMode="auto">
          <a:xfrm>
            <a:off x="3469078" y="2170707"/>
            <a:ext cx="503331" cy="470157"/>
            <a:chOff x="5686" y="1950"/>
            <a:chExt cx="440" cy="411"/>
          </a:xfrm>
          <a:solidFill>
            <a:srgbClr val="FFFFFF"/>
          </a:solidFill>
        </p:grpSpPr>
        <p:sp>
          <p:nvSpPr>
            <p:cNvPr id="26" name="Freeform 129">
              <a:extLst>
                <a:ext uri="{FF2B5EF4-FFF2-40B4-BE49-F238E27FC236}">
                  <a16:creationId xmlns:a16="http://schemas.microsoft.com/office/drawing/2014/main" id="{357E56C3-DE22-4489-A5D5-6DC2FE072E40}"/>
                </a:ext>
              </a:extLst>
            </p:cNvPr>
            <p:cNvSpPr>
              <a:spLocks noEditPoints="1"/>
            </p:cNvSpPr>
            <p:nvPr/>
          </p:nvSpPr>
          <p:spPr bwMode="auto">
            <a:xfrm>
              <a:off x="5686" y="2183"/>
              <a:ext cx="91" cy="163"/>
            </a:xfrm>
            <a:custGeom>
              <a:avLst/>
              <a:gdLst>
                <a:gd name="T0" fmla="*/ 54 w 60"/>
                <a:gd name="T1" fmla="*/ 109 h 109"/>
                <a:gd name="T2" fmla="*/ 6 w 60"/>
                <a:gd name="T3" fmla="*/ 109 h 109"/>
                <a:gd name="T4" fmla="*/ 0 w 60"/>
                <a:gd name="T5" fmla="*/ 103 h 109"/>
                <a:gd name="T6" fmla="*/ 0 w 60"/>
                <a:gd name="T7" fmla="*/ 6 h 109"/>
                <a:gd name="T8" fmla="*/ 6 w 60"/>
                <a:gd name="T9" fmla="*/ 0 h 109"/>
                <a:gd name="T10" fmla="*/ 54 w 60"/>
                <a:gd name="T11" fmla="*/ 0 h 109"/>
                <a:gd name="T12" fmla="*/ 60 w 60"/>
                <a:gd name="T13" fmla="*/ 6 h 109"/>
                <a:gd name="T14" fmla="*/ 60 w 60"/>
                <a:gd name="T15" fmla="*/ 103 h 109"/>
                <a:gd name="T16" fmla="*/ 54 w 60"/>
                <a:gd name="T17" fmla="*/ 109 h 109"/>
                <a:gd name="T18" fmla="*/ 12 w 60"/>
                <a:gd name="T19" fmla="*/ 97 h 109"/>
                <a:gd name="T20" fmla="*/ 48 w 60"/>
                <a:gd name="T21" fmla="*/ 97 h 109"/>
                <a:gd name="T22" fmla="*/ 48 w 60"/>
                <a:gd name="T23" fmla="*/ 12 h 109"/>
                <a:gd name="T24" fmla="*/ 12 w 60"/>
                <a:gd name="T25" fmla="*/ 12 h 109"/>
                <a:gd name="T26" fmla="*/ 12 w 60"/>
                <a:gd name="T27" fmla="*/ 9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9">
                  <a:moveTo>
                    <a:pt x="54" y="109"/>
                  </a:moveTo>
                  <a:cubicBezTo>
                    <a:pt x="6" y="109"/>
                    <a:pt x="6" y="109"/>
                    <a:pt x="6" y="109"/>
                  </a:cubicBezTo>
                  <a:cubicBezTo>
                    <a:pt x="3" y="109"/>
                    <a:pt x="0" y="106"/>
                    <a:pt x="0" y="103"/>
                  </a:cubicBezTo>
                  <a:cubicBezTo>
                    <a:pt x="0" y="6"/>
                    <a:pt x="0" y="6"/>
                    <a:pt x="0" y="6"/>
                  </a:cubicBezTo>
                  <a:cubicBezTo>
                    <a:pt x="0" y="3"/>
                    <a:pt x="3" y="0"/>
                    <a:pt x="6" y="0"/>
                  </a:cubicBezTo>
                  <a:cubicBezTo>
                    <a:pt x="54" y="0"/>
                    <a:pt x="54" y="0"/>
                    <a:pt x="54" y="0"/>
                  </a:cubicBezTo>
                  <a:cubicBezTo>
                    <a:pt x="57" y="0"/>
                    <a:pt x="60" y="3"/>
                    <a:pt x="60" y="6"/>
                  </a:cubicBezTo>
                  <a:cubicBezTo>
                    <a:pt x="60" y="103"/>
                    <a:pt x="60" y="103"/>
                    <a:pt x="60" y="103"/>
                  </a:cubicBezTo>
                  <a:cubicBezTo>
                    <a:pt x="60" y="106"/>
                    <a:pt x="57" y="109"/>
                    <a:pt x="54" y="109"/>
                  </a:cubicBezTo>
                  <a:close/>
                  <a:moveTo>
                    <a:pt x="12" y="97"/>
                  </a:moveTo>
                  <a:cubicBezTo>
                    <a:pt x="48" y="97"/>
                    <a:pt x="48" y="97"/>
                    <a:pt x="48" y="97"/>
                  </a:cubicBezTo>
                  <a:cubicBezTo>
                    <a:pt x="48" y="12"/>
                    <a:pt x="48" y="12"/>
                    <a:pt x="48" y="12"/>
                  </a:cubicBezTo>
                  <a:cubicBezTo>
                    <a:pt x="12" y="12"/>
                    <a:pt x="12" y="12"/>
                    <a:pt x="12" y="12"/>
                  </a:cubicBez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27" name="Freeform 130">
              <a:extLst>
                <a:ext uri="{FF2B5EF4-FFF2-40B4-BE49-F238E27FC236}">
                  <a16:creationId xmlns:a16="http://schemas.microsoft.com/office/drawing/2014/main" id="{8AC7BD87-8772-45B6-91B2-6C53E8A8AE19}"/>
                </a:ext>
              </a:extLst>
            </p:cNvPr>
            <p:cNvSpPr>
              <a:spLocks/>
            </p:cNvSpPr>
            <p:nvPr/>
          </p:nvSpPr>
          <p:spPr bwMode="auto">
            <a:xfrm>
              <a:off x="5757" y="2231"/>
              <a:ext cx="369" cy="130"/>
            </a:xfrm>
            <a:custGeom>
              <a:avLst/>
              <a:gdLst>
                <a:gd name="T0" fmla="*/ 105 w 241"/>
                <a:gd name="T1" fmla="*/ 87 h 87"/>
                <a:gd name="T2" fmla="*/ 40 w 241"/>
                <a:gd name="T3" fmla="*/ 70 h 87"/>
                <a:gd name="T4" fmla="*/ 5 w 241"/>
                <a:gd name="T5" fmla="*/ 58 h 87"/>
                <a:gd name="T6" fmla="*/ 1 w 241"/>
                <a:gd name="T7" fmla="*/ 50 h 87"/>
                <a:gd name="T8" fmla="*/ 9 w 241"/>
                <a:gd name="T9" fmla="*/ 46 h 87"/>
                <a:gd name="T10" fmla="*/ 44 w 241"/>
                <a:gd name="T11" fmla="*/ 58 h 87"/>
                <a:gd name="T12" fmla="*/ 173 w 241"/>
                <a:gd name="T13" fmla="*/ 47 h 87"/>
                <a:gd name="T14" fmla="*/ 224 w 241"/>
                <a:gd name="T15" fmla="*/ 21 h 87"/>
                <a:gd name="T16" fmla="*/ 201 w 241"/>
                <a:gd name="T17" fmla="*/ 16 h 87"/>
                <a:gd name="T18" fmla="*/ 148 w 241"/>
                <a:gd name="T19" fmla="*/ 34 h 87"/>
                <a:gd name="T20" fmla="*/ 140 w 241"/>
                <a:gd name="T21" fmla="*/ 30 h 87"/>
                <a:gd name="T22" fmla="*/ 144 w 241"/>
                <a:gd name="T23" fmla="*/ 22 h 87"/>
                <a:gd name="T24" fmla="*/ 197 w 241"/>
                <a:gd name="T25" fmla="*/ 4 h 87"/>
                <a:gd name="T26" fmla="*/ 239 w 241"/>
                <a:gd name="T27" fmla="*/ 18 h 87"/>
                <a:gd name="T28" fmla="*/ 241 w 241"/>
                <a:gd name="T29" fmla="*/ 23 h 87"/>
                <a:gd name="T30" fmla="*/ 238 w 241"/>
                <a:gd name="T31" fmla="*/ 28 h 87"/>
                <a:gd name="T32" fmla="*/ 179 w 241"/>
                <a:gd name="T33" fmla="*/ 58 h 87"/>
                <a:gd name="T34" fmla="*/ 105 w 241"/>
                <a:gd name="T3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87">
                  <a:moveTo>
                    <a:pt x="105" y="87"/>
                  </a:moveTo>
                  <a:cubicBezTo>
                    <a:pt x="89" y="87"/>
                    <a:pt x="72" y="81"/>
                    <a:pt x="40" y="70"/>
                  </a:cubicBezTo>
                  <a:cubicBezTo>
                    <a:pt x="30" y="66"/>
                    <a:pt x="19" y="62"/>
                    <a:pt x="5" y="58"/>
                  </a:cubicBezTo>
                  <a:cubicBezTo>
                    <a:pt x="2" y="57"/>
                    <a:pt x="0" y="53"/>
                    <a:pt x="1" y="50"/>
                  </a:cubicBezTo>
                  <a:cubicBezTo>
                    <a:pt x="2" y="47"/>
                    <a:pt x="6" y="45"/>
                    <a:pt x="9" y="46"/>
                  </a:cubicBezTo>
                  <a:cubicBezTo>
                    <a:pt x="22" y="51"/>
                    <a:pt x="34" y="55"/>
                    <a:pt x="44" y="58"/>
                  </a:cubicBezTo>
                  <a:cubicBezTo>
                    <a:pt x="110" y="81"/>
                    <a:pt x="110" y="81"/>
                    <a:pt x="173" y="47"/>
                  </a:cubicBezTo>
                  <a:cubicBezTo>
                    <a:pt x="187" y="40"/>
                    <a:pt x="204" y="31"/>
                    <a:pt x="224" y="21"/>
                  </a:cubicBezTo>
                  <a:cubicBezTo>
                    <a:pt x="215" y="14"/>
                    <a:pt x="209" y="14"/>
                    <a:pt x="201" y="16"/>
                  </a:cubicBezTo>
                  <a:cubicBezTo>
                    <a:pt x="148" y="34"/>
                    <a:pt x="148" y="34"/>
                    <a:pt x="148" y="34"/>
                  </a:cubicBezTo>
                  <a:cubicBezTo>
                    <a:pt x="145" y="35"/>
                    <a:pt x="141" y="33"/>
                    <a:pt x="140" y="30"/>
                  </a:cubicBezTo>
                  <a:cubicBezTo>
                    <a:pt x="139" y="27"/>
                    <a:pt x="141" y="23"/>
                    <a:pt x="144" y="22"/>
                  </a:cubicBezTo>
                  <a:cubicBezTo>
                    <a:pt x="197" y="4"/>
                    <a:pt x="197" y="4"/>
                    <a:pt x="197" y="4"/>
                  </a:cubicBezTo>
                  <a:cubicBezTo>
                    <a:pt x="213" y="0"/>
                    <a:pt x="225" y="4"/>
                    <a:pt x="239" y="18"/>
                  </a:cubicBezTo>
                  <a:cubicBezTo>
                    <a:pt x="241" y="19"/>
                    <a:pt x="241" y="21"/>
                    <a:pt x="241" y="23"/>
                  </a:cubicBezTo>
                  <a:cubicBezTo>
                    <a:pt x="241" y="25"/>
                    <a:pt x="239" y="27"/>
                    <a:pt x="238" y="28"/>
                  </a:cubicBezTo>
                  <a:cubicBezTo>
                    <a:pt x="213" y="40"/>
                    <a:pt x="194" y="50"/>
                    <a:pt x="179" y="58"/>
                  </a:cubicBezTo>
                  <a:cubicBezTo>
                    <a:pt x="142" y="78"/>
                    <a:pt x="125" y="87"/>
                    <a:pt x="105"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28" name="Freeform 131">
              <a:extLst>
                <a:ext uri="{FF2B5EF4-FFF2-40B4-BE49-F238E27FC236}">
                  <a16:creationId xmlns:a16="http://schemas.microsoft.com/office/drawing/2014/main" id="{F80A4551-9259-4F34-9246-8BB56A80C957}"/>
                </a:ext>
              </a:extLst>
            </p:cNvPr>
            <p:cNvSpPr>
              <a:spLocks/>
            </p:cNvSpPr>
            <p:nvPr/>
          </p:nvSpPr>
          <p:spPr bwMode="auto">
            <a:xfrm>
              <a:off x="5759" y="2201"/>
              <a:ext cx="233" cy="90"/>
            </a:xfrm>
            <a:custGeom>
              <a:avLst/>
              <a:gdLst>
                <a:gd name="T0" fmla="*/ 132 w 152"/>
                <a:gd name="T1" fmla="*/ 60 h 60"/>
                <a:gd name="T2" fmla="*/ 66 w 152"/>
                <a:gd name="T3" fmla="*/ 60 h 60"/>
                <a:gd name="T4" fmla="*/ 60 w 152"/>
                <a:gd name="T5" fmla="*/ 54 h 60"/>
                <a:gd name="T6" fmla="*/ 66 w 152"/>
                <a:gd name="T7" fmla="*/ 48 h 60"/>
                <a:gd name="T8" fmla="*/ 132 w 152"/>
                <a:gd name="T9" fmla="*/ 48 h 60"/>
                <a:gd name="T10" fmla="*/ 140 w 152"/>
                <a:gd name="T11" fmla="*/ 42 h 60"/>
                <a:gd name="T12" fmla="*/ 132 w 152"/>
                <a:gd name="T13" fmla="*/ 36 h 60"/>
                <a:gd name="T14" fmla="*/ 96 w 152"/>
                <a:gd name="T15" fmla="*/ 36 h 60"/>
                <a:gd name="T16" fmla="*/ 92 w 152"/>
                <a:gd name="T17" fmla="*/ 34 h 60"/>
                <a:gd name="T18" fmla="*/ 42 w 152"/>
                <a:gd name="T19" fmla="*/ 12 h 60"/>
                <a:gd name="T20" fmla="*/ 6 w 152"/>
                <a:gd name="T21" fmla="*/ 12 h 60"/>
                <a:gd name="T22" fmla="*/ 0 w 152"/>
                <a:gd name="T23" fmla="*/ 6 h 60"/>
                <a:gd name="T24" fmla="*/ 6 w 152"/>
                <a:gd name="T25" fmla="*/ 0 h 60"/>
                <a:gd name="T26" fmla="*/ 42 w 152"/>
                <a:gd name="T27" fmla="*/ 0 h 60"/>
                <a:gd name="T28" fmla="*/ 98 w 152"/>
                <a:gd name="T29" fmla="*/ 24 h 60"/>
                <a:gd name="T30" fmla="*/ 132 w 152"/>
                <a:gd name="T31" fmla="*/ 24 h 60"/>
                <a:gd name="T32" fmla="*/ 152 w 152"/>
                <a:gd name="T33" fmla="*/ 42 h 60"/>
                <a:gd name="T34" fmla="*/ 132 w 152"/>
                <a:gd name="T3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60">
                  <a:moveTo>
                    <a:pt x="132" y="60"/>
                  </a:moveTo>
                  <a:cubicBezTo>
                    <a:pt x="66" y="60"/>
                    <a:pt x="66" y="60"/>
                    <a:pt x="66" y="60"/>
                  </a:cubicBezTo>
                  <a:cubicBezTo>
                    <a:pt x="63" y="60"/>
                    <a:pt x="60" y="57"/>
                    <a:pt x="60" y="54"/>
                  </a:cubicBezTo>
                  <a:cubicBezTo>
                    <a:pt x="60" y="51"/>
                    <a:pt x="63" y="48"/>
                    <a:pt x="66" y="48"/>
                  </a:cubicBezTo>
                  <a:cubicBezTo>
                    <a:pt x="132" y="48"/>
                    <a:pt x="132" y="48"/>
                    <a:pt x="132" y="48"/>
                  </a:cubicBezTo>
                  <a:cubicBezTo>
                    <a:pt x="138" y="48"/>
                    <a:pt x="140" y="45"/>
                    <a:pt x="140" y="42"/>
                  </a:cubicBezTo>
                  <a:cubicBezTo>
                    <a:pt x="140" y="39"/>
                    <a:pt x="138" y="36"/>
                    <a:pt x="132" y="36"/>
                  </a:cubicBezTo>
                  <a:cubicBezTo>
                    <a:pt x="96" y="36"/>
                    <a:pt x="96" y="36"/>
                    <a:pt x="96" y="36"/>
                  </a:cubicBezTo>
                  <a:cubicBezTo>
                    <a:pt x="94" y="36"/>
                    <a:pt x="93" y="36"/>
                    <a:pt x="92" y="34"/>
                  </a:cubicBezTo>
                  <a:cubicBezTo>
                    <a:pt x="85" y="28"/>
                    <a:pt x="67" y="12"/>
                    <a:pt x="42" y="12"/>
                  </a:cubicBezTo>
                  <a:cubicBezTo>
                    <a:pt x="6" y="12"/>
                    <a:pt x="6" y="12"/>
                    <a:pt x="6" y="12"/>
                  </a:cubicBezTo>
                  <a:cubicBezTo>
                    <a:pt x="3" y="12"/>
                    <a:pt x="0" y="9"/>
                    <a:pt x="0" y="6"/>
                  </a:cubicBezTo>
                  <a:cubicBezTo>
                    <a:pt x="0" y="3"/>
                    <a:pt x="3" y="0"/>
                    <a:pt x="6" y="0"/>
                  </a:cubicBezTo>
                  <a:cubicBezTo>
                    <a:pt x="42" y="0"/>
                    <a:pt x="42" y="0"/>
                    <a:pt x="42" y="0"/>
                  </a:cubicBezTo>
                  <a:cubicBezTo>
                    <a:pt x="69" y="0"/>
                    <a:pt x="90" y="16"/>
                    <a:pt x="98" y="24"/>
                  </a:cubicBezTo>
                  <a:cubicBezTo>
                    <a:pt x="132" y="24"/>
                    <a:pt x="132" y="24"/>
                    <a:pt x="132" y="24"/>
                  </a:cubicBezTo>
                  <a:cubicBezTo>
                    <a:pt x="145" y="24"/>
                    <a:pt x="152" y="33"/>
                    <a:pt x="152" y="42"/>
                  </a:cubicBezTo>
                  <a:cubicBezTo>
                    <a:pt x="152" y="51"/>
                    <a:pt x="145" y="60"/>
                    <a:pt x="13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29" name="Freeform 132">
              <a:extLst>
                <a:ext uri="{FF2B5EF4-FFF2-40B4-BE49-F238E27FC236}">
                  <a16:creationId xmlns:a16="http://schemas.microsoft.com/office/drawing/2014/main" id="{6014F233-AD1A-442A-BE25-C860D52C4DEE}"/>
                </a:ext>
              </a:extLst>
            </p:cNvPr>
            <p:cNvSpPr>
              <a:spLocks noEditPoints="1"/>
            </p:cNvSpPr>
            <p:nvPr/>
          </p:nvSpPr>
          <p:spPr bwMode="auto">
            <a:xfrm>
              <a:off x="5943" y="1950"/>
              <a:ext cx="128" cy="125"/>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9"/>
                    <a:pt x="19" y="0"/>
                    <a:pt x="42" y="0"/>
                  </a:cubicBezTo>
                  <a:cubicBezTo>
                    <a:pt x="65" y="0"/>
                    <a:pt x="84" y="19"/>
                    <a:pt x="84" y="42"/>
                  </a:cubicBezTo>
                  <a:cubicBezTo>
                    <a:pt x="84" y="65"/>
                    <a:pt x="65" y="84"/>
                    <a:pt x="42" y="84"/>
                  </a:cubicBezTo>
                  <a:close/>
                  <a:moveTo>
                    <a:pt x="42" y="12"/>
                  </a:moveTo>
                  <a:cubicBezTo>
                    <a:pt x="25" y="12"/>
                    <a:pt x="12" y="26"/>
                    <a:pt x="12" y="42"/>
                  </a:cubicBezTo>
                  <a:cubicBezTo>
                    <a:pt x="12" y="59"/>
                    <a:pt x="25" y="72"/>
                    <a:pt x="42" y="72"/>
                  </a:cubicBezTo>
                  <a:cubicBezTo>
                    <a:pt x="59" y="72"/>
                    <a:pt x="72" y="59"/>
                    <a:pt x="72" y="42"/>
                  </a:cubicBezTo>
                  <a:cubicBezTo>
                    <a:pt x="72" y="26"/>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30" name="Freeform 133">
              <a:extLst>
                <a:ext uri="{FF2B5EF4-FFF2-40B4-BE49-F238E27FC236}">
                  <a16:creationId xmlns:a16="http://schemas.microsoft.com/office/drawing/2014/main" id="{7C14FBEB-3B17-4273-AE74-8E5DAFB0C90E}"/>
                </a:ext>
              </a:extLst>
            </p:cNvPr>
            <p:cNvSpPr>
              <a:spLocks noEditPoints="1"/>
            </p:cNvSpPr>
            <p:nvPr/>
          </p:nvSpPr>
          <p:spPr bwMode="auto">
            <a:xfrm>
              <a:off x="5851" y="2075"/>
              <a:ext cx="128" cy="126"/>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9"/>
                    <a:pt x="19" y="0"/>
                    <a:pt x="42" y="0"/>
                  </a:cubicBezTo>
                  <a:cubicBezTo>
                    <a:pt x="65" y="0"/>
                    <a:pt x="84" y="19"/>
                    <a:pt x="84" y="42"/>
                  </a:cubicBezTo>
                  <a:cubicBezTo>
                    <a:pt x="84" y="65"/>
                    <a:pt x="65" y="84"/>
                    <a:pt x="42" y="84"/>
                  </a:cubicBezTo>
                  <a:close/>
                  <a:moveTo>
                    <a:pt x="42" y="12"/>
                  </a:moveTo>
                  <a:cubicBezTo>
                    <a:pt x="25" y="12"/>
                    <a:pt x="12" y="26"/>
                    <a:pt x="12" y="42"/>
                  </a:cubicBezTo>
                  <a:cubicBezTo>
                    <a:pt x="12" y="59"/>
                    <a:pt x="25" y="72"/>
                    <a:pt x="42" y="72"/>
                  </a:cubicBezTo>
                  <a:cubicBezTo>
                    <a:pt x="59" y="72"/>
                    <a:pt x="72" y="59"/>
                    <a:pt x="72" y="42"/>
                  </a:cubicBezTo>
                  <a:cubicBezTo>
                    <a:pt x="72" y="26"/>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31" name="Freeform 134">
              <a:extLst>
                <a:ext uri="{FF2B5EF4-FFF2-40B4-BE49-F238E27FC236}">
                  <a16:creationId xmlns:a16="http://schemas.microsoft.com/office/drawing/2014/main" id="{4F15A425-AE41-4122-B525-2A38D4D9FA39}"/>
                </a:ext>
              </a:extLst>
            </p:cNvPr>
            <p:cNvSpPr>
              <a:spLocks/>
            </p:cNvSpPr>
            <p:nvPr/>
          </p:nvSpPr>
          <p:spPr bwMode="auto">
            <a:xfrm>
              <a:off x="5906" y="2111"/>
              <a:ext cx="18" cy="54"/>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9" y="0"/>
                    <a:pt x="12" y="3"/>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32" name="Freeform 135">
              <a:extLst>
                <a:ext uri="{FF2B5EF4-FFF2-40B4-BE49-F238E27FC236}">
                  <a16:creationId xmlns:a16="http://schemas.microsoft.com/office/drawing/2014/main" id="{FBDD616B-0D9A-43C5-AF67-628F69A94AE1}"/>
                </a:ext>
              </a:extLst>
            </p:cNvPr>
            <p:cNvSpPr>
              <a:spLocks/>
            </p:cNvSpPr>
            <p:nvPr/>
          </p:nvSpPr>
          <p:spPr bwMode="auto">
            <a:xfrm>
              <a:off x="5998" y="1986"/>
              <a:ext cx="18" cy="54"/>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9" y="0"/>
                    <a:pt x="12" y="3"/>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grpSp>
      <p:grpSp>
        <p:nvGrpSpPr>
          <p:cNvPr id="33" name="Group 127">
            <a:extLst>
              <a:ext uri="{FF2B5EF4-FFF2-40B4-BE49-F238E27FC236}">
                <a16:creationId xmlns:a16="http://schemas.microsoft.com/office/drawing/2014/main" id="{25523C2B-B358-4DCB-B221-BE3C455283A3}"/>
              </a:ext>
            </a:extLst>
          </p:cNvPr>
          <p:cNvGrpSpPr>
            <a:grpSpLocks noChangeAspect="1"/>
          </p:cNvGrpSpPr>
          <p:nvPr/>
        </p:nvGrpSpPr>
        <p:grpSpPr bwMode="auto">
          <a:xfrm>
            <a:off x="6317474" y="2241517"/>
            <a:ext cx="443464" cy="427922"/>
            <a:chOff x="3429" y="3004"/>
            <a:chExt cx="428" cy="413"/>
          </a:xfrm>
          <a:solidFill>
            <a:srgbClr val="FFFFFF"/>
          </a:solidFill>
        </p:grpSpPr>
        <p:sp>
          <p:nvSpPr>
            <p:cNvPr id="34" name="Freeform 128">
              <a:extLst>
                <a:ext uri="{FF2B5EF4-FFF2-40B4-BE49-F238E27FC236}">
                  <a16:creationId xmlns:a16="http://schemas.microsoft.com/office/drawing/2014/main" id="{D94D6854-0813-47B1-89E6-1B8217532150}"/>
                </a:ext>
              </a:extLst>
            </p:cNvPr>
            <p:cNvSpPr>
              <a:spLocks noEditPoints="1"/>
            </p:cNvSpPr>
            <p:nvPr/>
          </p:nvSpPr>
          <p:spPr bwMode="auto">
            <a:xfrm>
              <a:off x="3638" y="3206"/>
              <a:ext cx="213" cy="211"/>
            </a:xfrm>
            <a:custGeom>
              <a:avLst/>
              <a:gdLst>
                <a:gd name="T0" fmla="*/ 122 w 144"/>
                <a:gd name="T1" fmla="*/ 92 h 143"/>
                <a:gd name="T2" fmla="*/ 114 w 144"/>
                <a:gd name="T3" fmla="*/ 75 h 143"/>
                <a:gd name="T4" fmla="*/ 101 w 144"/>
                <a:gd name="T5" fmla="*/ 50 h 143"/>
                <a:gd name="T6" fmla="*/ 93 w 144"/>
                <a:gd name="T7" fmla="*/ 34 h 143"/>
                <a:gd name="T8" fmla="*/ 78 w 144"/>
                <a:gd name="T9" fmla="*/ 2 h 143"/>
                <a:gd name="T10" fmla="*/ 72 w 144"/>
                <a:gd name="T11" fmla="*/ 0 h 143"/>
                <a:gd name="T12" fmla="*/ 67 w 144"/>
                <a:gd name="T13" fmla="*/ 2 h 143"/>
                <a:gd name="T14" fmla="*/ 63 w 144"/>
                <a:gd name="T15" fmla="*/ 10 h 143"/>
                <a:gd name="T16" fmla="*/ 41 w 144"/>
                <a:gd name="T17" fmla="*/ 53 h 143"/>
                <a:gd name="T18" fmla="*/ 17 w 144"/>
                <a:gd name="T19" fmla="*/ 102 h 143"/>
                <a:gd name="T20" fmla="*/ 15 w 144"/>
                <a:gd name="T21" fmla="*/ 105 h 143"/>
                <a:gd name="T22" fmla="*/ 1 w 144"/>
                <a:gd name="T23" fmla="*/ 135 h 143"/>
                <a:gd name="T24" fmla="*/ 0 w 144"/>
                <a:gd name="T25" fmla="*/ 139 h 143"/>
                <a:gd name="T26" fmla="*/ 1 w 144"/>
                <a:gd name="T27" fmla="*/ 141 h 143"/>
                <a:gd name="T28" fmla="*/ 6 w 144"/>
                <a:gd name="T29" fmla="*/ 143 h 143"/>
                <a:gd name="T30" fmla="*/ 27 w 144"/>
                <a:gd name="T31" fmla="*/ 143 h 143"/>
                <a:gd name="T32" fmla="*/ 138 w 144"/>
                <a:gd name="T33" fmla="*/ 143 h 143"/>
                <a:gd name="T34" fmla="*/ 143 w 144"/>
                <a:gd name="T35" fmla="*/ 141 h 143"/>
                <a:gd name="T36" fmla="*/ 143 w 144"/>
                <a:gd name="T37" fmla="*/ 135 h 143"/>
                <a:gd name="T38" fmla="*/ 122 w 144"/>
                <a:gd name="T39" fmla="*/ 92 h 143"/>
                <a:gd name="T40" fmla="*/ 27 w 144"/>
                <a:gd name="T41" fmla="*/ 131 h 143"/>
                <a:gd name="T42" fmla="*/ 16 w 144"/>
                <a:gd name="T43" fmla="*/ 131 h 143"/>
                <a:gd name="T44" fmla="*/ 33 w 144"/>
                <a:gd name="T45" fmla="*/ 97 h 143"/>
                <a:gd name="T46" fmla="*/ 72 w 144"/>
                <a:gd name="T47" fmla="*/ 18 h 143"/>
                <a:gd name="T48" fmla="*/ 104 w 144"/>
                <a:gd name="T49" fmla="*/ 82 h 143"/>
                <a:gd name="T50" fmla="*/ 107 w 144"/>
                <a:gd name="T51" fmla="*/ 89 h 143"/>
                <a:gd name="T52" fmla="*/ 113 w 144"/>
                <a:gd name="T53" fmla="*/ 101 h 143"/>
                <a:gd name="T54" fmla="*/ 128 w 144"/>
                <a:gd name="T55" fmla="*/ 131 h 143"/>
                <a:gd name="T56" fmla="*/ 27 w 144"/>
                <a:gd name="T57" fmla="*/ 1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43">
                  <a:moveTo>
                    <a:pt x="122" y="92"/>
                  </a:moveTo>
                  <a:cubicBezTo>
                    <a:pt x="114" y="75"/>
                    <a:pt x="114" y="75"/>
                    <a:pt x="114" y="75"/>
                  </a:cubicBezTo>
                  <a:cubicBezTo>
                    <a:pt x="101" y="50"/>
                    <a:pt x="101" y="50"/>
                    <a:pt x="101" y="50"/>
                  </a:cubicBezTo>
                  <a:cubicBezTo>
                    <a:pt x="93" y="34"/>
                    <a:pt x="93" y="34"/>
                    <a:pt x="93" y="34"/>
                  </a:cubicBezTo>
                  <a:cubicBezTo>
                    <a:pt x="78" y="2"/>
                    <a:pt x="78" y="2"/>
                    <a:pt x="78" y="2"/>
                  </a:cubicBezTo>
                  <a:cubicBezTo>
                    <a:pt x="77" y="1"/>
                    <a:pt x="74" y="0"/>
                    <a:pt x="72" y="0"/>
                  </a:cubicBezTo>
                  <a:cubicBezTo>
                    <a:pt x="70" y="0"/>
                    <a:pt x="67" y="1"/>
                    <a:pt x="67" y="2"/>
                  </a:cubicBezTo>
                  <a:cubicBezTo>
                    <a:pt x="63" y="10"/>
                    <a:pt x="63" y="10"/>
                    <a:pt x="63" y="10"/>
                  </a:cubicBezTo>
                  <a:cubicBezTo>
                    <a:pt x="41" y="53"/>
                    <a:pt x="41" y="53"/>
                    <a:pt x="41" y="53"/>
                  </a:cubicBezTo>
                  <a:cubicBezTo>
                    <a:pt x="17" y="102"/>
                    <a:pt x="17" y="102"/>
                    <a:pt x="17" y="102"/>
                  </a:cubicBezTo>
                  <a:cubicBezTo>
                    <a:pt x="15" y="105"/>
                    <a:pt x="15" y="105"/>
                    <a:pt x="15" y="105"/>
                  </a:cubicBezTo>
                  <a:cubicBezTo>
                    <a:pt x="1" y="135"/>
                    <a:pt x="1" y="135"/>
                    <a:pt x="1" y="135"/>
                  </a:cubicBezTo>
                  <a:cubicBezTo>
                    <a:pt x="0" y="137"/>
                    <a:pt x="0" y="137"/>
                    <a:pt x="0" y="139"/>
                  </a:cubicBezTo>
                  <a:cubicBezTo>
                    <a:pt x="0" y="140"/>
                    <a:pt x="1" y="140"/>
                    <a:pt x="1" y="141"/>
                  </a:cubicBezTo>
                  <a:cubicBezTo>
                    <a:pt x="2" y="142"/>
                    <a:pt x="5" y="143"/>
                    <a:pt x="6" y="143"/>
                  </a:cubicBezTo>
                  <a:cubicBezTo>
                    <a:pt x="27" y="143"/>
                    <a:pt x="27" y="143"/>
                    <a:pt x="27" y="143"/>
                  </a:cubicBezTo>
                  <a:cubicBezTo>
                    <a:pt x="138" y="143"/>
                    <a:pt x="138" y="143"/>
                    <a:pt x="138" y="143"/>
                  </a:cubicBezTo>
                  <a:cubicBezTo>
                    <a:pt x="140" y="143"/>
                    <a:pt x="142" y="142"/>
                    <a:pt x="143" y="141"/>
                  </a:cubicBezTo>
                  <a:cubicBezTo>
                    <a:pt x="144" y="139"/>
                    <a:pt x="144" y="137"/>
                    <a:pt x="143" y="135"/>
                  </a:cubicBezTo>
                  <a:lnTo>
                    <a:pt x="122" y="92"/>
                  </a:lnTo>
                  <a:close/>
                  <a:moveTo>
                    <a:pt x="27" y="131"/>
                  </a:moveTo>
                  <a:cubicBezTo>
                    <a:pt x="16" y="131"/>
                    <a:pt x="16" y="131"/>
                    <a:pt x="16" y="131"/>
                  </a:cubicBezTo>
                  <a:cubicBezTo>
                    <a:pt x="33" y="97"/>
                    <a:pt x="33" y="97"/>
                    <a:pt x="33" y="97"/>
                  </a:cubicBezTo>
                  <a:cubicBezTo>
                    <a:pt x="72" y="18"/>
                    <a:pt x="72" y="18"/>
                    <a:pt x="72" y="18"/>
                  </a:cubicBezTo>
                  <a:cubicBezTo>
                    <a:pt x="104" y="82"/>
                    <a:pt x="104" y="82"/>
                    <a:pt x="104" y="82"/>
                  </a:cubicBezTo>
                  <a:cubicBezTo>
                    <a:pt x="107" y="89"/>
                    <a:pt x="107" y="89"/>
                    <a:pt x="107" y="89"/>
                  </a:cubicBezTo>
                  <a:cubicBezTo>
                    <a:pt x="113" y="101"/>
                    <a:pt x="113" y="101"/>
                    <a:pt x="113" y="101"/>
                  </a:cubicBezTo>
                  <a:cubicBezTo>
                    <a:pt x="128" y="131"/>
                    <a:pt x="128" y="131"/>
                    <a:pt x="128" y="131"/>
                  </a:cubicBezTo>
                  <a:lnTo>
                    <a:pt x="27"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5" name="Freeform 129">
              <a:extLst>
                <a:ext uri="{FF2B5EF4-FFF2-40B4-BE49-F238E27FC236}">
                  <a16:creationId xmlns:a16="http://schemas.microsoft.com/office/drawing/2014/main" id="{CC4F497B-BB7E-45BF-A355-FD23C3639915}"/>
                </a:ext>
              </a:extLst>
            </p:cNvPr>
            <p:cNvSpPr>
              <a:spLocks/>
            </p:cNvSpPr>
            <p:nvPr/>
          </p:nvSpPr>
          <p:spPr bwMode="auto">
            <a:xfrm>
              <a:off x="3735" y="3284"/>
              <a:ext cx="18" cy="71"/>
            </a:xfrm>
            <a:custGeom>
              <a:avLst/>
              <a:gdLst>
                <a:gd name="T0" fmla="*/ 6 w 12"/>
                <a:gd name="T1" fmla="*/ 0 h 48"/>
                <a:gd name="T2" fmla="*/ 0 w 12"/>
                <a:gd name="T3" fmla="*/ 6 h 48"/>
                <a:gd name="T4" fmla="*/ 0 w 12"/>
                <a:gd name="T5" fmla="*/ 42 h 48"/>
                <a:gd name="T6" fmla="*/ 1 w 12"/>
                <a:gd name="T7" fmla="*/ 45 h 48"/>
                <a:gd name="T8" fmla="*/ 6 w 12"/>
                <a:gd name="T9" fmla="*/ 48 h 48"/>
                <a:gd name="T10" fmla="*/ 11 w 12"/>
                <a:gd name="T11" fmla="*/ 45 h 48"/>
                <a:gd name="T12" fmla="*/ 12 w 12"/>
                <a:gd name="T13" fmla="*/ 42 h 48"/>
                <a:gd name="T14" fmla="*/ 12 w 12"/>
                <a:gd name="T15" fmla="*/ 6 h 48"/>
                <a:gd name="T16" fmla="*/ 6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6" y="0"/>
                  </a:moveTo>
                  <a:cubicBezTo>
                    <a:pt x="2" y="0"/>
                    <a:pt x="0" y="3"/>
                    <a:pt x="0" y="6"/>
                  </a:cubicBezTo>
                  <a:cubicBezTo>
                    <a:pt x="0" y="42"/>
                    <a:pt x="0" y="42"/>
                    <a:pt x="0" y="42"/>
                  </a:cubicBezTo>
                  <a:cubicBezTo>
                    <a:pt x="0" y="43"/>
                    <a:pt x="1" y="45"/>
                    <a:pt x="1" y="45"/>
                  </a:cubicBezTo>
                  <a:cubicBezTo>
                    <a:pt x="1" y="47"/>
                    <a:pt x="4" y="48"/>
                    <a:pt x="6" y="48"/>
                  </a:cubicBezTo>
                  <a:cubicBezTo>
                    <a:pt x="8" y="48"/>
                    <a:pt x="11" y="47"/>
                    <a:pt x="11" y="45"/>
                  </a:cubicBezTo>
                  <a:cubicBezTo>
                    <a:pt x="11" y="45"/>
                    <a:pt x="12" y="43"/>
                    <a:pt x="12" y="42"/>
                  </a:cubicBezTo>
                  <a:cubicBezTo>
                    <a:pt x="12" y="6"/>
                    <a:pt x="12" y="6"/>
                    <a:pt x="12" y="6"/>
                  </a:cubicBezTo>
                  <a:cubicBezTo>
                    <a:pt x="12" y="3"/>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6" name="Freeform 130">
              <a:extLst>
                <a:ext uri="{FF2B5EF4-FFF2-40B4-BE49-F238E27FC236}">
                  <a16:creationId xmlns:a16="http://schemas.microsoft.com/office/drawing/2014/main" id="{F433EA65-ECB4-45C5-AFE0-7994C47A924A}"/>
                </a:ext>
              </a:extLst>
            </p:cNvPr>
            <p:cNvSpPr>
              <a:spLocks/>
            </p:cNvSpPr>
            <p:nvPr/>
          </p:nvSpPr>
          <p:spPr bwMode="auto">
            <a:xfrm>
              <a:off x="3735" y="3364"/>
              <a:ext cx="18" cy="18"/>
            </a:xfrm>
            <a:custGeom>
              <a:avLst/>
              <a:gdLst>
                <a:gd name="T0" fmla="*/ 6 w 12"/>
                <a:gd name="T1" fmla="*/ 0 h 12"/>
                <a:gd name="T2" fmla="*/ 1 w 12"/>
                <a:gd name="T3" fmla="*/ 3 h 12"/>
                <a:gd name="T4" fmla="*/ 0 w 12"/>
                <a:gd name="T5" fmla="*/ 6 h 12"/>
                <a:gd name="T6" fmla="*/ 0 w 12"/>
                <a:gd name="T7" fmla="*/ 6 h 12"/>
                <a:gd name="T8" fmla="*/ 6 w 12"/>
                <a:gd name="T9" fmla="*/ 12 h 12"/>
                <a:gd name="T10" fmla="*/ 6 w 12"/>
                <a:gd name="T11" fmla="*/ 12 h 12"/>
                <a:gd name="T12" fmla="*/ 12 w 12"/>
                <a:gd name="T13" fmla="*/ 6 h 12"/>
                <a:gd name="T14" fmla="*/ 11 w 12"/>
                <a:gd name="T15" fmla="*/ 3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cubicBezTo>
                    <a:pt x="4" y="0"/>
                    <a:pt x="1" y="1"/>
                    <a:pt x="1" y="3"/>
                  </a:cubicBezTo>
                  <a:cubicBezTo>
                    <a:pt x="1" y="4"/>
                    <a:pt x="0" y="5"/>
                    <a:pt x="0" y="6"/>
                  </a:cubicBezTo>
                  <a:cubicBezTo>
                    <a:pt x="0" y="6"/>
                    <a:pt x="0" y="6"/>
                    <a:pt x="0" y="6"/>
                  </a:cubicBezTo>
                  <a:cubicBezTo>
                    <a:pt x="0" y="10"/>
                    <a:pt x="2" y="12"/>
                    <a:pt x="6" y="12"/>
                  </a:cubicBezTo>
                  <a:cubicBezTo>
                    <a:pt x="6" y="12"/>
                    <a:pt x="6" y="12"/>
                    <a:pt x="6" y="12"/>
                  </a:cubicBezTo>
                  <a:cubicBezTo>
                    <a:pt x="10" y="11"/>
                    <a:pt x="12" y="9"/>
                    <a:pt x="12" y="6"/>
                  </a:cubicBezTo>
                  <a:cubicBezTo>
                    <a:pt x="12" y="5"/>
                    <a:pt x="11" y="4"/>
                    <a:pt x="11" y="3"/>
                  </a:cubicBezTo>
                  <a:cubicBezTo>
                    <a:pt x="11" y="1"/>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7" name="Freeform 131">
              <a:extLst>
                <a:ext uri="{FF2B5EF4-FFF2-40B4-BE49-F238E27FC236}">
                  <a16:creationId xmlns:a16="http://schemas.microsoft.com/office/drawing/2014/main" id="{FEF14E23-8479-4CDE-8A7D-2CE24C1147DE}"/>
                </a:ext>
              </a:extLst>
            </p:cNvPr>
            <p:cNvSpPr>
              <a:spLocks/>
            </p:cNvSpPr>
            <p:nvPr/>
          </p:nvSpPr>
          <p:spPr bwMode="auto">
            <a:xfrm>
              <a:off x="3606" y="3371"/>
              <a:ext cx="0" cy="39"/>
            </a:xfrm>
            <a:custGeom>
              <a:avLst/>
              <a:gdLst>
                <a:gd name="T0" fmla="*/ 1 h 26"/>
                <a:gd name="T1" fmla="*/ 25 h 26"/>
                <a:gd name="T2" fmla="*/ 26 h 26"/>
                <a:gd name="T3" fmla="*/ 0 h 26"/>
                <a:gd name="T4" fmla="*/ 1 h 26"/>
              </a:gdLst>
              <a:ahLst/>
              <a:cxnLst>
                <a:cxn ang="0">
                  <a:pos x="0" y="T0"/>
                </a:cxn>
                <a:cxn ang="0">
                  <a:pos x="0" y="T1"/>
                </a:cxn>
                <a:cxn ang="0">
                  <a:pos x="0" y="T2"/>
                </a:cxn>
                <a:cxn ang="0">
                  <a:pos x="0" y="T3"/>
                </a:cxn>
                <a:cxn ang="0">
                  <a:pos x="0" y="T4"/>
                </a:cxn>
              </a:cxnLst>
              <a:rect l="0" t="0" r="r" b="b"/>
              <a:pathLst>
                <a:path h="26">
                  <a:moveTo>
                    <a:pt x="0" y="1"/>
                  </a:moveTo>
                  <a:cubicBezTo>
                    <a:pt x="0" y="25"/>
                    <a:pt x="0" y="25"/>
                    <a:pt x="0" y="25"/>
                  </a:cubicBezTo>
                  <a:cubicBezTo>
                    <a:pt x="0" y="26"/>
                    <a:pt x="0" y="26"/>
                    <a:pt x="0" y="26"/>
                  </a:cubicBezTo>
                  <a:cubicBezTo>
                    <a:pt x="0" y="21"/>
                    <a:pt x="0" y="13"/>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8" name="Oval 132">
              <a:extLst>
                <a:ext uri="{FF2B5EF4-FFF2-40B4-BE49-F238E27FC236}">
                  <a16:creationId xmlns:a16="http://schemas.microsoft.com/office/drawing/2014/main" id="{55C509ED-04B5-4B43-86D7-FB0D7A487225}"/>
                </a:ext>
              </a:extLst>
            </p:cNvPr>
            <p:cNvSpPr>
              <a:spLocks noChangeArrowheads="1"/>
            </p:cNvSpPr>
            <p:nvPr/>
          </p:nvSpPr>
          <p:spPr bwMode="auto">
            <a:xfrm>
              <a:off x="3638" y="3405"/>
              <a:ext cx="11"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9" name="Freeform 133">
              <a:extLst>
                <a:ext uri="{FF2B5EF4-FFF2-40B4-BE49-F238E27FC236}">
                  <a16:creationId xmlns:a16="http://schemas.microsoft.com/office/drawing/2014/main" id="{2160DC7E-1108-46EC-BF7A-CB7E18057225}"/>
                </a:ext>
              </a:extLst>
            </p:cNvPr>
            <p:cNvSpPr>
              <a:spLocks/>
            </p:cNvSpPr>
            <p:nvPr/>
          </p:nvSpPr>
          <p:spPr bwMode="auto">
            <a:xfrm>
              <a:off x="3550" y="3122"/>
              <a:ext cx="179" cy="189"/>
            </a:xfrm>
            <a:custGeom>
              <a:avLst/>
              <a:gdLst>
                <a:gd name="T0" fmla="*/ 63 w 121"/>
                <a:gd name="T1" fmla="*/ 128 h 128"/>
                <a:gd name="T2" fmla="*/ 0 w 121"/>
                <a:gd name="T3" fmla="*/ 64 h 128"/>
                <a:gd name="T4" fmla="*/ 63 w 121"/>
                <a:gd name="T5" fmla="*/ 0 h 128"/>
                <a:gd name="T6" fmla="*/ 120 w 121"/>
                <a:gd name="T7" fmla="*/ 35 h 128"/>
                <a:gd name="T8" fmla="*/ 117 w 121"/>
                <a:gd name="T9" fmla="*/ 43 h 128"/>
                <a:gd name="T10" fmla="*/ 109 w 121"/>
                <a:gd name="T11" fmla="*/ 41 h 128"/>
                <a:gd name="T12" fmla="*/ 63 w 121"/>
                <a:gd name="T13" fmla="*/ 12 h 128"/>
                <a:gd name="T14" fmla="*/ 11 w 121"/>
                <a:gd name="T15" fmla="*/ 64 h 128"/>
                <a:gd name="T16" fmla="*/ 63 w 121"/>
                <a:gd name="T17" fmla="*/ 116 h 128"/>
                <a:gd name="T18" fmla="*/ 67 w 121"/>
                <a:gd name="T19" fmla="*/ 116 h 128"/>
                <a:gd name="T20" fmla="*/ 73 w 121"/>
                <a:gd name="T21" fmla="*/ 121 h 128"/>
                <a:gd name="T22" fmla="*/ 67 w 121"/>
                <a:gd name="T23" fmla="*/ 127 h 128"/>
                <a:gd name="T24" fmla="*/ 63 w 121"/>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28">
                  <a:moveTo>
                    <a:pt x="63" y="128"/>
                  </a:moveTo>
                  <a:cubicBezTo>
                    <a:pt x="28" y="128"/>
                    <a:pt x="0" y="99"/>
                    <a:pt x="0" y="64"/>
                  </a:cubicBezTo>
                  <a:cubicBezTo>
                    <a:pt x="0" y="29"/>
                    <a:pt x="28" y="0"/>
                    <a:pt x="63" y="0"/>
                  </a:cubicBezTo>
                  <a:cubicBezTo>
                    <a:pt x="87" y="0"/>
                    <a:pt x="109" y="14"/>
                    <a:pt x="120" y="35"/>
                  </a:cubicBezTo>
                  <a:cubicBezTo>
                    <a:pt x="121" y="38"/>
                    <a:pt x="120" y="42"/>
                    <a:pt x="117" y="43"/>
                  </a:cubicBezTo>
                  <a:cubicBezTo>
                    <a:pt x="114" y="45"/>
                    <a:pt x="111" y="44"/>
                    <a:pt x="109" y="41"/>
                  </a:cubicBezTo>
                  <a:cubicBezTo>
                    <a:pt x="100" y="23"/>
                    <a:pt x="83" y="12"/>
                    <a:pt x="63" y="12"/>
                  </a:cubicBezTo>
                  <a:cubicBezTo>
                    <a:pt x="35" y="12"/>
                    <a:pt x="11" y="35"/>
                    <a:pt x="11" y="64"/>
                  </a:cubicBezTo>
                  <a:cubicBezTo>
                    <a:pt x="11" y="93"/>
                    <a:pt x="35" y="116"/>
                    <a:pt x="63" y="116"/>
                  </a:cubicBezTo>
                  <a:cubicBezTo>
                    <a:pt x="64" y="116"/>
                    <a:pt x="65" y="116"/>
                    <a:pt x="67" y="116"/>
                  </a:cubicBezTo>
                  <a:cubicBezTo>
                    <a:pt x="70" y="115"/>
                    <a:pt x="73" y="118"/>
                    <a:pt x="73" y="121"/>
                  </a:cubicBezTo>
                  <a:cubicBezTo>
                    <a:pt x="73" y="124"/>
                    <a:pt x="70" y="127"/>
                    <a:pt x="67" y="127"/>
                  </a:cubicBezTo>
                  <a:cubicBezTo>
                    <a:pt x="66" y="127"/>
                    <a:pt x="65" y="128"/>
                    <a:pt x="63"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40" name="Freeform 134">
              <a:extLst>
                <a:ext uri="{FF2B5EF4-FFF2-40B4-BE49-F238E27FC236}">
                  <a16:creationId xmlns:a16="http://schemas.microsoft.com/office/drawing/2014/main" id="{77C8288E-FD2E-4550-B233-3A0472A45172}"/>
                </a:ext>
              </a:extLst>
            </p:cNvPr>
            <p:cNvSpPr>
              <a:spLocks/>
            </p:cNvSpPr>
            <p:nvPr/>
          </p:nvSpPr>
          <p:spPr bwMode="auto">
            <a:xfrm>
              <a:off x="3429" y="3004"/>
              <a:ext cx="428" cy="413"/>
            </a:xfrm>
            <a:custGeom>
              <a:avLst/>
              <a:gdLst>
                <a:gd name="T0" fmla="*/ 248 w 289"/>
                <a:gd name="T1" fmla="*/ 121 h 280"/>
                <a:gd name="T2" fmla="*/ 263 w 289"/>
                <a:gd name="T3" fmla="*/ 68 h 280"/>
                <a:gd name="T4" fmla="*/ 263 w 289"/>
                <a:gd name="T5" fmla="*/ 59 h 280"/>
                <a:gd name="T6" fmla="*/ 220 w 289"/>
                <a:gd name="T7" fmla="*/ 25 h 280"/>
                <a:gd name="T8" fmla="*/ 168 w 289"/>
                <a:gd name="T9" fmla="*/ 41 h 280"/>
                <a:gd name="T10" fmla="*/ 162 w 289"/>
                <a:gd name="T11" fmla="*/ 0 h 280"/>
                <a:gd name="T12" fmla="*/ 120 w 289"/>
                <a:gd name="T13" fmla="*/ 6 h 280"/>
                <a:gd name="T14" fmla="*/ 92 w 289"/>
                <a:gd name="T15" fmla="*/ 50 h 280"/>
                <a:gd name="T16" fmla="*/ 60 w 289"/>
                <a:gd name="T17" fmla="*/ 25 h 280"/>
                <a:gd name="T18" fmla="*/ 23 w 289"/>
                <a:gd name="T19" fmla="*/ 63 h 280"/>
                <a:gd name="T20" fmla="*/ 50 w 289"/>
                <a:gd name="T21" fmla="*/ 92 h 280"/>
                <a:gd name="T22" fmla="*/ 6 w 289"/>
                <a:gd name="T23" fmla="*/ 121 h 280"/>
                <a:gd name="T24" fmla="*/ 0 w 289"/>
                <a:gd name="T25" fmla="*/ 163 h 280"/>
                <a:gd name="T26" fmla="*/ 40 w 289"/>
                <a:gd name="T27" fmla="*/ 168 h 280"/>
                <a:gd name="T28" fmla="*/ 25 w 289"/>
                <a:gd name="T29" fmla="*/ 221 h 280"/>
                <a:gd name="T30" fmla="*/ 25 w 289"/>
                <a:gd name="T31" fmla="*/ 229 h 280"/>
                <a:gd name="T32" fmla="*/ 68 w 289"/>
                <a:gd name="T33" fmla="*/ 263 h 280"/>
                <a:gd name="T34" fmla="*/ 120 w 289"/>
                <a:gd name="T35" fmla="*/ 248 h 280"/>
                <a:gd name="T36" fmla="*/ 120 w 289"/>
                <a:gd name="T37" fmla="*/ 275 h 280"/>
                <a:gd name="T38" fmla="*/ 131 w 289"/>
                <a:gd name="T39" fmla="*/ 277 h 280"/>
                <a:gd name="T40" fmla="*/ 132 w 289"/>
                <a:gd name="T41" fmla="*/ 269 h 280"/>
                <a:gd name="T42" fmla="*/ 132 w 289"/>
                <a:gd name="T43" fmla="*/ 243 h 280"/>
                <a:gd name="T44" fmla="*/ 94 w 289"/>
                <a:gd name="T45" fmla="*/ 227 h 280"/>
                <a:gd name="T46" fmla="*/ 64 w 289"/>
                <a:gd name="T47" fmla="*/ 250 h 280"/>
                <a:gd name="T48" fmla="*/ 61 w 289"/>
                <a:gd name="T49" fmla="*/ 201 h 280"/>
                <a:gd name="T50" fmla="*/ 51 w 289"/>
                <a:gd name="T51" fmla="*/ 161 h 280"/>
                <a:gd name="T52" fmla="*/ 12 w 289"/>
                <a:gd name="T53" fmla="*/ 156 h 280"/>
                <a:gd name="T54" fmla="*/ 45 w 289"/>
                <a:gd name="T55" fmla="*/ 132 h 280"/>
                <a:gd name="T56" fmla="*/ 62 w 289"/>
                <a:gd name="T57" fmla="*/ 94 h 280"/>
                <a:gd name="T58" fmla="*/ 38 w 289"/>
                <a:gd name="T59" fmla="*/ 63 h 280"/>
                <a:gd name="T60" fmla="*/ 87 w 289"/>
                <a:gd name="T61" fmla="*/ 62 h 280"/>
                <a:gd name="T62" fmla="*/ 128 w 289"/>
                <a:gd name="T63" fmla="*/ 51 h 280"/>
                <a:gd name="T64" fmla="*/ 132 w 289"/>
                <a:gd name="T65" fmla="*/ 12 h 280"/>
                <a:gd name="T66" fmla="*/ 156 w 289"/>
                <a:gd name="T67" fmla="*/ 45 h 280"/>
                <a:gd name="T68" fmla="*/ 194 w 289"/>
                <a:gd name="T69" fmla="*/ 62 h 280"/>
                <a:gd name="T70" fmla="*/ 225 w 289"/>
                <a:gd name="T71" fmla="*/ 38 h 280"/>
                <a:gd name="T72" fmla="*/ 227 w 289"/>
                <a:gd name="T73" fmla="*/ 87 h 280"/>
                <a:gd name="T74" fmla="*/ 237 w 289"/>
                <a:gd name="T75" fmla="*/ 127 h 280"/>
                <a:gd name="T76" fmla="*/ 277 w 289"/>
                <a:gd name="T77" fmla="*/ 132 h 280"/>
                <a:gd name="T78" fmla="*/ 250 w 289"/>
                <a:gd name="T79" fmla="*/ 156 h 280"/>
                <a:gd name="T80" fmla="*/ 250 w 289"/>
                <a:gd name="T81" fmla="*/ 168 h 280"/>
                <a:gd name="T82" fmla="*/ 252 w 289"/>
                <a:gd name="T83" fmla="*/ 168 h 280"/>
                <a:gd name="T84" fmla="*/ 289 w 289"/>
                <a:gd name="T85" fmla="*/ 163 h 280"/>
                <a:gd name="T86" fmla="*/ 283 w 289"/>
                <a:gd name="T87" fmla="*/ 12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9" h="280">
                  <a:moveTo>
                    <a:pt x="283" y="121"/>
                  </a:moveTo>
                  <a:cubicBezTo>
                    <a:pt x="248" y="121"/>
                    <a:pt x="248" y="121"/>
                    <a:pt x="248" y="121"/>
                  </a:cubicBezTo>
                  <a:cubicBezTo>
                    <a:pt x="246" y="110"/>
                    <a:pt x="242" y="100"/>
                    <a:pt x="239" y="92"/>
                  </a:cubicBezTo>
                  <a:cubicBezTo>
                    <a:pt x="263" y="68"/>
                    <a:pt x="263" y="68"/>
                    <a:pt x="263" y="68"/>
                  </a:cubicBezTo>
                  <a:cubicBezTo>
                    <a:pt x="264" y="67"/>
                    <a:pt x="265" y="65"/>
                    <a:pt x="265" y="63"/>
                  </a:cubicBezTo>
                  <a:cubicBezTo>
                    <a:pt x="265" y="62"/>
                    <a:pt x="264" y="61"/>
                    <a:pt x="263" y="59"/>
                  </a:cubicBezTo>
                  <a:cubicBezTo>
                    <a:pt x="229" y="25"/>
                    <a:pt x="229" y="25"/>
                    <a:pt x="229" y="25"/>
                  </a:cubicBezTo>
                  <a:cubicBezTo>
                    <a:pt x="227" y="23"/>
                    <a:pt x="223" y="23"/>
                    <a:pt x="220" y="25"/>
                  </a:cubicBezTo>
                  <a:cubicBezTo>
                    <a:pt x="196" y="50"/>
                    <a:pt x="196" y="50"/>
                    <a:pt x="196" y="50"/>
                  </a:cubicBezTo>
                  <a:cubicBezTo>
                    <a:pt x="188" y="46"/>
                    <a:pt x="177" y="43"/>
                    <a:pt x="168" y="41"/>
                  </a:cubicBezTo>
                  <a:cubicBezTo>
                    <a:pt x="168" y="6"/>
                    <a:pt x="168" y="6"/>
                    <a:pt x="168" y="6"/>
                  </a:cubicBezTo>
                  <a:cubicBezTo>
                    <a:pt x="168" y="3"/>
                    <a:pt x="166" y="0"/>
                    <a:pt x="162" y="0"/>
                  </a:cubicBezTo>
                  <a:cubicBezTo>
                    <a:pt x="126" y="0"/>
                    <a:pt x="126" y="0"/>
                    <a:pt x="126" y="0"/>
                  </a:cubicBezTo>
                  <a:cubicBezTo>
                    <a:pt x="123" y="0"/>
                    <a:pt x="120" y="3"/>
                    <a:pt x="120" y="6"/>
                  </a:cubicBezTo>
                  <a:cubicBezTo>
                    <a:pt x="120" y="41"/>
                    <a:pt x="120" y="41"/>
                    <a:pt x="120" y="41"/>
                  </a:cubicBezTo>
                  <a:cubicBezTo>
                    <a:pt x="111" y="43"/>
                    <a:pt x="100" y="46"/>
                    <a:pt x="92" y="50"/>
                  </a:cubicBezTo>
                  <a:cubicBezTo>
                    <a:pt x="68" y="25"/>
                    <a:pt x="68" y="25"/>
                    <a:pt x="68" y="25"/>
                  </a:cubicBezTo>
                  <a:cubicBezTo>
                    <a:pt x="66" y="23"/>
                    <a:pt x="61" y="23"/>
                    <a:pt x="60" y="25"/>
                  </a:cubicBezTo>
                  <a:cubicBezTo>
                    <a:pt x="25" y="59"/>
                    <a:pt x="25" y="59"/>
                    <a:pt x="25" y="59"/>
                  </a:cubicBezTo>
                  <a:cubicBezTo>
                    <a:pt x="24" y="61"/>
                    <a:pt x="23" y="62"/>
                    <a:pt x="23" y="63"/>
                  </a:cubicBezTo>
                  <a:cubicBezTo>
                    <a:pt x="23" y="65"/>
                    <a:pt x="24" y="67"/>
                    <a:pt x="25" y="68"/>
                  </a:cubicBezTo>
                  <a:cubicBezTo>
                    <a:pt x="50" y="92"/>
                    <a:pt x="50" y="92"/>
                    <a:pt x="50" y="92"/>
                  </a:cubicBezTo>
                  <a:cubicBezTo>
                    <a:pt x="46" y="100"/>
                    <a:pt x="43" y="110"/>
                    <a:pt x="40" y="121"/>
                  </a:cubicBezTo>
                  <a:cubicBezTo>
                    <a:pt x="6" y="121"/>
                    <a:pt x="6" y="121"/>
                    <a:pt x="6" y="121"/>
                  </a:cubicBezTo>
                  <a:cubicBezTo>
                    <a:pt x="2" y="121"/>
                    <a:pt x="0" y="123"/>
                    <a:pt x="0" y="126"/>
                  </a:cubicBezTo>
                  <a:cubicBezTo>
                    <a:pt x="0" y="163"/>
                    <a:pt x="0" y="163"/>
                    <a:pt x="0" y="163"/>
                  </a:cubicBezTo>
                  <a:cubicBezTo>
                    <a:pt x="0" y="166"/>
                    <a:pt x="2" y="168"/>
                    <a:pt x="6" y="168"/>
                  </a:cubicBezTo>
                  <a:cubicBezTo>
                    <a:pt x="40" y="168"/>
                    <a:pt x="40" y="168"/>
                    <a:pt x="40" y="168"/>
                  </a:cubicBezTo>
                  <a:cubicBezTo>
                    <a:pt x="43" y="178"/>
                    <a:pt x="46" y="189"/>
                    <a:pt x="50" y="196"/>
                  </a:cubicBezTo>
                  <a:cubicBezTo>
                    <a:pt x="25" y="221"/>
                    <a:pt x="25" y="221"/>
                    <a:pt x="25" y="221"/>
                  </a:cubicBezTo>
                  <a:cubicBezTo>
                    <a:pt x="24" y="222"/>
                    <a:pt x="23" y="223"/>
                    <a:pt x="23" y="225"/>
                  </a:cubicBezTo>
                  <a:cubicBezTo>
                    <a:pt x="23" y="227"/>
                    <a:pt x="24" y="228"/>
                    <a:pt x="25" y="229"/>
                  </a:cubicBezTo>
                  <a:cubicBezTo>
                    <a:pt x="60" y="263"/>
                    <a:pt x="60" y="263"/>
                    <a:pt x="60" y="263"/>
                  </a:cubicBezTo>
                  <a:cubicBezTo>
                    <a:pt x="61" y="265"/>
                    <a:pt x="66" y="265"/>
                    <a:pt x="68" y="263"/>
                  </a:cubicBezTo>
                  <a:cubicBezTo>
                    <a:pt x="92" y="238"/>
                    <a:pt x="92" y="238"/>
                    <a:pt x="92" y="238"/>
                  </a:cubicBezTo>
                  <a:cubicBezTo>
                    <a:pt x="100" y="243"/>
                    <a:pt x="111" y="246"/>
                    <a:pt x="120" y="248"/>
                  </a:cubicBezTo>
                  <a:cubicBezTo>
                    <a:pt x="120" y="249"/>
                    <a:pt x="120" y="249"/>
                    <a:pt x="120" y="249"/>
                  </a:cubicBezTo>
                  <a:cubicBezTo>
                    <a:pt x="120" y="262"/>
                    <a:pt x="120" y="270"/>
                    <a:pt x="120" y="275"/>
                  </a:cubicBezTo>
                  <a:cubicBezTo>
                    <a:pt x="121" y="278"/>
                    <a:pt x="123" y="280"/>
                    <a:pt x="126" y="280"/>
                  </a:cubicBezTo>
                  <a:cubicBezTo>
                    <a:pt x="128" y="280"/>
                    <a:pt x="130" y="279"/>
                    <a:pt x="131" y="277"/>
                  </a:cubicBezTo>
                  <a:cubicBezTo>
                    <a:pt x="132" y="276"/>
                    <a:pt x="132" y="275"/>
                    <a:pt x="132" y="274"/>
                  </a:cubicBezTo>
                  <a:cubicBezTo>
                    <a:pt x="132" y="269"/>
                    <a:pt x="132" y="269"/>
                    <a:pt x="132" y="269"/>
                  </a:cubicBezTo>
                  <a:cubicBezTo>
                    <a:pt x="132" y="269"/>
                    <a:pt x="132" y="269"/>
                    <a:pt x="132" y="269"/>
                  </a:cubicBezTo>
                  <a:cubicBezTo>
                    <a:pt x="132" y="244"/>
                    <a:pt x="132" y="243"/>
                    <a:pt x="132" y="243"/>
                  </a:cubicBezTo>
                  <a:cubicBezTo>
                    <a:pt x="132" y="241"/>
                    <a:pt x="130" y="238"/>
                    <a:pt x="128" y="237"/>
                  </a:cubicBezTo>
                  <a:cubicBezTo>
                    <a:pt x="121" y="236"/>
                    <a:pt x="103" y="232"/>
                    <a:pt x="94" y="227"/>
                  </a:cubicBezTo>
                  <a:cubicBezTo>
                    <a:pt x="92" y="225"/>
                    <a:pt x="89" y="225"/>
                    <a:pt x="87" y="227"/>
                  </a:cubicBezTo>
                  <a:cubicBezTo>
                    <a:pt x="64" y="250"/>
                    <a:pt x="64" y="250"/>
                    <a:pt x="64" y="250"/>
                  </a:cubicBezTo>
                  <a:cubicBezTo>
                    <a:pt x="38" y="225"/>
                    <a:pt x="38" y="225"/>
                    <a:pt x="38" y="225"/>
                  </a:cubicBezTo>
                  <a:cubicBezTo>
                    <a:pt x="61" y="201"/>
                    <a:pt x="61" y="201"/>
                    <a:pt x="61" y="201"/>
                  </a:cubicBezTo>
                  <a:cubicBezTo>
                    <a:pt x="63" y="200"/>
                    <a:pt x="64" y="196"/>
                    <a:pt x="62" y="195"/>
                  </a:cubicBezTo>
                  <a:cubicBezTo>
                    <a:pt x="57" y="185"/>
                    <a:pt x="53" y="168"/>
                    <a:pt x="51" y="161"/>
                  </a:cubicBezTo>
                  <a:cubicBezTo>
                    <a:pt x="50" y="158"/>
                    <a:pt x="48" y="156"/>
                    <a:pt x="45" y="156"/>
                  </a:cubicBezTo>
                  <a:cubicBezTo>
                    <a:pt x="12" y="156"/>
                    <a:pt x="12" y="156"/>
                    <a:pt x="12" y="156"/>
                  </a:cubicBezTo>
                  <a:cubicBezTo>
                    <a:pt x="12" y="132"/>
                    <a:pt x="12" y="132"/>
                    <a:pt x="12" y="132"/>
                  </a:cubicBezTo>
                  <a:cubicBezTo>
                    <a:pt x="45" y="132"/>
                    <a:pt x="45" y="132"/>
                    <a:pt x="45" y="132"/>
                  </a:cubicBezTo>
                  <a:cubicBezTo>
                    <a:pt x="48" y="132"/>
                    <a:pt x="50" y="131"/>
                    <a:pt x="51" y="127"/>
                  </a:cubicBezTo>
                  <a:cubicBezTo>
                    <a:pt x="53" y="121"/>
                    <a:pt x="57" y="103"/>
                    <a:pt x="62" y="94"/>
                  </a:cubicBezTo>
                  <a:cubicBezTo>
                    <a:pt x="64" y="92"/>
                    <a:pt x="63" y="89"/>
                    <a:pt x="61" y="87"/>
                  </a:cubicBezTo>
                  <a:cubicBezTo>
                    <a:pt x="38" y="63"/>
                    <a:pt x="38" y="63"/>
                    <a:pt x="38" y="63"/>
                  </a:cubicBezTo>
                  <a:cubicBezTo>
                    <a:pt x="64" y="38"/>
                    <a:pt x="64" y="38"/>
                    <a:pt x="64" y="38"/>
                  </a:cubicBezTo>
                  <a:cubicBezTo>
                    <a:pt x="87" y="62"/>
                    <a:pt x="87" y="62"/>
                    <a:pt x="87" y="62"/>
                  </a:cubicBezTo>
                  <a:cubicBezTo>
                    <a:pt x="89" y="63"/>
                    <a:pt x="92" y="64"/>
                    <a:pt x="94" y="62"/>
                  </a:cubicBezTo>
                  <a:cubicBezTo>
                    <a:pt x="103" y="57"/>
                    <a:pt x="121" y="52"/>
                    <a:pt x="128" y="51"/>
                  </a:cubicBezTo>
                  <a:cubicBezTo>
                    <a:pt x="130" y="51"/>
                    <a:pt x="132" y="48"/>
                    <a:pt x="132" y="45"/>
                  </a:cubicBezTo>
                  <a:cubicBezTo>
                    <a:pt x="132" y="12"/>
                    <a:pt x="132" y="12"/>
                    <a:pt x="132" y="12"/>
                  </a:cubicBezTo>
                  <a:cubicBezTo>
                    <a:pt x="156" y="12"/>
                    <a:pt x="156" y="12"/>
                    <a:pt x="156" y="12"/>
                  </a:cubicBezTo>
                  <a:cubicBezTo>
                    <a:pt x="156" y="45"/>
                    <a:pt x="156" y="45"/>
                    <a:pt x="156" y="45"/>
                  </a:cubicBezTo>
                  <a:cubicBezTo>
                    <a:pt x="156" y="48"/>
                    <a:pt x="158" y="51"/>
                    <a:pt x="161" y="51"/>
                  </a:cubicBezTo>
                  <a:cubicBezTo>
                    <a:pt x="172" y="53"/>
                    <a:pt x="186" y="57"/>
                    <a:pt x="194" y="62"/>
                  </a:cubicBezTo>
                  <a:cubicBezTo>
                    <a:pt x="197" y="64"/>
                    <a:pt x="199" y="63"/>
                    <a:pt x="202" y="62"/>
                  </a:cubicBezTo>
                  <a:cubicBezTo>
                    <a:pt x="225" y="38"/>
                    <a:pt x="225" y="38"/>
                    <a:pt x="225" y="38"/>
                  </a:cubicBezTo>
                  <a:cubicBezTo>
                    <a:pt x="251" y="63"/>
                    <a:pt x="251" y="63"/>
                    <a:pt x="251" y="63"/>
                  </a:cubicBezTo>
                  <a:cubicBezTo>
                    <a:pt x="227" y="87"/>
                    <a:pt x="227" y="87"/>
                    <a:pt x="227" y="87"/>
                  </a:cubicBezTo>
                  <a:cubicBezTo>
                    <a:pt x="225" y="89"/>
                    <a:pt x="225" y="92"/>
                    <a:pt x="226" y="94"/>
                  </a:cubicBezTo>
                  <a:cubicBezTo>
                    <a:pt x="231" y="103"/>
                    <a:pt x="236" y="121"/>
                    <a:pt x="237" y="127"/>
                  </a:cubicBezTo>
                  <a:cubicBezTo>
                    <a:pt x="238" y="131"/>
                    <a:pt x="241" y="132"/>
                    <a:pt x="243" y="132"/>
                  </a:cubicBezTo>
                  <a:cubicBezTo>
                    <a:pt x="277" y="132"/>
                    <a:pt x="277" y="132"/>
                    <a:pt x="277" y="132"/>
                  </a:cubicBezTo>
                  <a:cubicBezTo>
                    <a:pt x="277" y="154"/>
                    <a:pt x="277" y="156"/>
                    <a:pt x="277" y="156"/>
                  </a:cubicBezTo>
                  <a:cubicBezTo>
                    <a:pt x="250" y="156"/>
                    <a:pt x="250" y="156"/>
                    <a:pt x="250" y="156"/>
                  </a:cubicBezTo>
                  <a:cubicBezTo>
                    <a:pt x="247" y="156"/>
                    <a:pt x="244" y="159"/>
                    <a:pt x="244" y="162"/>
                  </a:cubicBezTo>
                  <a:cubicBezTo>
                    <a:pt x="244" y="166"/>
                    <a:pt x="247" y="168"/>
                    <a:pt x="250" y="168"/>
                  </a:cubicBezTo>
                  <a:cubicBezTo>
                    <a:pt x="252" y="168"/>
                    <a:pt x="252" y="168"/>
                    <a:pt x="252" y="168"/>
                  </a:cubicBezTo>
                  <a:cubicBezTo>
                    <a:pt x="252" y="168"/>
                    <a:pt x="252" y="168"/>
                    <a:pt x="252" y="168"/>
                  </a:cubicBezTo>
                  <a:cubicBezTo>
                    <a:pt x="283" y="168"/>
                    <a:pt x="283" y="168"/>
                    <a:pt x="283" y="168"/>
                  </a:cubicBezTo>
                  <a:cubicBezTo>
                    <a:pt x="286" y="168"/>
                    <a:pt x="289" y="166"/>
                    <a:pt x="289" y="163"/>
                  </a:cubicBezTo>
                  <a:cubicBezTo>
                    <a:pt x="289" y="126"/>
                    <a:pt x="289" y="126"/>
                    <a:pt x="289" y="126"/>
                  </a:cubicBezTo>
                  <a:cubicBezTo>
                    <a:pt x="289" y="123"/>
                    <a:pt x="286" y="121"/>
                    <a:pt x="283"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grpSp>
        <p:nvGrpSpPr>
          <p:cNvPr id="41" name="Group 76">
            <a:extLst>
              <a:ext uri="{FF2B5EF4-FFF2-40B4-BE49-F238E27FC236}">
                <a16:creationId xmlns:a16="http://schemas.microsoft.com/office/drawing/2014/main" id="{944F9B7C-2923-40EB-925A-58132A722862}"/>
              </a:ext>
            </a:extLst>
          </p:cNvPr>
          <p:cNvGrpSpPr>
            <a:grpSpLocks noChangeAspect="1"/>
          </p:cNvGrpSpPr>
          <p:nvPr/>
        </p:nvGrpSpPr>
        <p:grpSpPr bwMode="auto">
          <a:xfrm>
            <a:off x="9177383" y="2416652"/>
            <a:ext cx="489054" cy="244528"/>
            <a:chOff x="3431" y="3104"/>
            <a:chExt cx="426" cy="213"/>
          </a:xfrm>
          <a:solidFill>
            <a:srgbClr val="FFFFFF"/>
          </a:solidFill>
        </p:grpSpPr>
        <p:sp>
          <p:nvSpPr>
            <p:cNvPr id="42" name="Freeform 77">
              <a:extLst>
                <a:ext uri="{FF2B5EF4-FFF2-40B4-BE49-F238E27FC236}">
                  <a16:creationId xmlns:a16="http://schemas.microsoft.com/office/drawing/2014/main" id="{1DF32083-CB88-4FFC-A397-9D4B9BFEEAF1}"/>
                </a:ext>
              </a:extLst>
            </p:cNvPr>
            <p:cNvSpPr>
              <a:spLocks/>
            </p:cNvSpPr>
            <p:nvPr/>
          </p:nvSpPr>
          <p:spPr bwMode="auto">
            <a:xfrm>
              <a:off x="3431" y="3104"/>
              <a:ext cx="426" cy="213"/>
            </a:xfrm>
            <a:custGeom>
              <a:avLst/>
              <a:gdLst>
                <a:gd name="T0" fmla="*/ 216 w 288"/>
                <a:gd name="T1" fmla="*/ 144 h 144"/>
                <a:gd name="T2" fmla="*/ 157 w 288"/>
                <a:gd name="T3" fmla="*/ 111 h 144"/>
                <a:gd name="T4" fmla="*/ 159 w 288"/>
                <a:gd name="T5" fmla="*/ 103 h 144"/>
                <a:gd name="T6" fmla="*/ 167 w 288"/>
                <a:gd name="T7" fmla="*/ 105 h 144"/>
                <a:gd name="T8" fmla="*/ 216 w 288"/>
                <a:gd name="T9" fmla="*/ 132 h 144"/>
                <a:gd name="T10" fmla="*/ 276 w 288"/>
                <a:gd name="T11" fmla="*/ 72 h 144"/>
                <a:gd name="T12" fmla="*/ 216 w 288"/>
                <a:gd name="T13" fmla="*/ 12 h 144"/>
                <a:gd name="T14" fmla="*/ 149 w 288"/>
                <a:gd name="T15" fmla="*/ 75 h 144"/>
                <a:gd name="T16" fmla="*/ 72 w 288"/>
                <a:gd name="T17" fmla="*/ 144 h 144"/>
                <a:gd name="T18" fmla="*/ 0 w 288"/>
                <a:gd name="T19" fmla="*/ 72 h 144"/>
                <a:gd name="T20" fmla="*/ 72 w 288"/>
                <a:gd name="T21" fmla="*/ 0 h 144"/>
                <a:gd name="T22" fmla="*/ 132 w 288"/>
                <a:gd name="T23" fmla="*/ 45 h 144"/>
                <a:gd name="T24" fmla="*/ 129 w 288"/>
                <a:gd name="T25" fmla="*/ 53 h 144"/>
                <a:gd name="T26" fmla="*/ 121 w 288"/>
                <a:gd name="T27" fmla="*/ 50 h 144"/>
                <a:gd name="T28" fmla="*/ 121 w 288"/>
                <a:gd name="T29" fmla="*/ 50 h 144"/>
                <a:gd name="T30" fmla="*/ 72 w 288"/>
                <a:gd name="T31" fmla="*/ 12 h 144"/>
                <a:gd name="T32" fmla="*/ 12 w 288"/>
                <a:gd name="T33" fmla="*/ 72 h 144"/>
                <a:gd name="T34" fmla="*/ 72 w 288"/>
                <a:gd name="T35" fmla="*/ 132 h 144"/>
                <a:gd name="T36" fmla="*/ 139 w 288"/>
                <a:gd name="T37" fmla="*/ 69 h 144"/>
                <a:gd name="T38" fmla="*/ 216 w 288"/>
                <a:gd name="T39" fmla="*/ 0 h 144"/>
                <a:gd name="T40" fmla="*/ 288 w 288"/>
                <a:gd name="T41" fmla="*/ 72 h 144"/>
                <a:gd name="T42" fmla="*/ 216 w 288"/>
                <a:gd name="T43"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144">
                  <a:moveTo>
                    <a:pt x="216" y="144"/>
                  </a:moveTo>
                  <a:cubicBezTo>
                    <a:pt x="177" y="144"/>
                    <a:pt x="158" y="112"/>
                    <a:pt x="157" y="111"/>
                  </a:cubicBezTo>
                  <a:cubicBezTo>
                    <a:pt x="155" y="108"/>
                    <a:pt x="156" y="104"/>
                    <a:pt x="159" y="103"/>
                  </a:cubicBezTo>
                  <a:cubicBezTo>
                    <a:pt x="162" y="101"/>
                    <a:pt x="166" y="102"/>
                    <a:pt x="167" y="105"/>
                  </a:cubicBezTo>
                  <a:cubicBezTo>
                    <a:pt x="168" y="106"/>
                    <a:pt x="184" y="132"/>
                    <a:pt x="216" y="132"/>
                  </a:cubicBezTo>
                  <a:cubicBezTo>
                    <a:pt x="249" y="132"/>
                    <a:pt x="276" y="105"/>
                    <a:pt x="276" y="72"/>
                  </a:cubicBezTo>
                  <a:cubicBezTo>
                    <a:pt x="276" y="39"/>
                    <a:pt x="249" y="12"/>
                    <a:pt x="216" y="12"/>
                  </a:cubicBezTo>
                  <a:cubicBezTo>
                    <a:pt x="190" y="12"/>
                    <a:pt x="169" y="44"/>
                    <a:pt x="149" y="75"/>
                  </a:cubicBezTo>
                  <a:cubicBezTo>
                    <a:pt x="128" y="109"/>
                    <a:pt x="106" y="144"/>
                    <a:pt x="72" y="144"/>
                  </a:cubicBezTo>
                  <a:cubicBezTo>
                    <a:pt x="33" y="144"/>
                    <a:pt x="0" y="112"/>
                    <a:pt x="0" y="72"/>
                  </a:cubicBezTo>
                  <a:cubicBezTo>
                    <a:pt x="0" y="32"/>
                    <a:pt x="33" y="0"/>
                    <a:pt x="72" y="0"/>
                  </a:cubicBezTo>
                  <a:cubicBezTo>
                    <a:pt x="112" y="0"/>
                    <a:pt x="131" y="44"/>
                    <a:pt x="132" y="45"/>
                  </a:cubicBezTo>
                  <a:cubicBezTo>
                    <a:pt x="133" y="49"/>
                    <a:pt x="132" y="52"/>
                    <a:pt x="129" y="53"/>
                  </a:cubicBezTo>
                  <a:cubicBezTo>
                    <a:pt x="126" y="55"/>
                    <a:pt x="122" y="53"/>
                    <a:pt x="121" y="50"/>
                  </a:cubicBezTo>
                  <a:cubicBezTo>
                    <a:pt x="121" y="50"/>
                    <a:pt x="121" y="50"/>
                    <a:pt x="121" y="50"/>
                  </a:cubicBezTo>
                  <a:cubicBezTo>
                    <a:pt x="121" y="50"/>
                    <a:pt x="104" y="12"/>
                    <a:pt x="72" y="12"/>
                  </a:cubicBezTo>
                  <a:cubicBezTo>
                    <a:pt x="39" y="12"/>
                    <a:pt x="12" y="39"/>
                    <a:pt x="12" y="72"/>
                  </a:cubicBezTo>
                  <a:cubicBezTo>
                    <a:pt x="12" y="105"/>
                    <a:pt x="39" y="132"/>
                    <a:pt x="72" y="132"/>
                  </a:cubicBezTo>
                  <a:cubicBezTo>
                    <a:pt x="99" y="132"/>
                    <a:pt x="119" y="100"/>
                    <a:pt x="139" y="69"/>
                  </a:cubicBezTo>
                  <a:cubicBezTo>
                    <a:pt x="161" y="35"/>
                    <a:pt x="183" y="0"/>
                    <a:pt x="216" y="0"/>
                  </a:cubicBezTo>
                  <a:cubicBezTo>
                    <a:pt x="256" y="0"/>
                    <a:pt x="288" y="32"/>
                    <a:pt x="288" y="72"/>
                  </a:cubicBezTo>
                  <a:cubicBezTo>
                    <a:pt x="288" y="112"/>
                    <a:pt x="256" y="144"/>
                    <a:pt x="216"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43" name="Freeform 78">
              <a:extLst>
                <a:ext uri="{FF2B5EF4-FFF2-40B4-BE49-F238E27FC236}">
                  <a16:creationId xmlns:a16="http://schemas.microsoft.com/office/drawing/2014/main" id="{5C08C2BB-08CD-449A-9805-C9A406241425}"/>
                </a:ext>
              </a:extLst>
            </p:cNvPr>
            <p:cNvSpPr>
              <a:spLocks/>
            </p:cNvSpPr>
            <p:nvPr/>
          </p:nvSpPr>
          <p:spPr bwMode="auto">
            <a:xfrm>
              <a:off x="3546" y="3104"/>
              <a:ext cx="94" cy="80"/>
            </a:xfrm>
            <a:custGeom>
              <a:avLst/>
              <a:gdLst>
                <a:gd name="T0" fmla="*/ 48 w 63"/>
                <a:gd name="T1" fmla="*/ 54 h 54"/>
                <a:gd name="T2" fmla="*/ 47 w 63"/>
                <a:gd name="T3" fmla="*/ 54 h 54"/>
                <a:gd name="T4" fmla="*/ 5 w 63"/>
                <a:gd name="T5" fmla="*/ 46 h 54"/>
                <a:gd name="T6" fmla="*/ 1 w 63"/>
                <a:gd name="T7" fmla="*/ 39 h 54"/>
                <a:gd name="T8" fmla="*/ 8 w 63"/>
                <a:gd name="T9" fmla="*/ 34 h 54"/>
                <a:gd name="T10" fmla="*/ 43 w 63"/>
                <a:gd name="T11" fmla="*/ 41 h 54"/>
                <a:gd name="T12" fmla="*/ 50 w 63"/>
                <a:gd name="T13" fmla="*/ 5 h 54"/>
                <a:gd name="T14" fmla="*/ 57 w 63"/>
                <a:gd name="T15" fmla="*/ 0 h 54"/>
                <a:gd name="T16" fmla="*/ 62 w 63"/>
                <a:gd name="T17" fmla="*/ 7 h 54"/>
                <a:gd name="T18" fmla="*/ 54 w 63"/>
                <a:gd name="T19" fmla="*/ 49 h 54"/>
                <a:gd name="T20" fmla="*/ 52 w 63"/>
                <a:gd name="T21" fmla="*/ 53 h 54"/>
                <a:gd name="T22" fmla="*/ 48 w 63"/>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54">
                  <a:moveTo>
                    <a:pt x="48" y="54"/>
                  </a:moveTo>
                  <a:cubicBezTo>
                    <a:pt x="48" y="54"/>
                    <a:pt x="47" y="54"/>
                    <a:pt x="47" y="54"/>
                  </a:cubicBezTo>
                  <a:cubicBezTo>
                    <a:pt x="5" y="46"/>
                    <a:pt x="5" y="46"/>
                    <a:pt x="5" y="46"/>
                  </a:cubicBezTo>
                  <a:cubicBezTo>
                    <a:pt x="2" y="45"/>
                    <a:pt x="0" y="42"/>
                    <a:pt x="1" y="39"/>
                  </a:cubicBezTo>
                  <a:cubicBezTo>
                    <a:pt x="1" y="36"/>
                    <a:pt x="4" y="33"/>
                    <a:pt x="8" y="34"/>
                  </a:cubicBezTo>
                  <a:cubicBezTo>
                    <a:pt x="43" y="41"/>
                    <a:pt x="43" y="41"/>
                    <a:pt x="43" y="41"/>
                  </a:cubicBezTo>
                  <a:cubicBezTo>
                    <a:pt x="50" y="5"/>
                    <a:pt x="50" y="5"/>
                    <a:pt x="50" y="5"/>
                  </a:cubicBezTo>
                  <a:cubicBezTo>
                    <a:pt x="51" y="2"/>
                    <a:pt x="54" y="0"/>
                    <a:pt x="57" y="0"/>
                  </a:cubicBezTo>
                  <a:cubicBezTo>
                    <a:pt x="60" y="1"/>
                    <a:pt x="63" y="4"/>
                    <a:pt x="62" y="7"/>
                  </a:cubicBezTo>
                  <a:cubicBezTo>
                    <a:pt x="54" y="49"/>
                    <a:pt x="54" y="49"/>
                    <a:pt x="54" y="49"/>
                  </a:cubicBezTo>
                  <a:cubicBezTo>
                    <a:pt x="54" y="51"/>
                    <a:pt x="53" y="52"/>
                    <a:pt x="52" y="53"/>
                  </a:cubicBezTo>
                  <a:cubicBezTo>
                    <a:pt x="51" y="53"/>
                    <a:pt x="49" y="54"/>
                    <a:pt x="4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Tree>
    <p:extLst>
      <p:ext uri="{BB962C8B-B14F-4D97-AF65-F5344CB8AC3E}">
        <p14:creationId xmlns:p14="http://schemas.microsoft.com/office/powerpoint/2010/main" val="64625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36EF7F5-EE38-6625-6605-0F714343C2B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836EF7F5-EE38-6625-6605-0F714343C2B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956633BB-28CB-EF1C-3983-60D130610CA0}"/>
              </a:ext>
            </a:extLst>
          </p:cNvPr>
          <p:cNvSpPr>
            <a:spLocks noGrp="1"/>
          </p:cNvSpPr>
          <p:nvPr>
            <p:ph type="sldNum" sz="quarter" idx="20"/>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000000"/>
                </a:solidFill>
                <a:effectLst/>
                <a:uLnTx/>
                <a:uFillTx/>
                <a:latin typeface="Graphik-Light" panose="020B04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000000"/>
              </a:solidFill>
              <a:effectLst/>
              <a:uLnTx/>
              <a:uFillTx/>
              <a:latin typeface="Graphik-Light" panose="020B0403030202060203" pitchFamily="34" charset="0"/>
              <a:ea typeface="+mn-ea"/>
              <a:cs typeface="+mn-cs"/>
            </a:endParaRPr>
          </a:p>
        </p:txBody>
      </p:sp>
      <p:sp>
        <p:nvSpPr>
          <p:cNvPr id="27" name="Content Placeholder 26">
            <a:extLst>
              <a:ext uri="{FF2B5EF4-FFF2-40B4-BE49-F238E27FC236}">
                <a16:creationId xmlns:a16="http://schemas.microsoft.com/office/drawing/2014/main" id="{27B13003-9F58-4455-BA11-1466470C5259}"/>
              </a:ext>
            </a:extLst>
          </p:cNvPr>
          <p:cNvSpPr>
            <a:spLocks noGrp="1"/>
          </p:cNvSpPr>
          <p:nvPr>
            <p:ph idx="10"/>
          </p:nvPr>
        </p:nvSpPr>
        <p:spPr/>
        <p:txBody>
          <a:bodyPr/>
          <a:lstStyle/>
          <a:p>
            <a:r>
              <a:rPr lang="en-US" dirty="0"/>
              <a:t>Actual Case Study – Lessons Learned</a:t>
            </a:r>
          </a:p>
        </p:txBody>
      </p:sp>
      <p:sp>
        <p:nvSpPr>
          <p:cNvPr id="25" name="Title 24">
            <a:extLst>
              <a:ext uri="{FF2B5EF4-FFF2-40B4-BE49-F238E27FC236}">
                <a16:creationId xmlns:a16="http://schemas.microsoft.com/office/drawing/2014/main" id="{E9D23EC7-A8C8-6A7C-5B5E-4F8C246A7970}"/>
              </a:ext>
            </a:extLst>
          </p:cNvPr>
          <p:cNvSpPr>
            <a:spLocks noGrp="1"/>
          </p:cNvSpPr>
          <p:nvPr>
            <p:ph type="title"/>
          </p:nvPr>
        </p:nvSpPr>
        <p:spPr/>
        <p:txBody>
          <a:bodyPr/>
          <a:lstStyle/>
          <a:p>
            <a:r>
              <a:rPr lang="en-US" sz="3200" dirty="0">
                <a:latin typeface="Graphik Semibold"/>
              </a:rPr>
              <a:t>Approach for Building Knowledge Chatbot in Production</a:t>
            </a:r>
            <a:br>
              <a:rPr lang="en-US" sz="3200" b="1" i="0" u="none" strike="noStrike" kern="1200" cap="none" spc="-100" normalizeH="0" baseline="0" noProof="0" dirty="0">
                <a:ln>
                  <a:noFill/>
                </a:ln>
                <a:gradFill flip="none" rotWithShape="1">
                  <a:gsLst>
                    <a:gs pos="54000">
                      <a:srgbClr val="9B2EF7"/>
                    </a:gs>
                    <a:gs pos="85000">
                      <a:srgbClr val="8DA3E2"/>
                    </a:gs>
                    <a:gs pos="100000">
                      <a:srgbClr val="82F3D3"/>
                    </a:gs>
                  </a:gsLst>
                  <a:lin ang="0" scaled="1"/>
                  <a:tileRect/>
                </a:gradFill>
                <a:effectLst/>
                <a:uLnTx/>
                <a:uFillTx/>
                <a:latin typeface="Graphik Semibold"/>
              </a:rPr>
            </a:br>
            <a:endParaRPr lang="en-US" dirty="0"/>
          </a:p>
        </p:txBody>
      </p:sp>
      <p:sp>
        <p:nvSpPr>
          <p:cNvPr id="9" name="Freeform: Shape 38">
            <a:extLst>
              <a:ext uri="{FF2B5EF4-FFF2-40B4-BE49-F238E27FC236}">
                <a16:creationId xmlns:a16="http://schemas.microsoft.com/office/drawing/2014/main" id="{0413393A-8B8E-EAEA-00B4-55A198F364F0}"/>
              </a:ext>
            </a:extLst>
          </p:cNvPr>
          <p:cNvSpPr/>
          <p:nvPr/>
        </p:nvSpPr>
        <p:spPr>
          <a:xfrm flipH="1">
            <a:off x="6086062" y="3377935"/>
            <a:ext cx="3004425" cy="2009140"/>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71450" indent="-171450">
              <a:spcBef>
                <a:spcPts val="300"/>
              </a:spcBef>
              <a:spcAft>
                <a:spcPts val="300"/>
              </a:spcAft>
              <a:buFont typeface="Wingdings" pitchFamily="2" charset="2"/>
              <a:buChar char="§"/>
              <a:defRPr/>
            </a:pPr>
            <a:r>
              <a:rPr lang="en-US" sz="1050" dirty="0">
                <a:solidFill>
                  <a:srgbClr val="000000"/>
                </a:solidFill>
              </a:rPr>
              <a:t>Design and create function app to perform semantic search</a:t>
            </a:r>
          </a:p>
          <a:p>
            <a:pPr marL="171450" indent="-171450">
              <a:spcBef>
                <a:spcPts val="300"/>
              </a:spcBef>
              <a:spcAft>
                <a:spcPts val="300"/>
              </a:spcAft>
              <a:buFont typeface="Wingdings" pitchFamily="2" charset="2"/>
              <a:buChar char="§"/>
              <a:defRPr/>
            </a:pPr>
            <a:r>
              <a:rPr lang="en-US" sz="1050" dirty="0">
                <a:solidFill>
                  <a:srgbClr val="000000"/>
                </a:solidFill>
              </a:rPr>
              <a:t>Design prompts and prompt engineering</a:t>
            </a:r>
          </a:p>
          <a:p>
            <a:pPr marL="171450" marR="0" lvl="0" indent="-17145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19" name="Freeform: Shape 38">
            <a:extLst>
              <a:ext uri="{FF2B5EF4-FFF2-40B4-BE49-F238E27FC236}">
                <a16:creationId xmlns:a16="http://schemas.microsoft.com/office/drawing/2014/main" id="{61C77509-9E0D-FFA7-7367-BE5FDBB7542E}"/>
              </a:ext>
            </a:extLst>
          </p:cNvPr>
          <p:cNvSpPr/>
          <p:nvPr/>
        </p:nvSpPr>
        <p:spPr>
          <a:xfrm flipH="1">
            <a:off x="167299" y="3377935"/>
            <a:ext cx="3103044" cy="1772174"/>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Surface </a:t>
            </a:r>
            <a:r>
              <a:rPr lang="en-US" sz="1050" dirty="0">
                <a:solidFill>
                  <a:srgbClr val="000000"/>
                </a:solidFill>
              </a:rPr>
              <a:t>high-priority knowledge and high-value use cases</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indent="-182880">
              <a:spcBef>
                <a:spcPts val="300"/>
              </a:spcBef>
              <a:spcAft>
                <a:spcPts val="300"/>
              </a:spcAft>
              <a:buFont typeface="Wingdings" pitchFamily="2" charset="2"/>
              <a:buChar char="§"/>
              <a:defRPr/>
            </a:pPr>
            <a:r>
              <a:rPr kumimoji="0" lang="en-US" sz="1050" b="0" i="0" u="none" strike="noStrike" kern="1200" cap="none" spc="0" normalizeH="0" baseline="0" noProof="0" dirty="0">
                <a:ln>
                  <a:noFill/>
                </a:ln>
                <a:solidFill>
                  <a:srgbClr val="000000"/>
                </a:solidFill>
                <a:effectLst/>
                <a:uLnTx/>
                <a:uFillTx/>
                <a:ea typeface="+mn-ea"/>
                <a:cs typeface="+mn-cs"/>
              </a:rPr>
              <a:t>Confirm environment hosting Azure OpenAI and Azure Cognitive Search Services</a:t>
            </a:r>
          </a:p>
          <a:p>
            <a:pPr marL="182880" indent="-182880">
              <a:spcBef>
                <a:spcPts val="300"/>
              </a:spcBef>
              <a:spcAft>
                <a:spcPts val="300"/>
              </a:spcAft>
              <a:buFont typeface="Wingdings" pitchFamily="2" charset="2"/>
              <a:buChar char="§"/>
              <a:defRPr/>
            </a:pPr>
            <a:r>
              <a:rPr lang="en-US" sz="1050" dirty="0">
                <a:solidFill>
                  <a:srgbClr val="000000"/>
                </a:solidFill>
              </a:rPr>
              <a:t>Confirm models available </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grpSp>
        <p:nvGrpSpPr>
          <p:cNvPr id="21" name="Group 20">
            <a:extLst>
              <a:ext uri="{FF2B5EF4-FFF2-40B4-BE49-F238E27FC236}">
                <a16:creationId xmlns:a16="http://schemas.microsoft.com/office/drawing/2014/main" id="{3FF237ED-CD7A-A743-0B6D-B31418F4BE0E}"/>
              </a:ext>
            </a:extLst>
          </p:cNvPr>
          <p:cNvGrpSpPr/>
          <p:nvPr/>
        </p:nvGrpSpPr>
        <p:grpSpPr>
          <a:xfrm>
            <a:off x="164341" y="2682498"/>
            <a:ext cx="3108960" cy="625098"/>
            <a:chOff x="472449" y="2696975"/>
            <a:chExt cx="3108960" cy="625098"/>
          </a:xfrm>
          <a:solidFill>
            <a:srgbClr val="84E5D6"/>
          </a:solidFill>
        </p:grpSpPr>
        <p:sp>
          <p:nvSpPr>
            <p:cNvPr id="6" name="Arrow: Chevron 9">
              <a:extLst>
                <a:ext uri="{FF2B5EF4-FFF2-40B4-BE49-F238E27FC236}">
                  <a16:creationId xmlns:a16="http://schemas.microsoft.com/office/drawing/2014/main" id="{55B57802-445F-D790-72A0-879468D102B0}"/>
                </a:ext>
              </a:extLst>
            </p:cNvPr>
            <p:cNvSpPr/>
            <p:nvPr/>
          </p:nvSpPr>
          <p:spPr>
            <a:xfrm>
              <a:off x="472449" y="2696975"/>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0" tIns="0" rIns="0" bIns="0" rtlCol="0" anchor="ctr"/>
            <a:lstStyle/>
            <a:p>
              <a:pPr defTabSz="1087106"/>
              <a:r>
                <a:rPr lang="en-GB" sz="1400" b="1" dirty="0">
                  <a:solidFill>
                    <a:schemeClr val="bg1"/>
                  </a:solidFill>
                  <a:latin typeface="Graphik" panose="020B0503030202060203" pitchFamily="34" charset="0"/>
                </a:rPr>
                <a:t>Conceptualize &amp; confirm environment</a:t>
              </a:r>
            </a:p>
          </p:txBody>
        </p:sp>
        <p:sp>
          <p:nvSpPr>
            <p:cNvPr id="41" name="TextBox 40">
              <a:extLst>
                <a:ext uri="{FF2B5EF4-FFF2-40B4-BE49-F238E27FC236}">
                  <a16:creationId xmlns:a16="http://schemas.microsoft.com/office/drawing/2014/main" id="{C5D36854-F30A-0EDD-BBF8-4038A724C4F3}"/>
                </a:ext>
              </a:extLst>
            </p:cNvPr>
            <p:cNvSpPr txBox="1"/>
            <p:nvPr/>
          </p:nvSpPr>
          <p:spPr>
            <a:xfrm>
              <a:off x="883048" y="2794508"/>
              <a:ext cx="442978" cy="337176"/>
            </a:xfrm>
            <a:prstGeom prst="rect">
              <a:avLst/>
            </a:prstGeom>
            <a:grpFill/>
          </p:spPr>
          <p:txBody>
            <a:bodyPr wrap="square" lIns="0" tIns="0" rIns="0" bIns="0" rtlCol="0">
              <a:spAutoFit/>
            </a:bodyPr>
            <a:lstStyle/>
            <a:p>
              <a:pPr algn="ctr" defTabSz="228600">
                <a:spcAft>
                  <a:spcPts val="1200"/>
                </a:spcAft>
              </a:pPr>
              <a:r>
                <a:rPr lang="en-US" sz="2800" b="1" noProof="0">
                  <a:solidFill>
                    <a:schemeClr val="bg1"/>
                  </a:solidFill>
                </a:rPr>
                <a:t>1</a:t>
              </a:r>
            </a:p>
          </p:txBody>
        </p:sp>
      </p:grpSp>
      <p:grpSp>
        <p:nvGrpSpPr>
          <p:cNvPr id="15" name="Group 14">
            <a:extLst>
              <a:ext uri="{FF2B5EF4-FFF2-40B4-BE49-F238E27FC236}">
                <a16:creationId xmlns:a16="http://schemas.microsoft.com/office/drawing/2014/main" id="{393FC173-0101-4FEE-883B-3F7C3C9506B4}"/>
              </a:ext>
            </a:extLst>
          </p:cNvPr>
          <p:cNvGrpSpPr/>
          <p:nvPr/>
        </p:nvGrpSpPr>
        <p:grpSpPr>
          <a:xfrm>
            <a:off x="3102107" y="2682496"/>
            <a:ext cx="3108960" cy="625098"/>
            <a:chOff x="3820003" y="2696973"/>
            <a:chExt cx="3108960" cy="625098"/>
          </a:xfrm>
          <a:solidFill>
            <a:srgbClr val="8DA7E2"/>
          </a:solidFill>
        </p:grpSpPr>
        <p:sp>
          <p:nvSpPr>
            <p:cNvPr id="2" name="Rectangle 21">
              <a:extLst>
                <a:ext uri="{FF2B5EF4-FFF2-40B4-BE49-F238E27FC236}">
                  <a16:creationId xmlns:a16="http://schemas.microsoft.com/office/drawing/2014/main" id="{69D72AAE-F221-5FEC-2E48-DD8E95089D15}"/>
                </a:ext>
              </a:extLst>
            </p:cNvPr>
            <p:cNvSpPr/>
            <p:nvPr/>
          </p:nvSpPr>
          <p:spPr>
            <a:xfrm>
              <a:off x="3820003" y="2696973"/>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40080" tIns="0" rIns="274320" bIns="0" rtlCol="0" anchor="ctr"/>
            <a:lstStyle/>
            <a:p>
              <a:pPr marL="0" marR="0" lvl="0" indent="0" defTabSz="1087106"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bg1"/>
                  </a:solidFill>
                  <a:effectLst/>
                  <a:uLnTx/>
                  <a:uFillTx/>
                  <a:latin typeface="Graphik" panose="020B0503030202060203" pitchFamily="34" charset="0"/>
                </a:rPr>
                <a:t>Enable GenAI and curate data</a:t>
              </a:r>
            </a:p>
          </p:txBody>
        </p:sp>
        <p:sp>
          <p:nvSpPr>
            <p:cNvPr id="42" name="TextBox 41">
              <a:extLst>
                <a:ext uri="{FF2B5EF4-FFF2-40B4-BE49-F238E27FC236}">
                  <a16:creationId xmlns:a16="http://schemas.microsoft.com/office/drawing/2014/main" id="{24025414-1D63-F195-AF32-2D77A230428F}"/>
                </a:ext>
              </a:extLst>
            </p:cNvPr>
            <p:cNvSpPr txBox="1"/>
            <p:nvPr/>
          </p:nvSpPr>
          <p:spPr>
            <a:xfrm>
              <a:off x="4215604" y="2794508"/>
              <a:ext cx="442978" cy="337176"/>
            </a:xfrm>
            <a:prstGeom prst="rect">
              <a:avLst/>
            </a:prstGeom>
            <a:grpFill/>
          </p:spPr>
          <p:txBody>
            <a:bodyPr wrap="square" lIns="0" tIns="0" rIns="0" bIns="0" rtlCol="0">
              <a:spAutoFit/>
            </a:bodyPr>
            <a:lstStyle/>
            <a:p>
              <a:pPr algn="ctr" defTabSz="228600">
                <a:spcAft>
                  <a:spcPts val="1200"/>
                </a:spcAft>
              </a:pPr>
              <a:r>
                <a:rPr lang="en-US" sz="2800" b="1" noProof="0" dirty="0">
                  <a:solidFill>
                    <a:schemeClr val="bg1"/>
                  </a:solidFill>
                </a:rPr>
                <a:t>2</a:t>
              </a:r>
            </a:p>
          </p:txBody>
        </p:sp>
      </p:grpSp>
      <p:grpSp>
        <p:nvGrpSpPr>
          <p:cNvPr id="16" name="Group 15">
            <a:extLst>
              <a:ext uri="{FF2B5EF4-FFF2-40B4-BE49-F238E27FC236}">
                <a16:creationId xmlns:a16="http://schemas.microsoft.com/office/drawing/2014/main" id="{D71733B1-9F78-9752-97C0-5F3E7AF7317F}"/>
              </a:ext>
            </a:extLst>
          </p:cNvPr>
          <p:cNvGrpSpPr/>
          <p:nvPr/>
        </p:nvGrpSpPr>
        <p:grpSpPr>
          <a:xfrm>
            <a:off x="6038850" y="2682497"/>
            <a:ext cx="3108960" cy="625098"/>
            <a:chOff x="7202085" y="2696974"/>
            <a:chExt cx="3108960" cy="625098"/>
          </a:xfrm>
          <a:solidFill>
            <a:srgbClr val="9843F3"/>
          </a:solidFill>
        </p:grpSpPr>
        <p:sp>
          <p:nvSpPr>
            <p:cNvPr id="13" name="Arrow: Chevron 21">
              <a:extLst>
                <a:ext uri="{FF2B5EF4-FFF2-40B4-BE49-F238E27FC236}">
                  <a16:creationId xmlns:a16="http://schemas.microsoft.com/office/drawing/2014/main" id="{DF6D4B21-AF6F-28A1-1D46-30CD7BEDAA3E}"/>
                </a:ext>
              </a:extLst>
            </p:cNvPr>
            <p:cNvSpPr/>
            <p:nvPr/>
          </p:nvSpPr>
          <p:spPr>
            <a:xfrm>
              <a:off x="7202085" y="2696974"/>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40080" tIns="0" rIns="274320" bIns="0" rtlCol="0" anchor="ctr"/>
            <a:lstStyle/>
            <a:p>
              <a:pPr marL="0" marR="0" lvl="0" indent="0" defTabSz="1087106"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bg1"/>
                  </a:solidFill>
                  <a:effectLst/>
                  <a:uLnTx/>
                  <a:uFillTx/>
                  <a:latin typeface="Graphik" panose="020B0503030202060203" pitchFamily="34" charset="0"/>
                </a:rPr>
                <a:t>Develop and integrate Gen AI</a:t>
              </a:r>
            </a:p>
          </p:txBody>
        </p:sp>
        <p:sp>
          <p:nvSpPr>
            <p:cNvPr id="43" name="TextBox 42">
              <a:extLst>
                <a:ext uri="{FF2B5EF4-FFF2-40B4-BE49-F238E27FC236}">
                  <a16:creationId xmlns:a16="http://schemas.microsoft.com/office/drawing/2014/main" id="{0868D4AC-DA2F-0C08-E538-E032F3EDBBDF}"/>
                </a:ext>
              </a:extLst>
            </p:cNvPr>
            <p:cNvSpPr txBox="1"/>
            <p:nvPr/>
          </p:nvSpPr>
          <p:spPr>
            <a:xfrm>
              <a:off x="7615156" y="2794508"/>
              <a:ext cx="442978" cy="337176"/>
            </a:xfrm>
            <a:prstGeom prst="rect">
              <a:avLst/>
            </a:prstGeom>
            <a:grpFill/>
          </p:spPr>
          <p:txBody>
            <a:bodyPr wrap="square" lIns="0" tIns="0" rIns="0" bIns="0" rtlCol="0">
              <a:spAutoFit/>
            </a:bodyPr>
            <a:lstStyle/>
            <a:p>
              <a:pPr algn="ctr" defTabSz="228600">
                <a:spcAft>
                  <a:spcPts val="1200"/>
                </a:spcAft>
              </a:pPr>
              <a:r>
                <a:rPr lang="en-US" sz="2800" b="1" noProof="0">
                  <a:solidFill>
                    <a:schemeClr val="bg1"/>
                  </a:solidFill>
                </a:rPr>
                <a:t>3</a:t>
              </a:r>
            </a:p>
          </p:txBody>
        </p:sp>
      </p:grpSp>
      <p:pic>
        <p:nvPicPr>
          <p:cNvPr id="51" name="Graphic 50">
            <a:extLst>
              <a:ext uri="{FF2B5EF4-FFF2-40B4-BE49-F238E27FC236}">
                <a16:creationId xmlns:a16="http://schemas.microsoft.com/office/drawing/2014/main" id="{C8956FEA-F60F-C45C-A0C9-4127FDFC4B16}"/>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365023" y="1740999"/>
            <a:ext cx="673081" cy="673081"/>
          </a:xfrm>
          <a:prstGeom prst="rect">
            <a:avLst/>
          </a:prstGeom>
        </p:spPr>
      </p:pic>
      <p:pic>
        <p:nvPicPr>
          <p:cNvPr id="55" name="Graphic 54" descr="Gears outline">
            <a:extLst>
              <a:ext uri="{FF2B5EF4-FFF2-40B4-BE49-F238E27FC236}">
                <a16:creationId xmlns:a16="http://schemas.microsoft.com/office/drawing/2014/main" id="{76F2059F-44A3-BC26-BF83-BB0E931E90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73811" y="1649470"/>
            <a:ext cx="856138" cy="856138"/>
          </a:xfrm>
          <a:prstGeom prst="rect">
            <a:avLst/>
          </a:prstGeom>
        </p:spPr>
      </p:pic>
      <p:grpSp>
        <p:nvGrpSpPr>
          <p:cNvPr id="59" name="Group 58">
            <a:extLst>
              <a:ext uri="{FF2B5EF4-FFF2-40B4-BE49-F238E27FC236}">
                <a16:creationId xmlns:a16="http://schemas.microsoft.com/office/drawing/2014/main" id="{CF06D57B-6320-3CC1-B24B-71E7DA3D1C3B}"/>
              </a:ext>
            </a:extLst>
          </p:cNvPr>
          <p:cNvGrpSpPr/>
          <p:nvPr/>
        </p:nvGrpSpPr>
        <p:grpSpPr>
          <a:xfrm>
            <a:off x="7191091" y="1649470"/>
            <a:ext cx="856137" cy="856138"/>
            <a:chOff x="8035147" y="1610092"/>
            <a:chExt cx="1078973" cy="920572"/>
          </a:xfrm>
          <a:solidFill>
            <a:srgbClr val="9843F3"/>
          </a:solidFill>
        </p:grpSpPr>
        <p:pic>
          <p:nvPicPr>
            <p:cNvPr id="57" name="Graphic 56" descr="Cloud outline">
              <a:extLst>
                <a:ext uri="{FF2B5EF4-FFF2-40B4-BE49-F238E27FC236}">
                  <a16:creationId xmlns:a16="http://schemas.microsoft.com/office/drawing/2014/main" id="{39688B78-FF01-0CDE-43F0-B08373F7E3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35147" y="1616264"/>
              <a:ext cx="914400" cy="914400"/>
            </a:xfrm>
            <a:prstGeom prst="rect">
              <a:avLst/>
            </a:prstGeom>
          </p:spPr>
        </p:pic>
        <p:pic>
          <p:nvPicPr>
            <p:cNvPr id="58" name="Graphic 57" descr="Cloud outline">
              <a:extLst>
                <a:ext uri="{FF2B5EF4-FFF2-40B4-BE49-F238E27FC236}">
                  <a16:creationId xmlns:a16="http://schemas.microsoft.com/office/drawing/2014/main" id="{0989106A-F7F9-7860-AFF6-4915F9BD06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84430" y="1610092"/>
              <a:ext cx="429690" cy="429690"/>
            </a:xfrm>
            <a:prstGeom prst="rect">
              <a:avLst/>
            </a:prstGeom>
          </p:spPr>
        </p:pic>
      </p:grpSp>
      <p:grpSp>
        <p:nvGrpSpPr>
          <p:cNvPr id="18" name="Group 17">
            <a:extLst>
              <a:ext uri="{FF2B5EF4-FFF2-40B4-BE49-F238E27FC236}">
                <a16:creationId xmlns:a16="http://schemas.microsoft.com/office/drawing/2014/main" id="{17F6BD07-130C-E766-130F-A3E145DFF917}"/>
              </a:ext>
            </a:extLst>
          </p:cNvPr>
          <p:cNvGrpSpPr/>
          <p:nvPr/>
        </p:nvGrpSpPr>
        <p:grpSpPr>
          <a:xfrm>
            <a:off x="8935416" y="2682497"/>
            <a:ext cx="3108960" cy="625098"/>
            <a:chOff x="10569789" y="2696974"/>
            <a:chExt cx="3108960" cy="625098"/>
          </a:xfrm>
          <a:solidFill>
            <a:srgbClr val="5B47BD"/>
          </a:solidFill>
        </p:grpSpPr>
        <p:sp>
          <p:nvSpPr>
            <p:cNvPr id="14" name="Arrow: Chevron 21">
              <a:extLst>
                <a:ext uri="{FF2B5EF4-FFF2-40B4-BE49-F238E27FC236}">
                  <a16:creationId xmlns:a16="http://schemas.microsoft.com/office/drawing/2014/main" id="{3678433C-2B59-4FAF-30CE-F0DE9624E2FA}"/>
                </a:ext>
              </a:extLst>
            </p:cNvPr>
            <p:cNvSpPr/>
            <p:nvPr/>
          </p:nvSpPr>
          <p:spPr>
            <a:xfrm>
              <a:off x="10569789" y="2696974"/>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40080" tIns="0" rIns="274320" bIns="0" rtlCol="0" anchor="ctr"/>
            <a:lstStyle/>
            <a:p>
              <a:pPr marL="0" marR="0" lvl="0" indent="0" defTabSz="1087106"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bg1"/>
                  </a:solidFill>
                  <a:effectLst/>
                  <a:uLnTx/>
                  <a:uFillTx/>
                  <a:latin typeface="Graphik" panose="020B0503030202060203" pitchFamily="34" charset="0"/>
                </a:rPr>
                <a:t>Test and scale</a:t>
              </a:r>
            </a:p>
          </p:txBody>
        </p:sp>
        <p:sp>
          <p:nvSpPr>
            <p:cNvPr id="17" name="TextBox 16">
              <a:extLst>
                <a:ext uri="{FF2B5EF4-FFF2-40B4-BE49-F238E27FC236}">
                  <a16:creationId xmlns:a16="http://schemas.microsoft.com/office/drawing/2014/main" id="{22767B7A-19D0-4AD0-FE71-FA94B2EC93D6}"/>
                </a:ext>
              </a:extLst>
            </p:cNvPr>
            <p:cNvSpPr txBox="1"/>
            <p:nvPr/>
          </p:nvSpPr>
          <p:spPr>
            <a:xfrm>
              <a:off x="11001731" y="2794508"/>
              <a:ext cx="442978" cy="430887"/>
            </a:xfrm>
            <a:prstGeom prst="rect">
              <a:avLst/>
            </a:prstGeom>
            <a:grpFill/>
          </p:spPr>
          <p:txBody>
            <a:bodyPr wrap="square" lIns="0" tIns="0" rIns="0" bIns="0" rtlCol="0">
              <a:spAutoFit/>
            </a:bodyPr>
            <a:lstStyle/>
            <a:p>
              <a:pPr algn="ctr" defTabSz="228600">
                <a:spcAft>
                  <a:spcPts val="1200"/>
                </a:spcAft>
              </a:pPr>
              <a:r>
                <a:rPr lang="en-US" sz="2800" b="1">
                  <a:solidFill>
                    <a:schemeClr val="bg1"/>
                  </a:solidFill>
                </a:rPr>
                <a:t>4</a:t>
              </a:r>
              <a:endParaRPr lang="en-US" sz="2800" b="1" noProof="0">
                <a:solidFill>
                  <a:schemeClr val="bg1"/>
                </a:solidFill>
              </a:endParaRPr>
            </a:p>
          </p:txBody>
        </p:sp>
      </p:grpSp>
      <p:sp>
        <p:nvSpPr>
          <p:cNvPr id="20" name="Freeform: Shape 38">
            <a:extLst>
              <a:ext uri="{FF2B5EF4-FFF2-40B4-BE49-F238E27FC236}">
                <a16:creationId xmlns:a16="http://schemas.microsoft.com/office/drawing/2014/main" id="{4DE0BA49-59B8-DE1A-4DB7-4E46B24050DD}"/>
              </a:ext>
            </a:extLst>
          </p:cNvPr>
          <p:cNvSpPr/>
          <p:nvPr/>
        </p:nvSpPr>
        <p:spPr>
          <a:xfrm flipH="1">
            <a:off x="8938374" y="3377935"/>
            <a:ext cx="3103044" cy="1772174"/>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indent="-182880">
              <a:spcBef>
                <a:spcPts val="300"/>
              </a:spcBef>
              <a:spcAft>
                <a:spcPts val="300"/>
              </a:spcAft>
              <a:buFont typeface="Wingdings" pitchFamily="2" charset="2"/>
              <a:buChar char="§"/>
              <a:defRPr/>
            </a:pPr>
            <a:r>
              <a:rPr lang="en-US" sz="1050" dirty="0">
                <a:solidFill>
                  <a:schemeClr val="tx1"/>
                </a:solidFill>
              </a:rPr>
              <a:t>Work with SMEs to evaluate responses and iterate on semantic search/prompt engineering </a:t>
            </a:r>
          </a:p>
          <a:p>
            <a:pPr marL="182880" indent="-182880">
              <a:spcBef>
                <a:spcPts val="300"/>
              </a:spcBef>
              <a:spcAft>
                <a:spcPts val="300"/>
              </a:spcAft>
              <a:buFont typeface="Wingdings" pitchFamily="2" charset="2"/>
              <a:buChar char="§"/>
              <a:defRPr/>
            </a:pPr>
            <a:r>
              <a:rPr lang="en-US" sz="1050" dirty="0">
                <a:solidFill>
                  <a:schemeClr val="tx1"/>
                </a:solidFill>
              </a:rPr>
              <a:t>End-to-end functionality testing and deployment</a:t>
            </a:r>
          </a:p>
          <a:p>
            <a:pPr marL="182880" indent="-182880">
              <a:spcBef>
                <a:spcPts val="300"/>
              </a:spcBef>
              <a:spcAft>
                <a:spcPts val="300"/>
              </a:spcAft>
              <a:buFont typeface="Wingdings" pitchFamily="2" charset="2"/>
              <a:buChar char="§"/>
              <a:defRPr/>
            </a:pPr>
            <a:r>
              <a:rPr lang="en-US" sz="1050" dirty="0">
                <a:solidFill>
                  <a:schemeClr val="tx1"/>
                </a:solidFill>
              </a:rPr>
              <a:t>Scale to additional use cases</a:t>
            </a:r>
          </a:p>
          <a:p>
            <a:pPr marL="182880" indent="-182880">
              <a:spcBef>
                <a:spcPts val="300"/>
              </a:spcBef>
              <a:spcAft>
                <a:spcPts val="300"/>
              </a:spcAft>
              <a:buFont typeface="Wingdings" pitchFamily="2" charset="2"/>
              <a:buChar char="§"/>
              <a:defRPr/>
            </a:pPr>
            <a:endParaRPr lang="en-US" sz="1050" dirty="0">
              <a:solidFill>
                <a:schemeClr val="tx1"/>
              </a:solidFill>
            </a:endParaRPr>
          </a:p>
          <a:p>
            <a:pPr>
              <a:spcBef>
                <a:spcPts val="300"/>
              </a:spcBef>
              <a:spcAft>
                <a:spcPts val="300"/>
              </a:spcAft>
              <a:defRPr/>
            </a:pPr>
            <a:endParaRPr lang="en-US" sz="1050" dirty="0">
              <a:solidFill>
                <a:schemeClr val="tx1"/>
              </a:solidFill>
            </a:endParaRPr>
          </a:p>
        </p:txBody>
      </p:sp>
      <p:pic>
        <p:nvPicPr>
          <p:cNvPr id="23" name="Graphic 22" descr="Upward trend with solid fill">
            <a:extLst>
              <a:ext uri="{FF2B5EF4-FFF2-40B4-BE49-F238E27FC236}">
                <a16:creationId xmlns:a16="http://schemas.microsoft.com/office/drawing/2014/main" id="{FD30DE5B-6CA4-154C-363A-5633189AEA0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20991" y="1647771"/>
            <a:ext cx="859536" cy="859536"/>
          </a:xfrm>
          <a:prstGeom prst="rect">
            <a:avLst/>
          </a:prstGeom>
        </p:spPr>
      </p:pic>
      <p:sp>
        <p:nvSpPr>
          <p:cNvPr id="8" name="Freeform: Shape 37">
            <a:extLst>
              <a:ext uri="{FF2B5EF4-FFF2-40B4-BE49-F238E27FC236}">
                <a16:creationId xmlns:a16="http://schemas.microsoft.com/office/drawing/2014/main" id="{4CD873F4-7753-932D-21DD-A9BCA00D0003}"/>
              </a:ext>
            </a:extLst>
          </p:cNvPr>
          <p:cNvSpPr/>
          <p:nvPr/>
        </p:nvSpPr>
        <p:spPr>
          <a:xfrm flipH="1">
            <a:off x="3057549" y="3377935"/>
            <a:ext cx="3198077" cy="1772174"/>
          </a:xfrm>
          <a:prstGeom prst="roundRect">
            <a:avLst>
              <a:gd name="adj" fmla="val 15000"/>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Enable Chatbot in Teams *</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Collect, curate, and load data for Gen AI development</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Build </a:t>
            </a:r>
            <a:r>
              <a:rPr lang="en-US" sz="1050" dirty="0">
                <a:solidFill>
                  <a:srgbClr val="000000"/>
                </a:solidFill>
              </a:rPr>
              <a:t>Azure cognitive search on dataset</a:t>
            </a: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12" name="Freeform: Shape 38">
            <a:extLst>
              <a:ext uri="{FF2B5EF4-FFF2-40B4-BE49-F238E27FC236}">
                <a16:creationId xmlns:a16="http://schemas.microsoft.com/office/drawing/2014/main" id="{3EB1FCD9-9964-DDE3-0A9E-CBD8B36007B7}"/>
              </a:ext>
            </a:extLst>
          </p:cNvPr>
          <p:cNvSpPr/>
          <p:nvPr/>
        </p:nvSpPr>
        <p:spPr>
          <a:xfrm flipH="1">
            <a:off x="167299" y="4638831"/>
            <a:ext cx="2865460" cy="1772174"/>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R="0" lvl="0" algn="l" defTabSz="914400" rtl="0" eaLnBrk="1" fontAlgn="auto" latinLnBrk="0" hangingPunct="1">
              <a:lnSpc>
                <a:spcPct val="100000"/>
              </a:lnSpc>
              <a:spcBef>
                <a:spcPts val="300"/>
              </a:spcBef>
              <a:spcAft>
                <a:spcPts val="300"/>
              </a:spcAft>
              <a:buClrTx/>
              <a:buSzTx/>
              <a:tabLst/>
              <a:defRPr/>
            </a:pPr>
            <a:r>
              <a:rPr kumimoji="0" lang="en-US" sz="1600" b="1" i="0" u="none" strike="noStrike" kern="1200" cap="none" spc="0" normalizeH="0" baseline="0" noProof="0" dirty="0">
                <a:ln>
                  <a:noFill/>
                </a:ln>
                <a:solidFill>
                  <a:srgbClr val="000000"/>
                </a:solidFill>
                <a:effectLst/>
                <a:uLnTx/>
                <a:uFillTx/>
                <a:ea typeface="+mn-ea"/>
                <a:cs typeface="+mn-cs"/>
              </a:rPr>
              <a:t>Key Learnings</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Start from a narrow, high priority knowledge base. </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Apply for higher version of models </a:t>
            </a:r>
            <a:r>
              <a:rPr lang="en-US" sz="1050" dirty="0">
                <a:solidFill>
                  <a:srgbClr val="000000"/>
                </a:solidFill>
              </a:rPr>
              <a:t>and confirm required throughput ahead of time</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22" name="Freeform: Shape 38">
            <a:extLst>
              <a:ext uri="{FF2B5EF4-FFF2-40B4-BE49-F238E27FC236}">
                <a16:creationId xmlns:a16="http://schemas.microsoft.com/office/drawing/2014/main" id="{2054FFC6-A95E-5BA3-AD5B-ADF91DDFF2DC}"/>
              </a:ext>
            </a:extLst>
          </p:cNvPr>
          <p:cNvSpPr/>
          <p:nvPr/>
        </p:nvSpPr>
        <p:spPr>
          <a:xfrm flipH="1">
            <a:off x="3056737" y="4957310"/>
            <a:ext cx="2865460" cy="859529"/>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lang="en-US" sz="1050" dirty="0">
                <a:solidFill>
                  <a:srgbClr val="000000"/>
                </a:solidFill>
              </a:rPr>
              <a:t>Data cleansing is important for Gen AI performance</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Need to include necessary metadata, such as reference links </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26" name="Freeform: Shape 38">
            <a:extLst>
              <a:ext uri="{FF2B5EF4-FFF2-40B4-BE49-F238E27FC236}">
                <a16:creationId xmlns:a16="http://schemas.microsoft.com/office/drawing/2014/main" id="{584ADFCE-443C-3682-1B2D-69D2823C3BC5}"/>
              </a:ext>
            </a:extLst>
          </p:cNvPr>
          <p:cNvSpPr/>
          <p:nvPr/>
        </p:nvSpPr>
        <p:spPr>
          <a:xfrm flipH="1">
            <a:off x="6121137" y="4923385"/>
            <a:ext cx="2865460" cy="859529"/>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lang="en-US" sz="1050" dirty="0">
                <a:solidFill>
                  <a:srgbClr val="000000"/>
                </a:solidFill>
              </a:rPr>
              <a:t>Business specific knowledge needs be included in prompts</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33" name="Freeform: Shape 38">
            <a:extLst>
              <a:ext uri="{FF2B5EF4-FFF2-40B4-BE49-F238E27FC236}">
                <a16:creationId xmlns:a16="http://schemas.microsoft.com/office/drawing/2014/main" id="{ABA877C2-8E1B-0BBE-D0D4-721496C276C8}"/>
              </a:ext>
            </a:extLst>
          </p:cNvPr>
          <p:cNvSpPr/>
          <p:nvPr/>
        </p:nvSpPr>
        <p:spPr>
          <a:xfrm flipH="1">
            <a:off x="8986597" y="4906422"/>
            <a:ext cx="2865460" cy="859529"/>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lang="en-US" sz="1050" dirty="0">
                <a:solidFill>
                  <a:srgbClr val="000000"/>
                </a:solidFill>
              </a:rPr>
              <a:t>Most effective way to evaluate response quality is to engage SMEs</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Human in the loop</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Tree>
    <p:extLst>
      <p:ext uri="{BB962C8B-B14F-4D97-AF65-F5344CB8AC3E}">
        <p14:creationId xmlns:p14="http://schemas.microsoft.com/office/powerpoint/2010/main" val="30681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57C79372-AB9C-2749-BC17-2D608E72374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3281091"/>
            <a:ext cx="12192000" cy="2638862"/>
          </a:xfrm>
          <a:prstGeom prst="rect">
            <a:avLst/>
          </a:prstGeom>
          <a:gradFill flip="none" rotWithShape="1">
            <a:gsLst>
              <a:gs pos="50000">
                <a:schemeClr val="bg1"/>
              </a:gs>
              <a:gs pos="100000">
                <a:srgbClr val="F8F8F8">
                  <a:lumMod val="95000"/>
                </a:srgbClr>
              </a:gs>
              <a:gs pos="0">
                <a:schemeClr val="bg1">
                  <a:lumMod val="95000"/>
                </a:schemeClr>
              </a:gs>
            </a:gsLst>
            <a:lin ang="2700000" scaled="1"/>
            <a:tileRect/>
          </a:gradFill>
          <a:ln w="25400">
            <a:noFill/>
            <a:prstDash val="dash"/>
          </a:ln>
        </p:spPr>
      </p:pic>
      <p:pic>
        <p:nvPicPr>
          <p:cNvPr id="55" name="Picture 54">
            <a:extLst>
              <a:ext uri="{FF2B5EF4-FFF2-40B4-BE49-F238E27FC236}">
                <a16:creationId xmlns:a16="http://schemas.microsoft.com/office/drawing/2014/main" id="{03A331A4-B895-4880-A2E3-6F12027F40B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flipH="1">
            <a:off x="-4490" y="2329643"/>
            <a:ext cx="12192000" cy="1231418"/>
          </a:xfrm>
          <a:prstGeom prst="rect">
            <a:avLst/>
          </a:prstGeom>
        </p:spPr>
      </p:pic>
      <p:sp>
        <p:nvSpPr>
          <p:cNvPr id="6" name="Content Placeholder 5">
            <a:extLst>
              <a:ext uri="{FF2B5EF4-FFF2-40B4-BE49-F238E27FC236}">
                <a16:creationId xmlns:a16="http://schemas.microsoft.com/office/drawing/2014/main" id="{AEFEB724-AE6A-C86C-A1F0-99ED877DB168}"/>
              </a:ext>
            </a:extLst>
          </p:cNvPr>
          <p:cNvSpPr>
            <a:spLocks noGrp="1"/>
          </p:cNvSpPr>
          <p:nvPr>
            <p:ph idx="10"/>
          </p:nvPr>
        </p:nvSpPr>
        <p:spPr/>
        <p:txBody>
          <a:bodyPr/>
          <a:lstStyle/>
          <a:p>
            <a:r>
              <a:rPr lang="en-US" dirty="0"/>
              <a:t>What are we solving for</a:t>
            </a:r>
          </a:p>
        </p:txBody>
      </p:sp>
      <p:sp>
        <p:nvSpPr>
          <p:cNvPr id="119" name="Title 9">
            <a:extLst>
              <a:ext uri="{FF2B5EF4-FFF2-40B4-BE49-F238E27FC236}">
                <a16:creationId xmlns:a16="http://schemas.microsoft.com/office/drawing/2014/main" id="{8C6CE561-9366-41BF-BA4B-23BBDD5123BA}"/>
              </a:ext>
            </a:extLst>
          </p:cNvPr>
          <p:cNvSpPr>
            <a:spLocks noGrp="1"/>
          </p:cNvSpPr>
          <p:nvPr>
            <p:ph type="title"/>
          </p:nvPr>
        </p:nvSpPr>
        <p:spPr/>
        <p:txBody>
          <a:bodyPr/>
          <a:lstStyle/>
          <a:p>
            <a:pPr marL="14287" marR="0" lvl="0" indent="0" algn="l" defTabSz="914400" rtl="0" eaLnBrk="1" fontAlgn="auto" latinLnBrk="0" hangingPunct="1">
              <a:lnSpc>
                <a:spcPct val="85000"/>
              </a:lnSpc>
              <a:spcBef>
                <a:spcPts val="600"/>
              </a:spcBef>
              <a:spcAft>
                <a:spcPts val="800"/>
              </a:spcAft>
              <a:buClr>
                <a:srgbClr val="000000"/>
              </a:buClr>
              <a:buSzTx/>
              <a:buFontTx/>
              <a:buNone/>
              <a:tabLst/>
              <a:defRPr/>
            </a:pPr>
            <a:r>
              <a:rPr lang="en-US" sz="3000" spc="-80" dirty="0">
                <a:solidFill>
                  <a:srgbClr val="000000"/>
                </a:solidFill>
                <a:latin typeface="Graphik Medium" panose="020B0603030202060203" pitchFamily="34" charset="0"/>
              </a:rPr>
              <a:t>Companies remain challenged to </a:t>
            </a:r>
            <a:r>
              <a:rPr lang="en-US" sz="3000" spc="-80" dirty="0">
                <a:gradFill flip="none" rotWithShape="1">
                  <a:gsLst>
                    <a:gs pos="52000">
                      <a:schemeClr val="accent1"/>
                    </a:gs>
                    <a:gs pos="0">
                      <a:srgbClr val="D86286"/>
                    </a:gs>
                    <a:gs pos="100000">
                      <a:schemeClr val="accent3"/>
                    </a:gs>
                  </a:gsLst>
                  <a:lin ang="13500000" scaled="1"/>
                  <a:tileRect/>
                </a:gradFill>
                <a:latin typeface="Graphik Medium" panose="020B0603030202060203" pitchFamily="34" charset="0"/>
              </a:rPr>
              <a:t>embed AI in everything they do </a:t>
            </a:r>
            <a:r>
              <a:rPr lang="en-US" sz="3000" spc="-80" dirty="0">
                <a:solidFill>
                  <a:srgbClr val="000000"/>
                </a:solidFill>
                <a:latin typeface="Graphik Medium" panose="020B0603030202060203" pitchFamily="34" charset="0"/>
              </a:rPr>
              <a:t>and to </a:t>
            </a:r>
            <a:r>
              <a:rPr lang="en-US" sz="3000" spc="-80" dirty="0">
                <a:gradFill flip="none" rotWithShape="1">
                  <a:gsLst>
                    <a:gs pos="52000">
                      <a:schemeClr val="accent1"/>
                    </a:gs>
                    <a:gs pos="0">
                      <a:srgbClr val="D86286"/>
                    </a:gs>
                    <a:gs pos="100000">
                      <a:schemeClr val="accent3"/>
                    </a:gs>
                  </a:gsLst>
                  <a:lin ang="13500000" scaled="1"/>
                  <a:tileRect/>
                </a:gradFill>
                <a:latin typeface="Graphik Medium" panose="020B0603030202060203" pitchFamily="34" charset="0"/>
              </a:rPr>
              <a:t>understand and harness new AI innovations</a:t>
            </a:r>
          </a:p>
        </p:txBody>
      </p:sp>
      <p:graphicFrame>
        <p:nvGraphicFramePr>
          <p:cNvPr id="4" name="Table 5">
            <a:extLst>
              <a:ext uri="{FF2B5EF4-FFF2-40B4-BE49-F238E27FC236}">
                <a16:creationId xmlns:a16="http://schemas.microsoft.com/office/drawing/2014/main" id="{37822BCB-3DCA-4F80-9BF3-C3398D99B850}"/>
              </a:ext>
            </a:extLst>
          </p:cNvPr>
          <p:cNvGraphicFramePr>
            <a:graphicFrameLocks noGrp="1"/>
          </p:cNvGraphicFramePr>
          <p:nvPr>
            <p:extLst>
              <p:ext uri="{D42A27DB-BD31-4B8C-83A1-F6EECF244321}">
                <p14:modId xmlns:p14="http://schemas.microsoft.com/office/powerpoint/2010/main" val="2099063336"/>
              </p:ext>
            </p:extLst>
          </p:nvPr>
        </p:nvGraphicFramePr>
        <p:xfrm>
          <a:off x="390208" y="2598129"/>
          <a:ext cx="11393084" cy="3495366"/>
        </p:xfrm>
        <a:graphic>
          <a:graphicData uri="http://schemas.openxmlformats.org/drawingml/2006/table">
            <a:tbl>
              <a:tblPr firstRow="1" bandRow="1">
                <a:tableStyleId>{5C22544A-7EE6-4342-B048-85BDC9FD1C3A}</a:tableStyleId>
              </a:tblPr>
              <a:tblGrid>
                <a:gridCol w="2848271">
                  <a:extLst>
                    <a:ext uri="{9D8B030D-6E8A-4147-A177-3AD203B41FA5}">
                      <a16:colId xmlns:a16="http://schemas.microsoft.com/office/drawing/2014/main" val="3562128792"/>
                    </a:ext>
                  </a:extLst>
                </a:gridCol>
                <a:gridCol w="2848271">
                  <a:extLst>
                    <a:ext uri="{9D8B030D-6E8A-4147-A177-3AD203B41FA5}">
                      <a16:colId xmlns:a16="http://schemas.microsoft.com/office/drawing/2014/main" val="937656208"/>
                    </a:ext>
                  </a:extLst>
                </a:gridCol>
                <a:gridCol w="2848271">
                  <a:extLst>
                    <a:ext uri="{9D8B030D-6E8A-4147-A177-3AD203B41FA5}">
                      <a16:colId xmlns:a16="http://schemas.microsoft.com/office/drawing/2014/main" val="1898587114"/>
                    </a:ext>
                  </a:extLst>
                </a:gridCol>
                <a:gridCol w="2848271">
                  <a:extLst>
                    <a:ext uri="{9D8B030D-6E8A-4147-A177-3AD203B41FA5}">
                      <a16:colId xmlns:a16="http://schemas.microsoft.com/office/drawing/2014/main" val="836965618"/>
                    </a:ext>
                  </a:extLst>
                </a:gridCol>
              </a:tblGrid>
              <a:tr h="11815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Create the Enterprise </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AI Platform</a:t>
                      </a:r>
                      <a:endParaRPr lang="en-IN" sz="1800" b="0" dirty="0">
                        <a:solidFill>
                          <a:schemeClr val="bg1"/>
                        </a:solidFill>
                        <a:latin typeface="Graphik Medium" panose="020B0603030202060203" pitchFamily="34" charset="0"/>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Harness </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AI Innovation</a:t>
                      </a:r>
                      <a:endParaRPr lang="en-IN" sz="1800" b="0" dirty="0">
                        <a:solidFill>
                          <a:schemeClr val="bg1"/>
                        </a:solidFill>
                        <a:latin typeface="Graphik Medium" panose="020B0603030202060203" pitchFamily="34" charset="0"/>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Create the Full Stack</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(DS + AI </a:t>
                      </a:r>
                      <a:r>
                        <a:rPr lang="en-US" sz="1800" b="1" kern="1200" dirty="0" err="1">
                          <a:solidFill>
                            <a:schemeClr val="bg1"/>
                          </a:solidFill>
                          <a:effectLst/>
                          <a:latin typeface="Graphik Medium" panose="020B0603030202060203" pitchFamily="34" charset="0"/>
                          <a:ea typeface="+mn-ea"/>
                          <a:cs typeface="+mn-cs"/>
                        </a:rPr>
                        <a:t>Eng</a:t>
                      </a:r>
                      <a:r>
                        <a:rPr lang="en-US" sz="1800" b="1" kern="1200" dirty="0">
                          <a:solidFill>
                            <a:schemeClr val="bg1"/>
                          </a:solidFill>
                          <a:effectLst/>
                          <a:latin typeface="Graphik Medium" panose="020B0603030202060203" pitchFamily="34" charset="0"/>
                          <a:ea typeface="+mn-ea"/>
                          <a:cs typeface="+mn-cs"/>
                        </a:rPr>
                        <a:t> + ML Ops)</a:t>
                      </a:r>
                      <a:endParaRPr lang="en-IN" sz="1800" b="0" dirty="0">
                        <a:solidFill>
                          <a:schemeClr val="bg1"/>
                        </a:solidFill>
                        <a:latin typeface="Graphik Medium" panose="020B0603030202060203" pitchFamily="34" charset="0"/>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Govern Enterprise AI</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and Drive Repeatability</a:t>
                      </a:r>
                      <a:endParaRPr lang="en-IN" sz="1800" b="0" dirty="0">
                        <a:solidFill>
                          <a:schemeClr val="bg1"/>
                        </a:solidFill>
                        <a:latin typeface="Graphik Medium" panose="020B0603030202060203" pitchFamily="34" charset="0"/>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918776"/>
                  </a:ext>
                </a:extLst>
              </a:tr>
              <a:tr h="23138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Graphik Light" panose="020B0403030202060203" pitchFamily="34" charset="0"/>
                          <a:ea typeface="+mn-ea"/>
                          <a:cs typeface="+mn-cs"/>
                        </a:rPr>
                        <a:t>Operationalize a set of integrated AI/ML capabilities and workflows, across business units and functions, to build, deploy, monitor and consume AI Products at scale</a:t>
                      </a: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Graphik Light" panose="020B0403030202060203" pitchFamily="34" charset="0"/>
                          <a:ea typeface="+mn-ea"/>
                          <a:cs typeface="+mn-cs"/>
                        </a:rPr>
                        <a:t>Keep up with rapid AI/ML technology advances (e.g., synthetic data, LLMs, generative AI), along with best practices on where and how to apply them, and integrate into the AI Platform</a:t>
                      </a:r>
                      <a:endParaRPr lang="en-IN" sz="1600" kern="1200" dirty="0">
                        <a:solidFill>
                          <a:schemeClr val="dk1"/>
                        </a:solidFill>
                        <a:effectLst/>
                        <a:latin typeface="Graphik Light" panose="020B0403030202060203" pitchFamily="34" charset="0"/>
                        <a:ea typeface="+mn-ea"/>
                        <a:cs typeface="+mn-cs"/>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effectLst/>
                          <a:latin typeface="Graphik Light" panose="020B0403030202060203" pitchFamily="34" charset="0"/>
                          <a:ea typeface="+mn-ea"/>
                          <a:cs typeface="+mn-cs"/>
                        </a:rPr>
                        <a:t>Complement existing business and data science teams with AI/ML-specific engineering and operations expertise to design and build production-ready</a:t>
                      </a:r>
                      <a:br>
                        <a:rPr lang="en-US" sz="1600" kern="1200">
                          <a:solidFill>
                            <a:schemeClr val="dk1"/>
                          </a:solidFill>
                          <a:effectLst/>
                          <a:latin typeface="Graphik Light" panose="020B0403030202060203" pitchFamily="34" charset="0"/>
                          <a:ea typeface="+mn-ea"/>
                          <a:cs typeface="+mn-cs"/>
                        </a:rPr>
                      </a:br>
                      <a:r>
                        <a:rPr lang="en-US" sz="1600" kern="1200">
                          <a:solidFill>
                            <a:schemeClr val="dk1"/>
                          </a:solidFill>
                          <a:effectLst/>
                          <a:latin typeface="Graphik Light" panose="020B0403030202060203" pitchFamily="34" charset="0"/>
                          <a:ea typeface="+mn-ea"/>
                          <a:cs typeface="+mn-cs"/>
                        </a:rPr>
                        <a:t>AI applications</a:t>
                      </a:r>
                      <a:endParaRPr lang="en-US" sz="1600" kern="1200" dirty="0">
                        <a:solidFill>
                          <a:schemeClr val="dk1"/>
                        </a:solidFill>
                        <a:effectLst/>
                        <a:latin typeface="Graphik Light" panose="020B0403030202060203" pitchFamily="34" charset="0"/>
                        <a:ea typeface="+mn-ea"/>
                        <a:cs typeface="+mn-cs"/>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Graphik Light" panose="020B0403030202060203" pitchFamily="34" charset="0"/>
                          <a:ea typeface="+mn-ea"/>
                          <a:cs typeface="+mn-cs"/>
                        </a:rPr>
                        <a:t>Select and implement the right controls to ensure ethical, fairness, privacy and adversarial aspects of AI are monitored and managed; and building a culture of IP capture and re-use</a:t>
                      </a: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256686"/>
                  </a:ext>
                </a:extLst>
              </a:tr>
            </a:tbl>
          </a:graphicData>
        </a:graphic>
      </p:graphicFrame>
      <p:sp>
        <p:nvSpPr>
          <p:cNvPr id="10" name="TextBox 9">
            <a:extLst>
              <a:ext uri="{FF2B5EF4-FFF2-40B4-BE49-F238E27FC236}">
                <a16:creationId xmlns:a16="http://schemas.microsoft.com/office/drawing/2014/main" id="{07957EA2-F240-415E-A01B-E9A205D7FC03}"/>
              </a:ext>
            </a:extLst>
          </p:cNvPr>
          <p:cNvSpPr txBox="1"/>
          <p:nvPr/>
        </p:nvSpPr>
        <p:spPr>
          <a:xfrm>
            <a:off x="72571" y="1889132"/>
            <a:ext cx="1204302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effectLst/>
                <a:latin typeface="Graphik Semibold" panose="020B0703030202060203" pitchFamily="34" charset="0"/>
              </a:rPr>
              <a:t>Critical Needs</a:t>
            </a:r>
          </a:p>
        </p:txBody>
      </p:sp>
    </p:spTree>
    <p:extLst>
      <p:ext uri="{BB962C8B-B14F-4D97-AF65-F5344CB8AC3E}">
        <p14:creationId xmlns:p14="http://schemas.microsoft.com/office/powerpoint/2010/main" val="342309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3621C77-166B-44A2-9DB4-900CE58CAD6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0" y="2796052"/>
            <a:ext cx="12192000" cy="4061948"/>
          </a:xfrm>
          <a:prstGeom prst="rect">
            <a:avLst/>
          </a:prstGeom>
        </p:spPr>
      </p:pic>
      <p:pic>
        <p:nvPicPr>
          <p:cNvPr id="34" name="Picture 33">
            <a:extLst>
              <a:ext uri="{FF2B5EF4-FFF2-40B4-BE49-F238E27FC236}">
                <a16:creationId xmlns:a16="http://schemas.microsoft.com/office/drawing/2014/main" id="{644B8555-2A8B-4FF7-871A-5390C4EF9A81}"/>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35" name="Footer Placeholder 3">
            <a:extLst>
              <a:ext uri="{FF2B5EF4-FFF2-40B4-BE49-F238E27FC236}">
                <a16:creationId xmlns:a16="http://schemas.microsoft.com/office/drawing/2014/main" id="{85B0D668-BAA0-4CA5-8C30-FC6AA62AB827}"/>
              </a:ext>
            </a:extLst>
          </p:cNvPr>
          <p:cNvSpPr txBox="1">
            <a:spLocks/>
          </p:cNvSpPr>
          <p:nvPr/>
        </p:nvSpPr>
        <p:spPr>
          <a:xfrm>
            <a:off x="7315200" y="6484329"/>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dirty="0">
                <a:ln>
                  <a:noFill/>
                </a:ln>
                <a:solidFill>
                  <a:schemeClr val="bg1"/>
                </a:solidFill>
                <a:effectLst/>
                <a:uLnTx/>
                <a:uFillTx/>
                <a:latin typeface="Graphik Regular"/>
                <a:ea typeface="+mn-ea"/>
                <a:cs typeface="+mn-cs"/>
              </a:rPr>
              <a:t>Copyright © 2022 Accenture. All rights reserved.</a:t>
            </a:r>
          </a:p>
        </p:txBody>
      </p:sp>
      <p:sp>
        <p:nvSpPr>
          <p:cNvPr id="36" name="Slide Number Placeholder 3">
            <a:extLst>
              <a:ext uri="{FF2B5EF4-FFF2-40B4-BE49-F238E27FC236}">
                <a16:creationId xmlns:a16="http://schemas.microsoft.com/office/drawing/2014/main" id="{C0390C87-03A3-4D3F-A0F0-EC065984C625}"/>
              </a:ext>
            </a:extLst>
          </p:cNvPr>
          <p:cNvSpPr txBox="1">
            <a:spLocks/>
          </p:cNvSpPr>
          <p:nvPr/>
        </p:nvSpPr>
        <p:spPr>
          <a:xfrm>
            <a:off x="11484746" y="6486120"/>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chemeClr val="bg1"/>
                </a:solidFill>
                <a:effectLst/>
                <a:uLnTx/>
                <a:uFillTx/>
                <a:latin typeface="Graphik Regular"/>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chemeClr val="bg1"/>
              </a:solidFill>
              <a:effectLst/>
              <a:uLnTx/>
              <a:uFillTx/>
              <a:latin typeface="Graphik Regular"/>
              <a:ea typeface="+mn-ea"/>
              <a:cs typeface="+mn-cs"/>
            </a:endParaRPr>
          </a:p>
        </p:txBody>
      </p:sp>
      <p:graphicFrame>
        <p:nvGraphicFramePr>
          <p:cNvPr id="2" name="Table 5">
            <a:extLst>
              <a:ext uri="{FF2B5EF4-FFF2-40B4-BE49-F238E27FC236}">
                <a16:creationId xmlns:a16="http://schemas.microsoft.com/office/drawing/2014/main" id="{F13CEA73-C7D0-EC2C-EE66-69756F450461}"/>
              </a:ext>
            </a:extLst>
          </p:cNvPr>
          <p:cNvGraphicFramePr>
            <a:graphicFrameLocks noGrp="1"/>
          </p:cNvGraphicFramePr>
          <p:nvPr>
            <p:extLst>
              <p:ext uri="{D42A27DB-BD31-4B8C-83A1-F6EECF244321}">
                <p14:modId xmlns:p14="http://schemas.microsoft.com/office/powerpoint/2010/main" val="3672399545"/>
              </p:ext>
            </p:extLst>
          </p:nvPr>
        </p:nvGraphicFramePr>
        <p:xfrm>
          <a:off x="466009" y="1891846"/>
          <a:ext cx="11125284" cy="4644696"/>
        </p:xfrm>
        <a:graphic>
          <a:graphicData uri="http://schemas.openxmlformats.org/drawingml/2006/table">
            <a:tbl>
              <a:tblPr firstRow="1" bandRow="1">
                <a:tableStyleId>{5C22544A-7EE6-4342-B048-85BDC9FD1C3A}</a:tableStyleId>
              </a:tblPr>
              <a:tblGrid>
                <a:gridCol w="2781321">
                  <a:extLst>
                    <a:ext uri="{9D8B030D-6E8A-4147-A177-3AD203B41FA5}">
                      <a16:colId xmlns:a16="http://schemas.microsoft.com/office/drawing/2014/main" val="3562128792"/>
                    </a:ext>
                  </a:extLst>
                </a:gridCol>
                <a:gridCol w="2781321">
                  <a:extLst>
                    <a:ext uri="{9D8B030D-6E8A-4147-A177-3AD203B41FA5}">
                      <a16:colId xmlns:a16="http://schemas.microsoft.com/office/drawing/2014/main" val="937656208"/>
                    </a:ext>
                  </a:extLst>
                </a:gridCol>
                <a:gridCol w="2781321">
                  <a:extLst>
                    <a:ext uri="{9D8B030D-6E8A-4147-A177-3AD203B41FA5}">
                      <a16:colId xmlns:a16="http://schemas.microsoft.com/office/drawing/2014/main" val="1898587114"/>
                    </a:ext>
                  </a:extLst>
                </a:gridCol>
                <a:gridCol w="2781321">
                  <a:extLst>
                    <a:ext uri="{9D8B030D-6E8A-4147-A177-3AD203B41FA5}">
                      <a16:colId xmlns:a16="http://schemas.microsoft.com/office/drawing/2014/main" val="836965618"/>
                    </a:ext>
                  </a:extLst>
                </a:gridCol>
              </a:tblGrid>
              <a:tr h="9959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Create the Enterprise </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AI Platform</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Harness </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AI Innovation</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Create the Full Stack</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(DS + AI </a:t>
                      </a:r>
                      <a:r>
                        <a:rPr lang="en-US" sz="1800" b="1" kern="1200" dirty="0" err="1">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Eng</a:t>
                      </a: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 + ML Ops)</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Govern Enterprise AI</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and Drive Repeatability</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918776"/>
                  </a:ext>
                </a:extLst>
              </a:tr>
              <a:tr h="2421970">
                <a:tc>
                  <a:txBody>
                    <a:bodyPr/>
                    <a:lstStyle/>
                    <a:p>
                      <a:pPr>
                        <a:lnSpc>
                          <a:spcPct val="95000"/>
                        </a:lnSpc>
                        <a:spcAft>
                          <a:spcPts val="600"/>
                        </a:spcAft>
                      </a:pPr>
                      <a:r>
                        <a:rPr lang="en-US" sz="1400" dirty="0">
                          <a:solidFill>
                            <a:schemeClr val="bg1"/>
                          </a:solidFill>
                          <a:latin typeface="Graphik Light" panose="020B0403030202060203" pitchFamily="34" charset="77"/>
                        </a:rPr>
                        <a:t>Harnessing decades of experience and lessons learned from building and scaling AI to solve acute problems, activating wisdom in data to predict, decide and act in ways to perform work differently.</a:t>
                      </a: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effectLst/>
                          <a:latin typeface="Graphik Light" panose="020B0403030202060203" pitchFamily="34" charset="0"/>
                          <a:ea typeface="+mn-ea"/>
                          <a:cs typeface="+mn-cs"/>
                        </a:rPr>
                        <a:t>Keep up with rapid AI/ML technology advances (e.g., synthetic data, LLMs, generative AI), along with best practices on where and how to apply them, and integrate into the AI Platform</a:t>
                      </a:r>
                      <a:endParaRPr lang="en-IN" sz="1400" kern="1200" dirty="0">
                        <a:solidFill>
                          <a:schemeClr val="bg1"/>
                        </a:solidFill>
                        <a:effectLst/>
                        <a:latin typeface="Graphik Light" panose="020B0403030202060203" pitchFamily="34" charset="0"/>
                        <a:ea typeface="+mn-ea"/>
                        <a:cs typeface="+mn-cs"/>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bg1"/>
                          </a:solidFill>
                          <a:effectLst/>
                          <a:latin typeface="Graphik Light" panose="020B0403030202060203" pitchFamily="34" charset="0"/>
                          <a:ea typeface="+mn-ea"/>
                          <a:cs typeface="+mn-cs"/>
                        </a:rPr>
                        <a:t>Complement existing business and data science teams with AI/ML-specific engineering and operations expertise to design and build production-ready</a:t>
                      </a:r>
                      <a:br>
                        <a:rPr lang="en-US" sz="1400" kern="1200">
                          <a:solidFill>
                            <a:schemeClr val="bg1"/>
                          </a:solidFill>
                          <a:effectLst/>
                          <a:latin typeface="Graphik Light" panose="020B0403030202060203" pitchFamily="34" charset="0"/>
                          <a:ea typeface="+mn-ea"/>
                          <a:cs typeface="+mn-cs"/>
                        </a:rPr>
                      </a:br>
                      <a:r>
                        <a:rPr lang="en-US" sz="1400" kern="1200">
                          <a:solidFill>
                            <a:schemeClr val="bg1"/>
                          </a:solidFill>
                          <a:effectLst/>
                          <a:latin typeface="Graphik Light" panose="020B0403030202060203" pitchFamily="34" charset="0"/>
                          <a:ea typeface="+mn-ea"/>
                          <a:cs typeface="+mn-cs"/>
                        </a:rPr>
                        <a:t>AI applications</a:t>
                      </a:r>
                      <a:endParaRPr lang="en-US" sz="1400" kern="1200" dirty="0">
                        <a:solidFill>
                          <a:schemeClr val="bg1"/>
                        </a:solidFill>
                        <a:effectLst/>
                        <a:latin typeface="Graphik Light" panose="020B0403030202060203" pitchFamily="34" charset="0"/>
                        <a:ea typeface="+mn-ea"/>
                        <a:cs typeface="+mn-cs"/>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effectLst/>
                          <a:latin typeface="Graphik Light" panose="020B0403030202060203" pitchFamily="34" charset="0"/>
                          <a:ea typeface="+mn-ea"/>
                          <a:cs typeface="+mn-cs"/>
                        </a:rPr>
                        <a:t>Select and implement the right controls to ensure ethical, fairness, privacy and adversarial aspects of AI are monitored and managed; and building a culture of IP capture and re-use</a:t>
                      </a: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256686"/>
                  </a:ext>
                </a:extLst>
              </a:tr>
              <a:tr h="1226775">
                <a:tc>
                  <a:txBody>
                    <a:bodyPr/>
                    <a:lstStyle/>
                    <a:p>
                      <a:pPr>
                        <a:lnSpc>
                          <a:spcPct val="90000"/>
                        </a:lnSpc>
                      </a:pPr>
                      <a:r>
                        <a:rPr lang="en-US" sz="2000" b="1" dirty="0">
                          <a:solidFill>
                            <a:schemeClr val="bg1"/>
                          </a:solidFill>
                          <a:latin typeface="Graphik Medium" panose="020B0603030202060203" pitchFamily="34" charset="0"/>
                        </a:rPr>
                        <a:t>20+ </a:t>
                      </a:r>
                    </a:p>
                    <a:p>
                      <a:pPr>
                        <a:lnSpc>
                          <a:spcPct val="90000"/>
                        </a:lnSpc>
                      </a:pPr>
                      <a:r>
                        <a:rPr lang="en-US" sz="1200" dirty="0">
                          <a:solidFill>
                            <a:schemeClr val="bg1"/>
                          </a:solidFill>
                          <a:latin typeface="Graphik Light" panose="020B0403030202060203" pitchFamily="34" charset="77"/>
                        </a:rPr>
                        <a:t>years of experience</a:t>
                      </a: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0000"/>
                        </a:lnSpc>
                      </a:pPr>
                      <a:r>
                        <a:rPr lang="en-US" sz="2000" b="1" dirty="0">
                          <a:solidFill>
                            <a:schemeClr val="bg1"/>
                          </a:solidFill>
                          <a:latin typeface="Graphik Medium" panose="020B0603030202060203" pitchFamily="34" charset="0"/>
                        </a:rPr>
                        <a:t>120 </a:t>
                      </a:r>
                    </a:p>
                    <a:p>
                      <a:pPr>
                        <a:lnSpc>
                          <a:spcPct val="90000"/>
                        </a:lnSpc>
                      </a:pPr>
                      <a:r>
                        <a:rPr lang="en-US" sz="1200" dirty="0">
                          <a:solidFill>
                            <a:schemeClr val="bg1"/>
                          </a:solidFill>
                          <a:latin typeface="Graphik Light" panose="020B0403030202060203" pitchFamily="34" charset="77"/>
                        </a:rPr>
                        <a:t>countries in which clients are served</a:t>
                      </a:r>
                      <a:r>
                        <a:rPr lang="en-US" sz="1400" dirty="0">
                          <a:solidFill>
                            <a:schemeClr val="bg1"/>
                          </a:solidFill>
                          <a:latin typeface="Graphik Light" panose="020B0403030202060203" pitchFamily="34" charset="77"/>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bg1"/>
                        </a:solidFill>
                        <a:effectLst/>
                        <a:latin typeface="Graphik Light" panose="020B0403030202060203" pitchFamily="34" charset="0"/>
                        <a:ea typeface="+mn-ea"/>
                        <a:cs typeface="+mn-cs"/>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0000"/>
                        </a:lnSpc>
                      </a:pPr>
                      <a:r>
                        <a:rPr lang="en-US" sz="2000" b="1" dirty="0">
                          <a:solidFill>
                            <a:schemeClr val="bg1"/>
                          </a:solidFill>
                          <a:latin typeface="Graphik Medium" panose="020B0603030202060203" pitchFamily="34" charset="0"/>
                        </a:rPr>
                        <a:t>2,000+ </a:t>
                      </a:r>
                    </a:p>
                    <a:p>
                      <a:pPr>
                        <a:lnSpc>
                          <a:spcPct val="90000"/>
                        </a:lnSpc>
                      </a:pPr>
                      <a:r>
                        <a:rPr lang="en-US" sz="1200" dirty="0">
                          <a:solidFill>
                            <a:schemeClr val="bg1"/>
                          </a:solidFill>
                          <a:latin typeface="Graphik Light" panose="020B0403030202060203" pitchFamily="34" charset="77"/>
                        </a:rPr>
                        <a:t>patents and patents pending worldwide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effectLst/>
                        <a:latin typeface="Graphik Light" panose="020B0403030202060203" pitchFamily="34" charset="0"/>
                        <a:ea typeface="+mn-ea"/>
                        <a:cs typeface="+mn-cs"/>
                      </a:endParaRP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0000"/>
                        </a:lnSpc>
                      </a:pPr>
                      <a:r>
                        <a:rPr lang="en-US" sz="2000" b="1" dirty="0">
                          <a:solidFill>
                            <a:schemeClr val="bg1"/>
                          </a:solidFill>
                          <a:latin typeface="Graphik Medium" panose="020B0603030202060203" pitchFamily="34" charset="0"/>
                        </a:rPr>
                        <a:t>1,000+ </a:t>
                      </a:r>
                    </a:p>
                    <a:p>
                      <a:pPr>
                        <a:lnSpc>
                          <a:spcPct val="90000"/>
                        </a:lnSpc>
                      </a:pPr>
                      <a:r>
                        <a:rPr lang="en-US" sz="1200" dirty="0">
                          <a:solidFill>
                            <a:schemeClr val="bg1"/>
                          </a:solidFill>
                          <a:latin typeface="Graphik Light" panose="020B0403030202060203" pitchFamily="34" charset="77"/>
                        </a:rPr>
                        <a:t>AI engineers</a:t>
                      </a:r>
                      <a:br>
                        <a:rPr lang="en-US" sz="1200" dirty="0">
                          <a:solidFill>
                            <a:schemeClr val="bg1"/>
                          </a:solidFill>
                          <a:latin typeface="Graphik Light" panose="020B0403030202060203" pitchFamily="34" charset="77"/>
                        </a:rPr>
                      </a:br>
                      <a:r>
                        <a:rPr lang="en-US" sz="2000" b="1" dirty="0">
                          <a:solidFill>
                            <a:schemeClr val="bg1"/>
                          </a:solidFill>
                          <a:latin typeface="Graphik Medium" panose="020B0603030202060203" pitchFamily="34" charset="0"/>
                        </a:rPr>
                        <a:t>500+ </a:t>
                      </a:r>
                    </a:p>
                    <a:p>
                      <a:pPr>
                        <a:lnSpc>
                          <a:spcPct val="90000"/>
                        </a:lnSpc>
                      </a:pPr>
                      <a:r>
                        <a:rPr lang="en-US" sz="1200" dirty="0">
                          <a:solidFill>
                            <a:schemeClr val="bg1"/>
                          </a:solidFill>
                          <a:latin typeface="Graphik Light" panose="020B0403030202060203" pitchFamily="34" charset="77"/>
                        </a:rPr>
                        <a:t>AI specialists</a:t>
                      </a:r>
                    </a:p>
                  </a:txBody>
                  <a:tcPr marL="0" marR="18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27184117"/>
                  </a:ext>
                </a:extLst>
              </a:tr>
            </a:tbl>
          </a:graphicData>
        </a:graphic>
      </p:graphicFrame>
      <p:cxnSp>
        <p:nvCxnSpPr>
          <p:cNvPr id="4" name="Straight Connector 3">
            <a:extLst>
              <a:ext uri="{FF2B5EF4-FFF2-40B4-BE49-F238E27FC236}">
                <a16:creationId xmlns:a16="http://schemas.microsoft.com/office/drawing/2014/main" id="{84157B5A-2395-AA7F-8E28-5733236123EB}"/>
              </a:ext>
            </a:extLst>
          </p:cNvPr>
          <p:cNvCxnSpPr>
            <a:cxnSpLocks/>
          </p:cNvCxnSpPr>
          <p:nvPr/>
        </p:nvCxnSpPr>
        <p:spPr>
          <a:xfrm>
            <a:off x="466009"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2185E0-E8FC-EE79-BF41-AB5A8D7F1CC4}"/>
              </a:ext>
            </a:extLst>
          </p:cNvPr>
          <p:cNvCxnSpPr>
            <a:cxnSpLocks/>
          </p:cNvCxnSpPr>
          <p:nvPr/>
        </p:nvCxnSpPr>
        <p:spPr>
          <a:xfrm>
            <a:off x="3240289"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D34A85-80BF-CD1A-B4C8-07FED37001A7}"/>
              </a:ext>
            </a:extLst>
          </p:cNvPr>
          <p:cNvCxnSpPr>
            <a:cxnSpLocks/>
          </p:cNvCxnSpPr>
          <p:nvPr/>
        </p:nvCxnSpPr>
        <p:spPr>
          <a:xfrm>
            <a:off x="6014569"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F5C4D69-D2B4-4747-7AE6-5306929942F5}"/>
              </a:ext>
            </a:extLst>
          </p:cNvPr>
          <p:cNvCxnSpPr>
            <a:cxnSpLocks/>
          </p:cNvCxnSpPr>
          <p:nvPr/>
        </p:nvCxnSpPr>
        <p:spPr>
          <a:xfrm>
            <a:off x="8788848"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itle 40">
            <a:extLst>
              <a:ext uri="{FF2B5EF4-FFF2-40B4-BE49-F238E27FC236}">
                <a16:creationId xmlns:a16="http://schemas.microsoft.com/office/drawing/2014/main" id="{4D58CFF4-D6EB-191F-05E1-A8278C283704}"/>
              </a:ext>
            </a:extLst>
          </p:cNvPr>
          <p:cNvSpPr>
            <a:spLocks noGrp="1"/>
          </p:cNvSpPr>
          <p:nvPr>
            <p:ph type="title"/>
          </p:nvPr>
        </p:nvSpPr>
        <p:spPr/>
        <p:txBody>
          <a:bodyPr/>
          <a:lstStyle/>
          <a:p>
            <a:r>
              <a:rPr lang="en-US" sz="2400" dirty="0">
                <a:solidFill>
                  <a:srgbClr val="000000"/>
                </a:solidFill>
                <a:latin typeface="Graphik Light" panose="020B0403030202060203" pitchFamily="34" charset="0"/>
                <a:ea typeface="+mn-lt"/>
                <a:cs typeface="Calibri" panose="020F0502020204030204"/>
              </a:rPr>
              <a:t>Why Accenture</a:t>
            </a:r>
            <a:endParaRPr lang="en-US" sz="2400" dirty="0"/>
          </a:p>
        </p:txBody>
      </p:sp>
      <p:sp>
        <p:nvSpPr>
          <p:cNvPr id="42" name="Content Placeholder 41">
            <a:extLst>
              <a:ext uri="{FF2B5EF4-FFF2-40B4-BE49-F238E27FC236}">
                <a16:creationId xmlns:a16="http://schemas.microsoft.com/office/drawing/2014/main" id="{48F8CD04-B97A-B30D-EEA4-EBAC2F0053E7}"/>
              </a:ext>
            </a:extLst>
          </p:cNvPr>
          <p:cNvSpPr>
            <a:spLocks noGrp="1"/>
          </p:cNvSpPr>
          <p:nvPr>
            <p:ph type="body" sz="quarter" idx="11"/>
          </p:nvPr>
        </p:nvSpPr>
        <p:spPr/>
        <p:txBody>
          <a:bodyPr/>
          <a:lstStyle/>
          <a:p>
            <a:r>
              <a:rPr lang="en-US" sz="2000" dirty="0">
                <a:solidFill>
                  <a:srgbClr val="000000"/>
                </a:solidFill>
                <a:latin typeface="Graphik Light" panose="020B0403030202060203" pitchFamily="34" charset="0"/>
                <a:ea typeface="+mn-lt"/>
                <a:cs typeface="Calibri" panose="020F0502020204030204"/>
              </a:rPr>
              <a:t>We help build domain-specific AI applications and integrate them into the business to enable a modern cloud AI architecture and governance, while maintaining sustainable AI operations and innovations.</a:t>
            </a:r>
            <a:endParaRPr lang="en-US" dirty="0"/>
          </a:p>
        </p:txBody>
      </p:sp>
    </p:spTree>
    <p:extLst>
      <p:ext uri="{BB962C8B-B14F-4D97-AF65-F5344CB8AC3E}">
        <p14:creationId xmlns:p14="http://schemas.microsoft.com/office/powerpoint/2010/main" val="305375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ACB40761-F3EC-AB6F-D6C9-C52AB7E48ED8}"/>
              </a:ext>
            </a:extLst>
          </p:cNvPr>
          <p:cNvSpPr/>
          <p:nvPr/>
        </p:nvSpPr>
        <p:spPr>
          <a:xfrm>
            <a:off x="473465" y="1423140"/>
            <a:ext cx="11272232" cy="1163385"/>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3" name="Rectangle 2">
            <a:extLst>
              <a:ext uri="{FF2B5EF4-FFF2-40B4-BE49-F238E27FC236}">
                <a16:creationId xmlns:a16="http://schemas.microsoft.com/office/drawing/2014/main" id="{D2115269-F884-66BC-3312-0D5BCB0F4FA3}"/>
              </a:ext>
            </a:extLst>
          </p:cNvPr>
          <p:cNvSpPr/>
          <p:nvPr/>
        </p:nvSpPr>
        <p:spPr>
          <a:xfrm>
            <a:off x="2532625" y="5956720"/>
            <a:ext cx="9477748" cy="4940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numCol="5"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Data engineering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ML/DL engineering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AI architecture</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Application Integration</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Data Ops &amp; ML Ops</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DevOps</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Computer vision</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Deep learning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AI Testing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ML development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Platform Engineering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NLP and speech</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Responsible AI</a:t>
            </a:r>
          </a:p>
        </p:txBody>
      </p:sp>
      <p:sp>
        <p:nvSpPr>
          <p:cNvPr id="4" name="Rectangle 3">
            <a:extLst>
              <a:ext uri="{FF2B5EF4-FFF2-40B4-BE49-F238E27FC236}">
                <a16:creationId xmlns:a16="http://schemas.microsoft.com/office/drawing/2014/main" id="{838F03EB-FF0C-ACF0-E52D-BDE62CE37E21}"/>
              </a:ext>
            </a:extLst>
          </p:cNvPr>
          <p:cNvSpPr/>
          <p:nvPr/>
        </p:nvSpPr>
        <p:spPr>
          <a:xfrm>
            <a:off x="479278" y="4363555"/>
            <a:ext cx="11272232" cy="1305007"/>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5" name="Rectangle 4">
            <a:extLst>
              <a:ext uri="{FF2B5EF4-FFF2-40B4-BE49-F238E27FC236}">
                <a16:creationId xmlns:a16="http://schemas.microsoft.com/office/drawing/2014/main" id="{EA24F23A-BF64-87EC-B31B-23BE7266E721}"/>
              </a:ext>
            </a:extLst>
          </p:cNvPr>
          <p:cNvSpPr/>
          <p:nvPr/>
        </p:nvSpPr>
        <p:spPr>
          <a:xfrm>
            <a:off x="479278" y="2707301"/>
            <a:ext cx="11272232" cy="1583379"/>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6" name="Rectangle 5">
            <a:extLst>
              <a:ext uri="{FF2B5EF4-FFF2-40B4-BE49-F238E27FC236}">
                <a16:creationId xmlns:a16="http://schemas.microsoft.com/office/drawing/2014/main" id="{A6EB9492-7BC9-2415-21D7-56EADF2FA4B4}"/>
              </a:ext>
            </a:extLst>
          </p:cNvPr>
          <p:cNvSpPr/>
          <p:nvPr/>
        </p:nvSpPr>
        <p:spPr>
          <a:xfrm>
            <a:off x="2450341" y="5223720"/>
            <a:ext cx="6680101" cy="374613"/>
          </a:xfrm>
          <a:prstGeom prst="rect">
            <a:avLst/>
          </a:prstGeom>
          <a:solidFill>
            <a:schemeClr val="accent6">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2880"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B42DEB"/>
                </a:solidFill>
                <a:effectLst/>
                <a:uLnTx/>
                <a:uFillTx/>
                <a:latin typeface="Graphik Bold"/>
                <a:ea typeface="+mn-ea"/>
                <a:cs typeface="+mn-cs"/>
              </a:rPr>
              <a:t>Cloud AI Platform &amp; Services</a:t>
            </a:r>
          </a:p>
        </p:txBody>
      </p:sp>
      <p:sp>
        <p:nvSpPr>
          <p:cNvPr id="7" name="Rectangle 6">
            <a:extLst>
              <a:ext uri="{FF2B5EF4-FFF2-40B4-BE49-F238E27FC236}">
                <a16:creationId xmlns:a16="http://schemas.microsoft.com/office/drawing/2014/main" id="{FF9AE83F-369A-5D2B-C656-DD3375EE0803}"/>
              </a:ext>
            </a:extLst>
          </p:cNvPr>
          <p:cNvSpPr/>
          <p:nvPr/>
        </p:nvSpPr>
        <p:spPr>
          <a:xfrm>
            <a:off x="3813338" y="4444954"/>
            <a:ext cx="1010404" cy="752168"/>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ML Deployment</a:t>
            </a:r>
          </a:p>
        </p:txBody>
      </p:sp>
      <p:sp>
        <p:nvSpPr>
          <p:cNvPr id="8" name="Rectangle 7">
            <a:extLst>
              <a:ext uri="{FF2B5EF4-FFF2-40B4-BE49-F238E27FC236}">
                <a16:creationId xmlns:a16="http://schemas.microsoft.com/office/drawing/2014/main" id="{1DF8E8E8-BE20-3243-3F92-D6CE41532B18}"/>
              </a:ext>
            </a:extLst>
          </p:cNvPr>
          <p:cNvSpPr/>
          <p:nvPr/>
        </p:nvSpPr>
        <p:spPr>
          <a:xfrm>
            <a:off x="9232446" y="4444144"/>
            <a:ext cx="1120410" cy="115418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Trustworthy AI Governance</a:t>
            </a:r>
          </a:p>
        </p:txBody>
      </p:sp>
      <p:sp>
        <p:nvSpPr>
          <p:cNvPr id="9" name="Rectangle 8">
            <a:extLst>
              <a:ext uri="{FF2B5EF4-FFF2-40B4-BE49-F238E27FC236}">
                <a16:creationId xmlns:a16="http://schemas.microsoft.com/office/drawing/2014/main" id="{DA6F671F-6FB3-D45C-01B4-E6DBB971048B}"/>
              </a:ext>
            </a:extLst>
          </p:cNvPr>
          <p:cNvSpPr/>
          <p:nvPr/>
        </p:nvSpPr>
        <p:spPr>
          <a:xfrm>
            <a:off x="2450341" y="4444953"/>
            <a:ext cx="1294792" cy="752167"/>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ML Experimentation</a:t>
            </a:r>
          </a:p>
        </p:txBody>
      </p:sp>
      <p:sp>
        <p:nvSpPr>
          <p:cNvPr id="10" name="TextBox 9">
            <a:extLst>
              <a:ext uri="{FF2B5EF4-FFF2-40B4-BE49-F238E27FC236}">
                <a16:creationId xmlns:a16="http://schemas.microsoft.com/office/drawing/2014/main" id="{ECA415B9-D282-39C3-4622-27CF09D226E8}"/>
              </a:ext>
            </a:extLst>
          </p:cNvPr>
          <p:cNvSpPr txBox="1"/>
          <p:nvPr/>
        </p:nvSpPr>
        <p:spPr>
          <a:xfrm>
            <a:off x="627816" y="4481903"/>
            <a:ext cx="1519514" cy="387798"/>
          </a:xfrm>
          <a:prstGeom prst="rect">
            <a:avLst/>
          </a:prstGeom>
          <a:noFill/>
        </p:spPr>
        <p:txBody>
          <a:bodyPr wrap="square" lIns="0" tIns="0" rIns="0" bIns="0" rtlCol="0">
            <a:noAutofit/>
          </a:bodyPr>
          <a:lstStyle>
            <a:defPPr>
              <a:defRPr lang="en-US"/>
            </a:defPPr>
            <a:lvl1pPr marR="0" lvl="0" indent="0" fontAlgn="auto">
              <a:lnSpc>
                <a:spcPct val="90000"/>
              </a:lnSpc>
              <a:spcBef>
                <a:spcPts val="0"/>
              </a:spcBef>
              <a:spcAft>
                <a:spcPts val="0"/>
              </a:spcAft>
              <a:buClrTx/>
              <a:buSzTx/>
              <a:buFontTx/>
              <a:buNone/>
              <a:tabLst/>
              <a:defRPr kumimoji="0" sz="1400" b="0" i="0" u="none" strike="noStrike" cap="none" spc="0" normalizeH="0" baseline="0">
                <a:ln>
                  <a:noFill/>
                </a:ln>
                <a:solidFill>
                  <a:srgbClr val="B42DEB"/>
                </a:solidFill>
                <a:effectLst/>
                <a:uLnTx/>
                <a:uFillTx/>
                <a:latin typeface="Graphik Medium" panose="020B0503030202060203" pitchFamily="34" charset="77"/>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Scaled AI Foundation</a:t>
            </a:r>
          </a:p>
        </p:txBody>
      </p:sp>
      <p:sp>
        <p:nvSpPr>
          <p:cNvPr id="11" name="TextBox 10">
            <a:extLst>
              <a:ext uri="{FF2B5EF4-FFF2-40B4-BE49-F238E27FC236}">
                <a16:creationId xmlns:a16="http://schemas.microsoft.com/office/drawing/2014/main" id="{436D4A0B-6FA3-BA17-350F-7A0D07AC6D6F}"/>
              </a:ext>
            </a:extLst>
          </p:cNvPr>
          <p:cNvSpPr txBox="1"/>
          <p:nvPr/>
        </p:nvSpPr>
        <p:spPr>
          <a:xfrm>
            <a:off x="627433" y="5585126"/>
            <a:ext cx="1519514" cy="387798"/>
          </a:xfrm>
          <a:prstGeom prst="rect">
            <a:avLst/>
          </a:prstGeom>
          <a:noFill/>
        </p:spPr>
        <p:txBody>
          <a:bodyPr wrap="square" lIns="0" tIns="0" rIns="0" bIns="0" rtlCol="0">
            <a:noAutofit/>
          </a:bodyPr>
          <a:lstStyle>
            <a:defPPr>
              <a:defRPr lang="en-US"/>
            </a:defPPr>
            <a:lvl1pPr marR="0" lvl="0" indent="0" fontAlgn="auto">
              <a:lnSpc>
                <a:spcPct val="90000"/>
              </a:lnSpc>
              <a:spcBef>
                <a:spcPts val="0"/>
              </a:spcBef>
              <a:spcAft>
                <a:spcPts val="0"/>
              </a:spcAft>
              <a:buClrTx/>
              <a:buSzTx/>
              <a:buFontTx/>
              <a:buNone/>
              <a:tabLst/>
              <a:defRPr kumimoji="0" sz="1400" b="0" i="0" u="none" strike="noStrike" cap="none" spc="0" normalizeH="0" baseline="0">
                <a:ln>
                  <a:noFill/>
                </a:ln>
                <a:solidFill>
                  <a:srgbClr val="CD51B9"/>
                </a:solidFill>
                <a:effectLst/>
                <a:uLnTx/>
                <a:uFillTx/>
                <a:latin typeface="Graphik Medium" panose="020B0503030202060203" pitchFamily="34" charset="77"/>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CD51B9"/>
              </a:solidFill>
              <a:effectLst/>
              <a:uLnTx/>
              <a:uFillTx/>
              <a:latin typeface="Graphik Medium" panose="020B0503030202060203" pitchFamily="34" charset="77"/>
              <a:ea typeface="+mn-ea"/>
              <a:cs typeface="+mn-cs"/>
            </a:endParaRPr>
          </a:p>
        </p:txBody>
      </p:sp>
      <p:sp>
        <p:nvSpPr>
          <p:cNvPr id="13" name="Rectangle 12">
            <a:extLst>
              <a:ext uri="{FF2B5EF4-FFF2-40B4-BE49-F238E27FC236}">
                <a16:creationId xmlns:a16="http://schemas.microsoft.com/office/drawing/2014/main" id="{F1227A03-3291-1203-ABFD-5B2E0E03DEC1}"/>
              </a:ext>
            </a:extLst>
          </p:cNvPr>
          <p:cNvSpPr/>
          <p:nvPr/>
        </p:nvSpPr>
        <p:spPr>
          <a:xfrm>
            <a:off x="2450970" y="2798820"/>
            <a:ext cx="1913437"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t"/>
          <a:lstStyle/>
          <a:p>
            <a:pPr marL="0" marR="0" lvl="0" indent="0" algn="l" defTabSz="228600" rtl="0" eaLnBrk="1" fontAlgn="auto" latinLnBrk="0" hangingPunct="1">
              <a:lnSpc>
                <a:spcPct val="90000"/>
              </a:lnSpc>
              <a:spcBef>
                <a:spcPts val="0"/>
              </a:spcBef>
              <a:spcAft>
                <a:spcPts val="1200"/>
              </a:spcAft>
              <a:buClrTx/>
              <a:buSzTx/>
              <a:buFontTx/>
              <a:buNone/>
              <a:tabLst/>
              <a:defRPr/>
            </a:pPr>
            <a:r>
              <a:rPr kumimoji="0" lang="en-IN" sz="1200" b="0" i="0" u="none" strike="noStrike" kern="1200" cap="none" spc="0" normalizeH="0" baseline="0" noProof="0">
                <a:ln>
                  <a:noFill/>
                </a:ln>
                <a:solidFill>
                  <a:srgbClr val="B454AA"/>
                </a:solidFill>
                <a:effectLst/>
                <a:uLnTx/>
                <a:uFillTx/>
                <a:latin typeface="Graphik Medium" panose="020B0503030202060203" pitchFamily="34" charset="77"/>
                <a:ea typeface="+mn-ea"/>
                <a:cs typeface="+mn-cs"/>
              </a:rPr>
              <a:t>Computer Vision</a:t>
            </a:r>
          </a:p>
        </p:txBody>
      </p:sp>
      <p:sp>
        <p:nvSpPr>
          <p:cNvPr id="14" name="Rectangle 13">
            <a:extLst>
              <a:ext uri="{FF2B5EF4-FFF2-40B4-BE49-F238E27FC236}">
                <a16:creationId xmlns:a16="http://schemas.microsoft.com/office/drawing/2014/main" id="{F7B43C22-1803-6569-D8F3-B3278486C5E2}"/>
              </a:ext>
            </a:extLst>
          </p:cNvPr>
          <p:cNvSpPr/>
          <p:nvPr/>
        </p:nvSpPr>
        <p:spPr>
          <a:xfrm>
            <a:off x="4583552" y="2798820"/>
            <a:ext cx="2041858"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8640" tIns="91440" bIns="91440" rtlCol="0" anchor="t"/>
          <a:lstStyle/>
          <a:p>
            <a:pPr marL="0" marR="0" lvl="0" indent="0" algn="l" defTabSz="228600" rtl="0" eaLnBrk="1" fontAlgn="auto" latinLnBrk="0" hangingPunct="1">
              <a:lnSpc>
                <a:spcPct val="9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8C22FF"/>
                </a:solidFill>
                <a:effectLst/>
                <a:uLnTx/>
                <a:uFillTx/>
                <a:latin typeface="Graphik Medium" panose="020B0503030202060203" pitchFamily="34" charset="77"/>
                <a:ea typeface="+mn-ea"/>
                <a:cs typeface="+mn-cs"/>
              </a:rPr>
              <a:t>NLP / LLM</a:t>
            </a:r>
          </a:p>
        </p:txBody>
      </p:sp>
      <p:sp>
        <p:nvSpPr>
          <p:cNvPr id="15" name="Rectangle 14">
            <a:extLst>
              <a:ext uri="{FF2B5EF4-FFF2-40B4-BE49-F238E27FC236}">
                <a16:creationId xmlns:a16="http://schemas.microsoft.com/office/drawing/2014/main" id="{8AA41C10-8F37-734E-8EF3-46C668500C51}"/>
              </a:ext>
            </a:extLst>
          </p:cNvPr>
          <p:cNvSpPr/>
          <p:nvPr/>
        </p:nvSpPr>
        <p:spPr>
          <a:xfrm>
            <a:off x="6871629" y="2798820"/>
            <a:ext cx="2191914"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94360" tIns="91440" bIns="91440" rtlCol="0" anchor="t"/>
          <a:lstStyle/>
          <a:p>
            <a:pPr marL="0" marR="0" lvl="0" indent="0" algn="l" defTabSz="228600" rtl="0" eaLnBrk="1" fontAlgn="auto" latinLnBrk="0" hangingPunct="1">
              <a:lnSpc>
                <a:spcPct val="90000"/>
              </a:lnSpc>
              <a:spcBef>
                <a:spcPts val="0"/>
              </a:spcBef>
              <a:spcAft>
                <a:spcPts val="1200"/>
              </a:spcAft>
              <a:buClrTx/>
              <a:buSzTx/>
              <a:buFontTx/>
              <a:buNone/>
              <a:tabLst/>
              <a:defRPr/>
            </a:pPr>
            <a:r>
              <a:rPr kumimoji="0" lang="en-IN" sz="12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t>Acoustic </a:t>
            </a:r>
            <a:br>
              <a:rPr kumimoji="0" lang="en-IN" sz="12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br>
            <a:r>
              <a:rPr kumimoji="0" lang="en-IN" sz="12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t>&amp; Speech</a:t>
            </a:r>
          </a:p>
        </p:txBody>
      </p:sp>
      <p:sp>
        <p:nvSpPr>
          <p:cNvPr id="16" name="Rectangle 15">
            <a:extLst>
              <a:ext uri="{FF2B5EF4-FFF2-40B4-BE49-F238E27FC236}">
                <a16:creationId xmlns:a16="http://schemas.microsoft.com/office/drawing/2014/main" id="{F596FDB2-197B-2A29-90AA-A41063D0E883}"/>
              </a:ext>
            </a:extLst>
          </p:cNvPr>
          <p:cNvSpPr/>
          <p:nvPr/>
        </p:nvSpPr>
        <p:spPr>
          <a:xfrm>
            <a:off x="9294559" y="2798820"/>
            <a:ext cx="2281227"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8640" tIns="91440" bIns="91440" rtlCol="0" anchor="t"/>
          <a:lstStyle/>
          <a:p>
            <a:pPr marL="0" marR="0" lvl="0" indent="0" algn="l" defTabSz="228600" rtl="0" eaLnBrk="1" fontAlgn="auto" latinLnBrk="0" hangingPunct="1">
              <a:lnSpc>
                <a:spcPct val="90000"/>
              </a:lnSpc>
              <a:spcBef>
                <a:spcPts val="0"/>
              </a:spcBef>
              <a:spcAft>
                <a:spcPts val="1200"/>
              </a:spcAft>
              <a:buClrTx/>
              <a:buSzTx/>
              <a:buFontTx/>
              <a:buNone/>
              <a:tabLst/>
              <a:defRPr/>
            </a:pPr>
            <a:r>
              <a:rPr kumimoji="0" lang="en-IN" sz="1200" b="0" i="0" u="none" strike="noStrike" kern="1200" cap="none" spc="0" normalizeH="0" baseline="0" noProof="0">
                <a:ln>
                  <a:noFill/>
                </a:ln>
                <a:solidFill>
                  <a:srgbClr val="AA37C5"/>
                </a:solidFill>
                <a:effectLst/>
                <a:uLnTx/>
                <a:uFillTx/>
                <a:latin typeface="Graphik Medium" panose="020B0503030202060203" pitchFamily="34" charset="77"/>
                <a:ea typeface="+mn-ea"/>
                <a:cs typeface="+mn-cs"/>
              </a:rPr>
              <a:t>Emerging AI</a:t>
            </a:r>
          </a:p>
        </p:txBody>
      </p:sp>
      <p:cxnSp>
        <p:nvCxnSpPr>
          <p:cNvPr id="17" name="Straight Connector 16">
            <a:extLst>
              <a:ext uri="{FF2B5EF4-FFF2-40B4-BE49-F238E27FC236}">
                <a16:creationId xmlns:a16="http://schemas.microsoft.com/office/drawing/2014/main" id="{4B4751C6-736A-9355-0EA6-7CF1B925F5C3}"/>
              </a:ext>
            </a:extLst>
          </p:cNvPr>
          <p:cNvCxnSpPr>
            <a:cxnSpLocks/>
          </p:cNvCxnSpPr>
          <p:nvPr/>
        </p:nvCxnSpPr>
        <p:spPr>
          <a:xfrm>
            <a:off x="4469801" y="2798820"/>
            <a:ext cx="0" cy="140491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D83349-41B2-D007-C407-1E1EE9235B84}"/>
              </a:ext>
            </a:extLst>
          </p:cNvPr>
          <p:cNvCxnSpPr>
            <a:cxnSpLocks/>
          </p:cNvCxnSpPr>
          <p:nvPr/>
        </p:nvCxnSpPr>
        <p:spPr>
          <a:xfrm>
            <a:off x="6730803" y="2798820"/>
            <a:ext cx="0" cy="140491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492701-89D8-6645-BE3F-D6B3CE8490B8}"/>
              </a:ext>
            </a:extLst>
          </p:cNvPr>
          <p:cNvCxnSpPr>
            <a:cxnSpLocks/>
          </p:cNvCxnSpPr>
          <p:nvPr/>
        </p:nvCxnSpPr>
        <p:spPr>
          <a:xfrm>
            <a:off x="9168936" y="2798820"/>
            <a:ext cx="0" cy="140491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9B2BBD7-AE22-C97D-343F-122C594F47D1}"/>
              </a:ext>
            </a:extLst>
          </p:cNvPr>
          <p:cNvSpPr/>
          <p:nvPr/>
        </p:nvSpPr>
        <p:spPr>
          <a:xfrm>
            <a:off x="451949" y="2707301"/>
            <a:ext cx="45719" cy="15833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21" name="Rectangle 20">
            <a:extLst>
              <a:ext uri="{FF2B5EF4-FFF2-40B4-BE49-F238E27FC236}">
                <a16:creationId xmlns:a16="http://schemas.microsoft.com/office/drawing/2014/main" id="{2B2DA8A2-9DCD-1CE7-2596-6DF4715C6018}"/>
              </a:ext>
            </a:extLst>
          </p:cNvPr>
          <p:cNvSpPr/>
          <p:nvPr/>
        </p:nvSpPr>
        <p:spPr>
          <a:xfrm>
            <a:off x="451950" y="4363555"/>
            <a:ext cx="45088" cy="1307592"/>
          </a:xfrm>
          <a:prstGeom prst="rect">
            <a:avLst/>
          </a:prstGeom>
          <a:solidFill>
            <a:srgbClr val="B42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grpSp>
        <p:nvGrpSpPr>
          <p:cNvPr id="22" name="Group 98">
            <a:extLst>
              <a:ext uri="{FF2B5EF4-FFF2-40B4-BE49-F238E27FC236}">
                <a16:creationId xmlns:a16="http://schemas.microsoft.com/office/drawing/2014/main" id="{F17A52B0-E33D-A86F-DAA0-B91BB67F0413}"/>
              </a:ext>
            </a:extLst>
          </p:cNvPr>
          <p:cNvGrpSpPr>
            <a:grpSpLocks noChangeAspect="1"/>
          </p:cNvGrpSpPr>
          <p:nvPr/>
        </p:nvGrpSpPr>
        <p:grpSpPr bwMode="auto">
          <a:xfrm>
            <a:off x="2598002" y="2907936"/>
            <a:ext cx="274964" cy="228600"/>
            <a:chOff x="1371" y="1755"/>
            <a:chExt cx="427" cy="355"/>
          </a:xfrm>
          <a:solidFill>
            <a:srgbClr val="B453AA"/>
          </a:solidFill>
        </p:grpSpPr>
        <p:sp>
          <p:nvSpPr>
            <p:cNvPr id="23" name="Freeform 99">
              <a:extLst>
                <a:ext uri="{FF2B5EF4-FFF2-40B4-BE49-F238E27FC236}">
                  <a16:creationId xmlns:a16="http://schemas.microsoft.com/office/drawing/2014/main" id="{51F01B77-D285-EDEF-EF56-D07B8365524A}"/>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4" name="Freeform 100">
              <a:extLst>
                <a:ext uri="{FF2B5EF4-FFF2-40B4-BE49-F238E27FC236}">
                  <a16:creationId xmlns:a16="http://schemas.microsoft.com/office/drawing/2014/main" id="{CEB81E86-8133-333A-179C-89DC6F311D2A}"/>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5" name="Freeform 101">
              <a:extLst>
                <a:ext uri="{FF2B5EF4-FFF2-40B4-BE49-F238E27FC236}">
                  <a16:creationId xmlns:a16="http://schemas.microsoft.com/office/drawing/2014/main" id="{791B7D90-7465-D7AF-017D-7F00FD32702E}"/>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6" name="Freeform 102">
              <a:extLst>
                <a:ext uri="{FF2B5EF4-FFF2-40B4-BE49-F238E27FC236}">
                  <a16:creationId xmlns:a16="http://schemas.microsoft.com/office/drawing/2014/main" id="{BC52D082-619B-72E1-A5F5-EE613F741D32}"/>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7" name="Freeform 103">
              <a:extLst>
                <a:ext uri="{FF2B5EF4-FFF2-40B4-BE49-F238E27FC236}">
                  <a16:creationId xmlns:a16="http://schemas.microsoft.com/office/drawing/2014/main" id="{BB70C588-B0F3-DFD2-FA1E-BECF5011D558}"/>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8" name="Freeform 104">
              <a:extLst>
                <a:ext uri="{FF2B5EF4-FFF2-40B4-BE49-F238E27FC236}">
                  <a16:creationId xmlns:a16="http://schemas.microsoft.com/office/drawing/2014/main" id="{5F3BE875-BFD6-C85D-3D01-B878F4DDD1A2}"/>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9" name="Freeform 105">
              <a:extLst>
                <a:ext uri="{FF2B5EF4-FFF2-40B4-BE49-F238E27FC236}">
                  <a16:creationId xmlns:a16="http://schemas.microsoft.com/office/drawing/2014/main" id="{D2F0099E-AF52-8F5B-B8B1-71D59A3ECD36}"/>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30" name="Oval 106">
              <a:extLst>
                <a:ext uri="{FF2B5EF4-FFF2-40B4-BE49-F238E27FC236}">
                  <a16:creationId xmlns:a16="http://schemas.microsoft.com/office/drawing/2014/main" id="{E02DA6B9-1E5C-FE49-EB15-4F401256B791}"/>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grpSp>
      <p:grpSp>
        <p:nvGrpSpPr>
          <p:cNvPr id="31" name="Group 81">
            <a:extLst>
              <a:ext uri="{FF2B5EF4-FFF2-40B4-BE49-F238E27FC236}">
                <a16:creationId xmlns:a16="http://schemas.microsoft.com/office/drawing/2014/main" id="{A1544DC5-1925-CADB-1A15-1DF18B2FF393}"/>
              </a:ext>
            </a:extLst>
          </p:cNvPr>
          <p:cNvGrpSpPr>
            <a:grpSpLocks noChangeAspect="1"/>
          </p:cNvGrpSpPr>
          <p:nvPr/>
        </p:nvGrpSpPr>
        <p:grpSpPr bwMode="auto">
          <a:xfrm>
            <a:off x="4750953" y="2881789"/>
            <a:ext cx="255226" cy="274320"/>
            <a:chOff x="4675" y="1946"/>
            <a:chExt cx="401" cy="431"/>
          </a:xfrm>
          <a:solidFill>
            <a:srgbClr val="8C22FF"/>
          </a:solidFill>
        </p:grpSpPr>
        <p:sp>
          <p:nvSpPr>
            <p:cNvPr id="32" name="Freeform 82">
              <a:extLst>
                <a:ext uri="{FF2B5EF4-FFF2-40B4-BE49-F238E27FC236}">
                  <a16:creationId xmlns:a16="http://schemas.microsoft.com/office/drawing/2014/main" id="{FCE80A3F-E1D2-FF51-9982-98C98F146E8F}"/>
                </a:ext>
              </a:extLst>
            </p:cNvPr>
            <p:cNvSpPr>
              <a:spLocks noEditPoints="1"/>
            </p:cNvSpPr>
            <p:nvPr/>
          </p:nvSpPr>
          <p:spPr bwMode="auto">
            <a:xfrm>
              <a:off x="4675" y="1946"/>
              <a:ext cx="401" cy="431"/>
            </a:xfrm>
            <a:custGeom>
              <a:avLst/>
              <a:gdLst>
                <a:gd name="T0" fmla="*/ 174 w 262"/>
                <a:gd name="T1" fmla="*/ 288 h 288"/>
                <a:gd name="T2" fmla="*/ 54 w 262"/>
                <a:gd name="T3" fmla="*/ 288 h 288"/>
                <a:gd name="T4" fmla="*/ 48 w 262"/>
                <a:gd name="T5" fmla="*/ 282 h 288"/>
                <a:gd name="T6" fmla="*/ 48 w 262"/>
                <a:gd name="T7" fmla="*/ 216 h 288"/>
                <a:gd name="T8" fmla="*/ 0 w 262"/>
                <a:gd name="T9" fmla="*/ 121 h 288"/>
                <a:gd name="T10" fmla="*/ 120 w 262"/>
                <a:gd name="T11" fmla="*/ 0 h 288"/>
                <a:gd name="T12" fmla="*/ 235 w 262"/>
                <a:gd name="T13" fmla="*/ 101 h 288"/>
                <a:gd name="T14" fmla="*/ 244 w 262"/>
                <a:gd name="T15" fmla="*/ 118 h 288"/>
                <a:gd name="T16" fmla="*/ 261 w 262"/>
                <a:gd name="T17" fmla="*/ 163 h 288"/>
                <a:gd name="T18" fmla="*/ 261 w 262"/>
                <a:gd name="T19" fmla="*/ 165 h 288"/>
                <a:gd name="T20" fmla="*/ 258 w 262"/>
                <a:gd name="T21" fmla="*/ 174 h 288"/>
                <a:gd name="T22" fmla="*/ 247 w 262"/>
                <a:gd name="T23" fmla="*/ 180 h 288"/>
                <a:gd name="T24" fmla="*/ 235 w 262"/>
                <a:gd name="T25" fmla="*/ 180 h 288"/>
                <a:gd name="T26" fmla="*/ 223 w 262"/>
                <a:gd name="T27" fmla="*/ 234 h 288"/>
                <a:gd name="T28" fmla="*/ 180 w 262"/>
                <a:gd name="T29" fmla="*/ 246 h 288"/>
                <a:gd name="T30" fmla="*/ 180 w 262"/>
                <a:gd name="T31" fmla="*/ 282 h 288"/>
                <a:gd name="T32" fmla="*/ 174 w 262"/>
                <a:gd name="T33" fmla="*/ 288 h 288"/>
                <a:gd name="T34" fmla="*/ 60 w 262"/>
                <a:gd name="T35" fmla="*/ 276 h 288"/>
                <a:gd name="T36" fmla="*/ 168 w 262"/>
                <a:gd name="T37" fmla="*/ 276 h 288"/>
                <a:gd name="T38" fmla="*/ 168 w 262"/>
                <a:gd name="T39" fmla="*/ 240 h 288"/>
                <a:gd name="T40" fmla="*/ 170 w 262"/>
                <a:gd name="T41" fmla="*/ 236 h 288"/>
                <a:gd name="T42" fmla="*/ 174 w 262"/>
                <a:gd name="T43" fmla="*/ 234 h 288"/>
                <a:gd name="T44" fmla="*/ 176 w 262"/>
                <a:gd name="T45" fmla="*/ 234 h 288"/>
                <a:gd name="T46" fmla="*/ 215 w 262"/>
                <a:gd name="T47" fmla="*/ 226 h 288"/>
                <a:gd name="T48" fmla="*/ 223 w 262"/>
                <a:gd name="T49" fmla="*/ 174 h 288"/>
                <a:gd name="T50" fmla="*/ 224 w 262"/>
                <a:gd name="T51" fmla="*/ 170 h 288"/>
                <a:gd name="T52" fmla="*/ 229 w 262"/>
                <a:gd name="T53" fmla="*/ 168 h 288"/>
                <a:gd name="T54" fmla="*/ 246 w 262"/>
                <a:gd name="T55" fmla="*/ 168 h 288"/>
                <a:gd name="T56" fmla="*/ 249 w 262"/>
                <a:gd name="T57" fmla="*/ 167 h 288"/>
                <a:gd name="T58" fmla="*/ 249 w 262"/>
                <a:gd name="T59" fmla="*/ 165 h 288"/>
                <a:gd name="T60" fmla="*/ 249 w 262"/>
                <a:gd name="T61" fmla="*/ 162 h 288"/>
                <a:gd name="T62" fmla="*/ 233 w 262"/>
                <a:gd name="T63" fmla="*/ 124 h 288"/>
                <a:gd name="T64" fmla="*/ 223 w 262"/>
                <a:gd name="T65" fmla="*/ 101 h 288"/>
                <a:gd name="T66" fmla="*/ 120 w 262"/>
                <a:gd name="T67" fmla="*/ 12 h 288"/>
                <a:gd name="T68" fmla="*/ 12 w 262"/>
                <a:gd name="T69" fmla="*/ 121 h 288"/>
                <a:gd name="T70" fmla="*/ 57 w 262"/>
                <a:gd name="T71" fmla="*/ 208 h 288"/>
                <a:gd name="T72" fmla="*/ 60 w 262"/>
                <a:gd name="T73" fmla="*/ 213 h 288"/>
                <a:gd name="T74" fmla="*/ 60 w 262"/>
                <a:gd name="T75"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2" h="288">
                  <a:moveTo>
                    <a:pt x="174" y="288"/>
                  </a:moveTo>
                  <a:cubicBezTo>
                    <a:pt x="54" y="288"/>
                    <a:pt x="54" y="288"/>
                    <a:pt x="54" y="288"/>
                  </a:cubicBezTo>
                  <a:cubicBezTo>
                    <a:pt x="51" y="288"/>
                    <a:pt x="48" y="285"/>
                    <a:pt x="48" y="282"/>
                  </a:cubicBezTo>
                  <a:cubicBezTo>
                    <a:pt x="48" y="216"/>
                    <a:pt x="48" y="216"/>
                    <a:pt x="48" y="216"/>
                  </a:cubicBezTo>
                  <a:cubicBezTo>
                    <a:pt x="16" y="196"/>
                    <a:pt x="0" y="164"/>
                    <a:pt x="0" y="121"/>
                  </a:cubicBezTo>
                  <a:cubicBezTo>
                    <a:pt x="0" y="53"/>
                    <a:pt x="53" y="0"/>
                    <a:pt x="120" y="0"/>
                  </a:cubicBezTo>
                  <a:cubicBezTo>
                    <a:pt x="177" y="0"/>
                    <a:pt x="235" y="38"/>
                    <a:pt x="235" y="101"/>
                  </a:cubicBezTo>
                  <a:cubicBezTo>
                    <a:pt x="235" y="103"/>
                    <a:pt x="240" y="112"/>
                    <a:pt x="244" y="118"/>
                  </a:cubicBezTo>
                  <a:cubicBezTo>
                    <a:pt x="252" y="133"/>
                    <a:pt x="262" y="150"/>
                    <a:pt x="261" y="163"/>
                  </a:cubicBezTo>
                  <a:cubicBezTo>
                    <a:pt x="261" y="164"/>
                    <a:pt x="261" y="164"/>
                    <a:pt x="261" y="165"/>
                  </a:cubicBezTo>
                  <a:cubicBezTo>
                    <a:pt x="261" y="167"/>
                    <a:pt x="261" y="170"/>
                    <a:pt x="258" y="174"/>
                  </a:cubicBezTo>
                  <a:cubicBezTo>
                    <a:pt x="256" y="177"/>
                    <a:pt x="251" y="180"/>
                    <a:pt x="247" y="180"/>
                  </a:cubicBezTo>
                  <a:cubicBezTo>
                    <a:pt x="243" y="180"/>
                    <a:pt x="238" y="180"/>
                    <a:pt x="235" y="180"/>
                  </a:cubicBezTo>
                  <a:cubicBezTo>
                    <a:pt x="234" y="194"/>
                    <a:pt x="233" y="224"/>
                    <a:pt x="223" y="234"/>
                  </a:cubicBezTo>
                  <a:cubicBezTo>
                    <a:pt x="214" y="244"/>
                    <a:pt x="201" y="246"/>
                    <a:pt x="180" y="246"/>
                  </a:cubicBezTo>
                  <a:cubicBezTo>
                    <a:pt x="180" y="282"/>
                    <a:pt x="180" y="282"/>
                    <a:pt x="180" y="282"/>
                  </a:cubicBezTo>
                  <a:cubicBezTo>
                    <a:pt x="180" y="285"/>
                    <a:pt x="177" y="288"/>
                    <a:pt x="174" y="288"/>
                  </a:cubicBezTo>
                  <a:close/>
                  <a:moveTo>
                    <a:pt x="60" y="276"/>
                  </a:moveTo>
                  <a:cubicBezTo>
                    <a:pt x="168" y="276"/>
                    <a:pt x="168" y="276"/>
                    <a:pt x="168" y="276"/>
                  </a:cubicBezTo>
                  <a:cubicBezTo>
                    <a:pt x="168" y="240"/>
                    <a:pt x="168" y="240"/>
                    <a:pt x="168" y="240"/>
                  </a:cubicBezTo>
                  <a:cubicBezTo>
                    <a:pt x="168" y="239"/>
                    <a:pt x="169" y="237"/>
                    <a:pt x="170" y="236"/>
                  </a:cubicBezTo>
                  <a:cubicBezTo>
                    <a:pt x="171" y="235"/>
                    <a:pt x="173" y="234"/>
                    <a:pt x="174" y="234"/>
                  </a:cubicBezTo>
                  <a:cubicBezTo>
                    <a:pt x="175" y="234"/>
                    <a:pt x="176" y="234"/>
                    <a:pt x="176" y="234"/>
                  </a:cubicBezTo>
                  <a:cubicBezTo>
                    <a:pt x="199" y="234"/>
                    <a:pt x="208" y="232"/>
                    <a:pt x="215" y="226"/>
                  </a:cubicBezTo>
                  <a:cubicBezTo>
                    <a:pt x="221" y="220"/>
                    <a:pt x="223" y="192"/>
                    <a:pt x="223" y="174"/>
                  </a:cubicBezTo>
                  <a:cubicBezTo>
                    <a:pt x="223" y="172"/>
                    <a:pt x="223" y="171"/>
                    <a:pt x="224" y="170"/>
                  </a:cubicBezTo>
                  <a:cubicBezTo>
                    <a:pt x="226" y="168"/>
                    <a:pt x="227" y="168"/>
                    <a:pt x="229" y="168"/>
                  </a:cubicBezTo>
                  <a:cubicBezTo>
                    <a:pt x="229" y="168"/>
                    <a:pt x="239" y="168"/>
                    <a:pt x="246" y="168"/>
                  </a:cubicBezTo>
                  <a:cubicBezTo>
                    <a:pt x="247" y="168"/>
                    <a:pt x="248" y="167"/>
                    <a:pt x="249" y="167"/>
                  </a:cubicBezTo>
                  <a:cubicBezTo>
                    <a:pt x="249" y="167"/>
                    <a:pt x="249" y="165"/>
                    <a:pt x="249" y="165"/>
                  </a:cubicBezTo>
                  <a:cubicBezTo>
                    <a:pt x="249" y="164"/>
                    <a:pt x="249" y="163"/>
                    <a:pt x="249" y="162"/>
                  </a:cubicBezTo>
                  <a:cubicBezTo>
                    <a:pt x="249" y="152"/>
                    <a:pt x="240" y="136"/>
                    <a:pt x="233" y="124"/>
                  </a:cubicBezTo>
                  <a:cubicBezTo>
                    <a:pt x="227" y="113"/>
                    <a:pt x="223" y="106"/>
                    <a:pt x="223" y="101"/>
                  </a:cubicBezTo>
                  <a:cubicBezTo>
                    <a:pt x="223" y="45"/>
                    <a:pt x="171" y="12"/>
                    <a:pt x="120" y="12"/>
                  </a:cubicBezTo>
                  <a:cubicBezTo>
                    <a:pt x="60" y="12"/>
                    <a:pt x="12" y="60"/>
                    <a:pt x="12" y="121"/>
                  </a:cubicBezTo>
                  <a:cubicBezTo>
                    <a:pt x="12" y="161"/>
                    <a:pt x="27" y="190"/>
                    <a:pt x="57" y="208"/>
                  </a:cubicBezTo>
                  <a:cubicBezTo>
                    <a:pt x="59" y="209"/>
                    <a:pt x="60" y="211"/>
                    <a:pt x="60" y="213"/>
                  </a:cubicBezTo>
                  <a:lnTo>
                    <a:pt x="60"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3" name="Freeform 83">
              <a:extLst>
                <a:ext uri="{FF2B5EF4-FFF2-40B4-BE49-F238E27FC236}">
                  <a16:creationId xmlns:a16="http://schemas.microsoft.com/office/drawing/2014/main" id="{CB74BBB0-FBE8-7EA0-3824-82E332049240}"/>
                </a:ext>
              </a:extLst>
            </p:cNvPr>
            <p:cNvSpPr>
              <a:spLocks/>
            </p:cNvSpPr>
            <p:nvPr/>
          </p:nvSpPr>
          <p:spPr bwMode="auto">
            <a:xfrm>
              <a:off x="4840" y="2072"/>
              <a:ext cx="92"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9"/>
                    <a:pt x="0" y="6"/>
                  </a:cubicBezTo>
                  <a:cubicBezTo>
                    <a:pt x="0" y="3"/>
                    <a:pt x="3" y="0"/>
                    <a:pt x="6" y="0"/>
                  </a:cubicBezTo>
                  <a:cubicBezTo>
                    <a:pt x="54" y="0"/>
                    <a:pt x="54" y="0"/>
                    <a:pt x="54" y="0"/>
                  </a:cubicBezTo>
                  <a:cubicBezTo>
                    <a:pt x="57" y="0"/>
                    <a:pt x="60" y="3"/>
                    <a:pt x="60" y="6"/>
                  </a:cubicBezTo>
                  <a:cubicBezTo>
                    <a:pt x="60" y="9"/>
                    <a:pt x="5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4" name="Freeform 84">
              <a:extLst>
                <a:ext uri="{FF2B5EF4-FFF2-40B4-BE49-F238E27FC236}">
                  <a16:creationId xmlns:a16="http://schemas.microsoft.com/office/drawing/2014/main" id="{AFE42990-713D-00D6-106E-7165451BFD83}"/>
                </a:ext>
              </a:extLst>
            </p:cNvPr>
            <p:cNvSpPr>
              <a:spLocks/>
            </p:cNvSpPr>
            <p:nvPr/>
          </p:nvSpPr>
          <p:spPr bwMode="auto">
            <a:xfrm>
              <a:off x="4804" y="2108"/>
              <a:ext cx="128" cy="18"/>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9"/>
                    <a:pt x="0" y="6"/>
                  </a:cubicBezTo>
                  <a:cubicBezTo>
                    <a:pt x="0" y="3"/>
                    <a:pt x="3" y="0"/>
                    <a:pt x="6" y="0"/>
                  </a:cubicBezTo>
                  <a:cubicBezTo>
                    <a:pt x="78" y="0"/>
                    <a:pt x="78" y="0"/>
                    <a:pt x="78" y="0"/>
                  </a:cubicBezTo>
                  <a:cubicBezTo>
                    <a:pt x="81" y="0"/>
                    <a:pt x="84" y="3"/>
                    <a:pt x="84" y="6"/>
                  </a:cubicBezTo>
                  <a:cubicBezTo>
                    <a:pt x="84" y="9"/>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5" name="Freeform 85">
              <a:extLst>
                <a:ext uri="{FF2B5EF4-FFF2-40B4-BE49-F238E27FC236}">
                  <a16:creationId xmlns:a16="http://schemas.microsoft.com/office/drawing/2014/main" id="{4CD47F9F-6768-2AA0-8C5B-F0415B14DDB1}"/>
                </a:ext>
              </a:extLst>
            </p:cNvPr>
            <p:cNvSpPr>
              <a:spLocks/>
            </p:cNvSpPr>
            <p:nvPr/>
          </p:nvSpPr>
          <p:spPr bwMode="auto">
            <a:xfrm>
              <a:off x="4804" y="2144"/>
              <a:ext cx="128" cy="17"/>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9"/>
                    <a:pt x="0" y="6"/>
                  </a:cubicBezTo>
                  <a:cubicBezTo>
                    <a:pt x="0" y="3"/>
                    <a:pt x="3" y="0"/>
                    <a:pt x="6" y="0"/>
                  </a:cubicBezTo>
                  <a:cubicBezTo>
                    <a:pt x="78" y="0"/>
                    <a:pt x="78" y="0"/>
                    <a:pt x="78" y="0"/>
                  </a:cubicBezTo>
                  <a:cubicBezTo>
                    <a:pt x="81" y="0"/>
                    <a:pt x="84" y="3"/>
                    <a:pt x="84" y="6"/>
                  </a:cubicBezTo>
                  <a:cubicBezTo>
                    <a:pt x="84" y="9"/>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6" name="Freeform 86">
              <a:extLst>
                <a:ext uri="{FF2B5EF4-FFF2-40B4-BE49-F238E27FC236}">
                  <a16:creationId xmlns:a16="http://schemas.microsoft.com/office/drawing/2014/main" id="{C9F2F417-0361-4459-84B0-2FA076BE9412}"/>
                </a:ext>
              </a:extLst>
            </p:cNvPr>
            <p:cNvSpPr>
              <a:spLocks/>
            </p:cNvSpPr>
            <p:nvPr/>
          </p:nvSpPr>
          <p:spPr bwMode="auto">
            <a:xfrm>
              <a:off x="4804" y="2179"/>
              <a:ext cx="128" cy="18"/>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9"/>
                    <a:pt x="0" y="6"/>
                  </a:cubicBezTo>
                  <a:cubicBezTo>
                    <a:pt x="0" y="3"/>
                    <a:pt x="3" y="0"/>
                    <a:pt x="6" y="0"/>
                  </a:cubicBezTo>
                  <a:cubicBezTo>
                    <a:pt x="78" y="0"/>
                    <a:pt x="78" y="0"/>
                    <a:pt x="78" y="0"/>
                  </a:cubicBezTo>
                  <a:cubicBezTo>
                    <a:pt x="81" y="0"/>
                    <a:pt x="84" y="3"/>
                    <a:pt x="84" y="6"/>
                  </a:cubicBezTo>
                  <a:cubicBezTo>
                    <a:pt x="84" y="9"/>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7" name="Freeform 87">
              <a:extLst>
                <a:ext uri="{FF2B5EF4-FFF2-40B4-BE49-F238E27FC236}">
                  <a16:creationId xmlns:a16="http://schemas.microsoft.com/office/drawing/2014/main" id="{C8FA4EF7-5674-8AAE-A25C-65F0149B5791}"/>
                </a:ext>
              </a:extLst>
            </p:cNvPr>
            <p:cNvSpPr>
              <a:spLocks noEditPoints="1"/>
            </p:cNvSpPr>
            <p:nvPr/>
          </p:nvSpPr>
          <p:spPr bwMode="auto">
            <a:xfrm>
              <a:off x="4767" y="2036"/>
              <a:ext cx="202" cy="197"/>
            </a:xfrm>
            <a:custGeom>
              <a:avLst/>
              <a:gdLst>
                <a:gd name="T0" fmla="*/ 126 w 132"/>
                <a:gd name="T1" fmla="*/ 132 h 132"/>
                <a:gd name="T2" fmla="*/ 6 w 132"/>
                <a:gd name="T3" fmla="*/ 132 h 132"/>
                <a:gd name="T4" fmla="*/ 0 w 132"/>
                <a:gd name="T5" fmla="*/ 126 h 132"/>
                <a:gd name="T6" fmla="*/ 0 w 132"/>
                <a:gd name="T7" fmla="*/ 6 h 132"/>
                <a:gd name="T8" fmla="*/ 6 w 132"/>
                <a:gd name="T9" fmla="*/ 0 h 132"/>
                <a:gd name="T10" fmla="*/ 126 w 132"/>
                <a:gd name="T11" fmla="*/ 0 h 132"/>
                <a:gd name="T12" fmla="*/ 132 w 132"/>
                <a:gd name="T13" fmla="*/ 6 h 132"/>
                <a:gd name="T14" fmla="*/ 132 w 132"/>
                <a:gd name="T15" fmla="*/ 126 h 132"/>
                <a:gd name="T16" fmla="*/ 126 w 132"/>
                <a:gd name="T17" fmla="*/ 132 h 132"/>
                <a:gd name="T18" fmla="*/ 12 w 132"/>
                <a:gd name="T19" fmla="*/ 120 h 132"/>
                <a:gd name="T20" fmla="*/ 120 w 132"/>
                <a:gd name="T21" fmla="*/ 120 h 132"/>
                <a:gd name="T22" fmla="*/ 120 w 132"/>
                <a:gd name="T23" fmla="*/ 12 h 132"/>
                <a:gd name="T24" fmla="*/ 12 w 132"/>
                <a:gd name="T25" fmla="*/ 12 h 132"/>
                <a:gd name="T26" fmla="*/ 12 w 132"/>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132">
                  <a:moveTo>
                    <a:pt x="126" y="132"/>
                  </a:moveTo>
                  <a:cubicBezTo>
                    <a:pt x="6" y="132"/>
                    <a:pt x="6" y="132"/>
                    <a:pt x="6" y="132"/>
                  </a:cubicBezTo>
                  <a:cubicBezTo>
                    <a:pt x="3" y="132"/>
                    <a:pt x="0" y="129"/>
                    <a:pt x="0" y="126"/>
                  </a:cubicBezTo>
                  <a:cubicBezTo>
                    <a:pt x="0" y="6"/>
                    <a:pt x="0" y="6"/>
                    <a:pt x="0" y="6"/>
                  </a:cubicBezTo>
                  <a:cubicBezTo>
                    <a:pt x="0" y="3"/>
                    <a:pt x="3" y="0"/>
                    <a:pt x="6" y="0"/>
                  </a:cubicBezTo>
                  <a:cubicBezTo>
                    <a:pt x="126" y="0"/>
                    <a:pt x="126" y="0"/>
                    <a:pt x="126" y="0"/>
                  </a:cubicBezTo>
                  <a:cubicBezTo>
                    <a:pt x="129" y="0"/>
                    <a:pt x="132" y="3"/>
                    <a:pt x="132" y="6"/>
                  </a:cubicBezTo>
                  <a:cubicBezTo>
                    <a:pt x="132" y="126"/>
                    <a:pt x="132" y="126"/>
                    <a:pt x="132" y="126"/>
                  </a:cubicBezTo>
                  <a:cubicBezTo>
                    <a:pt x="132" y="129"/>
                    <a:pt x="129" y="132"/>
                    <a:pt x="126" y="132"/>
                  </a:cubicBezTo>
                  <a:close/>
                  <a:moveTo>
                    <a:pt x="12" y="120"/>
                  </a:moveTo>
                  <a:cubicBezTo>
                    <a:pt x="120" y="120"/>
                    <a:pt x="120" y="120"/>
                    <a:pt x="120" y="120"/>
                  </a:cubicBezTo>
                  <a:cubicBezTo>
                    <a:pt x="120" y="12"/>
                    <a:pt x="120" y="12"/>
                    <a:pt x="120"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grpSp>
      <p:grpSp>
        <p:nvGrpSpPr>
          <p:cNvPr id="38" name="Group 37">
            <a:extLst>
              <a:ext uri="{FF2B5EF4-FFF2-40B4-BE49-F238E27FC236}">
                <a16:creationId xmlns:a16="http://schemas.microsoft.com/office/drawing/2014/main" id="{0B835BC2-ADD3-593F-BDFB-09545AD29AA5}"/>
              </a:ext>
            </a:extLst>
          </p:cNvPr>
          <p:cNvGrpSpPr>
            <a:grpSpLocks noChangeAspect="1"/>
          </p:cNvGrpSpPr>
          <p:nvPr/>
        </p:nvGrpSpPr>
        <p:grpSpPr>
          <a:xfrm>
            <a:off x="9445637" y="2881789"/>
            <a:ext cx="255226" cy="274320"/>
            <a:chOff x="6282887" y="2969867"/>
            <a:chExt cx="280749" cy="301752"/>
          </a:xfrm>
          <a:solidFill>
            <a:srgbClr val="AA37C5"/>
          </a:solidFill>
        </p:grpSpPr>
        <p:grpSp>
          <p:nvGrpSpPr>
            <p:cNvPr id="39" name="Group 38">
              <a:extLst>
                <a:ext uri="{FF2B5EF4-FFF2-40B4-BE49-F238E27FC236}">
                  <a16:creationId xmlns:a16="http://schemas.microsoft.com/office/drawing/2014/main" id="{922DD798-A6A8-A9F1-8C4F-4E7385EEFB45}"/>
                </a:ext>
              </a:extLst>
            </p:cNvPr>
            <p:cNvGrpSpPr/>
            <p:nvPr/>
          </p:nvGrpSpPr>
          <p:grpSpPr>
            <a:xfrm>
              <a:off x="6337749" y="3020952"/>
              <a:ext cx="155334" cy="160399"/>
              <a:chOff x="6675677" y="3020952"/>
              <a:chExt cx="155334" cy="160399"/>
            </a:xfrm>
            <a:grpFill/>
          </p:grpSpPr>
          <p:sp>
            <p:nvSpPr>
              <p:cNvPr id="41" name="Freeform 40">
                <a:extLst>
                  <a:ext uri="{FF2B5EF4-FFF2-40B4-BE49-F238E27FC236}">
                    <a16:creationId xmlns:a16="http://schemas.microsoft.com/office/drawing/2014/main" id="{852186ED-7932-48DA-B088-90DED942994B}"/>
                  </a:ext>
                </a:extLst>
              </p:cNvPr>
              <p:cNvSpPr/>
              <p:nvPr/>
            </p:nvSpPr>
            <p:spPr>
              <a:xfrm>
                <a:off x="6675677" y="3020952"/>
                <a:ext cx="155334" cy="160399"/>
              </a:xfrm>
              <a:custGeom>
                <a:avLst/>
                <a:gdLst>
                  <a:gd name="connsiteX0" fmla="*/ 129493 w 131174"/>
                  <a:gd name="connsiteY0" fmla="*/ 36606 h 146420"/>
                  <a:gd name="connsiteX1" fmla="*/ 109916 w 131174"/>
                  <a:gd name="connsiteY1" fmla="*/ 28676 h 146420"/>
                  <a:gd name="connsiteX2" fmla="*/ 89215 w 131174"/>
                  <a:gd name="connsiteY2" fmla="*/ 31780 h 146420"/>
                  <a:gd name="connsiteX3" fmla="*/ 65076 w 131174"/>
                  <a:gd name="connsiteY3" fmla="*/ 0 h 146420"/>
                  <a:gd name="connsiteX4" fmla="*/ 41010 w 131174"/>
                  <a:gd name="connsiteY4" fmla="*/ 31521 h 146420"/>
                  <a:gd name="connsiteX5" fmla="*/ 21256 w 131174"/>
                  <a:gd name="connsiteY5" fmla="*/ 28676 h 146420"/>
                  <a:gd name="connsiteX6" fmla="*/ 1684 w 131174"/>
                  <a:gd name="connsiteY6" fmla="*/ 36606 h 146420"/>
                  <a:gd name="connsiteX7" fmla="*/ 17457 w 131174"/>
                  <a:gd name="connsiteY7" fmla="*/ 73741 h 146420"/>
                  <a:gd name="connsiteX8" fmla="*/ 2710 w 131174"/>
                  <a:gd name="connsiteY8" fmla="*/ 109816 h 146420"/>
                  <a:gd name="connsiteX9" fmla="*/ 22281 w 131174"/>
                  <a:gd name="connsiteY9" fmla="*/ 117749 h 146420"/>
                  <a:gd name="connsiteX10" fmla="*/ 41076 w 131174"/>
                  <a:gd name="connsiteY10" fmla="*/ 115138 h 146420"/>
                  <a:gd name="connsiteX11" fmla="*/ 65069 w 131174"/>
                  <a:gd name="connsiteY11" fmla="*/ 146421 h 146420"/>
                  <a:gd name="connsiteX12" fmla="*/ 89133 w 131174"/>
                  <a:gd name="connsiteY12" fmla="*/ 114901 h 146420"/>
                  <a:gd name="connsiteX13" fmla="*/ 108883 w 131174"/>
                  <a:gd name="connsiteY13" fmla="*/ 117749 h 146420"/>
                  <a:gd name="connsiteX14" fmla="*/ 128459 w 131174"/>
                  <a:gd name="connsiteY14" fmla="*/ 109816 h 146420"/>
                  <a:gd name="connsiteX15" fmla="*/ 113714 w 131174"/>
                  <a:gd name="connsiteY15" fmla="*/ 73741 h 146420"/>
                  <a:gd name="connsiteX16" fmla="*/ 129493 w 131174"/>
                  <a:gd name="connsiteY16" fmla="*/ 36606 h 146420"/>
                  <a:gd name="connsiteX17" fmla="*/ 8024 w 131174"/>
                  <a:gd name="connsiteY17" fmla="*/ 40279 h 146420"/>
                  <a:gd name="connsiteX18" fmla="*/ 21257 w 131174"/>
                  <a:gd name="connsiteY18" fmla="*/ 36005 h 146420"/>
                  <a:gd name="connsiteX19" fmla="*/ 39267 w 131174"/>
                  <a:gd name="connsiteY19" fmla="*/ 38627 h 146420"/>
                  <a:gd name="connsiteX20" fmla="*/ 36475 w 131174"/>
                  <a:gd name="connsiteY20" fmla="*/ 57515 h 146420"/>
                  <a:gd name="connsiteX21" fmla="*/ 22694 w 131174"/>
                  <a:gd name="connsiteY21" fmla="*/ 68663 h 146420"/>
                  <a:gd name="connsiteX22" fmla="*/ 8024 w 131174"/>
                  <a:gd name="connsiteY22" fmla="*/ 40279 h 146420"/>
                  <a:gd name="connsiteX23" fmla="*/ 35927 w 131174"/>
                  <a:gd name="connsiteY23" fmla="*/ 80174 h 146420"/>
                  <a:gd name="connsiteX24" fmla="*/ 28018 w 131174"/>
                  <a:gd name="connsiteY24" fmla="*/ 73666 h 146420"/>
                  <a:gd name="connsiteX25" fmla="*/ 35904 w 131174"/>
                  <a:gd name="connsiteY25" fmla="*/ 67063 h 146420"/>
                  <a:gd name="connsiteX26" fmla="*/ 35794 w 131174"/>
                  <a:gd name="connsiteY26" fmla="*/ 73210 h 146420"/>
                  <a:gd name="connsiteX27" fmla="*/ 35927 w 131174"/>
                  <a:gd name="connsiteY27" fmla="*/ 80174 h 146420"/>
                  <a:gd name="connsiteX28" fmla="*/ 22294 w 131174"/>
                  <a:gd name="connsiteY28" fmla="*/ 110425 h 146420"/>
                  <a:gd name="connsiteX29" fmla="*/ 9060 w 131174"/>
                  <a:gd name="connsiteY29" fmla="*/ 106155 h 146420"/>
                  <a:gd name="connsiteX30" fmla="*/ 22760 w 131174"/>
                  <a:gd name="connsiteY30" fmla="*/ 78749 h 146420"/>
                  <a:gd name="connsiteX31" fmla="*/ 36556 w 131174"/>
                  <a:gd name="connsiteY31" fmla="*/ 89684 h 146420"/>
                  <a:gd name="connsiteX32" fmla="*/ 39326 w 131174"/>
                  <a:gd name="connsiteY32" fmla="*/ 108046 h 146420"/>
                  <a:gd name="connsiteX33" fmla="*/ 22294 w 131174"/>
                  <a:gd name="connsiteY33" fmla="*/ 110427 h 146420"/>
                  <a:gd name="connsiteX34" fmla="*/ 85667 w 131174"/>
                  <a:gd name="connsiteY34" fmla="*/ 51446 h 146420"/>
                  <a:gd name="connsiteX35" fmla="*/ 79710 w 131174"/>
                  <a:gd name="connsiteY35" fmla="*/ 47846 h 146420"/>
                  <a:gd name="connsiteX36" fmla="*/ 74075 w 131174"/>
                  <a:gd name="connsiteY36" fmla="*/ 44739 h 146420"/>
                  <a:gd name="connsiteX37" fmla="*/ 83921 w 131174"/>
                  <a:gd name="connsiteY37" fmla="*/ 40999 h 146420"/>
                  <a:gd name="connsiteX38" fmla="*/ 85667 w 131174"/>
                  <a:gd name="connsiteY38" fmla="*/ 51449 h 146420"/>
                  <a:gd name="connsiteX39" fmla="*/ 65070 w 131174"/>
                  <a:gd name="connsiteY39" fmla="*/ 7322 h 146420"/>
                  <a:gd name="connsiteX40" fmla="*/ 82213 w 131174"/>
                  <a:gd name="connsiteY40" fmla="*/ 33872 h 146420"/>
                  <a:gd name="connsiteX41" fmla="*/ 65585 w 131174"/>
                  <a:gd name="connsiteY41" fmla="*/ 40502 h 146420"/>
                  <a:gd name="connsiteX42" fmla="*/ 48016 w 131174"/>
                  <a:gd name="connsiteY42" fmla="*/ 33557 h 146420"/>
                  <a:gd name="connsiteX43" fmla="*/ 65070 w 131174"/>
                  <a:gd name="connsiteY43" fmla="*/ 7322 h 146420"/>
                  <a:gd name="connsiteX44" fmla="*/ 46287 w 131174"/>
                  <a:gd name="connsiteY44" fmla="*/ 40668 h 146420"/>
                  <a:gd name="connsiteX45" fmla="*/ 57095 w 131174"/>
                  <a:gd name="connsiteY45" fmla="*/ 44742 h 146420"/>
                  <a:gd name="connsiteX46" fmla="*/ 51459 w 131174"/>
                  <a:gd name="connsiteY46" fmla="*/ 47838 h 146420"/>
                  <a:gd name="connsiteX47" fmla="*/ 44377 w 131174"/>
                  <a:gd name="connsiteY47" fmla="*/ 52149 h 146420"/>
                  <a:gd name="connsiteX48" fmla="*/ 46286 w 131174"/>
                  <a:gd name="connsiteY48" fmla="*/ 40668 h 146420"/>
                  <a:gd name="connsiteX49" fmla="*/ 44473 w 131174"/>
                  <a:gd name="connsiteY49" fmla="*/ 94973 h 146420"/>
                  <a:gd name="connsiteX50" fmla="*/ 50434 w 131174"/>
                  <a:gd name="connsiteY50" fmla="*/ 98572 h 146420"/>
                  <a:gd name="connsiteX51" fmla="*/ 56966 w 131174"/>
                  <a:gd name="connsiteY51" fmla="*/ 102153 h 146420"/>
                  <a:gd name="connsiteX52" fmla="*/ 46347 w 131174"/>
                  <a:gd name="connsiteY52" fmla="*/ 106042 h 146420"/>
                  <a:gd name="connsiteX53" fmla="*/ 44473 w 131174"/>
                  <a:gd name="connsiteY53" fmla="*/ 94973 h 146420"/>
                  <a:gd name="connsiteX54" fmla="*/ 65070 w 131174"/>
                  <a:gd name="connsiteY54" fmla="*/ 139099 h 146420"/>
                  <a:gd name="connsiteX55" fmla="*/ 48094 w 131174"/>
                  <a:gd name="connsiteY55" fmla="*/ 113157 h 146420"/>
                  <a:gd name="connsiteX56" fmla="*/ 65585 w 131174"/>
                  <a:gd name="connsiteY56" fmla="*/ 106390 h 146420"/>
                  <a:gd name="connsiteX57" fmla="*/ 82128 w 131174"/>
                  <a:gd name="connsiteY57" fmla="*/ 112864 h 146420"/>
                  <a:gd name="connsiteX58" fmla="*/ 65070 w 131174"/>
                  <a:gd name="connsiteY58" fmla="*/ 139099 h 146420"/>
                  <a:gd name="connsiteX59" fmla="*/ 83857 w 131174"/>
                  <a:gd name="connsiteY59" fmla="*/ 105739 h 146420"/>
                  <a:gd name="connsiteX60" fmla="*/ 74204 w 131174"/>
                  <a:gd name="connsiteY60" fmla="*/ 102153 h 146420"/>
                  <a:gd name="connsiteX61" fmla="*/ 80736 w 131174"/>
                  <a:gd name="connsiteY61" fmla="*/ 98572 h 146420"/>
                  <a:gd name="connsiteX62" fmla="*/ 85574 w 131174"/>
                  <a:gd name="connsiteY62" fmla="*/ 95669 h 146420"/>
                  <a:gd name="connsiteX63" fmla="*/ 83859 w 131174"/>
                  <a:gd name="connsiteY63" fmla="*/ 105739 h 146420"/>
                  <a:gd name="connsiteX64" fmla="*/ 86516 w 131174"/>
                  <a:gd name="connsiteY64" fmla="*/ 86384 h 146420"/>
                  <a:gd name="connsiteX65" fmla="*/ 77051 w 131174"/>
                  <a:gd name="connsiteY65" fmla="*/ 92246 h 146420"/>
                  <a:gd name="connsiteX66" fmla="*/ 65574 w 131174"/>
                  <a:gd name="connsiteY66" fmla="*/ 98324 h 146420"/>
                  <a:gd name="connsiteX67" fmla="*/ 54095 w 131174"/>
                  <a:gd name="connsiteY67" fmla="*/ 92247 h 146420"/>
                  <a:gd name="connsiteX68" fmla="*/ 43554 w 131174"/>
                  <a:gd name="connsiteY68" fmla="*/ 85655 h 146420"/>
                  <a:gd name="connsiteX69" fmla="*/ 43117 w 131174"/>
                  <a:gd name="connsiteY69" fmla="*/ 73227 h 146420"/>
                  <a:gd name="connsiteX70" fmla="*/ 43487 w 131174"/>
                  <a:gd name="connsiteY70" fmla="*/ 61528 h 146420"/>
                  <a:gd name="connsiteX71" fmla="*/ 55108 w 131174"/>
                  <a:gd name="connsiteY71" fmla="*/ 54205 h 146420"/>
                  <a:gd name="connsiteX72" fmla="*/ 65575 w 131174"/>
                  <a:gd name="connsiteY72" fmla="*/ 48650 h 146420"/>
                  <a:gd name="connsiteX73" fmla="*/ 76038 w 131174"/>
                  <a:gd name="connsiteY73" fmla="*/ 54205 h 146420"/>
                  <a:gd name="connsiteX74" fmla="*/ 86572 w 131174"/>
                  <a:gd name="connsiteY74" fmla="*/ 60797 h 146420"/>
                  <a:gd name="connsiteX75" fmla="*/ 87009 w 131174"/>
                  <a:gd name="connsiteY75" fmla="*/ 73226 h 146420"/>
                  <a:gd name="connsiteX76" fmla="*/ 86516 w 131174"/>
                  <a:gd name="connsiteY76" fmla="*/ 86384 h 146420"/>
                  <a:gd name="connsiteX77" fmla="*/ 122120 w 131174"/>
                  <a:gd name="connsiteY77" fmla="*/ 106158 h 146420"/>
                  <a:gd name="connsiteX78" fmla="*/ 108883 w 131174"/>
                  <a:gd name="connsiteY78" fmla="*/ 110428 h 146420"/>
                  <a:gd name="connsiteX79" fmla="*/ 90878 w 131174"/>
                  <a:gd name="connsiteY79" fmla="*/ 107806 h 146420"/>
                  <a:gd name="connsiteX80" fmla="*/ 93521 w 131174"/>
                  <a:gd name="connsiteY80" fmla="*/ 90459 h 146420"/>
                  <a:gd name="connsiteX81" fmla="*/ 108420 w 131174"/>
                  <a:gd name="connsiteY81" fmla="*/ 78751 h 146420"/>
                  <a:gd name="connsiteX82" fmla="*/ 122120 w 131174"/>
                  <a:gd name="connsiteY82" fmla="*/ 106157 h 146420"/>
                  <a:gd name="connsiteX83" fmla="*/ 94214 w 131174"/>
                  <a:gd name="connsiteY83" fmla="*/ 66259 h 146420"/>
                  <a:gd name="connsiteX84" fmla="*/ 103148 w 131174"/>
                  <a:gd name="connsiteY84" fmla="*/ 73666 h 146420"/>
                  <a:gd name="connsiteX85" fmla="*/ 94184 w 131174"/>
                  <a:gd name="connsiteY85" fmla="*/ 80995 h 146420"/>
                  <a:gd name="connsiteX86" fmla="*/ 94347 w 131174"/>
                  <a:gd name="connsiteY86" fmla="*/ 73218 h 146420"/>
                  <a:gd name="connsiteX87" fmla="*/ 94214 w 131174"/>
                  <a:gd name="connsiteY87" fmla="*/ 66259 h 146420"/>
                  <a:gd name="connsiteX88" fmla="*/ 108473 w 131174"/>
                  <a:gd name="connsiteY88" fmla="*/ 68648 h 146420"/>
                  <a:gd name="connsiteX89" fmla="*/ 93595 w 131174"/>
                  <a:gd name="connsiteY89" fmla="*/ 56738 h 146420"/>
                  <a:gd name="connsiteX90" fmla="*/ 90928 w 131174"/>
                  <a:gd name="connsiteY90" fmla="*/ 38872 h 146420"/>
                  <a:gd name="connsiteX91" fmla="*/ 109908 w 131174"/>
                  <a:gd name="connsiteY91" fmla="*/ 35995 h 146420"/>
                  <a:gd name="connsiteX92" fmla="*/ 123145 w 131174"/>
                  <a:gd name="connsiteY92" fmla="*/ 40264 h 146420"/>
                  <a:gd name="connsiteX93" fmla="*/ 108472 w 131174"/>
                  <a:gd name="connsiteY93" fmla="*/ 68648 h 146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31174" h="146420">
                    <a:moveTo>
                      <a:pt x="129493" y="36606"/>
                    </a:moveTo>
                    <a:cubicBezTo>
                      <a:pt x="126397" y="31247"/>
                      <a:pt x="119373" y="28676"/>
                      <a:pt x="109916" y="28676"/>
                    </a:cubicBezTo>
                    <a:cubicBezTo>
                      <a:pt x="102911" y="28822"/>
                      <a:pt x="95954" y="29864"/>
                      <a:pt x="89215" y="31780"/>
                    </a:cubicBezTo>
                    <a:cubicBezTo>
                      <a:pt x="83935" y="12592"/>
                      <a:pt x="75058" y="0"/>
                      <a:pt x="65076" y="0"/>
                    </a:cubicBezTo>
                    <a:cubicBezTo>
                      <a:pt x="55094" y="0"/>
                      <a:pt x="46293" y="12477"/>
                      <a:pt x="41010" y="31521"/>
                    </a:cubicBezTo>
                    <a:cubicBezTo>
                      <a:pt x="34568" y="29758"/>
                      <a:pt x="27933" y="28802"/>
                      <a:pt x="21256" y="28676"/>
                    </a:cubicBezTo>
                    <a:cubicBezTo>
                      <a:pt x="11799" y="28676"/>
                      <a:pt x="4775" y="31247"/>
                      <a:pt x="1684" y="36606"/>
                    </a:cubicBezTo>
                    <a:cubicBezTo>
                      <a:pt x="-3367" y="45353"/>
                      <a:pt x="3250" y="59456"/>
                      <a:pt x="17457" y="73741"/>
                    </a:cubicBezTo>
                    <a:cubicBezTo>
                      <a:pt x="3970" y="87658"/>
                      <a:pt x="-2215" y="101298"/>
                      <a:pt x="2710" y="109816"/>
                    </a:cubicBezTo>
                    <a:cubicBezTo>
                      <a:pt x="5801" y="115156"/>
                      <a:pt x="12825" y="117749"/>
                      <a:pt x="22281" y="117749"/>
                    </a:cubicBezTo>
                    <a:cubicBezTo>
                      <a:pt x="28628" y="117635"/>
                      <a:pt x="34938" y="116758"/>
                      <a:pt x="41076" y="115138"/>
                    </a:cubicBezTo>
                    <a:cubicBezTo>
                      <a:pt x="46372" y="134048"/>
                      <a:pt x="55097" y="146421"/>
                      <a:pt x="65069" y="146421"/>
                    </a:cubicBezTo>
                    <a:cubicBezTo>
                      <a:pt x="75042" y="146421"/>
                      <a:pt x="83845" y="133944"/>
                      <a:pt x="89133" y="114901"/>
                    </a:cubicBezTo>
                    <a:cubicBezTo>
                      <a:pt x="95572" y="116665"/>
                      <a:pt x="102207" y="117622"/>
                      <a:pt x="108883" y="117749"/>
                    </a:cubicBezTo>
                    <a:cubicBezTo>
                      <a:pt x="118339" y="117749"/>
                      <a:pt x="125363" y="115175"/>
                      <a:pt x="128459" y="109816"/>
                    </a:cubicBezTo>
                    <a:cubicBezTo>
                      <a:pt x="133383" y="101287"/>
                      <a:pt x="127196" y="87658"/>
                      <a:pt x="113714" y="73741"/>
                    </a:cubicBezTo>
                    <a:cubicBezTo>
                      <a:pt x="127923" y="59456"/>
                      <a:pt x="134539" y="45353"/>
                      <a:pt x="129493" y="36606"/>
                    </a:cubicBezTo>
                    <a:close/>
                    <a:moveTo>
                      <a:pt x="8024" y="40279"/>
                    </a:moveTo>
                    <a:cubicBezTo>
                      <a:pt x="9590" y="37565"/>
                      <a:pt x="14414" y="36005"/>
                      <a:pt x="21257" y="36005"/>
                    </a:cubicBezTo>
                    <a:cubicBezTo>
                      <a:pt x="27346" y="36128"/>
                      <a:pt x="33396" y="37009"/>
                      <a:pt x="39267" y="38627"/>
                    </a:cubicBezTo>
                    <a:cubicBezTo>
                      <a:pt x="37946" y="44859"/>
                      <a:pt x="37014" y="51168"/>
                      <a:pt x="36475" y="57515"/>
                    </a:cubicBezTo>
                    <a:cubicBezTo>
                      <a:pt x="31668" y="60960"/>
                      <a:pt x="27067" y="64682"/>
                      <a:pt x="22694" y="68663"/>
                    </a:cubicBezTo>
                    <a:cubicBezTo>
                      <a:pt x="10245" y="56153"/>
                      <a:pt x="5250" y="45094"/>
                      <a:pt x="8024" y="40279"/>
                    </a:cubicBezTo>
                    <a:close/>
                    <a:moveTo>
                      <a:pt x="35927" y="80174"/>
                    </a:moveTo>
                    <a:cubicBezTo>
                      <a:pt x="33082" y="77990"/>
                      <a:pt x="30446" y="75820"/>
                      <a:pt x="28018" y="73666"/>
                    </a:cubicBezTo>
                    <a:cubicBezTo>
                      <a:pt x="30424" y="71485"/>
                      <a:pt x="33060" y="69274"/>
                      <a:pt x="35904" y="67063"/>
                    </a:cubicBezTo>
                    <a:cubicBezTo>
                      <a:pt x="35838" y="69092"/>
                      <a:pt x="35794" y="71137"/>
                      <a:pt x="35794" y="73210"/>
                    </a:cubicBezTo>
                    <a:cubicBezTo>
                      <a:pt x="35799" y="75561"/>
                      <a:pt x="35843" y="77883"/>
                      <a:pt x="35927" y="80174"/>
                    </a:cubicBezTo>
                    <a:close/>
                    <a:moveTo>
                      <a:pt x="22294" y="110425"/>
                    </a:moveTo>
                    <a:cubicBezTo>
                      <a:pt x="15451" y="110425"/>
                      <a:pt x="10626" y="108866"/>
                      <a:pt x="9060" y="106155"/>
                    </a:cubicBezTo>
                    <a:cubicBezTo>
                      <a:pt x="6350" y="101478"/>
                      <a:pt x="11008" y="90853"/>
                      <a:pt x="22760" y="78749"/>
                    </a:cubicBezTo>
                    <a:cubicBezTo>
                      <a:pt x="27146" y="82655"/>
                      <a:pt x="31752" y="86305"/>
                      <a:pt x="36556" y="89684"/>
                    </a:cubicBezTo>
                    <a:cubicBezTo>
                      <a:pt x="37109" y="95854"/>
                      <a:pt x="38034" y="101986"/>
                      <a:pt x="39326" y="108046"/>
                    </a:cubicBezTo>
                    <a:cubicBezTo>
                      <a:pt x="33764" y="109518"/>
                      <a:pt x="28046" y="110318"/>
                      <a:pt x="22294" y="110427"/>
                    </a:cubicBezTo>
                    <a:close/>
                    <a:moveTo>
                      <a:pt x="85667" y="51446"/>
                    </a:moveTo>
                    <a:cubicBezTo>
                      <a:pt x="83730" y="50221"/>
                      <a:pt x="81744" y="49021"/>
                      <a:pt x="79710" y="47846"/>
                    </a:cubicBezTo>
                    <a:cubicBezTo>
                      <a:pt x="77829" y="46761"/>
                      <a:pt x="75948" y="45736"/>
                      <a:pt x="74075" y="44739"/>
                    </a:cubicBezTo>
                    <a:cubicBezTo>
                      <a:pt x="77408" y="43332"/>
                      <a:pt x="80699" y="42084"/>
                      <a:pt x="83921" y="40999"/>
                    </a:cubicBezTo>
                    <a:cubicBezTo>
                      <a:pt x="84607" y="44284"/>
                      <a:pt x="85189" y="47768"/>
                      <a:pt x="85667" y="51449"/>
                    </a:cubicBezTo>
                    <a:close/>
                    <a:moveTo>
                      <a:pt x="65070" y="7322"/>
                    </a:moveTo>
                    <a:cubicBezTo>
                      <a:pt x="70576" y="7322"/>
                      <a:pt x="77611" y="17038"/>
                      <a:pt x="82213" y="33872"/>
                    </a:cubicBezTo>
                    <a:cubicBezTo>
                      <a:pt x="76547" y="35760"/>
                      <a:pt x="70995" y="37974"/>
                      <a:pt x="65585" y="40502"/>
                    </a:cubicBezTo>
                    <a:cubicBezTo>
                      <a:pt x="59875" y="37831"/>
                      <a:pt x="54008" y="35512"/>
                      <a:pt x="48016" y="33557"/>
                    </a:cubicBezTo>
                    <a:cubicBezTo>
                      <a:pt x="52617" y="16921"/>
                      <a:pt x="59564" y="7322"/>
                      <a:pt x="65070" y="7322"/>
                    </a:cubicBezTo>
                    <a:close/>
                    <a:moveTo>
                      <a:pt x="46287" y="40668"/>
                    </a:moveTo>
                    <a:cubicBezTo>
                      <a:pt x="49812" y="41838"/>
                      <a:pt x="53426" y="43198"/>
                      <a:pt x="57095" y="44742"/>
                    </a:cubicBezTo>
                    <a:cubicBezTo>
                      <a:pt x="55218" y="45739"/>
                      <a:pt x="53341" y="46764"/>
                      <a:pt x="51459" y="47838"/>
                    </a:cubicBezTo>
                    <a:cubicBezTo>
                      <a:pt x="49033" y="49245"/>
                      <a:pt x="46672" y="50683"/>
                      <a:pt x="44377" y="52149"/>
                    </a:cubicBezTo>
                    <a:cubicBezTo>
                      <a:pt x="44883" y="48075"/>
                      <a:pt x="45546" y="44249"/>
                      <a:pt x="46286" y="40668"/>
                    </a:cubicBezTo>
                    <a:close/>
                    <a:moveTo>
                      <a:pt x="44473" y="94973"/>
                    </a:moveTo>
                    <a:cubicBezTo>
                      <a:pt x="46410" y="96199"/>
                      <a:pt x="48397" y="97399"/>
                      <a:pt x="50434" y="98572"/>
                    </a:cubicBezTo>
                    <a:cubicBezTo>
                      <a:pt x="52611" y="99831"/>
                      <a:pt x="54792" y="101013"/>
                      <a:pt x="56966" y="102153"/>
                    </a:cubicBezTo>
                    <a:cubicBezTo>
                      <a:pt x="53359" y="103639"/>
                      <a:pt x="49808" y="104931"/>
                      <a:pt x="46347" y="106042"/>
                    </a:cubicBezTo>
                    <a:cubicBezTo>
                      <a:pt x="45609" y="102587"/>
                      <a:pt x="44980" y="98887"/>
                      <a:pt x="44473" y="94973"/>
                    </a:cubicBezTo>
                    <a:close/>
                    <a:moveTo>
                      <a:pt x="65070" y="139099"/>
                    </a:moveTo>
                    <a:cubicBezTo>
                      <a:pt x="59631" y="139099"/>
                      <a:pt x="52699" y="129612"/>
                      <a:pt x="48094" y="113157"/>
                    </a:cubicBezTo>
                    <a:cubicBezTo>
                      <a:pt x="54058" y="111263"/>
                      <a:pt x="59899" y="109003"/>
                      <a:pt x="65585" y="106390"/>
                    </a:cubicBezTo>
                    <a:cubicBezTo>
                      <a:pt x="70968" y="108868"/>
                      <a:pt x="76493" y="111030"/>
                      <a:pt x="82128" y="112864"/>
                    </a:cubicBezTo>
                    <a:cubicBezTo>
                      <a:pt x="77522" y="129502"/>
                      <a:pt x="70509" y="139099"/>
                      <a:pt x="65070" y="139099"/>
                    </a:cubicBezTo>
                    <a:close/>
                    <a:moveTo>
                      <a:pt x="83857" y="105739"/>
                    </a:moveTo>
                    <a:cubicBezTo>
                      <a:pt x="80702" y="104705"/>
                      <a:pt x="77474" y="103502"/>
                      <a:pt x="74204" y="102153"/>
                    </a:cubicBezTo>
                    <a:cubicBezTo>
                      <a:pt x="76378" y="101013"/>
                      <a:pt x="78555" y="99829"/>
                      <a:pt x="80736" y="98572"/>
                    </a:cubicBezTo>
                    <a:cubicBezTo>
                      <a:pt x="82380" y="97619"/>
                      <a:pt x="83987" y="96651"/>
                      <a:pt x="85574" y="95669"/>
                    </a:cubicBezTo>
                    <a:cubicBezTo>
                      <a:pt x="85093" y="99219"/>
                      <a:pt x="84522" y="102575"/>
                      <a:pt x="83859" y="105739"/>
                    </a:cubicBezTo>
                    <a:close/>
                    <a:moveTo>
                      <a:pt x="86516" y="86384"/>
                    </a:moveTo>
                    <a:cubicBezTo>
                      <a:pt x="83539" y="88362"/>
                      <a:pt x="80384" y="90324"/>
                      <a:pt x="77051" y="92246"/>
                    </a:cubicBezTo>
                    <a:cubicBezTo>
                      <a:pt x="73245" y="94450"/>
                      <a:pt x="69399" y="96472"/>
                      <a:pt x="65574" y="98324"/>
                    </a:cubicBezTo>
                    <a:cubicBezTo>
                      <a:pt x="61761" y="96480"/>
                      <a:pt x="57913" y="94450"/>
                      <a:pt x="54095" y="92247"/>
                    </a:cubicBezTo>
                    <a:cubicBezTo>
                      <a:pt x="50356" y="90099"/>
                      <a:pt x="46849" y="87877"/>
                      <a:pt x="43554" y="85655"/>
                    </a:cubicBezTo>
                    <a:cubicBezTo>
                      <a:pt x="43273" y="81686"/>
                      <a:pt x="43117" y="77545"/>
                      <a:pt x="43117" y="73227"/>
                    </a:cubicBezTo>
                    <a:cubicBezTo>
                      <a:pt x="43117" y="69175"/>
                      <a:pt x="43240" y="65276"/>
                      <a:pt x="43487" y="61528"/>
                    </a:cubicBezTo>
                    <a:cubicBezTo>
                      <a:pt x="47090" y="59053"/>
                      <a:pt x="50959" y="56601"/>
                      <a:pt x="55108" y="54205"/>
                    </a:cubicBezTo>
                    <a:cubicBezTo>
                      <a:pt x="58584" y="52216"/>
                      <a:pt x="62087" y="50362"/>
                      <a:pt x="65575" y="48650"/>
                    </a:cubicBezTo>
                    <a:cubicBezTo>
                      <a:pt x="69063" y="50343"/>
                      <a:pt x="72561" y="52199"/>
                      <a:pt x="76038" y="54205"/>
                    </a:cubicBezTo>
                    <a:cubicBezTo>
                      <a:pt x="79789" y="56350"/>
                      <a:pt x="83300" y="58548"/>
                      <a:pt x="86572" y="60797"/>
                    </a:cubicBezTo>
                    <a:cubicBezTo>
                      <a:pt x="86850" y="64767"/>
                      <a:pt x="87009" y="68908"/>
                      <a:pt x="87009" y="73226"/>
                    </a:cubicBezTo>
                    <a:cubicBezTo>
                      <a:pt x="87008" y="77811"/>
                      <a:pt x="86831" y="82196"/>
                      <a:pt x="86516" y="86384"/>
                    </a:cubicBezTo>
                    <a:close/>
                    <a:moveTo>
                      <a:pt x="122120" y="106158"/>
                    </a:moveTo>
                    <a:cubicBezTo>
                      <a:pt x="120554" y="108868"/>
                      <a:pt x="115729" y="110428"/>
                      <a:pt x="108883" y="110428"/>
                    </a:cubicBezTo>
                    <a:cubicBezTo>
                      <a:pt x="102796" y="110305"/>
                      <a:pt x="96747" y="109424"/>
                      <a:pt x="90878" y="107806"/>
                    </a:cubicBezTo>
                    <a:cubicBezTo>
                      <a:pt x="92091" y="102079"/>
                      <a:pt x="92974" y="96287"/>
                      <a:pt x="93521" y="90459"/>
                    </a:cubicBezTo>
                    <a:cubicBezTo>
                      <a:pt x="98722" y="86864"/>
                      <a:pt x="103698" y="82954"/>
                      <a:pt x="108420" y="78751"/>
                    </a:cubicBezTo>
                    <a:cubicBezTo>
                      <a:pt x="120161" y="90854"/>
                      <a:pt x="124819" y="101479"/>
                      <a:pt x="122120" y="106157"/>
                    </a:cubicBezTo>
                    <a:close/>
                    <a:moveTo>
                      <a:pt x="94214" y="66259"/>
                    </a:moveTo>
                    <a:cubicBezTo>
                      <a:pt x="97461" y="68734"/>
                      <a:pt x="100445" y="71218"/>
                      <a:pt x="103148" y="73666"/>
                    </a:cubicBezTo>
                    <a:cubicBezTo>
                      <a:pt x="100428" y="76093"/>
                      <a:pt x="97440" y="78536"/>
                      <a:pt x="94184" y="80995"/>
                    </a:cubicBezTo>
                    <a:cubicBezTo>
                      <a:pt x="94292" y="78432"/>
                      <a:pt x="94347" y="75840"/>
                      <a:pt x="94347" y="73218"/>
                    </a:cubicBezTo>
                    <a:cubicBezTo>
                      <a:pt x="94342" y="70870"/>
                      <a:pt x="94298" y="68551"/>
                      <a:pt x="94214" y="66259"/>
                    </a:cubicBezTo>
                    <a:close/>
                    <a:moveTo>
                      <a:pt x="108473" y="68648"/>
                    </a:moveTo>
                    <a:cubicBezTo>
                      <a:pt x="103766" y="64373"/>
                      <a:pt x="98797" y="60395"/>
                      <a:pt x="93595" y="56738"/>
                    </a:cubicBezTo>
                    <a:cubicBezTo>
                      <a:pt x="93056" y="50735"/>
                      <a:pt x="92165" y="44770"/>
                      <a:pt x="90928" y="38872"/>
                    </a:cubicBezTo>
                    <a:cubicBezTo>
                      <a:pt x="97105" y="37100"/>
                      <a:pt x="103484" y="36133"/>
                      <a:pt x="109908" y="35995"/>
                    </a:cubicBezTo>
                    <a:cubicBezTo>
                      <a:pt x="116766" y="35995"/>
                      <a:pt x="121579" y="37538"/>
                      <a:pt x="123145" y="40264"/>
                    </a:cubicBezTo>
                    <a:cubicBezTo>
                      <a:pt x="125919" y="45064"/>
                      <a:pt x="120935" y="56138"/>
                      <a:pt x="108472" y="68648"/>
                    </a:cubicBezTo>
                    <a:close/>
                  </a:path>
                </a:pathLst>
              </a:custGeom>
              <a:grpFill/>
              <a:ln w="3770" cap="flat">
                <a:solidFill>
                  <a:srgbClr val="AA37C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42" name="Freeform 41">
                <a:extLst>
                  <a:ext uri="{FF2B5EF4-FFF2-40B4-BE49-F238E27FC236}">
                    <a16:creationId xmlns:a16="http://schemas.microsoft.com/office/drawing/2014/main" id="{614A3662-CE30-45E3-3549-F95CAA67D90A}"/>
                  </a:ext>
                </a:extLst>
              </p:cNvPr>
              <p:cNvSpPr/>
              <p:nvPr/>
            </p:nvSpPr>
            <p:spPr>
              <a:xfrm>
                <a:off x="6739792" y="3089134"/>
                <a:ext cx="25864" cy="24058"/>
              </a:xfrm>
              <a:custGeom>
                <a:avLst/>
                <a:gdLst>
                  <a:gd name="connsiteX0" fmla="*/ 10917 w 21841"/>
                  <a:gd name="connsiteY0" fmla="*/ 0 h 21961"/>
                  <a:gd name="connsiteX1" fmla="*/ 0 w 21841"/>
                  <a:gd name="connsiteY1" fmla="*/ 11046 h 21961"/>
                  <a:gd name="connsiteX2" fmla="*/ 10917 w 21841"/>
                  <a:gd name="connsiteY2" fmla="*/ 21962 h 21961"/>
                  <a:gd name="connsiteX3" fmla="*/ 10933 w 21841"/>
                  <a:gd name="connsiteY3" fmla="*/ 21962 h 21961"/>
                  <a:gd name="connsiteX4" fmla="*/ 21841 w 21841"/>
                  <a:gd name="connsiteY4" fmla="*/ 10908 h 21961"/>
                  <a:gd name="connsiteX5" fmla="*/ 10915 w 21841"/>
                  <a:gd name="connsiteY5" fmla="*/ 0 h 21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41" h="21961">
                    <a:moveTo>
                      <a:pt x="10917" y="0"/>
                    </a:moveTo>
                    <a:cubicBezTo>
                      <a:pt x="4852" y="36"/>
                      <a:pt x="-36" y="4981"/>
                      <a:pt x="0" y="11046"/>
                    </a:cubicBezTo>
                    <a:cubicBezTo>
                      <a:pt x="36" y="17060"/>
                      <a:pt x="4903" y="21927"/>
                      <a:pt x="10917" y="21962"/>
                    </a:cubicBezTo>
                    <a:lnTo>
                      <a:pt x="10933" y="21962"/>
                    </a:lnTo>
                    <a:cubicBezTo>
                      <a:pt x="16998" y="21922"/>
                      <a:pt x="21881" y="16972"/>
                      <a:pt x="21841" y="10908"/>
                    </a:cubicBezTo>
                    <a:cubicBezTo>
                      <a:pt x="21801" y="4893"/>
                      <a:pt x="16930" y="30"/>
                      <a:pt x="10915" y="0"/>
                    </a:cubicBezTo>
                    <a:close/>
                  </a:path>
                </a:pathLst>
              </a:custGeom>
              <a:grpFill/>
              <a:ln w="3770" cap="flat">
                <a:solidFill>
                  <a:srgbClr val="AA37C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grpSp>
        <p:sp>
          <p:nvSpPr>
            <p:cNvPr id="40" name="Freeform 82">
              <a:extLst>
                <a:ext uri="{FF2B5EF4-FFF2-40B4-BE49-F238E27FC236}">
                  <a16:creationId xmlns:a16="http://schemas.microsoft.com/office/drawing/2014/main" id="{DAFA0AA2-DF38-2D7E-35F9-F203DA9F617B}"/>
                </a:ext>
              </a:extLst>
            </p:cNvPr>
            <p:cNvSpPr>
              <a:spLocks noEditPoints="1"/>
            </p:cNvSpPr>
            <p:nvPr/>
          </p:nvSpPr>
          <p:spPr bwMode="auto">
            <a:xfrm>
              <a:off x="6282887" y="2969867"/>
              <a:ext cx="280749" cy="301752"/>
            </a:xfrm>
            <a:custGeom>
              <a:avLst/>
              <a:gdLst>
                <a:gd name="T0" fmla="*/ 174 w 262"/>
                <a:gd name="T1" fmla="*/ 288 h 288"/>
                <a:gd name="T2" fmla="*/ 54 w 262"/>
                <a:gd name="T3" fmla="*/ 288 h 288"/>
                <a:gd name="T4" fmla="*/ 48 w 262"/>
                <a:gd name="T5" fmla="*/ 282 h 288"/>
                <a:gd name="T6" fmla="*/ 48 w 262"/>
                <a:gd name="T7" fmla="*/ 216 h 288"/>
                <a:gd name="T8" fmla="*/ 0 w 262"/>
                <a:gd name="T9" fmla="*/ 121 h 288"/>
                <a:gd name="T10" fmla="*/ 120 w 262"/>
                <a:gd name="T11" fmla="*/ 0 h 288"/>
                <a:gd name="T12" fmla="*/ 235 w 262"/>
                <a:gd name="T13" fmla="*/ 101 h 288"/>
                <a:gd name="T14" fmla="*/ 244 w 262"/>
                <a:gd name="T15" fmla="*/ 118 h 288"/>
                <a:gd name="T16" fmla="*/ 261 w 262"/>
                <a:gd name="T17" fmla="*/ 163 h 288"/>
                <a:gd name="T18" fmla="*/ 261 w 262"/>
                <a:gd name="T19" fmla="*/ 165 h 288"/>
                <a:gd name="T20" fmla="*/ 258 w 262"/>
                <a:gd name="T21" fmla="*/ 174 h 288"/>
                <a:gd name="T22" fmla="*/ 247 w 262"/>
                <a:gd name="T23" fmla="*/ 180 h 288"/>
                <a:gd name="T24" fmla="*/ 235 w 262"/>
                <a:gd name="T25" fmla="*/ 180 h 288"/>
                <a:gd name="T26" fmla="*/ 223 w 262"/>
                <a:gd name="T27" fmla="*/ 234 h 288"/>
                <a:gd name="T28" fmla="*/ 180 w 262"/>
                <a:gd name="T29" fmla="*/ 246 h 288"/>
                <a:gd name="T30" fmla="*/ 180 w 262"/>
                <a:gd name="T31" fmla="*/ 282 h 288"/>
                <a:gd name="T32" fmla="*/ 174 w 262"/>
                <a:gd name="T33" fmla="*/ 288 h 288"/>
                <a:gd name="T34" fmla="*/ 60 w 262"/>
                <a:gd name="T35" fmla="*/ 276 h 288"/>
                <a:gd name="T36" fmla="*/ 168 w 262"/>
                <a:gd name="T37" fmla="*/ 276 h 288"/>
                <a:gd name="T38" fmla="*/ 168 w 262"/>
                <a:gd name="T39" fmla="*/ 240 h 288"/>
                <a:gd name="T40" fmla="*/ 170 w 262"/>
                <a:gd name="T41" fmla="*/ 236 h 288"/>
                <a:gd name="T42" fmla="*/ 174 w 262"/>
                <a:gd name="T43" fmla="*/ 234 h 288"/>
                <a:gd name="T44" fmla="*/ 176 w 262"/>
                <a:gd name="T45" fmla="*/ 234 h 288"/>
                <a:gd name="T46" fmla="*/ 215 w 262"/>
                <a:gd name="T47" fmla="*/ 226 h 288"/>
                <a:gd name="T48" fmla="*/ 223 w 262"/>
                <a:gd name="T49" fmla="*/ 174 h 288"/>
                <a:gd name="T50" fmla="*/ 224 w 262"/>
                <a:gd name="T51" fmla="*/ 170 h 288"/>
                <a:gd name="T52" fmla="*/ 229 w 262"/>
                <a:gd name="T53" fmla="*/ 168 h 288"/>
                <a:gd name="T54" fmla="*/ 246 w 262"/>
                <a:gd name="T55" fmla="*/ 168 h 288"/>
                <a:gd name="T56" fmla="*/ 249 w 262"/>
                <a:gd name="T57" fmla="*/ 167 h 288"/>
                <a:gd name="T58" fmla="*/ 249 w 262"/>
                <a:gd name="T59" fmla="*/ 165 h 288"/>
                <a:gd name="T60" fmla="*/ 249 w 262"/>
                <a:gd name="T61" fmla="*/ 162 h 288"/>
                <a:gd name="T62" fmla="*/ 233 w 262"/>
                <a:gd name="T63" fmla="*/ 124 h 288"/>
                <a:gd name="T64" fmla="*/ 223 w 262"/>
                <a:gd name="T65" fmla="*/ 101 h 288"/>
                <a:gd name="T66" fmla="*/ 120 w 262"/>
                <a:gd name="T67" fmla="*/ 12 h 288"/>
                <a:gd name="T68" fmla="*/ 12 w 262"/>
                <a:gd name="T69" fmla="*/ 121 h 288"/>
                <a:gd name="T70" fmla="*/ 57 w 262"/>
                <a:gd name="T71" fmla="*/ 208 h 288"/>
                <a:gd name="T72" fmla="*/ 60 w 262"/>
                <a:gd name="T73" fmla="*/ 213 h 288"/>
                <a:gd name="T74" fmla="*/ 60 w 262"/>
                <a:gd name="T75"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2" h="288">
                  <a:moveTo>
                    <a:pt x="174" y="288"/>
                  </a:moveTo>
                  <a:cubicBezTo>
                    <a:pt x="54" y="288"/>
                    <a:pt x="54" y="288"/>
                    <a:pt x="54" y="288"/>
                  </a:cubicBezTo>
                  <a:cubicBezTo>
                    <a:pt x="51" y="288"/>
                    <a:pt x="48" y="285"/>
                    <a:pt x="48" y="282"/>
                  </a:cubicBezTo>
                  <a:cubicBezTo>
                    <a:pt x="48" y="216"/>
                    <a:pt x="48" y="216"/>
                    <a:pt x="48" y="216"/>
                  </a:cubicBezTo>
                  <a:cubicBezTo>
                    <a:pt x="16" y="196"/>
                    <a:pt x="0" y="164"/>
                    <a:pt x="0" y="121"/>
                  </a:cubicBezTo>
                  <a:cubicBezTo>
                    <a:pt x="0" y="53"/>
                    <a:pt x="53" y="0"/>
                    <a:pt x="120" y="0"/>
                  </a:cubicBezTo>
                  <a:cubicBezTo>
                    <a:pt x="177" y="0"/>
                    <a:pt x="235" y="38"/>
                    <a:pt x="235" y="101"/>
                  </a:cubicBezTo>
                  <a:cubicBezTo>
                    <a:pt x="235" y="103"/>
                    <a:pt x="240" y="112"/>
                    <a:pt x="244" y="118"/>
                  </a:cubicBezTo>
                  <a:cubicBezTo>
                    <a:pt x="252" y="133"/>
                    <a:pt x="262" y="150"/>
                    <a:pt x="261" y="163"/>
                  </a:cubicBezTo>
                  <a:cubicBezTo>
                    <a:pt x="261" y="164"/>
                    <a:pt x="261" y="164"/>
                    <a:pt x="261" y="165"/>
                  </a:cubicBezTo>
                  <a:cubicBezTo>
                    <a:pt x="261" y="167"/>
                    <a:pt x="261" y="170"/>
                    <a:pt x="258" y="174"/>
                  </a:cubicBezTo>
                  <a:cubicBezTo>
                    <a:pt x="256" y="177"/>
                    <a:pt x="251" y="180"/>
                    <a:pt x="247" y="180"/>
                  </a:cubicBezTo>
                  <a:cubicBezTo>
                    <a:pt x="243" y="180"/>
                    <a:pt x="238" y="180"/>
                    <a:pt x="235" y="180"/>
                  </a:cubicBezTo>
                  <a:cubicBezTo>
                    <a:pt x="234" y="194"/>
                    <a:pt x="233" y="224"/>
                    <a:pt x="223" y="234"/>
                  </a:cubicBezTo>
                  <a:cubicBezTo>
                    <a:pt x="214" y="244"/>
                    <a:pt x="201" y="246"/>
                    <a:pt x="180" y="246"/>
                  </a:cubicBezTo>
                  <a:cubicBezTo>
                    <a:pt x="180" y="282"/>
                    <a:pt x="180" y="282"/>
                    <a:pt x="180" y="282"/>
                  </a:cubicBezTo>
                  <a:cubicBezTo>
                    <a:pt x="180" y="285"/>
                    <a:pt x="177" y="288"/>
                    <a:pt x="174" y="288"/>
                  </a:cubicBezTo>
                  <a:close/>
                  <a:moveTo>
                    <a:pt x="60" y="276"/>
                  </a:moveTo>
                  <a:cubicBezTo>
                    <a:pt x="168" y="276"/>
                    <a:pt x="168" y="276"/>
                    <a:pt x="168" y="276"/>
                  </a:cubicBezTo>
                  <a:cubicBezTo>
                    <a:pt x="168" y="240"/>
                    <a:pt x="168" y="240"/>
                    <a:pt x="168" y="240"/>
                  </a:cubicBezTo>
                  <a:cubicBezTo>
                    <a:pt x="168" y="239"/>
                    <a:pt x="169" y="237"/>
                    <a:pt x="170" y="236"/>
                  </a:cubicBezTo>
                  <a:cubicBezTo>
                    <a:pt x="171" y="235"/>
                    <a:pt x="173" y="234"/>
                    <a:pt x="174" y="234"/>
                  </a:cubicBezTo>
                  <a:cubicBezTo>
                    <a:pt x="175" y="234"/>
                    <a:pt x="176" y="234"/>
                    <a:pt x="176" y="234"/>
                  </a:cubicBezTo>
                  <a:cubicBezTo>
                    <a:pt x="199" y="234"/>
                    <a:pt x="208" y="232"/>
                    <a:pt x="215" y="226"/>
                  </a:cubicBezTo>
                  <a:cubicBezTo>
                    <a:pt x="221" y="220"/>
                    <a:pt x="223" y="192"/>
                    <a:pt x="223" y="174"/>
                  </a:cubicBezTo>
                  <a:cubicBezTo>
                    <a:pt x="223" y="172"/>
                    <a:pt x="223" y="171"/>
                    <a:pt x="224" y="170"/>
                  </a:cubicBezTo>
                  <a:cubicBezTo>
                    <a:pt x="226" y="168"/>
                    <a:pt x="227" y="168"/>
                    <a:pt x="229" y="168"/>
                  </a:cubicBezTo>
                  <a:cubicBezTo>
                    <a:pt x="229" y="168"/>
                    <a:pt x="239" y="168"/>
                    <a:pt x="246" y="168"/>
                  </a:cubicBezTo>
                  <a:cubicBezTo>
                    <a:pt x="247" y="168"/>
                    <a:pt x="248" y="167"/>
                    <a:pt x="249" y="167"/>
                  </a:cubicBezTo>
                  <a:cubicBezTo>
                    <a:pt x="249" y="167"/>
                    <a:pt x="249" y="165"/>
                    <a:pt x="249" y="165"/>
                  </a:cubicBezTo>
                  <a:cubicBezTo>
                    <a:pt x="249" y="164"/>
                    <a:pt x="249" y="163"/>
                    <a:pt x="249" y="162"/>
                  </a:cubicBezTo>
                  <a:cubicBezTo>
                    <a:pt x="249" y="152"/>
                    <a:pt x="240" y="136"/>
                    <a:pt x="233" y="124"/>
                  </a:cubicBezTo>
                  <a:cubicBezTo>
                    <a:pt x="227" y="113"/>
                    <a:pt x="223" y="106"/>
                    <a:pt x="223" y="101"/>
                  </a:cubicBezTo>
                  <a:cubicBezTo>
                    <a:pt x="223" y="45"/>
                    <a:pt x="171" y="12"/>
                    <a:pt x="120" y="12"/>
                  </a:cubicBezTo>
                  <a:cubicBezTo>
                    <a:pt x="60" y="12"/>
                    <a:pt x="12" y="60"/>
                    <a:pt x="12" y="121"/>
                  </a:cubicBezTo>
                  <a:cubicBezTo>
                    <a:pt x="12" y="161"/>
                    <a:pt x="27" y="190"/>
                    <a:pt x="57" y="208"/>
                  </a:cubicBezTo>
                  <a:cubicBezTo>
                    <a:pt x="59" y="209"/>
                    <a:pt x="60" y="211"/>
                    <a:pt x="60" y="213"/>
                  </a:cubicBezTo>
                  <a:lnTo>
                    <a:pt x="60" y="276"/>
                  </a:lnTo>
                  <a:close/>
                </a:path>
              </a:pathLst>
            </a:custGeom>
            <a:grpFill/>
            <a:ln>
              <a:solidFill>
                <a:srgbClr val="AA37C5"/>
              </a:solid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grpSp>
      <p:grpSp>
        <p:nvGrpSpPr>
          <p:cNvPr id="43" name="Group 135">
            <a:extLst>
              <a:ext uri="{FF2B5EF4-FFF2-40B4-BE49-F238E27FC236}">
                <a16:creationId xmlns:a16="http://schemas.microsoft.com/office/drawing/2014/main" id="{DE2B4DC5-315E-F8F6-939E-880C82BCC4DF}"/>
              </a:ext>
            </a:extLst>
          </p:cNvPr>
          <p:cNvGrpSpPr>
            <a:grpSpLocks noChangeAspect="1"/>
          </p:cNvGrpSpPr>
          <p:nvPr/>
        </p:nvGrpSpPr>
        <p:grpSpPr bwMode="auto">
          <a:xfrm>
            <a:off x="7038781" y="2881761"/>
            <a:ext cx="275206" cy="261251"/>
            <a:chOff x="4516" y="1763"/>
            <a:chExt cx="355" cy="337"/>
          </a:xfrm>
          <a:solidFill>
            <a:srgbClr val="CF2CAB"/>
          </a:solidFill>
        </p:grpSpPr>
        <p:sp>
          <p:nvSpPr>
            <p:cNvPr id="44" name="Freeform 136">
              <a:extLst>
                <a:ext uri="{FF2B5EF4-FFF2-40B4-BE49-F238E27FC236}">
                  <a16:creationId xmlns:a16="http://schemas.microsoft.com/office/drawing/2014/main" id="{6616FAAA-76E2-6D79-FE1B-0E542EC0E0A9}"/>
                </a:ext>
              </a:extLst>
            </p:cNvPr>
            <p:cNvSpPr>
              <a:spLocks/>
            </p:cNvSpPr>
            <p:nvPr/>
          </p:nvSpPr>
          <p:spPr bwMode="auto">
            <a:xfrm>
              <a:off x="4516" y="2082"/>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5" name="Freeform 137">
              <a:extLst>
                <a:ext uri="{FF2B5EF4-FFF2-40B4-BE49-F238E27FC236}">
                  <a16:creationId xmlns:a16="http://schemas.microsoft.com/office/drawing/2014/main" id="{4F2E46D7-CF63-BF38-FFE1-1CADDDA101C7}"/>
                </a:ext>
              </a:extLst>
            </p:cNvPr>
            <p:cNvSpPr>
              <a:spLocks/>
            </p:cNvSpPr>
            <p:nvPr/>
          </p:nvSpPr>
          <p:spPr bwMode="auto">
            <a:xfrm>
              <a:off x="4516" y="2047"/>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6" name="Freeform 138">
              <a:extLst>
                <a:ext uri="{FF2B5EF4-FFF2-40B4-BE49-F238E27FC236}">
                  <a16:creationId xmlns:a16="http://schemas.microsoft.com/office/drawing/2014/main" id="{7B2DD96D-622B-86CD-9072-85D84B9A78D4}"/>
                </a:ext>
              </a:extLst>
            </p:cNvPr>
            <p:cNvSpPr>
              <a:spLocks/>
            </p:cNvSpPr>
            <p:nvPr/>
          </p:nvSpPr>
          <p:spPr bwMode="auto">
            <a:xfrm>
              <a:off x="4516" y="2011"/>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7" name="Freeform 139">
              <a:extLst>
                <a:ext uri="{FF2B5EF4-FFF2-40B4-BE49-F238E27FC236}">
                  <a16:creationId xmlns:a16="http://schemas.microsoft.com/office/drawing/2014/main" id="{1F10A0D5-53ED-8BE8-9930-80A2E5353D24}"/>
                </a:ext>
              </a:extLst>
            </p:cNvPr>
            <p:cNvSpPr>
              <a:spLocks/>
            </p:cNvSpPr>
            <p:nvPr/>
          </p:nvSpPr>
          <p:spPr bwMode="auto">
            <a:xfrm>
              <a:off x="4516" y="1976"/>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8" name="Freeform 140">
              <a:extLst>
                <a:ext uri="{FF2B5EF4-FFF2-40B4-BE49-F238E27FC236}">
                  <a16:creationId xmlns:a16="http://schemas.microsoft.com/office/drawing/2014/main" id="{A8CA072E-027B-A745-8883-54E54DC05A66}"/>
                </a:ext>
              </a:extLst>
            </p:cNvPr>
            <p:cNvSpPr>
              <a:spLocks/>
            </p:cNvSpPr>
            <p:nvPr/>
          </p:nvSpPr>
          <p:spPr bwMode="auto">
            <a:xfrm>
              <a:off x="4516" y="1940"/>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9" name="Freeform 141">
              <a:extLst>
                <a:ext uri="{FF2B5EF4-FFF2-40B4-BE49-F238E27FC236}">
                  <a16:creationId xmlns:a16="http://schemas.microsoft.com/office/drawing/2014/main" id="{257E0A4A-4B59-08D4-6E12-CE96EFB9B6D9}"/>
                </a:ext>
              </a:extLst>
            </p:cNvPr>
            <p:cNvSpPr>
              <a:spLocks/>
            </p:cNvSpPr>
            <p:nvPr/>
          </p:nvSpPr>
          <p:spPr bwMode="auto">
            <a:xfrm>
              <a:off x="4640" y="2082"/>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0" name="Freeform 142">
              <a:extLst>
                <a:ext uri="{FF2B5EF4-FFF2-40B4-BE49-F238E27FC236}">
                  <a16:creationId xmlns:a16="http://schemas.microsoft.com/office/drawing/2014/main" id="{B7298EBC-5FB4-C1FE-70C8-0270F0EB1846}"/>
                </a:ext>
              </a:extLst>
            </p:cNvPr>
            <p:cNvSpPr>
              <a:spLocks/>
            </p:cNvSpPr>
            <p:nvPr/>
          </p:nvSpPr>
          <p:spPr bwMode="auto">
            <a:xfrm>
              <a:off x="4640" y="2047"/>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1" name="Freeform 143">
              <a:extLst>
                <a:ext uri="{FF2B5EF4-FFF2-40B4-BE49-F238E27FC236}">
                  <a16:creationId xmlns:a16="http://schemas.microsoft.com/office/drawing/2014/main" id="{BF059424-1DD7-49DE-0781-40F1D45570C3}"/>
                </a:ext>
              </a:extLst>
            </p:cNvPr>
            <p:cNvSpPr>
              <a:spLocks/>
            </p:cNvSpPr>
            <p:nvPr/>
          </p:nvSpPr>
          <p:spPr bwMode="auto">
            <a:xfrm>
              <a:off x="4640" y="2011"/>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2" name="Freeform 144">
              <a:extLst>
                <a:ext uri="{FF2B5EF4-FFF2-40B4-BE49-F238E27FC236}">
                  <a16:creationId xmlns:a16="http://schemas.microsoft.com/office/drawing/2014/main" id="{1B41F498-BA25-AFD9-158B-C7443AFFADD3}"/>
                </a:ext>
              </a:extLst>
            </p:cNvPr>
            <p:cNvSpPr>
              <a:spLocks/>
            </p:cNvSpPr>
            <p:nvPr/>
          </p:nvSpPr>
          <p:spPr bwMode="auto">
            <a:xfrm>
              <a:off x="4640" y="1976"/>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3" name="Freeform 145">
              <a:extLst>
                <a:ext uri="{FF2B5EF4-FFF2-40B4-BE49-F238E27FC236}">
                  <a16:creationId xmlns:a16="http://schemas.microsoft.com/office/drawing/2014/main" id="{A581155C-1573-26F1-DFEF-BAC92B690B4E}"/>
                </a:ext>
              </a:extLst>
            </p:cNvPr>
            <p:cNvSpPr>
              <a:spLocks/>
            </p:cNvSpPr>
            <p:nvPr/>
          </p:nvSpPr>
          <p:spPr bwMode="auto">
            <a:xfrm>
              <a:off x="4640" y="1940"/>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4" name="Freeform 146">
              <a:extLst>
                <a:ext uri="{FF2B5EF4-FFF2-40B4-BE49-F238E27FC236}">
                  <a16:creationId xmlns:a16="http://schemas.microsoft.com/office/drawing/2014/main" id="{3FD17B65-855A-6EAF-7D18-969C84FB3FF3}"/>
                </a:ext>
              </a:extLst>
            </p:cNvPr>
            <p:cNvSpPr>
              <a:spLocks/>
            </p:cNvSpPr>
            <p:nvPr/>
          </p:nvSpPr>
          <p:spPr bwMode="auto">
            <a:xfrm>
              <a:off x="4640" y="1905"/>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5" name="Freeform 147">
              <a:extLst>
                <a:ext uri="{FF2B5EF4-FFF2-40B4-BE49-F238E27FC236}">
                  <a16:creationId xmlns:a16="http://schemas.microsoft.com/office/drawing/2014/main" id="{391EE303-AD9B-31F4-2EF7-F06000F52416}"/>
                </a:ext>
              </a:extLst>
            </p:cNvPr>
            <p:cNvSpPr>
              <a:spLocks/>
            </p:cNvSpPr>
            <p:nvPr/>
          </p:nvSpPr>
          <p:spPr bwMode="auto">
            <a:xfrm>
              <a:off x="4640" y="1869"/>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6" name="Freeform 148">
              <a:extLst>
                <a:ext uri="{FF2B5EF4-FFF2-40B4-BE49-F238E27FC236}">
                  <a16:creationId xmlns:a16="http://schemas.microsoft.com/office/drawing/2014/main" id="{1819D0B5-EF90-57D1-DC81-619639436C9C}"/>
                </a:ext>
              </a:extLst>
            </p:cNvPr>
            <p:cNvSpPr>
              <a:spLocks/>
            </p:cNvSpPr>
            <p:nvPr/>
          </p:nvSpPr>
          <p:spPr bwMode="auto">
            <a:xfrm>
              <a:off x="4640" y="1834"/>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7" name="Freeform 149">
              <a:extLst>
                <a:ext uri="{FF2B5EF4-FFF2-40B4-BE49-F238E27FC236}">
                  <a16:creationId xmlns:a16="http://schemas.microsoft.com/office/drawing/2014/main" id="{633D70BF-B6F9-7D4B-D76A-FA1D825E24BD}"/>
                </a:ext>
              </a:extLst>
            </p:cNvPr>
            <p:cNvSpPr>
              <a:spLocks/>
            </p:cNvSpPr>
            <p:nvPr/>
          </p:nvSpPr>
          <p:spPr bwMode="auto">
            <a:xfrm>
              <a:off x="4640" y="1798"/>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8" name="Freeform 150">
              <a:extLst>
                <a:ext uri="{FF2B5EF4-FFF2-40B4-BE49-F238E27FC236}">
                  <a16:creationId xmlns:a16="http://schemas.microsoft.com/office/drawing/2014/main" id="{037DF431-214E-9EE9-69B1-9CB0C58BAA0E}"/>
                </a:ext>
              </a:extLst>
            </p:cNvPr>
            <p:cNvSpPr>
              <a:spLocks/>
            </p:cNvSpPr>
            <p:nvPr/>
          </p:nvSpPr>
          <p:spPr bwMode="auto">
            <a:xfrm>
              <a:off x="4640" y="1763"/>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9" name="Freeform 151">
              <a:extLst>
                <a:ext uri="{FF2B5EF4-FFF2-40B4-BE49-F238E27FC236}">
                  <a16:creationId xmlns:a16="http://schemas.microsoft.com/office/drawing/2014/main" id="{F1C574B7-7F3A-117E-2B98-5DAB5CB4F026}"/>
                </a:ext>
              </a:extLst>
            </p:cNvPr>
            <p:cNvSpPr>
              <a:spLocks/>
            </p:cNvSpPr>
            <p:nvPr/>
          </p:nvSpPr>
          <p:spPr bwMode="auto">
            <a:xfrm>
              <a:off x="4764" y="2082"/>
              <a:ext cx="107"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60" name="Freeform 152">
              <a:extLst>
                <a:ext uri="{FF2B5EF4-FFF2-40B4-BE49-F238E27FC236}">
                  <a16:creationId xmlns:a16="http://schemas.microsoft.com/office/drawing/2014/main" id="{63D09D4E-4017-8A8E-A318-E776972AF927}"/>
                </a:ext>
              </a:extLst>
            </p:cNvPr>
            <p:cNvSpPr>
              <a:spLocks/>
            </p:cNvSpPr>
            <p:nvPr/>
          </p:nvSpPr>
          <p:spPr bwMode="auto">
            <a:xfrm>
              <a:off x="4764" y="2047"/>
              <a:ext cx="107"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61" name="Freeform 153">
              <a:extLst>
                <a:ext uri="{FF2B5EF4-FFF2-40B4-BE49-F238E27FC236}">
                  <a16:creationId xmlns:a16="http://schemas.microsoft.com/office/drawing/2014/main" id="{317FE1A0-1CAA-B998-8876-CE729BB83806}"/>
                </a:ext>
              </a:extLst>
            </p:cNvPr>
            <p:cNvSpPr>
              <a:spLocks/>
            </p:cNvSpPr>
            <p:nvPr/>
          </p:nvSpPr>
          <p:spPr bwMode="auto">
            <a:xfrm>
              <a:off x="4764" y="2011"/>
              <a:ext cx="107"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grpSp>
      <p:sp>
        <p:nvSpPr>
          <p:cNvPr id="62" name="Rectangle 61">
            <a:extLst>
              <a:ext uri="{FF2B5EF4-FFF2-40B4-BE49-F238E27FC236}">
                <a16:creationId xmlns:a16="http://schemas.microsoft.com/office/drawing/2014/main" id="{2570347A-5F73-93F0-5B14-B91178357B02}"/>
              </a:ext>
            </a:extLst>
          </p:cNvPr>
          <p:cNvSpPr/>
          <p:nvPr/>
        </p:nvSpPr>
        <p:spPr>
          <a:xfrm>
            <a:off x="4891947" y="4444954"/>
            <a:ext cx="1010404" cy="752168"/>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ML Operations</a:t>
            </a:r>
          </a:p>
        </p:txBody>
      </p:sp>
      <p:sp>
        <p:nvSpPr>
          <p:cNvPr id="63" name="Rectangle 62">
            <a:extLst>
              <a:ext uri="{FF2B5EF4-FFF2-40B4-BE49-F238E27FC236}">
                <a16:creationId xmlns:a16="http://schemas.microsoft.com/office/drawing/2014/main" id="{4672A2E0-63B5-0D00-54DA-514F42B276C4}"/>
              </a:ext>
            </a:extLst>
          </p:cNvPr>
          <p:cNvSpPr/>
          <p:nvPr/>
        </p:nvSpPr>
        <p:spPr>
          <a:xfrm>
            <a:off x="5970557" y="4444144"/>
            <a:ext cx="1010404" cy="752976"/>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Application Services</a:t>
            </a:r>
          </a:p>
        </p:txBody>
      </p:sp>
      <p:sp>
        <p:nvSpPr>
          <p:cNvPr id="64" name="Rectangle 63">
            <a:extLst>
              <a:ext uri="{FF2B5EF4-FFF2-40B4-BE49-F238E27FC236}">
                <a16:creationId xmlns:a16="http://schemas.microsoft.com/office/drawing/2014/main" id="{05D8F475-12C3-2196-CCA5-622FBAB6E766}"/>
              </a:ext>
            </a:extLst>
          </p:cNvPr>
          <p:cNvSpPr/>
          <p:nvPr/>
        </p:nvSpPr>
        <p:spPr>
          <a:xfrm>
            <a:off x="10395773" y="4444144"/>
            <a:ext cx="1193076" cy="115418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Green Cloud</a:t>
            </a:r>
          </a:p>
        </p:txBody>
      </p:sp>
      <p:sp>
        <p:nvSpPr>
          <p:cNvPr id="65" name="Rectangle 64">
            <a:extLst>
              <a:ext uri="{FF2B5EF4-FFF2-40B4-BE49-F238E27FC236}">
                <a16:creationId xmlns:a16="http://schemas.microsoft.com/office/drawing/2014/main" id="{36F334BE-E17D-2D55-EDA4-6DFB78B909BF}"/>
              </a:ext>
            </a:extLst>
          </p:cNvPr>
          <p:cNvSpPr/>
          <p:nvPr/>
        </p:nvSpPr>
        <p:spPr>
          <a:xfrm>
            <a:off x="7048262" y="4450143"/>
            <a:ext cx="2071293" cy="746977"/>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AI Infrastructure</a:t>
            </a:r>
          </a:p>
        </p:txBody>
      </p:sp>
      <p:sp>
        <p:nvSpPr>
          <p:cNvPr id="66" name="Rectangle 65">
            <a:extLst>
              <a:ext uri="{FF2B5EF4-FFF2-40B4-BE49-F238E27FC236}">
                <a16:creationId xmlns:a16="http://schemas.microsoft.com/office/drawing/2014/main" id="{5DFD5829-3FE7-4510-E1F8-F8A596C99326}"/>
              </a:ext>
            </a:extLst>
          </p:cNvPr>
          <p:cNvSpPr/>
          <p:nvPr/>
        </p:nvSpPr>
        <p:spPr>
          <a:xfrm>
            <a:off x="7098768" y="4718762"/>
            <a:ext cx="982797" cy="41315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Data Labeling</a:t>
            </a:r>
          </a:p>
        </p:txBody>
      </p:sp>
      <p:sp>
        <p:nvSpPr>
          <p:cNvPr id="67" name="Rectangle 66">
            <a:extLst>
              <a:ext uri="{FF2B5EF4-FFF2-40B4-BE49-F238E27FC236}">
                <a16:creationId xmlns:a16="http://schemas.microsoft.com/office/drawing/2014/main" id="{30113795-4E20-BF21-BB03-DC470C09E1F8}"/>
              </a:ext>
            </a:extLst>
          </p:cNvPr>
          <p:cNvSpPr/>
          <p:nvPr/>
        </p:nvSpPr>
        <p:spPr>
          <a:xfrm>
            <a:off x="8148430" y="4718761"/>
            <a:ext cx="914483" cy="41315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Synthetic data</a:t>
            </a:r>
          </a:p>
        </p:txBody>
      </p:sp>
      <p:sp>
        <p:nvSpPr>
          <p:cNvPr id="68" name="TextBox 67">
            <a:extLst>
              <a:ext uri="{FF2B5EF4-FFF2-40B4-BE49-F238E27FC236}">
                <a16:creationId xmlns:a16="http://schemas.microsoft.com/office/drawing/2014/main" id="{553B3293-E2B5-0F11-70A0-8B3215D07154}"/>
              </a:ext>
            </a:extLst>
          </p:cNvPr>
          <p:cNvSpPr txBox="1"/>
          <p:nvPr/>
        </p:nvSpPr>
        <p:spPr>
          <a:xfrm>
            <a:off x="2621185" y="3305259"/>
            <a:ext cx="1490494" cy="646331"/>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Image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Video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Generative CV</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OCR/ICR</a:t>
            </a:r>
          </a:p>
        </p:txBody>
      </p:sp>
      <p:sp>
        <p:nvSpPr>
          <p:cNvPr id="69" name="TextBox 68">
            <a:extLst>
              <a:ext uri="{FF2B5EF4-FFF2-40B4-BE49-F238E27FC236}">
                <a16:creationId xmlns:a16="http://schemas.microsoft.com/office/drawing/2014/main" id="{4536F7DA-D43D-B3D1-EC5C-1F671FB8101A}"/>
              </a:ext>
            </a:extLst>
          </p:cNvPr>
          <p:cNvSpPr txBox="1"/>
          <p:nvPr/>
        </p:nvSpPr>
        <p:spPr>
          <a:xfrm>
            <a:off x="4754749" y="3305259"/>
            <a:ext cx="1490494" cy="807913"/>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Knowledge Comprehension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Knowledge Graph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Generative Text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Text based insights</a:t>
            </a:r>
          </a:p>
        </p:txBody>
      </p:sp>
      <p:sp>
        <p:nvSpPr>
          <p:cNvPr id="70" name="TextBox 69">
            <a:extLst>
              <a:ext uri="{FF2B5EF4-FFF2-40B4-BE49-F238E27FC236}">
                <a16:creationId xmlns:a16="http://schemas.microsoft.com/office/drawing/2014/main" id="{87C22031-2FBA-28AD-CE40-59CFA23CABEC}"/>
              </a:ext>
            </a:extLst>
          </p:cNvPr>
          <p:cNvSpPr txBox="1"/>
          <p:nvPr/>
        </p:nvSpPr>
        <p:spPr>
          <a:xfrm>
            <a:off x="7072958" y="3305259"/>
            <a:ext cx="1912569" cy="807913"/>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Auto Speech Recognition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Speaker </a:t>
            </a:r>
            <a:r>
              <a:rPr kumimoji="0" lang="en-US" sz="1050" b="0" i="0" u="none" strike="noStrike" kern="1200" cap="none" spc="0" normalizeH="0" baseline="0" noProof="0" dirty="0" err="1">
                <a:ln>
                  <a:noFill/>
                </a:ln>
                <a:solidFill>
                  <a:srgbClr val="CF2CAB"/>
                </a:solidFill>
                <a:effectLst/>
                <a:uLnTx/>
                <a:uFillTx/>
                <a:latin typeface="Graphik Regular" panose="020B0503030202060203" pitchFamily="34" charset="77"/>
                <a:ea typeface="+mn-ea"/>
                <a:cs typeface="+mn-cs"/>
              </a:rPr>
              <a:t>Diarization</a:t>
            </a:r>
            <a:endPar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Voice Emotion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Audio based Anomaly detection</a:t>
            </a:r>
          </a:p>
        </p:txBody>
      </p:sp>
      <p:sp>
        <p:nvSpPr>
          <p:cNvPr id="71" name="TextBox 70">
            <a:extLst>
              <a:ext uri="{FF2B5EF4-FFF2-40B4-BE49-F238E27FC236}">
                <a16:creationId xmlns:a16="http://schemas.microsoft.com/office/drawing/2014/main" id="{F7724416-36C1-F5D2-1C14-A662AE09D08C}"/>
              </a:ext>
            </a:extLst>
          </p:cNvPr>
          <p:cNvSpPr txBox="1"/>
          <p:nvPr/>
        </p:nvSpPr>
        <p:spPr>
          <a:xfrm>
            <a:off x="9495396" y="3305259"/>
            <a:ext cx="1912569" cy="484748"/>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AA37C5"/>
                </a:solidFill>
                <a:effectLst/>
                <a:uLnTx/>
                <a:uFillTx/>
                <a:latin typeface="Graphik Regular" panose="020B0503030202060203" pitchFamily="34" charset="77"/>
                <a:ea typeface="+mn-ea"/>
                <a:cs typeface="+mn-cs"/>
              </a:rPr>
              <a:t>AIGC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AA37C5"/>
                </a:solidFill>
                <a:effectLst/>
                <a:uLnTx/>
                <a:uFillTx/>
                <a:latin typeface="Graphik Regular" panose="020B0503030202060203" pitchFamily="34" charset="77"/>
                <a:ea typeface="+mn-ea"/>
                <a:cs typeface="+mn-cs"/>
              </a:rPr>
              <a:t>Reinforcement Learning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AA37C5"/>
                </a:solidFill>
                <a:effectLst/>
                <a:uLnTx/>
                <a:uFillTx/>
                <a:latin typeface="Graphik Regular" panose="020B0503030202060203" pitchFamily="34" charset="77"/>
                <a:ea typeface="+mn-ea"/>
                <a:cs typeface="+mn-cs"/>
              </a:rPr>
              <a:t>AI for Robotics</a:t>
            </a:r>
          </a:p>
        </p:txBody>
      </p:sp>
      <p:sp>
        <p:nvSpPr>
          <p:cNvPr id="72" name="TextBox 71">
            <a:extLst>
              <a:ext uri="{FF2B5EF4-FFF2-40B4-BE49-F238E27FC236}">
                <a16:creationId xmlns:a16="http://schemas.microsoft.com/office/drawing/2014/main" id="{06C814DB-1D5B-358F-B5D1-63403BB8F173}"/>
              </a:ext>
            </a:extLst>
          </p:cNvPr>
          <p:cNvSpPr txBox="1"/>
          <p:nvPr/>
        </p:nvSpPr>
        <p:spPr>
          <a:xfrm>
            <a:off x="2458138" y="1651737"/>
            <a:ext cx="1309129"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Retail Catalog</a:t>
            </a:r>
          </a:p>
        </p:txBody>
      </p:sp>
      <p:sp>
        <p:nvSpPr>
          <p:cNvPr id="73" name="TextBox 72">
            <a:extLst>
              <a:ext uri="{FF2B5EF4-FFF2-40B4-BE49-F238E27FC236}">
                <a16:creationId xmlns:a16="http://schemas.microsoft.com/office/drawing/2014/main" id="{DD9D4DB7-19DB-BCDF-DFC9-23485FC80F3A}"/>
              </a:ext>
            </a:extLst>
          </p:cNvPr>
          <p:cNvSpPr txBox="1"/>
          <p:nvPr/>
        </p:nvSpPr>
        <p:spPr>
          <a:xfrm>
            <a:off x="2457504" y="1968873"/>
            <a:ext cx="1315604" cy="3693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Outdoor Asset Management</a:t>
            </a:r>
          </a:p>
        </p:txBody>
      </p:sp>
      <p:sp>
        <p:nvSpPr>
          <p:cNvPr id="74" name="TextBox 73">
            <a:extLst>
              <a:ext uri="{FF2B5EF4-FFF2-40B4-BE49-F238E27FC236}">
                <a16:creationId xmlns:a16="http://schemas.microsoft.com/office/drawing/2014/main" id="{A0DFF8A4-4FAF-3288-300E-0DA50E09D973}"/>
              </a:ext>
            </a:extLst>
          </p:cNvPr>
          <p:cNvSpPr txBox="1"/>
          <p:nvPr/>
        </p:nvSpPr>
        <p:spPr>
          <a:xfrm>
            <a:off x="4043945" y="1651737"/>
            <a:ext cx="1354160"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Defect Detection</a:t>
            </a:r>
          </a:p>
        </p:txBody>
      </p:sp>
      <p:sp>
        <p:nvSpPr>
          <p:cNvPr id="75" name="TextBox 74">
            <a:extLst>
              <a:ext uri="{FF2B5EF4-FFF2-40B4-BE49-F238E27FC236}">
                <a16:creationId xmlns:a16="http://schemas.microsoft.com/office/drawing/2014/main" id="{2F46C1BC-4AAF-427E-0370-B4FE990BC912}"/>
              </a:ext>
            </a:extLst>
          </p:cNvPr>
          <p:cNvSpPr txBox="1"/>
          <p:nvPr/>
        </p:nvSpPr>
        <p:spPr>
          <a:xfrm>
            <a:off x="4037928" y="1973621"/>
            <a:ext cx="1354160"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CPG Shelf Analysis</a:t>
            </a:r>
          </a:p>
        </p:txBody>
      </p:sp>
      <p:sp>
        <p:nvSpPr>
          <p:cNvPr id="78" name="TextBox 77">
            <a:extLst>
              <a:ext uri="{FF2B5EF4-FFF2-40B4-BE49-F238E27FC236}">
                <a16:creationId xmlns:a16="http://schemas.microsoft.com/office/drawing/2014/main" id="{BFC54D24-A87C-6D13-F5AA-1F4A39E4FCCA}"/>
              </a:ext>
            </a:extLst>
          </p:cNvPr>
          <p:cNvSpPr txBox="1"/>
          <p:nvPr/>
        </p:nvSpPr>
        <p:spPr>
          <a:xfrm>
            <a:off x="5674783" y="1651737"/>
            <a:ext cx="1354160"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QSR Experience</a:t>
            </a:r>
          </a:p>
        </p:txBody>
      </p:sp>
      <p:sp>
        <p:nvSpPr>
          <p:cNvPr id="79" name="TextBox 78">
            <a:extLst>
              <a:ext uri="{FF2B5EF4-FFF2-40B4-BE49-F238E27FC236}">
                <a16:creationId xmlns:a16="http://schemas.microsoft.com/office/drawing/2014/main" id="{3DCCCCE6-6960-8586-82F6-12430F1AF982}"/>
              </a:ext>
            </a:extLst>
          </p:cNvPr>
          <p:cNvSpPr txBox="1"/>
          <p:nvPr/>
        </p:nvSpPr>
        <p:spPr>
          <a:xfrm>
            <a:off x="5673463" y="1973621"/>
            <a:ext cx="1354159" cy="22944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rPr>
              <a:t>Document AI</a:t>
            </a:r>
          </a:p>
        </p:txBody>
      </p:sp>
      <p:sp>
        <p:nvSpPr>
          <p:cNvPr id="80" name="TextBox 79">
            <a:extLst>
              <a:ext uri="{FF2B5EF4-FFF2-40B4-BE49-F238E27FC236}">
                <a16:creationId xmlns:a16="http://schemas.microsoft.com/office/drawing/2014/main" id="{4077A5AA-C6CA-B910-2E64-F2BAEFF9C37A}"/>
              </a:ext>
            </a:extLst>
          </p:cNvPr>
          <p:cNvSpPr txBox="1"/>
          <p:nvPr/>
        </p:nvSpPr>
        <p:spPr>
          <a:xfrm>
            <a:off x="7305621" y="1651737"/>
            <a:ext cx="1161611" cy="23083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rPr>
              <a:t>Legal Response</a:t>
            </a:r>
          </a:p>
        </p:txBody>
      </p:sp>
      <p:sp>
        <p:nvSpPr>
          <p:cNvPr id="81" name="TextBox 80">
            <a:extLst>
              <a:ext uri="{FF2B5EF4-FFF2-40B4-BE49-F238E27FC236}">
                <a16:creationId xmlns:a16="http://schemas.microsoft.com/office/drawing/2014/main" id="{131E0168-5213-8C73-DBE7-96AC7116ED15}"/>
              </a:ext>
            </a:extLst>
          </p:cNvPr>
          <p:cNvSpPr txBox="1"/>
          <p:nvPr/>
        </p:nvSpPr>
        <p:spPr>
          <a:xfrm>
            <a:off x="7305620" y="1974054"/>
            <a:ext cx="1161611" cy="23083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rPr>
              <a:t>GPT Banking</a:t>
            </a:r>
          </a:p>
        </p:txBody>
      </p:sp>
      <p:sp>
        <p:nvSpPr>
          <p:cNvPr id="82" name="TextBox 81">
            <a:extLst>
              <a:ext uri="{FF2B5EF4-FFF2-40B4-BE49-F238E27FC236}">
                <a16:creationId xmlns:a16="http://schemas.microsoft.com/office/drawing/2014/main" id="{A92CE853-0CA7-D50C-8BD0-2DA2E2CF8A87}"/>
              </a:ext>
            </a:extLst>
          </p:cNvPr>
          <p:cNvSpPr txBox="1"/>
          <p:nvPr/>
        </p:nvSpPr>
        <p:spPr>
          <a:xfrm>
            <a:off x="8743910" y="1651737"/>
            <a:ext cx="1161611" cy="23083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err="1">
                <a:ln>
                  <a:noFill/>
                </a:ln>
                <a:solidFill>
                  <a:srgbClr val="BE82FF">
                    <a:lumMod val="75000"/>
                  </a:srgbClr>
                </a:solidFill>
                <a:effectLst/>
                <a:uLnTx/>
                <a:uFillTx/>
                <a:latin typeface="Graphik Medium" panose="020B0503030202060203" pitchFamily="34" charset="77"/>
                <a:ea typeface="+mn-ea"/>
                <a:cs typeface="+mn-cs"/>
              </a:rPr>
              <a:t>Trust.AI</a:t>
            </a:r>
            <a:endPar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endParaRPr>
          </a:p>
        </p:txBody>
      </p:sp>
      <p:sp>
        <p:nvSpPr>
          <p:cNvPr id="83" name="TextBox 82">
            <a:extLst>
              <a:ext uri="{FF2B5EF4-FFF2-40B4-BE49-F238E27FC236}">
                <a16:creationId xmlns:a16="http://schemas.microsoft.com/office/drawing/2014/main" id="{EB8BB17A-3D0D-AA20-FD94-327A828AE2EC}"/>
              </a:ext>
            </a:extLst>
          </p:cNvPr>
          <p:cNvSpPr txBox="1"/>
          <p:nvPr/>
        </p:nvSpPr>
        <p:spPr>
          <a:xfrm>
            <a:off x="8742589" y="1974778"/>
            <a:ext cx="1233127" cy="369332"/>
          </a:xfrm>
          <a:prstGeom prst="rect">
            <a:avLst/>
          </a:prstGeom>
          <a:solidFill>
            <a:schemeClr val="bg1"/>
          </a:solidFill>
          <a:effectLst>
            <a:outerShdw dist="45794" dir="2700000" sx="99881" sy="99881" algn="tl" rotWithShape="0">
              <a:srgbClr val="CF2CAB"/>
            </a:outerShdw>
          </a:effectLst>
        </p:spPr>
        <p:txBody>
          <a:bodyPr wrap="square">
            <a:spAutoFit/>
          </a:bodyPr>
          <a:lstStyle>
            <a:defPPr>
              <a:defRPr lang="en-US"/>
            </a:defPPr>
            <a:lvl1pPr marR="0" lvl="0" fontAlgn="auto">
              <a:lnSpc>
                <a:spcPct val="100000"/>
              </a:lnSpc>
              <a:spcBef>
                <a:spcPts val="0"/>
              </a:spcBef>
              <a:spcAft>
                <a:spcPts val="1200"/>
              </a:spcAft>
              <a:buClrTx/>
              <a:buSzTx/>
              <a:tabLst/>
              <a:defRPr kumimoji="0" sz="1000" b="0" i="0" u="none" strike="noStrike" cap="none" spc="0" normalizeH="0" baseline="0">
                <a:ln>
                  <a:noFill/>
                </a:ln>
                <a:effectLst/>
                <a:uLnTx/>
                <a:uFillTx/>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t>Conversational AI Platform (CAIP)</a:t>
            </a:r>
          </a:p>
        </p:txBody>
      </p:sp>
      <p:sp>
        <p:nvSpPr>
          <p:cNvPr id="84" name="TextBox 83">
            <a:extLst>
              <a:ext uri="{FF2B5EF4-FFF2-40B4-BE49-F238E27FC236}">
                <a16:creationId xmlns:a16="http://schemas.microsoft.com/office/drawing/2014/main" id="{02255D57-4DCC-8553-A3F0-EC5F9AD623D5}"/>
              </a:ext>
            </a:extLst>
          </p:cNvPr>
          <p:cNvSpPr txBox="1"/>
          <p:nvPr/>
        </p:nvSpPr>
        <p:spPr>
          <a:xfrm>
            <a:off x="10182199" y="1651737"/>
            <a:ext cx="1354159" cy="369332"/>
          </a:xfrm>
          <a:prstGeom prst="rect">
            <a:avLst/>
          </a:prstGeom>
          <a:solidFill>
            <a:schemeClr val="bg1"/>
          </a:solidFill>
          <a:effectLst>
            <a:outerShdw dist="45794" dir="2700000" sx="99881" sy="99881" algn="tl" rotWithShape="0">
              <a:srgbClr val="AA38C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AA38C4"/>
                </a:solidFill>
                <a:effectLst/>
                <a:uLnTx/>
                <a:uFillTx/>
                <a:latin typeface="Graphik Medium" panose="020B0503030202060203" pitchFamily="34" charset="77"/>
                <a:ea typeface="+mn-ea"/>
                <a:cs typeface="+mn-cs"/>
              </a:rPr>
              <a:t>Robotics “Dog Walker”</a:t>
            </a:r>
          </a:p>
        </p:txBody>
      </p:sp>
      <p:sp>
        <p:nvSpPr>
          <p:cNvPr id="85" name="TextBox 84">
            <a:extLst>
              <a:ext uri="{FF2B5EF4-FFF2-40B4-BE49-F238E27FC236}">
                <a16:creationId xmlns:a16="http://schemas.microsoft.com/office/drawing/2014/main" id="{BA444540-CC60-4511-9C94-28C8D1E9A5D3}"/>
              </a:ext>
            </a:extLst>
          </p:cNvPr>
          <p:cNvSpPr txBox="1"/>
          <p:nvPr/>
        </p:nvSpPr>
        <p:spPr>
          <a:xfrm>
            <a:off x="10182199" y="2121865"/>
            <a:ext cx="1354159" cy="230832"/>
          </a:xfrm>
          <a:prstGeom prst="rect">
            <a:avLst/>
          </a:prstGeom>
          <a:solidFill>
            <a:schemeClr val="bg1"/>
          </a:solidFill>
          <a:effectLst>
            <a:outerShdw dist="45794" dir="2700000" sx="99881" sy="99881" algn="tl" rotWithShape="0">
              <a:srgbClr val="AA38C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AA38C4"/>
                </a:solidFill>
                <a:effectLst/>
                <a:uLnTx/>
                <a:uFillTx/>
                <a:latin typeface="Graphik Medium" panose="020B0503030202060203" pitchFamily="34" charset="77"/>
                <a:ea typeface="+mn-ea"/>
                <a:cs typeface="+mn-cs"/>
              </a:rPr>
              <a:t>Sustainability </a:t>
            </a:r>
          </a:p>
        </p:txBody>
      </p:sp>
      <p:sp>
        <p:nvSpPr>
          <p:cNvPr id="86" name="TextBox 85">
            <a:extLst>
              <a:ext uri="{FF2B5EF4-FFF2-40B4-BE49-F238E27FC236}">
                <a16:creationId xmlns:a16="http://schemas.microsoft.com/office/drawing/2014/main" id="{0DBDBF47-A38E-FB4A-606A-1044B273F484}"/>
              </a:ext>
            </a:extLst>
          </p:cNvPr>
          <p:cNvSpPr txBox="1"/>
          <p:nvPr/>
        </p:nvSpPr>
        <p:spPr>
          <a:xfrm>
            <a:off x="684946" y="6294335"/>
            <a:ext cx="2230370" cy="387798"/>
          </a:xfrm>
          <a:prstGeom prst="rect">
            <a:avLst/>
          </a:prstGeom>
          <a:noFill/>
        </p:spPr>
        <p:txBody>
          <a:bodyPr wrap="square" lIns="0" tIns="0" rIns="0" bIns="0" rtlCol="0">
            <a:noAutofit/>
          </a:bodyPr>
          <a:lstStyle>
            <a:defPPr>
              <a:defRPr lang="en-US"/>
            </a:defPPr>
            <a:lvl1pPr marR="0" lvl="0" indent="0" fontAlgn="auto">
              <a:lnSpc>
                <a:spcPct val="90000"/>
              </a:lnSpc>
              <a:spcBef>
                <a:spcPts val="0"/>
              </a:spcBef>
              <a:spcAft>
                <a:spcPts val="0"/>
              </a:spcAft>
              <a:buClrTx/>
              <a:buSzTx/>
              <a:buFontTx/>
              <a:buNone/>
              <a:tabLst/>
              <a:defRPr kumimoji="0" sz="1400" b="0" i="0" u="none" strike="noStrike" cap="none" spc="0" normalizeH="0" baseline="0">
                <a:ln>
                  <a:noFill/>
                </a:ln>
                <a:solidFill>
                  <a:srgbClr val="CD51B9"/>
                </a:solidFill>
                <a:effectLst/>
                <a:uLnTx/>
                <a:uFillTx/>
                <a:latin typeface="Graphik Medium" panose="020B0503030202060203" pitchFamily="34" charset="77"/>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D51B9"/>
                </a:solidFill>
                <a:effectLst/>
                <a:uLnTx/>
                <a:uFillTx/>
                <a:latin typeface="Graphik Medium" panose="020B0503030202060203" pitchFamily="34" charset="77"/>
                <a:ea typeface="+mn-ea"/>
                <a:cs typeface="+mn-cs"/>
              </a:rPr>
              <a:t>Talent/ Competency</a:t>
            </a:r>
          </a:p>
        </p:txBody>
      </p:sp>
      <p:pic>
        <p:nvPicPr>
          <p:cNvPr id="87" name="Graphic 86" descr="Users outline">
            <a:extLst>
              <a:ext uri="{FF2B5EF4-FFF2-40B4-BE49-F238E27FC236}">
                <a16:creationId xmlns:a16="http://schemas.microsoft.com/office/drawing/2014/main" id="{6B259526-3DF7-0CBA-F2BF-32E93DC84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9423" y="5768842"/>
            <a:ext cx="620708" cy="620708"/>
          </a:xfrm>
          <a:prstGeom prst="rect">
            <a:avLst/>
          </a:prstGeom>
        </p:spPr>
      </p:pic>
      <p:sp>
        <p:nvSpPr>
          <p:cNvPr id="89" name="Rectangle 88">
            <a:extLst>
              <a:ext uri="{FF2B5EF4-FFF2-40B4-BE49-F238E27FC236}">
                <a16:creationId xmlns:a16="http://schemas.microsoft.com/office/drawing/2014/main" id="{453AC1B9-2124-BAEE-9869-9987FF515E58}"/>
              </a:ext>
            </a:extLst>
          </p:cNvPr>
          <p:cNvSpPr/>
          <p:nvPr/>
        </p:nvSpPr>
        <p:spPr>
          <a:xfrm flipH="1">
            <a:off x="454572" y="1418889"/>
            <a:ext cx="45719" cy="1163385"/>
          </a:xfrm>
          <a:prstGeom prst="rect">
            <a:avLst/>
          </a:prstGeom>
          <a:solidFill>
            <a:srgbClr val="570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C4714F34-5A39-C82C-9D4E-2F931DB6F001}"/>
              </a:ext>
            </a:extLst>
          </p:cNvPr>
          <p:cNvSpPr txBox="1"/>
          <p:nvPr/>
        </p:nvSpPr>
        <p:spPr>
          <a:xfrm>
            <a:off x="618564" y="3112237"/>
            <a:ext cx="1121718" cy="454881"/>
          </a:xfrm>
          <a:prstGeom prst="rect">
            <a:avLst/>
          </a:prstGeom>
          <a:noFill/>
        </p:spPr>
        <p:txBody>
          <a:bodyPr wrap="square" lIns="0" tIns="0" rIns="0" bIns="0" rtlCol="0">
            <a:noAutofit/>
          </a:bodyPr>
          <a:lstStyle>
            <a:defPPr>
              <a:defRPr lang="en-US"/>
            </a:defPPr>
            <a:lvl1pPr marR="0" lvl="0" indent="0" fontAlgn="auto">
              <a:lnSpc>
                <a:spcPct val="80000"/>
              </a:lnSpc>
              <a:spcBef>
                <a:spcPts val="0"/>
              </a:spcBef>
              <a:spcAft>
                <a:spcPts val="0"/>
              </a:spcAft>
              <a:buClrTx/>
              <a:buSzTx/>
              <a:buFontTx/>
              <a:buNone/>
              <a:tabLst/>
              <a:defRPr kumimoji="0" sz="1400" b="0" i="0" u="none" strike="noStrike" cap="none" spc="0" normalizeH="0" baseline="0">
                <a:ln>
                  <a:noFill/>
                </a:ln>
                <a:solidFill>
                  <a:srgbClr val="950EEC"/>
                </a:solidFill>
                <a:effectLst/>
                <a:uLnTx/>
                <a:uFillTx/>
                <a:latin typeface="Graphik Medium" panose="020B0503030202060203" pitchFamily="34" charset="77"/>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50EEC"/>
                </a:solidFill>
                <a:effectLst/>
                <a:uLnTx/>
                <a:uFillTx/>
                <a:latin typeface="Graphik Medium" panose="020B0503030202060203" pitchFamily="34" charset="77"/>
                <a:ea typeface="+mn-ea"/>
                <a:cs typeface="+mn-cs"/>
              </a:rPr>
              <a:t>Scaled AI Building Blocks</a:t>
            </a:r>
          </a:p>
        </p:txBody>
      </p:sp>
      <p:sp>
        <p:nvSpPr>
          <p:cNvPr id="92" name="TextBox 91">
            <a:extLst>
              <a:ext uri="{FF2B5EF4-FFF2-40B4-BE49-F238E27FC236}">
                <a16:creationId xmlns:a16="http://schemas.microsoft.com/office/drawing/2014/main" id="{D60DD617-3D6A-9926-9D07-68D317E68570}"/>
              </a:ext>
            </a:extLst>
          </p:cNvPr>
          <p:cNvSpPr txBox="1"/>
          <p:nvPr/>
        </p:nvSpPr>
        <p:spPr>
          <a:xfrm>
            <a:off x="614233" y="1799811"/>
            <a:ext cx="1121718" cy="454881"/>
          </a:xfrm>
          <a:prstGeom prst="rect">
            <a:avLst/>
          </a:prstGeom>
          <a:noFill/>
        </p:spPr>
        <p:txBody>
          <a:bodyPr wrap="square" lIns="0" tIns="0" rIns="0" bIns="0" rtlCol="0">
            <a:noAutofit/>
          </a:bodyPr>
          <a:lstStyle>
            <a:defPPr>
              <a:defRPr lang="en-US"/>
            </a:defPPr>
            <a:lvl1pPr marR="0" lvl="0" indent="0" fontAlgn="auto">
              <a:lnSpc>
                <a:spcPct val="80000"/>
              </a:lnSpc>
              <a:spcBef>
                <a:spcPts val="0"/>
              </a:spcBef>
              <a:spcAft>
                <a:spcPts val="0"/>
              </a:spcAft>
              <a:buClrTx/>
              <a:buSzTx/>
              <a:buFontTx/>
              <a:buNone/>
              <a:tabLst/>
              <a:defRPr kumimoji="0" sz="1400" b="0" i="0" u="none" strike="noStrike" cap="none" spc="0" normalizeH="0" baseline="0">
                <a:ln>
                  <a:noFill/>
                </a:ln>
                <a:solidFill>
                  <a:srgbClr val="950EEC"/>
                </a:solidFill>
                <a:effectLst/>
                <a:uLnTx/>
                <a:uFillTx/>
                <a:latin typeface="Graphik Medium" panose="020B0503030202060203" pitchFamily="34" charset="77"/>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7038F"/>
                </a:solidFill>
                <a:effectLst/>
                <a:uLnTx/>
                <a:uFillTx/>
                <a:latin typeface="Graphik Medium" panose="020B0503030202060203" pitchFamily="34" charset="77"/>
                <a:ea typeface="+mn-ea"/>
                <a:cs typeface="+mn-cs"/>
              </a:rPr>
              <a:t>Scaled AI </a:t>
            </a:r>
            <a:r>
              <a:rPr lang="en-US" dirty="0">
                <a:solidFill>
                  <a:srgbClr val="57038F"/>
                </a:solidFill>
              </a:rPr>
              <a:t>Solution Archetypes</a:t>
            </a:r>
            <a:endParaRPr kumimoji="0" lang="en-US" sz="1400" b="0" i="0" u="none" strike="noStrike" kern="1200" cap="none" spc="0" normalizeH="0" baseline="0" noProof="0" dirty="0">
              <a:ln>
                <a:noFill/>
              </a:ln>
              <a:solidFill>
                <a:srgbClr val="57038F"/>
              </a:solidFill>
              <a:effectLst/>
              <a:uLnTx/>
              <a:uFillTx/>
              <a:latin typeface="Graphik Medium" panose="020B0503030202060203" pitchFamily="34" charset="77"/>
              <a:ea typeface="+mn-ea"/>
              <a:cs typeface="+mn-cs"/>
            </a:endParaRPr>
          </a:p>
        </p:txBody>
      </p:sp>
      <p:sp>
        <p:nvSpPr>
          <p:cNvPr id="12" name="Content Placeholder 11">
            <a:extLst>
              <a:ext uri="{FF2B5EF4-FFF2-40B4-BE49-F238E27FC236}">
                <a16:creationId xmlns:a16="http://schemas.microsoft.com/office/drawing/2014/main" id="{19861665-E36F-20B2-BA41-84AE868420E5}"/>
              </a:ext>
            </a:extLst>
          </p:cNvPr>
          <p:cNvSpPr>
            <a:spLocks noGrp="1"/>
          </p:cNvSpPr>
          <p:nvPr>
            <p:ph idx="10"/>
          </p:nvPr>
        </p:nvSpPr>
        <p:spPr/>
        <p:txBody>
          <a:bodyPr/>
          <a:lstStyle/>
          <a:p>
            <a:r>
              <a:rPr lang="en-US" dirty="0"/>
              <a:t>How Accenture can help</a:t>
            </a:r>
          </a:p>
        </p:txBody>
      </p:sp>
      <p:sp>
        <p:nvSpPr>
          <p:cNvPr id="2" name="Title 1">
            <a:extLst>
              <a:ext uri="{FF2B5EF4-FFF2-40B4-BE49-F238E27FC236}">
                <a16:creationId xmlns:a16="http://schemas.microsoft.com/office/drawing/2014/main" id="{8DC32598-F9F8-E5C1-3CF1-B1AECDB58E99}"/>
              </a:ext>
            </a:extLst>
          </p:cNvPr>
          <p:cNvSpPr>
            <a:spLocks noGrp="1"/>
          </p:cNvSpPr>
          <p:nvPr>
            <p:ph type="title"/>
          </p:nvPr>
        </p:nvSpPr>
        <p:spPr/>
        <p:txBody>
          <a:bodyPr/>
          <a:lstStyle/>
          <a:p>
            <a:r>
              <a:rPr lang="en-US" dirty="0"/>
              <a:t>Scaled AI/ML </a:t>
            </a:r>
            <a:r>
              <a:rPr lang="en-US" sz="3600" spc="-80" dirty="0">
                <a:gradFill flip="none" rotWithShape="1">
                  <a:gsLst>
                    <a:gs pos="52000">
                      <a:schemeClr val="accent1"/>
                    </a:gs>
                    <a:gs pos="0">
                      <a:srgbClr val="D86286"/>
                    </a:gs>
                    <a:gs pos="100000">
                      <a:schemeClr val="accent3"/>
                    </a:gs>
                  </a:gsLst>
                  <a:lin ang="13500000" scaled="1"/>
                  <a:tileRect/>
                </a:gradFill>
                <a:latin typeface="Graphik Medium" panose="020B0503030202060203" pitchFamily="34" charset="77"/>
              </a:rPr>
              <a:t>services</a:t>
            </a:r>
            <a:endParaRPr lang="en-US" dirty="0"/>
          </a:p>
        </p:txBody>
      </p:sp>
    </p:spTree>
    <p:extLst>
      <p:ext uri="{BB962C8B-B14F-4D97-AF65-F5344CB8AC3E}">
        <p14:creationId xmlns:p14="http://schemas.microsoft.com/office/powerpoint/2010/main" val="403917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9">
            <a:extLst>
              <a:ext uri="{FF2B5EF4-FFF2-40B4-BE49-F238E27FC236}">
                <a16:creationId xmlns:a16="http://schemas.microsoft.com/office/drawing/2014/main" id="{824FDEA2-6EF4-9EFF-8258-E82C7BFFB494}"/>
              </a:ext>
            </a:extLst>
          </p:cNvPr>
          <p:cNvSpPr txBox="1">
            <a:spLocks/>
          </p:cNvSpPr>
          <p:nvPr/>
        </p:nvSpPr>
        <p:spPr>
          <a:xfrm>
            <a:off x="390207" y="812800"/>
            <a:ext cx="11419802" cy="928688"/>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marL="14287" marR="0" lvl="0" indent="0" algn="l" defTabSz="914400" rtl="0" eaLnBrk="1" fontAlgn="auto" latinLnBrk="0" hangingPunct="1">
              <a:lnSpc>
                <a:spcPct val="85000"/>
              </a:lnSpc>
              <a:spcBef>
                <a:spcPts val="600"/>
              </a:spcBef>
              <a:spcAft>
                <a:spcPts val="800"/>
              </a:spcAft>
              <a:buClr>
                <a:srgbClr val="000000"/>
              </a:buClr>
              <a:buSzTx/>
              <a:buFontTx/>
              <a:buNone/>
              <a:tabLst/>
              <a:defRPr/>
            </a:pPr>
            <a:endParaRPr kumimoji="0" lang="en-US" sz="3000" b="1" i="0" u="none" strike="noStrike" kern="1200" cap="none" spc="0" normalizeH="0" baseline="0" noProof="0">
              <a:ln>
                <a:noFill/>
              </a:ln>
              <a:solidFill>
                <a:srgbClr val="000000"/>
              </a:solidFill>
              <a:effectLst/>
              <a:uLnTx/>
              <a:uFillTx/>
              <a:latin typeface="Graphik Semibold" panose="020B0503030202060203" pitchFamily="34" charset="77"/>
              <a:ea typeface="+mj-ea"/>
              <a:cs typeface="+mj-cs"/>
            </a:endParaRPr>
          </a:p>
        </p:txBody>
      </p:sp>
      <p:sp>
        <p:nvSpPr>
          <p:cNvPr id="8" name="Rectangle 7">
            <a:extLst>
              <a:ext uri="{FF2B5EF4-FFF2-40B4-BE49-F238E27FC236}">
                <a16:creationId xmlns:a16="http://schemas.microsoft.com/office/drawing/2014/main" id="{6A2ABA8C-05E8-083E-83D5-3930A9419B53}"/>
              </a:ext>
            </a:extLst>
          </p:cNvPr>
          <p:cNvSpPr/>
          <p:nvPr/>
        </p:nvSpPr>
        <p:spPr>
          <a:xfrm>
            <a:off x="749983" y="1277144"/>
            <a:ext cx="10692034" cy="4115002"/>
          </a:xfrm>
          <a:prstGeom prst="rect">
            <a:avLst/>
          </a:prstGeom>
          <a:noFill/>
          <a:ln>
            <a:gradFill>
              <a:gsLst>
                <a:gs pos="0">
                  <a:srgbClr val="F343AE"/>
                </a:gs>
                <a:gs pos="30000">
                  <a:schemeClr val="accent1"/>
                </a:gs>
                <a:gs pos="73000">
                  <a:schemeClr val="accent2"/>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tIns="91404" bIns="91404"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FFFFFF"/>
              </a:solidFill>
              <a:effectLst/>
              <a:uLnTx/>
              <a:uFillTx/>
              <a:latin typeface="Graphik"/>
              <a:ea typeface="+mn-ea"/>
              <a:cs typeface="+mn-cs"/>
            </a:endParaRPr>
          </a:p>
        </p:txBody>
      </p:sp>
      <p:sp>
        <p:nvSpPr>
          <p:cNvPr id="10" name="TextBox 9">
            <a:extLst>
              <a:ext uri="{FF2B5EF4-FFF2-40B4-BE49-F238E27FC236}">
                <a16:creationId xmlns:a16="http://schemas.microsoft.com/office/drawing/2014/main" id="{331B669C-E7AB-1A13-55BD-59F8D219E5B1}"/>
              </a:ext>
            </a:extLst>
          </p:cNvPr>
          <p:cNvSpPr txBox="1"/>
          <p:nvPr/>
        </p:nvSpPr>
        <p:spPr>
          <a:xfrm>
            <a:off x="1013672" y="1383092"/>
            <a:ext cx="2560320" cy="3936975"/>
          </a:xfrm>
          <a:prstGeom prst="rect">
            <a:avLst/>
          </a:prstGeom>
          <a:noFill/>
        </p:spPr>
        <p:txBody>
          <a:bodyPr wrap="square" lIns="0" tIns="0" rIns="0" bIns="0" rtlCol="0">
            <a:spAutoFit/>
          </a:bodyPr>
          <a:lstStyle/>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A100FF"/>
                </a:solidFill>
                <a:effectLst/>
                <a:uLnTx/>
                <a:uFillTx/>
                <a:latin typeface="Graphik"/>
                <a:ea typeface="+mn-ea"/>
                <a:cs typeface="Futura Condensed ExtraBold" panose="020B0602020204020303"/>
              </a:rPr>
              <a:t>SALES</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t>AI Product Expert </a:t>
            </a:r>
            <a:b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Product info knowledge assistance chatbot</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t>AI Talking Kiosk​</a:t>
            </a:r>
            <a:br>
              <a:rPr kumimoji="0" lang="en-US" sz="900" b="1" i="0" u="none" strike="noStrike" kern="0" cap="none" spc="0" normalizeH="0" baseline="0" noProof="0" dirty="0">
                <a:ln>
                  <a:noFill/>
                </a:ln>
                <a:solidFill>
                  <a:srgbClr val="7500C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Customer service assistant ready to take orders and provide recommendations </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t>AI Trend Sensor​</a:t>
            </a:r>
            <a:br>
              <a:rPr kumimoji="0" lang="en-US" sz="900" b="1" i="0" u="none" strike="noStrike" kern="0" cap="none" spc="0" normalizeH="0" baseline="0" noProof="0" dirty="0">
                <a:ln>
                  <a:noFill/>
                </a:ln>
                <a:solidFill>
                  <a:srgbClr val="7500C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Global news and social share aggregation </a:t>
            </a:r>
            <a:b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for trend identification​</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Graphik"/>
              <a:ea typeface="+mn-ea"/>
              <a:cs typeface="Futura Condensed ExtraBold" panose="020B0602020204020303"/>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A100FF"/>
                </a:solidFill>
                <a:effectLst/>
                <a:uLnTx/>
                <a:uFillTx/>
                <a:latin typeface="Graphik"/>
                <a:ea typeface="+mn-ea"/>
                <a:cs typeface="+mn-cs"/>
              </a:rPr>
              <a:t>COMMERCE</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Visual Content Creator​</a:t>
            </a:r>
            <a:br>
              <a:rPr kumimoji="0" lang="en-US" sz="900" b="1"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AI Generated product imagery via </a:t>
            </a:r>
            <a:br>
              <a:rPr kumimoji="0" lang="en-US" sz="900" b="0" i="0" u="none" strike="noStrike" kern="0" cap="none" spc="0" normalizeH="0" baseline="0" noProof="0" dirty="0">
                <a:ln>
                  <a:noFill/>
                </a:ln>
                <a:solidFill>
                  <a:srgbClr val="00000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easy-to-use design studio​</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Catalog Manager​</a:t>
            </a:r>
            <a:br>
              <a:rPr kumimoji="0" lang="en-US" sz="900" b="1"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Catalog creation and merchant onboarding, attribute enrichment and categorization</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A100FF"/>
                </a:solidFill>
                <a:effectLst/>
                <a:uLnTx/>
                <a:uFillTx/>
                <a:latin typeface="Graphik"/>
                <a:ea typeface="+mn-ea"/>
                <a:cs typeface="+mn-cs"/>
              </a:rPr>
              <a:t>MARKETING</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Marketing Editor</a:t>
            </a:r>
            <a:br>
              <a:rPr kumimoji="0" lang="en-US" sz="900" b="0"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Product title and description creation </a:t>
            </a:r>
            <a:br>
              <a:rPr kumimoji="0" lang="en-US" sz="900" b="0" i="0" u="none" strike="noStrike" kern="0" cap="none" spc="0" normalizeH="0" baseline="0" noProof="0" dirty="0">
                <a:ln>
                  <a:noFill/>
                </a:ln>
                <a:solidFill>
                  <a:srgbClr val="00000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at scale; optimized for search &amp; marketing ​</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Content Summarizer​</a:t>
            </a:r>
            <a:br>
              <a:rPr kumimoji="0" lang="en-US" sz="900" b="1"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Summarize news article, white paper </a:t>
            </a:r>
            <a:br>
              <a:rPr kumimoji="0" lang="en-US" sz="900" b="0" i="0" u="none" strike="noStrike" kern="0" cap="none" spc="0" normalizeH="0" baseline="0" noProof="0" dirty="0">
                <a:ln>
                  <a:noFill/>
                </a:ln>
                <a:solidFill>
                  <a:srgbClr val="00000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and publications</a:t>
            </a:r>
          </a:p>
        </p:txBody>
      </p:sp>
      <p:sp>
        <p:nvSpPr>
          <p:cNvPr id="17" name="TextBox 16">
            <a:extLst>
              <a:ext uri="{FF2B5EF4-FFF2-40B4-BE49-F238E27FC236}">
                <a16:creationId xmlns:a16="http://schemas.microsoft.com/office/drawing/2014/main" id="{15B57C53-60BE-31B2-5D8B-2D86206EB35A}"/>
              </a:ext>
            </a:extLst>
          </p:cNvPr>
          <p:cNvSpPr txBox="1"/>
          <p:nvPr/>
        </p:nvSpPr>
        <p:spPr>
          <a:xfrm>
            <a:off x="8620424" y="1649831"/>
            <a:ext cx="2560320" cy="3403496"/>
          </a:xfrm>
          <a:prstGeom prst="rect">
            <a:avLst/>
          </a:prstGeom>
          <a:noFill/>
        </p:spPr>
        <p:txBody>
          <a:bodyPr wrap="square" lIns="0" tIns="0" rIns="0" bIns="0" rtlCol="0">
            <a:spAutoFit/>
          </a:bodyPr>
          <a:lstStyle/>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CUSTOMER SERVICE</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Agent Co-pilot​</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Contact center call summarization, sentiment analysis, client information retrieval</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Trust Meter​</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Quantify and improve trust in conversations with multi-sense measuring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FINANCE</a:t>
            </a:r>
          </a:p>
          <a:p>
            <a:pPr marL="91440" marR="0" lvl="0" indent="-9144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F&amp;A Invoice Processor​</a:t>
            </a:r>
            <a:br>
              <a:rPr kumimoji="0" lang="en-US" sz="900" b="1" i="0" u="none" strike="noStrike" kern="0" cap="none" spc="0" normalizeH="0" baseline="0" noProof="0">
                <a:ln>
                  <a:noFill/>
                </a:ln>
                <a:solidFill>
                  <a:srgbClr val="7500C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Invoice automation solution with learn-from-everyday-work approach for F&amp;A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TALENT &amp; ORGANIZATION</a:t>
            </a:r>
          </a:p>
          <a:p>
            <a:pPr marL="91440" marR="0" lvl="0" indent="-9144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Employee Co-pilot</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Employee internal knowledge assistance chatbot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LEGAL &amp; REGULATORY</a:t>
            </a:r>
          </a:p>
          <a:p>
            <a:pPr marL="91440" marR="0" lvl="0" indent="-9144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Regulatory Document Generator​</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Creation of technical documents for regulatory purposes</a:t>
            </a:r>
          </a:p>
        </p:txBody>
      </p:sp>
      <p:sp>
        <p:nvSpPr>
          <p:cNvPr id="19" name="Rectangle 18">
            <a:extLst>
              <a:ext uri="{FF2B5EF4-FFF2-40B4-BE49-F238E27FC236}">
                <a16:creationId xmlns:a16="http://schemas.microsoft.com/office/drawing/2014/main" id="{F428BF7F-407C-2B4E-D846-F7886F0BAB78}"/>
              </a:ext>
            </a:extLst>
          </p:cNvPr>
          <p:cNvSpPr/>
          <p:nvPr/>
        </p:nvSpPr>
        <p:spPr>
          <a:xfrm>
            <a:off x="3765664" y="5190567"/>
            <a:ext cx="4660672" cy="403158"/>
          </a:xfrm>
          <a:prstGeom prst="rect">
            <a:avLst/>
          </a:prstGeom>
          <a:gradFill>
            <a:gsLst>
              <a:gs pos="100000">
                <a:srgbClr val="FF50A0"/>
              </a:gs>
              <a:gs pos="64000">
                <a:schemeClr val="accent1"/>
              </a:gs>
              <a:gs pos="0">
                <a:schemeClr val="accent2"/>
              </a:gs>
            </a:gsLst>
            <a:lin ang="3000000" scaled="0"/>
          </a:gradFill>
          <a:ln>
            <a:noFill/>
          </a:ln>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Graphik"/>
                <a:ea typeface="+mn-ea"/>
                <a:cs typeface="+mn-cs"/>
              </a:rPr>
              <a:t>Solutions upcoming for: IT, Supply Chain, Engineering &amp; Manufacturing, Sustainability, Corporate Strategy, M&amp;A, Research &amp; Development </a:t>
            </a:r>
          </a:p>
        </p:txBody>
      </p:sp>
      <p:grpSp>
        <p:nvGrpSpPr>
          <p:cNvPr id="20" name="Group 19">
            <a:extLst>
              <a:ext uri="{FF2B5EF4-FFF2-40B4-BE49-F238E27FC236}">
                <a16:creationId xmlns:a16="http://schemas.microsoft.com/office/drawing/2014/main" id="{40673142-42DA-4434-0A83-E83A26271425}"/>
              </a:ext>
            </a:extLst>
          </p:cNvPr>
          <p:cNvGrpSpPr/>
          <p:nvPr/>
        </p:nvGrpSpPr>
        <p:grpSpPr>
          <a:xfrm>
            <a:off x="3420052" y="1444844"/>
            <a:ext cx="5354312" cy="3643303"/>
            <a:chOff x="3415502" y="2115508"/>
            <a:chExt cx="5354312" cy="3643303"/>
          </a:xfrm>
        </p:grpSpPr>
        <p:sp>
          <p:nvSpPr>
            <p:cNvPr id="27" name="Oval 26">
              <a:extLst>
                <a:ext uri="{FF2B5EF4-FFF2-40B4-BE49-F238E27FC236}">
                  <a16:creationId xmlns:a16="http://schemas.microsoft.com/office/drawing/2014/main" id="{523C165B-7913-3DAB-C408-7A5B9BB2E619}"/>
                </a:ext>
              </a:extLst>
            </p:cNvPr>
            <p:cNvSpPr/>
            <p:nvPr/>
          </p:nvSpPr>
          <p:spPr>
            <a:xfrm>
              <a:off x="4278131" y="2115508"/>
              <a:ext cx="3604047" cy="3640362"/>
            </a:xfrm>
            <a:prstGeom prst="ellipse">
              <a:avLst/>
            </a:prstGeom>
            <a:noFill/>
            <a:ln>
              <a:solidFill>
                <a:schemeClr val="accent1"/>
              </a:solidFill>
            </a:ln>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28" name="Oval 27">
              <a:extLst>
                <a:ext uri="{FF2B5EF4-FFF2-40B4-BE49-F238E27FC236}">
                  <a16:creationId xmlns:a16="http://schemas.microsoft.com/office/drawing/2014/main" id="{A50D03AA-DAF0-14A8-9993-9A693BA02874}"/>
                </a:ext>
              </a:extLst>
            </p:cNvPr>
            <p:cNvSpPr/>
            <p:nvPr/>
          </p:nvSpPr>
          <p:spPr>
            <a:xfrm>
              <a:off x="4073324" y="2995619"/>
              <a:ext cx="615289" cy="2154514"/>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29" name="Oval 28">
              <a:extLst>
                <a:ext uri="{FF2B5EF4-FFF2-40B4-BE49-F238E27FC236}">
                  <a16:creationId xmlns:a16="http://schemas.microsoft.com/office/drawing/2014/main" id="{FB23D882-2284-CE45-46A5-46C6F7825C53}"/>
                </a:ext>
              </a:extLst>
            </p:cNvPr>
            <p:cNvSpPr/>
            <p:nvPr/>
          </p:nvSpPr>
          <p:spPr>
            <a:xfrm>
              <a:off x="7440699" y="2874134"/>
              <a:ext cx="615289" cy="2154514"/>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0" name="TextBox 29">
              <a:extLst>
                <a:ext uri="{FF2B5EF4-FFF2-40B4-BE49-F238E27FC236}">
                  <a16:creationId xmlns:a16="http://schemas.microsoft.com/office/drawing/2014/main" id="{CA065A9E-32E2-D6B8-B82F-4AFD424FC6C6}"/>
                </a:ext>
              </a:extLst>
            </p:cNvPr>
            <p:cNvSpPr txBox="1"/>
            <p:nvPr/>
          </p:nvSpPr>
          <p:spPr>
            <a:xfrm rot="16049275">
              <a:off x="3794530" y="3815821"/>
              <a:ext cx="1539862" cy="351456"/>
            </a:xfrm>
            <a:prstGeom prst="rect">
              <a:avLst/>
            </a:prstGeom>
            <a:noFill/>
          </p:spPr>
          <p:txBody>
            <a:bodyPr wrap="none" lIns="0" tIns="0" rIns="0" bIns="0" rtlCol="0">
              <a:prstTxWarp prst="textArchUp">
                <a:avLst/>
              </a:prstTxWarp>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0" i="0" u="none" strike="noStrike" kern="1200" cap="none" spc="0" normalizeH="0" baseline="0" noProof="0">
                  <a:ln>
                    <a:noFill/>
                  </a:ln>
                  <a:solidFill>
                    <a:srgbClr val="A100FF"/>
                  </a:solidFill>
                  <a:effectLst/>
                  <a:uLnTx/>
                  <a:uFillTx/>
                  <a:latin typeface="Graphik"/>
                  <a:ea typeface="+mn-ea"/>
                  <a:cs typeface="+mn-cs"/>
                </a:rPr>
                <a:t>Accelerate Growth</a:t>
              </a:r>
            </a:p>
          </p:txBody>
        </p:sp>
        <p:sp>
          <p:nvSpPr>
            <p:cNvPr id="31" name="TextBox 30">
              <a:extLst>
                <a:ext uri="{FF2B5EF4-FFF2-40B4-BE49-F238E27FC236}">
                  <a16:creationId xmlns:a16="http://schemas.microsoft.com/office/drawing/2014/main" id="{F8E623E5-C6BE-BED3-9558-774C89EBA332}"/>
                </a:ext>
              </a:extLst>
            </p:cNvPr>
            <p:cNvSpPr txBox="1"/>
            <p:nvPr/>
          </p:nvSpPr>
          <p:spPr>
            <a:xfrm rot="5400000">
              <a:off x="6840395" y="3752410"/>
              <a:ext cx="1539862" cy="351456"/>
            </a:xfrm>
            <a:prstGeom prst="rect">
              <a:avLst/>
            </a:prstGeom>
            <a:noFill/>
          </p:spPr>
          <p:txBody>
            <a:bodyPr wrap="none" lIns="0" tIns="0" rIns="0" bIns="0" rtlCol="0">
              <a:prstTxWarp prst="textArchUp">
                <a:avLst/>
              </a:prstTxWarp>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0" i="0" u="none" strike="noStrike" kern="1200" cap="none" spc="0" normalizeH="0" baseline="0" noProof="0">
                  <a:ln>
                    <a:noFill/>
                  </a:ln>
                  <a:solidFill>
                    <a:srgbClr val="A100FF"/>
                  </a:solidFill>
                  <a:effectLst/>
                  <a:uLnTx/>
                  <a:uFillTx/>
                  <a:latin typeface="Graphik"/>
                  <a:ea typeface="+mn-ea"/>
                  <a:cs typeface="+mn-cs"/>
                </a:rPr>
                <a:t>Optimize Operations</a:t>
              </a:r>
            </a:p>
          </p:txBody>
        </p:sp>
        <mc:AlternateContent xmlns:mc="http://schemas.openxmlformats.org/markup-compatibility/2006" xmlns:cx1="http://schemas.microsoft.com/office/drawing/2015/9/8/chartex">
          <mc:Choice Requires="cx1">
            <p:graphicFrame>
              <p:nvGraphicFramePr>
                <p:cNvPr id="32" name="Chart 31">
                  <a:extLst>
                    <a:ext uri="{FF2B5EF4-FFF2-40B4-BE49-F238E27FC236}">
                      <a16:creationId xmlns:a16="http://schemas.microsoft.com/office/drawing/2014/main" id="{CAE02FF6-0DE8-B50B-863F-2AC1417A709B}"/>
                    </a:ext>
                  </a:extLst>
                </p:cNvPr>
                <p:cNvGraphicFramePr/>
                <p:nvPr/>
              </p:nvGraphicFramePr>
              <p:xfrm>
                <a:off x="3415502" y="2153302"/>
                <a:ext cx="5354312" cy="360550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2" name="Chart 31">
                  <a:extLst>
                    <a:ext uri="{FF2B5EF4-FFF2-40B4-BE49-F238E27FC236}">
                      <a16:creationId xmlns:a16="http://schemas.microsoft.com/office/drawing/2014/main" id="{CAE02FF6-0DE8-B50B-863F-2AC1417A709B}"/>
                    </a:ext>
                  </a:extLst>
                </p:cNvPr>
                <p:cNvPicPr>
                  <a:picLocks noGrp="1" noRot="1" noChangeAspect="1" noMove="1" noResize="1" noEditPoints="1" noAdjustHandles="1" noChangeArrowheads="1" noChangeShapeType="1"/>
                </p:cNvPicPr>
                <p:nvPr/>
              </p:nvPicPr>
              <p:blipFill>
                <a:blip r:embed="rId4"/>
                <a:stretch>
                  <a:fillRect/>
                </a:stretch>
              </p:blipFill>
              <p:spPr>
                <a:xfrm>
                  <a:off x="3420052" y="1482638"/>
                  <a:ext cx="5354312" cy="3605509"/>
                </a:xfrm>
                <a:prstGeom prst="rect">
                  <a:avLst/>
                </a:prstGeom>
              </p:spPr>
            </p:pic>
          </mc:Fallback>
        </mc:AlternateContent>
        <p:sp>
          <p:nvSpPr>
            <p:cNvPr id="33" name="TextBox 32">
              <a:extLst>
                <a:ext uri="{FF2B5EF4-FFF2-40B4-BE49-F238E27FC236}">
                  <a16:creationId xmlns:a16="http://schemas.microsoft.com/office/drawing/2014/main" id="{D2C37EFC-9421-A21A-7254-8D47D5E72A84}"/>
                </a:ext>
              </a:extLst>
            </p:cNvPr>
            <p:cNvSpPr txBox="1"/>
            <p:nvPr/>
          </p:nvSpPr>
          <p:spPr>
            <a:xfrm>
              <a:off x="4172822" y="3016744"/>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a:ea typeface="+mn-ea"/>
                <a:cs typeface="+mn-cs"/>
              </a:endParaRPr>
            </a:p>
          </p:txBody>
        </p:sp>
        <p:sp>
          <p:nvSpPr>
            <p:cNvPr id="34" name="Oval 33">
              <a:extLst>
                <a:ext uri="{FF2B5EF4-FFF2-40B4-BE49-F238E27FC236}">
                  <a16:creationId xmlns:a16="http://schemas.microsoft.com/office/drawing/2014/main" id="{BDA39B4F-9E1F-5A9D-C71D-45D60C574353}"/>
                </a:ext>
              </a:extLst>
            </p:cNvPr>
            <p:cNvSpPr/>
            <p:nvPr/>
          </p:nvSpPr>
          <p:spPr>
            <a:xfrm>
              <a:off x="5338154" y="3202851"/>
              <a:ext cx="1491109" cy="1506134"/>
            </a:xfrm>
            <a:prstGeom prst="ellipse">
              <a:avLst/>
            </a:prstGeom>
            <a:noFill/>
            <a:ln>
              <a:solidFill>
                <a:schemeClr val="accent1"/>
              </a:solidFill>
            </a:ln>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5" name="Oval 34">
              <a:extLst>
                <a:ext uri="{FF2B5EF4-FFF2-40B4-BE49-F238E27FC236}">
                  <a16:creationId xmlns:a16="http://schemas.microsoft.com/office/drawing/2014/main" id="{A9123B9A-4967-025B-3A2F-94E655020780}"/>
                </a:ext>
              </a:extLst>
            </p:cNvPr>
            <p:cNvSpPr/>
            <p:nvPr/>
          </p:nvSpPr>
          <p:spPr>
            <a:xfrm>
              <a:off x="5789155" y="3656614"/>
              <a:ext cx="592638" cy="598609"/>
            </a:xfrm>
            <a:prstGeom prst="ellipse">
              <a:avLst/>
            </a:prstGeom>
            <a:solidFill>
              <a:schemeClr val="accent1"/>
            </a:solidFill>
          </p:spPr>
          <p:txBody>
            <a:bodyPr wrap="square" lIns="0" tIns="0" rIns="0" bIns="0" rtlCol="0" anchor="ctr"/>
            <a:lstStyle/>
            <a:p>
              <a:pPr marL="0" marR="0" lvl="0" indent="0" algn="ctr" defTabSz="623496" rtl="0" eaLnBrk="1" fontAlgn="auto" latinLnBrk="0" hangingPunct="1">
                <a:lnSpc>
                  <a:spcPct val="100000"/>
                </a:lnSpc>
                <a:spcBef>
                  <a:spcPts val="0"/>
                </a:spcBef>
                <a:spcAft>
                  <a:spcPts val="0"/>
                </a:spcAft>
                <a:buClrTx/>
                <a:buSzTx/>
                <a:buFontTx/>
                <a:buNone/>
                <a:tabLst/>
                <a:defRPr/>
              </a:pPr>
              <a: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t>Build </a:t>
              </a:r>
              <a:b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br>
              <a: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t>Digital </a:t>
              </a:r>
              <a:b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br>
              <a: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t>Core</a:t>
              </a:r>
            </a:p>
          </p:txBody>
        </p:sp>
        <p:sp>
          <p:nvSpPr>
            <p:cNvPr id="36" name="Rectangle 35">
              <a:extLst>
                <a:ext uri="{FF2B5EF4-FFF2-40B4-BE49-F238E27FC236}">
                  <a16:creationId xmlns:a16="http://schemas.microsoft.com/office/drawing/2014/main" id="{12C2748A-2D50-5F0C-9E69-9CD42B44887D}"/>
                </a:ext>
              </a:extLst>
            </p:cNvPr>
            <p:cNvSpPr/>
            <p:nvPr/>
          </p:nvSpPr>
          <p:spPr>
            <a:xfrm>
              <a:off x="5755536" y="3185629"/>
              <a:ext cx="674247" cy="105050"/>
            </a:xfrm>
            <a:prstGeom prst="rect">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7" name="Oval 36">
              <a:extLst>
                <a:ext uri="{FF2B5EF4-FFF2-40B4-BE49-F238E27FC236}">
                  <a16:creationId xmlns:a16="http://schemas.microsoft.com/office/drawing/2014/main" id="{56FC413A-35C5-9E9F-642E-653589EE4B48}"/>
                </a:ext>
              </a:extLst>
            </p:cNvPr>
            <p:cNvSpPr/>
            <p:nvPr/>
          </p:nvSpPr>
          <p:spPr>
            <a:xfrm>
              <a:off x="5614423" y="3197367"/>
              <a:ext cx="174732" cy="156678"/>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8" name="Oval 37">
              <a:extLst>
                <a:ext uri="{FF2B5EF4-FFF2-40B4-BE49-F238E27FC236}">
                  <a16:creationId xmlns:a16="http://schemas.microsoft.com/office/drawing/2014/main" id="{83F48F51-D2D2-7530-A296-A30F6897C67B}"/>
                </a:ext>
              </a:extLst>
            </p:cNvPr>
            <p:cNvSpPr/>
            <p:nvPr/>
          </p:nvSpPr>
          <p:spPr>
            <a:xfrm>
              <a:off x="6350464" y="3176986"/>
              <a:ext cx="205002" cy="185956"/>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48" name="TextBox 47">
              <a:extLst>
                <a:ext uri="{FF2B5EF4-FFF2-40B4-BE49-F238E27FC236}">
                  <a16:creationId xmlns:a16="http://schemas.microsoft.com/office/drawing/2014/main" id="{E6A39173-0F42-5BC3-3704-25BD147B819C}"/>
                </a:ext>
              </a:extLst>
            </p:cNvPr>
            <p:cNvSpPr txBox="1"/>
            <p:nvPr/>
          </p:nvSpPr>
          <p:spPr>
            <a:xfrm>
              <a:off x="5687352" y="3240761"/>
              <a:ext cx="810614" cy="188761"/>
            </a:xfrm>
            <a:prstGeom prst="rect">
              <a:avLst/>
            </a:prstGeom>
            <a:noFill/>
          </p:spPr>
          <p:txBody>
            <a:bodyPr wrap="none" lIns="0" tIns="0" rIns="0" bIns="0" rtlCol="0">
              <a:prstTxWarp prst="textArchUp">
                <a:avLst>
                  <a:gd name="adj" fmla="val 10977763"/>
                </a:avLst>
              </a:prstTxWarp>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srgbClr val="A100FF"/>
                  </a:solidFill>
                  <a:effectLst/>
                  <a:uLnTx/>
                  <a:uFillTx/>
                  <a:latin typeface="Graphik"/>
                  <a:ea typeface="+mn-ea"/>
                  <a:cs typeface="+mn-cs"/>
                </a:rPr>
                <a:t>People, Culture, and Purpose</a:t>
              </a:r>
            </a:p>
          </p:txBody>
        </p:sp>
        <mc:AlternateContent xmlns:mc="http://schemas.openxmlformats.org/markup-compatibility/2006" xmlns:cx1="http://schemas.microsoft.com/office/drawing/2015/9/8/chartex">
          <mc:Choice Requires="cx1">
            <p:graphicFrame>
              <p:nvGraphicFramePr>
                <p:cNvPr id="49" name="Chart 48">
                  <a:extLst>
                    <a:ext uri="{FF2B5EF4-FFF2-40B4-BE49-F238E27FC236}">
                      <a16:creationId xmlns:a16="http://schemas.microsoft.com/office/drawing/2014/main" id="{CDF7F8E7-23E5-EC3B-64C7-C15A8AC8B516}"/>
                    </a:ext>
                  </a:extLst>
                </p:cNvPr>
                <p:cNvGraphicFramePr/>
                <p:nvPr/>
              </p:nvGraphicFramePr>
              <p:xfrm>
                <a:off x="4929004" y="3167803"/>
                <a:ext cx="2327310" cy="1567171"/>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9" name="Chart 48">
                  <a:extLst>
                    <a:ext uri="{FF2B5EF4-FFF2-40B4-BE49-F238E27FC236}">
                      <a16:creationId xmlns:a16="http://schemas.microsoft.com/office/drawing/2014/main" id="{CDF7F8E7-23E5-EC3B-64C7-C15A8AC8B516}"/>
                    </a:ext>
                  </a:extLst>
                </p:cNvPr>
                <p:cNvPicPr>
                  <a:picLocks noGrp="1" noRot="1" noChangeAspect="1" noMove="1" noResize="1" noEditPoints="1" noAdjustHandles="1" noChangeArrowheads="1" noChangeShapeType="1"/>
                </p:cNvPicPr>
                <p:nvPr/>
              </p:nvPicPr>
              <p:blipFill>
                <a:blip r:embed="rId6"/>
                <a:stretch>
                  <a:fillRect/>
                </a:stretch>
              </p:blipFill>
              <p:spPr>
                <a:xfrm>
                  <a:off x="4933554" y="2497139"/>
                  <a:ext cx="2327310" cy="1567171"/>
                </a:xfrm>
                <a:prstGeom prst="rect">
                  <a:avLst/>
                </a:prstGeom>
              </p:spPr>
            </p:pic>
          </mc:Fallback>
        </mc:AlternateContent>
      </p:grpSp>
      <p:sp>
        <p:nvSpPr>
          <p:cNvPr id="2" name="Title 1">
            <a:extLst>
              <a:ext uri="{FF2B5EF4-FFF2-40B4-BE49-F238E27FC236}">
                <a16:creationId xmlns:a16="http://schemas.microsoft.com/office/drawing/2014/main" id="{494A39E9-9D3F-E207-BE72-97AB33598853}"/>
              </a:ext>
            </a:extLst>
          </p:cNvPr>
          <p:cNvSpPr>
            <a:spLocks noGrp="1"/>
          </p:cNvSpPr>
          <p:nvPr>
            <p:ph type="title"/>
          </p:nvPr>
        </p:nvSpPr>
        <p:spPr>
          <a:xfrm>
            <a:off x="243840" y="490100"/>
            <a:ext cx="11430000" cy="800100"/>
          </a:xfrm>
        </p:spPr>
        <p:txBody>
          <a:bodyPr/>
          <a:lstStyle/>
          <a:p>
            <a:pPr lvl="0"/>
            <a:r>
              <a:rPr lang="en-US" dirty="0">
                <a:gradFill>
                  <a:gsLst>
                    <a:gs pos="0">
                      <a:srgbClr val="82F5D3"/>
                    </a:gs>
                    <a:gs pos="25000">
                      <a:srgbClr val="87D1DA"/>
                    </a:gs>
                    <a:gs pos="75000">
                      <a:srgbClr val="917CE8"/>
                    </a:gs>
                    <a:gs pos="49000">
                      <a:srgbClr val="8DA5E2"/>
                    </a:gs>
                    <a:gs pos="100000">
                      <a:srgbClr val="9C25F9"/>
                    </a:gs>
                  </a:gsLst>
                  <a:lin ang="3000000" scaled="0"/>
                </a:gradFill>
                <a:latin typeface="Graphik Semibold"/>
              </a:rPr>
              <a:t>Pre-built ‘Starter’ Solutions</a:t>
            </a:r>
            <a:endParaRPr lang="en-US" dirty="0"/>
          </a:p>
        </p:txBody>
      </p:sp>
      <p:sp>
        <p:nvSpPr>
          <p:cNvPr id="5" name="Rectangle 4">
            <a:extLst>
              <a:ext uri="{FF2B5EF4-FFF2-40B4-BE49-F238E27FC236}">
                <a16:creationId xmlns:a16="http://schemas.microsoft.com/office/drawing/2014/main" id="{11E8495C-09A5-AAFF-229F-F5171F9AE926}"/>
              </a:ext>
            </a:extLst>
          </p:cNvPr>
          <p:cNvSpPr/>
          <p:nvPr/>
        </p:nvSpPr>
        <p:spPr>
          <a:xfrm>
            <a:off x="749983" y="5696145"/>
            <a:ext cx="1500355" cy="548625"/>
          </a:xfrm>
          <a:prstGeom prst="rect">
            <a:avLst/>
          </a:prstGeom>
          <a:solidFill>
            <a:srgbClr val="84E5D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Knowledge Chatbot</a:t>
            </a:r>
          </a:p>
        </p:txBody>
      </p:sp>
      <p:sp>
        <p:nvSpPr>
          <p:cNvPr id="6" name="Rectangle 5">
            <a:extLst>
              <a:ext uri="{FF2B5EF4-FFF2-40B4-BE49-F238E27FC236}">
                <a16:creationId xmlns:a16="http://schemas.microsoft.com/office/drawing/2014/main" id="{E3E2B123-AC40-D680-6D93-5AEEEFD17BFC}"/>
              </a:ext>
            </a:extLst>
          </p:cNvPr>
          <p:cNvSpPr/>
          <p:nvPr/>
        </p:nvSpPr>
        <p:spPr>
          <a:xfrm>
            <a:off x="2281929" y="5696145"/>
            <a:ext cx="1500355" cy="548625"/>
          </a:xfrm>
          <a:prstGeom prst="rect">
            <a:avLst/>
          </a:prstGeom>
          <a:solidFill>
            <a:srgbClr val="8E9FE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rgbClr val="FFFFFF"/>
                </a:solidFill>
                <a:latin typeface="Graphik"/>
              </a:rPr>
              <a:t>Gen AI Journey Management</a:t>
            </a:r>
            <a:endParaRPr kumimoji="0" lang="en-US" sz="1050" b="0" i="0" u="none" strike="noStrike" kern="1200" cap="none" spc="0" normalizeH="0" baseline="0" noProof="0" dirty="0">
              <a:ln>
                <a:noFill/>
              </a:ln>
              <a:solidFill>
                <a:srgbClr val="FFFFFF"/>
              </a:solidFill>
              <a:effectLst/>
              <a:uLnTx/>
              <a:uFillTx/>
              <a:latin typeface="Graphik"/>
              <a:ea typeface="+mn-ea"/>
              <a:cs typeface="+mn-cs"/>
            </a:endParaRPr>
          </a:p>
        </p:txBody>
      </p:sp>
      <p:sp>
        <p:nvSpPr>
          <p:cNvPr id="9" name="Rectangle 8">
            <a:extLst>
              <a:ext uri="{FF2B5EF4-FFF2-40B4-BE49-F238E27FC236}">
                <a16:creationId xmlns:a16="http://schemas.microsoft.com/office/drawing/2014/main" id="{EBA67F83-98A1-C153-2005-0BED92DE8AD4}"/>
              </a:ext>
            </a:extLst>
          </p:cNvPr>
          <p:cNvSpPr/>
          <p:nvPr/>
        </p:nvSpPr>
        <p:spPr>
          <a:xfrm>
            <a:off x="3813875" y="5696145"/>
            <a:ext cx="1500355" cy="548625"/>
          </a:xfrm>
          <a:prstGeom prst="rect">
            <a:avLst/>
          </a:prstGeom>
          <a:solidFill>
            <a:srgbClr val="8E9FE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Graphik"/>
                <a:ea typeface="+mn-ea"/>
                <a:cs typeface="+mn-cs"/>
              </a:rPr>
              <a:t>Enterprise Knowledge Harmonizer &amp; Orchestrator (EKHO)</a:t>
            </a:r>
          </a:p>
        </p:txBody>
      </p:sp>
      <p:sp>
        <p:nvSpPr>
          <p:cNvPr id="11" name="Rectangle 10">
            <a:extLst>
              <a:ext uri="{FF2B5EF4-FFF2-40B4-BE49-F238E27FC236}">
                <a16:creationId xmlns:a16="http://schemas.microsoft.com/office/drawing/2014/main" id="{595C2738-AED8-72E7-FA74-ACD5364FAF74}"/>
              </a:ext>
            </a:extLst>
          </p:cNvPr>
          <p:cNvSpPr/>
          <p:nvPr/>
        </p:nvSpPr>
        <p:spPr>
          <a:xfrm>
            <a:off x="8409713"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AI Assisted Software Dev</a:t>
            </a:r>
          </a:p>
        </p:txBody>
      </p:sp>
      <p:sp>
        <p:nvSpPr>
          <p:cNvPr id="12" name="Rectangle 11">
            <a:extLst>
              <a:ext uri="{FF2B5EF4-FFF2-40B4-BE49-F238E27FC236}">
                <a16:creationId xmlns:a16="http://schemas.microsoft.com/office/drawing/2014/main" id="{6AD4064A-43E7-A4BF-34D1-E56830A4FADC}"/>
              </a:ext>
            </a:extLst>
          </p:cNvPr>
          <p:cNvSpPr/>
          <p:nvPr/>
        </p:nvSpPr>
        <p:spPr>
          <a:xfrm>
            <a:off x="6877767"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Gen AI Multi-Model Generation</a:t>
            </a:r>
          </a:p>
        </p:txBody>
      </p:sp>
      <p:sp>
        <p:nvSpPr>
          <p:cNvPr id="13" name="Rectangle 12">
            <a:extLst>
              <a:ext uri="{FF2B5EF4-FFF2-40B4-BE49-F238E27FC236}">
                <a16:creationId xmlns:a16="http://schemas.microsoft.com/office/drawing/2014/main" id="{7C31005A-8AC9-9EC5-6CD1-738EFD9D4813}"/>
              </a:ext>
            </a:extLst>
          </p:cNvPr>
          <p:cNvSpPr/>
          <p:nvPr/>
        </p:nvSpPr>
        <p:spPr>
          <a:xfrm>
            <a:off x="5345821"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Gen AI Doc Understanding &amp; Doc Gen</a:t>
            </a:r>
          </a:p>
        </p:txBody>
      </p:sp>
      <p:sp>
        <p:nvSpPr>
          <p:cNvPr id="15" name="Rectangle 14">
            <a:extLst>
              <a:ext uri="{FF2B5EF4-FFF2-40B4-BE49-F238E27FC236}">
                <a16:creationId xmlns:a16="http://schemas.microsoft.com/office/drawing/2014/main" id="{05C5B43D-9694-0B57-6C1F-1A272469104C}"/>
              </a:ext>
            </a:extLst>
          </p:cNvPr>
          <p:cNvSpPr/>
          <p:nvPr/>
        </p:nvSpPr>
        <p:spPr>
          <a:xfrm>
            <a:off x="9941662"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AI Assisted Analytics Bot</a:t>
            </a:r>
          </a:p>
        </p:txBody>
      </p:sp>
    </p:spTree>
    <p:extLst>
      <p:ext uri="{BB962C8B-B14F-4D97-AF65-F5344CB8AC3E}">
        <p14:creationId xmlns:p14="http://schemas.microsoft.com/office/powerpoint/2010/main" val="228777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36FCB320-E89D-9768-74F6-43D4DE9CA9A1}"/>
              </a:ext>
            </a:extLst>
          </p:cNvPr>
          <p:cNvSpPr/>
          <p:nvPr/>
        </p:nvSpPr>
        <p:spPr>
          <a:xfrm>
            <a:off x="9271356" y="1530403"/>
            <a:ext cx="2398380" cy="446886"/>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Sustain and Grow</a:t>
            </a:r>
            <a:endParaRPr kumimoji="0" lang="en-UG" sz="1400" b="0" i="1"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2" name="Title 1">
            <a:extLst>
              <a:ext uri="{FF2B5EF4-FFF2-40B4-BE49-F238E27FC236}">
                <a16:creationId xmlns:a16="http://schemas.microsoft.com/office/drawing/2014/main" id="{826951D3-D83C-5EF7-3282-DF56A9AE2D47}"/>
              </a:ext>
            </a:extLst>
          </p:cNvPr>
          <p:cNvSpPr>
            <a:spLocks noGrp="1"/>
          </p:cNvSpPr>
          <p:nvPr>
            <p:ph type="title"/>
          </p:nvPr>
        </p:nvSpPr>
        <p:spPr/>
        <p:txBody>
          <a:bodyPr/>
          <a:lstStyle/>
          <a:p>
            <a:r>
              <a:rPr lang="en-US"/>
              <a:t>Gen AI Journey</a:t>
            </a:r>
          </a:p>
        </p:txBody>
      </p:sp>
      <p:sp>
        <p:nvSpPr>
          <p:cNvPr id="3" name="Text Placeholder 2">
            <a:extLst>
              <a:ext uri="{FF2B5EF4-FFF2-40B4-BE49-F238E27FC236}">
                <a16:creationId xmlns:a16="http://schemas.microsoft.com/office/drawing/2014/main" id="{73307EF6-0DA2-99C2-B215-E7C945074887}"/>
              </a:ext>
            </a:extLst>
          </p:cNvPr>
          <p:cNvSpPr>
            <a:spLocks noGrp="1"/>
          </p:cNvSpPr>
          <p:nvPr>
            <p:ph type="body" sz="quarter" idx="11"/>
          </p:nvPr>
        </p:nvSpPr>
        <p:spPr/>
        <p:txBody>
          <a:bodyPr/>
          <a:lstStyle/>
          <a:p>
            <a:r>
              <a:rPr lang="en-US"/>
              <a:t>The Generative AI journey spans from key strategic decisions to holistic reinvention of your organization across talent and technology </a:t>
            </a:r>
          </a:p>
          <a:p>
            <a:endParaRPr lang="en-US"/>
          </a:p>
          <a:p>
            <a:endParaRPr lang="en-US"/>
          </a:p>
        </p:txBody>
      </p:sp>
      <p:sp>
        <p:nvSpPr>
          <p:cNvPr id="4" name="Footer Placeholder 3">
            <a:extLst>
              <a:ext uri="{FF2B5EF4-FFF2-40B4-BE49-F238E27FC236}">
                <a16:creationId xmlns:a16="http://schemas.microsoft.com/office/drawing/2014/main" id="{4204C319-FB6D-4EFB-D099-49909FDF6799}"/>
              </a:ext>
            </a:extLst>
          </p:cNvPr>
          <p:cNvSpPr>
            <a:spLocks noGrp="1"/>
          </p:cNvSpPr>
          <p:nvPr>
            <p:ph type="ftr" sz="quarter" idx="3"/>
          </p:nvPr>
        </p:nvSpPr>
        <p:spPr>
          <a:prstGeom prst="rect">
            <a:avLst/>
          </a:prstGeom>
        </p:spPr>
        <p:txBody>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a:ln>
                  <a:noFill/>
                </a:ln>
                <a:solidFill>
                  <a:srgbClr val="000000">
                    <a:alpha val="75000"/>
                  </a:srgbClr>
                </a:solidFill>
                <a:effectLst/>
                <a:uLnTx/>
                <a:uFillTx/>
                <a:latin typeface="Graphik"/>
                <a:ea typeface="+mn-ea"/>
                <a:cs typeface="+mn-cs"/>
              </a:rPr>
              <a:t>Copyright © 2023 Accenture. All rights reserved.</a:t>
            </a:r>
          </a:p>
        </p:txBody>
      </p:sp>
      <p:sp>
        <p:nvSpPr>
          <p:cNvPr id="5" name="Slide Number Placeholder 4">
            <a:extLst>
              <a:ext uri="{FF2B5EF4-FFF2-40B4-BE49-F238E27FC236}">
                <a16:creationId xmlns:a16="http://schemas.microsoft.com/office/drawing/2014/main" id="{373D3D53-EE77-94A4-EB17-CA84723DC9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000000"/>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000000"/>
              </a:solidFill>
              <a:effectLst/>
              <a:uLnTx/>
              <a:uFillTx/>
              <a:latin typeface="Graphik"/>
              <a:ea typeface="+mn-ea"/>
              <a:cs typeface="+mn-cs"/>
            </a:endParaRPr>
          </a:p>
        </p:txBody>
      </p:sp>
      <p:cxnSp>
        <p:nvCxnSpPr>
          <p:cNvPr id="47" name="Straight Connector 46">
            <a:extLst>
              <a:ext uri="{FF2B5EF4-FFF2-40B4-BE49-F238E27FC236}">
                <a16:creationId xmlns:a16="http://schemas.microsoft.com/office/drawing/2014/main" id="{19C65F99-C2DE-8BF7-97F7-B7C523BA9598}"/>
              </a:ext>
            </a:extLst>
          </p:cNvPr>
          <p:cNvCxnSpPr>
            <a:cxnSpLocks/>
            <a:stCxn id="51" idx="6"/>
            <a:endCxn id="52" idx="2"/>
          </p:cNvCxnSpPr>
          <p:nvPr/>
        </p:nvCxnSpPr>
        <p:spPr>
          <a:xfrm>
            <a:off x="1910895" y="1982494"/>
            <a:ext cx="1947012" cy="0"/>
          </a:xfrm>
          <a:prstGeom prst="line">
            <a:avLst/>
          </a:prstGeom>
          <a:solidFill>
            <a:schemeClr val="bg1">
              <a:lumMod val="75000"/>
            </a:schemeClr>
          </a:solidFill>
          <a:ln w="28575" cap="flat" cmpd="sng" algn="ctr">
            <a:solidFill>
              <a:schemeClr val="bg1">
                <a:lumMod val="75000"/>
              </a:schemeClr>
            </a:solidFill>
            <a:prstDash val="solid"/>
            <a:miter lim="800000"/>
          </a:ln>
          <a:effectLst/>
        </p:spPr>
      </p:cxnSp>
      <p:cxnSp>
        <p:nvCxnSpPr>
          <p:cNvPr id="48" name="Straight Connector 47">
            <a:extLst>
              <a:ext uri="{FF2B5EF4-FFF2-40B4-BE49-F238E27FC236}">
                <a16:creationId xmlns:a16="http://schemas.microsoft.com/office/drawing/2014/main" id="{B6E81863-3A4D-8F1A-56FE-3FD190EA687E}"/>
              </a:ext>
            </a:extLst>
          </p:cNvPr>
          <p:cNvCxnSpPr>
            <a:cxnSpLocks/>
            <a:stCxn id="52" idx="6"/>
            <a:endCxn id="53" idx="2"/>
          </p:cNvCxnSpPr>
          <p:nvPr/>
        </p:nvCxnSpPr>
        <p:spPr>
          <a:xfrm>
            <a:off x="3949347" y="1982494"/>
            <a:ext cx="1947012" cy="0"/>
          </a:xfrm>
          <a:prstGeom prst="line">
            <a:avLst/>
          </a:prstGeom>
          <a:solidFill>
            <a:schemeClr val="bg1">
              <a:lumMod val="75000"/>
            </a:schemeClr>
          </a:solidFill>
          <a:ln w="28575" cap="flat" cmpd="sng" algn="ctr">
            <a:solidFill>
              <a:schemeClr val="bg1">
                <a:lumMod val="75000"/>
              </a:schemeClr>
            </a:solidFill>
            <a:prstDash val="solid"/>
            <a:miter lim="800000"/>
          </a:ln>
          <a:effectLst/>
        </p:spPr>
      </p:cxnSp>
      <p:cxnSp>
        <p:nvCxnSpPr>
          <p:cNvPr id="49" name="Straight Connector 48">
            <a:extLst>
              <a:ext uri="{FF2B5EF4-FFF2-40B4-BE49-F238E27FC236}">
                <a16:creationId xmlns:a16="http://schemas.microsoft.com/office/drawing/2014/main" id="{30E40714-2859-EF53-23F2-53168EF67A04}"/>
              </a:ext>
            </a:extLst>
          </p:cNvPr>
          <p:cNvCxnSpPr>
            <a:cxnSpLocks/>
            <a:stCxn id="53" idx="6"/>
            <a:endCxn id="54" idx="2"/>
          </p:cNvCxnSpPr>
          <p:nvPr/>
        </p:nvCxnSpPr>
        <p:spPr>
          <a:xfrm>
            <a:off x="5987799" y="1982494"/>
            <a:ext cx="3374023" cy="0"/>
          </a:xfrm>
          <a:prstGeom prst="line">
            <a:avLst/>
          </a:prstGeom>
          <a:solidFill>
            <a:schemeClr val="bg1">
              <a:lumMod val="75000"/>
            </a:schemeClr>
          </a:solidFill>
          <a:ln w="28575" cap="flat" cmpd="sng" algn="ctr">
            <a:solidFill>
              <a:schemeClr val="bg1">
                <a:lumMod val="75000"/>
              </a:schemeClr>
            </a:solidFill>
            <a:prstDash val="solid"/>
            <a:miter lim="800000"/>
          </a:ln>
          <a:effectLst/>
        </p:spPr>
      </p:cxnSp>
      <p:cxnSp>
        <p:nvCxnSpPr>
          <p:cNvPr id="50" name="Straight Connector 49">
            <a:extLst>
              <a:ext uri="{FF2B5EF4-FFF2-40B4-BE49-F238E27FC236}">
                <a16:creationId xmlns:a16="http://schemas.microsoft.com/office/drawing/2014/main" id="{6BD97380-222B-3F9C-A7AE-13EBED8662AF}"/>
              </a:ext>
            </a:extLst>
          </p:cNvPr>
          <p:cNvCxnSpPr>
            <a:cxnSpLocks/>
            <a:stCxn id="54" idx="6"/>
          </p:cNvCxnSpPr>
          <p:nvPr/>
        </p:nvCxnSpPr>
        <p:spPr>
          <a:xfrm>
            <a:off x="9453261" y="1982494"/>
            <a:ext cx="2194560" cy="0"/>
          </a:xfrm>
          <a:prstGeom prst="line">
            <a:avLst/>
          </a:prstGeom>
          <a:solidFill>
            <a:schemeClr val="bg1">
              <a:lumMod val="75000"/>
            </a:schemeClr>
          </a:solidFill>
          <a:ln w="12700" cap="flat" cmpd="sng" algn="ctr">
            <a:solidFill>
              <a:schemeClr val="bg1">
                <a:lumMod val="75000"/>
              </a:schemeClr>
            </a:solidFill>
            <a:prstDash val="dash"/>
            <a:miter lim="800000"/>
          </a:ln>
          <a:effectLst/>
        </p:spPr>
      </p:cxnSp>
      <p:sp>
        <p:nvSpPr>
          <p:cNvPr id="51" name="Oval 50">
            <a:extLst>
              <a:ext uri="{FF2B5EF4-FFF2-40B4-BE49-F238E27FC236}">
                <a16:creationId xmlns:a16="http://schemas.microsoft.com/office/drawing/2014/main" id="{86224F31-A121-2085-A2EE-F62B7AD07628}"/>
              </a:ext>
            </a:extLst>
          </p:cNvPr>
          <p:cNvSpPr/>
          <p:nvPr/>
        </p:nvSpPr>
        <p:spPr>
          <a:xfrm>
            <a:off x="1819455"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2" name="Oval 51">
            <a:extLst>
              <a:ext uri="{FF2B5EF4-FFF2-40B4-BE49-F238E27FC236}">
                <a16:creationId xmlns:a16="http://schemas.microsoft.com/office/drawing/2014/main" id="{7141C69C-3403-A95F-FEE1-E7C61896A79E}"/>
              </a:ext>
            </a:extLst>
          </p:cNvPr>
          <p:cNvSpPr/>
          <p:nvPr/>
        </p:nvSpPr>
        <p:spPr>
          <a:xfrm>
            <a:off x="3857907"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3" name="Oval 52">
            <a:extLst>
              <a:ext uri="{FF2B5EF4-FFF2-40B4-BE49-F238E27FC236}">
                <a16:creationId xmlns:a16="http://schemas.microsoft.com/office/drawing/2014/main" id="{0536C832-6392-E8AE-27B2-44AA7D77CD87}"/>
              </a:ext>
            </a:extLst>
          </p:cNvPr>
          <p:cNvSpPr/>
          <p:nvPr/>
        </p:nvSpPr>
        <p:spPr>
          <a:xfrm>
            <a:off x="5896359"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4" name="Oval 53">
            <a:extLst>
              <a:ext uri="{FF2B5EF4-FFF2-40B4-BE49-F238E27FC236}">
                <a16:creationId xmlns:a16="http://schemas.microsoft.com/office/drawing/2014/main" id="{010FAFA0-8A0E-EF12-CB83-8AE370E0DA15}"/>
              </a:ext>
            </a:extLst>
          </p:cNvPr>
          <p:cNvSpPr/>
          <p:nvPr/>
        </p:nvSpPr>
        <p:spPr>
          <a:xfrm>
            <a:off x="9361822"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5" name="Rectangle 54">
            <a:extLst>
              <a:ext uri="{FF2B5EF4-FFF2-40B4-BE49-F238E27FC236}">
                <a16:creationId xmlns:a16="http://schemas.microsoft.com/office/drawing/2014/main" id="{E14CF913-641E-FB38-94DC-F7E4FAAF153E}"/>
              </a:ext>
            </a:extLst>
          </p:cNvPr>
          <p:cNvSpPr/>
          <p:nvPr/>
        </p:nvSpPr>
        <p:spPr>
          <a:xfrm>
            <a:off x="1807403" y="1499546"/>
            <a:ext cx="2398380" cy="508600"/>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Mobilize and Strategize</a:t>
            </a:r>
            <a:endParaRPr kumimoji="0" lang="en-UG"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58" name="Rectangle 57">
            <a:extLst>
              <a:ext uri="{FF2B5EF4-FFF2-40B4-BE49-F238E27FC236}">
                <a16:creationId xmlns:a16="http://schemas.microsoft.com/office/drawing/2014/main" id="{D4515976-EBE8-9203-8999-85DBFCFD36DD}"/>
              </a:ext>
            </a:extLst>
          </p:cNvPr>
          <p:cNvSpPr/>
          <p:nvPr/>
        </p:nvSpPr>
        <p:spPr>
          <a:xfrm>
            <a:off x="3816835" y="1499546"/>
            <a:ext cx="2398380" cy="508600"/>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Drive Value</a:t>
            </a:r>
            <a:endParaRPr kumimoji="0" lang="en-UG" sz="1400" b="0" i="1"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59" name="Rectangle 58">
            <a:extLst>
              <a:ext uri="{FF2B5EF4-FFF2-40B4-BE49-F238E27FC236}">
                <a16:creationId xmlns:a16="http://schemas.microsoft.com/office/drawing/2014/main" id="{F5ABE518-2ED8-8AA1-D7B4-70F02995A683}"/>
              </a:ext>
            </a:extLst>
          </p:cNvPr>
          <p:cNvSpPr/>
          <p:nvPr/>
        </p:nvSpPr>
        <p:spPr>
          <a:xfrm>
            <a:off x="6557269" y="1497958"/>
            <a:ext cx="2398380" cy="508600"/>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Scale</a:t>
            </a:r>
            <a:endParaRPr kumimoji="0" lang="en-UG" sz="1400" b="0" i="1"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56" name="Rectangle 55">
            <a:extLst>
              <a:ext uri="{FF2B5EF4-FFF2-40B4-BE49-F238E27FC236}">
                <a16:creationId xmlns:a16="http://schemas.microsoft.com/office/drawing/2014/main" id="{E69A0AF5-8BB7-DFAA-013F-B7BB31881078}"/>
              </a:ext>
            </a:extLst>
          </p:cNvPr>
          <p:cNvSpPr/>
          <p:nvPr/>
        </p:nvSpPr>
        <p:spPr>
          <a:xfrm>
            <a:off x="1919756" y="5223482"/>
            <a:ext cx="9792381" cy="561633"/>
          </a:xfrm>
          <a:prstGeom prst="rect">
            <a:avLst/>
          </a:prstGeom>
          <a:solidFill>
            <a:srgbClr val="460073"/>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Upskill and enhance learning, Embed AI talent and capabilities</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57" name="Rectangle 56">
            <a:extLst>
              <a:ext uri="{FF2B5EF4-FFF2-40B4-BE49-F238E27FC236}">
                <a16:creationId xmlns:a16="http://schemas.microsoft.com/office/drawing/2014/main" id="{EE0495F2-3C3A-31CE-A334-C11614D0C462}"/>
              </a:ext>
            </a:extLst>
          </p:cNvPr>
          <p:cNvSpPr/>
          <p:nvPr/>
        </p:nvSpPr>
        <p:spPr>
          <a:xfrm>
            <a:off x="496636" y="5223482"/>
            <a:ext cx="1256030" cy="561633"/>
          </a:xfrm>
          <a:prstGeom prst="rect">
            <a:avLst/>
          </a:prstGeom>
          <a:solidFill>
            <a:srgbClr val="460073"/>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rPr>
              <a:t>AI Talent and Culture</a:t>
            </a:r>
            <a:endParaRPr kumimoji="0" lang="en-UG"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endParaRPr>
          </a:p>
        </p:txBody>
      </p:sp>
      <p:sp>
        <p:nvSpPr>
          <p:cNvPr id="61" name="Rectangle 60">
            <a:extLst>
              <a:ext uri="{FF2B5EF4-FFF2-40B4-BE49-F238E27FC236}">
                <a16:creationId xmlns:a16="http://schemas.microsoft.com/office/drawing/2014/main" id="{DD6640BB-FB35-DA78-4D2F-69626A55CC4B}"/>
              </a:ext>
            </a:extLst>
          </p:cNvPr>
          <p:cNvSpPr/>
          <p:nvPr/>
        </p:nvSpPr>
        <p:spPr>
          <a:xfrm>
            <a:off x="496636" y="2218955"/>
            <a:ext cx="1256030"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Medium" panose="020B0603030202060203" pitchFamily="34" charset="0"/>
                <a:ea typeface="+mn-ea"/>
                <a:cs typeface="+mn-cs"/>
              </a:rPr>
              <a:t>Reinvention Strategy &amp; Op Model</a:t>
            </a:r>
            <a:endParaRPr kumimoji="0" lang="en-UG" sz="1100" b="0" i="0" u="none" strike="noStrike" kern="0" cap="none" spc="0" normalizeH="0" baseline="0" noProof="0" err="1">
              <a:ln>
                <a:noFill/>
              </a:ln>
              <a:solidFill>
                <a:srgbClr val="000000"/>
              </a:solidFill>
              <a:effectLst/>
              <a:uLnTx/>
              <a:uFillTx/>
              <a:latin typeface="Graphik Medium" panose="020B0603030202060203" pitchFamily="34" charset="0"/>
              <a:ea typeface="+mn-ea"/>
              <a:cs typeface="+mn-cs"/>
            </a:endParaRPr>
          </a:p>
        </p:txBody>
      </p:sp>
      <p:sp>
        <p:nvSpPr>
          <p:cNvPr id="62" name="Rectangle 61">
            <a:extLst>
              <a:ext uri="{FF2B5EF4-FFF2-40B4-BE49-F238E27FC236}">
                <a16:creationId xmlns:a16="http://schemas.microsoft.com/office/drawing/2014/main" id="{B51C10C8-A9F3-586B-E102-8D3CDE67FE8A}"/>
              </a:ext>
            </a:extLst>
          </p:cNvPr>
          <p:cNvSpPr/>
          <p:nvPr/>
        </p:nvSpPr>
        <p:spPr>
          <a:xfrm>
            <a:off x="2868652" y="2218955"/>
            <a:ext cx="1137949"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Research &amp; Experiment</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3" name="Rectangle 62">
            <a:extLst>
              <a:ext uri="{FF2B5EF4-FFF2-40B4-BE49-F238E27FC236}">
                <a16:creationId xmlns:a16="http://schemas.microsoft.com/office/drawing/2014/main" id="{D0EC6F58-C2DC-ACBC-0FEC-495C26E24397}"/>
              </a:ext>
            </a:extLst>
          </p:cNvPr>
          <p:cNvSpPr/>
          <p:nvPr/>
        </p:nvSpPr>
        <p:spPr>
          <a:xfrm>
            <a:off x="4085359" y="2218955"/>
            <a:ext cx="1923585"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Set up Agile Op. Model</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4" name="Rectangle 63">
            <a:extLst>
              <a:ext uri="{FF2B5EF4-FFF2-40B4-BE49-F238E27FC236}">
                <a16:creationId xmlns:a16="http://schemas.microsoft.com/office/drawing/2014/main" id="{C275CFD9-AE79-DE6F-D40C-AE86795D4A66}"/>
              </a:ext>
            </a:extLst>
          </p:cNvPr>
          <p:cNvSpPr/>
          <p:nvPr/>
        </p:nvSpPr>
        <p:spPr>
          <a:xfrm>
            <a:off x="1919757" y="2218955"/>
            <a:ext cx="870137"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Define North Star</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65" name="Rectangle 64">
            <a:extLst>
              <a:ext uri="{FF2B5EF4-FFF2-40B4-BE49-F238E27FC236}">
                <a16:creationId xmlns:a16="http://schemas.microsoft.com/office/drawing/2014/main" id="{704808DA-D842-71A7-5A3D-F2157A3F75C7}"/>
              </a:ext>
            </a:extLst>
          </p:cNvPr>
          <p:cNvSpPr/>
          <p:nvPr/>
        </p:nvSpPr>
        <p:spPr>
          <a:xfrm>
            <a:off x="2444698" y="2970087"/>
            <a:ext cx="1137949"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POC Development</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66" name="Rectangle 65">
            <a:extLst>
              <a:ext uri="{FF2B5EF4-FFF2-40B4-BE49-F238E27FC236}">
                <a16:creationId xmlns:a16="http://schemas.microsoft.com/office/drawing/2014/main" id="{907E0847-D911-53E0-A0C6-EF9142BCFEAD}"/>
              </a:ext>
            </a:extLst>
          </p:cNvPr>
          <p:cNvSpPr/>
          <p:nvPr/>
        </p:nvSpPr>
        <p:spPr>
          <a:xfrm>
            <a:off x="496636" y="2970087"/>
            <a:ext cx="1256030" cy="561633"/>
          </a:xfrm>
          <a:prstGeom prst="rect">
            <a:avLst/>
          </a:prstGeom>
          <a:solidFill>
            <a:srgbClr val="BE82FF">
              <a:lumMod val="60000"/>
              <a:lumOff val="40000"/>
            </a:srgbClr>
          </a:solidFill>
          <a:ln w="12700" cap="flat" cmpd="sng" algn="ctr">
            <a:noFill/>
            <a:prstDash val="solid"/>
            <a:miter lim="800000"/>
          </a:ln>
          <a:effectLst/>
        </p:spPr>
        <p:txBody>
          <a:bodyPr lIns="91440" tIns="91440" rIns="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Graphik Medium" panose="020B0603030202060203" pitchFamily="34" charset="0"/>
                <a:ea typeface="+mn-ea"/>
                <a:cs typeface="+mn-cs"/>
              </a:rPr>
              <a:t>Gen AI Applications</a:t>
            </a:r>
            <a:endParaRPr kumimoji="0" lang="en-UG" sz="1100" b="0" i="0" u="none" strike="noStrike" kern="0" cap="none" spc="0" normalizeH="0" baseline="0" noProof="0" err="1">
              <a:ln>
                <a:noFill/>
              </a:ln>
              <a:solidFill>
                <a:srgbClr val="000000"/>
              </a:solidFill>
              <a:effectLst/>
              <a:uLnTx/>
              <a:uFillTx/>
              <a:latin typeface="Graphik Medium" panose="020B0603030202060203" pitchFamily="34" charset="0"/>
              <a:ea typeface="+mn-ea"/>
              <a:cs typeface="+mn-cs"/>
            </a:endParaRPr>
          </a:p>
        </p:txBody>
      </p:sp>
      <p:sp>
        <p:nvSpPr>
          <p:cNvPr id="67" name="Rectangle 66">
            <a:extLst>
              <a:ext uri="{FF2B5EF4-FFF2-40B4-BE49-F238E27FC236}">
                <a16:creationId xmlns:a16="http://schemas.microsoft.com/office/drawing/2014/main" id="{E120A7E5-3C35-8E0A-1C51-A3DAA3CD3BA1}"/>
              </a:ext>
            </a:extLst>
          </p:cNvPr>
          <p:cNvSpPr/>
          <p:nvPr/>
        </p:nvSpPr>
        <p:spPr>
          <a:xfrm>
            <a:off x="3720952" y="2970087"/>
            <a:ext cx="1165055"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MVP</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8" name="Rectangle 67">
            <a:extLst>
              <a:ext uri="{FF2B5EF4-FFF2-40B4-BE49-F238E27FC236}">
                <a16:creationId xmlns:a16="http://schemas.microsoft.com/office/drawing/2014/main" id="{A174EF62-118C-915B-E778-B2136E93FFB8}"/>
              </a:ext>
            </a:extLst>
          </p:cNvPr>
          <p:cNvSpPr/>
          <p:nvPr/>
        </p:nvSpPr>
        <p:spPr>
          <a:xfrm>
            <a:off x="5024312" y="2970087"/>
            <a:ext cx="1229042"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Pilot</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9" name="Rectangle 68">
            <a:extLst>
              <a:ext uri="{FF2B5EF4-FFF2-40B4-BE49-F238E27FC236}">
                <a16:creationId xmlns:a16="http://schemas.microsoft.com/office/drawing/2014/main" id="{11F98DB1-686F-BB73-0C38-F5DBA7DC10A2}"/>
              </a:ext>
            </a:extLst>
          </p:cNvPr>
          <p:cNvSpPr/>
          <p:nvPr/>
        </p:nvSpPr>
        <p:spPr>
          <a:xfrm>
            <a:off x="6391659" y="2970087"/>
            <a:ext cx="1229042"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Production</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70" name="Rectangle 69">
            <a:extLst>
              <a:ext uri="{FF2B5EF4-FFF2-40B4-BE49-F238E27FC236}">
                <a16:creationId xmlns:a16="http://schemas.microsoft.com/office/drawing/2014/main" id="{89ACB7FE-C518-2A1A-0D96-32290B9053B7}"/>
              </a:ext>
            </a:extLst>
          </p:cNvPr>
          <p:cNvSpPr/>
          <p:nvPr/>
        </p:nvSpPr>
        <p:spPr>
          <a:xfrm>
            <a:off x="7759004" y="2970087"/>
            <a:ext cx="3953135"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Deploy, operate, and maintain</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71" name="Rectangle 70">
            <a:extLst>
              <a:ext uri="{FF2B5EF4-FFF2-40B4-BE49-F238E27FC236}">
                <a16:creationId xmlns:a16="http://schemas.microsoft.com/office/drawing/2014/main" id="{BE2BD487-CD1A-F887-47B2-FA6C624B3790}"/>
              </a:ext>
            </a:extLst>
          </p:cNvPr>
          <p:cNvSpPr/>
          <p:nvPr/>
        </p:nvSpPr>
        <p:spPr>
          <a:xfrm>
            <a:off x="2154351" y="4472351"/>
            <a:ext cx="1916351"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Assess risk and establish enterprise guardrails, </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2" name="Rectangle 71">
            <a:extLst>
              <a:ext uri="{FF2B5EF4-FFF2-40B4-BE49-F238E27FC236}">
                <a16:creationId xmlns:a16="http://schemas.microsoft.com/office/drawing/2014/main" id="{EFF775A7-6BB6-9F7B-5FB5-E7731923F573}"/>
              </a:ext>
            </a:extLst>
          </p:cNvPr>
          <p:cNvSpPr/>
          <p:nvPr/>
        </p:nvSpPr>
        <p:spPr>
          <a:xfrm>
            <a:off x="496636" y="4472351"/>
            <a:ext cx="1256030"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rPr>
              <a:t>Responsible AI</a:t>
            </a:r>
            <a:endParaRPr kumimoji="0" lang="en-UG"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endParaRPr>
          </a:p>
        </p:txBody>
      </p:sp>
      <p:sp>
        <p:nvSpPr>
          <p:cNvPr id="73" name="Rectangle 72">
            <a:extLst>
              <a:ext uri="{FF2B5EF4-FFF2-40B4-BE49-F238E27FC236}">
                <a16:creationId xmlns:a16="http://schemas.microsoft.com/office/drawing/2014/main" id="{5FD9984C-CF9E-038F-DE8B-9BC189D7AE5B}"/>
              </a:ext>
            </a:extLst>
          </p:cNvPr>
          <p:cNvSpPr/>
          <p:nvPr/>
        </p:nvSpPr>
        <p:spPr>
          <a:xfrm>
            <a:off x="4196191" y="4472351"/>
            <a:ext cx="2333606"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Implement RAI Best Practices</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4" name="Rectangle 73">
            <a:extLst>
              <a:ext uri="{FF2B5EF4-FFF2-40B4-BE49-F238E27FC236}">
                <a16:creationId xmlns:a16="http://schemas.microsoft.com/office/drawing/2014/main" id="{F09709FE-D4E6-F12F-A4AB-E9DCBDB70700}"/>
              </a:ext>
            </a:extLst>
          </p:cNvPr>
          <p:cNvSpPr/>
          <p:nvPr/>
        </p:nvSpPr>
        <p:spPr>
          <a:xfrm>
            <a:off x="6655285" y="4472351"/>
            <a:ext cx="5056853"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Responsible AI monitoring &amp; compliance</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5" name="Rectangle 74">
            <a:extLst>
              <a:ext uri="{FF2B5EF4-FFF2-40B4-BE49-F238E27FC236}">
                <a16:creationId xmlns:a16="http://schemas.microsoft.com/office/drawing/2014/main" id="{BEC2947A-842B-0F93-6C08-70F1E91F8C4B}"/>
              </a:ext>
            </a:extLst>
          </p:cNvPr>
          <p:cNvSpPr/>
          <p:nvPr/>
        </p:nvSpPr>
        <p:spPr>
          <a:xfrm>
            <a:off x="496636" y="3721219"/>
            <a:ext cx="1256030"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rPr>
              <a:t>Data and Tech. Architecture</a:t>
            </a:r>
            <a:endParaRPr kumimoji="0" lang="en-UG"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endParaRPr>
          </a:p>
        </p:txBody>
      </p:sp>
      <p:sp>
        <p:nvSpPr>
          <p:cNvPr id="76" name="Rectangle 75">
            <a:extLst>
              <a:ext uri="{FF2B5EF4-FFF2-40B4-BE49-F238E27FC236}">
                <a16:creationId xmlns:a16="http://schemas.microsoft.com/office/drawing/2014/main" id="{4E31E73B-0EC4-D7CE-76B9-A2FB40C5C8B4}"/>
              </a:ext>
            </a:extLst>
          </p:cNvPr>
          <p:cNvSpPr/>
          <p:nvPr/>
        </p:nvSpPr>
        <p:spPr>
          <a:xfrm>
            <a:off x="6333557" y="3721219"/>
            <a:ext cx="5378580"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Unified AI/ML/Gen AI Architecture</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7" name="Rectangle 76">
            <a:extLst>
              <a:ext uri="{FF2B5EF4-FFF2-40B4-BE49-F238E27FC236}">
                <a16:creationId xmlns:a16="http://schemas.microsoft.com/office/drawing/2014/main" id="{555F8C06-08E2-EE76-DF56-47D85F24F7B2}"/>
              </a:ext>
            </a:extLst>
          </p:cNvPr>
          <p:cNvSpPr/>
          <p:nvPr/>
        </p:nvSpPr>
        <p:spPr>
          <a:xfrm>
            <a:off x="4126657" y="3721219"/>
            <a:ext cx="2053311"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Repeatable data and platform architecture</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8" name="Rectangle 77">
            <a:extLst>
              <a:ext uri="{FF2B5EF4-FFF2-40B4-BE49-F238E27FC236}">
                <a16:creationId xmlns:a16="http://schemas.microsoft.com/office/drawing/2014/main" id="{D6101F3F-C95A-E35E-244E-38DBC83D7166}"/>
              </a:ext>
            </a:extLst>
          </p:cNvPr>
          <p:cNvSpPr/>
          <p:nvPr/>
        </p:nvSpPr>
        <p:spPr>
          <a:xfrm>
            <a:off x="2297927" y="3721219"/>
            <a:ext cx="1675141"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Sandbox</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0" name="Rectangle 79">
            <a:extLst>
              <a:ext uri="{FF2B5EF4-FFF2-40B4-BE49-F238E27FC236}">
                <a16:creationId xmlns:a16="http://schemas.microsoft.com/office/drawing/2014/main" id="{23FCB1D8-C914-051F-6E53-E6AD1DD53CED}"/>
              </a:ext>
            </a:extLst>
          </p:cNvPr>
          <p:cNvSpPr/>
          <p:nvPr/>
        </p:nvSpPr>
        <p:spPr>
          <a:xfrm>
            <a:off x="1787806" y="5223482"/>
            <a:ext cx="43507" cy="561633"/>
          </a:xfrm>
          <a:prstGeom prst="rect">
            <a:avLst/>
          </a:prstGeom>
          <a:solidFill>
            <a:srgbClr val="460073"/>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1" name="Rectangle 80">
            <a:extLst>
              <a:ext uri="{FF2B5EF4-FFF2-40B4-BE49-F238E27FC236}">
                <a16:creationId xmlns:a16="http://schemas.microsoft.com/office/drawing/2014/main" id="{4363B0B1-FF91-2194-381F-DC2862BE0D9F}"/>
              </a:ext>
            </a:extLst>
          </p:cNvPr>
          <p:cNvSpPr/>
          <p:nvPr/>
        </p:nvSpPr>
        <p:spPr>
          <a:xfrm>
            <a:off x="1787806" y="4472351"/>
            <a:ext cx="43507"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2" name="Rectangle 81">
            <a:extLst>
              <a:ext uri="{FF2B5EF4-FFF2-40B4-BE49-F238E27FC236}">
                <a16:creationId xmlns:a16="http://schemas.microsoft.com/office/drawing/2014/main" id="{6AA85836-443E-6A55-34D2-80E6F047D965}"/>
              </a:ext>
            </a:extLst>
          </p:cNvPr>
          <p:cNvSpPr/>
          <p:nvPr/>
        </p:nvSpPr>
        <p:spPr>
          <a:xfrm>
            <a:off x="1787806" y="3721219"/>
            <a:ext cx="43507"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3" name="Rectangle 82">
            <a:extLst>
              <a:ext uri="{FF2B5EF4-FFF2-40B4-BE49-F238E27FC236}">
                <a16:creationId xmlns:a16="http://schemas.microsoft.com/office/drawing/2014/main" id="{05C037D1-BD5E-A960-F6AB-63EC4C972BB8}"/>
              </a:ext>
            </a:extLst>
          </p:cNvPr>
          <p:cNvSpPr/>
          <p:nvPr/>
        </p:nvSpPr>
        <p:spPr>
          <a:xfrm>
            <a:off x="1787806" y="2970087"/>
            <a:ext cx="43507" cy="561633"/>
          </a:xfrm>
          <a:prstGeom prst="rect">
            <a:avLst/>
          </a:prstGeom>
          <a:solidFill>
            <a:srgbClr val="D8B4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4" name="Rectangle 83">
            <a:extLst>
              <a:ext uri="{FF2B5EF4-FFF2-40B4-BE49-F238E27FC236}">
                <a16:creationId xmlns:a16="http://schemas.microsoft.com/office/drawing/2014/main" id="{1F466B10-4731-2E62-C5EC-688E94F42CDD}"/>
              </a:ext>
            </a:extLst>
          </p:cNvPr>
          <p:cNvSpPr/>
          <p:nvPr/>
        </p:nvSpPr>
        <p:spPr>
          <a:xfrm>
            <a:off x="1787806" y="2218955"/>
            <a:ext cx="43507" cy="561633"/>
          </a:xfrm>
          <a:prstGeom prst="rect">
            <a:avLst/>
          </a:prstGeom>
          <a:solidFill>
            <a:srgbClr val="F2E6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Tree>
    <p:extLst>
      <p:ext uri="{BB962C8B-B14F-4D97-AF65-F5344CB8AC3E}">
        <p14:creationId xmlns:p14="http://schemas.microsoft.com/office/powerpoint/2010/main" val="52019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24">
            <a:extLst>
              <a:ext uri="{FF2B5EF4-FFF2-40B4-BE49-F238E27FC236}">
                <a16:creationId xmlns:a16="http://schemas.microsoft.com/office/drawing/2014/main" id="{AAF8D52B-A8E1-42BD-A56D-6310021406E6}"/>
              </a:ext>
            </a:extLst>
          </p:cNvPr>
          <p:cNvSpPr/>
          <p:nvPr/>
        </p:nvSpPr>
        <p:spPr>
          <a:xfrm>
            <a:off x="-5605" y="1488235"/>
            <a:ext cx="12197605" cy="4953662"/>
          </a:xfrm>
          <a:prstGeom prst="rightArrow">
            <a:avLst>
              <a:gd name="adj1" fmla="val 100000"/>
              <a:gd name="adj2" fmla="val 0"/>
            </a:avLst>
          </a:prstGeom>
          <a:gradFill flip="none" rotWithShape="1">
            <a:gsLst>
              <a:gs pos="50000">
                <a:schemeClr val="bg1"/>
              </a:gs>
              <a:gs pos="100000">
                <a:srgbClr val="F8F8F8">
                  <a:lumMod val="95000"/>
                </a:srgbClr>
              </a:gs>
              <a:gs pos="0">
                <a:schemeClr val="bg1">
                  <a:lumMod val="95000"/>
                </a:schemeClr>
              </a:gs>
            </a:gsLst>
            <a:lin ang="2700000" scaled="1"/>
            <a:tileRect/>
          </a:gradFill>
          <a:ln w="254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raphik Regular"/>
              <a:ea typeface="+mn-ea"/>
              <a:cs typeface="+mn-cs"/>
            </a:endParaRPr>
          </a:p>
        </p:txBody>
      </p:sp>
      <p:sp>
        <p:nvSpPr>
          <p:cNvPr id="7" name="Pentagon 55">
            <a:extLst>
              <a:ext uri="{FF2B5EF4-FFF2-40B4-BE49-F238E27FC236}">
                <a16:creationId xmlns:a16="http://schemas.microsoft.com/office/drawing/2014/main" id="{A43B4D4D-9F27-4622-8300-FD1D86F2BCE8}"/>
              </a:ext>
            </a:extLst>
          </p:cNvPr>
          <p:cNvSpPr/>
          <p:nvPr/>
        </p:nvSpPr>
        <p:spPr>
          <a:xfrm>
            <a:off x="10001449" y="1728028"/>
            <a:ext cx="1516541" cy="2993522"/>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2160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4</a:t>
            </a:r>
          </a:p>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raphik Light" panose="020B0403030202060203" pitchFamily="34" charset="0"/>
              </a:rPr>
              <a:t>Continuously improve</a:t>
            </a:r>
          </a:p>
          <a:p>
            <a:pPr marL="120650" marR="0" lvl="0" indent="-1206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20650" marR="0" lvl="0" indent="-1206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grpSp>
        <p:nvGrpSpPr>
          <p:cNvPr id="8" name="Group 7">
            <a:extLst>
              <a:ext uri="{FF2B5EF4-FFF2-40B4-BE49-F238E27FC236}">
                <a16:creationId xmlns:a16="http://schemas.microsoft.com/office/drawing/2014/main" id="{296EABFE-EBE5-41C7-8A61-4290C345A81E}"/>
              </a:ext>
            </a:extLst>
          </p:cNvPr>
          <p:cNvGrpSpPr/>
          <p:nvPr/>
        </p:nvGrpSpPr>
        <p:grpSpPr>
          <a:xfrm>
            <a:off x="5936200" y="1726837"/>
            <a:ext cx="4259189" cy="2995904"/>
            <a:chOff x="4146600" y="1418858"/>
            <a:chExt cx="5056171" cy="3288794"/>
          </a:xfrm>
        </p:grpSpPr>
        <p:sp>
          <p:nvSpPr>
            <p:cNvPr id="46" name="Pentagon 57">
              <a:extLst>
                <a:ext uri="{FF2B5EF4-FFF2-40B4-BE49-F238E27FC236}">
                  <a16:creationId xmlns:a16="http://schemas.microsoft.com/office/drawing/2014/main" id="{D93D7D7B-7B10-493A-BB10-D15C26DED7FA}"/>
                </a:ext>
              </a:extLst>
            </p:cNvPr>
            <p:cNvSpPr/>
            <p:nvPr/>
          </p:nvSpPr>
          <p:spPr>
            <a:xfrm>
              <a:off x="4146600" y="1418858"/>
              <a:ext cx="4909886" cy="822915"/>
            </a:xfrm>
            <a:prstGeom prst="homePlate">
              <a:avLst>
                <a:gd name="adj" fmla="val 10530"/>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rPr>
                <a:t>PHASE 3</a:t>
              </a:r>
            </a:p>
            <a:p>
              <a:pPr>
                <a:spcAft>
                  <a:spcPts val="200"/>
                </a:spcAft>
                <a:defRPr/>
              </a:pPr>
              <a:r>
                <a:rPr lang="en-US" sz="1400" b="1" kern="0" dirty="0">
                  <a:latin typeface="Graphik Light" panose="020B0403030202060203" pitchFamily="34" charset="0"/>
                </a:rPr>
                <a:t>Adopt, scale &amp; mature</a:t>
              </a:r>
            </a:p>
            <a:p>
              <a:pPr>
                <a:spcAft>
                  <a:spcPts val="200"/>
                </a:spcAft>
                <a:defRPr/>
              </a:pPr>
              <a:endParaRPr lang="en-US" sz="1400" b="1" kern="0" dirty="0">
                <a:latin typeface="Graphik Light" panose="020B040303020206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p:txBody>
        </p:sp>
        <p:sp>
          <p:nvSpPr>
            <p:cNvPr id="47" name="Pentagon 58">
              <a:extLst>
                <a:ext uri="{FF2B5EF4-FFF2-40B4-BE49-F238E27FC236}">
                  <a16:creationId xmlns:a16="http://schemas.microsoft.com/office/drawing/2014/main" id="{61B2A76A-F1D8-4CAC-B18B-9FBE47CA821E}"/>
                </a:ext>
              </a:extLst>
            </p:cNvPr>
            <p:cNvSpPr/>
            <p:nvPr/>
          </p:nvSpPr>
          <p:spPr>
            <a:xfrm>
              <a:off x="7540756" y="2265978"/>
              <a:ext cx="1662015" cy="2440623"/>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8925" marR="0" lvl="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3038">
                <a:defRPr/>
              </a:pPr>
              <a:r>
                <a:rPr lang="en-US" sz="1400" kern="0" dirty="0">
                  <a:solidFill>
                    <a:schemeClr val="tx1"/>
                  </a:solidFill>
                  <a:latin typeface="Graphik Light" panose="020B0403030202060203" pitchFamily="34" charset="0"/>
                </a:rPr>
                <a:t>Mature AI Apps as BAU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48" name="Pentagon 59">
              <a:extLst>
                <a:ext uri="{FF2B5EF4-FFF2-40B4-BE49-F238E27FC236}">
                  <a16:creationId xmlns:a16="http://schemas.microsoft.com/office/drawing/2014/main" id="{84E8C41A-10AA-4019-972E-69CF2E9047A3}"/>
                </a:ext>
              </a:extLst>
            </p:cNvPr>
            <p:cNvSpPr/>
            <p:nvPr/>
          </p:nvSpPr>
          <p:spPr>
            <a:xfrm>
              <a:off x="5795832" y="2266037"/>
              <a:ext cx="2128573" cy="2441615"/>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31775" marR="0" lvl="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3038">
                <a:defRPr/>
              </a:pPr>
              <a:r>
                <a:rPr lang="en-US" sz="1400" kern="0" dirty="0">
                  <a:solidFill>
                    <a:schemeClr val="tx1"/>
                  </a:solidFill>
                  <a:latin typeface="Graphik Light" panose="020B0403030202060203" pitchFamily="34" charset="0"/>
                </a:rPr>
                <a:t>Scale volume &amp; # of new AI applications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49" name="Pentagon 60">
              <a:extLst>
                <a:ext uri="{FF2B5EF4-FFF2-40B4-BE49-F238E27FC236}">
                  <a16:creationId xmlns:a16="http://schemas.microsoft.com/office/drawing/2014/main" id="{01BE9F54-1273-487B-A5CB-0D488DFD66DB}"/>
                </a:ext>
              </a:extLst>
            </p:cNvPr>
            <p:cNvSpPr/>
            <p:nvPr/>
          </p:nvSpPr>
          <p:spPr>
            <a:xfrm>
              <a:off x="4146600" y="2266512"/>
              <a:ext cx="2023997" cy="2441139"/>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173038" marR="0" lvl="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3038" marR="0" lvl="0"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chemeClr val="tx1"/>
                  </a:solidFill>
                  <a:effectLst/>
                  <a:uLnTx/>
                  <a:uFillTx/>
                  <a:latin typeface="Graphik Light" panose="020B0403030202060203" pitchFamily="34" charset="0"/>
                </a:rPr>
                <a:t>Apply and Adapt though Pilot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grpSp>
      <p:sp>
        <p:nvSpPr>
          <p:cNvPr id="9" name="TextBox 8">
            <a:extLst>
              <a:ext uri="{FF2B5EF4-FFF2-40B4-BE49-F238E27FC236}">
                <a16:creationId xmlns:a16="http://schemas.microsoft.com/office/drawing/2014/main" id="{BEFD63E6-BAF9-437B-8597-CFE7B9B73466}"/>
              </a:ext>
            </a:extLst>
          </p:cNvPr>
          <p:cNvSpPr txBox="1"/>
          <p:nvPr/>
        </p:nvSpPr>
        <p:spPr>
          <a:xfrm>
            <a:off x="652407" y="1719059"/>
            <a:ext cx="319531" cy="3025740"/>
          </a:xfrm>
          <a:prstGeom prst="roundRect">
            <a:avLst>
              <a:gd name="adj" fmla="val 19343"/>
            </a:avLst>
          </a:prstGeom>
          <a:solidFill>
            <a:schemeClr val="accent3"/>
          </a:solidFill>
        </p:spPr>
        <p:txBody>
          <a:bodyPr vert="vert270"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rPr>
              <a:t>Phases</a:t>
            </a:r>
          </a:p>
        </p:txBody>
      </p:sp>
      <p:sp>
        <p:nvSpPr>
          <p:cNvPr id="12" name="Freeform 81">
            <a:extLst>
              <a:ext uri="{FF2B5EF4-FFF2-40B4-BE49-F238E27FC236}">
                <a16:creationId xmlns:a16="http://schemas.microsoft.com/office/drawing/2014/main" id="{40438D55-ABDD-40C4-8A51-91E3C0A89244}"/>
              </a:ext>
            </a:extLst>
          </p:cNvPr>
          <p:cNvSpPr>
            <a:spLocks noChangeAspect="1" noEditPoints="1"/>
          </p:cNvSpPr>
          <p:nvPr/>
        </p:nvSpPr>
        <p:spPr bwMode="auto">
          <a:xfrm>
            <a:off x="1561389" y="3247203"/>
            <a:ext cx="273438" cy="185728"/>
          </a:xfrm>
          <a:custGeom>
            <a:avLst/>
            <a:gdLst>
              <a:gd name="T0" fmla="*/ 231 w 1343"/>
              <a:gd name="T1" fmla="*/ 1468 h 1649"/>
              <a:gd name="T2" fmla="*/ 294 w 1343"/>
              <a:gd name="T3" fmla="*/ 1461 h 1649"/>
              <a:gd name="T4" fmla="*/ 415 w 1343"/>
              <a:gd name="T5" fmla="*/ 1437 h 1649"/>
              <a:gd name="T6" fmla="*/ 464 w 1343"/>
              <a:gd name="T7" fmla="*/ 1477 h 1649"/>
              <a:gd name="T8" fmla="*/ 514 w 1343"/>
              <a:gd name="T9" fmla="*/ 1426 h 1649"/>
              <a:gd name="T10" fmla="*/ 641 w 1343"/>
              <a:gd name="T11" fmla="*/ 1468 h 1649"/>
              <a:gd name="T12" fmla="*/ 704 w 1343"/>
              <a:gd name="T13" fmla="*/ 1461 h 1649"/>
              <a:gd name="T14" fmla="*/ 824 w 1343"/>
              <a:gd name="T15" fmla="*/ 1437 h 1649"/>
              <a:gd name="T16" fmla="*/ 874 w 1343"/>
              <a:gd name="T17" fmla="*/ 1477 h 1649"/>
              <a:gd name="T18" fmla="*/ 924 w 1343"/>
              <a:gd name="T19" fmla="*/ 1426 h 1649"/>
              <a:gd name="T20" fmla="*/ 1051 w 1343"/>
              <a:gd name="T21" fmla="*/ 1468 h 1649"/>
              <a:gd name="T22" fmla="*/ 1114 w 1343"/>
              <a:gd name="T23" fmla="*/ 1461 h 1649"/>
              <a:gd name="T24" fmla="*/ 1217 w 1343"/>
              <a:gd name="T25" fmla="*/ 1237 h 1649"/>
              <a:gd name="T26" fmla="*/ 1336 w 1343"/>
              <a:gd name="T27" fmla="*/ 1599 h 1649"/>
              <a:gd name="T28" fmla="*/ 1331 w 1343"/>
              <a:gd name="T29" fmla="*/ 1630 h 1649"/>
              <a:gd name="T30" fmla="*/ 52 w 1343"/>
              <a:gd name="T31" fmla="*/ 1649 h 1649"/>
              <a:gd name="T32" fmla="*/ 2 w 1343"/>
              <a:gd name="T33" fmla="*/ 1617 h 1649"/>
              <a:gd name="T34" fmla="*/ 90 w 1343"/>
              <a:gd name="T35" fmla="*/ 1273 h 1649"/>
              <a:gd name="T36" fmla="*/ 672 w 1343"/>
              <a:gd name="T37" fmla="*/ 0 h 1649"/>
              <a:gd name="T38" fmla="*/ 705 w 1343"/>
              <a:gd name="T39" fmla="*/ 34 h 1649"/>
              <a:gd name="T40" fmla="*/ 686 w 1343"/>
              <a:gd name="T41" fmla="*/ 65 h 1649"/>
              <a:gd name="T42" fmla="*/ 685 w 1343"/>
              <a:gd name="T43" fmla="*/ 187 h 1649"/>
              <a:gd name="T44" fmla="*/ 732 w 1343"/>
              <a:gd name="T45" fmla="*/ 246 h 1649"/>
              <a:gd name="T46" fmla="*/ 750 w 1343"/>
              <a:gd name="T47" fmla="*/ 291 h 1649"/>
              <a:gd name="T48" fmla="*/ 747 w 1343"/>
              <a:gd name="T49" fmla="*/ 470 h 1649"/>
              <a:gd name="T50" fmla="*/ 845 w 1343"/>
              <a:gd name="T51" fmla="*/ 514 h 1649"/>
              <a:gd name="T52" fmla="*/ 942 w 1343"/>
              <a:gd name="T53" fmla="*/ 613 h 1649"/>
              <a:gd name="T54" fmla="*/ 997 w 1343"/>
              <a:gd name="T55" fmla="*/ 746 h 1649"/>
              <a:gd name="T56" fmla="*/ 1050 w 1343"/>
              <a:gd name="T57" fmla="*/ 794 h 1649"/>
              <a:gd name="T58" fmla="*/ 1046 w 1343"/>
              <a:gd name="T59" fmla="*/ 847 h 1649"/>
              <a:gd name="T60" fmla="*/ 305 w 1343"/>
              <a:gd name="T61" fmla="*/ 852 h 1649"/>
              <a:gd name="T62" fmla="*/ 289 w 1343"/>
              <a:gd name="T63" fmla="*/ 802 h 1649"/>
              <a:gd name="T64" fmla="*/ 344 w 1343"/>
              <a:gd name="T65" fmla="*/ 760 h 1649"/>
              <a:gd name="T66" fmla="*/ 387 w 1343"/>
              <a:gd name="T67" fmla="*/ 637 h 1649"/>
              <a:gd name="T68" fmla="*/ 487 w 1343"/>
              <a:gd name="T69" fmla="*/ 523 h 1649"/>
              <a:gd name="T70" fmla="*/ 583 w 1343"/>
              <a:gd name="T71" fmla="*/ 474 h 1649"/>
              <a:gd name="T72" fmla="*/ 594 w 1343"/>
              <a:gd name="T73" fmla="*/ 296 h 1649"/>
              <a:gd name="T74" fmla="*/ 607 w 1343"/>
              <a:gd name="T75" fmla="*/ 262 h 1649"/>
              <a:gd name="T76" fmla="*/ 654 w 1343"/>
              <a:gd name="T77" fmla="*/ 189 h 1649"/>
              <a:gd name="T78" fmla="*/ 656 w 1343"/>
              <a:gd name="T79" fmla="*/ 78 h 1649"/>
              <a:gd name="T80" fmla="*/ 639 w 1343"/>
              <a:gd name="T81" fmla="*/ 39 h 1649"/>
              <a:gd name="T82" fmla="*/ 664 w 1343"/>
              <a:gd name="T83" fmla="*/ 1 h 1649"/>
              <a:gd name="T84" fmla="*/ 399 w 1343"/>
              <a:gd name="T85" fmla="*/ 1048 h 1649"/>
              <a:gd name="T86" fmla="*/ 438 w 1343"/>
              <a:gd name="T87" fmla="*/ 1051 h 1649"/>
              <a:gd name="T88" fmla="*/ 515 w 1343"/>
              <a:gd name="T89" fmla="*/ 1026 h 1649"/>
              <a:gd name="T90" fmla="*/ 546 w 1343"/>
              <a:gd name="T91" fmla="*/ 1056 h 1649"/>
              <a:gd name="T92" fmla="*/ 575 w 1343"/>
              <a:gd name="T93" fmla="*/ 1033 h 1649"/>
              <a:gd name="T94" fmla="*/ 648 w 1343"/>
              <a:gd name="T95" fmla="*/ 1048 h 1649"/>
              <a:gd name="T96" fmla="*/ 687 w 1343"/>
              <a:gd name="T97" fmla="*/ 1051 h 1649"/>
              <a:gd name="T98" fmla="*/ 764 w 1343"/>
              <a:gd name="T99" fmla="*/ 1026 h 1649"/>
              <a:gd name="T100" fmla="*/ 795 w 1343"/>
              <a:gd name="T101" fmla="*/ 1056 h 1649"/>
              <a:gd name="T102" fmla="*/ 825 w 1343"/>
              <a:gd name="T103" fmla="*/ 1026 h 1649"/>
              <a:gd name="T104" fmla="*/ 902 w 1343"/>
              <a:gd name="T105" fmla="*/ 1051 h 1649"/>
              <a:gd name="T106" fmla="*/ 944 w 1343"/>
              <a:gd name="T107" fmla="*/ 1043 h 1649"/>
              <a:gd name="T108" fmla="*/ 1009 w 1343"/>
              <a:gd name="T109" fmla="*/ 914 h 1649"/>
              <a:gd name="T110" fmla="*/ 1078 w 1343"/>
              <a:gd name="T111" fmla="*/ 1133 h 1649"/>
              <a:gd name="T112" fmla="*/ 1052 w 1343"/>
              <a:gd name="T113" fmla="*/ 1161 h 1649"/>
              <a:gd name="T114" fmla="*/ 264 w 1343"/>
              <a:gd name="T115" fmla="*/ 1140 h 1649"/>
              <a:gd name="T116" fmla="*/ 320 w 1343"/>
              <a:gd name="T117" fmla="*/ 928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3" h="1649">
                <a:moveTo>
                  <a:pt x="141" y="1232"/>
                </a:moveTo>
                <a:lnTo>
                  <a:pt x="210" y="1232"/>
                </a:lnTo>
                <a:lnTo>
                  <a:pt x="210" y="1426"/>
                </a:lnTo>
                <a:lnTo>
                  <a:pt x="211" y="1437"/>
                </a:lnTo>
                <a:lnTo>
                  <a:pt x="213" y="1445"/>
                </a:lnTo>
                <a:lnTo>
                  <a:pt x="217" y="1454"/>
                </a:lnTo>
                <a:lnTo>
                  <a:pt x="224" y="1461"/>
                </a:lnTo>
                <a:lnTo>
                  <a:pt x="231" y="1468"/>
                </a:lnTo>
                <a:lnTo>
                  <a:pt x="240" y="1472"/>
                </a:lnTo>
                <a:lnTo>
                  <a:pt x="249" y="1475"/>
                </a:lnTo>
                <a:lnTo>
                  <a:pt x="259" y="1477"/>
                </a:lnTo>
                <a:lnTo>
                  <a:pt x="259" y="1477"/>
                </a:lnTo>
                <a:lnTo>
                  <a:pt x="269" y="1475"/>
                </a:lnTo>
                <a:lnTo>
                  <a:pt x="279" y="1472"/>
                </a:lnTo>
                <a:lnTo>
                  <a:pt x="287" y="1468"/>
                </a:lnTo>
                <a:lnTo>
                  <a:pt x="294" y="1461"/>
                </a:lnTo>
                <a:lnTo>
                  <a:pt x="300" y="1454"/>
                </a:lnTo>
                <a:lnTo>
                  <a:pt x="305" y="1445"/>
                </a:lnTo>
                <a:lnTo>
                  <a:pt x="308" y="1437"/>
                </a:lnTo>
                <a:lnTo>
                  <a:pt x="309" y="1426"/>
                </a:lnTo>
                <a:lnTo>
                  <a:pt x="309" y="1232"/>
                </a:lnTo>
                <a:lnTo>
                  <a:pt x="414" y="1232"/>
                </a:lnTo>
                <a:lnTo>
                  <a:pt x="414" y="1426"/>
                </a:lnTo>
                <a:lnTo>
                  <a:pt x="415" y="1437"/>
                </a:lnTo>
                <a:lnTo>
                  <a:pt x="418" y="1445"/>
                </a:lnTo>
                <a:lnTo>
                  <a:pt x="422" y="1454"/>
                </a:lnTo>
                <a:lnTo>
                  <a:pt x="429" y="1461"/>
                </a:lnTo>
                <a:lnTo>
                  <a:pt x="437" y="1468"/>
                </a:lnTo>
                <a:lnTo>
                  <a:pt x="444" y="1472"/>
                </a:lnTo>
                <a:lnTo>
                  <a:pt x="454" y="1475"/>
                </a:lnTo>
                <a:lnTo>
                  <a:pt x="464" y="1477"/>
                </a:lnTo>
                <a:lnTo>
                  <a:pt x="464" y="1477"/>
                </a:lnTo>
                <a:lnTo>
                  <a:pt x="474" y="1475"/>
                </a:lnTo>
                <a:lnTo>
                  <a:pt x="483" y="1472"/>
                </a:lnTo>
                <a:lnTo>
                  <a:pt x="492" y="1468"/>
                </a:lnTo>
                <a:lnTo>
                  <a:pt x="499" y="1461"/>
                </a:lnTo>
                <a:lnTo>
                  <a:pt x="506" y="1454"/>
                </a:lnTo>
                <a:lnTo>
                  <a:pt x="510" y="1445"/>
                </a:lnTo>
                <a:lnTo>
                  <a:pt x="513" y="1437"/>
                </a:lnTo>
                <a:lnTo>
                  <a:pt x="514" y="1426"/>
                </a:lnTo>
                <a:lnTo>
                  <a:pt x="514" y="1232"/>
                </a:lnTo>
                <a:lnTo>
                  <a:pt x="619" y="1232"/>
                </a:lnTo>
                <a:lnTo>
                  <a:pt x="619" y="1426"/>
                </a:lnTo>
                <a:lnTo>
                  <a:pt x="620" y="1437"/>
                </a:lnTo>
                <a:lnTo>
                  <a:pt x="623" y="1445"/>
                </a:lnTo>
                <a:lnTo>
                  <a:pt x="628" y="1454"/>
                </a:lnTo>
                <a:lnTo>
                  <a:pt x="633" y="1461"/>
                </a:lnTo>
                <a:lnTo>
                  <a:pt x="641" y="1468"/>
                </a:lnTo>
                <a:lnTo>
                  <a:pt x="649" y="1472"/>
                </a:lnTo>
                <a:lnTo>
                  <a:pt x="659" y="1475"/>
                </a:lnTo>
                <a:lnTo>
                  <a:pt x="669" y="1477"/>
                </a:lnTo>
                <a:lnTo>
                  <a:pt x="669" y="1477"/>
                </a:lnTo>
                <a:lnTo>
                  <a:pt x="678" y="1475"/>
                </a:lnTo>
                <a:lnTo>
                  <a:pt x="688" y="1472"/>
                </a:lnTo>
                <a:lnTo>
                  <a:pt x="697" y="1468"/>
                </a:lnTo>
                <a:lnTo>
                  <a:pt x="704" y="1461"/>
                </a:lnTo>
                <a:lnTo>
                  <a:pt x="710" y="1454"/>
                </a:lnTo>
                <a:lnTo>
                  <a:pt x="715" y="1445"/>
                </a:lnTo>
                <a:lnTo>
                  <a:pt x="717" y="1437"/>
                </a:lnTo>
                <a:lnTo>
                  <a:pt x="718" y="1426"/>
                </a:lnTo>
                <a:lnTo>
                  <a:pt x="718" y="1232"/>
                </a:lnTo>
                <a:lnTo>
                  <a:pt x="824" y="1232"/>
                </a:lnTo>
                <a:lnTo>
                  <a:pt x="824" y="1426"/>
                </a:lnTo>
                <a:lnTo>
                  <a:pt x="824" y="1437"/>
                </a:lnTo>
                <a:lnTo>
                  <a:pt x="828" y="1445"/>
                </a:lnTo>
                <a:lnTo>
                  <a:pt x="832" y="1454"/>
                </a:lnTo>
                <a:lnTo>
                  <a:pt x="838" y="1461"/>
                </a:lnTo>
                <a:lnTo>
                  <a:pt x="846" y="1468"/>
                </a:lnTo>
                <a:lnTo>
                  <a:pt x="855" y="1472"/>
                </a:lnTo>
                <a:lnTo>
                  <a:pt x="863" y="1475"/>
                </a:lnTo>
                <a:lnTo>
                  <a:pt x="874" y="1477"/>
                </a:lnTo>
                <a:lnTo>
                  <a:pt x="874" y="1477"/>
                </a:lnTo>
                <a:lnTo>
                  <a:pt x="884" y="1475"/>
                </a:lnTo>
                <a:lnTo>
                  <a:pt x="893" y="1472"/>
                </a:lnTo>
                <a:lnTo>
                  <a:pt x="902" y="1468"/>
                </a:lnTo>
                <a:lnTo>
                  <a:pt x="909" y="1461"/>
                </a:lnTo>
                <a:lnTo>
                  <a:pt x="915" y="1454"/>
                </a:lnTo>
                <a:lnTo>
                  <a:pt x="919" y="1445"/>
                </a:lnTo>
                <a:lnTo>
                  <a:pt x="923" y="1437"/>
                </a:lnTo>
                <a:lnTo>
                  <a:pt x="924" y="1426"/>
                </a:lnTo>
                <a:lnTo>
                  <a:pt x="924" y="1232"/>
                </a:lnTo>
                <a:lnTo>
                  <a:pt x="1028" y="1232"/>
                </a:lnTo>
                <a:lnTo>
                  <a:pt x="1028" y="1426"/>
                </a:lnTo>
                <a:lnTo>
                  <a:pt x="1030" y="1437"/>
                </a:lnTo>
                <a:lnTo>
                  <a:pt x="1033" y="1445"/>
                </a:lnTo>
                <a:lnTo>
                  <a:pt x="1037" y="1454"/>
                </a:lnTo>
                <a:lnTo>
                  <a:pt x="1044" y="1461"/>
                </a:lnTo>
                <a:lnTo>
                  <a:pt x="1051" y="1468"/>
                </a:lnTo>
                <a:lnTo>
                  <a:pt x="1059" y="1472"/>
                </a:lnTo>
                <a:lnTo>
                  <a:pt x="1068" y="1475"/>
                </a:lnTo>
                <a:lnTo>
                  <a:pt x="1078" y="1477"/>
                </a:lnTo>
                <a:lnTo>
                  <a:pt x="1078" y="1477"/>
                </a:lnTo>
                <a:lnTo>
                  <a:pt x="1089" y="1475"/>
                </a:lnTo>
                <a:lnTo>
                  <a:pt x="1098" y="1472"/>
                </a:lnTo>
                <a:lnTo>
                  <a:pt x="1106" y="1468"/>
                </a:lnTo>
                <a:lnTo>
                  <a:pt x="1114" y="1461"/>
                </a:lnTo>
                <a:lnTo>
                  <a:pt x="1120" y="1454"/>
                </a:lnTo>
                <a:lnTo>
                  <a:pt x="1125" y="1445"/>
                </a:lnTo>
                <a:lnTo>
                  <a:pt x="1128" y="1437"/>
                </a:lnTo>
                <a:lnTo>
                  <a:pt x="1129" y="1426"/>
                </a:lnTo>
                <a:lnTo>
                  <a:pt x="1129" y="1232"/>
                </a:lnTo>
                <a:lnTo>
                  <a:pt x="1197" y="1232"/>
                </a:lnTo>
                <a:lnTo>
                  <a:pt x="1208" y="1234"/>
                </a:lnTo>
                <a:lnTo>
                  <a:pt x="1217" y="1237"/>
                </a:lnTo>
                <a:lnTo>
                  <a:pt x="1226" y="1241"/>
                </a:lnTo>
                <a:lnTo>
                  <a:pt x="1234" y="1248"/>
                </a:lnTo>
                <a:lnTo>
                  <a:pt x="1240" y="1255"/>
                </a:lnTo>
                <a:lnTo>
                  <a:pt x="1244" y="1264"/>
                </a:lnTo>
                <a:lnTo>
                  <a:pt x="1248" y="1273"/>
                </a:lnTo>
                <a:lnTo>
                  <a:pt x="1249" y="1284"/>
                </a:lnTo>
                <a:lnTo>
                  <a:pt x="1249" y="1546"/>
                </a:lnTo>
                <a:lnTo>
                  <a:pt x="1336" y="1599"/>
                </a:lnTo>
                <a:lnTo>
                  <a:pt x="1341" y="1602"/>
                </a:lnTo>
                <a:lnTo>
                  <a:pt x="1343" y="1605"/>
                </a:lnTo>
                <a:lnTo>
                  <a:pt x="1343" y="1608"/>
                </a:lnTo>
                <a:lnTo>
                  <a:pt x="1343" y="1613"/>
                </a:lnTo>
                <a:lnTo>
                  <a:pt x="1341" y="1617"/>
                </a:lnTo>
                <a:lnTo>
                  <a:pt x="1338" y="1621"/>
                </a:lnTo>
                <a:lnTo>
                  <a:pt x="1335" y="1626"/>
                </a:lnTo>
                <a:lnTo>
                  <a:pt x="1331" y="1630"/>
                </a:lnTo>
                <a:lnTo>
                  <a:pt x="1320" y="1637"/>
                </a:lnTo>
                <a:lnTo>
                  <a:pt x="1308" y="1644"/>
                </a:lnTo>
                <a:lnTo>
                  <a:pt x="1303" y="1646"/>
                </a:lnTo>
                <a:lnTo>
                  <a:pt x="1296" y="1648"/>
                </a:lnTo>
                <a:lnTo>
                  <a:pt x="1291" y="1649"/>
                </a:lnTo>
                <a:lnTo>
                  <a:pt x="1286" y="1649"/>
                </a:lnTo>
                <a:lnTo>
                  <a:pt x="58" y="1649"/>
                </a:lnTo>
                <a:lnTo>
                  <a:pt x="52" y="1649"/>
                </a:lnTo>
                <a:lnTo>
                  <a:pt x="47" y="1648"/>
                </a:lnTo>
                <a:lnTo>
                  <a:pt x="41" y="1646"/>
                </a:lnTo>
                <a:lnTo>
                  <a:pt x="35" y="1644"/>
                </a:lnTo>
                <a:lnTo>
                  <a:pt x="23" y="1637"/>
                </a:lnTo>
                <a:lnTo>
                  <a:pt x="13" y="1630"/>
                </a:lnTo>
                <a:lnTo>
                  <a:pt x="9" y="1626"/>
                </a:lnTo>
                <a:lnTo>
                  <a:pt x="6" y="1621"/>
                </a:lnTo>
                <a:lnTo>
                  <a:pt x="2" y="1617"/>
                </a:lnTo>
                <a:lnTo>
                  <a:pt x="1" y="1613"/>
                </a:lnTo>
                <a:lnTo>
                  <a:pt x="0" y="1609"/>
                </a:lnTo>
                <a:lnTo>
                  <a:pt x="1" y="1605"/>
                </a:lnTo>
                <a:lnTo>
                  <a:pt x="3" y="1602"/>
                </a:lnTo>
                <a:lnTo>
                  <a:pt x="7" y="1599"/>
                </a:lnTo>
                <a:lnTo>
                  <a:pt x="89" y="1547"/>
                </a:lnTo>
                <a:lnTo>
                  <a:pt x="89" y="1284"/>
                </a:lnTo>
                <a:lnTo>
                  <a:pt x="90" y="1273"/>
                </a:lnTo>
                <a:lnTo>
                  <a:pt x="93" y="1264"/>
                </a:lnTo>
                <a:lnTo>
                  <a:pt x="97" y="1255"/>
                </a:lnTo>
                <a:lnTo>
                  <a:pt x="104" y="1248"/>
                </a:lnTo>
                <a:lnTo>
                  <a:pt x="111" y="1241"/>
                </a:lnTo>
                <a:lnTo>
                  <a:pt x="120" y="1237"/>
                </a:lnTo>
                <a:lnTo>
                  <a:pt x="130" y="1234"/>
                </a:lnTo>
                <a:lnTo>
                  <a:pt x="141" y="1232"/>
                </a:lnTo>
                <a:close/>
                <a:moveTo>
                  <a:pt x="672" y="0"/>
                </a:moveTo>
                <a:lnTo>
                  <a:pt x="678" y="1"/>
                </a:lnTo>
                <a:lnTo>
                  <a:pt x="685" y="3"/>
                </a:lnTo>
                <a:lnTo>
                  <a:pt x="690" y="6"/>
                </a:lnTo>
                <a:lnTo>
                  <a:pt x="696" y="10"/>
                </a:lnTo>
                <a:lnTo>
                  <a:pt x="700" y="15"/>
                </a:lnTo>
                <a:lnTo>
                  <a:pt x="703" y="21"/>
                </a:lnTo>
                <a:lnTo>
                  <a:pt x="704" y="27"/>
                </a:lnTo>
                <a:lnTo>
                  <a:pt x="705" y="34"/>
                </a:lnTo>
                <a:lnTo>
                  <a:pt x="705" y="39"/>
                </a:lnTo>
                <a:lnTo>
                  <a:pt x="704" y="44"/>
                </a:lnTo>
                <a:lnTo>
                  <a:pt x="702" y="49"/>
                </a:lnTo>
                <a:lnTo>
                  <a:pt x="700" y="53"/>
                </a:lnTo>
                <a:lnTo>
                  <a:pt x="697" y="56"/>
                </a:lnTo>
                <a:lnTo>
                  <a:pt x="694" y="60"/>
                </a:lnTo>
                <a:lnTo>
                  <a:pt x="690" y="63"/>
                </a:lnTo>
                <a:lnTo>
                  <a:pt x="686" y="65"/>
                </a:lnTo>
                <a:lnTo>
                  <a:pt x="687" y="78"/>
                </a:lnTo>
                <a:lnTo>
                  <a:pt x="689" y="92"/>
                </a:lnTo>
                <a:lnTo>
                  <a:pt x="689" y="107"/>
                </a:lnTo>
                <a:lnTo>
                  <a:pt x="690" y="123"/>
                </a:lnTo>
                <a:lnTo>
                  <a:pt x="689" y="142"/>
                </a:lnTo>
                <a:lnTo>
                  <a:pt x="688" y="158"/>
                </a:lnTo>
                <a:lnTo>
                  <a:pt x="687" y="174"/>
                </a:lnTo>
                <a:lnTo>
                  <a:pt x="685" y="187"/>
                </a:lnTo>
                <a:lnTo>
                  <a:pt x="689" y="189"/>
                </a:lnTo>
                <a:lnTo>
                  <a:pt x="695" y="191"/>
                </a:lnTo>
                <a:lnTo>
                  <a:pt x="699" y="195"/>
                </a:lnTo>
                <a:lnTo>
                  <a:pt x="704" y="199"/>
                </a:lnTo>
                <a:lnTo>
                  <a:pt x="713" y="208"/>
                </a:lnTo>
                <a:lnTo>
                  <a:pt x="721" y="218"/>
                </a:lnTo>
                <a:lnTo>
                  <a:pt x="727" y="231"/>
                </a:lnTo>
                <a:lnTo>
                  <a:pt x="732" y="246"/>
                </a:lnTo>
                <a:lnTo>
                  <a:pt x="736" y="262"/>
                </a:lnTo>
                <a:lnTo>
                  <a:pt x="738" y="279"/>
                </a:lnTo>
                <a:lnTo>
                  <a:pt x="741" y="279"/>
                </a:lnTo>
                <a:lnTo>
                  <a:pt x="744" y="280"/>
                </a:lnTo>
                <a:lnTo>
                  <a:pt x="747" y="282"/>
                </a:lnTo>
                <a:lnTo>
                  <a:pt x="749" y="286"/>
                </a:lnTo>
                <a:lnTo>
                  <a:pt x="750" y="291"/>
                </a:lnTo>
                <a:lnTo>
                  <a:pt x="750" y="291"/>
                </a:lnTo>
                <a:lnTo>
                  <a:pt x="749" y="296"/>
                </a:lnTo>
                <a:lnTo>
                  <a:pt x="747" y="300"/>
                </a:lnTo>
                <a:lnTo>
                  <a:pt x="744" y="303"/>
                </a:lnTo>
                <a:lnTo>
                  <a:pt x="741" y="304"/>
                </a:lnTo>
                <a:lnTo>
                  <a:pt x="720" y="304"/>
                </a:lnTo>
                <a:lnTo>
                  <a:pt x="720" y="465"/>
                </a:lnTo>
                <a:lnTo>
                  <a:pt x="732" y="468"/>
                </a:lnTo>
                <a:lnTo>
                  <a:pt x="747" y="470"/>
                </a:lnTo>
                <a:lnTo>
                  <a:pt x="759" y="474"/>
                </a:lnTo>
                <a:lnTo>
                  <a:pt x="772" y="479"/>
                </a:lnTo>
                <a:lnTo>
                  <a:pt x="785" y="483"/>
                </a:lnTo>
                <a:lnTo>
                  <a:pt x="797" y="488"/>
                </a:lnTo>
                <a:lnTo>
                  <a:pt x="810" y="494"/>
                </a:lnTo>
                <a:lnTo>
                  <a:pt x="822" y="500"/>
                </a:lnTo>
                <a:lnTo>
                  <a:pt x="834" y="508"/>
                </a:lnTo>
                <a:lnTo>
                  <a:pt x="845" y="514"/>
                </a:lnTo>
                <a:lnTo>
                  <a:pt x="857" y="523"/>
                </a:lnTo>
                <a:lnTo>
                  <a:pt x="867" y="530"/>
                </a:lnTo>
                <a:lnTo>
                  <a:pt x="878" y="540"/>
                </a:lnTo>
                <a:lnTo>
                  <a:pt x="888" y="549"/>
                </a:lnTo>
                <a:lnTo>
                  <a:pt x="898" y="559"/>
                </a:lnTo>
                <a:lnTo>
                  <a:pt x="907" y="568"/>
                </a:lnTo>
                <a:lnTo>
                  <a:pt x="926" y="590"/>
                </a:lnTo>
                <a:lnTo>
                  <a:pt x="942" y="613"/>
                </a:lnTo>
                <a:lnTo>
                  <a:pt x="956" y="637"/>
                </a:lnTo>
                <a:lnTo>
                  <a:pt x="969" y="662"/>
                </a:lnTo>
                <a:lnTo>
                  <a:pt x="976" y="676"/>
                </a:lnTo>
                <a:lnTo>
                  <a:pt x="981" y="689"/>
                </a:lnTo>
                <a:lnTo>
                  <a:pt x="985" y="703"/>
                </a:lnTo>
                <a:lnTo>
                  <a:pt x="990" y="717"/>
                </a:lnTo>
                <a:lnTo>
                  <a:pt x="994" y="731"/>
                </a:lnTo>
                <a:lnTo>
                  <a:pt x="997" y="746"/>
                </a:lnTo>
                <a:lnTo>
                  <a:pt x="999" y="760"/>
                </a:lnTo>
                <a:lnTo>
                  <a:pt x="1003" y="776"/>
                </a:lnTo>
                <a:lnTo>
                  <a:pt x="1015" y="776"/>
                </a:lnTo>
                <a:lnTo>
                  <a:pt x="1024" y="777"/>
                </a:lnTo>
                <a:lnTo>
                  <a:pt x="1032" y="779"/>
                </a:lnTo>
                <a:lnTo>
                  <a:pt x="1039" y="783"/>
                </a:lnTo>
                <a:lnTo>
                  <a:pt x="1046" y="787"/>
                </a:lnTo>
                <a:lnTo>
                  <a:pt x="1050" y="794"/>
                </a:lnTo>
                <a:lnTo>
                  <a:pt x="1054" y="802"/>
                </a:lnTo>
                <a:lnTo>
                  <a:pt x="1057" y="809"/>
                </a:lnTo>
                <a:lnTo>
                  <a:pt x="1058" y="818"/>
                </a:lnTo>
                <a:lnTo>
                  <a:pt x="1058" y="818"/>
                </a:lnTo>
                <a:lnTo>
                  <a:pt x="1057" y="826"/>
                </a:lnTo>
                <a:lnTo>
                  <a:pt x="1054" y="834"/>
                </a:lnTo>
                <a:lnTo>
                  <a:pt x="1050" y="841"/>
                </a:lnTo>
                <a:lnTo>
                  <a:pt x="1046" y="847"/>
                </a:lnTo>
                <a:lnTo>
                  <a:pt x="1039" y="852"/>
                </a:lnTo>
                <a:lnTo>
                  <a:pt x="1032" y="857"/>
                </a:lnTo>
                <a:lnTo>
                  <a:pt x="1024" y="859"/>
                </a:lnTo>
                <a:lnTo>
                  <a:pt x="1015" y="860"/>
                </a:lnTo>
                <a:lnTo>
                  <a:pt x="327" y="860"/>
                </a:lnTo>
                <a:lnTo>
                  <a:pt x="320" y="859"/>
                </a:lnTo>
                <a:lnTo>
                  <a:pt x="311" y="857"/>
                </a:lnTo>
                <a:lnTo>
                  <a:pt x="305" y="852"/>
                </a:lnTo>
                <a:lnTo>
                  <a:pt x="298" y="847"/>
                </a:lnTo>
                <a:lnTo>
                  <a:pt x="293" y="841"/>
                </a:lnTo>
                <a:lnTo>
                  <a:pt x="289" y="834"/>
                </a:lnTo>
                <a:lnTo>
                  <a:pt x="286" y="826"/>
                </a:lnTo>
                <a:lnTo>
                  <a:pt x="285" y="818"/>
                </a:lnTo>
                <a:lnTo>
                  <a:pt x="285" y="818"/>
                </a:lnTo>
                <a:lnTo>
                  <a:pt x="286" y="809"/>
                </a:lnTo>
                <a:lnTo>
                  <a:pt x="289" y="802"/>
                </a:lnTo>
                <a:lnTo>
                  <a:pt x="293" y="794"/>
                </a:lnTo>
                <a:lnTo>
                  <a:pt x="298" y="787"/>
                </a:lnTo>
                <a:lnTo>
                  <a:pt x="305" y="783"/>
                </a:lnTo>
                <a:lnTo>
                  <a:pt x="311" y="779"/>
                </a:lnTo>
                <a:lnTo>
                  <a:pt x="320" y="777"/>
                </a:lnTo>
                <a:lnTo>
                  <a:pt x="327" y="776"/>
                </a:lnTo>
                <a:lnTo>
                  <a:pt x="341" y="776"/>
                </a:lnTo>
                <a:lnTo>
                  <a:pt x="344" y="760"/>
                </a:lnTo>
                <a:lnTo>
                  <a:pt x="347" y="746"/>
                </a:lnTo>
                <a:lnTo>
                  <a:pt x="350" y="731"/>
                </a:lnTo>
                <a:lnTo>
                  <a:pt x="353" y="717"/>
                </a:lnTo>
                <a:lnTo>
                  <a:pt x="358" y="703"/>
                </a:lnTo>
                <a:lnTo>
                  <a:pt x="363" y="689"/>
                </a:lnTo>
                <a:lnTo>
                  <a:pt x="368" y="676"/>
                </a:lnTo>
                <a:lnTo>
                  <a:pt x="374" y="662"/>
                </a:lnTo>
                <a:lnTo>
                  <a:pt x="387" y="637"/>
                </a:lnTo>
                <a:lnTo>
                  <a:pt x="402" y="613"/>
                </a:lnTo>
                <a:lnTo>
                  <a:pt x="418" y="590"/>
                </a:lnTo>
                <a:lnTo>
                  <a:pt x="435" y="568"/>
                </a:lnTo>
                <a:lnTo>
                  <a:pt x="445" y="559"/>
                </a:lnTo>
                <a:lnTo>
                  <a:pt x="455" y="549"/>
                </a:lnTo>
                <a:lnTo>
                  <a:pt x="466" y="540"/>
                </a:lnTo>
                <a:lnTo>
                  <a:pt x="476" y="530"/>
                </a:lnTo>
                <a:lnTo>
                  <a:pt x="487" y="523"/>
                </a:lnTo>
                <a:lnTo>
                  <a:pt x="498" y="514"/>
                </a:lnTo>
                <a:lnTo>
                  <a:pt x="510" y="508"/>
                </a:lnTo>
                <a:lnTo>
                  <a:pt x="521" y="500"/>
                </a:lnTo>
                <a:lnTo>
                  <a:pt x="534" y="494"/>
                </a:lnTo>
                <a:lnTo>
                  <a:pt x="546" y="488"/>
                </a:lnTo>
                <a:lnTo>
                  <a:pt x="559" y="483"/>
                </a:lnTo>
                <a:lnTo>
                  <a:pt x="570" y="479"/>
                </a:lnTo>
                <a:lnTo>
                  <a:pt x="583" y="474"/>
                </a:lnTo>
                <a:lnTo>
                  <a:pt x="597" y="470"/>
                </a:lnTo>
                <a:lnTo>
                  <a:pt x="610" y="468"/>
                </a:lnTo>
                <a:lnTo>
                  <a:pt x="624" y="465"/>
                </a:lnTo>
                <a:lnTo>
                  <a:pt x="624" y="304"/>
                </a:lnTo>
                <a:lnTo>
                  <a:pt x="603" y="304"/>
                </a:lnTo>
                <a:lnTo>
                  <a:pt x="600" y="303"/>
                </a:lnTo>
                <a:lnTo>
                  <a:pt x="596" y="300"/>
                </a:lnTo>
                <a:lnTo>
                  <a:pt x="594" y="296"/>
                </a:lnTo>
                <a:lnTo>
                  <a:pt x="594" y="291"/>
                </a:lnTo>
                <a:lnTo>
                  <a:pt x="594" y="291"/>
                </a:lnTo>
                <a:lnTo>
                  <a:pt x="594" y="286"/>
                </a:lnTo>
                <a:lnTo>
                  <a:pt x="596" y="282"/>
                </a:lnTo>
                <a:lnTo>
                  <a:pt x="600" y="280"/>
                </a:lnTo>
                <a:lnTo>
                  <a:pt x="603" y="279"/>
                </a:lnTo>
                <a:lnTo>
                  <a:pt x="605" y="279"/>
                </a:lnTo>
                <a:lnTo>
                  <a:pt x="607" y="262"/>
                </a:lnTo>
                <a:lnTo>
                  <a:pt x="611" y="246"/>
                </a:lnTo>
                <a:lnTo>
                  <a:pt x="617" y="231"/>
                </a:lnTo>
                <a:lnTo>
                  <a:pt x="623" y="218"/>
                </a:lnTo>
                <a:lnTo>
                  <a:pt x="631" y="208"/>
                </a:lnTo>
                <a:lnTo>
                  <a:pt x="640" y="199"/>
                </a:lnTo>
                <a:lnTo>
                  <a:pt x="644" y="195"/>
                </a:lnTo>
                <a:lnTo>
                  <a:pt x="648" y="191"/>
                </a:lnTo>
                <a:lnTo>
                  <a:pt x="654" y="189"/>
                </a:lnTo>
                <a:lnTo>
                  <a:pt x="659" y="187"/>
                </a:lnTo>
                <a:lnTo>
                  <a:pt x="657" y="174"/>
                </a:lnTo>
                <a:lnTo>
                  <a:pt x="655" y="158"/>
                </a:lnTo>
                <a:lnTo>
                  <a:pt x="654" y="142"/>
                </a:lnTo>
                <a:lnTo>
                  <a:pt x="654" y="123"/>
                </a:lnTo>
                <a:lnTo>
                  <a:pt x="654" y="107"/>
                </a:lnTo>
                <a:lnTo>
                  <a:pt x="655" y="92"/>
                </a:lnTo>
                <a:lnTo>
                  <a:pt x="656" y="78"/>
                </a:lnTo>
                <a:lnTo>
                  <a:pt x="658" y="65"/>
                </a:lnTo>
                <a:lnTo>
                  <a:pt x="654" y="63"/>
                </a:lnTo>
                <a:lnTo>
                  <a:pt x="649" y="60"/>
                </a:lnTo>
                <a:lnTo>
                  <a:pt x="646" y="56"/>
                </a:lnTo>
                <a:lnTo>
                  <a:pt x="643" y="53"/>
                </a:lnTo>
                <a:lnTo>
                  <a:pt x="641" y="49"/>
                </a:lnTo>
                <a:lnTo>
                  <a:pt x="640" y="44"/>
                </a:lnTo>
                <a:lnTo>
                  <a:pt x="639" y="39"/>
                </a:lnTo>
                <a:lnTo>
                  <a:pt x="637" y="34"/>
                </a:lnTo>
                <a:lnTo>
                  <a:pt x="639" y="27"/>
                </a:lnTo>
                <a:lnTo>
                  <a:pt x="641" y="21"/>
                </a:lnTo>
                <a:lnTo>
                  <a:pt x="644" y="15"/>
                </a:lnTo>
                <a:lnTo>
                  <a:pt x="648" y="10"/>
                </a:lnTo>
                <a:lnTo>
                  <a:pt x="653" y="6"/>
                </a:lnTo>
                <a:lnTo>
                  <a:pt x="658" y="3"/>
                </a:lnTo>
                <a:lnTo>
                  <a:pt x="664" y="1"/>
                </a:lnTo>
                <a:lnTo>
                  <a:pt x="672" y="0"/>
                </a:lnTo>
                <a:close/>
                <a:moveTo>
                  <a:pt x="348" y="908"/>
                </a:moveTo>
                <a:lnTo>
                  <a:pt x="390" y="908"/>
                </a:lnTo>
                <a:lnTo>
                  <a:pt x="390" y="1026"/>
                </a:lnTo>
                <a:lnTo>
                  <a:pt x="391" y="1033"/>
                </a:lnTo>
                <a:lnTo>
                  <a:pt x="392" y="1038"/>
                </a:lnTo>
                <a:lnTo>
                  <a:pt x="395" y="1043"/>
                </a:lnTo>
                <a:lnTo>
                  <a:pt x="399" y="1048"/>
                </a:lnTo>
                <a:lnTo>
                  <a:pt x="403" y="1051"/>
                </a:lnTo>
                <a:lnTo>
                  <a:pt x="408" y="1054"/>
                </a:lnTo>
                <a:lnTo>
                  <a:pt x="415" y="1055"/>
                </a:lnTo>
                <a:lnTo>
                  <a:pt x="420" y="1056"/>
                </a:lnTo>
                <a:lnTo>
                  <a:pt x="420" y="1056"/>
                </a:lnTo>
                <a:lnTo>
                  <a:pt x="427" y="1055"/>
                </a:lnTo>
                <a:lnTo>
                  <a:pt x="432" y="1054"/>
                </a:lnTo>
                <a:lnTo>
                  <a:pt x="438" y="1051"/>
                </a:lnTo>
                <a:lnTo>
                  <a:pt x="442" y="1048"/>
                </a:lnTo>
                <a:lnTo>
                  <a:pt x="446" y="1043"/>
                </a:lnTo>
                <a:lnTo>
                  <a:pt x="448" y="1038"/>
                </a:lnTo>
                <a:lnTo>
                  <a:pt x="451" y="1033"/>
                </a:lnTo>
                <a:lnTo>
                  <a:pt x="451" y="1026"/>
                </a:lnTo>
                <a:lnTo>
                  <a:pt x="451" y="908"/>
                </a:lnTo>
                <a:lnTo>
                  <a:pt x="515" y="908"/>
                </a:lnTo>
                <a:lnTo>
                  <a:pt x="515" y="1026"/>
                </a:lnTo>
                <a:lnTo>
                  <a:pt x="515" y="1033"/>
                </a:lnTo>
                <a:lnTo>
                  <a:pt x="518" y="1038"/>
                </a:lnTo>
                <a:lnTo>
                  <a:pt x="520" y="1043"/>
                </a:lnTo>
                <a:lnTo>
                  <a:pt x="524" y="1048"/>
                </a:lnTo>
                <a:lnTo>
                  <a:pt x="528" y="1051"/>
                </a:lnTo>
                <a:lnTo>
                  <a:pt x="534" y="1054"/>
                </a:lnTo>
                <a:lnTo>
                  <a:pt x="539" y="1055"/>
                </a:lnTo>
                <a:lnTo>
                  <a:pt x="546" y="1056"/>
                </a:lnTo>
                <a:lnTo>
                  <a:pt x="546" y="1056"/>
                </a:lnTo>
                <a:lnTo>
                  <a:pt x="551" y="1055"/>
                </a:lnTo>
                <a:lnTo>
                  <a:pt x="557" y="1054"/>
                </a:lnTo>
                <a:lnTo>
                  <a:pt x="562" y="1051"/>
                </a:lnTo>
                <a:lnTo>
                  <a:pt x="567" y="1048"/>
                </a:lnTo>
                <a:lnTo>
                  <a:pt x="570" y="1043"/>
                </a:lnTo>
                <a:lnTo>
                  <a:pt x="574" y="1038"/>
                </a:lnTo>
                <a:lnTo>
                  <a:pt x="575" y="1033"/>
                </a:lnTo>
                <a:lnTo>
                  <a:pt x="576" y="1026"/>
                </a:lnTo>
                <a:lnTo>
                  <a:pt x="576" y="908"/>
                </a:lnTo>
                <a:lnTo>
                  <a:pt x="640" y="908"/>
                </a:lnTo>
                <a:lnTo>
                  <a:pt x="640" y="1026"/>
                </a:lnTo>
                <a:lnTo>
                  <a:pt x="641" y="1033"/>
                </a:lnTo>
                <a:lnTo>
                  <a:pt x="642" y="1038"/>
                </a:lnTo>
                <a:lnTo>
                  <a:pt x="645" y="1043"/>
                </a:lnTo>
                <a:lnTo>
                  <a:pt x="648" y="1048"/>
                </a:lnTo>
                <a:lnTo>
                  <a:pt x="653" y="1051"/>
                </a:lnTo>
                <a:lnTo>
                  <a:pt x="658" y="1054"/>
                </a:lnTo>
                <a:lnTo>
                  <a:pt x="663" y="1055"/>
                </a:lnTo>
                <a:lnTo>
                  <a:pt x="670" y="1056"/>
                </a:lnTo>
                <a:lnTo>
                  <a:pt x="670" y="1056"/>
                </a:lnTo>
                <a:lnTo>
                  <a:pt x="676" y="1055"/>
                </a:lnTo>
                <a:lnTo>
                  <a:pt x="682" y="1054"/>
                </a:lnTo>
                <a:lnTo>
                  <a:pt x="687" y="1051"/>
                </a:lnTo>
                <a:lnTo>
                  <a:pt x="691" y="1048"/>
                </a:lnTo>
                <a:lnTo>
                  <a:pt x="695" y="1043"/>
                </a:lnTo>
                <a:lnTo>
                  <a:pt x="698" y="1038"/>
                </a:lnTo>
                <a:lnTo>
                  <a:pt x="700" y="1033"/>
                </a:lnTo>
                <a:lnTo>
                  <a:pt x="700" y="1026"/>
                </a:lnTo>
                <a:lnTo>
                  <a:pt x="700" y="908"/>
                </a:lnTo>
                <a:lnTo>
                  <a:pt x="764" y="908"/>
                </a:lnTo>
                <a:lnTo>
                  <a:pt x="764" y="1026"/>
                </a:lnTo>
                <a:lnTo>
                  <a:pt x="765" y="1033"/>
                </a:lnTo>
                <a:lnTo>
                  <a:pt x="767" y="1038"/>
                </a:lnTo>
                <a:lnTo>
                  <a:pt x="769" y="1043"/>
                </a:lnTo>
                <a:lnTo>
                  <a:pt x="774" y="1048"/>
                </a:lnTo>
                <a:lnTo>
                  <a:pt x="778" y="1051"/>
                </a:lnTo>
                <a:lnTo>
                  <a:pt x="783" y="1054"/>
                </a:lnTo>
                <a:lnTo>
                  <a:pt x="789" y="1055"/>
                </a:lnTo>
                <a:lnTo>
                  <a:pt x="795" y="1056"/>
                </a:lnTo>
                <a:lnTo>
                  <a:pt x="801" y="1055"/>
                </a:lnTo>
                <a:lnTo>
                  <a:pt x="806" y="1054"/>
                </a:lnTo>
                <a:lnTo>
                  <a:pt x="811" y="1051"/>
                </a:lnTo>
                <a:lnTo>
                  <a:pt x="816" y="1048"/>
                </a:lnTo>
                <a:lnTo>
                  <a:pt x="820" y="1043"/>
                </a:lnTo>
                <a:lnTo>
                  <a:pt x="822" y="1038"/>
                </a:lnTo>
                <a:lnTo>
                  <a:pt x="824" y="1033"/>
                </a:lnTo>
                <a:lnTo>
                  <a:pt x="825" y="1026"/>
                </a:lnTo>
                <a:lnTo>
                  <a:pt x="825" y="908"/>
                </a:lnTo>
                <a:lnTo>
                  <a:pt x="889" y="908"/>
                </a:lnTo>
                <a:lnTo>
                  <a:pt x="889" y="1026"/>
                </a:lnTo>
                <a:lnTo>
                  <a:pt x="889" y="1033"/>
                </a:lnTo>
                <a:lnTo>
                  <a:pt x="891" y="1038"/>
                </a:lnTo>
                <a:lnTo>
                  <a:pt x="895" y="1043"/>
                </a:lnTo>
                <a:lnTo>
                  <a:pt x="898" y="1048"/>
                </a:lnTo>
                <a:lnTo>
                  <a:pt x="902" y="1051"/>
                </a:lnTo>
                <a:lnTo>
                  <a:pt x="907" y="1054"/>
                </a:lnTo>
                <a:lnTo>
                  <a:pt x="913" y="1055"/>
                </a:lnTo>
                <a:lnTo>
                  <a:pt x="919" y="1056"/>
                </a:lnTo>
                <a:lnTo>
                  <a:pt x="926" y="1055"/>
                </a:lnTo>
                <a:lnTo>
                  <a:pt x="931" y="1054"/>
                </a:lnTo>
                <a:lnTo>
                  <a:pt x="937" y="1051"/>
                </a:lnTo>
                <a:lnTo>
                  <a:pt x="941" y="1048"/>
                </a:lnTo>
                <a:lnTo>
                  <a:pt x="944" y="1043"/>
                </a:lnTo>
                <a:lnTo>
                  <a:pt x="947" y="1038"/>
                </a:lnTo>
                <a:lnTo>
                  <a:pt x="950" y="1033"/>
                </a:lnTo>
                <a:lnTo>
                  <a:pt x="950" y="1026"/>
                </a:lnTo>
                <a:lnTo>
                  <a:pt x="950" y="908"/>
                </a:lnTo>
                <a:lnTo>
                  <a:pt x="992" y="908"/>
                </a:lnTo>
                <a:lnTo>
                  <a:pt x="998" y="910"/>
                </a:lnTo>
                <a:lnTo>
                  <a:pt x="1004" y="911"/>
                </a:lnTo>
                <a:lnTo>
                  <a:pt x="1009" y="914"/>
                </a:lnTo>
                <a:lnTo>
                  <a:pt x="1013" y="917"/>
                </a:lnTo>
                <a:lnTo>
                  <a:pt x="1018" y="922"/>
                </a:lnTo>
                <a:lnTo>
                  <a:pt x="1021" y="928"/>
                </a:lnTo>
                <a:lnTo>
                  <a:pt x="1022" y="933"/>
                </a:lnTo>
                <a:lnTo>
                  <a:pt x="1023" y="940"/>
                </a:lnTo>
                <a:lnTo>
                  <a:pt x="1023" y="1099"/>
                </a:lnTo>
                <a:lnTo>
                  <a:pt x="1076" y="1131"/>
                </a:lnTo>
                <a:lnTo>
                  <a:pt x="1078" y="1133"/>
                </a:lnTo>
                <a:lnTo>
                  <a:pt x="1080" y="1135"/>
                </a:lnTo>
                <a:lnTo>
                  <a:pt x="1080" y="1137"/>
                </a:lnTo>
                <a:lnTo>
                  <a:pt x="1080" y="1140"/>
                </a:lnTo>
                <a:lnTo>
                  <a:pt x="1077" y="1145"/>
                </a:lnTo>
                <a:lnTo>
                  <a:pt x="1073" y="1150"/>
                </a:lnTo>
                <a:lnTo>
                  <a:pt x="1066" y="1155"/>
                </a:lnTo>
                <a:lnTo>
                  <a:pt x="1060" y="1159"/>
                </a:lnTo>
                <a:lnTo>
                  <a:pt x="1052" y="1161"/>
                </a:lnTo>
                <a:lnTo>
                  <a:pt x="1045" y="1162"/>
                </a:lnTo>
                <a:lnTo>
                  <a:pt x="298" y="1162"/>
                </a:lnTo>
                <a:lnTo>
                  <a:pt x="291" y="1161"/>
                </a:lnTo>
                <a:lnTo>
                  <a:pt x="284" y="1159"/>
                </a:lnTo>
                <a:lnTo>
                  <a:pt x="277" y="1155"/>
                </a:lnTo>
                <a:lnTo>
                  <a:pt x="270" y="1150"/>
                </a:lnTo>
                <a:lnTo>
                  <a:pt x="266" y="1145"/>
                </a:lnTo>
                <a:lnTo>
                  <a:pt x="264" y="1140"/>
                </a:lnTo>
                <a:lnTo>
                  <a:pt x="263" y="1137"/>
                </a:lnTo>
                <a:lnTo>
                  <a:pt x="264" y="1135"/>
                </a:lnTo>
                <a:lnTo>
                  <a:pt x="265" y="1133"/>
                </a:lnTo>
                <a:lnTo>
                  <a:pt x="267" y="1131"/>
                </a:lnTo>
                <a:lnTo>
                  <a:pt x="317" y="1100"/>
                </a:lnTo>
                <a:lnTo>
                  <a:pt x="317" y="940"/>
                </a:lnTo>
                <a:lnTo>
                  <a:pt x="318" y="933"/>
                </a:lnTo>
                <a:lnTo>
                  <a:pt x="320" y="928"/>
                </a:lnTo>
                <a:lnTo>
                  <a:pt x="322" y="922"/>
                </a:lnTo>
                <a:lnTo>
                  <a:pt x="326" y="917"/>
                </a:lnTo>
                <a:lnTo>
                  <a:pt x="331" y="914"/>
                </a:lnTo>
                <a:lnTo>
                  <a:pt x="336" y="911"/>
                </a:lnTo>
                <a:lnTo>
                  <a:pt x="341" y="910"/>
                </a:lnTo>
                <a:lnTo>
                  <a:pt x="348" y="90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srgbClr val="000000"/>
              </a:solidFill>
              <a:effectLst/>
              <a:uLnTx/>
              <a:uFillTx/>
              <a:latin typeface="+mn-lt"/>
              <a:ea typeface="+mn-ea"/>
              <a:cs typeface="Arial" charset="0"/>
            </a:endParaRPr>
          </a:p>
        </p:txBody>
      </p:sp>
      <p:sp>
        <p:nvSpPr>
          <p:cNvPr id="56" name="Pentagon 82">
            <a:extLst>
              <a:ext uri="{FF2B5EF4-FFF2-40B4-BE49-F238E27FC236}">
                <a16:creationId xmlns:a16="http://schemas.microsoft.com/office/drawing/2014/main" id="{F21E9D61-F98F-D0F4-6DEB-166B690FD22E}"/>
              </a:ext>
            </a:extLst>
          </p:cNvPr>
          <p:cNvSpPr/>
          <p:nvPr/>
        </p:nvSpPr>
        <p:spPr>
          <a:xfrm>
            <a:off x="4355685" y="1726837"/>
            <a:ext cx="1948136" cy="2995905"/>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24000" tIns="137160" rIns="10800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3</a:t>
            </a:r>
          </a:p>
          <a:p>
            <a:pPr>
              <a:spcAft>
                <a:spcPts val="200"/>
              </a:spcAft>
              <a:defRPr/>
            </a:pPr>
            <a:r>
              <a:rPr lang="en-US" sz="1400" b="1" kern="0" dirty="0">
                <a:solidFill>
                  <a:schemeClr val="tx1"/>
                </a:solidFill>
                <a:latin typeface="Graphik Light" panose="020B0403030202060203" pitchFamily="34" charset="0"/>
              </a:rPr>
              <a:t>Scale AI foundation build</a:t>
            </a:r>
          </a:p>
          <a:p>
            <a:pPr>
              <a:spcAft>
                <a:spcPts val="200"/>
              </a:spcAft>
              <a:defRPr/>
            </a:pPr>
            <a:r>
              <a:rPr kumimoji="0" lang="en-US" sz="1400" b="1" i="0" u="none" strike="noStrike" kern="0" cap="none" spc="0" normalizeH="0" baseline="0" noProof="0" dirty="0">
                <a:ln>
                  <a:noFill/>
                </a:ln>
                <a:solidFill>
                  <a:schemeClr val="tx1"/>
                </a:solidFill>
                <a:effectLst/>
                <a:uLnTx/>
                <a:uFillTx/>
                <a:latin typeface="Graphik Light" panose="020B0403030202060203" pitchFamily="34" charset="0"/>
                <a:ea typeface="+mn-ea"/>
                <a:cs typeface="+mn-cs"/>
              </a:rPr>
              <a:t>MVP App(s) build &amp; deploy</a:t>
            </a: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55" name="Pentagon 82">
            <a:extLst>
              <a:ext uri="{FF2B5EF4-FFF2-40B4-BE49-F238E27FC236}">
                <a16:creationId xmlns:a16="http://schemas.microsoft.com/office/drawing/2014/main" id="{A04B5913-A941-1EB2-E734-167873372733}"/>
              </a:ext>
            </a:extLst>
          </p:cNvPr>
          <p:cNvSpPr/>
          <p:nvPr/>
        </p:nvSpPr>
        <p:spPr>
          <a:xfrm>
            <a:off x="2337684" y="3216122"/>
            <a:ext cx="2232770" cy="1503794"/>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24000" tIns="137160" rIns="10800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2</a:t>
            </a:r>
          </a:p>
          <a:p>
            <a:pPr>
              <a:spcAft>
                <a:spcPts val="200"/>
              </a:spcAft>
              <a:defRPr/>
            </a:pPr>
            <a:r>
              <a:rPr lang="en-US" sz="1400" b="1" kern="0" dirty="0">
                <a:solidFill>
                  <a:schemeClr val="tx1"/>
                </a:solidFill>
                <a:latin typeface="Graphik Light" panose="020B0403030202060203" pitchFamily="34" charset="0"/>
              </a:rPr>
              <a:t>AI application discovery &amp; POC</a:t>
            </a:r>
          </a:p>
          <a:p>
            <a:pPr marL="285750" marR="0" lvl="0" indent="-2857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13" name="Pentagon 82">
            <a:extLst>
              <a:ext uri="{FF2B5EF4-FFF2-40B4-BE49-F238E27FC236}">
                <a16:creationId xmlns:a16="http://schemas.microsoft.com/office/drawing/2014/main" id="{933047E3-2A1B-4829-9E67-9FB9B0576832}"/>
              </a:ext>
            </a:extLst>
          </p:cNvPr>
          <p:cNvSpPr/>
          <p:nvPr/>
        </p:nvSpPr>
        <p:spPr>
          <a:xfrm>
            <a:off x="2322814" y="1718617"/>
            <a:ext cx="2232770" cy="1503794"/>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24000" tIns="137160" rIns="10800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2</a:t>
            </a:r>
          </a:p>
          <a:p>
            <a:pPr>
              <a:spcAft>
                <a:spcPts val="200"/>
              </a:spcAft>
              <a:defRPr/>
            </a:pPr>
            <a:r>
              <a:rPr lang="en-US" sz="1400" b="1" kern="0" dirty="0">
                <a:solidFill>
                  <a:schemeClr val="tx1"/>
                </a:solidFill>
                <a:latin typeface="Graphik Light" panose="020B0403030202060203" pitchFamily="34" charset="0"/>
              </a:rPr>
              <a:t>Scale AI Assessment,</a:t>
            </a:r>
          </a:p>
          <a:p>
            <a:pPr>
              <a:spcAft>
                <a:spcPts val="200"/>
              </a:spcAft>
              <a:defRPr/>
            </a:pPr>
            <a:r>
              <a:rPr lang="en-US" sz="1400" b="1" kern="0" dirty="0">
                <a:solidFill>
                  <a:schemeClr val="tx1"/>
                </a:solidFill>
                <a:latin typeface="Graphik Light" panose="020B0403030202060203" pitchFamily="34" charset="0"/>
              </a:rPr>
              <a:t>Prioritize &amp; Roadmap</a:t>
            </a:r>
          </a:p>
          <a:p>
            <a:pPr marL="285750" marR="0" lvl="0" indent="-2857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14" name="Pentagon 83">
            <a:extLst>
              <a:ext uri="{FF2B5EF4-FFF2-40B4-BE49-F238E27FC236}">
                <a16:creationId xmlns:a16="http://schemas.microsoft.com/office/drawing/2014/main" id="{5826C494-3AAA-4569-B9D5-A93010DAC24C}"/>
              </a:ext>
            </a:extLst>
          </p:cNvPr>
          <p:cNvSpPr/>
          <p:nvPr/>
        </p:nvSpPr>
        <p:spPr>
          <a:xfrm>
            <a:off x="1156036" y="1721443"/>
            <a:ext cx="1349831" cy="2993521"/>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137160" tIns="137160" rIns="13716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1</a:t>
            </a:r>
          </a:p>
          <a:p>
            <a:pPr>
              <a:spcAft>
                <a:spcPts val="200"/>
              </a:spcAft>
              <a:defRPr/>
            </a:pPr>
            <a:r>
              <a:rPr lang="en-US" sz="1400" b="1" kern="0" dirty="0">
                <a:solidFill>
                  <a:schemeClr val="tx1"/>
                </a:solidFill>
                <a:latin typeface="Graphik Light" panose="020B0403030202060203" pitchFamily="34" charset="0"/>
              </a:rPr>
              <a:t>Diagnose current state</a:t>
            </a:r>
            <a:endParaRPr kumimoji="0" lang="en-US" sz="1400" b="1"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graphicFrame>
        <p:nvGraphicFramePr>
          <p:cNvPr id="16" name="Diagram 15">
            <a:extLst>
              <a:ext uri="{FF2B5EF4-FFF2-40B4-BE49-F238E27FC236}">
                <a16:creationId xmlns:a16="http://schemas.microsoft.com/office/drawing/2014/main" id="{C0853958-2D54-447E-9303-AC0A16B5B221}"/>
              </a:ext>
            </a:extLst>
          </p:cNvPr>
          <p:cNvGraphicFramePr/>
          <p:nvPr/>
        </p:nvGraphicFramePr>
        <p:xfrm>
          <a:off x="1136660" y="5062225"/>
          <a:ext cx="10173484" cy="390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a:extLst>
              <a:ext uri="{FF2B5EF4-FFF2-40B4-BE49-F238E27FC236}">
                <a16:creationId xmlns:a16="http://schemas.microsoft.com/office/drawing/2014/main" id="{90ED6868-1E30-4C48-983F-06EC07024E35}"/>
              </a:ext>
            </a:extLst>
          </p:cNvPr>
          <p:cNvGraphicFramePr/>
          <p:nvPr/>
        </p:nvGraphicFramePr>
        <p:xfrm>
          <a:off x="1136662" y="5437272"/>
          <a:ext cx="10173482" cy="3908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8" name="Diagram 17">
            <a:extLst>
              <a:ext uri="{FF2B5EF4-FFF2-40B4-BE49-F238E27FC236}">
                <a16:creationId xmlns:a16="http://schemas.microsoft.com/office/drawing/2014/main" id="{DC039071-A68E-447A-A27F-BD98A14A1DC0}"/>
              </a:ext>
            </a:extLst>
          </p:cNvPr>
          <p:cNvGraphicFramePr/>
          <p:nvPr/>
        </p:nvGraphicFramePr>
        <p:xfrm>
          <a:off x="1136662" y="5812316"/>
          <a:ext cx="10173482" cy="39081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9" name="Diagram 18">
            <a:extLst>
              <a:ext uri="{FF2B5EF4-FFF2-40B4-BE49-F238E27FC236}">
                <a16:creationId xmlns:a16="http://schemas.microsoft.com/office/drawing/2014/main" id="{D356B84B-5A4A-4D47-96A5-DA24E90517CE}"/>
              </a:ext>
            </a:extLst>
          </p:cNvPr>
          <p:cNvGraphicFramePr/>
          <p:nvPr/>
        </p:nvGraphicFramePr>
        <p:xfrm>
          <a:off x="1136661" y="4687180"/>
          <a:ext cx="10173490" cy="39081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21" name="Group 100">
            <a:extLst>
              <a:ext uri="{FF2B5EF4-FFF2-40B4-BE49-F238E27FC236}">
                <a16:creationId xmlns:a16="http://schemas.microsoft.com/office/drawing/2014/main" id="{1FE5E71E-4224-4D8A-BA6A-423576FB6CAD}"/>
              </a:ext>
            </a:extLst>
          </p:cNvPr>
          <p:cNvGrpSpPr/>
          <p:nvPr/>
        </p:nvGrpSpPr>
        <p:grpSpPr>
          <a:xfrm>
            <a:off x="1430834" y="5886295"/>
            <a:ext cx="339605" cy="250538"/>
            <a:chOff x="-848884" y="5458483"/>
            <a:chExt cx="720080" cy="718224"/>
          </a:xfrm>
          <a:solidFill>
            <a:srgbClr val="FFFFFF"/>
          </a:solidFill>
        </p:grpSpPr>
        <p:grpSp>
          <p:nvGrpSpPr>
            <p:cNvPr id="24" name="Group 101">
              <a:extLst>
                <a:ext uri="{FF2B5EF4-FFF2-40B4-BE49-F238E27FC236}">
                  <a16:creationId xmlns:a16="http://schemas.microsoft.com/office/drawing/2014/main" id="{2B95C653-28B5-4C48-A70F-7613CD6DDD2E}"/>
                </a:ext>
              </a:extLst>
            </p:cNvPr>
            <p:cNvGrpSpPr/>
            <p:nvPr/>
          </p:nvGrpSpPr>
          <p:grpSpPr>
            <a:xfrm>
              <a:off x="-805043" y="5499911"/>
              <a:ext cx="639737" cy="641057"/>
              <a:chOff x="5925761" y="3426487"/>
              <a:chExt cx="341312" cy="342900"/>
            </a:xfrm>
            <a:grpFill/>
          </p:grpSpPr>
          <p:sp>
            <p:nvSpPr>
              <p:cNvPr id="26" name="Freeform 103">
                <a:extLst>
                  <a:ext uri="{FF2B5EF4-FFF2-40B4-BE49-F238E27FC236}">
                    <a16:creationId xmlns:a16="http://schemas.microsoft.com/office/drawing/2014/main" id="{2D954EB3-AAFB-46CC-A4F1-1091F9EB4885}"/>
                  </a:ext>
                </a:extLst>
              </p:cNvPr>
              <p:cNvSpPr>
                <a:spLocks/>
              </p:cNvSpPr>
              <p:nvPr/>
            </p:nvSpPr>
            <p:spPr bwMode="auto">
              <a:xfrm>
                <a:off x="5925761" y="3602701"/>
                <a:ext cx="166687" cy="166686"/>
              </a:xfrm>
              <a:custGeom>
                <a:avLst/>
                <a:gdLst>
                  <a:gd name="T0" fmla="*/ 322 w 421"/>
                  <a:gd name="T1" fmla="*/ 0 h 420"/>
                  <a:gd name="T2" fmla="*/ 19 w 421"/>
                  <a:gd name="T3" fmla="*/ 303 h 420"/>
                  <a:gd name="T4" fmla="*/ 15 w 421"/>
                  <a:gd name="T5" fmla="*/ 307 h 420"/>
                  <a:gd name="T6" fmla="*/ 12 w 421"/>
                  <a:gd name="T7" fmla="*/ 313 h 420"/>
                  <a:gd name="T8" fmla="*/ 8 w 421"/>
                  <a:gd name="T9" fmla="*/ 318 h 420"/>
                  <a:gd name="T10" fmla="*/ 6 w 421"/>
                  <a:gd name="T11" fmla="*/ 324 h 420"/>
                  <a:gd name="T12" fmla="*/ 4 w 421"/>
                  <a:gd name="T13" fmla="*/ 330 h 420"/>
                  <a:gd name="T14" fmla="*/ 1 w 421"/>
                  <a:gd name="T15" fmla="*/ 336 h 420"/>
                  <a:gd name="T16" fmla="*/ 0 w 421"/>
                  <a:gd name="T17" fmla="*/ 342 h 420"/>
                  <a:gd name="T18" fmla="*/ 0 w 421"/>
                  <a:gd name="T19" fmla="*/ 349 h 420"/>
                  <a:gd name="T20" fmla="*/ 0 w 421"/>
                  <a:gd name="T21" fmla="*/ 355 h 420"/>
                  <a:gd name="T22" fmla="*/ 1 w 421"/>
                  <a:gd name="T23" fmla="*/ 361 h 420"/>
                  <a:gd name="T24" fmla="*/ 4 w 421"/>
                  <a:gd name="T25" fmla="*/ 368 h 420"/>
                  <a:gd name="T26" fmla="*/ 6 w 421"/>
                  <a:gd name="T27" fmla="*/ 373 h 420"/>
                  <a:gd name="T28" fmla="*/ 8 w 421"/>
                  <a:gd name="T29" fmla="*/ 379 h 420"/>
                  <a:gd name="T30" fmla="*/ 12 w 421"/>
                  <a:gd name="T31" fmla="*/ 385 h 420"/>
                  <a:gd name="T32" fmla="*/ 15 w 421"/>
                  <a:gd name="T33" fmla="*/ 390 h 420"/>
                  <a:gd name="T34" fmla="*/ 19 w 421"/>
                  <a:gd name="T35" fmla="*/ 395 h 420"/>
                  <a:gd name="T36" fmla="*/ 26 w 421"/>
                  <a:gd name="T37" fmla="*/ 401 h 420"/>
                  <a:gd name="T38" fmla="*/ 31 w 421"/>
                  <a:gd name="T39" fmla="*/ 406 h 420"/>
                  <a:gd name="T40" fmla="*/ 36 w 421"/>
                  <a:gd name="T41" fmla="*/ 409 h 420"/>
                  <a:gd name="T42" fmla="*/ 42 w 421"/>
                  <a:gd name="T43" fmla="*/ 413 h 420"/>
                  <a:gd name="T44" fmla="*/ 47 w 421"/>
                  <a:gd name="T45" fmla="*/ 416 h 420"/>
                  <a:gd name="T46" fmla="*/ 53 w 421"/>
                  <a:gd name="T47" fmla="*/ 417 h 420"/>
                  <a:gd name="T48" fmla="*/ 60 w 421"/>
                  <a:gd name="T49" fmla="*/ 419 h 420"/>
                  <a:gd name="T50" fmla="*/ 65 w 421"/>
                  <a:gd name="T51" fmla="*/ 420 h 420"/>
                  <a:gd name="T52" fmla="*/ 72 w 421"/>
                  <a:gd name="T53" fmla="*/ 420 h 420"/>
                  <a:gd name="T54" fmla="*/ 79 w 421"/>
                  <a:gd name="T55" fmla="*/ 420 h 420"/>
                  <a:gd name="T56" fmla="*/ 84 w 421"/>
                  <a:gd name="T57" fmla="*/ 419 h 420"/>
                  <a:gd name="T58" fmla="*/ 91 w 421"/>
                  <a:gd name="T59" fmla="*/ 417 h 420"/>
                  <a:gd name="T60" fmla="*/ 97 w 421"/>
                  <a:gd name="T61" fmla="*/ 416 h 420"/>
                  <a:gd name="T62" fmla="*/ 102 w 421"/>
                  <a:gd name="T63" fmla="*/ 413 h 420"/>
                  <a:gd name="T64" fmla="*/ 108 w 421"/>
                  <a:gd name="T65" fmla="*/ 409 h 420"/>
                  <a:gd name="T66" fmla="*/ 113 w 421"/>
                  <a:gd name="T67" fmla="*/ 406 h 420"/>
                  <a:gd name="T68" fmla="*/ 118 w 421"/>
                  <a:gd name="T69" fmla="*/ 401 h 420"/>
                  <a:gd name="T70" fmla="*/ 421 w 421"/>
                  <a:gd name="T71" fmla="*/ 99 h 420"/>
                  <a:gd name="T72" fmla="*/ 322 w 421"/>
                  <a:gd name="T73"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420">
                    <a:moveTo>
                      <a:pt x="322" y="0"/>
                    </a:moveTo>
                    <a:lnTo>
                      <a:pt x="19" y="303"/>
                    </a:lnTo>
                    <a:lnTo>
                      <a:pt x="15" y="307"/>
                    </a:lnTo>
                    <a:lnTo>
                      <a:pt x="12" y="313"/>
                    </a:lnTo>
                    <a:lnTo>
                      <a:pt x="8" y="318"/>
                    </a:lnTo>
                    <a:lnTo>
                      <a:pt x="6" y="324"/>
                    </a:lnTo>
                    <a:lnTo>
                      <a:pt x="4" y="330"/>
                    </a:lnTo>
                    <a:lnTo>
                      <a:pt x="1" y="336"/>
                    </a:lnTo>
                    <a:lnTo>
                      <a:pt x="0" y="342"/>
                    </a:lnTo>
                    <a:lnTo>
                      <a:pt x="0" y="349"/>
                    </a:lnTo>
                    <a:lnTo>
                      <a:pt x="0" y="355"/>
                    </a:lnTo>
                    <a:lnTo>
                      <a:pt x="1" y="361"/>
                    </a:lnTo>
                    <a:lnTo>
                      <a:pt x="4" y="368"/>
                    </a:lnTo>
                    <a:lnTo>
                      <a:pt x="6" y="373"/>
                    </a:lnTo>
                    <a:lnTo>
                      <a:pt x="8" y="379"/>
                    </a:lnTo>
                    <a:lnTo>
                      <a:pt x="12" y="385"/>
                    </a:lnTo>
                    <a:lnTo>
                      <a:pt x="15" y="390"/>
                    </a:lnTo>
                    <a:lnTo>
                      <a:pt x="19" y="395"/>
                    </a:lnTo>
                    <a:lnTo>
                      <a:pt x="26" y="401"/>
                    </a:lnTo>
                    <a:lnTo>
                      <a:pt x="31" y="406"/>
                    </a:lnTo>
                    <a:lnTo>
                      <a:pt x="36" y="409"/>
                    </a:lnTo>
                    <a:lnTo>
                      <a:pt x="42" y="413"/>
                    </a:lnTo>
                    <a:lnTo>
                      <a:pt x="47" y="416"/>
                    </a:lnTo>
                    <a:lnTo>
                      <a:pt x="53" y="417"/>
                    </a:lnTo>
                    <a:lnTo>
                      <a:pt x="60" y="419"/>
                    </a:lnTo>
                    <a:lnTo>
                      <a:pt x="65" y="420"/>
                    </a:lnTo>
                    <a:lnTo>
                      <a:pt x="72" y="420"/>
                    </a:lnTo>
                    <a:lnTo>
                      <a:pt x="79" y="420"/>
                    </a:lnTo>
                    <a:lnTo>
                      <a:pt x="84" y="419"/>
                    </a:lnTo>
                    <a:lnTo>
                      <a:pt x="91" y="417"/>
                    </a:lnTo>
                    <a:lnTo>
                      <a:pt x="97" y="416"/>
                    </a:lnTo>
                    <a:lnTo>
                      <a:pt x="102" y="413"/>
                    </a:lnTo>
                    <a:lnTo>
                      <a:pt x="108" y="409"/>
                    </a:lnTo>
                    <a:lnTo>
                      <a:pt x="113" y="406"/>
                    </a:lnTo>
                    <a:lnTo>
                      <a:pt x="118" y="401"/>
                    </a:lnTo>
                    <a:lnTo>
                      <a:pt x="421" y="99"/>
                    </a:lnTo>
                    <a:lnTo>
                      <a:pt x="322" y="0"/>
                    </a:lnTo>
                    <a:close/>
                  </a:path>
                </a:pathLst>
              </a:custGeom>
              <a:grpFill/>
              <a:ln>
                <a:noFill/>
              </a:ln>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a:ln>
                    <a:noFill/>
                  </a:ln>
                  <a:solidFill>
                    <a:srgbClr val="000000"/>
                  </a:solidFill>
                  <a:effectLst/>
                  <a:uLnTx/>
                  <a:uFillTx/>
                  <a:latin typeface="+mn-lt"/>
                  <a:ea typeface="+mn-ea"/>
                  <a:cs typeface="Arial" charset="0"/>
                </a:endParaRPr>
              </a:p>
            </p:txBody>
          </p:sp>
          <p:sp>
            <p:nvSpPr>
              <p:cNvPr id="27" name="Freeform 104">
                <a:extLst>
                  <a:ext uri="{FF2B5EF4-FFF2-40B4-BE49-F238E27FC236}">
                    <a16:creationId xmlns:a16="http://schemas.microsoft.com/office/drawing/2014/main" id="{813E5107-FCE2-4C8A-ABB1-A1FC51FE9CDD}"/>
                  </a:ext>
                </a:extLst>
              </p:cNvPr>
              <p:cNvSpPr>
                <a:spLocks/>
              </p:cNvSpPr>
              <p:nvPr/>
            </p:nvSpPr>
            <p:spPr bwMode="auto">
              <a:xfrm>
                <a:off x="6113086" y="3426487"/>
                <a:ext cx="153987" cy="153987"/>
              </a:xfrm>
              <a:custGeom>
                <a:avLst/>
                <a:gdLst>
                  <a:gd name="T0" fmla="*/ 58 w 386"/>
                  <a:gd name="T1" fmla="*/ 386 h 386"/>
                  <a:gd name="T2" fmla="*/ 236 w 386"/>
                  <a:gd name="T3" fmla="*/ 208 h 386"/>
                  <a:gd name="T4" fmla="*/ 291 w 386"/>
                  <a:gd name="T5" fmla="*/ 200 h 386"/>
                  <a:gd name="T6" fmla="*/ 386 w 386"/>
                  <a:gd name="T7" fmla="*/ 52 h 386"/>
                  <a:gd name="T8" fmla="*/ 333 w 386"/>
                  <a:gd name="T9" fmla="*/ 0 h 386"/>
                  <a:gd name="T10" fmla="*/ 186 w 386"/>
                  <a:gd name="T11" fmla="*/ 96 h 386"/>
                  <a:gd name="T12" fmla="*/ 178 w 386"/>
                  <a:gd name="T13" fmla="*/ 150 h 386"/>
                  <a:gd name="T14" fmla="*/ 0 w 386"/>
                  <a:gd name="T15" fmla="*/ 328 h 386"/>
                  <a:gd name="T16" fmla="*/ 58 w 386"/>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386">
                    <a:moveTo>
                      <a:pt x="58" y="386"/>
                    </a:moveTo>
                    <a:lnTo>
                      <a:pt x="236" y="208"/>
                    </a:lnTo>
                    <a:lnTo>
                      <a:pt x="291" y="200"/>
                    </a:lnTo>
                    <a:lnTo>
                      <a:pt x="386" y="52"/>
                    </a:lnTo>
                    <a:lnTo>
                      <a:pt x="333" y="0"/>
                    </a:lnTo>
                    <a:lnTo>
                      <a:pt x="186" y="96"/>
                    </a:lnTo>
                    <a:lnTo>
                      <a:pt x="178" y="150"/>
                    </a:lnTo>
                    <a:lnTo>
                      <a:pt x="0" y="328"/>
                    </a:lnTo>
                    <a:lnTo>
                      <a:pt x="58" y="386"/>
                    </a:lnTo>
                    <a:close/>
                  </a:path>
                </a:pathLst>
              </a:custGeom>
              <a:grpFill/>
              <a:ln>
                <a:noFill/>
              </a:ln>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a:ln>
                    <a:noFill/>
                  </a:ln>
                  <a:solidFill>
                    <a:srgbClr val="000000"/>
                  </a:solidFill>
                  <a:effectLst/>
                  <a:uLnTx/>
                  <a:uFillTx/>
                  <a:latin typeface="+mn-lt"/>
                  <a:ea typeface="+mn-ea"/>
                  <a:cs typeface="Arial" charset="0"/>
                </a:endParaRPr>
              </a:p>
            </p:txBody>
          </p:sp>
        </p:grpSp>
        <p:sp>
          <p:nvSpPr>
            <p:cNvPr id="25" name="Freeform 102">
              <a:extLst>
                <a:ext uri="{FF2B5EF4-FFF2-40B4-BE49-F238E27FC236}">
                  <a16:creationId xmlns:a16="http://schemas.microsoft.com/office/drawing/2014/main" id="{9F33CB28-8941-49EF-BDB8-C1FBAD776EB8}"/>
                </a:ext>
              </a:extLst>
            </p:cNvPr>
            <p:cNvSpPr>
              <a:spLocks/>
            </p:cNvSpPr>
            <p:nvPr/>
          </p:nvSpPr>
          <p:spPr bwMode="auto">
            <a:xfrm>
              <a:off x="-848884" y="5458483"/>
              <a:ext cx="720080" cy="718224"/>
            </a:xfrm>
            <a:custGeom>
              <a:avLst/>
              <a:gdLst>
                <a:gd name="T0" fmla="*/ 745 w 967"/>
                <a:gd name="T1" fmla="*/ 771 h 966"/>
                <a:gd name="T2" fmla="*/ 958 w 967"/>
                <a:gd name="T3" fmla="*/ 842 h 966"/>
                <a:gd name="T4" fmla="*/ 966 w 967"/>
                <a:gd name="T5" fmla="*/ 805 h 966"/>
                <a:gd name="T6" fmla="*/ 966 w 967"/>
                <a:gd name="T7" fmla="*/ 767 h 966"/>
                <a:gd name="T8" fmla="*/ 957 w 967"/>
                <a:gd name="T9" fmla="*/ 730 h 966"/>
                <a:gd name="T10" fmla="*/ 940 w 967"/>
                <a:gd name="T11" fmla="*/ 696 h 966"/>
                <a:gd name="T12" fmla="*/ 915 w 967"/>
                <a:gd name="T13" fmla="*/ 664 h 966"/>
                <a:gd name="T14" fmla="*/ 884 w 967"/>
                <a:gd name="T15" fmla="*/ 640 h 966"/>
                <a:gd name="T16" fmla="*/ 849 w 967"/>
                <a:gd name="T17" fmla="*/ 623 h 966"/>
                <a:gd name="T18" fmla="*/ 812 w 967"/>
                <a:gd name="T19" fmla="*/ 614 h 966"/>
                <a:gd name="T20" fmla="*/ 774 w 967"/>
                <a:gd name="T21" fmla="*/ 614 h 966"/>
                <a:gd name="T22" fmla="*/ 737 w 967"/>
                <a:gd name="T23" fmla="*/ 620 h 966"/>
                <a:gd name="T24" fmla="*/ 345 w 967"/>
                <a:gd name="T25" fmla="*/ 228 h 966"/>
                <a:gd name="T26" fmla="*/ 352 w 967"/>
                <a:gd name="T27" fmla="*/ 191 h 966"/>
                <a:gd name="T28" fmla="*/ 352 w 967"/>
                <a:gd name="T29" fmla="*/ 153 h 966"/>
                <a:gd name="T30" fmla="*/ 343 w 967"/>
                <a:gd name="T31" fmla="*/ 116 h 966"/>
                <a:gd name="T32" fmla="*/ 326 w 967"/>
                <a:gd name="T33" fmla="*/ 81 h 966"/>
                <a:gd name="T34" fmla="*/ 301 w 967"/>
                <a:gd name="T35" fmla="*/ 50 h 966"/>
                <a:gd name="T36" fmla="*/ 262 w 967"/>
                <a:gd name="T37" fmla="*/ 21 h 966"/>
                <a:gd name="T38" fmla="*/ 218 w 967"/>
                <a:gd name="T39" fmla="*/ 4 h 966"/>
                <a:gd name="T40" fmla="*/ 261 w 967"/>
                <a:gd name="T41" fmla="*/ 74 h 966"/>
                <a:gd name="T42" fmla="*/ 7 w 967"/>
                <a:gd name="T43" fmla="*/ 124 h 966"/>
                <a:gd name="T44" fmla="*/ 1 w 967"/>
                <a:gd name="T45" fmla="*/ 159 h 966"/>
                <a:gd name="T46" fmla="*/ 1 w 967"/>
                <a:gd name="T47" fmla="*/ 194 h 966"/>
                <a:gd name="T48" fmla="*/ 7 w 967"/>
                <a:gd name="T49" fmla="*/ 228 h 966"/>
                <a:gd name="T50" fmla="*/ 22 w 967"/>
                <a:gd name="T51" fmla="*/ 261 h 966"/>
                <a:gd name="T52" fmla="*/ 42 w 967"/>
                <a:gd name="T53" fmla="*/ 291 h 966"/>
                <a:gd name="T54" fmla="*/ 71 w 967"/>
                <a:gd name="T55" fmla="*/ 318 h 966"/>
                <a:gd name="T56" fmla="*/ 105 w 967"/>
                <a:gd name="T57" fmla="*/ 337 h 966"/>
                <a:gd name="T58" fmla="*/ 142 w 967"/>
                <a:gd name="T59" fmla="*/ 348 h 966"/>
                <a:gd name="T60" fmla="*/ 180 w 967"/>
                <a:gd name="T61" fmla="*/ 352 h 966"/>
                <a:gd name="T62" fmla="*/ 217 w 967"/>
                <a:gd name="T63" fmla="*/ 347 h 966"/>
                <a:gd name="T64" fmla="*/ 626 w 967"/>
                <a:gd name="T65" fmla="*/ 724 h 966"/>
                <a:gd name="T66" fmla="*/ 616 w 967"/>
                <a:gd name="T67" fmla="*/ 761 h 966"/>
                <a:gd name="T68" fmla="*/ 614 w 967"/>
                <a:gd name="T69" fmla="*/ 799 h 966"/>
                <a:gd name="T70" fmla="*/ 619 w 967"/>
                <a:gd name="T71" fmla="*/ 836 h 966"/>
                <a:gd name="T72" fmla="*/ 634 w 967"/>
                <a:gd name="T73" fmla="*/ 871 h 966"/>
                <a:gd name="T74" fmla="*/ 656 w 967"/>
                <a:gd name="T75" fmla="*/ 904 h 966"/>
                <a:gd name="T76" fmla="*/ 681 w 967"/>
                <a:gd name="T77" fmla="*/ 929 h 966"/>
                <a:gd name="T78" fmla="*/ 707 w 967"/>
                <a:gd name="T79" fmla="*/ 945 h 966"/>
                <a:gd name="T80" fmla="*/ 735 w 967"/>
                <a:gd name="T81" fmla="*/ 957 h 966"/>
                <a:gd name="T82" fmla="*/ 764 w 967"/>
                <a:gd name="T83" fmla="*/ 963 h 966"/>
                <a:gd name="T84" fmla="*/ 813 w 967"/>
                <a:gd name="T85" fmla="*/ 964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7" h="966">
                  <a:moveTo>
                    <a:pt x="813" y="964"/>
                  </a:moveTo>
                  <a:lnTo>
                    <a:pt x="718" y="869"/>
                  </a:lnTo>
                  <a:lnTo>
                    <a:pt x="745" y="771"/>
                  </a:lnTo>
                  <a:lnTo>
                    <a:pt x="844" y="744"/>
                  </a:lnTo>
                  <a:lnTo>
                    <a:pt x="955" y="855"/>
                  </a:lnTo>
                  <a:lnTo>
                    <a:pt x="958" y="842"/>
                  </a:lnTo>
                  <a:lnTo>
                    <a:pt x="962" y="831"/>
                  </a:lnTo>
                  <a:lnTo>
                    <a:pt x="965" y="818"/>
                  </a:lnTo>
                  <a:lnTo>
                    <a:pt x="966" y="805"/>
                  </a:lnTo>
                  <a:lnTo>
                    <a:pt x="967" y="793"/>
                  </a:lnTo>
                  <a:lnTo>
                    <a:pt x="967" y="781"/>
                  </a:lnTo>
                  <a:lnTo>
                    <a:pt x="966" y="767"/>
                  </a:lnTo>
                  <a:lnTo>
                    <a:pt x="963" y="755"/>
                  </a:lnTo>
                  <a:lnTo>
                    <a:pt x="960" y="743"/>
                  </a:lnTo>
                  <a:lnTo>
                    <a:pt x="957" y="730"/>
                  </a:lnTo>
                  <a:lnTo>
                    <a:pt x="952" y="719"/>
                  </a:lnTo>
                  <a:lnTo>
                    <a:pt x="947" y="707"/>
                  </a:lnTo>
                  <a:lnTo>
                    <a:pt x="940" y="696"/>
                  </a:lnTo>
                  <a:lnTo>
                    <a:pt x="932" y="684"/>
                  </a:lnTo>
                  <a:lnTo>
                    <a:pt x="924" y="674"/>
                  </a:lnTo>
                  <a:lnTo>
                    <a:pt x="915" y="664"/>
                  </a:lnTo>
                  <a:lnTo>
                    <a:pt x="905" y="655"/>
                  </a:lnTo>
                  <a:lnTo>
                    <a:pt x="895" y="647"/>
                  </a:lnTo>
                  <a:lnTo>
                    <a:pt x="884" y="640"/>
                  </a:lnTo>
                  <a:lnTo>
                    <a:pt x="873" y="633"/>
                  </a:lnTo>
                  <a:lnTo>
                    <a:pt x="860" y="627"/>
                  </a:lnTo>
                  <a:lnTo>
                    <a:pt x="849" y="623"/>
                  </a:lnTo>
                  <a:lnTo>
                    <a:pt x="837" y="619"/>
                  </a:lnTo>
                  <a:lnTo>
                    <a:pt x="824" y="616"/>
                  </a:lnTo>
                  <a:lnTo>
                    <a:pt x="812" y="614"/>
                  </a:lnTo>
                  <a:lnTo>
                    <a:pt x="800" y="613"/>
                  </a:lnTo>
                  <a:lnTo>
                    <a:pt x="786" y="613"/>
                  </a:lnTo>
                  <a:lnTo>
                    <a:pt x="774" y="614"/>
                  </a:lnTo>
                  <a:lnTo>
                    <a:pt x="762" y="615"/>
                  </a:lnTo>
                  <a:lnTo>
                    <a:pt x="749" y="617"/>
                  </a:lnTo>
                  <a:lnTo>
                    <a:pt x="737" y="620"/>
                  </a:lnTo>
                  <a:lnTo>
                    <a:pt x="725" y="625"/>
                  </a:lnTo>
                  <a:lnTo>
                    <a:pt x="340" y="241"/>
                  </a:lnTo>
                  <a:lnTo>
                    <a:pt x="345" y="228"/>
                  </a:lnTo>
                  <a:lnTo>
                    <a:pt x="348" y="216"/>
                  </a:lnTo>
                  <a:lnTo>
                    <a:pt x="350" y="204"/>
                  </a:lnTo>
                  <a:lnTo>
                    <a:pt x="352" y="191"/>
                  </a:lnTo>
                  <a:lnTo>
                    <a:pt x="353" y="179"/>
                  </a:lnTo>
                  <a:lnTo>
                    <a:pt x="353" y="167"/>
                  </a:lnTo>
                  <a:lnTo>
                    <a:pt x="352" y="153"/>
                  </a:lnTo>
                  <a:lnTo>
                    <a:pt x="349" y="141"/>
                  </a:lnTo>
                  <a:lnTo>
                    <a:pt x="347" y="129"/>
                  </a:lnTo>
                  <a:lnTo>
                    <a:pt x="343" y="116"/>
                  </a:lnTo>
                  <a:lnTo>
                    <a:pt x="338" y="105"/>
                  </a:lnTo>
                  <a:lnTo>
                    <a:pt x="332" y="93"/>
                  </a:lnTo>
                  <a:lnTo>
                    <a:pt x="326" y="81"/>
                  </a:lnTo>
                  <a:lnTo>
                    <a:pt x="319" y="71"/>
                  </a:lnTo>
                  <a:lnTo>
                    <a:pt x="310" y="60"/>
                  </a:lnTo>
                  <a:lnTo>
                    <a:pt x="301" y="50"/>
                  </a:lnTo>
                  <a:lnTo>
                    <a:pt x="289" y="39"/>
                  </a:lnTo>
                  <a:lnTo>
                    <a:pt x="275" y="30"/>
                  </a:lnTo>
                  <a:lnTo>
                    <a:pt x="262" y="21"/>
                  </a:lnTo>
                  <a:lnTo>
                    <a:pt x="247" y="14"/>
                  </a:lnTo>
                  <a:lnTo>
                    <a:pt x="233" y="9"/>
                  </a:lnTo>
                  <a:lnTo>
                    <a:pt x="218" y="4"/>
                  </a:lnTo>
                  <a:lnTo>
                    <a:pt x="202" y="1"/>
                  </a:lnTo>
                  <a:lnTo>
                    <a:pt x="187" y="0"/>
                  </a:lnTo>
                  <a:lnTo>
                    <a:pt x="261" y="74"/>
                  </a:lnTo>
                  <a:lnTo>
                    <a:pt x="229" y="194"/>
                  </a:lnTo>
                  <a:lnTo>
                    <a:pt x="109" y="226"/>
                  </a:lnTo>
                  <a:lnTo>
                    <a:pt x="7" y="124"/>
                  </a:lnTo>
                  <a:lnTo>
                    <a:pt x="4" y="135"/>
                  </a:lnTo>
                  <a:lnTo>
                    <a:pt x="2" y="146"/>
                  </a:lnTo>
                  <a:lnTo>
                    <a:pt x="1" y="159"/>
                  </a:lnTo>
                  <a:lnTo>
                    <a:pt x="0" y="170"/>
                  </a:lnTo>
                  <a:lnTo>
                    <a:pt x="0" y="182"/>
                  </a:lnTo>
                  <a:lnTo>
                    <a:pt x="1" y="194"/>
                  </a:lnTo>
                  <a:lnTo>
                    <a:pt x="2" y="205"/>
                  </a:lnTo>
                  <a:lnTo>
                    <a:pt x="4" y="217"/>
                  </a:lnTo>
                  <a:lnTo>
                    <a:pt x="7" y="228"/>
                  </a:lnTo>
                  <a:lnTo>
                    <a:pt x="12" y="239"/>
                  </a:lnTo>
                  <a:lnTo>
                    <a:pt x="16" y="251"/>
                  </a:lnTo>
                  <a:lnTo>
                    <a:pt x="22" y="261"/>
                  </a:lnTo>
                  <a:lnTo>
                    <a:pt x="28" y="272"/>
                  </a:lnTo>
                  <a:lnTo>
                    <a:pt x="35" y="281"/>
                  </a:lnTo>
                  <a:lnTo>
                    <a:pt x="42" y="291"/>
                  </a:lnTo>
                  <a:lnTo>
                    <a:pt x="51" y="300"/>
                  </a:lnTo>
                  <a:lnTo>
                    <a:pt x="61" y="309"/>
                  </a:lnTo>
                  <a:lnTo>
                    <a:pt x="71" y="318"/>
                  </a:lnTo>
                  <a:lnTo>
                    <a:pt x="83" y="325"/>
                  </a:lnTo>
                  <a:lnTo>
                    <a:pt x="94" y="331"/>
                  </a:lnTo>
                  <a:lnTo>
                    <a:pt x="105" y="337"/>
                  </a:lnTo>
                  <a:lnTo>
                    <a:pt x="117" y="341"/>
                  </a:lnTo>
                  <a:lnTo>
                    <a:pt x="130" y="346"/>
                  </a:lnTo>
                  <a:lnTo>
                    <a:pt x="142" y="348"/>
                  </a:lnTo>
                  <a:lnTo>
                    <a:pt x="154" y="350"/>
                  </a:lnTo>
                  <a:lnTo>
                    <a:pt x="167" y="352"/>
                  </a:lnTo>
                  <a:lnTo>
                    <a:pt x="180" y="352"/>
                  </a:lnTo>
                  <a:lnTo>
                    <a:pt x="192" y="352"/>
                  </a:lnTo>
                  <a:lnTo>
                    <a:pt x="205" y="349"/>
                  </a:lnTo>
                  <a:lnTo>
                    <a:pt x="217" y="347"/>
                  </a:lnTo>
                  <a:lnTo>
                    <a:pt x="229" y="344"/>
                  </a:lnTo>
                  <a:lnTo>
                    <a:pt x="242" y="339"/>
                  </a:lnTo>
                  <a:lnTo>
                    <a:pt x="626" y="724"/>
                  </a:lnTo>
                  <a:lnTo>
                    <a:pt x="622" y="736"/>
                  </a:lnTo>
                  <a:lnTo>
                    <a:pt x="618" y="748"/>
                  </a:lnTo>
                  <a:lnTo>
                    <a:pt x="616" y="761"/>
                  </a:lnTo>
                  <a:lnTo>
                    <a:pt x="614" y="773"/>
                  </a:lnTo>
                  <a:lnTo>
                    <a:pt x="614" y="786"/>
                  </a:lnTo>
                  <a:lnTo>
                    <a:pt x="614" y="799"/>
                  </a:lnTo>
                  <a:lnTo>
                    <a:pt x="615" y="811"/>
                  </a:lnTo>
                  <a:lnTo>
                    <a:pt x="617" y="823"/>
                  </a:lnTo>
                  <a:lnTo>
                    <a:pt x="619" y="836"/>
                  </a:lnTo>
                  <a:lnTo>
                    <a:pt x="624" y="848"/>
                  </a:lnTo>
                  <a:lnTo>
                    <a:pt x="628" y="860"/>
                  </a:lnTo>
                  <a:lnTo>
                    <a:pt x="634" y="871"/>
                  </a:lnTo>
                  <a:lnTo>
                    <a:pt x="641" y="883"/>
                  </a:lnTo>
                  <a:lnTo>
                    <a:pt x="647" y="894"/>
                  </a:lnTo>
                  <a:lnTo>
                    <a:pt x="656" y="904"/>
                  </a:lnTo>
                  <a:lnTo>
                    <a:pt x="665" y="914"/>
                  </a:lnTo>
                  <a:lnTo>
                    <a:pt x="673" y="922"/>
                  </a:lnTo>
                  <a:lnTo>
                    <a:pt x="681" y="929"/>
                  </a:lnTo>
                  <a:lnTo>
                    <a:pt x="689" y="934"/>
                  </a:lnTo>
                  <a:lnTo>
                    <a:pt x="698" y="940"/>
                  </a:lnTo>
                  <a:lnTo>
                    <a:pt x="707" y="945"/>
                  </a:lnTo>
                  <a:lnTo>
                    <a:pt x="716" y="950"/>
                  </a:lnTo>
                  <a:lnTo>
                    <a:pt x="726" y="953"/>
                  </a:lnTo>
                  <a:lnTo>
                    <a:pt x="735" y="957"/>
                  </a:lnTo>
                  <a:lnTo>
                    <a:pt x="745" y="960"/>
                  </a:lnTo>
                  <a:lnTo>
                    <a:pt x="754" y="962"/>
                  </a:lnTo>
                  <a:lnTo>
                    <a:pt x="764" y="963"/>
                  </a:lnTo>
                  <a:lnTo>
                    <a:pt x="774" y="964"/>
                  </a:lnTo>
                  <a:lnTo>
                    <a:pt x="794" y="966"/>
                  </a:lnTo>
                  <a:lnTo>
                    <a:pt x="813" y="964"/>
                  </a:lnTo>
                  <a:close/>
                </a:path>
              </a:pathLst>
            </a:custGeom>
            <a:grpFill/>
            <a:ln>
              <a:noFill/>
            </a:ln>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a:ln>
                  <a:noFill/>
                </a:ln>
                <a:solidFill>
                  <a:srgbClr val="000000"/>
                </a:solidFill>
                <a:effectLst/>
                <a:uLnTx/>
                <a:uFillTx/>
                <a:latin typeface="+mn-lt"/>
                <a:ea typeface="+mn-ea"/>
                <a:cs typeface="Arial" charset="0"/>
              </a:endParaRPr>
            </a:p>
          </p:txBody>
        </p:sp>
      </p:grpSp>
      <p:sp>
        <p:nvSpPr>
          <p:cNvPr id="22" name="Freeform 24">
            <a:extLst>
              <a:ext uri="{FF2B5EF4-FFF2-40B4-BE49-F238E27FC236}">
                <a16:creationId xmlns:a16="http://schemas.microsoft.com/office/drawing/2014/main" id="{971A899C-3260-44A0-905F-51D61412B72C}"/>
              </a:ext>
            </a:extLst>
          </p:cNvPr>
          <p:cNvSpPr>
            <a:spLocks noEditPoints="1"/>
          </p:cNvSpPr>
          <p:nvPr/>
        </p:nvSpPr>
        <p:spPr bwMode="auto">
          <a:xfrm>
            <a:off x="1457418" y="5519425"/>
            <a:ext cx="290585" cy="240638"/>
          </a:xfrm>
          <a:custGeom>
            <a:avLst/>
            <a:gdLst>
              <a:gd name="T0" fmla="*/ 1244 w 1998"/>
              <a:gd name="T1" fmla="*/ 940 h 2012"/>
              <a:gd name="T2" fmla="*/ 1072 w 1998"/>
              <a:gd name="T3" fmla="*/ 769 h 2012"/>
              <a:gd name="T4" fmla="*/ 903 w 1998"/>
              <a:gd name="T5" fmla="*/ 512 h 2012"/>
              <a:gd name="T6" fmla="*/ 692 w 1998"/>
              <a:gd name="T7" fmla="*/ 679 h 2012"/>
              <a:gd name="T8" fmla="*/ 450 w 1998"/>
              <a:gd name="T9" fmla="*/ 563 h 2012"/>
              <a:gd name="T10" fmla="*/ 342 w 1998"/>
              <a:gd name="T11" fmla="*/ 851 h 2012"/>
              <a:gd name="T12" fmla="*/ 213 w 1998"/>
              <a:gd name="T13" fmla="*/ 1056 h 2012"/>
              <a:gd name="T14" fmla="*/ 0 w 1998"/>
              <a:gd name="T15" fmla="*/ 1279 h 2012"/>
              <a:gd name="T16" fmla="*/ 210 w 1998"/>
              <a:gd name="T17" fmla="*/ 1447 h 2012"/>
              <a:gd name="T18" fmla="*/ 151 w 1998"/>
              <a:gd name="T19" fmla="*/ 1709 h 2012"/>
              <a:gd name="T20" fmla="*/ 455 w 1998"/>
              <a:gd name="T21" fmla="*/ 1750 h 2012"/>
              <a:gd name="T22" fmla="*/ 684 w 1998"/>
              <a:gd name="T23" fmla="*/ 1830 h 2012"/>
              <a:gd name="T24" fmla="*/ 948 w 1998"/>
              <a:gd name="T25" fmla="*/ 1988 h 2012"/>
              <a:gd name="T26" fmla="*/ 1065 w 1998"/>
              <a:gd name="T27" fmla="*/ 1746 h 2012"/>
              <a:gd name="T28" fmla="*/ 1334 w 1998"/>
              <a:gd name="T29" fmla="*/ 1746 h 2012"/>
              <a:gd name="T30" fmla="*/ 1307 w 1998"/>
              <a:gd name="T31" fmla="*/ 1439 h 2012"/>
              <a:gd name="T32" fmla="*/ 1334 w 1998"/>
              <a:gd name="T33" fmla="*/ 1198 h 2012"/>
              <a:gd name="T34" fmla="*/ 1429 w 1998"/>
              <a:gd name="T35" fmla="*/ 905 h 2012"/>
              <a:gd name="T36" fmla="*/ 611 w 1998"/>
              <a:gd name="T37" fmla="*/ 1392 h 2012"/>
              <a:gd name="T38" fmla="*/ 899 w 1998"/>
              <a:gd name="T39" fmla="*/ 1103 h 2012"/>
              <a:gd name="T40" fmla="*/ 1998 w 1998"/>
              <a:gd name="T41" fmla="*/ 488 h 2012"/>
              <a:gd name="T42" fmla="*/ 1827 w 1998"/>
              <a:gd name="T43" fmla="*/ 312 h 2012"/>
              <a:gd name="T44" fmla="*/ 1687 w 1998"/>
              <a:gd name="T45" fmla="*/ 172 h 2012"/>
              <a:gd name="T46" fmla="*/ 1511 w 1998"/>
              <a:gd name="T47" fmla="*/ 0 h 2012"/>
              <a:gd name="T48" fmla="*/ 1298 w 1998"/>
              <a:gd name="T49" fmla="*/ 228 h 2012"/>
              <a:gd name="T50" fmla="*/ 1080 w 1998"/>
              <a:gd name="T51" fmla="*/ 343 h 2012"/>
              <a:gd name="T52" fmla="*/ 1231 w 1998"/>
              <a:gd name="T53" fmla="*/ 615 h 2012"/>
              <a:gd name="T54" fmla="*/ 1273 w 1998"/>
              <a:gd name="T55" fmla="*/ 857 h 2012"/>
              <a:gd name="T56" fmla="*/ 1579 w 1998"/>
              <a:gd name="T57" fmla="*/ 799 h 2012"/>
              <a:gd name="T58" fmla="*/ 1822 w 1998"/>
              <a:gd name="T59" fmla="*/ 833 h 2012"/>
              <a:gd name="T60" fmla="*/ 1860 w 1998"/>
              <a:gd name="T61" fmla="*/ 524 h 2012"/>
              <a:gd name="T62" fmla="*/ 1631 w 1998"/>
              <a:gd name="T63" fmla="*/ 568 h 2012"/>
              <a:gd name="T64" fmla="*/ 1430 w 1998"/>
              <a:gd name="T65" fmla="*/ 367 h 2012"/>
              <a:gd name="T66" fmla="*/ 1631 w 1998"/>
              <a:gd name="T67" fmla="*/ 568 h 2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98" h="2012">
                <a:moveTo>
                  <a:pt x="1429" y="905"/>
                </a:moveTo>
                <a:cubicBezTo>
                  <a:pt x="1244" y="940"/>
                  <a:pt x="1244" y="940"/>
                  <a:pt x="1244" y="940"/>
                </a:cubicBezTo>
                <a:cubicBezTo>
                  <a:pt x="1244" y="940"/>
                  <a:pt x="1196" y="874"/>
                  <a:pt x="1167" y="845"/>
                </a:cubicBezTo>
                <a:cubicBezTo>
                  <a:pt x="1138" y="817"/>
                  <a:pt x="1072" y="769"/>
                  <a:pt x="1072" y="769"/>
                </a:cubicBezTo>
                <a:cubicBezTo>
                  <a:pt x="1107" y="583"/>
                  <a:pt x="1107" y="583"/>
                  <a:pt x="1107" y="583"/>
                </a:cubicBezTo>
                <a:cubicBezTo>
                  <a:pt x="903" y="512"/>
                  <a:pt x="903" y="512"/>
                  <a:pt x="903" y="512"/>
                </a:cubicBezTo>
                <a:cubicBezTo>
                  <a:pt x="814" y="678"/>
                  <a:pt x="814" y="678"/>
                  <a:pt x="814" y="678"/>
                </a:cubicBezTo>
                <a:cubicBezTo>
                  <a:pt x="814" y="678"/>
                  <a:pt x="733" y="675"/>
                  <a:pt x="692" y="679"/>
                </a:cubicBezTo>
                <a:cubicBezTo>
                  <a:pt x="652" y="683"/>
                  <a:pt x="573" y="705"/>
                  <a:pt x="573" y="705"/>
                </a:cubicBezTo>
                <a:cubicBezTo>
                  <a:pt x="450" y="563"/>
                  <a:pt x="450" y="563"/>
                  <a:pt x="450" y="563"/>
                </a:cubicBezTo>
                <a:cubicBezTo>
                  <a:pt x="267" y="678"/>
                  <a:pt x="267" y="678"/>
                  <a:pt x="267" y="678"/>
                </a:cubicBezTo>
                <a:cubicBezTo>
                  <a:pt x="342" y="851"/>
                  <a:pt x="342" y="851"/>
                  <a:pt x="342" y="851"/>
                </a:cubicBezTo>
                <a:cubicBezTo>
                  <a:pt x="342" y="851"/>
                  <a:pt x="288" y="912"/>
                  <a:pt x="266" y="947"/>
                </a:cubicBezTo>
                <a:cubicBezTo>
                  <a:pt x="244" y="981"/>
                  <a:pt x="213" y="1056"/>
                  <a:pt x="213" y="1056"/>
                </a:cubicBezTo>
                <a:cubicBezTo>
                  <a:pt x="24" y="1064"/>
                  <a:pt x="24" y="1064"/>
                  <a:pt x="24" y="1064"/>
                </a:cubicBezTo>
                <a:cubicBezTo>
                  <a:pt x="0" y="1279"/>
                  <a:pt x="0" y="1279"/>
                  <a:pt x="0" y="1279"/>
                </a:cubicBezTo>
                <a:cubicBezTo>
                  <a:pt x="182" y="1328"/>
                  <a:pt x="182" y="1328"/>
                  <a:pt x="182" y="1328"/>
                </a:cubicBezTo>
                <a:cubicBezTo>
                  <a:pt x="182" y="1328"/>
                  <a:pt x="196" y="1408"/>
                  <a:pt x="210" y="1447"/>
                </a:cubicBezTo>
                <a:cubicBezTo>
                  <a:pt x="223" y="1485"/>
                  <a:pt x="262" y="1557"/>
                  <a:pt x="262" y="1557"/>
                </a:cubicBezTo>
                <a:cubicBezTo>
                  <a:pt x="151" y="1709"/>
                  <a:pt x="151" y="1709"/>
                  <a:pt x="151" y="1709"/>
                </a:cubicBezTo>
                <a:cubicBezTo>
                  <a:pt x="303" y="1861"/>
                  <a:pt x="303" y="1861"/>
                  <a:pt x="303" y="1861"/>
                </a:cubicBezTo>
                <a:cubicBezTo>
                  <a:pt x="455" y="1750"/>
                  <a:pt x="455" y="1750"/>
                  <a:pt x="455" y="1750"/>
                </a:cubicBezTo>
                <a:cubicBezTo>
                  <a:pt x="455" y="1750"/>
                  <a:pt x="527" y="1789"/>
                  <a:pt x="566" y="1802"/>
                </a:cubicBezTo>
                <a:cubicBezTo>
                  <a:pt x="604" y="1816"/>
                  <a:pt x="684" y="1830"/>
                  <a:pt x="684" y="1830"/>
                </a:cubicBezTo>
                <a:cubicBezTo>
                  <a:pt x="734" y="2012"/>
                  <a:pt x="734" y="2012"/>
                  <a:pt x="734" y="2012"/>
                </a:cubicBezTo>
                <a:cubicBezTo>
                  <a:pt x="948" y="1988"/>
                  <a:pt x="948" y="1988"/>
                  <a:pt x="948" y="1988"/>
                </a:cubicBezTo>
                <a:cubicBezTo>
                  <a:pt x="956" y="1800"/>
                  <a:pt x="956" y="1800"/>
                  <a:pt x="956" y="1800"/>
                </a:cubicBezTo>
                <a:cubicBezTo>
                  <a:pt x="956" y="1800"/>
                  <a:pt x="1031" y="1768"/>
                  <a:pt x="1065" y="1746"/>
                </a:cubicBezTo>
                <a:cubicBezTo>
                  <a:pt x="1100" y="1724"/>
                  <a:pt x="1161" y="1670"/>
                  <a:pt x="1161" y="1670"/>
                </a:cubicBezTo>
                <a:cubicBezTo>
                  <a:pt x="1334" y="1746"/>
                  <a:pt x="1334" y="1746"/>
                  <a:pt x="1334" y="1746"/>
                </a:cubicBezTo>
                <a:cubicBezTo>
                  <a:pt x="1449" y="1562"/>
                  <a:pt x="1449" y="1562"/>
                  <a:pt x="1449" y="1562"/>
                </a:cubicBezTo>
                <a:cubicBezTo>
                  <a:pt x="1307" y="1439"/>
                  <a:pt x="1307" y="1439"/>
                  <a:pt x="1307" y="1439"/>
                </a:cubicBezTo>
                <a:cubicBezTo>
                  <a:pt x="1307" y="1439"/>
                  <a:pt x="1329" y="1361"/>
                  <a:pt x="1333" y="1320"/>
                </a:cubicBezTo>
                <a:cubicBezTo>
                  <a:pt x="1338" y="1280"/>
                  <a:pt x="1334" y="1198"/>
                  <a:pt x="1334" y="1198"/>
                </a:cubicBezTo>
                <a:cubicBezTo>
                  <a:pt x="1500" y="1110"/>
                  <a:pt x="1500" y="1110"/>
                  <a:pt x="1500" y="1110"/>
                </a:cubicBezTo>
                <a:lnTo>
                  <a:pt x="1429" y="905"/>
                </a:lnTo>
                <a:close/>
                <a:moveTo>
                  <a:pt x="899" y="1392"/>
                </a:moveTo>
                <a:cubicBezTo>
                  <a:pt x="820" y="1472"/>
                  <a:pt x="690" y="1472"/>
                  <a:pt x="611" y="1392"/>
                </a:cubicBezTo>
                <a:cubicBezTo>
                  <a:pt x="531" y="1313"/>
                  <a:pt x="531" y="1183"/>
                  <a:pt x="611" y="1103"/>
                </a:cubicBezTo>
                <a:cubicBezTo>
                  <a:pt x="690" y="1024"/>
                  <a:pt x="820" y="1024"/>
                  <a:pt x="899" y="1103"/>
                </a:cubicBezTo>
                <a:cubicBezTo>
                  <a:pt x="979" y="1183"/>
                  <a:pt x="979" y="1313"/>
                  <a:pt x="899" y="1392"/>
                </a:cubicBezTo>
                <a:close/>
                <a:moveTo>
                  <a:pt x="1998" y="488"/>
                </a:moveTo>
                <a:cubicBezTo>
                  <a:pt x="1969" y="304"/>
                  <a:pt x="1969" y="304"/>
                  <a:pt x="1969" y="304"/>
                </a:cubicBezTo>
                <a:cubicBezTo>
                  <a:pt x="1827" y="312"/>
                  <a:pt x="1827" y="312"/>
                  <a:pt x="1827" y="312"/>
                </a:cubicBezTo>
                <a:cubicBezTo>
                  <a:pt x="1811" y="283"/>
                  <a:pt x="1792" y="256"/>
                  <a:pt x="1767" y="231"/>
                </a:cubicBezTo>
                <a:cubicBezTo>
                  <a:pt x="1743" y="207"/>
                  <a:pt x="1716" y="187"/>
                  <a:pt x="1687" y="172"/>
                </a:cubicBezTo>
                <a:cubicBezTo>
                  <a:pt x="1694" y="30"/>
                  <a:pt x="1694" y="30"/>
                  <a:pt x="1694" y="30"/>
                </a:cubicBezTo>
                <a:cubicBezTo>
                  <a:pt x="1511" y="0"/>
                  <a:pt x="1511" y="0"/>
                  <a:pt x="1511" y="0"/>
                </a:cubicBezTo>
                <a:cubicBezTo>
                  <a:pt x="1474" y="138"/>
                  <a:pt x="1474" y="138"/>
                  <a:pt x="1474" y="138"/>
                </a:cubicBezTo>
                <a:cubicBezTo>
                  <a:pt x="1410" y="149"/>
                  <a:pt x="1348" y="179"/>
                  <a:pt x="1298" y="228"/>
                </a:cubicBezTo>
                <a:cubicBezTo>
                  <a:pt x="1165" y="176"/>
                  <a:pt x="1165" y="176"/>
                  <a:pt x="1165" y="176"/>
                </a:cubicBezTo>
                <a:cubicBezTo>
                  <a:pt x="1080" y="343"/>
                  <a:pt x="1080" y="343"/>
                  <a:pt x="1080" y="343"/>
                </a:cubicBezTo>
                <a:cubicBezTo>
                  <a:pt x="1200" y="420"/>
                  <a:pt x="1200" y="420"/>
                  <a:pt x="1200" y="420"/>
                </a:cubicBezTo>
                <a:cubicBezTo>
                  <a:pt x="1191" y="486"/>
                  <a:pt x="1201" y="554"/>
                  <a:pt x="1231" y="615"/>
                </a:cubicBezTo>
                <a:cubicBezTo>
                  <a:pt x="1141" y="726"/>
                  <a:pt x="1141" y="726"/>
                  <a:pt x="1141" y="726"/>
                </a:cubicBezTo>
                <a:cubicBezTo>
                  <a:pt x="1273" y="857"/>
                  <a:pt x="1273" y="857"/>
                  <a:pt x="1273" y="857"/>
                </a:cubicBezTo>
                <a:cubicBezTo>
                  <a:pt x="1383" y="768"/>
                  <a:pt x="1383" y="768"/>
                  <a:pt x="1383" y="768"/>
                </a:cubicBezTo>
                <a:cubicBezTo>
                  <a:pt x="1444" y="798"/>
                  <a:pt x="1513" y="808"/>
                  <a:pt x="1579" y="799"/>
                </a:cubicBezTo>
                <a:cubicBezTo>
                  <a:pt x="1656" y="918"/>
                  <a:pt x="1656" y="918"/>
                  <a:pt x="1656" y="918"/>
                </a:cubicBezTo>
                <a:cubicBezTo>
                  <a:pt x="1822" y="833"/>
                  <a:pt x="1822" y="833"/>
                  <a:pt x="1822" y="833"/>
                </a:cubicBezTo>
                <a:cubicBezTo>
                  <a:pt x="1771" y="701"/>
                  <a:pt x="1771" y="701"/>
                  <a:pt x="1771" y="701"/>
                </a:cubicBezTo>
                <a:cubicBezTo>
                  <a:pt x="1819" y="650"/>
                  <a:pt x="1849" y="589"/>
                  <a:pt x="1860" y="524"/>
                </a:cubicBezTo>
                <a:lnTo>
                  <a:pt x="1998" y="488"/>
                </a:lnTo>
                <a:close/>
                <a:moveTo>
                  <a:pt x="1631" y="568"/>
                </a:moveTo>
                <a:cubicBezTo>
                  <a:pt x="1576" y="624"/>
                  <a:pt x="1486" y="624"/>
                  <a:pt x="1430" y="568"/>
                </a:cubicBezTo>
                <a:cubicBezTo>
                  <a:pt x="1375" y="513"/>
                  <a:pt x="1375" y="423"/>
                  <a:pt x="1430" y="367"/>
                </a:cubicBezTo>
                <a:cubicBezTo>
                  <a:pt x="1486" y="312"/>
                  <a:pt x="1576" y="312"/>
                  <a:pt x="1631" y="367"/>
                </a:cubicBezTo>
                <a:cubicBezTo>
                  <a:pt x="1687" y="423"/>
                  <a:pt x="1687" y="513"/>
                  <a:pt x="1631" y="5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200" i="0" u="none" strike="noStrike" kern="0" cap="none" spc="0" normalizeH="0" baseline="0" noProof="0">
              <a:ln>
                <a:noFill/>
              </a:ln>
              <a:solidFill>
                <a:srgbClr val="000000"/>
              </a:solidFill>
              <a:effectLst/>
              <a:uLnTx/>
              <a:uFillTx/>
            </a:endParaRPr>
          </a:p>
        </p:txBody>
      </p:sp>
      <p:sp>
        <p:nvSpPr>
          <p:cNvPr id="23" name="Freeform 102">
            <a:extLst>
              <a:ext uri="{FF2B5EF4-FFF2-40B4-BE49-F238E27FC236}">
                <a16:creationId xmlns:a16="http://schemas.microsoft.com/office/drawing/2014/main" id="{C46DB90F-56D5-46CA-A8F5-C8E82B786D25}"/>
              </a:ext>
            </a:extLst>
          </p:cNvPr>
          <p:cNvSpPr>
            <a:spLocks noChangeAspect="1" noEditPoints="1"/>
          </p:cNvSpPr>
          <p:nvPr/>
        </p:nvSpPr>
        <p:spPr bwMode="auto">
          <a:xfrm>
            <a:off x="1449778" y="4695484"/>
            <a:ext cx="304900" cy="302617"/>
          </a:xfrm>
          <a:custGeom>
            <a:avLst/>
            <a:gdLst>
              <a:gd name="T0" fmla="*/ 231 w 1343"/>
              <a:gd name="T1" fmla="*/ 1468 h 1649"/>
              <a:gd name="T2" fmla="*/ 294 w 1343"/>
              <a:gd name="T3" fmla="*/ 1461 h 1649"/>
              <a:gd name="T4" fmla="*/ 415 w 1343"/>
              <a:gd name="T5" fmla="*/ 1437 h 1649"/>
              <a:gd name="T6" fmla="*/ 464 w 1343"/>
              <a:gd name="T7" fmla="*/ 1477 h 1649"/>
              <a:gd name="T8" fmla="*/ 514 w 1343"/>
              <a:gd name="T9" fmla="*/ 1426 h 1649"/>
              <a:gd name="T10" fmla="*/ 641 w 1343"/>
              <a:gd name="T11" fmla="*/ 1468 h 1649"/>
              <a:gd name="T12" fmla="*/ 704 w 1343"/>
              <a:gd name="T13" fmla="*/ 1461 h 1649"/>
              <a:gd name="T14" fmla="*/ 824 w 1343"/>
              <a:gd name="T15" fmla="*/ 1437 h 1649"/>
              <a:gd name="T16" fmla="*/ 874 w 1343"/>
              <a:gd name="T17" fmla="*/ 1477 h 1649"/>
              <a:gd name="T18" fmla="*/ 924 w 1343"/>
              <a:gd name="T19" fmla="*/ 1426 h 1649"/>
              <a:gd name="T20" fmla="*/ 1051 w 1343"/>
              <a:gd name="T21" fmla="*/ 1468 h 1649"/>
              <a:gd name="T22" fmla="*/ 1114 w 1343"/>
              <a:gd name="T23" fmla="*/ 1461 h 1649"/>
              <a:gd name="T24" fmla="*/ 1217 w 1343"/>
              <a:gd name="T25" fmla="*/ 1237 h 1649"/>
              <a:gd name="T26" fmla="*/ 1336 w 1343"/>
              <a:gd name="T27" fmla="*/ 1599 h 1649"/>
              <a:gd name="T28" fmla="*/ 1331 w 1343"/>
              <a:gd name="T29" fmla="*/ 1630 h 1649"/>
              <a:gd name="T30" fmla="*/ 52 w 1343"/>
              <a:gd name="T31" fmla="*/ 1649 h 1649"/>
              <a:gd name="T32" fmla="*/ 2 w 1343"/>
              <a:gd name="T33" fmla="*/ 1617 h 1649"/>
              <a:gd name="T34" fmla="*/ 90 w 1343"/>
              <a:gd name="T35" fmla="*/ 1273 h 1649"/>
              <a:gd name="T36" fmla="*/ 672 w 1343"/>
              <a:gd name="T37" fmla="*/ 0 h 1649"/>
              <a:gd name="T38" fmla="*/ 705 w 1343"/>
              <a:gd name="T39" fmla="*/ 34 h 1649"/>
              <a:gd name="T40" fmla="*/ 686 w 1343"/>
              <a:gd name="T41" fmla="*/ 65 h 1649"/>
              <a:gd name="T42" fmla="*/ 685 w 1343"/>
              <a:gd name="T43" fmla="*/ 187 h 1649"/>
              <a:gd name="T44" fmla="*/ 732 w 1343"/>
              <a:gd name="T45" fmla="*/ 246 h 1649"/>
              <a:gd name="T46" fmla="*/ 750 w 1343"/>
              <a:gd name="T47" fmla="*/ 291 h 1649"/>
              <a:gd name="T48" fmla="*/ 747 w 1343"/>
              <a:gd name="T49" fmla="*/ 470 h 1649"/>
              <a:gd name="T50" fmla="*/ 845 w 1343"/>
              <a:gd name="T51" fmla="*/ 514 h 1649"/>
              <a:gd name="T52" fmla="*/ 942 w 1343"/>
              <a:gd name="T53" fmla="*/ 613 h 1649"/>
              <a:gd name="T54" fmla="*/ 997 w 1343"/>
              <a:gd name="T55" fmla="*/ 746 h 1649"/>
              <a:gd name="T56" fmla="*/ 1050 w 1343"/>
              <a:gd name="T57" fmla="*/ 794 h 1649"/>
              <a:gd name="T58" fmla="*/ 1046 w 1343"/>
              <a:gd name="T59" fmla="*/ 847 h 1649"/>
              <a:gd name="T60" fmla="*/ 305 w 1343"/>
              <a:gd name="T61" fmla="*/ 852 h 1649"/>
              <a:gd name="T62" fmla="*/ 289 w 1343"/>
              <a:gd name="T63" fmla="*/ 802 h 1649"/>
              <a:gd name="T64" fmla="*/ 344 w 1343"/>
              <a:gd name="T65" fmla="*/ 760 h 1649"/>
              <a:gd name="T66" fmla="*/ 387 w 1343"/>
              <a:gd name="T67" fmla="*/ 637 h 1649"/>
              <a:gd name="T68" fmla="*/ 487 w 1343"/>
              <a:gd name="T69" fmla="*/ 523 h 1649"/>
              <a:gd name="T70" fmla="*/ 583 w 1343"/>
              <a:gd name="T71" fmla="*/ 474 h 1649"/>
              <a:gd name="T72" fmla="*/ 594 w 1343"/>
              <a:gd name="T73" fmla="*/ 296 h 1649"/>
              <a:gd name="T74" fmla="*/ 607 w 1343"/>
              <a:gd name="T75" fmla="*/ 262 h 1649"/>
              <a:gd name="T76" fmla="*/ 654 w 1343"/>
              <a:gd name="T77" fmla="*/ 189 h 1649"/>
              <a:gd name="T78" fmla="*/ 656 w 1343"/>
              <a:gd name="T79" fmla="*/ 78 h 1649"/>
              <a:gd name="T80" fmla="*/ 639 w 1343"/>
              <a:gd name="T81" fmla="*/ 39 h 1649"/>
              <a:gd name="T82" fmla="*/ 664 w 1343"/>
              <a:gd name="T83" fmla="*/ 1 h 1649"/>
              <a:gd name="T84" fmla="*/ 399 w 1343"/>
              <a:gd name="T85" fmla="*/ 1048 h 1649"/>
              <a:gd name="T86" fmla="*/ 438 w 1343"/>
              <a:gd name="T87" fmla="*/ 1051 h 1649"/>
              <a:gd name="T88" fmla="*/ 515 w 1343"/>
              <a:gd name="T89" fmla="*/ 1026 h 1649"/>
              <a:gd name="T90" fmla="*/ 546 w 1343"/>
              <a:gd name="T91" fmla="*/ 1056 h 1649"/>
              <a:gd name="T92" fmla="*/ 575 w 1343"/>
              <a:gd name="T93" fmla="*/ 1033 h 1649"/>
              <a:gd name="T94" fmla="*/ 648 w 1343"/>
              <a:gd name="T95" fmla="*/ 1048 h 1649"/>
              <a:gd name="T96" fmla="*/ 687 w 1343"/>
              <a:gd name="T97" fmla="*/ 1051 h 1649"/>
              <a:gd name="T98" fmla="*/ 764 w 1343"/>
              <a:gd name="T99" fmla="*/ 1026 h 1649"/>
              <a:gd name="T100" fmla="*/ 795 w 1343"/>
              <a:gd name="T101" fmla="*/ 1056 h 1649"/>
              <a:gd name="T102" fmla="*/ 825 w 1343"/>
              <a:gd name="T103" fmla="*/ 1026 h 1649"/>
              <a:gd name="T104" fmla="*/ 902 w 1343"/>
              <a:gd name="T105" fmla="*/ 1051 h 1649"/>
              <a:gd name="T106" fmla="*/ 944 w 1343"/>
              <a:gd name="T107" fmla="*/ 1043 h 1649"/>
              <a:gd name="T108" fmla="*/ 1009 w 1343"/>
              <a:gd name="T109" fmla="*/ 914 h 1649"/>
              <a:gd name="T110" fmla="*/ 1078 w 1343"/>
              <a:gd name="T111" fmla="*/ 1133 h 1649"/>
              <a:gd name="T112" fmla="*/ 1052 w 1343"/>
              <a:gd name="T113" fmla="*/ 1161 h 1649"/>
              <a:gd name="T114" fmla="*/ 264 w 1343"/>
              <a:gd name="T115" fmla="*/ 1140 h 1649"/>
              <a:gd name="T116" fmla="*/ 320 w 1343"/>
              <a:gd name="T117" fmla="*/ 928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3" h="1649">
                <a:moveTo>
                  <a:pt x="141" y="1232"/>
                </a:moveTo>
                <a:lnTo>
                  <a:pt x="210" y="1232"/>
                </a:lnTo>
                <a:lnTo>
                  <a:pt x="210" y="1426"/>
                </a:lnTo>
                <a:lnTo>
                  <a:pt x="211" y="1437"/>
                </a:lnTo>
                <a:lnTo>
                  <a:pt x="213" y="1445"/>
                </a:lnTo>
                <a:lnTo>
                  <a:pt x="217" y="1454"/>
                </a:lnTo>
                <a:lnTo>
                  <a:pt x="224" y="1461"/>
                </a:lnTo>
                <a:lnTo>
                  <a:pt x="231" y="1468"/>
                </a:lnTo>
                <a:lnTo>
                  <a:pt x="240" y="1472"/>
                </a:lnTo>
                <a:lnTo>
                  <a:pt x="249" y="1475"/>
                </a:lnTo>
                <a:lnTo>
                  <a:pt x="259" y="1477"/>
                </a:lnTo>
                <a:lnTo>
                  <a:pt x="259" y="1477"/>
                </a:lnTo>
                <a:lnTo>
                  <a:pt x="269" y="1475"/>
                </a:lnTo>
                <a:lnTo>
                  <a:pt x="279" y="1472"/>
                </a:lnTo>
                <a:lnTo>
                  <a:pt x="287" y="1468"/>
                </a:lnTo>
                <a:lnTo>
                  <a:pt x="294" y="1461"/>
                </a:lnTo>
                <a:lnTo>
                  <a:pt x="300" y="1454"/>
                </a:lnTo>
                <a:lnTo>
                  <a:pt x="305" y="1445"/>
                </a:lnTo>
                <a:lnTo>
                  <a:pt x="308" y="1437"/>
                </a:lnTo>
                <a:lnTo>
                  <a:pt x="309" y="1426"/>
                </a:lnTo>
                <a:lnTo>
                  <a:pt x="309" y="1232"/>
                </a:lnTo>
                <a:lnTo>
                  <a:pt x="414" y="1232"/>
                </a:lnTo>
                <a:lnTo>
                  <a:pt x="414" y="1426"/>
                </a:lnTo>
                <a:lnTo>
                  <a:pt x="415" y="1437"/>
                </a:lnTo>
                <a:lnTo>
                  <a:pt x="418" y="1445"/>
                </a:lnTo>
                <a:lnTo>
                  <a:pt x="422" y="1454"/>
                </a:lnTo>
                <a:lnTo>
                  <a:pt x="429" y="1461"/>
                </a:lnTo>
                <a:lnTo>
                  <a:pt x="437" y="1468"/>
                </a:lnTo>
                <a:lnTo>
                  <a:pt x="444" y="1472"/>
                </a:lnTo>
                <a:lnTo>
                  <a:pt x="454" y="1475"/>
                </a:lnTo>
                <a:lnTo>
                  <a:pt x="464" y="1477"/>
                </a:lnTo>
                <a:lnTo>
                  <a:pt x="464" y="1477"/>
                </a:lnTo>
                <a:lnTo>
                  <a:pt x="474" y="1475"/>
                </a:lnTo>
                <a:lnTo>
                  <a:pt x="483" y="1472"/>
                </a:lnTo>
                <a:lnTo>
                  <a:pt x="492" y="1468"/>
                </a:lnTo>
                <a:lnTo>
                  <a:pt x="499" y="1461"/>
                </a:lnTo>
                <a:lnTo>
                  <a:pt x="506" y="1454"/>
                </a:lnTo>
                <a:lnTo>
                  <a:pt x="510" y="1445"/>
                </a:lnTo>
                <a:lnTo>
                  <a:pt x="513" y="1437"/>
                </a:lnTo>
                <a:lnTo>
                  <a:pt x="514" y="1426"/>
                </a:lnTo>
                <a:lnTo>
                  <a:pt x="514" y="1232"/>
                </a:lnTo>
                <a:lnTo>
                  <a:pt x="619" y="1232"/>
                </a:lnTo>
                <a:lnTo>
                  <a:pt x="619" y="1426"/>
                </a:lnTo>
                <a:lnTo>
                  <a:pt x="620" y="1437"/>
                </a:lnTo>
                <a:lnTo>
                  <a:pt x="623" y="1445"/>
                </a:lnTo>
                <a:lnTo>
                  <a:pt x="628" y="1454"/>
                </a:lnTo>
                <a:lnTo>
                  <a:pt x="633" y="1461"/>
                </a:lnTo>
                <a:lnTo>
                  <a:pt x="641" y="1468"/>
                </a:lnTo>
                <a:lnTo>
                  <a:pt x="649" y="1472"/>
                </a:lnTo>
                <a:lnTo>
                  <a:pt x="659" y="1475"/>
                </a:lnTo>
                <a:lnTo>
                  <a:pt x="669" y="1477"/>
                </a:lnTo>
                <a:lnTo>
                  <a:pt x="669" y="1477"/>
                </a:lnTo>
                <a:lnTo>
                  <a:pt x="678" y="1475"/>
                </a:lnTo>
                <a:lnTo>
                  <a:pt x="688" y="1472"/>
                </a:lnTo>
                <a:lnTo>
                  <a:pt x="697" y="1468"/>
                </a:lnTo>
                <a:lnTo>
                  <a:pt x="704" y="1461"/>
                </a:lnTo>
                <a:lnTo>
                  <a:pt x="710" y="1454"/>
                </a:lnTo>
                <a:lnTo>
                  <a:pt x="715" y="1445"/>
                </a:lnTo>
                <a:lnTo>
                  <a:pt x="717" y="1437"/>
                </a:lnTo>
                <a:lnTo>
                  <a:pt x="718" y="1426"/>
                </a:lnTo>
                <a:lnTo>
                  <a:pt x="718" y="1232"/>
                </a:lnTo>
                <a:lnTo>
                  <a:pt x="824" y="1232"/>
                </a:lnTo>
                <a:lnTo>
                  <a:pt x="824" y="1426"/>
                </a:lnTo>
                <a:lnTo>
                  <a:pt x="824" y="1437"/>
                </a:lnTo>
                <a:lnTo>
                  <a:pt x="828" y="1445"/>
                </a:lnTo>
                <a:lnTo>
                  <a:pt x="832" y="1454"/>
                </a:lnTo>
                <a:lnTo>
                  <a:pt x="838" y="1461"/>
                </a:lnTo>
                <a:lnTo>
                  <a:pt x="846" y="1468"/>
                </a:lnTo>
                <a:lnTo>
                  <a:pt x="855" y="1472"/>
                </a:lnTo>
                <a:lnTo>
                  <a:pt x="863" y="1475"/>
                </a:lnTo>
                <a:lnTo>
                  <a:pt x="874" y="1477"/>
                </a:lnTo>
                <a:lnTo>
                  <a:pt x="874" y="1477"/>
                </a:lnTo>
                <a:lnTo>
                  <a:pt x="884" y="1475"/>
                </a:lnTo>
                <a:lnTo>
                  <a:pt x="893" y="1472"/>
                </a:lnTo>
                <a:lnTo>
                  <a:pt x="902" y="1468"/>
                </a:lnTo>
                <a:lnTo>
                  <a:pt x="909" y="1461"/>
                </a:lnTo>
                <a:lnTo>
                  <a:pt x="915" y="1454"/>
                </a:lnTo>
                <a:lnTo>
                  <a:pt x="919" y="1445"/>
                </a:lnTo>
                <a:lnTo>
                  <a:pt x="923" y="1437"/>
                </a:lnTo>
                <a:lnTo>
                  <a:pt x="924" y="1426"/>
                </a:lnTo>
                <a:lnTo>
                  <a:pt x="924" y="1232"/>
                </a:lnTo>
                <a:lnTo>
                  <a:pt x="1028" y="1232"/>
                </a:lnTo>
                <a:lnTo>
                  <a:pt x="1028" y="1426"/>
                </a:lnTo>
                <a:lnTo>
                  <a:pt x="1030" y="1437"/>
                </a:lnTo>
                <a:lnTo>
                  <a:pt x="1033" y="1445"/>
                </a:lnTo>
                <a:lnTo>
                  <a:pt x="1037" y="1454"/>
                </a:lnTo>
                <a:lnTo>
                  <a:pt x="1044" y="1461"/>
                </a:lnTo>
                <a:lnTo>
                  <a:pt x="1051" y="1468"/>
                </a:lnTo>
                <a:lnTo>
                  <a:pt x="1059" y="1472"/>
                </a:lnTo>
                <a:lnTo>
                  <a:pt x="1068" y="1475"/>
                </a:lnTo>
                <a:lnTo>
                  <a:pt x="1078" y="1477"/>
                </a:lnTo>
                <a:lnTo>
                  <a:pt x="1078" y="1477"/>
                </a:lnTo>
                <a:lnTo>
                  <a:pt x="1089" y="1475"/>
                </a:lnTo>
                <a:lnTo>
                  <a:pt x="1098" y="1472"/>
                </a:lnTo>
                <a:lnTo>
                  <a:pt x="1106" y="1468"/>
                </a:lnTo>
                <a:lnTo>
                  <a:pt x="1114" y="1461"/>
                </a:lnTo>
                <a:lnTo>
                  <a:pt x="1120" y="1454"/>
                </a:lnTo>
                <a:lnTo>
                  <a:pt x="1125" y="1445"/>
                </a:lnTo>
                <a:lnTo>
                  <a:pt x="1128" y="1437"/>
                </a:lnTo>
                <a:lnTo>
                  <a:pt x="1129" y="1426"/>
                </a:lnTo>
                <a:lnTo>
                  <a:pt x="1129" y="1232"/>
                </a:lnTo>
                <a:lnTo>
                  <a:pt x="1197" y="1232"/>
                </a:lnTo>
                <a:lnTo>
                  <a:pt x="1208" y="1234"/>
                </a:lnTo>
                <a:lnTo>
                  <a:pt x="1217" y="1237"/>
                </a:lnTo>
                <a:lnTo>
                  <a:pt x="1226" y="1241"/>
                </a:lnTo>
                <a:lnTo>
                  <a:pt x="1234" y="1248"/>
                </a:lnTo>
                <a:lnTo>
                  <a:pt x="1240" y="1255"/>
                </a:lnTo>
                <a:lnTo>
                  <a:pt x="1244" y="1264"/>
                </a:lnTo>
                <a:lnTo>
                  <a:pt x="1248" y="1273"/>
                </a:lnTo>
                <a:lnTo>
                  <a:pt x="1249" y="1284"/>
                </a:lnTo>
                <a:lnTo>
                  <a:pt x="1249" y="1546"/>
                </a:lnTo>
                <a:lnTo>
                  <a:pt x="1336" y="1599"/>
                </a:lnTo>
                <a:lnTo>
                  <a:pt x="1341" y="1602"/>
                </a:lnTo>
                <a:lnTo>
                  <a:pt x="1343" y="1605"/>
                </a:lnTo>
                <a:lnTo>
                  <a:pt x="1343" y="1608"/>
                </a:lnTo>
                <a:lnTo>
                  <a:pt x="1343" y="1613"/>
                </a:lnTo>
                <a:lnTo>
                  <a:pt x="1341" y="1617"/>
                </a:lnTo>
                <a:lnTo>
                  <a:pt x="1338" y="1621"/>
                </a:lnTo>
                <a:lnTo>
                  <a:pt x="1335" y="1626"/>
                </a:lnTo>
                <a:lnTo>
                  <a:pt x="1331" y="1630"/>
                </a:lnTo>
                <a:lnTo>
                  <a:pt x="1320" y="1637"/>
                </a:lnTo>
                <a:lnTo>
                  <a:pt x="1308" y="1644"/>
                </a:lnTo>
                <a:lnTo>
                  <a:pt x="1303" y="1646"/>
                </a:lnTo>
                <a:lnTo>
                  <a:pt x="1296" y="1648"/>
                </a:lnTo>
                <a:lnTo>
                  <a:pt x="1291" y="1649"/>
                </a:lnTo>
                <a:lnTo>
                  <a:pt x="1286" y="1649"/>
                </a:lnTo>
                <a:lnTo>
                  <a:pt x="58" y="1649"/>
                </a:lnTo>
                <a:lnTo>
                  <a:pt x="52" y="1649"/>
                </a:lnTo>
                <a:lnTo>
                  <a:pt x="47" y="1648"/>
                </a:lnTo>
                <a:lnTo>
                  <a:pt x="41" y="1646"/>
                </a:lnTo>
                <a:lnTo>
                  <a:pt x="35" y="1644"/>
                </a:lnTo>
                <a:lnTo>
                  <a:pt x="23" y="1637"/>
                </a:lnTo>
                <a:lnTo>
                  <a:pt x="13" y="1630"/>
                </a:lnTo>
                <a:lnTo>
                  <a:pt x="9" y="1626"/>
                </a:lnTo>
                <a:lnTo>
                  <a:pt x="6" y="1621"/>
                </a:lnTo>
                <a:lnTo>
                  <a:pt x="2" y="1617"/>
                </a:lnTo>
                <a:lnTo>
                  <a:pt x="1" y="1613"/>
                </a:lnTo>
                <a:lnTo>
                  <a:pt x="0" y="1609"/>
                </a:lnTo>
                <a:lnTo>
                  <a:pt x="1" y="1605"/>
                </a:lnTo>
                <a:lnTo>
                  <a:pt x="3" y="1602"/>
                </a:lnTo>
                <a:lnTo>
                  <a:pt x="7" y="1599"/>
                </a:lnTo>
                <a:lnTo>
                  <a:pt x="89" y="1547"/>
                </a:lnTo>
                <a:lnTo>
                  <a:pt x="89" y="1284"/>
                </a:lnTo>
                <a:lnTo>
                  <a:pt x="90" y="1273"/>
                </a:lnTo>
                <a:lnTo>
                  <a:pt x="93" y="1264"/>
                </a:lnTo>
                <a:lnTo>
                  <a:pt x="97" y="1255"/>
                </a:lnTo>
                <a:lnTo>
                  <a:pt x="104" y="1248"/>
                </a:lnTo>
                <a:lnTo>
                  <a:pt x="111" y="1241"/>
                </a:lnTo>
                <a:lnTo>
                  <a:pt x="120" y="1237"/>
                </a:lnTo>
                <a:lnTo>
                  <a:pt x="130" y="1234"/>
                </a:lnTo>
                <a:lnTo>
                  <a:pt x="141" y="1232"/>
                </a:lnTo>
                <a:close/>
                <a:moveTo>
                  <a:pt x="672" y="0"/>
                </a:moveTo>
                <a:lnTo>
                  <a:pt x="678" y="1"/>
                </a:lnTo>
                <a:lnTo>
                  <a:pt x="685" y="3"/>
                </a:lnTo>
                <a:lnTo>
                  <a:pt x="690" y="6"/>
                </a:lnTo>
                <a:lnTo>
                  <a:pt x="696" y="10"/>
                </a:lnTo>
                <a:lnTo>
                  <a:pt x="700" y="15"/>
                </a:lnTo>
                <a:lnTo>
                  <a:pt x="703" y="21"/>
                </a:lnTo>
                <a:lnTo>
                  <a:pt x="704" y="27"/>
                </a:lnTo>
                <a:lnTo>
                  <a:pt x="705" y="34"/>
                </a:lnTo>
                <a:lnTo>
                  <a:pt x="705" y="39"/>
                </a:lnTo>
                <a:lnTo>
                  <a:pt x="704" y="44"/>
                </a:lnTo>
                <a:lnTo>
                  <a:pt x="702" y="49"/>
                </a:lnTo>
                <a:lnTo>
                  <a:pt x="700" y="53"/>
                </a:lnTo>
                <a:lnTo>
                  <a:pt x="697" y="56"/>
                </a:lnTo>
                <a:lnTo>
                  <a:pt x="694" y="60"/>
                </a:lnTo>
                <a:lnTo>
                  <a:pt x="690" y="63"/>
                </a:lnTo>
                <a:lnTo>
                  <a:pt x="686" y="65"/>
                </a:lnTo>
                <a:lnTo>
                  <a:pt x="687" y="78"/>
                </a:lnTo>
                <a:lnTo>
                  <a:pt x="689" y="92"/>
                </a:lnTo>
                <a:lnTo>
                  <a:pt x="689" y="107"/>
                </a:lnTo>
                <a:lnTo>
                  <a:pt x="690" y="123"/>
                </a:lnTo>
                <a:lnTo>
                  <a:pt x="689" y="142"/>
                </a:lnTo>
                <a:lnTo>
                  <a:pt x="688" y="158"/>
                </a:lnTo>
                <a:lnTo>
                  <a:pt x="687" y="174"/>
                </a:lnTo>
                <a:lnTo>
                  <a:pt x="685" y="187"/>
                </a:lnTo>
                <a:lnTo>
                  <a:pt x="689" y="189"/>
                </a:lnTo>
                <a:lnTo>
                  <a:pt x="695" y="191"/>
                </a:lnTo>
                <a:lnTo>
                  <a:pt x="699" y="195"/>
                </a:lnTo>
                <a:lnTo>
                  <a:pt x="704" y="199"/>
                </a:lnTo>
                <a:lnTo>
                  <a:pt x="713" y="208"/>
                </a:lnTo>
                <a:lnTo>
                  <a:pt x="721" y="218"/>
                </a:lnTo>
                <a:lnTo>
                  <a:pt x="727" y="231"/>
                </a:lnTo>
                <a:lnTo>
                  <a:pt x="732" y="246"/>
                </a:lnTo>
                <a:lnTo>
                  <a:pt x="736" y="262"/>
                </a:lnTo>
                <a:lnTo>
                  <a:pt x="738" y="279"/>
                </a:lnTo>
                <a:lnTo>
                  <a:pt x="741" y="279"/>
                </a:lnTo>
                <a:lnTo>
                  <a:pt x="744" y="280"/>
                </a:lnTo>
                <a:lnTo>
                  <a:pt x="747" y="282"/>
                </a:lnTo>
                <a:lnTo>
                  <a:pt x="749" y="286"/>
                </a:lnTo>
                <a:lnTo>
                  <a:pt x="750" y="291"/>
                </a:lnTo>
                <a:lnTo>
                  <a:pt x="750" y="291"/>
                </a:lnTo>
                <a:lnTo>
                  <a:pt x="749" y="296"/>
                </a:lnTo>
                <a:lnTo>
                  <a:pt x="747" y="300"/>
                </a:lnTo>
                <a:lnTo>
                  <a:pt x="744" y="303"/>
                </a:lnTo>
                <a:lnTo>
                  <a:pt x="741" y="304"/>
                </a:lnTo>
                <a:lnTo>
                  <a:pt x="720" y="304"/>
                </a:lnTo>
                <a:lnTo>
                  <a:pt x="720" y="465"/>
                </a:lnTo>
                <a:lnTo>
                  <a:pt x="732" y="468"/>
                </a:lnTo>
                <a:lnTo>
                  <a:pt x="747" y="470"/>
                </a:lnTo>
                <a:lnTo>
                  <a:pt x="759" y="474"/>
                </a:lnTo>
                <a:lnTo>
                  <a:pt x="772" y="479"/>
                </a:lnTo>
                <a:lnTo>
                  <a:pt x="785" y="483"/>
                </a:lnTo>
                <a:lnTo>
                  <a:pt x="797" y="488"/>
                </a:lnTo>
                <a:lnTo>
                  <a:pt x="810" y="494"/>
                </a:lnTo>
                <a:lnTo>
                  <a:pt x="822" y="500"/>
                </a:lnTo>
                <a:lnTo>
                  <a:pt x="834" y="508"/>
                </a:lnTo>
                <a:lnTo>
                  <a:pt x="845" y="514"/>
                </a:lnTo>
                <a:lnTo>
                  <a:pt x="857" y="523"/>
                </a:lnTo>
                <a:lnTo>
                  <a:pt x="867" y="530"/>
                </a:lnTo>
                <a:lnTo>
                  <a:pt x="878" y="540"/>
                </a:lnTo>
                <a:lnTo>
                  <a:pt x="888" y="549"/>
                </a:lnTo>
                <a:lnTo>
                  <a:pt x="898" y="559"/>
                </a:lnTo>
                <a:lnTo>
                  <a:pt x="907" y="568"/>
                </a:lnTo>
                <a:lnTo>
                  <a:pt x="926" y="590"/>
                </a:lnTo>
                <a:lnTo>
                  <a:pt x="942" y="613"/>
                </a:lnTo>
                <a:lnTo>
                  <a:pt x="956" y="637"/>
                </a:lnTo>
                <a:lnTo>
                  <a:pt x="969" y="662"/>
                </a:lnTo>
                <a:lnTo>
                  <a:pt x="976" y="676"/>
                </a:lnTo>
                <a:lnTo>
                  <a:pt x="981" y="689"/>
                </a:lnTo>
                <a:lnTo>
                  <a:pt x="985" y="703"/>
                </a:lnTo>
                <a:lnTo>
                  <a:pt x="990" y="717"/>
                </a:lnTo>
                <a:lnTo>
                  <a:pt x="994" y="731"/>
                </a:lnTo>
                <a:lnTo>
                  <a:pt x="997" y="746"/>
                </a:lnTo>
                <a:lnTo>
                  <a:pt x="999" y="760"/>
                </a:lnTo>
                <a:lnTo>
                  <a:pt x="1003" y="776"/>
                </a:lnTo>
                <a:lnTo>
                  <a:pt x="1015" y="776"/>
                </a:lnTo>
                <a:lnTo>
                  <a:pt x="1024" y="777"/>
                </a:lnTo>
                <a:lnTo>
                  <a:pt x="1032" y="779"/>
                </a:lnTo>
                <a:lnTo>
                  <a:pt x="1039" y="783"/>
                </a:lnTo>
                <a:lnTo>
                  <a:pt x="1046" y="787"/>
                </a:lnTo>
                <a:lnTo>
                  <a:pt x="1050" y="794"/>
                </a:lnTo>
                <a:lnTo>
                  <a:pt x="1054" y="802"/>
                </a:lnTo>
                <a:lnTo>
                  <a:pt x="1057" y="809"/>
                </a:lnTo>
                <a:lnTo>
                  <a:pt x="1058" y="818"/>
                </a:lnTo>
                <a:lnTo>
                  <a:pt x="1058" y="818"/>
                </a:lnTo>
                <a:lnTo>
                  <a:pt x="1057" y="826"/>
                </a:lnTo>
                <a:lnTo>
                  <a:pt x="1054" y="834"/>
                </a:lnTo>
                <a:lnTo>
                  <a:pt x="1050" y="841"/>
                </a:lnTo>
                <a:lnTo>
                  <a:pt x="1046" y="847"/>
                </a:lnTo>
                <a:lnTo>
                  <a:pt x="1039" y="852"/>
                </a:lnTo>
                <a:lnTo>
                  <a:pt x="1032" y="857"/>
                </a:lnTo>
                <a:lnTo>
                  <a:pt x="1024" y="859"/>
                </a:lnTo>
                <a:lnTo>
                  <a:pt x="1015" y="860"/>
                </a:lnTo>
                <a:lnTo>
                  <a:pt x="327" y="860"/>
                </a:lnTo>
                <a:lnTo>
                  <a:pt x="320" y="859"/>
                </a:lnTo>
                <a:lnTo>
                  <a:pt x="311" y="857"/>
                </a:lnTo>
                <a:lnTo>
                  <a:pt x="305" y="852"/>
                </a:lnTo>
                <a:lnTo>
                  <a:pt x="298" y="847"/>
                </a:lnTo>
                <a:lnTo>
                  <a:pt x="293" y="841"/>
                </a:lnTo>
                <a:lnTo>
                  <a:pt x="289" y="834"/>
                </a:lnTo>
                <a:lnTo>
                  <a:pt x="286" y="826"/>
                </a:lnTo>
                <a:lnTo>
                  <a:pt x="285" y="818"/>
                </a:lnTo>
                <a:lnTo>
                  <a:pt x="285" y="818"/>
                </a:lnTo>
                <a:lnTo>
                  <a:pt x="286" y="809"/>
                </a:lnTo>
                <a:lnTo>
                  <a:pt x="289" y="802"/>
                </a:lnTo>
                <a:lnTo>
                  <a:pt x="293" y="794"/>
                </a:lnTo>
                <a:lnTo>
                  <a:pt x="298" y="787"/>
                </a:lnTo>
                <a:lnTo>
                  <a:pt x="305" y="783"/>
                </a:lnTo>
                <a:lnTo>
                  <a:pt x="311" y="779"/>
                </a:lnTo>
                <a:lnTo>
                  <a:pt x="320" y="777"/>
                </a:lnTo>
                <a:lnTo>
                  <a:pt x="327" y="776"/>
                </a:lnTo>
                <a:lnTo>
                  <a:pt x="341" y="776"/>
                </a:lnTo>
                <a:lnTo>
                  <a:pt x="344" y="760"/>
                </a:lnTo>
                <a:lnTo>
                  <a:pt x="347" y="746"/>
                </a:lnTo>
                <a:lnTo>
                  <a:pt x="350" y="731"/>
                </a:lnTo>
                <a:lnTo>
                  <a:pt x="353" y="717"/>
                </a:lnTo>
                <a:lnTo>
                  <a:pt x="358" y="703"/>
                </a:lnTo>
                <a:lnTo>
                  <a:pt x="363" y="689"/>
                </a:lnTo>
                <a:lnTo>
                  <a:pt x="368" y="676"/>
                </a:lnTo>
                <a:lnTo>
                  <a:pt x="374" y="662"/>
                </a:lnTo>
                <a:lnTo>
                  <a:pt x="387" y="637"/>
                </a:lnTo>
                <a:lnTo>
                  <a:pt x="402" y="613"/>
                </a:lnTo>
                <a:lnTo>
                  <a:pt x="418" y="590"/>
                </a:lnTo>
                <a:lnTo>
                  <a:pt x="435" y="568"/>
                </a:lnTo>
                <a:lnTo>
                  <a:pt x="445" y="559"/>
                </a:lnTo>
                <a:lnTo>
                  <a:pt x="455" y="549"/>
                </a:lnTo>
                <a:lnTo>
                  <a:pt x="466" y="540"/>
                </a:lnTo>
                <a:lnTo>
                  <a:pt x="476" y="530"/>
                </a:lnTo>
                <a:lnTo>
                  <a:pt x="487" y="523"/>
                </a:lnTo>
                <a:lnTo>
                  <a:pt x="498" y="514"/>
                </a:lnTo>
                <a:lnTo>
                  <a:pt x="510" y="508"/>
                </a:lnTo>
                <a:lnTo>
                  <a:pt x="521" y="500"/>
                </a:lnTo>
                <a:lnTo>
                  <a:pt x="534" y="494"/>
                </a:lnTo>
                <a:lnTo>
                  <a:pt x="546" y="488"/>
                </a:lnTo>
                <a:lnTo>
                  <a:pt x="559" y="483"/>
                </a:lnTo>
                <a:lnTo>
                  <a:pt x="570" y="479"/>
                </a:lnTo>
                <a:lnTo>
                  <a:pt x="583" y="474"/>
                </a:lnTo>
                <a:lnTo>
                  <a:pt x="597" y="470"/>
                </a:lnTo>
                <a:lnTo>
                  <a:pt x="610" y="468"/>
                </a:lnTo>
                <a:lnTo>
                  <a:pt x="624" y="465"/>
                </a:lnTo>
                <a:lnTo>
                  <a:pt x="624" y="304"/>
                </a:lnTo>
                <a:lnTo>
                  <a:pt x="603" y="304"/>
                </a:lnTo>
                <a:lnTo>
                  <a:pt x="600" y="303"/>
                </a:lnTo>
                <a:lnTo>
                  <a:pt x="596" y="300"/>
                </a:lnTo>
                <a:lnTo>
                  <a:pt x="594" y="296"/>
                </a:lnTo>
                <a:lnTo>
                  <a:pt x="594" y="291"/>
                </a:lnTo>
                <a:lnTo>
                  <a:pt x="594" y="291"/>
                </a:lnTo>
                <a:lnTo>
                  <a:pt x="594" y="286"/>
                </a:lnTo>
                <a:lnTo>
                  <a:pt x="596" y="282"/>
                </a:lnTo>
                <a:lnTo>
                  <a:pt x="600" y="280"/>
                </a:lnTo>
                <a:lnTo>
                  <a:pt x="603" y="279"/>
                </a:lnTo>
                <a:lnTo>
                  <a:pt x="605" y="279"/>
                </a:lnTo>
                <a:lnTo>
                  <a:pt x="607" y="262"/>
                </a:lnTo>
                <a:lnTo>
                  <a:pt x="611" y="246"/>
                </a:lnTo>
                <a:lnTo>
                  <a:pt x="617" y="231"/>
                </a:lnTo>
                <a:lnTo>
                  <a:pt x="623" y="218"/>
                </a:lnTo>
                <a:lnTo>
                  <a:pt x="631" y="208"/>
                </a:lnTo>
                <a:lnTo>
                  <a:pt x="640" y="199"/>
                </a:lnTo>
                <a:lnTo>
                  <a:pt x="644" y="195"/>
                </a:lnTo>
                <a:lnTo>
                  <a:pt x="648" y="191"/>
                </a:lnTo>
                <a:lnTo>
                  <a:pt x="654" y="189"/>
                </a:lnTo>
                <a:lnTo>
                  <a:pt x="659" y="187"/>
                </a:lnTo>
                <a:lnTo>
                  <a:pt x="657" y="174"/>
                </a:lnTo>
                <a:lnTo>
                  <a:pt x="655" y="158"/>
                </a:lnTo>
                <a:lnTo>
                  <a:pt x="654" y="142"/>
                </a:lnTo>
                <a:lnTo>
                  <a:pt x="654" y="123"/>
                </a:lnTo>
                <a:lnTo>
                  <a:pt x="654" y="107"/>
                </a:lnTo>
                <a:lnTo>
                  <a:pt x="655" y="92"/>
                </a:lnTo>
                <a:lnTo>
                  <a:pt x="656" y="78"/>
                </a:lnTo>
                <a:lnTo>
                  <a:pt x="658" y="65"/>
                </a:lnTo>
                <a:lnTo>
                  <a:pt x="654" y="63"/>
                </a:lnTo>
                <a:lnTo>
                  <a:pt x="649" y="60"/>
                </a:lnTo>
                <a:lnTo>
                  <a:pt x="646" y="56"/>
                </a:lnTo>
                <a:lnTo>
                  <a:pt x="643" y="53"/>
                </a:lnTo>
                <a:lnTo>
                  <a:pt x="641" y="49"/>
                </a:lnTo>
                <a:lnTo>
                  <a:pt x="640" y="44"/>
                </a:lnTo>
                <a:lnTo>
                  <a:pt x="639" y="39"/>
                </a:lnTo>
                <a:lnTo>
                  <a:pt x="637" y="34"/>
                </a:lnTo>
                <a:lnTo>
                  <a:pt x="639" y="27"/>
                </a:lnTo>
                <a:lnTo>
                  <a:pt x="641" y="21"/>
                </a:lnTo>
                <a:lnTo>
                  <a:pt x="644" y="15"/>
                </a:lnTo>
                <a:lnTo>
                  <a:pt x="648" y="10"/>
                </a:lnTo>
                <a:lnTo>
                  <a:pt x="653" y="6"/>
                </a:lnTo>
                <a:lnTo>
                  <a:pt x="658" y="3"/>
                </a:lnTo>
                <a:lnTo>
                  <a:pt x="664" y="1"/>
                </a:lnTo>
                <a:lnTo>
                  <a:pt x="672" y="0"/>
                </a:lnTo>
                <a:close/>
                <a:moveTo>
                  <a:pt x="348" y="908"/>
                </a:moveTo>
                <a:lnTo>
                  <a:pt x="390" y="908"/>
                </a:lnTo>
                <a:lnTo>
                  <a:pt x="390" y="1026"/>
                </a:lnTo>
                <a:lnTo>
                  <a:pt x="391" y="1033"/>
                </a:lnTo>
                <a:lnTo>
                  <a:pt x="392" y="1038"/>
                </a:lnTo>
                <a:lnTo>
                  <a:pt x="395" y="1043"/>
                </a:lnTo>
                <a:lnTo>
                  <a:pt x="399" y="1048"/>
                </a:lnTo>
                <a:lnTo>
                  <a:pt x="403" y="1051"/>
                </a:lnTo>
                <a:lnTo>
                  <a:pt x="408" y="1054"/>
                </a:lnTo>
                <a:lnTo>
                  <a:pt x="415" y="1055"/>
                </a:lnTo>
                <a:lnTo>
                  <a:pt x="420" y="1056"/>
                </a:lnTo>
                <a:lnTo>
                  <a:pt x="420" y="1056"/>
                </a:lnTo>
                <a:lnTo>
                  <a:pt x="427" y="1055"/>
                </a:lnTo>
                <a:lnTo>
                  <a:pt x="432" y="1054"/>
                </a:lnTo>
                <a:lnTo>
                  <a:pt x="438" y="1051"/>
                </a:lnTo>
                <a:lnTo>
                  <a:pt x="442" y="1048"/>
                </a:lnTo>
                <a:lnTo>
                  <a:pt x="446" y="1043"/>
                </a:lnTo>
                <a:lnTo>
                  <a:pt x="448" y="1038"/>
                </a:lnTo>
                <a:lnTo>
                  <a:pt x="451" y="1033"/>
                </a:lnTo>
                <a:lnTo>
                  <a:pt x="451" y="1026"/>
                </a:lnTo>
                <a:lnTo>
                  <a:pt x="451" y="908"/>
                </a:lnTo>
                <a:lnTo>
                  <a:pt x="515" y="908"/>
                </a:lnTo>
                <a:lnTo>
                  <a:pt x="515" y="1026"/>
                </a:lnTo>
                <a:lnTo>
                  <a:pt x="515" y="1033"/>
                </a:lnTo>
                <a:lnTo>
                  <a:pt x="518" y="1038"/>
                </a:lnTo>
                <a:lnTo>
                  <a:pt x="520" y="1043"/>
                </a:lnTo>
                <a:lnTo>
                  <a:pt x="524" y="1048"/>
                </a:lnTo>
                <a:lnTo>
                  <a:pt x="528" y="1051"/>
                </a:lnTo>
                <a:lnTo>
                  <a:pt x="534" y="1054"/>
                </a:lnTo>
                <a:lnTo>
                  <a:pt x="539" y="1055"/>
                </a:lnTo>
                <a:lnTo>
                  <a:pt x="546" y="1056"/>
                </a:lnTo>
                <a:lnTo>
                  <a:pt x="546" y="1056"/>
                </a:lnTo>
                <a:lnTo>
                  <a:pt x="551" y="1055"/>
                </a:lnTo>
                <a:lnTo>
                  <a:pt x="557" y="1054"/>
                </a:lnTo>
                <a:lnTo>
                  <a:pt x="562" y="1051"/>
                </a:lnTo>
                <a:lnTo>
                  <a:pt x="567" y="1048"/>
                </a:lnTo>
                <a:lnTo>
                  <a:pt x="570" y="1043"/>
                </a:lnTo>
                <a:lnTo>
                  <a:pt x="574" y="1038"/>
                </a:lnTo>
                <a:lnTo>
                  <a:pt x="575" y="1033"/>
                </a:lnTo>
                <a:lnTo>
                  <a:pt x="576" y="1026"/>
                </a:lnTo>
                <a:lnTo>
                  <a:pt x="576" y="908"/>
                </a:lnTo>
                <a:lnTo>
                  <a:pt x="640" y="908"/>
                </a:lnTo>
                <a:lnTo>
                  <a:pt x="640" y="1026"/>
                </a:lnTo>
                <a:lnTo>
                  <a:pt x="641" y="1033"/>
                </a:lnTo>
                <a:lnTo>
                  <a:pt x="642" y="1038"/>
                </a:lnTo>
                <a:lnTo>
                  <a:pt x="645" y="1043"/>
                </a:lnTo>
                <a:lnTo>
                  <a:pt x="648" y="1048"/>
                </a:lnTo>
                <a:lnTo>
                  <a:pt x="653" y="1051"/>
                </a:lnTo>
                <a:lnTo>
                  <a:pt x="658" y="1054"/>
                </a:lnTo>
                <a:lnTo>
                  <a:pt x="663" y="1055"/>
                </a:lnTo>
                <a:lnTo>
                  <a:pt x="670" y="1056"/>
                </a:lnTo>
                <a:lnTo>
                  <a:pt x="670" y="1056"/>
                </a:lnTo>
                <a:lnTo>
                  <a:pt x="676" y="1055"/>
                </a:lnTo>
                <a:lnTo>
                  <a:pt x="682" y="1054"/>
                </a:lnTo>
                <a:lnTo>
                  <a:pt x="687" y="1051"/>
                </a:lnTo>
                <a:lnTo>
                  <a:pt x="691" y="1048"/>
                </a:lnTo>
                <a:lnTo>
                  <a:pt x="695" y="1043"/>
                </a:lnTo>
                <a:lnTo>
                  <a:pt x="698" y="1038"/>
                </a:lnTo>
                <a:lnTo>
                  <a:pt x="700" y="1033"/>
                </a:lnTo>
                <a:lnTo>
                  <a:pt x="700" y="1026"/>
                </a:lnTo>
                <a:lnTo>
                  <a:pt x="700" y="908"/>
                </a:lnTo>
                <a:lnTo>
                  <a:pt x="764" y="908"/>
                </a:lnTo>
                <a:lnTo>
                  <a:pt x="764" y="1026"/>
                </a:lnTo>
                <a:lnTo>
                  <a:pt x="765" y="1033"/>
                </a:lnTo>
                <a:lnTo>
                  <a:pt x="767" y="1038"/>
                </a:lnTo>
                <a:lnTo>
                  <a:pt x="769" y="1043"/>
                </a:lnTo>
                <a:lnTo>
                  <a:pt x="774" y="1048"/>
                </a:lnTo>
                <a:lnTo>
                  <a:pt x="778" y="1051"/>
                </a:lnTo>
                <a:lnTo>
                  <a:pt x="783" y="1054"/>
                </a:lnTo>
                <a:lnTo>
                  <a:pt x="789" y="1055"/>
                </a:lnTo>
                <a:lnTo>
                  <a:pt x="795" y="1056"/>
                </a:lnTo>
                <a:lnTo>
                  <a:pt x="801" y="1055"/>
                </a:lnTo>
                <a:lnTo>
                  <a:pt x="806" y="1054"/>
                </a:lnTo>
                <a:lnTo>
                  <a:pt x="811" y="1051"/>
                </a:lnTo>
                <a:lnTo>
                  <a:pt x="816" y="1048"/>
                </a:lnTo>
                <a:lnTo>
                  <a:pt x="820" y="1043"/>
                </a:lnTo>
                <a:lnTo>
                  <a:pt x="822" y="1038"/>
                </a:lnTo>
                <a:lnTo>
                  <a:pt x="824" y="1033"/>
                </a:lnTo>
                <a:lnTo>
                  <a:pt x="825" y="1026"/>
                </a:lnTo>
                <a:lnTo>
                  <a:pt x="825" y="908"/>
                </a:lnTo>
                <a:lnTo>
                  <a:pt x="889" y="908"/>
                </a:lnTo>
                <a:lnTo>
                  <a:pt x="889" y="1026"/>
                </a:lnTo>
                <a:lnTo>
                  <a:pt x="889" y="1033"/>
                </a:lnTo>
                <a:lnTo>
                  <a:pt x="891" y="1038"/>
                </a:lnTo>
                <a:lnTo>
                  <a:pt x="895" y="1043"/>
                </a:lnTo>
                <a:lnTo>
                  <a:pt x="898" y="1048"/>
                </a:lnTo>
                <a:lnTo>
                  <a:pt x="902" y="1051"/>
                </a:lnTo>
                <a:lnTo>
                  <a:pt x="907" y="1054"/>
                </a:lnTo>
                <a:lnTo>
                  <a:pt x="913" y="1055"/>
                </a:lnTo>
                <a:lnTo>
                  <a:pt x="919" y="1056"/>
                </a:lnTo>
                <a:lnTo>
                  <a:pt x="926" y="1055"/>
                </a:lnTo>
                <a:lnTo>
                  <a:pt x="931" y="1054"/>
                </a:lnTo>
                <a:lnTo>
                  <a:pt x="937" y="1051"/>
                </a:lnTo>
                <a:lnTo>
                  <a:pt x="941" y="1048"/>
                </a:lnTo>
                <a:lnTo>
                  <a:pt x="944" y="1043"/>
                </a:lnTo>
                <a:lnTo>
                  <a:pt x="947" y="1038"/>
                </a:lnTo>
                <a:lnTo>
                  <a:pt x="950" y="1033"/>
                </a:lnTo>
                <a:lnTo>
                  <a:pt x="950" y="1026"/>
                </a:lnTo>
                <a:lnTo>
                  <a:pt x="950" y="908"/>
                </a:lnTo>
                <a:lnTo>
                  <a:pt x="992" y="908"/>
                </a:lnTo>
                <a:lnTo>
                  <a:pt x="998" y="910"/>
                </a:lnTo>
                <a:lnTo>
                  <a:pt x="1004" y="911"/>
                </a:lnTo>
                <a:lnTo>
                  <a:pt x="1009" y="914"/>
                </a:lnTo>
                <a:lnTo>
                  <a:pt x="1013" y="917"/>
                </a:lnTo>
                <a:lnTo>
                  <a:pt x="1018" y="922"/>
                </a:lnTo>
                <a:lnTo>
                  <a:pt x="1021" y="928"/>
                </a:lnTo>
                <a:lnTo>
                  <a:pt x="1022" y="933"/>
                </a:lnTo>
                <a:lnTo>
                  <a:pt x="1023" y="940"/>
                </a:lnTo>
                <a:lnTo>
                  <a:pt x="1023" y="1099"/>
                </a:lnTo>
                <a:lnTo>
                  <a:pt x="1076" y="1131"/>
                </a:lnTo>
                <a:lnTo>
                  <a:pt x="1078" y="1133"/>
                </a:lnTo>
                <a:lnTo>
                  <a:pt x="1080" y="1135"/>
                </a:lnTo>
                <a:lnTo>
                  <a:pt x="1080" y="1137"/>
                </a:lnTo>
                <a:lnTo>
                  <a:pt x="1080" y="1140"/>
                </a:lnTo>
                <a:lnTo>
                  <a:pt x="1077" y="1145"/>
                </a:lnTo>
                <a:lnTo>
                  <a:pt x="1073" y="1150"/>
                </a:lnTo>
                <a:lnTo>
                  <a:pt x="1066" y="1155"/>
                </a:lnTo>
                <a:lnTo>
                  <a:pt x="1060" y="1159"/>
                </a:lnTo>
                <a:lnTo>
                  <a:pt x="1052" y="1161"/>
                </a:lnTo>
                <a:lnTo>
                  <a:pt x="1045" y="1162"/>
                </a:lnTo>
                <a:lnTo>
                  <a:pt x="298" y="1162"/>
                </a:lnTo>
                <a:lnTo>
                  <a:pt x="291" y="1161"/>
                </a:lnTo>
                <a:lnTo>
                  <a:pt x="284" y="1159"/>
                </a:lnTo>
                <a:lnTo>
                  <a:pt x="277" y="1155"/>
                </a:lnTo>
                <a:lnTo>
                  <a:pt x="270" y="1150"/>
                </a:lnTo>
                <a:lnTo>
                  <a:pt x="266" y="1145"/>
                </a:lnTo>
                <a:lnTo>
                  <a:pt x="264" y="1140"/>
                </a:lnTo>
                <a:lnTo>
                  <a:pt x="263" y="1137"/>
                </a:lnTo>
                <a:lnTo>
                  <a:pt x="264" y="1135"/>
                </a:lnTo>
                <a:lnTo>
                  <a:pt x="265" y="1133"/>
                </a:lnTo>
                <a:lnTo>
                  <a:pt x="267" y="1131"/>
                </a:lnTo>
                <a:lnTo>
                  <a:pt x="317" y="1100"/>
                </a:lnTo>
                <a:lnTo>
                  <a:pt x="317" y="940"/>
                </a:lnTo>
                <a:lnTo>
                  <a:pt x="318" y="933"/>
                </a:lnTo>
                <a:lnTo>
                  <a:pt x="320" y="928"/>
                </a:lnTo>
                <a:lnTo>
                  <a:pt x="322" y="922"/>
                </a:lnTo>
                <a:lnTo>
                  <a:pt x="326" y="917"/>
                </a:lnTo>
                <a:lnTo>
                  <a:pt x="331" y="914"/>
                </a:lnTo>
                <a:lnTo>
                  <a:pt x="336" y="911"/>
                </a:lnTo>
                <a:lnTo>
                  <a:pt x="341" y="910"/>
                </a:lnTo>
                <a:lnTo>
                  <a:pt x="348" y="90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dirty="0">
              <a:ln>
                <a:noFill/>
              </a:ln>
              <a:solidFill>
                <a:srgbClr val="000000"/>
              </a:solidFill>
              <a:effectLst/>
              <a:uLnTx/>
              <a:uFillTx/>
              <a:latin typeface="+mn-lt"/>
              <a:ea typeface="+mn-ea"/>
              <a:cs typeface="Arial" charset="0"/>
            </a:endParaRPr>
          </a:p>
        </p:txBody>
      </p:sp>
      <p:pic>
        <p:nvPicPr>
          <p:cNvPr id="60" name="Graphic 59" descr="Decision chart with solid fill">
            <a:extLst>
              <a:ext uri="{FF2B5EF4-FFF2-40B4-BE49-F238E27FC236}">
                <a16:creationId xmlns:a16="http://schemas.microsoft.com/office/drawing/2014/main" id="{40606B91-3D40-DF02-5FCE-0710E4F59EA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430834" y="5136711"/>
            <a:ext cx="334512" cy="291481"/>
          </a:xfrm>
          <a:prstGeom prst="rect">
            <a:avLst/>
          </a:prstGeom>
        </p:spPr>
      </p:pic>
      <p:sp>
        <p:nvSpPr>
          <p:cNvPr id="4" name="Content Placeholder 3">
            <a:extLst>
              <a:ext uri="{FF2B5EF4-FFF2-40B4-BE49-F238E27FC236}">
                <a16:creationId xmlns:a16="http://schemas.microsoft.com/office/drawing/2014/main" id="{AC566CAF-4631-33A8-7F85-A21B2CFA40E0}"/>
              </a:ext>
            </a:extLst>
          </p:cNvPr>
          <p:cNvSpPr>
            <a:spLocks noGrp="1"/>
          </p:cNvSpPr>
          <p:nvPr>
            <p:ph idx="10"/>
          </p:nvPr>
        </p:nvSpPr>
        <p:spPr/>
        <p:txBody>
          <a:bodyPr/>
          <a:lstStyle/>
          <a:p>
            <a:r>
              <a:rPr lang="en-US" dirty="0"/>
              <a:t>How Accenture Can Help</a:t>
            </a:r>
          </a:p>
        </p:txBody>
      </p:sp>
      <p:sp>
        <p:nvSpPr>
          <p:cNvPr id="3" name="Title 2">
            <a:extLst>
              <a:ext uri="{FF2B5EF4-FFF2-40B4-BE49-F238E27FC236}">
                <a16:creationId xmlns:a16="http://schemas.microsoft.com/office/drawing/2014/main" id="{92AE1D3B-00DC-686C-1821-767C6F49885B}"/>
              </a:ext>
            </a:extLst>
          </p:cNvPr>
          <p:cNvSpPr>
            <a:spLocks noGrp="1"/>
          </p:cNvSpPr>
          <p:nvPr>
            <p:ph type="title"/>
          </p:nvPr>
        </p:nvSpPr>
        <p:spPr>
          <a:xfrm>
            <a:off x="380999" y="737980"/>
            <a:ext cx="11429999" cy="798830"/>
          </a:xfrm>
        </p:spPr>
        <p:txBody>
          <a:bodyPr/>
          <a:lstStyle/>
          <a:p>
            <a:r>
              <a:rPr lang="en-US" sz="3600" spc="-80" dirty="0">
                <a:solidFill>
                  <a:srgbClr val="000000"/>
                </a:solidFill>
                <a:latin typeface="Graphik Medium" panose="020B0503030202060203" pitchFamily="34" charset="77"/>
              </a:rPr>
              <a:t>Our </a:t>
            </a:r>
            <a:r>
              <a:rPr lang="en-US" sz="3600" spc="-80" dirty="0">
                <a:gradFill flip="none" rotWithShape="1">
                  <a:gsLst>
                    <a:gs pos="52000">
                      <a:schemeClr val="accent1"/>
                    </a:gs>
                    <a:gs pos="0">
                      <a:srgbClr val="D86286"/>
                    </a:gs>
                    <a:gs pos="100000">
                      <a:schemeClr val="accent3"/>
                    </a:gs>
                  </a:gsLst>
                  <a:lin ang="13500000" scaled="1"/>
                  <a:tileRect/>
                </a:gradFill>
                <a:latin typeface="Graphik Medium" panose="020B0503030202060203" pitchFamily="34" charset="77"/>
              </a:rPr>
              <a:t>approach</a:t>
            </a:r>
            <a:br>
              <a:rPr lang="en-US" sz="3600" spc="-80" dirty="0">
                <a:gradFill flip="none" rotWithShape="1">
                  <a:gsLst>
                    <a:gs pos="52000">
                      <a:schemeClr val="accent1"/>
                    </a:gs>
                    <a:gs pos="0">
                      <a:srgbClr val="D86286"/>
                    </a:gs>
                    <a:gs pos="100000">
                      <a:schemeClr val="accent3"/>
                    </a:gs>
                  </a:gsLst>
                  <a:lin ang="13500000" scaled="1"/>
                  <a:tileRect/>
                </a:gradFill>
                <a:latin typeface="Graphik Medium" panose="020B0503030202060203" pitchFamily="34" charset="77"/>
              </a:rPr>
            </a:br>
            <a:endParaRPr lang="en-US" dirty="0"/>
          </a:p>
        </p:txBody>
      </p:sp>
    </p:spTree>
    <p:extLst>
      <p:ext uri="{BB962C8B-B14F-4D97-AF65-F5344CB8AC3E}">
        <p14:creationId xmlns:p14="http://schemas.microsoft.com/office/powerpoint/2010/main" val="278771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96">
            <a:extLst>
              <a:ext uri="{FF2B5EF4-FFF2-40B4-BE49-F238E27FC236}">
                <a16:creationId xmlns:a16="http://schemas.microsoft.com/office/drawing/2014/main" id="{B7532ACB-BBC0-C2BB-9FAF-D6CE5ED99A7B}"/>
              </a:ext>
            </a:extLst>
          </p:cNvPr>
          <p:cNvSpPr>
            <a:spLocks noGrp="1"/>
          </p:cNvSpPr>
          <p:nvPr>
            <p:ph type="title"/>
          </p:nvPr>
        </p:nvSpPr>
        <p:spPr>
          <a:xfrm>
            <a:off x="243840" y="490100"/>
            <a:ext cx="11430000" cy="800100"/>
          </a:xfrm>
        </p:spPr>
        <p:txBody>
          <a:bodyPr/>
          <a:lstStyle/>
          <a:p>
            <a:r>
              <a:rPr lang="en-US" b="1" dirty="0"/>
              <a:t>Gen AI Academy:  2-Week Technical Bootcamp</a:t>
            </a:r>
          </a:p>
        </p:txBody>
      </p:sp>
      <p:sp>
        <p:nvSpPr>
          <p:cNvPr id="6" name="Slide Number Placeholder 5">
            <a:extLst>
              <a:ext uri="{FF2B5EF4-FFF2-40B4-BE49-F238E27FC236}">
                <a16:creationId xmlns:a16="http://schemas.microsoft.com/office/drawing/2014/main" id="{22F5C4CE-25D2-E880-867A-F865720B90BE}"/>
              </a:ext>
            </a:extLst>
          </p:cNvPr>
          <p:cNvSpPr>
            <a:spLocks noGrp="1"/>
          </p:cNvSpPr>
          <p:nvPr>
            <p:ph type="sldNum" sz="quarter" idx="4294967295"/>
          </p:nvPr>
        </p:nvSpPr>
        <p:spPr>
          <a:xfrm>
            <a:off x="11934825" y="6489700"/>
            <a:ext cx="257175" cy="20161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GB" smtClean="0"/>
              <a:pPr algn="r" defTabSz="228600">
                <a:spcAft>
                  <a:spcPts val="1200"/>
                </a:spcAft>
              </a:pPr>
              <a:t>8</a:t>
            </a:fld>
            <a:endParaRPr lang="en-US"/>
          </a:p>
        </p:txBody>
      </p:sp>
      <p:grpSp>
        <p:nvGrpSpPr>
          <p:cNvPr id="8" name="Group 7">
            <a:extLst>
              <a:ext uri="{FF2B5EF4-FFF2-40B4-BE49-F238E27FC236}">
                <a16:creationId xmlns:a16="http://schemas.microsoft.com/office/drawing/2014/main" id="{06CE2629-DFED-3FB6-7E5B-81DF231BBFA8}"/>
              </a:ext>
            </a:extLst>
          </p:cNvPr>
          <p:cNvGrpSpPr/>
          <p:nvPr/>
        </p:nvGrpSpPr>
        <p:grpSpPr>
          <a:xfrm>
            <a:off x="172687" y="1531138"/>
            <a:ext cx="11846625" cy="4710143"/>
            <a:chOff x="1958525" y="1830467"/>
            <a:chExt cx="7119437" cy="2830643"/>
          </a:xfrm>
        </p:grpSpPr>
        <p:sp>
          <p:nvSpPr>
            <p:cNvPr id="9" name="Freeform 8">
              <a:extLst>
                <a:ext uri="{FF2B5EF4-FFF2-40B4-BE49-F238E27FC236}">
                  <a16:creationId xmlns:a16="http://schemas.microsoft.com/office/drawing/2014/main" id="{89D3A8C3-7A7A-20F0-3772-7BCCACD4F016}"/>
                </a:ext>
              </a:extLst>
            </p:cNvPr>
            <p:cNvSpPr/>
            <p:nvPr/>
          </p:nvSpPr>
          <p:spPr>
            <a:xfrm>
              <a:off x="1958525" y="1830500"/>
              <a:ext cx="2478424" cy="588840"/>
            </a:xfrm>
            <a:custGeom>
              <a:avLst/>
              <a:gdLst>
                <a:gd name="connsiteX0" fmla="*/ 2184126 w 2478424"/>
                <a:gd name="connsiteY0" fmla="*/ 81 h 588840"/>
                <a:gd name="connsiteX1" fmla="*/ 0 w 2478424"/>
                <a:gd name="connsiteY1" fmla="*/ 0 h 588840"/>
                <a:gd name="connsiteX2" fmla="*/ 294461 w 2478424"/>
                <a:gd name="connsiteY2" fmla="*/ 294380 h 588840"/>
                <a:gd name="connsiteX3" fmla="*/ 0 w 2478424"/>
                <a:gd name="connsiteY3" fmla="*/ 588840 h 588840"/>
                <a:gd name="connsiteX4" fmla="*/ 2184126 w 2478424"/>
                <a:gd name="connsiteY4" fmla="*/ 588840 h 588840"/>
                <a:gd name="connsiteX5" fmla="*/ 2478424 w 2478424"/>
                <a:gd name="connsiteY5" fmla="*/ 294380 h 588840"/>
                <a:gd name="connsiteX6" fmla="*/ 2184126 w 2478424"/>
                <a:gd name="connsiteY6" fmla="*/ 81 h 5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8424" h="588840">
                  <a:moveTo>
                    <a:pt x="2184126" y="81"/>
                  </a:moveTo>
                  <a:lnTo>
                    <a:pt x="0" y="0"/>
                  </a:lnTo>
                  <a:lnTo>
                    <a:pt x="294461" y="294380"/>
                  </a:lnTo>
                  <a:lnTo>
                    <a:pt x="0" y="588840"/>
                  </a:lnTo>
                  <a:lnTo>
                    <a:pt x="2184126" y="588840"/>
                  </a:lnTo>
                  <a:lnTo>
                    <a:pt x="2478424" y="294380"/>
                  </a:lnTo>
                  <a:lnTo>
                    <a:pt x="2184126" y="81"/>
                  </a:lnTo>
                  <a:close/>
                </a:path>
              </a:pathLst>
            </a:custGeom>
            <a:solidFill>
              <a:schemeClr val="bg2">
                <a:lumMod val="10000"/>
              </a:schemeClr>
            </a:solidFill>
            <a:ln w="809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34AD673B-3647-3101-0F7C-F02351B38DEF}"/>
                </a:ext>
              </a:extLst>
            </p:cNvPr>
            <p:cNvSpPr/>
            <p:nvPr/>
          </p:nvSpPr>
          <p:spPr>
            <a:xfrm>
              <a:off x="6326614" y="4072028"/>
              <a:ext cx="2751348" cy="588759"/>
            </a:xfrm>
            <a:custGeom>
              <a:avLst/>
              <a:gdLst>
                <a:gd name="connsiteX0" fmla="*/ 2456888 w 2751348"/>
                <a:gd name="connsiteY0" fmla="*/ 0 h 588759"/>
                <a:gd name="connsiteX1" fmla="*/ 0 w 2751348"/>
                <a:gd name="connsiteY1" fmla="*/ 0 h 588759"/>
                <a:gd name="connsiteX2" fmla="*/ 301504 w 2751348"/>
                <a:gd name="connsiteY2" fmla="*/ 294380 h 588759"/>
                <a:gd name="connsiteX3" fmla="*/ 0 w 2751348"/>
                <a:gd name="connsiteY3" fmla="*/ 588759 h 588759"/>
                <a:gd name="connsiteX4" fmla="*/ 2456888 w 2751348"/>
                <a:gd name="connsiteY4" fmla="*/ 588759 h 588759"/>
                <a:gd name="connsiteX5" fmla="*/ 2751349 w 2751348"/>
                <a:gd name="connsiteY5" fmla="*/ 294380 h 588759"/>
                <a:gd name="connsiteX6" fmla="*/ 2456888 w 2751348"/>
                <a:gd name="connsiteY6" fmla="*/ 0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1348" h="588759">
                  <a:moveTo>
                    <a:pt x="2456888" y="0"/>
                  </a:moveTo>
                  <a:lnTo>
                    <a:pt x="0" y="0"/>
                  </a:lnTo>
                  <a:lnTo>
                    <a:pt x="301504" y="294380"/>
                  </a:lnTo>
                  <a:lnTo>
                    <a:pt x="0" y="588759"/>
                  </a:lnTo>
                  <a:lnTo>
                    <a:pt x="2456888" y="588759"/>
                  </a:lnTo>
                  <a:lnTo>
                    <a:pt x="2751349" y="294380"/>
                  </a:lnTo>
                  <a:lnTo>
                    <a:pt x="2456888" y="0"/>
                  </a:lnTo>
                  <a:close/>
                </a:path>
              </a:pathLst>
            </a:custGeom>
            <a:solidFill>
              <a:schemeClr val="accent2">
                <a:lumMod val="20000"/>
                <a:lumOff val="80000"/>
              </a:schemeClr>
            </a:solidFill>
            <a:ln w="8096" cap="flat">
              <a:noFill/>
              <a:prstDash val="solid"/>
              <a:miter/>
            </a:ln>
          </p:spPr>
          <p:txBody>
            <a:bodyPr rtlCol="0" anchor="ctr"/>
            <a:lstStyle/>
            <a:p>
              <a:endParaRPr lang="en-US" dirty="0"/>
            </a:p>
          </p:txBody>
        </p:sp>
        <p:sp>
          <p:nvSpPr>
            <p:cNvPr id="11" name="Freeform 10">
              <a:extLst>
                <a:ext uri="{FF2B5EF4-FFF2-40B4-BE49-F238E27FC236}">
                  <a16:creationId xmlns:a16="http://schemas.microsoft.com/office/drawing/2014/main" id="{29EBC019-1BB2-2C25-3E45-F6C3C96122AD}"/>
                </a:ext>
              </a:extLst>
            </p:cNvPr>
            <p:cNvSpPr/>
            <p:nvPr/>
          </p:nvSpPr>
          <p:spPr>
            <a:xfrm>
              <a:off x="4142651" y="2951183"/>
              <a:ext cx="2183963" cy="588840"/>
            </a:xfrm>
            <a:custGeom>
              <a:avLst/>
              <a:gdLst>
                <a:gd name="connsiteX0" fmla="*/ 501968 w 2183963"/>
                <a:gd name="connsiteY0" fmla="*/ 81 h 588840"/>
                <a:gd name="connsiteX1" fmla="*/ 207669 w 2183963"/>
                <a:gd name="connsiteY1" fmla="*/ 294461 h 588840"/>
                <a:gd name="connsiteX2" fmla="*/ 501968 w 2183963"/>
                <a:gd name="connsiteY2" fmla="*/ 588840 h 588840"/>
                <a:gd name="connsiteX3" fmla="*/ 2183964 w 2183963"/>
                <a:gd name="connsiteY3" fmla="*/ 588840 h 588840"/>
                <a:gd name="connsiteX4" fmla="*/ 1891365 w 2183963"/>
                <a:gd name="connsiteY4" fmla="*/ 294461 h 588840"/>
                <a:gd name="connsiteX5" fmla="*/ 2183964 w 2183963"/>
                <a:gd name="connsiteY5" fmla="*/ 0 h 588840"/>
                <a:gd name="connsiteX6" fmla="*/ 0 w 2183963"/>
                <a:gd name="connsiteY6" fmla="*/ 81 h 5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3963" h="588840">
                  <a:moveTo>
                    <a:pt x="501968" y="81"/>
                  </a:moveTo>
                  <a:lnTo>
                    <a:pt x="207669" y="294461"/>
                  </a:lnTo>
                  <a:lnTo>
                    <a:pt x="501968" y="588840"/>
                  </a:lnTo>
                  <a:lnTo>
                    <a:pt x="2183964" y="588840"/>
                  </a:lnTo>
                  <a:lnTo>
                    <a:pt x="1891365" y="294461"/>
                  </a:lnTo>
                  <a:lnTo>
                    <a:pt x="2183964" y="0"/>
                  </a:lnTo>
                  <a:lnTo>
                    <a:pt x="0" y="81"/>
                  </a:lnTo>
                  <a:close/>
                </a:path>
              </a:pathLst>
            </a:custGeom>
            <a:solidFill>
              <a:schemeClr val="accent1">
                <a:lumMod val="75000"/>
              </a:schemeClr>
            </a:solidFill>
            <a:ln w="8096"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376023F6-DF12-7ED7-D6BE-289B0B401426}"/>
                </a:ext>
              </a:extLst>
            </p:cNvPr>
            <p:cNvSpPr/>
            <p:nvPr/>
          </p:nvSpPr>
          <p:spPr>
            <a:xfrm>
              <a:off x="4142651" y="1830581"/>
              <a:ext cx="2479962" cy="588759"/>
            </a:xfrm>
            <a:custGeom>
              <a:avLst/>
              <a:gdLst>
                <a:gd name="connsiteX0" fmla="*/ 0 w 2479962"/>
                <a:gd name="connsiteY0" fmla="*/ 0 h 588759"/>
                <a:gd name="connsiteX1" fmla="*/ 294299 w 2479962"/>
                <a:gd name="connsiteY1" fmla="*/ 294299 h 588759"/>
                <a:gd name="connsiteX2" fmla="*/ 0 w 2479962"/>
                <a:gd name="connsiteY2" fmla="*/ 588759 h 588759"/>
                <a:gd name="connsiteX3" fmla="*/ 1037777 w 2479962"/>
                <a:gd name="connsiteY3" fmla="*/ 588759 h 588759"/>
                <a:gd name="connsiteX4" fmla="*/ 2183964 w 2479962"/>
                <a:gd name="connsiteY4" fmla="*/ 588759 h 588759"/>
                <a:gd name="connsiteX5" fmla="*/ 2479962 w 2479962"/>
                <a:gd name="connsiteY5" fmla="*/ 294299 h 588759"/>
                <a:gd name="connsiteX6" fmla="*/ 2183964 w 2479962"/>
                <a:gd name="connsiteY6" fmla="*/ 81 h 588759"/>
                <a:gd name="connsiteX7" fmla="*/ 2183964 w 2479962"/>
                <a:gd name="connsiteY7" fmla="*/ 81 h 588759"/>
                <a:gd name="connsiteX8" fmla="*/ 1104571 w 2479962"/>
                <a:gd name="connsiteY8" fmla="*/ 0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9962" h="588759">
                  <a:moveTo>
                    <a:pt x="0" y="0"/>
                  </a:moveTo>
                  <a:lnTo>
                    <a:pt x="294299" y="294299"/>
                  </a:lnTo>
                  <a:lnTo>
                    <a:pt x="0" y="588759"/>
                  </a:lnTo>
                  <a:lnTo>
                    <a:pt x="1037777" y="588759"/>
                  </a:lnTo>
                  <a:lnTo>
                    <a:pt x="2183964" y="588759"/>
                  </a:lnTo>
                  <a:lnTo>
                    <a:pt x="2479962" y="294299"/>
                  </a:lnTo>
                  <a:lnTo>
                    <a:pt x="2183964" y="81"/>
                  </a:lnTo>
                  <a:lnTo>
                    <a:pt x="2183964" y="81"/>
                  </a:lnTo>
                  <a:lnTo>
                    <a:pt x="1104571" y="0"/>
                  </a:lnTo>
                  <a:close/>
                </a:path>
              </a:pathLst>
            </a:custGeom>
            <a:solidFill>
              <a:schemeClr val="accent3">
                <a:lumMod val="75000"/>
              </a:schemeClr>
            </a:solidFill>
            <a:ln w="8096"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9795462-62A9-5B8C-701E-BBACFA9E3BE8}"/>
                </a:ext>
              </a:extLst>
            </p:cNvPr>
            <p:cNvSpPr/>
            <p:nvPr/>
          </p:nvSpPr>
          <p:spPr>
            <a:xfrm>
              <a:off x="4142651" y="4072028"/>
              <a:ext cx="2485467" cy="588759"/>
            </a:xfrm>
            <a:custGeom>
              <a:avLst/>
              <a:gdLst>
                <a:gd name="connsiteX0" fmla="*/ 2183964 w 2485467"/>
                <a:gd name="connsiteY0" fmla="*/ 0 h 588759"/>
                <a:gd name="connsiteX1" fmla="*/ 0 w 2485467"/>
                <a:gd name="connsiteY1" fmla="*/ 0 h 588759"/>
                <a:gd name="connsiteX2" fmla="*/ 287174 w 2485467"/>
                <a:gd name="connsiteY2" fmla="*/ 294380 h 588759"/>
                <a:gd name="connsiteX3" fmla="*/ 0 w 2485467"/>
                <a:gd name="connsiteY3" fmla="*/ 588759 h 588759"/>
                <a:gd name="connsiteX4" fmla="*/ 2183964 w 2485467"/>
                <a:gd name="connsiteY4" fmla="*/ 588759 h 588759"/>
                <a:gd name="connsiteX5" fmla="*/ 2485468 w 2485467"/>
                <a:gd name="connsiteY5" fmla="*/ 294380 h 588759"/>
                <a:gd name="connsiteX6" fmla="*/ 2183964 w 2485467"/>
                <a:gd name="connsiteY6" fmla="*/ 0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5467" h="588759">
                  <a:moveTo>
                    <a:pt x="2183964" y="0"/>
                  </a:moveTo>
                  <a:lnTo>
                    <a:pt x="0" y="0"/>
                  </a:lnTo>
                  <a:lnTo>
                    <a:pt x="287174" y="294380"/>
                  </a:lnTo>
                  <a:lnTo>
                    <a:pt x="0" y="588759"/>
                  </a:lnTo>
                  <a:lnTo>
                    <a:pt x="2183964" y="588759"/>
                  </a:lnTo>
                  <a:lnTo>
                    <a:pt x="2485468" y="294380"/>
                  </a:lnTo>
                  <a:lnTo>
                    <a:pt x="2183964" y="0"/>
                  </a:lnTo>
                  <a:close/>
                </a:path>
              </a:pathLst>
            </a:custGeom>
            <a:solidFill>
              <a:schemeClr val="accent6">
                <a:lumMod val="75000"/>
              </a:schemeClr>
            </a:solidFill>
            <a:ln w="8096"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2FF54FC-64E8-03FD-E008-5D22E35BD1B6}"/>
                </a:ext>
              </a:extLst>
            </p:cNvPr>
            <p:cNvSpPr/>
            <p:nvPr/>
          </p:nvSpPr>
          <p:spPr>
            <a:xfrm>
              <a:off x="2651240" y="2951264"/>
              <a:ext cx="1778584" cy="1709603"/>
            </a:xfrm>
            <a:custGeom>
              <a:avLst/>
              <a:gdLst>
                <a:gd name="connsiteX0" fmla="*/ 1491410 w 1778584"/>
                <a:gd name="connsiteY0" fmla="*/ 1120764 h 1709603"/>
                <a:gd name="connsiteX1" fmla="*/ 865894 w 1778584"/>
                <a:gd name="connsiteY1" fmla="*/ 1120764 h 1709603"/>
                <a:gd name="connsiteX2" fmla="*/ 588840 w 1778584"/>
                <a:gd name="connsiteY2" fmla="*/ 854802 h 1709603"/>
                <a:gd name="connsiteX3" fmla="*/ 854802 w 1778584"/>
                <a:gd name="connsiteY3" fmla="*/ 588840 h 1709603"/>
                <a:gd name="connsiteX4" fmla="*/ 1491410 w 1778584"/>
                <a:gd name="connsiteY4" fmla="*/ 588840 h 1709603"/>
                <a:gd name="connsiteX5" fmla="*/ 1197112 w 1778584"/>
                <a:gd name="connsiteY5" fmla="*/ 294380 h 1709603"/>
                <a:gd name="connsiteX6" fmla="*/ 1491410 w 1778584"/>
                <a:gd name="connsiteY6" fmla="*/ 0 h 1709603"/>
                <a:gd name="connsiteX7" fmla="*/ 854802 w 1778584"/>
                <a:gd name="connsiteY7" fmla="*/ 0 h 1709603"/>
                <a:gd name="connsiteX8" fmla="*/ 0 w 1778584"/>
                <a:gd name="connsiteY8" fmla="*/ 854802 h 1709603"/>
                <a:gd name="connsiteX9" fmla="*/ 854802 w 1778584"/>
                <a:gd name="connsiteY9" fmla="*/ 1709604 h 1709603"/>
                <a:gd name="connsiteX10" fmla="*/ 1491410 w 1778584"/>
                <a:gd name="connsiteY10" fmla="*/ 1709604 h 1709603"/>
                <a:gd name="connsiteX11" fmla="*/ 1778584 w 1778584"/>
                <a:gd name="connsiteY11" fmla="*/ 1415224 h 1709603"/>
                <a:gd name="connsiteX12" fmla="*/ 1491410 w 1778584"/>
                <a:gd name="connsiteY12" fmla="*/ 1120764 h 1709603"/>
                <a:gd name="connsiteX13" fmla="*/ 1491410 w 1778584"/>
                <a:gd name="connsiteY13" fmla="*/ 1120764 h 170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8584" h="1709603">
                  <a:moveTo>
                    <a:pt x="1491410" y="1120764"/>
                  </a:moveTo>
                  <a:lnTo>
                    <a:pt x="865894" y="1120764"/>
                  </a:lnTo>
                  <a:cubicBezTo>
                    <a:pt x="712875" y="1120764"/>
                    <a:pt x="588840" y="1011141"/>
                    <a:pt x="588840" y="854802"/>
                  </a:cubicBezTo>
                  <a:cubicBezTo>
                    <a:pt x="588840" y="707936"/>
                    <a:pt x="707936" y="588840"/>
                    <a:pt x="854802" y="588840"/>
                  </a:cubicBezTo>
                  <a:lnTo>
                    <a:pt x="1491410" y="588840"/>
                  </a:lnTo>
                  <a:lnTo>
                    <a:pt x="1197112" y="294380"/>
                  </a:lnTo>
                  <a:lnTo>
                    <a:pt x="1491410" y="0"/>
                  </a:lnTo>
                  <a:lnTo>
                    <a:pt x="854802" y="0"/>
                  </a:lnTo>
                  <a:cubicBezTo>
                    <a:pt x="382791" y="0"/>
                    <a:pt x="0" y="382710"/>
                    <a:pt x="0" y="854802"/>
                  </a:cubicBezTo>
                  <a:cubicBezTo>
                    <a:pt x="0" y="1326894"/>
                    <a:pt x="382710" y="1709604"/>
                    <a:pt x="854802" y="1709604"/>
                  </a:cubicBezTo>
                  <a:lnTo>
                    <a:pt x="1491410" y="1709604"/>
                  </a:lnTo>
                  <a:lnTo>
                    <a:pt x="1778584" y="1415224"/>
                  </a:lnTo>
                  <a:lnTo>
                    <a:pt x="1491410" y="1120764"/>
                  </a:lnTo>
                  <a:lnTo>
                    <a:pt x="1491410" y="1120764"/>
                  </a:lnTo>
                  <a:close/>
                </a:path>
              </a:pathLst>
            </a:custGeom>
            <a:solidFill>
              <a:schemeClr val="accent5">
                <a:lumMod val="75000"/>
              </a:schemeClr>
            </a:solidFill>
            <a:ln w="8096"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7DBCE4D-166F-B516-6C2E-841A5D7922D0}"/>
                </a:ext>
              </a:extLst>
            </p:cNvPr>
            <p:cNvSpPr/>
            <p:nvPr/>
          </p:nvSpPr>
          <p:spPr>
            <a:xfrm>
              <a:off x="6033934" y="1830662"/>
              <a:ext cx="1667260" cy="1709604"/>
            </a:xfrm>
            <a:custGeom>
              <a:avLst/>
              <a:gdLst>
                <a:gd name="connsiteX0" fmla="*/ 801367 w 1667260"/>
                <a:gd name="connsiteY0" fmla="*/ 1120683 h 1709604"/>
                <a:gd name="connsiteX1" fmla="*/ 1078421 w 1667260"/>
                <a:gd name="connsiteY1" fmla="*/ 854721 h 1709604"/>
                <a:gd name="connsiteX2" fmla="*/ 812459 w 1667260"/>
                <a:gd name="connsiteY2" fmla="*/ 588759 h 1709604"/>
                <a:gd name="connsiteX3" fmla="*/ 292680 w 1667260"/>
                <a:gd name="connsiteY3" fmla="*/ 588759 h 1709604"/>
                <a:gd name="connsiteX4" fmla="*/ 588679 w 1667260"/>
                <a:gd name="connsiteY4" fmla="*/ 294380 h 1709604"/>
                <a:gd name="connsiteX5" fmla="*/ 292680 w 1667260"/>
                <a:gd name="connsiteY5" fmla="*/ 0 h 1709604"/>
                <a:gd name="connsiteX6" fmla="*/ 812459 w 1667260"/>
                <a:gd name="connsiteY6" fmla="*/ 0 h 1709604"/>
                <a:gd name="connsiteX7" fmla="*/ 1648639 w 1667260"/>
                <a:gd name="connsiteY7" fmla="*/ 676442 h 1709604"/>
                <a:gd name="connsiteX8" fmla="*/ 1667261 w 1667260"/>
                <a:gd name="connsiteY8" fmla="*/ 854802 h 1709604"/>
                <a:gd name="connsiteX9" fmla="*/ 812459 w 1667260"/>
                <a:gd name="connsiteY9" fmla="*/ 1709604 h 1709604"/>
                <a:gd name="connsiteX10" fmla="*/ 292680 w 1667260"/>
                <a:gd name="connsiteY10" fmla="*/ 1709604 h 1709604"/>
                <a:gd name="connsiteX11" fmla="*/ 0 w 1667260"/>
                <a:gd name="connsiteY11" fmla="*/ 1415225 h 1709604"/>
                <a:gd name="connsiteX12" fmla="*/ 292680 w 1667260"/>
                <a:gd name="connsiteY12" fmla="*/ 1120845 h 1709604"/>
                <a:gd name="connsiteX13" fmla="*/ 801367 w 1667260"/>
                <a:gd name="connsiteY13" fmla="*/ 1120845 h 170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67260" h="1709604">
                  <a:moveTo>
                    <a:pt x="801367" y="1120683"/>
                  </a:moveTo>
                  <a:cubicBezTo>
                    <a:pt x="954305" y="1120683"/>
                    <a:pt x="1078421" y="1011060"/>
                    <a:pt x="1078421" y="854721"/>
                  </a:cubicBezTo>
                  <a:cubicBezTo>
                    <a:pt x="1078421" y="707855"/>
                    <a:pt x="959325" y="588759"/>
                    <a:pt x="812459" y="588759"/>
                  </a:cubicBezTo>
                  <a:lnTo>
                    <a:pt x="292680" y="588759"/>
                  </a:lnTo>
                  <a:lnTo>
                    <a:pt x="588679" y="294380"/>
                  </a:lnTo>
                  <a:lnTo>
                    <a:pt x="292680" y="0"/>
                  </a:lnTo>
                  <a:lnTo>
                    <a:pt x="812459" y="0"/>
                  </a:lnTo>
                  <a:cubicBezTo>
                    <a:pt x="1223344" y="0"/>
                    <a:pt x="1566544" y="289927"/>
                    <a:pt x="1648639" y="676442"/>
                  </a:cubicBezTo>
                  <a:cubicBezTo>
                    <a:pt x="1660865" y="734006"/>
                    <a:pt x="1667261" y="793675"/>
                    <a:pt x="1667261" y="854802"/>
                  </a:cubicBezTo>
                  <a:cubicBezTo>
                    <a:pt x="1667261" y="1326894"/>
                    <a:pt x="1284551" y="1709604"/>
                    <a:pt x="812459" y="1709604"/>
                  </a:cubicBezTo>
                  <a:lnTo>
                    <a:pt x="292680" y="1709604"/>
                  </a:lnTo>
                  <a:lnTo>
                    <a:pt x="0" y="1415225"/>
                  </a:lnTo>
                  <a:lnTo>
                    <a:pt x="292680" y="1120845"/>
                  </a:lnTo>
                  <a:lnTo>
                    <a:pt x="801367" y="1120845"/>
                  </a:lnTo>
                  <a:close/>
                </a:path>
              </a:pathLst>
            </a:custGeom>
            <a:solidFill>
              <a:schemeClr val="accent2">
                <a:lumMod val="75000"/>
              </a:schemeClr>
            </a:solidFill>
            <a:ln w="8096"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4DD26D8-4E1F-05D8-6587-49ADE4116D4E}"/>
                </a:ext>
              </a:extLst>
            </p:cNvPr>
            <p:cNvSpPr/>
            <p:nvPr/>
          </p:nvSpPr>
          <p:spPr>
            <a:xfrm>
              <a:off x="3413988" y="1830581"/>
              <a:ext cx="1767168" cy="588759"/>
            </a:xfrm>
            <a:custGeom>
              <a:avLst/>
              <a:gdLst>
                <a:gd name="connsiteX0" fmla="*/ 1767168 w 1767168"/>
                <a:gd name="connsiteY0" fmla="*/ 326198 h 588759"/>
                <a:gd name="connsiteX1" fmla="*/ 1509384 w 1767168"/>
                <a:gd name="connsiteY1" fmla="*/ 0 h 588759"/>
                <a:gd name="connsiteX2" fmla="*/ 0 w 1767168"/>
                <a:gd name="connsiteY2" fmla="*/ 0 h 588759"/>
                <a:gd name="connsiteX3" fmla="*/ 294299 w 1767168"/>
                <a:gd name="connsiteY3" fmla="*/ 294299 h 588759"/>
                <a:gd name="connsiteX4" fmla="*/ 0 w 1767168"/>
                <a:gd name="connsiteY4" fmla="*/ 588759 h 588759"/>
                <a:gd name="connsiteX5" fmla="*/ 1509384 w 1767168"/>
                <a:gd name="connsiteY5" fmla="*/ 588759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7168" h="588759">
                  <a:moveTo>
                    <a:pt x="1767168" y="326198"/>
                  </a:moveTo>
                  <a:lnTo>
                    <a:pt x="1509384" y="0"/>
                  </a:lnTo>
                  <a:lnTo>
                    <a:pt x="0" y="0"/>
                  </a:lnTo>
                  <a:lnTo>
                    <a:pt x="294299" y="294299"/>
                  </a:lnTo>
                  <a:lnTo>
                    <a:pt x="0" y="588759"/>
                  </a:lnTo>
                  <a:lnTo>
                    <a:pt x="1509384" y="588759"/>
                  </a:lnTo>
                  <a:close/>
                </a:path>
              </a:pathLst>
            </a:custGeom>
            <a:solidFill>
              <a:schemeClr val="accent3">
                <a:lumMod val="50000"/>
              </a:schemeClr>
            </a:solidFill>
            <a:ln w="8096"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51D930-1596-CB36-81A1-A71F1730A195}"/>
                </a:ext>
              </a:extLst>
            </p:cNvPr>
            <p:cNvSpPr/>
            <p:nvPr/>
          </p:nvSpPr>
          <p:spPr>
            <a:xfrm>
              <a:off x="6326695" y="1830467"/>
              <a:ext cx="1368266" cy="905517"/>
            </a:xfrm>
            <a:custGeom>
              <a:avLst/>
              <a:gdLst>
                <a:gd name="connsiteX0" fmla="*/ 1138333 w 1368266"/>
                <a:gd name="connsiteY0" fmla="*/ 905518 h 905517"/>
                <a:gd name="connsiteX1" fmla="*/ 779507 w 1368266"/>
                <a:gd name="connsiteY1" fmla="*/ 797676 h 905517"/>
                <a:gd name="connsiteX2" fmla="*/ 519779 w 1368266"/>
                <a:gd name="connsiteY2" fmla="*/ 588954 h 905517"/>
                <a:gd name="connsiteX3" fmla="*/ 0 w 1368266"/>
                <a:gd name="connsiteY3" fmla="*/ 588954 h 905517"/>
                <a:gd name="connsiteX4" fmla="*/ 295999 w 1368266"/>
                <a:gd name="connsiteY4" fmla="*/ 294494 h 905517"/>
                <a:gd name="connsiteX5" fmla="*/ 0 w 1368266"/>
                <a:gd name="connsiteY5" fmla="*/ 114 h 905517"/>
                <a:gd name="connsiteX6" fmla="*/ 569166 w 1368266"/>
                <a:gd name="connsiteY6" fmla="*/ 33 h 905517"/>
                <a:gd name="connsiteX7" fmla="*/ 1305196 w 1368266"/>
                <a:gd name="connsiteY7" fmla="*/ 493257 h 905517"/>
                <a:gd name="connsiteX8" fmla="*/ 1368266 w 1368266"/>
                <a:gd name="connsiteY8" fmla="*/ 717685 h 905517"/>
                <a:gd name="connsiteX9" fmla="*/ 1138333 w 1368266"/>
                <a:gd name="connsiteY9" fmla="*/ 905518 h 905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8266" h="905517">
                  <a:moveTo>
                    <a:pt x="1138333" y="905518"/>
                  </a:moveTo>
                  <a:lnTo>
                    <a:pt x="779507" y="797676"/>
                  </a:lnTo>
                  <a:cubicBezTo>
                    <a:pt x="779507" y="797676"/>
                    <a:pt x="751089" y="619234"/>
                    <a:pt x="519779" y="588954"/>
                  </a:cubicBezTo>
                  <a:lnTo>
                    <a:pt x="0" y="588954"/>
                  </a:lnTo>
                  <a:lnTo>
                    <a:pt x="295999" y="294494"/>
                  </a:lnTo>
                  <a:lnTo>
                    <a:pt x="0" y="114"/>
                  </a:lnTo>
                  <a:lnTo>
                    <a:pt x="569166" y="33"/>
                  </a:lnTo>
                  <a:cubicBezTo>
                    <a:pt x="569166" y="33"/>
                    <a:pt x="1043364" y="-13245"/>
                    <a:pt x="1305196" y="493257"/>
                  </a:cubicBezTo>
                  <a:cubicBezTo>
                    <a:pt x="1305196" y="493257"/>
                    <a:pt x="1361951" y="580453"/>
                    <a:pt x="1368266" y="717685"/>
                  </a:cubicBezTo>
                  <a:lnTo>
                    <a:pt x="1138333" y="905518"/>
                  </a:lnTo>
                  <a:close/>
                </a:path>
              </a:pathLst>
            </a:custGeom>
            <a:solidFill>
              <a:schemeClr val="accent6">
                <a:lumMod val="25000"/>
              </a:schemeClr>
            </a:solidFill>
            <a:ln w="8096"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87A50AB-C15A-96F4-91B6-692FA291EA57}"/>
                </a:ext>
              </a:extLst>
            </p:cNvPr>
            <p:cNvSpPr/>
            <p:nvPr/>
          </p:nvSpPr>
          <p:spPr>
            <a:xfrm>
              <a:off x="6326614" y="4072028"/>
              <a:ext cx="1344220" cy="589082"/>
            </a:xfrm>
            <a:custGeom>
              <a:avLst/>
              <a:gdLst>
                <a:gd name="connsiteX0" fmla="*/ 0 w 1344220"/>
                <a:gd name="connsiteY0" fmla="*/ 0 h 589082"/>
                <a:gd name="connsiteX1" fmla="*/ 1074777 w 1344220"/>
                <a:gd name="connsiteY1" fmla="*/ 0 h 589082"/>
                <a:gd name="connsiteX2" fmla="*/ 1344220 w 1344220"/>
                <a:gd name="connsiteY2" fmla="*/ 269443 h 589082"/>
                <a:gd name="connsiteX3" fmla="*/ 1024499 w 1344220"/>
                <a:gd name="connsiteY3" fmla="*/ 589083 h 589082"/>
                <a:gd name="connsiteX4" fmla="*/ 0 w 1344220"/>
                <a:gd name="connsiteY4" fmla="*/ 588759 h 589082"/>
                <a:gd name="connsiteX5" fmla="*/ 301504 w 1344220"/>
                <a:gd name="connsiteY5" fmla="*/ 294380 h 5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4220" h="589082">
                  <a:moveTo>
                    <a:pt x="0" y="0"/>
                  </a:moveTo>
                  <a:lnTo>
                    <a:pt x="1074777" y="0"/>
                  </a:lnTo>
                  <a:lnTo>
                    <a:pt x="1344220" y="269443"/>
                  </a:lnTo>
                  <a:lnTo>
                    <a:pt x="1024499" y="589083"/>
                  </a:lnTo>
                  <a:lnTo>
                    <a:pt x="0" y="588759"/>
                  </a:lnTo>
                  <a:lnTo>
                    <a:pt x="301504" y="294380"/>
                  </a:lnTo>
                  <a:close/>
                </a:path>
              </a:pathLst>
            </a:custGeom>
            <a:solidFill>
              <a:schemeClr val="accent1">
                <a:lumMod val="60000"/>
                <a:lumOff val="40000"/>
              </a:schemeClr>
            </a:solidFill>
            <a:ln w="809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41A2824-9E90-1575-F65B-1D8B4CAAC356}"/>
                </a:ext>
              </a:extLst>
            </p:cNvPr>
            <p:cNvSpPr/>
            <p:nvPr/>
          </p:nvSpPr>
          <p:spPr>
            <a:xfrm>
              <a:off x="4123948" y="4072028"/>
              <a:ext cx="1344220" cy="589082"/>
            </a:xfrm>
            <a:custGeom>
              <a:avLst/>
              <a:gdLst>
                <a:gd name="connsiteX0" fmla="*/ 0 w 1344220"/>
                <a:gd name="connsiteY0" fmla="*/ 0 h 589082"/>
                <a:gd name="connsiteX1" fmla="*/ 1074777 w 1344220"/>
                <a:gd name="connsiteY1" fmla="*/ 0 h 589082"/>
                <a:gd name="connsiteX2" fmla="*/ 1344220 w 1344220"/>
                <a:gd name="connsiteY2" fmla="*/ 269443 h 589082"/>
                <a:gd name="connsiteX3" fmla="*/ 1024500 w 1344220"/>
                <a:gd name="connsiteY3" fmla="*/ 589083 h 589082"/>
                <a:gd name="connsiteX4" fmla="*/ 0 w 1344220"/>
                <a:gd name="connsiteY4" fmla="*/ 588759 h 589082"/>
                <a:gd name="connsiteX5" fmla="*/ 301504 w 1344220"/>
                <a:gd name="connsiteY5" fmla="*/ 294380 h 5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4220" h="589082">
                  <a:moveTo>
                    <a:pt x="0" y="0"/>
                  </a:moveTo>
                  <a:lnTo>
                    <a:pt x="1074777" y="0"/>
                  </a:lnTo>
                  <a:lnTo>
                    <a:pt x="1344220" y="269443"/>
                  </a:lnTo>
                  <a:lnTo>
                    <a:pt x="1024500" y="589083"/>
                  </a:lnTo>
                  <a:lnTo>
                    <a:pt x="0" y="588759"/>
                  </a:lnTo>
                  <a:lnTo>
                    <a:pt x="301504" y="294380"/>
                  </a:lnTo>
                  <a:close/>
                </a:path>
              </a:pathLst>
            </a:custGeom>
            <a:solidFill>
              <a:schemeClr val="accent3">
                <a:lumMod val="60000"/>
                <a:lumOff val="40000"/>
              </a:schemeClr>
            </a:solidFill>
            <a:ln w="809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FCA1A00-0D73-DFD0-5B3D-25C483CA6A99}"/>
                </a:ext>
              </a:extLst>
            </p:cNvPr>
            <p:cNvSpPr/>
            <p:nvPr/>
          </p:nvSpPr>
          <p:spPr>
            <a:xfrm>
              <a:off x="2670186" y="2947572"/>
              <a:ext cx="1982528" cy="948524"/>
            </a:xfrm>
            <a:custGeom>
              <a:avLst/>
              <a:gdLst>
                <a:gd name="connsiteX0" fmla="*/ 292355 w 1982528"/>
                <a:gd name="connsiteY0" fmla="*/ 948524 h 948524"/>
                <a:gd name="connsiteX1" fmla="*/ 580663 w 1982528"/>
                <a:gd name="connsiteY1" fmla="*/ 789676 h 948524"/>
                <a:gd name="connsiteX2" fmla="*/ 832294 w 1982528"/>
                <a:gd name="connsiteY2" fmla="*/ 589051 h 948524"/>
                <a:gd name="connsiteX3" fmla="*/ 1982529 w 1982528"/>
                <a:gd name="connsiteY3" fmla="*/ 592532 h 948524"/>
                <a:gd name="connsiteX4" fmla="*/ 1688230 w 1982528"/>
                <a:gd name="connsiteY4" fmla="*/ 298071 h 948524"/>
                <a:gd name="connsiteX5" fmla="*/ 1982529 w 1982528"/>
                <a:gd name="connsiteY5" fmla="*/ 3692 h 948524"/>
                <a:gd name="connsiteX6" fmla="*/ 815292 w 1982528"/>
                <a:gd name="connsiteY6" fmla="*/ 129 h 948524"/>
                <a:gd name="connsiteX7" fmla="*/ 63070 w 1982528"/>
                <a:gd name="connsiteY7" fmla="*/ 485257 h 948524"/>
                <a:gd name="connsiteX8" fmla="*/ 0 w 1982528"/>
                <a:gd name="connsiteY8" fmla="*/ 709685 h 948524"/>
                <a:gd name="connsiteX9" fmla="*/ 292355 w 1982528"/>
                <a:gd name="connsiteY9" fmla="*/ 948524 h 94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2528" h="948524">
                  <a:moveTo>
                    <a:pt x="292355" y="948524"/>
                  </a:moveTo>
                  <a:lnTo>
                    <a:pt x="580663" y="789676"/>
                  </a:lnTo>
                  <a:cubicBezTo>
                    <a:pt x="580663" y="789676"/>
                    <a:pt x="600985" y="619331"/>
                    <a:pt x="832294" y="589051"/>
                  </a:cubicBezTo>
                  <a:lnTo>
                    <a:pt x="1982529" y="592532"/>
                  </a:lnTo>
                  <a:lnTo>
                    <a:pt x="1688230" y="298071"/>
                  </a:lnTo>
                  <a:lnTo>
                    <a:pt x="1982529" y="3692"/>
                  </a:lnTo>
                  <a:lnTo>
                    <a:pt x="815292" y="129"/>
                  </a:lnTo>
                  <a:cubicBezTo>
                    <a:pt x="815292" y="129"/>
                    <a:pt x="324902" y="-21245"/>
                    <a:pt x="63070" y="485257"/>
                  </a:cubicBezTo>
                  <a:cubicBezTo>
                    <a:pt x="63070" y="485257"/>
                    <a:pt x="6315" y="572453"/>
                    <a:pt x="0" y="709685"/>
                  </a:cubicBezTo>
                  <a:lnTo>
                    <a:pt x="292355" y="948524"/>
                  </a:lnTo>
                  <a:close/>
                </a:path>
              </a:pathLst>
            </a:custGeom>
            <a:solidFill>
              <a:schemeClr val="accent6">
                <a:lumMod val="50000"/>
              </a:schemeClr>
            </a:solidFill>
            <a:ln w="8096" cap="flat">
              <a:no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2F11F624-FABE-7377-1747-A6895FFB8544}"/>
                </a:ext>
              </a:extLst>
            </p:cNvPr>
            <p:cNvSpPr/>
            <p:nvPr/>
          </p:nvSpPr>
          <p:spPr>
            <a:xfrm>
              <a:off x="3413988" y="1830581"/>
              <a:ext cx="294379" cy="588759"/>
            </a:xfrm>
            <a:custGeom>
              <a:avLst/>
              <a:gdLst>
                <a:gd name="connsiteX0" fmla="*/ 0 w 294379"/>
                <a:gd name="connsiteY0" fmla="*/ 588759 h 588759"/>
                <a:gd name="connsiteX1" fmla="*/ 294380 w 294379"/>
                <a:gd name="connsiteY1" fmla="*/ 294380 h 588759"/>
                <a:gd name="connsiteX2" fmla="*/ 0 w 294379"/>
                <a:gd name="connsiteY2" fmla="*/ 0 h 588759"/>
              </a:gdLst>
              <a:ahLst/>
              <a:cxnLst>
                <a:cxn ang="0">
                  <a:pos x="connsiteX0" y="connsiteY0"/>
                </a:cxn>
                <a:cxn ang="0">
                  <a:pos x="connsiteX1" y="connsiteY1"/>
                </a:cxn>
                <a:cxn ang="0">
                  <a:pos x="connsiteX2" y="connsiteY2"/>
                </a:cxn>
              </a:cxnLst>
              <a:rect l="l" t="t" r="r" b="b"/>
              <a:pathLst>
                <a:path w="294379" h="588759">
                  <a:moveTo>
                    <a:pt x="0" y="588759"/>
                  </a:moveTo>
                  <a:lnTo>
                    <a:pt x="294380" y="294380"/>
                  </a:lnTo>
                  <a:lnTo>
                    <a:pt x="0" y="0"/>
                  </a:lnTo>
                </a:path>
              </a:pathLst>
            </a:custGeom>
            <a:noFill/>
            <a:ln w="8096" cap="flat">
              <a:solidFill>
                <a:srgbClr val="FFFFFF"/>
              </a:solid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9D8445B-332E-AC66-714A-5C1CD27E3CA8}"/>
                </a:ext>
              </a:extLst>
            </p:cNvPr>
            <p:cNvSpPr/>
            <p:nvPr/>
          </p:nvSpPr>
          <p:spPr>
            <a:xfrm>
              <a:off x="4923372" y="1830581"/>
              <a:ext cx="260132" cy="588759"/>
            </a:xfrm>
            <a:custGeom>
              <a:avLst/>
              <a:gdLst>
                <a:gd name="connsiteX0" fmla="*/ 0 w 260132"/>
                <a:gd name="connsiteY0" fmla="*/ 588759 h 588759"/>
                <a:gd name="connsiteX1" fmla="*/ 260133 w 260132"/>
                <a:gd name="connsiteY1" fmla="*/ 328627 h 588759"/>
                <a:gd name="connsiteX2" fmla="*/ 0 w 260132"/>
                <a:gd name="connsiteY2" fmla="*/ 0 h 588759"/>
              </a:gdLst>
              <a:ahLst/>
              <a:cxnLst>
                <a:cxn ang="0">
                  <a:pos x="connsiteX0" y="connsiteY0"/>
                </a:cxn>
                <a:cxn ang="0">
                  <a:pos x="connsiteX1" y="connsiteY1"/>
                </a:cxn>
                <a:cxn ang="0">
                  <a:pos x="connsiteX2" y="connsiteY2"/>
                </a:cxn>
              </a:cxnLst>
              <a:rect l="l" t="t" r="r" b="b"/>
              <a:pathLst>
                <a:path w="260132" h="588759">
                  <a:moveTo>
                    <a:pt x="0" y="588759"/>
                  </a:moveTo>
                  <a:lnTo>
                    <a:pt x="260133" y="328627"/>
                  </a:lnTo>
                  <a:lnTo>
                    <a:pt x="0" y="0"/>
                  </a:lnTo>
                </a:path>
              </a:pathLst>
            </a:custGeom>
            <a:noFill/>
            <a:ln w="8096" cap="flat">
              <a:solidFill>
                <a:srgbClr val="FFFFFF"/>
              </a:solid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5BBC11A0-DC8E-D71E-81C5-84512C35A460}"/>
                </a:ext>
              </a:extLst>
            </p:cNvPr>
            <p:cNvSpPr/>
            <p:nvPr/>
          </p:nvSpPr>
          <p:spPr>
            <a:xfrm>
              <a:off x="6326614" y="1830581"/>
              <a:ext cx="295189" cy="588840"/>
            </a:xfrm>
            <a:custGeom>
              <a:avLst/>
              <a:gdLst>
                <a:gd name="connsiteX0" fmla="*/ 0 w 295189"/>
                <a:gd name="connsiteY0" fmla="*/ 588840 h 588840"/>
                <a:gd name="connsiteX1" fmla="*/ 295189 w 295189"/>
                <a:gd name="connsiteY1" fmla="*/ 293570 h 588840"/>
                <a:gd name="connsiteX2" fmla="*/ 0 w 295189"/>
                <a:gd name="connsiteY2" fmla="*/ 0 h 588840"/>
              </a:gdLst>
              <a:ahLst/>
              <a:cxnLst>
                <a:cxn ang="0">
                  <a:pos x="connsiteX0" y="connsiteY0"/>
                </a:cxn>
                <a:cxn ang="0">
                  <a:pos x="connsiteX1" y="connsiteY1"/>
                </a:cxn>
                <a:cxn ang="0">
                  <a:pos x="connsiteX2" y="connsiteY2"/>
                </a:cxn>
              </a:cxnLst>
              <a:rect l="l" t="t" r="r" b="b"/>
              <a:pathLst>
                <a:path w="295189" h="588840">
                  <a:moveTo>
                    <a:pt x="0" y="588840"/>
                  </a:moveTo>
                  <a:lnTo>
                    <a:pt x="295189" y="293570"/>
                  </a:lnTo>
                  <a:lnTo>
                    <a:pt x="0" y="0"/>
                  </a:lnTo>
                </a:path>
              </a:pathLst>
            </a:custGeom>
            <a:noFill/>
            <a:ln w="8096" cap="flat">
              <a:solidFill>
                <a:srgbClr val="FFFFFF"/>
              </a:solid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45B114E-E356-CFFC-F571-A7655A1BA41C}"/>
                </a:ext>
              </a:extLst>
            </p:cNvPr>
            <p:cNvSpPr/>
            <p:nvPr/>
          </p:nvSpPr>
          <p:spPr>
            <a:xfrm>
              <a:off x="7106121" y="2548151"/>
              <a:ext cx="588759" cy="187832"/>
            </a:xfrm>
            <a:custGeom>
              <a:avLst/>
              <a:gdLst>
                <a:gd name="connsiteX0" fmla="*/ 0 w 588759"/>
                <a:gd name="connsiteY0" fmla="*/ 79991 h 187832"/>
                <a:gd name="connsiteX1" fmla="*/ 358907 w 588759"/>
                <a:gd name="connsiteY1" fmla="*/ 187833 h 187832"/>
                <a:gd name="connsiteX2" fmla="*/ 588760 w 588759"/>
                <a:gd name="connsiteY2" fmla="*/ 0 h 187832"/>
              </a:gdLst>
              <a:ahLst/>
              <a:cxnLst>
                <a:cxn ang="0">
                  <a:pos x="connsiteX0" y="connsiteY0"/>
                </a:cxn>
                <a:cxn ang="0">
                  <a:pos x="connsiteX1" y="connsiteY1"/>
                </a:cxn>
                <a:cxn ang="0">
                  <a:pos x="connsiteX2" y="connsiteY2"/>
                </a:cxn>
              </a:cxnLst>
              <a:rect l="l" t="t" r="r" b="b"/>
              <a:pathLst>
                <a:path w="588759" h="187832">
                  <a:moveTo>
                    <a:pt x="0" y="79991"/>
                  </a:moveTo>
                  <a:lnTo>
                    <a:pt x="358907" y="187833"/>
                  </a:lnTo>
                  <a:lnTo>
                    <a:pt x="588760" y="0"/>
                  </a:lnTo>
                </a:path>
              </a:pathLst>
            </a:custGeom>
            <a:noFill/>
            <a:ln w="8096" cap="flat">
              <a:solidFill>
                <a:srgbClr val="FFFFFF"/>
              </a:solid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6A2BB76E-F75C-1825-FCB5-44E1C58FFAA7}"/>
                </a:ext>
              </a:extLst>
            </p:cNvPr>
            <p:cNvSpPr/>
            <p:nvPr/>
          </p:nvSpPr>
          <p:spPr>
            <a:xfrm>
              <a:off x="6034015" y="2951345"/>
              <a:ext cx="292598" cy="588759"/>
            </a:xfrm>
            <a:custGeom>
              <a:avLst/>
              <a:gdLst>
                <a:gd name="connsiteX0" fmla="*/ 292599 w 292598"/>
                <a:gd name="connsiteY0" fmla="*/ 0 h 588759"/>
                <a:gd name="connsiteX1" fmla="*/ 0 w 292598"/>
                <a:gd name="connsiteY1" fmla="*/ 294380 h 588759"/>
                <a:gd name="connsiteX2" fmla="*/ 292599 w 292598"/>
                <a:gd name="connsiteY2" fmla="*/ 588759 h 588759"/>
              </a:gdLst>
              <a:ahLst/>
              <a:cxnLst>
                <a:cxn ang="0">
                  <a:pos x="connsiteX0" y="connsiteY0"/>
                </a:cxn>
                <a:cxn ang="0">
                  <a:pos x="connsiteX1" y="connsiteY1"/>
                </a:cxn>
                <a:cxn ang="0">
                  <a:pos x="connsiteX2" y="connsiteY2"/>
                </a:cxn>
              </a:cxnLst>
              <a:rect l="l" t="t" r="r" b="b"/>
              <a:pathLst>
                <a:path w="292598" h="588759">
                  <a:moveTo>
                    <a:pt x="292599" y="0"/>
                  </a:moveTo>
                  <a:lnTo>
                    <a:pt x="0" y="294380"/>
                  </a:lnTo>
                  <a:lnTo>
                    <a:pt x="292599" y="588759"/>
                  </a:lnTo>
                </a:path>
              </a:pathLst>
            </a:custGeom>
            <a:noFill/>
            <a:ln w="8096" cap="flat">
              <a:solidFill>
                <a:srgbClr val="FFFFFF"/>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CC607A-AAA0-6C4B-CDCA-ACC1F4955962}"/>
                </a:ext>
              </a:extLst>
            </p:cNvPr>
            <p:cNvSpPr/>
            <p:nvPr/>
          </p:nvSpPr>
          <p:spPr>
            <a:xfrm>
              <a:off x="4349429" y="2951264"/>
              <a:ext cx="294298" cy="588759"/>
            </a:xfrm>
            <a:custGeom>
              <a:avLst/>
              <a:gdLst>
                <a:gd name="connsiteX0" fmla="*/ 294299 w 294298"/>
                <a:gd name="connsiteY0" fmla="*/ 0 h 588759"/>
                <a:gd name="connsiteX1" fmla="*/ 0 w 294298"/>
                <a:gd name="connsiteY1" fmla="*/ 294380 h 588759"/>
                <a:gd name="connsiteX2" fmla="*/ 294299 w 294298"/>
                <a:gd name="connsiteY2" fmla="*/ 588759 h 588759"/>
              </a:gdLst>
              <a:ahLst/>
              <a:cxnLst>
                <a:cxn ang="0">
                  <a:pos x="connsiteX0" y="connsiteY0"/>
                </a:cxn>
                <a:cxn ang="0">
                  <a:pos x="connsiteX1" y="connsiteY1"/>
                </a:cxn>
                <a:cxn ang="0">
                  <a:pos x="connsiteX2" y="connsiteY2"/>
                </a:cxn>
              </a:cxnLst>
              <a:rect l="l" t="t" r="r" b="b"/>
              <a:pathLst>
                <a:path w="294298" h="588759">
                  <a:moveTo>
                    <a:pt x="294299" y="0"/>
                  </a:moveTo>
                  <a:lnTo>
                    <a:pt x="0" y="294380"/>
                  </a:lnTo>
                  <a:lnTo>
                    <a:pt x="294299" y="588759"/>
                  </a:lnTo>
                </a:path>
              </a:pathLst>
            </a:custGeom>
            <a:noFill/>
            <a:ln w="8096" cap="flat">
              <a:solidFill>
                <a:srgbClr val="FFFFFF"/>
              </a:solid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DB081FB-0CC5-5024-7D5A-B1F39B351CDE}"/>
                </a:ext>
              </a:extLst>
            </p:cNvPr>
            <p:cNvSpPr/>
            <p:nvPr/>
          </p:nvSpPr>
          <p:spPr>
            <a:xfrm>
              <a:off x="2670267" y="3657176"/>
              <a:ext cx="580582" cy="238920"/>
            </a:xfrm>
            <a:custGeom>
              <a:avLst/>
              <a:gdLst>
                <a:gd name="connsiteX0" fmla="*/ 580582 w 580582"/>
                <a:gd name="connsiteY0" fmla="*/ 80072 h 238920"/>
                <a:gd name="connsiteX1" fmla="*/ 292275 w 580582"/>
                <a:gd name="connsiteY1" fmla="*/ 238920 h 238920"/>
                <a:gd name="connsiteX2" fmla="*/ 0 w 580582"/>
                <a:gd name="connsiteY2" fmla="*/ 0 h 238920"/>
              </a:gdLst>
              <a:ahLst/>
              <a:cxnLst>
                <a:cxn ang="0">
                  <a:pos x="connsiteX0" y="connsiteY0"/>
                </a:cxn>
                <a:cxn ang="0">
                  <a:pos x="connsiteX1" y="connsiteY1"/>
                </a:cxn>
                <a:cxn ang="0">
                  <a:pos x="connsiteX2" y="connsiteY2"/>
                </a:cxn>
              </a:cxnLst>
              <a:rect l="l" t="t" r="r" b="b"/>
              <a:pathLst>
                <a:path w="580582" h="238920">
                  <a:moveTo>
                    <a:pt x="580582" y="80072"/>
                  </a:moveTo>
                  <a:lnTo>
                    <a:pt x="292275" y="238920"/>
                  </a:lnTo>
                  <a:lnTo>
                    <a:pt x="0" y="0"/>
                  </a:lnTo>
                </a:path>
              </a:pathLst>
            </a:custGeom>
            <a:noFill/>
            <a:ln w="8096" cap="flat">
              <a:solidFill>
                <a:srgbClr val="FFFFFF"/>
              </a:solid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A4241463-A598-BB28-0742-506148F4248C}"/>
                </a:ext>
              </a:extLst>
            </p:cNvPr>
            <p:cNvSpPr/>
            <p:nvPr/>
          </p:nvSpPr>
          <p:spPr>
            <a:xfrm>
              <a:off x="4123948" y="4072028"/>
              <a:ext cx="301504" cy="588759"/>
            </a:xfrm>
            <a:custGeom>
              <a:avLst/>
              <a:gdLst>
                <a:gd name="connsiteX0" fmla="*/ 0 w 301504"/>
                <a:gd name="connsiteY0" fmla="*/ 0 h 588759"/>
                <a:gd name="connsiteX1" fmla="*/ 301504 w 301504"/>
                <a:gd name="connsiteY1" fmla="*/ 294380 h 588759"/>
                <a:gd name="connsiteX2" fmla="*/ 0 w 301504"/>
                <a:gd name="connsiteY2" fmla="*/ 588759 h 588759"/>
              </a:gdLst>
              <a:ahLst/>
              <a:cxnLst>
                <a:cxn ang="0">
                  <a:pos x="connsiteX0" y="connsiteY0"/>
                </a:cxn>
                <a:cxn ang="0">
                  <a:pos x="connsiteX1" y="connsiteY1"/>
                </a:cxn>
                <a:cxn ang="0">
                  <a:pos x="connsiteX2" y="connsiteY2"/>
                </a:cxn>
              </a:cxnLst>
              <a:rect l="l" t="t" r="r" b="b"/>
              <a:pathLst>
                <a:path w="301504" h="588759">
                  <a:moveTo>
                    <a:pt x="0" y="0"/>
                  </a:moveTo>
                  <a:lnTo>
                    <a:pt x="301504" y="294380"/>
                  </a:lnTo>
                  <a:lnTo>
                    <a:pt x="0" y="588759"/>
                  </a:lnTo>
                </a:path>
              </a:pathLst>
            </a:custGeom>
            <a:noFill/>
            <a:ln w="8096" cap="flat">
              <a:solidFill>
                <a:srgbClr val="FFFFFF"/>
              </a:solid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C84EF70A-F09F-ED44-5155-6DA99294B00C}"/>
                </a:ext>
              </a:extLst>
            </p:cNvPr>
            <p:cNvSpPr/>
            <p:nvPr/>
          </p:nvSpPr>
          <p:spPr>
            <a:xfrm>
              <a:off x="5148448" y="4072028"/>
              <a:ext cx="319720" cy="589082"/>
            </a:xfrm>
            <a:custGeom>
              <a:avLst/>
              <a:gdLst>
                <a:gd name="connsiteX0" fmla="*/ 0 w 319720"/>
                <a:gd name="connsiteY0" fmla="*/ 589083 h 589082"/>
                <a:gd name="connsiteX1" fmla="*/ 319721 w 319720"/>
                <a:gd name="connsiteY1" fmla="*/ 269443 h 589082"/>
                <a:gd name="connsiteX2" fmla="*/ 50278 w 319720"/>
                <a:gd name="connsiteY2" fmla="*/ 0 h 589082"/>
              </a:gdLst>
              <a:ahLst/>
              <a:cxnLst>
                <a:cxn ang="0">
                  <a:pos x="connsiteX0" y="connsiteY0"/>
                </a:cxn>
                <a:cxn ang="0">
                  <a:pos x="connsiteX1" y="connsiteY1"/>
                </a:cxn>
                <a:cxn ang="0">
                  <a:pos x="connsiteX2" y="connsiteY2"/>
                </a:cxn>
              </a:cxnLst>
              <a:rect l="l" t="t" r="r" b="b"/>
              <a:pathLst>
                <a:path w="319720" h="589082">
                  <a:moveTo>
                    <a:pt x="0" y="589083"/>
                  </a:moveTo>
                  <a:lnTo>
                    <a:pt x="319721" y="269443"/>
                  </a:lnTo>
                  <a:lnTo>
                    <a:pt x="50278" y="0"/>
                  </a:lnTo>
                </a:path>
              </a:pathLst>
            </a:custGeom>
            <a:noFill/>
            <a:ln w="8096" cap="flat">
              <a:solidFill>
                <a:srgbClr val="FFFFFF"/>
              </a:solid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891F2179-E6EC-6837-4997-E1B5A4274C17}"/>
                </a:ext>
              </a:extLst>
            </p:cNvPr>
            <p:cNvSpPr/>
            <p:nvPr/>
          </p:nvSpPr>
          <p:spPr>
            <a:xfrm>
              <a:off x="6326614" y="4072028"/>
              <a:ext cx="301504" cy="588759"/>
            </a:xfrm>
            <a:custGeom>
              <a:avLst/>
              <a:gdLst>
                <a:gd name="connsiteX0" fmla="*/ 0 w 301504"/>
                <a:gd name="connsiteY0" fmla="*/ 588759 h 588759"/>
                <a:gd name="connsiteX1" fmla="*/ 301504 w 301504"/>
                <a:gd name="connsiteY1" fmla="*/ 294380 h 588759"/>
                <a:gd name="connsiteX2" fmla="*/ 0 w 301504"/>
                <a:gd name="connsiteY2" fmla="*/ 0 h 588759"/>
              </a:gdLst>
              <a:ahLst/>
              <a:cxnLst>
                <a:cxn ang="0">
                  <a:pos x="connsiteX0" y="connsiteY0"/>
                </a:cxn>
                <a:cxn ang="0">
                  <a:pos x="connsiteX1" y="connsiteY1"/>
                </a:cxn>
                <a:cxn ang="0">
                  <a:pos x="connsiteX2" y="connsiteY2"/>
                </a:cxn>
              </a:cxnLst>
              <a:rect l="l" t="t" r="r" b="b"/>
              <a:pathLst>
                <a:path w="301504" h="588759">
                  <a:moveTo>
                    <a:pt x="0" y="588759"/>
                  </a:moveTo>
                  <a:lnTo>
                    <a:pt x="301504" y="294380"/>
                  </a:lnTo>
                  <a:lnTo>
                    <a:pt x="0" y="0"/>
                  </a:lnTo>
                </a:path>
              </a:pathLst>
            </a:custGeom>
            <a:noFill/>
            <a:ln w="8096" cap="flat">
              <a:solidFill>
                <a:srgbClr val="FFFFFF"/>
              </a:solid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58252F8-A52F-6AB5-1F0A-52AF5690F0D3}"/>
                </a:ext>
              </a:extLst>
            </p:cNvPr>
            <p:cNvSpPr/>
            <p:nvPr/>
          </p:nvSpPr>
          <p:spPr>
            <a:xfrm>
              <a:off x="7351113" y="4072028"/>
              <a:ext cx="319720" cy="589082"/>
            </a:xfrm>
            <a:custGeom>
              <a:avLst/>
              <a:gdLst>
                <a:gd name="connsiteX0" fmla="*/ 50278 w 319720"/>
                <a:gd name="connsiteY0" fmla="*/ 0 h 589082"/>
                <a:gd name="connsiteX1" fmla="*/ 319721 w 319720"/>
                <a:gd name="connsiteY1" fmla="*/ 269443 h 589082"/>
                <a:gd name="connsiteX2" fmla="*/ 0 w 319720"/>
                <a:gd name="connsiteY2" fmla="*/ 589083 h 589082"/>
              </a:gdLst>
              <a:ahLst/>
              <a:cxnLst>
                <a:cxn ang="0">
                  <a:pos x="connsiteX0" y="connsiteY0"/>
                </a:cxn>
                <a:cxn ang="0">
                  <a:pos x="connsiteX1" y="connsiteY1"/>
                </a:cxn>
                <a:cxn ang="0">
                  <a:pos x="connsiteX2" y="connsiteY2"/>
                </a:cxn>
              </a:cxnLst>
              <a:rect l="l" t="t" r="r" b="b"/>
              <a:pathLst>
                <a:path w="319720" h="589082">
                  <a:moveTo>
                    <a:pt x="50278" y="0"/>
                  </a:moveTo>
                  <a:lnTo>
                    <a:pt x="319721" y="269443"/>
                  </a:lnTo>
                  <a:lnTo>
                    <a:pt x="0" y="589083"/>
                  </a:lnTo>
                </a:path>
              </a:pathLst>
            </a:custGeom>
            <a:noFill/>
            <a:ln w="8096" cap="flat">
              <a:solidFill>
                <a:srgbClr val="FFFFFF"/>
              </a:solidFill>
              <a:prstDash val="solid"/>
              <a:miter/>
            </a:ln>
          </p:spPr>
          <p:txBody>
            <a:bodyPr rtlCol="0" anchor="ctr"/>
            <a:lstStyle/>
            <a:p>
              <a:endParaRPr lang="en-US"/>
            </a:p>
          </p:txBody>
        </p:sp>
      </p:grpSp>
      <p:sp>
        <p:nvSpPr>
          <p:cNvPr id="32" name="TextBox 31">
            <a:extLst>
              <a:ext uri="{FF2B5EF4-FFF2-40B4-BE49-F238E27FC236}">
                <a16:creationId xmlns:a16="http://schemas.microsoft.com/office/drawing/2014/main" id="{CCC326BC-F9D7-BEF9-C755-4E1411E4BF27}"/>
              </a:ext>
            </a:extLst>
          </p:cNvPr>
          <p:cNvSpPr txBox="1"/>
          <p:nvPr/>
        </p:nvSpPr>
        <p:spPr>
          <a:xfrm>
            <a:off x="2025001" y="1624768"/>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01</a:t>
            </a:r>
          </a:p>
        </p:txBody>
      </p:sp>
      <p:sp>
        <p:nvSpPr>
          <p:cNvPr id="33" name="TextBox 32">
            <a:extLst>
              <a:ext uri="{FF2B5EF4-FFF2-40B4-BE49-F238E27FC236}">
                <a16:creationId xmlns:a16="http://schemas.microsoft.com/office/drawing/2014/main" id="{BAA0A2D2-EEDA-1B76-20B6-4CED28F558EC}"/>
              </a:ext>
            </a:extLst>
          </p:cNvPr>
          <p:cNvSpPr txBox="1"/>
          <p:nvPr/>
        </p:nvSpPr>
        <p:spPr>
          <a:xfrm>
            <a:off x="4446230" y="1648508"/>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02</a:t>
            </a:r>
          </a:p>
        </p:txBody>
      </p:sp>
      <p:sp>
        <p:nvSpPr>
          <p:cNvPr id="34" name="TextBox 33">
            <a:extLst>
              <a:ext uri="{FF2B5EF4-FFF2-40B4-BE49-F238E27FC236}">
                <a16:creationId xmlns:a16="http://schemas.microsoft.com/office/drawing/2014/main" id="{4EA0CEBB-39A7-DBE3-8B9B-2D81394CACFC}"/>
              </a:ext>
            </a:extLst>
          </p:cNvPr>
          <p:cNvSpPr txBox="1"/>
          <p:nvPr/>
        </p:nvSpPr>
        <p:spPr>
          <a:xfrm>
            <a:off x="6944731" y="1639649"/>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03</a:t>
            </a:r>
          </a:p>
        </p:txBody>
      </p:sp>
      <p:sp>
        <p:nvSpPr>
          <p:cNvPr id="35" name="TextBox 34">
            <a:extLst>
              <a:ext uri="{FF2B5EF4-FFF2-40B4-BE49-F238E27FC236}">
                <a16:creationId xmlns:a16="http://schemas.microsoft.com/office/drawing/2014/main" id="{44B372CE-D0E1-1179-7351-92ED2CA26E47}"/>
              </a:ext>
            </a:extLst>
          </p:cNvPr>
          <p:cNvSpPr txBox="1"/>
          <p:nvPr/>
        </p:nvSpPr>
        <p:spPr>
          <a:xfrm>
            <a:off x="8803708" y="2227233"/>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04</a:t>
            </a:r>
          </a:p>
        </p:txBody>
      </p:sp>
      <p:sp>
        <p:nvSpPr>
          <p:cNvPr id="36" name="TextBox 35">
            <a:extLst>
              <a:ext uri="{FF2B5EF4-FFF2-40B4-BE49-F238E27FC236}">
                <a16:creationId xmlns:a16="http://schemas.microsoft.com/office/drawing/2014/main" id="{AB862C5D-06E0-4697-3ADF-4BA7E73B3AC6}"/>
              </a:ext>
            </a:extLst>
          </p:cNvPr>
          <p:cNvSpPr txBox="1"/>
          <p:nvPr/>
        </p:nvSpPr>
        <p:spPr>
          <a:xfrm>
            <a:off x="7162032" y="3517899"/>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05</a:t>
            </a:r>
          </a:p>
        </p:txBody>
      </p:sp>
      <p:sp>
        <p:nvSpPr>
          <p:cNvPr id="37" name="TextBox 36">
            <a:extLst>
              <a:ext uri="{FF2B5EF4-FFF2-40B4-BE49-F238E27FC236}">
                <a16:creationId xmlns:a16="http://schemas.microsoft.com/office/drawing/2014/main" id="{F97E96C4-B46C-B083-C8E6-B4D898492843}"/>
              </a:ext>
            </a:extLst>
          </p:cNvPr>
          <p:cNvSpPr txBox="1"/>
          <p:nvPr/>
        </p:nvSpPr>
        <p:spPr>
          <a:xfrm>
            <a:off x="4359488" y="3504392"/>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06</a:t>
            </a:r>
          </a:p>
        </p:txBody>
      </p:sp>
      <p:sp>
        <p:nvSpPr>
          <p:cNvPr id="38" name="TextBox 37">
            <a:extLst>
              <a:ext uri="{FF2B5EF4-FFF2-40B4-BE49-F238E27FC236}">
                <a16:creationId xmlns:a16="http://schemas.microsoft.com/office/drawing/2014/main" id="{E6B44132-8C63-F39E-CF31-CEBE3F8826F4}"/>
              </a:ext>
            </a:extLst>
          </p:cNvPr>
          <p:cNvSpPr txBox="1"/>
          <p:nvPr/>
        </p:nvSpPr>
        <p:spPr>
          <a:xfrm>
            <a:off x="1535603" y="4099087"/>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07</a:t>
            </a:r>
          </a:p>
        </p:txBody>
      </p:sp>
      <p:sp>
        <p:nvSpPr>
          <p:cNvPr id="39" name="TextBox 38">
            <a:extLst>
              <a:ext uri="{FF2B5EF4-FFF2-40B4-BE49-F238E27FC236}">
                <a16:creationId xmlns:a16="http://schemas.microsoft.com/office/drawing/2014/main" id="{0FC3071E-A5A6-50C1-FFA3-2D829C0E5F59}"/>
              </a:ext>
            </a:extLst>
          </p:cNvPr>
          <p:cNvSpPr txBox="1"/>
          <p:nvPr/>
        </p:nvSpPr>
        <p:spPr>
          <a:xfrm>
            <a:off x="3257499"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08 </a:t>
            </a:r>
          </a:p>
        </p:txBody>
      </p:sp>
      <p:sp>
        <p:nvSpPr>
          <p:cNvPr id="40" name="TextBox 39">
            <a:extLst>
              <a:ext uri="{FF2B5EF4-FFF2-40B4-BE49-F238E27FC236}">
                <a16:creationId xmlns:a16="http://schemas.microsoft.com/office/drawing/2014/main" id="{D116A749-F3D2-C377-E8A1-B4DA8956E600}"/>
              </a:ext>
            </a:extLst>
          </p:cNvPr>
          <p:cNvSpPr txBox="1"/>
          <p:nvPr/>
        </p:nvSpPr>
        <p:spPr>
          <a:xfrm>
            <a:off x="5010376"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09</a:t>
            </a:r>
          </a:p>
        </p:txBody>
      </p:sp>
      <p:sp>
        <p:nvSpPr>
          <p:cNvPr id="41" name="TextBox 40">
            <a:extLst>
              <a:ext uri="{FF2B5EF4-FFF2-40B4-BE49-F238E27FC236}">
                <a16:creationId xmlns:a16="http://schemas.microsoft.com/office/drawing/2014/main" id="{2A7324EA-78DC-AE26-5A5D-E50488D76FB1}"/>
              </a:ext>
            </a:extLst>
          </p:cNvPr>
          <p:cNvSpPr txBox="1"/>
          <p:nvPr/>
        </p:nvSpPr>
        <p:spPr>
          <a:xfrm>
            <a:off x="6969351"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10</a:t>
            </a:r>
          </a:p>
        </p:txBody>
      </p:sp>
      <p:sp>
        <p:nvSpPr>
          <p:cNvPr id="42" name="TextBox 41">
            <a:extLst>
              <a:ext uri="{FF2B5EF4-FFF2-40B4-BE49-F238E27FC236}">
                <a16:creationId xmlns:a16="http://schemas.microsoft.com/office/drawing/2014/main" id="{5241C1A4-A738-C1A6-6E93-1EF507A054F1}"/>
              </a:ext>
            </a:extLst>
          </p:cNvPr>
          <p:cNvSpPr txBox="1"/>
          <p:nvPr/>
        </p:nvSpPr>
        <p:spPr>
          <a:xfrm>
            <a:off x="8722015"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11</a:t>
            </a:r>
          </a:p>
        </p:txBody>
      </p:sp>
      <p:sp>
        <p:nvSpPr>
          <p:cNvPr id="43" name="TextBox 42">
            <a:extLst>
              <a:ext uri="{FF2B5EF4-FFF2-40B4-BE49-F238E27FC236}">
                <a16:creationId xmlns:a16="http://schemas.microsoft.com/office/drawing/2014/main" id="{8A4FE91B-9A10-BB2A-9513-C76602FEE2F3}"/>
              </a:ext>
            </a:extLst>
          </p:cNvPr>
          <p:cNvSpPr txBox="1"/>
          <p:nvPr/>
        </p:nvSpPr>
        <p:spPr>
          <a:xfrm>
            <a:off x="10975818" y="5364921"/>
            <a:ext cx="733865" cy="769441"/>
          </a:xfrm>
          <a:prstGeom prst="rect">
            <a:avLst/>
          </a:prstGeom>
          <a:noFill/>
        </p:spPr>
        <p:txBody>
          <a:bodyPr wrap="square" rtlCol="0">
            <a:spAutoFit/>
          </a:bodyPr>
          <a:lstStyle/>
          <a:p>
            <a:r>
              <a:rPr lang="en-US" sz="4400" b="1" spc="-300">
                <a:ln>
                  <a:solidFill>
                    <a:schemeClr val="tx1">
                      <a:lumMod val="65000"/>
                      <a:lumOff val="35000"/>
                    </a:schemeClr>
                  </a:solidFill>
                </a:ln>
                <a:noFill/>
                <a:latin typeface="Arial" panose="020B0604020202020204" pitchFamily="34" charset="0"/>
                <a:cs typeface="Arial" panose="020B0604020202020204" pitchFamily="34" charset="0"/>
              </a:rPr>
              <a:t>12</a:t>
            </a:r>
          </a:p>
        </p:txBody>
      </p:sp>
      <p:sp>
        <p:nvSpPr>
          <p:cNvPr id="44" name="TextBox 43">
            <a:extLst>
              <a:ext uri="{FF2B5EF4-FFF2-40B4-BE49-F238E27FC236}">
                <a16:creationId xmlns:a16="http://schemas.microsoft.com/office/drawing/2014/main" id="{CABCF69F-29E1-3DCC-BB22-10A441EB23B5}"/>
              </a:ext>
            </a:extLst>
          </p:cNvPr>
          <p:cNvSpPr txBox="1"/>
          <p:nvPr/>
        </p:nvSpPr>
        <p:spPr>
          <a:xfrm>
            <a:off x="1012012" y="1640156"/>
            <a:ext cx="1061980" cy="738664"/>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Essentials &amp; Machine Learning</a:t>
            </a:r>
          </a:p>
        </p:txBody>
      </p:sp>
      <p:sp>
        <p:nvSpPr>
          <p:cNvPr id="45" name="TextBox 44">
            <a:extLst>
              <a:ext uri="{FF2B5EF4-FFF2-40B4-BE49-F238E27FC236}">
                <a16:creationId xmlns:a16="http://schemas.microsoft.com/office/drawing/2014/main" id="{57ACF1B4-6564-D32F-70F0-72E951E36949}"/>
              </a:ext>
            </a:extLst>
          </p:cNvPr>
          <p:cNvSpPr txBox="1"/>
          <p:nvPr/>
        </p:nvSpPr>
        <p:spPr>
          <a:xfrm>
            <a:off x="3108083" y="1825479"/>
            <a:ext cx="1318025" cy="25391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Data</a:t>
            </a:r>
          </a:p>
        </p:txBody>
      </p:sp>
      <p:sp>
        <p:nvSpPr>
          <p:cNvPr id="46" name="Oval 45">
            <a:extLst>
              <a:ext uri="{FF2B5EF4-FFF2-40B4-BE49-F238E27FC236}">
                <a16:creationId xmlns:a16="http://schemas.microsoft.com/office/drawing/2014/main" id="{E0F93B43-49E6-2B27-67CC-5F978D2E1B13}"/>
              </a:ext>
            </a:extLst>
          </p:cNvPr>
          <p:cNvSpPr/>
          <p:nvPr/>
        </p:nvSpPr>
        <p:spPr>
          <a:xfrm>
            <a:off x="3649360" y="2283063"/>
            <a:ext cx="1076316" cy="1076316"/>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39C2EA7-1D9F-334F-7532-C7AC93D7CCB9}"/>
              </a:ext>
            </a:extLst>
          </p:cNvPr>
          <p:cNvSpPr txBox="1"/>
          <p:nvPr/>
        </p:nvSpPr>
        <p:spPr>
          <a:xfrm>
            <a:off x="3692001" y="2404728"/>
            <a:ext cx="991035" cy="400110"/>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Partner Session</a:t>
            </a:r>
          </a:p>
        </p:txBody>
      </p:sp>
      <p:grpSp>
        <p:nvGrpSpPr>
          <p:cNvPr id="48" name="Group 4">
            <a:extLst>
              <a:ext uri="{FF2B5EF4-FFF2-40B4-BE49-F238E27FC236}">
                <a16:creationId xmlns:a16="http://schemas.microsoft.com/office/drawing/2014/main" id="{78748ED0-6F6C-E715-55BD-D8196448EA9F}"/>
              </a:ext>
            </a:extLst>
          </p:cNvPr>
          <p:cNvGrpSpPr>
            <a:grpSpLocks noChangeAspect="1"/>
          </p:cNvGrpSpPr>
          <p:nvPr/>
        </p:nvGrpSpPr>
        <p:grpSpPr bwMode="auto">
          <a:xfrm>
            <a:off x="3962568" y="2806773"/>
            <a:ext cx="450850" cy="450850"/>
            <a:chOff x="351" y="440"/>
            <a:chExt cx="426" cy="426"/>
          </a:xfrm>
          <a:solidFill>
            <a:schemeClr val="accent1">
              <a:lumMod val="60000"/>
              <a:lumOff val="40000"/>
            </a:schemeClr>
          </a:solidFill>
        </p:grpSpPr>
        <p:sp>
          <p:nvSpPr>
            <p:cNvPr id="49" name="Freeform 5">
              <a:extLst>
                <a:ext uri="{FF2B5EF4-FFF2-40B4-BE49-F238E27FC236}">
                  <a16:creationId xmlns:a16="http://schemas.microsoft.com/office/drawing/2014/main" id="{0D899C5D-F57C-4CE1-CA80-608B2F77B5EB}"/>
                </a:ext>
              </a:extLst>
            </p:cNvPr>
            <p:cNvSpPr>
              <a:spLocks noEditPoints="1"/>
            </p:cNvSpPr>
            <p:nvPr/>
          </p:nvSpPr>
          <p:spPr bwMode="auto">
            <a:xfrm>
              <a:off x="422" y="511"/>
              <a:ext cx="284" cy="284"/>
            </a:xfrm>
            <a:custGeom>
              <a:avLst/>
              <a:gdLst>
                <a:gd name="T0" fmla="*/ 174 w 192"/>
                <a:gd name="T1" fmla="*/ 192 h 192"/>
                <a:gd name="T2" fmla="*/ 18 w 192"/>
                <a:gd name="T3" fmla="*/ 192 h 192"/>
                <a:gd name="T4" fmla="*/ 0 w 192"/>
                <a:gd name="T5" fmla="*/ 174 h 192"/>
                <a:gd name="T6" fmla="*/ 0 w 192"/>
                <a:gd name="T7" fmla="*/ 18 h 192"/>
                <a:gd name="T8" fmla="*/ 18 w 192"/>
                <a:gd name="T9" fmla="*/ 0 h 192"/>
                <a:gd name="T10" fmla="*/ 174 w 192"/>
                <a:gd name="T11" fmla="*/ 0 h 192"/>
                <a:gd name="T12" fmla="*/ 192 w 192"/>
                <a:gd name="T13" fmla="*/ 18 h 192"/>
                <a:gd name="T14" fmla="*/ 192 w 192"/>
                <a:gd name="T15" fmla="*/ 174 h 192"/>
                <a:gd name="T16" fmla="*/ 174 w 192"/>
                <a:gd name="T17" fmla="*/ 192 h 192"/>
                <a:gd name="T18" fmla="*/ 18 w 192"/>
                <a:gd name="T19" fmla="*/ 12 h 192"/>
                <a:gd name="T20" fmla="*/ 12 w 192"/>
                <a:gd name="T21" fmla="*/ 18 h 192"/>
                <a:gd name="T22" fmla="*/ 12 w 192"/>
                <a:gd name="T23" fmla="*/ 174 h 192"/>
                <a:gd name="T24" fmla="*/ 18 w 192"/>
                <a:gd name="T25" fmla="*/ 180 h 192"/>
                <a:gd name="T26" fmla="*/ 174 w 192"/>
                <a:gd name="T27" fmla="*/ 180 h 192"/>
                <a:gd name="T28" fmla="*/ 180 w 192"/>
                <a:gd name="T29" fmla="*/ 174 h 192"/>
                <a:gd name="T30" fmla="*/ 180 w 192"/>
                <a:gd name="T31" fmla="*/ 18 h 192"/>
                <a:gd name="T32" fmla="*/ 174 w 192"/>
                <a:gd name="T33" fmla="*/ 12 h 192"/>
                <a:gd name="T34" fmla="*/ 18 w 19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92">
                  <a:moveTo>
                    <a:pt x="174" y="192"/>
                  </a:moveTo>
                  <a:cubicBezTo>
                    <a:pt x="18" y="192"/>
                    <a:pt x="18" y="192"/>
                    <a:pt x="18" y="192"/>
                  </a:cubicBezTo>
                  <a:cubicBezTo>
                    <a:pt x="8" y="192"/>
                    <a:pt x="0" y="184"/>
                    <a:pt x="0" y="174"/>
                  </a:cubicBezTo>
                  <a:cubicBezTo>
                    <a:pt x="0" y="18"/>
                    <a:pt x="0" y="18"/>
                    <a:pt x="0" y="18"/>
                  </a:cubicBezTo>
                  <a:cubicBezTo>
                    <a:pt x="0" y="9"/>
                    <a:pt x="8" y="0"/>
                    <a:pt x="18" y="0"/>
                  </a:cubicBezTo>
                  <a:cubicBezTo>
                    <a:pt x="174" y="0"/>
                    <a:pt x="174" y="0"/>
                    <a:pt x="174" y="0"/>
                  </a:cubicBezTo>
                  <a:cubicBezTo>
                    <a:pt x="184" y="0"/>
                    <a:pt x="192" y="9"/>
                    <a:pt x="192" y="18"/>
                  </a:cubicBezTo>
                  <a:cubicBezTo>
                    <a:pt x="192" y="174"/>
                    <a:pt x="192" y="174"/>
                    <a:pt x="192" y="174"/>
                  </a:cubicBezTo>
                  <a:cubicBezTo>
                    <a:pt x="192" y="184"/>
                    <a:pt x="184" y="192"/>
                    <a:pt x="174" y="192"/>
                  </a:cubicBezTo>
                  <a:close/>
                  <a:moveTo>
                    <a:pt x="18" y="12"/>
                  </a:moveTo>
                  <a:cubicBezTo>
                    <a:pt x="15" y="12"/>
                    <a:pt x="12" y="15"/>
                    <a:pt x="12" y="18"/>
                  </a:cubicBezTo>
                  <a:cubicBezTo>
                    <a:pt x="12" y="174"/>
                    <a:pt x="12" y="174"/>
                    <a:pt x="12" y="174"/>
                  </a:cubicBezTo>
                  <a:cubicBezTo>
                    <a:pt x="12" y="178"/>
                    <a:pt x="15" y="180"/>
                    <a:pt x="18" y="180"/>
                  </a:cubicBezTo>
                  <a:cubicBezTo>
                    <a:pt x="174" y="180"/>
                    <a:pt x="174" y="180"/>
                    <a:pt x="174" y="180"/>
                  </a:cubicBezTo>
                  <a:cubicBezTo>
                    <a:pt x="178" y="180"/>
                    <a:pt x="180" y="178"/>
                    <a:pt x="180" y="174"/>
                  </a:cubicBezTo>
                  <a:cubicBezTo>
                    <a:pt x="180" y="18"/>
                    <a:pt x="180" y="18"/>
                    <a:pt x="180" y="18"/>
                  </a:cubicBezTo>
                  <a:cubicBezTo>
                    <a:pt x="180" y="15"/>
                    <a:pt x="178" y="12"/>
                    <a:pt x="174"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0" name="Freeform 6">
              <a:extLst>
                <a:ext uri="{FF2B5EF4-FFF2-40B4-BE49-F238E27FC236}">
                  <a16:creationId xmlns:a16="http://schemas.microsoft.com/office/drawing/2014/main" id="{E8346913-5D7E-07EB-2D94-F48A9B3B184F}"/>
                </a:ext>
              </a:extLst>
            </p:cNvPr>
            <p:cNvSpPr>
              <a:spLocks/>
            </p:cNvSpPr>
            <p:nvPr/>
          </p:nvSpPr>
          <p:spPr bwMode="auto">
            <a:xfrm>
              <a:off x="546" y="440"/>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1" name="Freeform 7">
              <a:extLst>
                <a:ext uri="{FF2B5EF4-FFF2-40B4-BE49-F238E27FC236}">
                  <a16:creationId xmlns:a16="http://schemas.microsoft.com/office/drawing/2014/main" id="{04F36BC6-9A1E-E2AF-4845-BEC509494A4D}"/>
                </a:ext>
              </a:extLst>
            </p:cNvPr>
            <p:cNvSpPr>
              <a:spLocks/>
            </p:cNvSpPr>
            <p:nvPr/>
          </p:nvSpPr>
          <p:spPr bwMode="auto">
            <a:xfrm>
              <a:off x="475" y="440"/>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2" name="Freeform 8">
              <a:extLst>
                <a:ext uri="{FF2B5EF4-FFF2-40B4-BE49-F238E27FC236}">
                  <a16:creationId xmlns:a16="http://schemas.microsoft.com/office/drawing/2014/main" id="{2C1739B0-66CD-B544-1AE5-E211666E6FAA}"/>
                </a:ext>
              </a:extLst>
            </p:cNvPr>
            <p:cNvSpPr>
              <a:spLocks/>
            </p:cNvSpPr>
            <p:nvPr/>
          </p:nvSpPr>
          <p:spPr bwMode="auto">
            <a:xfrm>
              <a:off x="635" y="440"/>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3" name="Freeform 9">
              <a:extLst>
                <a:ext uri="{FF2B5EF4-FFF2-40B4-BE49-F238E27FC236}">
                  <a16:creationId xmlns:a16="http://schemas.microsoft.com/office/drawing/2014/main" id="{3BB53FBE-A916-7C22-E813-75BD26317440}"/>
                </a:ext>
              </a:extLst>
            </p:cNvPr>
            <p:cNvSpPr>
              <a:spLocks/>
            </p:cNvSpPr>
            <p:nvPr/>
          </p:nvSpPr>
          <p:spPr bwMode="auto">
            <a:xfrm>
              <a:off x="351" y="653"/>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4" name="Freeform 10">
              <a:extLst>
                <a:ext uri="{FF2B5EF4-FFF2-40B4-BE49-F238E27FC236}">
                  <a16:creationId xmlns:a16="http://schemas.microsoft.com/office/drawing/2014/main" id="{3E821E33-4E2A-2C20-7895-6C603AE94D17}"/>
                </a:ext>
              </a:extLst>
            </p:cNvPr>
            <p:cNvSpPr>
              <a:spLocks/>
            </p:cNvSpPr>
            <p:nvPr/>
          </p:nvSpPr>
          <p:spPr bwMode="auto">
            <a:xfrm>
              <a:off x="351" y="72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5" name="Freeform 11">
              <a:extLst>
                <a:ext uri="{FF2B5EF4-FFF2-40B4-BE49-F238E27FC236}">
                  <a16:creationId xmlns:a16="http://schemas.microsoft.com/office/drawing/2014/main" id="{27534278-23DF-2A7C-C74C-535B9092B2CF}"/>
                </a:ext>
              </a:extLst>
            </p:cNvPr>
            <p:cNvSpPr>
              <a:spLocks/>
            </p:cNvSpPr>
            <p:nvPr/>
          </p:nvSpPr>
          <p:spPr bwMode="auto">
            <a:xfrm>
              <a:off x="351" y="56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6" name="Freeform 12">
              <a:extLst>
                <a:ext uri="{FF2B5EF4-FFF2-40B4-BE49-F238E27FC236}">
                  <a16:creationId xmlns:a16="http://schemas.microsoft.com/office/drawing/2014/main" id="{14F48F29-41F0-F58B-28C8-DB24DD84304B}"/>
                </a:ext>
              </a:extLst>
            </p:cNvPr>
            <p:cNvSpPr>
              <a:spLocks/>
            </p:cNvSpPr>
            <p:nvPr/>
          </p:nvSpPr>
          <p:spPr bwMode="auto">
            <a:xfrm>
              <a:off x="564" y="777"/>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7" name="Freeform 13">
              <a:extLst>
                <a:ext uri="{FF2B5EF4-FFF2-40B4-BE49-F238E27FC236}">
                  <a16:creationId xmlns:a16="http://schemas.microsoft.com/office/drawing/2014/main" id="{E223E26E-D4CD-672A-8753-3D3894918DDF}"/>
                </a:ext>
              </a:extLst>
            </p:cNvPr>
            <p:cNvSpPr>
              <a:spLocks/>
            </p:cNvSpPr>
            <p:nvPr/>
          </p:nvSpPr>
          <p:spPr bwMode="auto">
            <a:xfrm>
              <a:off x="635" y="777"/>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8" name="Freeform 14">
              <a:extLst>
                <a:ext uri="{FF2B5EF4-FFF2-40B4-BE49-F238E27FC236}">
                  <a16:creationId xmlns:a16="http://schemas.microsoft.com/office/drawing/2014/main" id="{39BA78CC-DCF7-56E7-1DDE-5202DA47828B}"/>
                </a:ext>
              </a:extLst>
            </p:cNvPr>
            <p:cNvSpPr>
              <a:spLocks/>
            </p:cNvSpPr>
            <p:nvPr/>
          </p:nvSpPr>
          <p:spPr bwMode="auto">
            <a:xfrm>
              <a:off x="475" y="777"/>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9" name="Freeform 15">
              <a:extLst>
                <a:ext uri="{FF2B5EF4-FFF2-40B4-BE49-F238E27FC236}">
                  <a16:creationId xmlns:a16="http://schemas.microsoft.com/office/drawing/2014/main" id="{05F96C59-E133-5059-47BB-ED8806BEAB62}"/>
                </a:ext>
              </a:extLst>
            </p:cNvPr>
            <p:cNvSpPr>
              <a:spLocks/>
            </p:cNvSpPr>
            <p:nvPr/>
          </p:nvSpPr>
          <p:spPr bwMode="auto">
            <a:xfrm>
              <a:off x="688" y="635"/>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0" name="Freeform 16">
              <a:extLst>
                <a:ext uri="{FF2B5EF4-FFF2-40B4-BE49-F238E27FC236}">
                  <a16:creationId xmlns:a16="http://schemas.microsoft.com/office/drawing/2014/main" id="{9C246975-A7C6-7B6B-BF7F-C690C375DC53}"/>
                </a:ext>
              </a:extLst>
            </p:cNvPr>
            <p:cNvSpPr>
              <a:spLocks/>
            </p:cNvSpPr>
            <p:nvPr/>
          </p:nvSpPr>
          <p:spPr bwMode="auto">
            <a:xfrm>
              <a:off x="688" y="56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1" name="Freeform 17">
              <a:extLst>
                <a:ext uri="{FF2B5EF4-FFF2-40B4-BE49-F238E27FC236}">
                  <a16:creationId xmlns:a16="http://schemas.microsoft.com/office/drawing/2014/main" id="{059BC065-64EC-19C5-896E-A3EE2FB54548}"/>
                </a:ext>
              </a:extLst>
            </p:cNvPr>
            <p:cNvSpPr>
              <a:spLocks/>
            </p:cNvSpPr>
            <p:nvPr/>
          </p:nvSpPr>
          <p:spPr bwMode="auto">
            <a:xfrm>
              <a:off x="688" y="72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2" name="Freeform 18">
              <a:extLst>
                <a:ext uri="{FF2B5EF4-FFF2-40B4-BE49-F238E27FC236}">
                  <a16:creationId xmlns:a16="http://schemas.microsoft.com/office/drawing/2014/main" id="{0BA80BBF-3289-F7BF-56AE-CB01642A2959}"/>
                </a:ext>
              </a:extLst>
            </p:cNvPr>
            <p:cNvSpPr>
              <a:spLocks noEditPoints="1"/>
            </p:cNvSpPr>
            <p:nvPr/>
          </p:nvSpPr>
          <p:spPr bwMode="auto">
            <a:xfrm>
              <a:off x="457" y="547"/>
              <a:ext cx="214" cy="213"/>
            </a:xfrm>
            <a:custGeom>
              <a:avLst/>
              <a:gdLst>
                <a:gd name="T0" fmla="*/ 114 w 144"/>
                <a:gd name="T1" fmla="*/ 144 h 144"/>
                <a:gd name="T2" fmla="*/ 30 w 144"/>
                <a:gd name="T3" fmla="*/ 144 h 144"/>
                <a:gd name="T4" fmla="*/ 0 w 144"/>
                <a:gd name="T5" fmla="*/ 114 h 144"/>
                <a:gd name="T6" fmla="*/ 0 w 144"/>
                <a:gd name="T7" fmla="*/ 30 h 144"/>
                <a:gd name="T8" fmla="*/ 30 w 144"/>
                <a:gd name="T9" fmla="*/ 0 h 144"/>
                <a:gd name="T10" fmla="*/ 114 w 144"/>
                <a:gd name="T11" fmla="*/ 0 h 144"/>
                <a:gd name="T12" fmla="*/ 144 w 144"/>
                <a:gd name="T13" fmla="*/ 30 h 144"/>
                <a:gd name="T14" fmla="*/ 144 w 144"/>
                <a:gd name="T15" fmla="*/ 114 h 144"/>
                <a:gd name="T16" fmla="*/ 114 w 144"/>
                <a:gd name="T17" fmla="*/ 144 h 144"/>
                <a:gd name="T18" fmla="*/ 30 w 144"/>
                <a:gd name="T19" fmla="*/ 12 h 144"/>
                <a:gd name="T20" fmla="*/ 12 w 144"/>
                <a:gd name="T21" fmla="*/ 30 h 144"/>
                <a:gd name="T22" fmla="*/ 12 w 144"/>
                <a:gd name="T23" fmla="*/ 114 h 144"/>
                <a:gd name="T24" fmla="*/ 30 w 144"/>
                <a:gd name="T25" fmla="*/ 132 h 144"/>
                <a:gd name="T26" fmla="*/ 114 w 144"/>
                <a:gd name="T27" fmla="*/ 132 h 144"/>
                <a:gd name="T28" fmla="*/ 132 w 144"/>
                <a:gd name="T29" fmla="*/ 114 h 144"/>
                <a:gd name="T30" fmla="*/ 132 w 144"/>
                <a:gd name="T31" fmla="*/ 30 h 144"/>
                <a:gd name="T32" fmla="*/ 114 w 144"/>
                <a:gd name="T33" fmla="*/ 12 h 144"/>
                <a:gd name="T34" fmla="*/ 30 w 144"/>
                <a:gd name="T35"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44">
                  <a:moveTo>
                    <a:pt x="114" y="144"/>
                  </a:moveTo>
                  <a:cubicBezTo>
                    <a:pt x="30" y="144"/>
                    <a:pt x="30" y="144"/>
                    <a:pt x="30" y="144"/>
                  </a:cubicBezTo>
                  <a:cubicBezTo>
                    <a:pt x="14" y="144"/>
                    <a:pt x="0" y="131"/>
                    <a:pt x="0" y="114"/>
                  </a:cubicBezTo>
                  <a:cubicBezTo>
                    <a:pt x="0" y="30"/>
                    <a:pt x="0" y="30"/>
                    <a:pt x="0" y="30"/>
                  </a:cubicBezTo>
                  <a:cubicBezTo>
                    <a:pt x="0" y="14"/>
                    <a:pt x="14" y="0"/>
                    <a:pt x="30" y="0"/>
                  </a:cubicBezTo>
                  <a:cubicBezTo>
                    <a:pt x="114" y="0"/>
                    <a:pt x="114" y="0"/>
                    <a:pt x="114" y="0"/>
                  </a:cubicBezTo>
                  <a:cubicBezTo>
                    <a:pt x="131" y="0"/>
                    <a:pt x="144" y="14"/>
                    <a:pt x="144" y="30"/>
                  </a:cubicBezTo>
                  <a:cubicBezTo>
                    <a:pt x="144" y="114"/>
                    <a:pt x="144" y="114"/>
                    <a:pt x="144" y="114"/>
                  </a:cubicBezTo>
                  <a:cubicBezTo>
                    <a:pt x="144" y="131"/>
                    <a:pt x="131" y="144"/>
                    <a:pt x="114" y="144"/>
                  </a:cubicBezTo>
                  <a:close/>
                  <a:moveTo>
                    <a:pt x="30" y="12"/>
                  </a:moveTo>
                  <a:cubicBezTo>
                    <a:pt x="20" y="12"/>
                    <a:pt x="12" y="21"/>
                    <a:pt x="12" y="30"/>
                  </a:cubicBezTo>
                  <a:cubicBezTo>
                    <a:pt x="12" y="114"/>
                    <a:pt x="12" y="114"/>
                    <a:pt x="12" y="114"/>
                  </a:cubicBezTo>
                  <a:cubicBezTo>
                    <a:pt x="12" y="124"/>
                    <a:pt x="20" y="132"/>
                    <a:pt x="30" y="132"/>
                  </a:cubicBezTo>
                  <a:cubicBezTo>
                    <a:pt x="114" y="132"/>
                    <a:pt x="114" y="132"/>
                    <a:pt x="114" y="132"/>
                  </a:cubicBezTo>
                  <a:cubicBezTo>
                    <a:pt x="124" y="132"/>
                    <a:pt x="132" y="124"/>
                    <a:pt x="132" y="114"/>
                  </a:cubicBezTo>
                  <a:cubicBezTo>
                    <a:pt x="132" y="30"/>
                    <a:pt x="132" y="30"/>
                    <a:pt x="132" y="30"/>
                  </a:cubicBezTo>
                  <a:cubicBezTo>
                    <a:pt x="132" y="21"/>
                    <a:pt x="124" y="12"/>
                    <a:pt x="114"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3" name="Freeform 19">
              <a:extLst>
                <a:ext uri="{FF2B5EF4-FFF2-40B4-BE49-F238E27FC236}">
                  <a16:creationId xmlns:a16="http://schemas.microsoft.com/office/drawing/2014/main" id="{B2D0F16B-6C8D-9389-107B-52EF10904C21}"/>
                </a:ext>
              </a:extLst>
            </p:cNvPr>
            <p:cNvSpPr>
              <a:spLocks/>
            </p:cNvSpPr>
            <p:nvPr/>
          </p:nvSpPr>
          <p:spPr bwMode="auto">
            <a:xfrm>
              <a:off x="511" y="600"/>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4" name="Freeform 20">
              <a:extLst>
                <a:ext uri="{FF2B5EF4-FFF2-40B4-BE49-F238E27FC236}">
                  <a16:creationId xmlns:a16="http://schemas.microsoft.com/office/drawing/2014/main" id="{FA65D396-6AFC-B331-1207-1F6F11F2CDD6}"/>
                </a:ext>
              </a:extLst>
            </p:cNvPr>
            <p:cNvSpPr>
              <a:spLocks/>
            </p:cNvSpPr>
            <p:nvPr/>
          </p:nvSpPr>
          <p:spPr bwMode="auto">
            <a:xfrm>
              <a:off x="511" y="635"/>
              <a:ext cx="53"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10"/>
                    <a:pt x="0" y="6"/>
                  </a:cubicBezTo>
                  <a:cubicBezTo>
                    <a:pt x="0" y="3"/>
                    <a:pt x="3" y="0"/>
                    <a:pt x="6" y="0"/>
                  </a:cubicBezTo>
                  <a:cubicBezTo>
                    <a:pt x="30" y="0"/>
                    <a:pt x="30" y="0"/>
                    <a:pt x="30" y="0"/>
                  </a:cubicBezTo>
                  <a:cubicBezTo>
                    <a:pt x="34" y="0"/>
                    <a:pt x="36" y="3"/>
                    <a:pt x="36" y="6"/>
                  </a:cubicBezTo>
                  <a:cubicBezTo>
                    <a:pt x="36" y="10"/>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5" name="Freeform 21">
              <a:extLst>
                <a:ext uri="{FF2B5EF4-FFF2-40B4-BE49-F238E27FC236}">
                  <a16:creationId xmlns:a16="http://schemas.microsoft.com/office/drawing/2014/main" id="{2E928F83-996E-A9C7-8D62-E438C6E5D792}"/>
                </a:ext>
              </a:extLst>
            </p:cNvPr>
            <p:cNvSpPr>
              <a:spLocks/>
            </p:cNvSpPr>
            <p:nvPr/>
          </p:nvSpPr>
          <p:spPr bwMode="auto">
            <a:xfrm>
              <a:off x="564" y="689"/>
              <a:ext cx="53" cy="17"/>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10"/>
                    <a:pt x="0" y="6"/>
                  </a:cubicBezTo>
                  <a:cubicBezTo>
                    <a:pt x="0" y="3"/>
                    <a:pt x="3" y="0"/>
                    <a:pt x="6" y="0"/>
                  </a:cubicBezTo>
                  <a:cubicBezTo>
                    <a:pt x="30" y="0"/>
                    <a:pt x="30" y="0"/>
                    <a:pt x="30" y="0"/>
                  </a:cubicBezTo>
                  <a:cubicBezTo>
                    <a:pt x="34" y="0"/>
                    <a:pt x="36" y="3"/>
                    <a:pt x="36" y="6"/>
                  </a:cubicBezTo>
                  <a:cubicBezTo>
                    <a:pt x="36" y="10"/>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
        <p:nvSpPr>
          <p:cNvPr id="67" name="Oval 66">
            <a:extLst>
              <a:ext uri="{FF2B5EF4-FFF2-40B4-BE49-F238E27FC236}">
                <a16:creationId xmlns:a16="http://schemas.microsoft.com/office/drawing/2014/main" id="{B96B7DF5-5AFE-212D-C2E9-D715ACA3F88A}"/>
              </a:ext>
            </a:extLst>
          </p:cNvPr>
          <p:cNvSpPr/>
          <p:nvPr/>
        </p:nvSpPr>
        <p:spPr>
          <a:xfrm>
            <a:off x="9965834" y="4095289"/>
            <a:ext cx="1292382" cy="1292382"/>
          </a:xfrm>
          <a:prstGeom prst="ellipse">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902EA3DC-DB11-E475-03F3-FAEAC25D36EA}"/>
              </a:ext>
            </a:extLst>
          </p:cNvPr>
          <p:cNvSpPr txBox="1"/>
          <p:nvPr/>
        </p:nvSpPr>
        <p:spPr>
          <a:xfrm>
            <a:off x="9965832" y="4530932"/>
            <a:ext cx="1296695" cy="707886"/>
          </a:xfrm>
          <a:prstGeom prst="rect">
            <a:avLst/>
          </a:prstGeom>
          <a:noFill/>
        </p:spPr>
        <p:txBody>
          <a:bodyPr wrap="square" rtlCol="0">
            <a:spAutoFit/>
          </a:bodyPr>
          <a:lstStyle/>
          <a:p>
            <a:pPr algn="ctr"/>
            <a:r>
              <a:rPr lang="en-US" sz="1000">
                <a:latin typeface="Arial" panose="020B0604020202020204" pitchFamily="34" charset="0"/>
                <a:cs typeface="Arial" panose="020B0604020202020204" pitchFamily="34" charset="0"/>
              </a:rPr>
              <a:t>The end! </a:t>
            </a:r>
          </a:p>
          <a:p>
            <a:pPr algn="ctr"/>
            <a:r>
              <a:rPr lang="en-US" sz="1000">
                <a:latin typeface="Arial" panose="020B0604020202020204" pitchFamily="34" charset="0"/>
                <a:cs typeface="Arial" panose="020B0604020202020204" pitchFamily="34" charset="0"/>
              </a:rPr>
              <a:t>Capstone project recap &amp; knowledge check.</a:t>
            </a:r>
          </a:p>
        </p:txBody>
      </p:sp>
      <p:grpSp>
        <p:nvGrpSpPr>
          <p:cNvPr id="69" name="Group 140">
            <a:extLst>
              <a:ext uri="{FF2B5EF4-FFF2-40B4-BE49-F238E27FC236}">
                <a16:creationId xmlns:a16="http://schemas.microsoft.com/office/drawing/2014/main" id="{3993CB4F-EE33-2C82-F8B2-0B8C8A14CEE7}"/>
              </a:ext>
            </a:extLst>
          </p:cNvPr>
          <p:cNvGrpSpPr>
            <a:grpSpLocks noChangeAspect="1"/>
          </p:cNvGrpSpPr>
          <p:nvPr/>
        </p:nvGrpSpPr>
        <p:grpSpPr bwMode="auto">
          <a:xfrm>
            <a:off x="10427800" y="4182076"/>
            <a:ext cx="371787" cy="377073"/>
            <a:chOff x="4479" y="2996"/>
            <a:chExt cx="422" cy="428"/>
          </a:xfrm>
          <a:solidFill>
            <a:schemeClr val="accent1">
              <a:lumMod val="60000"/>
              <a:lumOff val="40000"/>
            </a:schemeClr>
          </a:solidFill>
        </p:grpSpPr>
        <p:sp>
          <p:nvSpPr>
            <p:cNvPr id="70" name="Freeform 141">
              <a:extLst>
                <a:ext uri="{FF2B5EF4-FFF2-40B4-BE49-F238E27FC236}">
                  <a16:creationId xmlns:a16="http://schemas.microsoft.com/office/drawing/2014/main" id="{AFE6E79D-CC8E-701C-58E2-5FFD32E0A849}"/>
                </a:ext>
              </a:extLst>
            </p:cNvPr>
            <p:cNvSpPr>
              <a:spLocks noEditPoints="1"/>
            </p:cNvSpPr>
            <p:nvPr/>
          </p:nvSpPr>
          <p:spPr bwMode="auto">
            <a:xfrm>
              <a:off x="4531" y="2996"/>
              <a:ext cx="320" cy="321"/>
            </a:xfrm>
            <a:custGeom>
              <a:avLst/>
              <a:gdLst>
                <a:gd name="T0" fmla="*/ 103 w 216"/>
                <a:gd name="T1" fmla="*/ 215 h 217"/>
                <a:gd name="T2" fmla="*/ 71 w 216"/>
                <a:gd name="T3" fmla="*/ 208 h 217"/>
                <a:gd name="T4" fmla="*/ 63 w 216"/>
                <a:gd name="T5" fmla="*/ 205 h 217"/>
                <a:gd name="T6" fmla="*/ 36 w 216"/>
                <a:gd name="T7" fmla="*/ 187 h 217"/>
                <a:gd name="T8" fmla="*/ 30 w 216"/>
                <a:gd name="T9" fmla="*/ 180 h 217"/>
                <a:gd name="T10" fmla="*/ 12 w 216"/>
                <a:gd name="T11" fmla="*/ 154 h 217"/>
                <a:gd name="T12" fmla="*/ 8 w 216"/>
                <a:gd name="T13" fmla="*/ 145 h 217"/>
                <a:gd name="T14" fmla="*/ 2 w 216"/>
                <a:gd name="T15" fmla="*/ 113 h 217"/>
                <a:gd name="T16" fmla="*/ 2 w 216"/>
                <a:gd name="T17" fmla="*/ 104 h 217"/>
                <a:gd name="T18" fmla="*/ 8 w 216"/>
                <a:gd name="T19" fmla="*/ 73 h 217"/>
                <a:gd name="T20" fmla="*/ 12 w 216"/>
                <a:gd name="T21" fmla="*/ 64 h 217"/>
                <a:gd name="T22" fmla="*/ 30 w 216"/>
                <a:gd name="T23" fmla="*/ 37 h 217"/>
                <a:gd name="T24" fmla="*/ 36 w 216"/>
                <a:gd name="T25" fmla="*/ 31 h 217"/>
                <a:gd name="T26" fmla="*/ 63 w 216"/>
                <a:gd name="T27" fmla="*/ 13 h 217"/>
                <a:gd name="T28" fmla="*/ 71 w 216"/>
                <a:gd name="T29" fmla="*/ 9 h 217"/>
                <a:gd name="T30" fmla="*/ 103 w 216"/>
                <a:gd name="T31" fmla="*/ 3 h 217"/>
                <a:gd name="T32" fmla="*/ 126 w 216"/>
                <a:gd name="T33" fmla="*/ 19 h 217"/>
                <a:gd name="T34" fmla="*/ 149 w 216"/>
                <a:gd name="T35" fmla="*/ 9 h 217"/>
                <a:gd name="T36" fmla="*/ 159 w 216"/>
                <a:gd name="T37" fmla="*/ 33 h 217"/>
                <a:gd name="T38" fmla="*/ 184 w 216"/>
                <a:gd name="T39" fmla="*/ 32 h 217"/>
                <a:gd name="T40" fmla="*/ 184 w 216"/>
                <a:gd name="T41" fmla="*/ 58 h 217"/>
                <a:gd name="T42" fmla="*/ 207 w 216"/>
                <a:gd name="T43" fmla="*/ 67 h 217"/>
                <a:gd name="T44" fmla="*/ 198 w 216"/>
                <a:gd name="T45" fmla="*/ 91 h 217"/>
                <a:gd name="T46" fmla="*/ 216 w 216"/>
                <a:gd name="T47" fmla="*/ 109 h 217"/>
                <a:gd name="T48" fmla="*/ 198 w 216"/>
                <a:gd name="T49" fmla="*/ 127 h 217"/>
                <a:gd name="T50" fmla="*/ 207 w 216"/>
                <a:gd name="T51" fmla="*/ 150 h 217"/>
                <a:gd name="T52" fmla="*/ 184 w 216"/>
                <a:gd name="T53" fmla="*/ 160 h 217"/>
                <a:gd name="T54" fmla="*/ 184 w 216"/>
                <a:gd name="T55" fmla="*/ 185 h 217"/>
                <a:gd name="T56" fmla="*/ 159 w 216"/>
                <a:gd name="T57" fmla="*/ 185 h 217"/>
                <a:gd name="T58" fmla="*/ 149 w 216"/>
                <a:gd name="T59" fmla="*/ 209 h 217"/>
                <a:gd name="T60" fmla="*/ 126 w 216"/>
                <a:gd name="T61" fmla="*/ 199 h 217"/>
                <a:gd name="T62" fmla="*/ 108 w 216"/>
                <a:gd name="T63" fmla="*/ 217 h 217"/>
                <a:gd name="T64" fmla="*/ 96 w 216"/>
                <a:gd name="T65" fmla="*/ 187 h 217"/>
                <a:gd name="T66" fmla="*/ 119 w 216"/>
                <a:gd name="T67" fmla="*/ 187 h 217"/>
                <a:gd name="T68" fmla="*/ 143 w 216"/>
                <a:gd name="T69" fmla="*/ 194 h 217"/>
                <a:gd name="T70" fmla="*/ 155 w 216"/>
                <a:gd name="T71" fmla="*/ 173 h 217"/>
                <a:gd name="T72" fmla="*/ 171 w 216"/>
                <a:gd name="T73" fmla="*/ 156 h 217"/>
                <a:gd name="T74" fmla="*/ 193 w 216"/>
                <a:gd name="T75" fmla="*/ 144 h 217"/>
                <a:gd name="T76" fmla="*/ 186 w 216"/>
                <a:gd name="T77" fmla="*/ 121 h 217"/>
                <a:gd name="T78" fmla="*/ 186 w 216"/>
                <a:gd name="T79" fmla="*/ 97 h 217"/>
                <a:gd name="T80" fmla="*/ 193 w 216"/>
                <a:gd name="T81" fmla="*/ 73 h 217"/>
                <a:gd name="T82" fmla="*/ 171 w 216"/>
                <a:gd name="T83" fmla="*/ 62 h 217"/>
                <a:gd name="T84" fmla="*/ 155 w 216"/>
                <a:gd name="T85" fmla="*/ 45 h 217"/>
                <a:gd name="T86" fmla="*/ 143 w 216"/>
                <a:gd name="T87" fmla="*/ 23 h 217"/>
                <a:gd name="T88" fmla="*/ 119 w 216"/>
                <a:gd name="T89" fmla="*/ 30 h 217"/>
                <a:gd name="T90" fmla="*/ 96 w 216"/>
                <a:gd name="T91" fmla="*/ 30 h 217"/>
                <a:gd name="T92" fmla="*/ 72 w 216"/>
                <a:gd name="T93" fmla="*/ 23 h 217"/>
                <a:gd name="T94" fmla="*/ 60 w 216"/>
                <a:gd name="T95" fmla="*/ 45 h 217"/>
                <a:gd name="T96" fmla="*/ 44 w 216"/>
                <a:gd name="T97" fmla="*/ 62 h 217"/>
                <a:gd name="T98" fmla="*/ 22 w 216"/>
                <a:gd name="T99" fmla="*/ 73 h 217"/>
                <a:gd name="T100" fmla="*/ 29 w 216"/>
                <a:gd name="T101" fmla="*/ 97 h 217"/>
                <a:gd name="T102" fmla="*/ 29 w 216"/>
                <a:gd name="T103" fmla="*/ 121 h 217"/>
                <a:gd name="T104" fmla="*/ 22 w 216"/>
                <a:gd name="T105" fmla="*/ 144 h 217"/>
                <a:gd name="T106" fmla="*/ 44 w 216"/>
                <a:gd name="T107" fmla="*/ 156 h 217"/>
                <a:gd name="T108" fmla="*/ 60 w 216"/>
                <a:gd name="T109" fmla="*/ 173 h 217"/>
                <a:gd name="T110" fmla="*/ 72 w 216"/>
                <a:gd name="T111" fmla="*/ 194 h 217"/>
                <a:gd name="T112" fmla="*/ 91 w 216"/>
                <a:gd name="T113" fmla="*/ 18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6" h="217">
                  <a:moveTo>
                    <a:pt x="108" y="217"/>
                  </a:moveTo>
                  <a:cubicBezTo>
                    <a:pt x="106" y="217"/>
                    <a:pt x="104" y="216"/>
                    <a:pt x="103" y="215"/>
                  </a:cubicBezTo>
                  <a:cubicBezTo>
                    <a:pt x="90" y="199"/>
                    <a:pt x="90" y="199"/>
                    <a:pt x="90" y="199"/>
                  </a:cubicBezTo>
                  <a:cubicBezTo>
                    <a:pt x="71" y="208"/>
                    <a:pt x="71" y="208"/>
                    <a:pt x="71" y="208"/>
                  </a:cubicBezTo>
                  <a:cubicBezTo>
                    <a:pt x="70" y="209"/>
                    <a:pt x="68" y="209"/>
                    <a:pt x="66" y="209"/>
                  </a:cubicBezTo>
                  <a:cubicBezTo>
                    <a:pt x="65" y="208"/>
                    <a:pt x="63" y="207"/>
                    <a:pt x="63" y="205"/>
                  </a:cubicBezTo>
                  <a:cubicBezTo>
                    <a:pt x="57" y="185"/>
                    <a:pt x="57" y="185"/>
                    <a:pt x="57" y="185"/>
                  </a:cubicBezTo>
                  <a:cubicBezTo>
                    <a:pt x="36" y="187"/>
                    <a:pt x="36" y="187"/>
                    <a:pt x="36" y="187"/>
                  </a:cubicBezTo>
                  <a:cubicBezTo>
                    <a:pt x="34" y="187"/>
                    <a:pt x="33" y="186"/>
                    <a:pt x="31" y="185"/>
                  </a:cubicBezTo>
                  <a:cubicBezTo>
                    <a:pt x="30" y="184"/>
                    <a:pt x="29" y="182"/>
                    <a:pt x="30" y="180"/>
                  </a:cubicBezTo>
                  <a:cubicBezTo>
                    <a:pt x="31" y="160"/>
                    <a:pt x="31" y="160"/>
                    <a:pt x="31" y="160"/>
                  </a:cubicBezTo>
                  <a:cubicBezTo>
                    <a:pt x="12" y="154"/>
                    <a:pt x="12" y="154"/>
                    <a:pt x="12" y="154"/>
                  </a:cubicBezTo>
                  <a:cubicBezTo>
                    <a:pt x="10" y="153"/>
                    <a:pt x="9" y="152"/>
                    <a:pt x="8" y="150"/>
                  </a:cubicBezTo>
                  <a:cubicBezTo>
                    <a:pt x="7" y="148"/>
                    <a:pt x="7" y="147"/>
                    <a:pt x="8" y="145"/>
                  </a:cubicBezTo>
                  <a:cubicBezTo>
                    <a:pt x="18" y="127"/>
                    <a:pt x="18" y="127"/>
                    <a:pt x="18" y="127"/>
                  </a:cubicBezTo>
                  <a:cubicBezTo>
                    <a:pt x="2" y="113"/>
                    <a:pt x="2" y="113"/>
                    <a:pt x="2" y="113"/>
                  </a:cubicBezTo>
                  <a:cubicBezTo>
                    <a:pt x="0" y="112"/>
                    <a:pt x="0" y="111"/>
                    <a:pt x="0" y="109"/>
                  </a:cubicBezTo>
                  <a:cubicBezTo>
                    <a:pt x="0" y="107"/>
                    <a:pt x="0" y="105"/>
                    <a:pt x="2" y="104"/>
                  </a:cubicBezTo>
                  <a:cubicBezTo>
                    <a:pt x="18" y="91"/>
                    <a:pt x="18" y="91"/>
                    <a:pt x="18" y="91"/>
                  </a:cubicBezTo>
                  <a:cubicBezTo>
                    <a:pt x="8" y="73"/>
                    <a:pt x="8" y="73"/>
                    <a:pt x="8" y="73"/>
                  </a:cubicBezTo>
                  <a:cubicBezTo>
                    <a:pt x="7" y="71"/>
                    <a:pt x="7" y="69"/>
                    <a:pt x="8" y="67"/>
                  </a:cubicBezTo>
                  <a:cubicBezTo>
                    <a:pt x="9" y="66"/>
                    <a:pt x="10" y="65"/>
                    <a:pt x="12" y="64"/>
                  </a:cubicBezTo>
                  <a:cubicBezTo>
                    <a:pt x="31" y="58"/>
                    <a:pt x="31" y="58"/>
                    <a:pt x="31" y="58"/>
                  </a:cubicBezTo>
                  <a:cubicBezTo>
                    <a:pt x="30" y="37"/>
                    <a:pt x="30" y="37"/>
                    <a:pt x="30" y="37"/>
                  </a:cubicBezTo>
                  <a:cubicBezTo>
                    <a:pt x="29" y="35"/>
                    <a:pt x="30" y="34"/>
                    <a:pt x="31" y="32"/>
                  </a:cubicBezTo>
                  <a:cubicBezTo>
                    <a:pt x="33" y="31"/>
                    <a:pt x="34" y="31"/>
                    <a:pt x="36" y="31"/>
                  </a:cubicBezTo>
                  <a:cubicBezTo>
                    <a:pt x="57" y="33"/>
                    <a:pt x="57" y="33"/>
                    <a:pt x="57" y="33"/>
                  </a:cubicBezTo>
                  <a:cubicBezTo>
                    <a:pt x="63" y="13"/>
                    <a:pt x="63" y="13"/>
                    <a:pt x="63" y="13"/>
                  </a:cubicBezTo>
                  <a:cubicBezTo>
                    <a:pt x="63" y="11"/>
                    <a:pt x="65" y="10"/>
                    <a:pt x="66" y="9"/>
                  </a:cubicBezTo>
                  <a:cubicBezTo>
                    <a:pt x="68" y="8"/>
                    <a:pt x="70" y="8"/>
                    <a:pt x="71" y="9"/>
                  </a:cubicBezTo>
                  <a:cubicBezTo>
                    <a:pt x="90" y="19"/>
                    <a:pt x="90" y="19"/>
                    <a:pt x="90" y="19"/>
                  </a:cubicBezTo>
                  <a:cubicBezTo>
                    <a:pt x="103" y="3"/>
                    <a:pt x="103" y="3"/>
                    <a:pt x="103" y="3"/>
                  </a:cubicBezTo>
                  <a:cubicBezTo>
                    <a:pt x="105" y="0"/>
                    <a:pt x="110" y="0"/>
                    <a:pt x="112" y="3"/>
                  </a:cubicBezTo>
                  <a:cubicBezTo>
                    <a:pt x="126" y="19"/>
                    <a:pt x="126" y="19"/>
                    <a:pt x="126" y="19"/>
                  </a:cubicBezTo>
                  <a:cubicBezTo>
                    <a:pt x="144" y="9"/>
                    <a:pt x="144" y="9"/>
                    <a:pt x="144" y="9"/>
                  </a:cubicBezTo>
                  <a:cubicBezTo>
                    <a:pt x="145" y="8"/>
                    <a:pt x="147" y="8"/>
                    <a:pt x="149" y="9"/>
                  </a:cubicBezTo>
                  <a:cubicBezTo>
                    <a:pt x="151" y="10"/>
                    <a:pt x="152" y="11"/>
                    <a:pt x="152" y="13"/>
                  </a:cubicBezTo>
                  <a:cubicBezTo>
                    <a:pt x="159" y="33"/>
                    <a:pt x="159" y="33"/>
                    <a:pt x="159" y="33"/>
                  </a:cubicBezTo>
                  <a:cubicBezTo>
                    <a:pt x="179" y="31"/>
                    <a:pt x="179" y="31"/>
                    <a:pt x="179" y="31"/>
                  </a:cubicBezTo>
                  <a:cubicBezTo>
                    <a:pt x="181" y="31"/>
                    <a:pt x="183" y="31"/>
                    <a:pt x="184" y="32"/>
                  </a:cubicBezTo>
                  <a:cubicBezTo>
                    <a:pt x="185" y="34"/>
                    <a:pt x="186" y="35"/>
                    <a:pt x="186" y="37"/>
                  </a:cubicBezTo>
                  <a:cubicBezTo>
                    <a:pt x="184" y="58"/>
                    <a:pt x="184" y="58"/>
                    <a:pt x="184" y="58"/>
                  </a:cubicBezTo>
                  <a:cubicBezTo>
                    <a:pt x="204" y="64"/>
                    <a:pt x="204" y="64"/>
                    <a:pt x="204" y="64"/>
                  </a:cubicBezTo>
                  <a:cubicBezTo>
                    <a:pt x="205" y="65"/>
                    <a:pt x="207" y="66"/>
                    <a:pt x="207" y="67"/>
                  </a:cubicBezTo>
                  <a:cubicBezTo>
                    <a:pt x="208" y="69"/>
                    <a:pt x="208" y="71"/>
                    <a:pt x="207" y="73"/>
                  </a:cubicBezTo>
                  <a:cubicBezTo>
                    <a:pt x="198" y="91"/>
                    <a:pt x="198" y="91"/>
                    <a:pt x="198" y="91"/>
                  </a:cubicBezTo>
                  <a:cubicBezTo>
                    <a:pt x="213" y="104"/>
                    <a:pt x="213" y="104"/>
                    <a:pt x="213" y="104"/>
                  </a:cubicBezTo>
                  <a:cubicBezTo>
                    <a:pt x="215" y="105"/>
                    <a:pt x="216" y="107"/>
                    <a:pt x="216" y="109"/>
                  </a:cubicBezTo>
                  <a:cubicBezTo>
                    <a:pt x="216" y="111"/>
                    <a:pt x="215" y="112"/>
                    <a:pt x="213" y="113"/>
                  </a:cubicBezTo>
                  <a:cubicBezTo>
                    <a:pt x="198" y="127"/>
                    <a:pt x="198" y="127"/>
                    <a:pt x="198" y="127"/>
                  </a:cubicBezTo>
                  <a:cubicBezTo>
                    <a:pt x="207" y="145"/>
                    <a:pt x="207" y="145"/>
                    <a:pt x="207" y="145"/>
                  </a:cubicBezTo>
                  <a:cubicBezTo>
                    <a:pt x="208" y="147"/>
                    <a:pt x="208" y="148"/>
                    <a:pt x="207" y="150"/>
                  </a:cubicBezTo>
                  <a:cubicBezTo>
                    <a:pt x="207" y="152"/>
                    <a:pt x="205" y="153"/>
                    <a:pt x="204" y="154"/>
                  </a:cubicBezTo>
                  <a:cubicBezTo>
                    <a:pt x="184" y="160"/>
                    <a:pt x="184" y="160"/>
                    <a:pt x="184" y="160"/>
                  </a:cubicBezTo>
                  <a:cubicBezTo>
                    <a:pt x="186" y="180"/>
                    <a:pt x="186" y="180"/>
                    <a:pt x="186" y="180"/>
                  </a:cubicBezTo>
                  <a:cubicBezTo>
                    <a:pt x="186" y="182"/>
                    <a:pt x="185" y="184"/>
                    <a:pt x="184" y="185"/>
                  </a:cubicBezTo>
                  <a:cubicBezTo>
                    <a:pt x="183" y="186"/>
                    <a:pt x="181" y="187"/>
                    <a:pt x="179" y="187"/>
                  </a:cubicBezTo>
                  <a:cubicBezTo>
                    <a:pt x="159" y="185"/>
                    <a:pt x="159" y="185"/>
                    <a:pt x="159" y="185"/>
                  </a:cubicBezTo>
                  <a:cubicBezTo>
                    <a:pt x="152" y="205"/>
                    <a:pt x="152" y="205"/>
                    <a:pt x="152" y="205"/>
                  </a:cubicBezTo>
                  <a:cubicBezTo>
                    <a:pt x="152" y="207"/>
                    <a:pt x="151" y="208"/>
                    <a:pt x="149" y="209"/>
                  </a:cubicBezTo>
                  <a:cubicBezTo>
                    <a:pt x="147" y="209"/>
                    <a:pt x="145" y="209"/>
                    <a:pt x="144" y="208"/>
                  </a:cubicBezTo>
                  <a:cubicBezTo>
                    <a:pt x="126" y="199"/>
                    <a:pt x="126" y="199"/>
                    <a:pt x="126" y="199"/>
                  </a:cubicBezTo>
                  <a:cubicBezTo>
                    <a:pt x="112" y="215"/>
                    <a:pt x="112" y="215"/>
                    <a:pt x="112" y="215"/>
                  </a:cubicBezTo>
                  <a:cubicBezTo>
                    <a:pt x="111" y="216"/>
                    <a:pt x="109" y="217"/>
                    <a:pt x="108" y="217"/>
                  </a:cubicBezTo>
                  <a:close/>
                  <a:moveTo>
                    <a:pt x="91" y="185"/>
                  </a:moveTo>
                  <a:cubicBezTo>
                    <a:pt x="93" y="185"/>
                    <a:pt x="95" y="186"/>
                    <a:pt x="96" y="187"/>
                  </a:cubicBezTo>
                  <a:cubicBezTo>
                    <a:pt x="108" y="201"/>
                    <a:pt x="108" y="201"/>
                    <a:pt x="108" y="201"/>
                  </a:cubicBezTo>
                  <a:cubicBezTo>
                    <a:pt x="119" y="187"/>
                    <a:pt x="119" y="187"/>
                    <a:pt x="119" y="187"/>
                  </a:cubicBezTo>
                  <a:cubicBezTo>
                    <a:pt x="121" y="185"/>
                    <a:pt x="124" y="185"/>
                    <a:pt x="127" y="186"/>
                  </a:cubicBezTo>
                  <a:cubicBezTo>
                    <a:pt x="143" y="194"/>
                    <a:pt x="143" y="194"/>
                    <a:pt x="143" y="194"/>
                  </a:cubicBezTo>
                  <a:cubicBezTo>
                    <a:pt x="149" y="177"/>
                    <a:pt x="149" y="177"/>
                    <a:pt x="149" y="177"/>
                  </a:cubicBezTo>
                  <a:cubicBezTo>
                    <a:pt x="149" y="174"/>
                    <a:pt x="152" y="172"/>
                    <a:pt x="155" y="173"/>
                  </a:cubicBezTo>
                  <a:cubicBezTo>
                    <a:pt x="173" y="174"/>
                    <a:pt x="173" y="174"/>
                    <a:pt x="173" y="174"/>
                  </a:cubicBezTo>
                  <a:cubicBezTo>
                    <a:pt x="171" y="156"/>
                    <a:pt x="171" y="156"/>
                    <a:pt x="171" y="156"/>
                  </a:cubicBezTo>
                  <a:cubicBezTo>
                    <a:pt x="171" y="153"/>
                    <a:pt x="173" y="151"/>
                    <a:pt x="176" y="150"/>
                  </a:cubicBezTo>
                  <a:cubicBezTo>
                    <a:pt x="193" y="144"/>
                    <a:pt x="193" y="144"/>
                    <a:pt x="193" y="144"/>
                  </a:cubicBezTo>
                  <a:cubicBezTo>
                    <a:pt x="185" y="128"/>
                    <a:pt x="185" y="128"/>
                    <a:pt x="185" y="128"/>
                  </a:cubicBezTo>
                  <a:cubicBezTo>
                    <a:pt x="183" y="125"/>
                    <a:pt x="184" y="122"/>
                    <a:pt x="186" y="121"/>
                  </a:cubicBezTo>
                  <a:cubicBezTo>
                    <a:pt x="200" y="109"/>
                    <a:pt x="200" y="109"/>
                    <a:pt x="200" y="109"/>
                  </a:cubicBezTo>
                  <a:cubicBezTo>
                    <a:pt x="186" y="97"/>
                    <a:pt x="186" y="97"/>
                    <a:pt x="186" y="97"/>
                  </a:cubicBezTo>
                  <a:cubicBezTo>
                    <a:pt x="184" y="95"/>
                    <a:pt x="183" y="92"/>
                    <a:pt x="185" y="90"/>
                  </a:cubicBezTo>
                  <a:cubicBezTo>
                    <a:pt x="193" y="73"/>
                    <a:pt x="193" y="73"/>
                    <a:pt x="193" y="73"/>
                  </a:cubicBezTo>
                  <a:cubicBezTo>
                    <a:pt x="176" y="68"/>
                    <a:pt x="176" y="68"/>
                    <a:pt x="176" y="68"/>
                  </a:cubicBezTo>
                  <a:cubicBezTo>
                    <a:pt x="173" y="67"/>
                    <a:pt x="171" y="64"/>
                    <a:pt x="171" y="62"/>
                  </a:cubicBezTo>
                  <a:cubicBezTo>
                    <a:pt x="173" y="43"/>
                    <a:pt x="173" y="43"/>
                    <a:pt x="173" y="43"/>
                  </a:cubicBezTo>
                  <a:cubicBezTo>
                    <a:pt x="155" y="45"/>
                    <a:pt x="155" y="45"/>
                    <a:pt x="155" y="45"/>
                  </a:cubicBezTo>
                  <a:cubicBezTo>
                    <a:pt x="152" y="45"/>
                    <a:pt x="149" y="43"/>
                    <a:pt x="149" y="41"/>
                  </a:cubicBezTo>
                  <a:cubicBezTo>
                    <a:pt x="143" y="23"/>
                    <a:pt x="143" y="23"/>
                    <a:pt x="143" y="23"/>
                  </a:cubicBezTo>
                  <a:cubicBezTo>
                    <a:pt x="127" y="32"/>
                    <a:pt x="127" y="32"/>
                    <a:pt x="127" y="32"/>
                  </a:cubicBezTo>
                  <a:cubicBezTo>
                    <a:pt x="124" y="33"/>
                    <a:pt x="121" y="32"/>
                    <a:pt x="119" y="30"/>
                  </a:cubicBezTo>
                  <a:cubicBezTo>
                    <a:pt x="108" y="16"/>
                    <a:pt x="108" y="16"/>
                    <a:pt x="108" y="16"/>
                  </a:cubicBezTo>
                  <a:cubicBezTo>
                    <a:pt x="96" y="30"/>
                    <a:pt x="96" y="30"/>
                    <a:pt x="96" y="30"/>
                  </a:cubicBezTo>
                  <a:cubicBezTo>
                    <a:pt x="94" y="32"/>
                    <a:pt x="91" y="33"/>
                    <a:pt x="88" y="32"/>
                  </a:cubicBezTo>
                  <a:cubicBezTo>
                    <a:pt x="72" y="23"/>
                    <a:pt x="72" y="23"/>
                    <a:pt x="72" y="23"/>
                  </a:cubicBezTo>
                  <a:cubicBezTo>
                    <a:pt x="67" y="41"/>
                    <a:pt x="67" y="41"/>
                    <a:pt x="67" y="41"/>
                  </a:cubicBezTo>
                  <a:cubicBezTo>
                    <a:pt x="66" y="43"/>
                    <a:pt x="63" y="45"/>
                    <a:pt x="60" y="45"/>
                  </a:cubicBezTo>
                  <a:cubicBezTo>
                    <a:pt x="42" y="43"/>
                    <a:pt x="42" y="43"/>
                    <a:pt x="42" y="43"/>
                  </a:cubicBezTo>
                  <a:cubicBezTo>
                    <a:pt x="44" y="62"/>
                    <a:pt x="44" y="62"/>
                    <a:pt x="44" y="62"/>
                  </a:cubicBezTo>
                  <a:cubicBezTo>
                    <a:pt x="44" y="64"/>
                    <a:pt x="42" y="67"/>
                    <a:pt x="40" y="68"/>
                  </a:cubicBezTo>
                  <a:cubicBezTo>
                    <a:pt x="22" y="73"/>
                    <a:pt x="22" y="73"/>
                    <a:pt x="22" y="73"/>
                  </a:cubicBezTo>
                  <a:cubicBezTo>
                    <a:pt x="31" y="90"/>
                    <a:pt x="31" y="90"/>
                    <a:pt x="31" y="90"/>
                  </a:cubicBezTo>
                  <a:cubicBezTo>
                    <a:pt x="32" y="92"/>
                    <a:pt x="31" y="95"/>
                    <a:pt x="29" y="97"/>
                  </a:cubicBezTo>
                  <a:cubicBezTo>
                    <a:pt x="15" y="109"/>
                    <a:pt x="15" y="109"/>
                    <a:pt x="15" y="109"/>
                  </a:cubicBezTo>
                  <a:cubicBezTo>
                    <a:pt x="29" y="121"/>
                    <a:pt x="29" y="121"/>
                    <a:pt x="29" y="121"/>
                  </a:cubicBezTo>
                  <a:cubicBezTo>
                    <a:pt x="31" y="122"/>
                    <a:pt x="32" y="125"/>
                    <a:pt x="31" y="128"/>
                  </a:cubicBezTo>
                  <a:cubicBezTo>
                    <a:pt x="22" y="144"/>
                    <a:pt x="22" y="144"/>
                    <a:pt x="22" y="144"/>
                  </a:cubicBezTo>
                  <a:cubicBezTo>
                    <a:pt x="40" y="150"/>
                    <a:pt x="40" y="150"/>
                    <a:pt x="40" y="150"/>
                  </a:cubicBezTo>
                  <a:cubicBezTo>
                    <a:pt x="42" y="151"/>
                    <a:pt x="44" y="153"/>
                    <a:pt x="44" y="156"/>
                  </a:cubicBezTo>
                  <a:cubicBezTo>
                    <a:pt x="42" y="174"/>
                    <a:pt x="42" y="174"/>
                    <a:pt x="42" y="174"/>
                  </a:cubicBezTo>
                  <a:cubicBezTo>
                    <a:pt x="60" y="173"/>
                    <a:pt x="60" y="173"/>
                    <a:pt x="60" y="173"/>
                  </a:cubicBezTo>
                  <a:cubicBezTo>
                    <a:pt x="63" y="172"/>
                    <a:pt x="66" y="174"/>
                    <a:pt x="67" y="177"/>
                  </a:cubicBezTo>
                  <a:cubicBezTo>
                    <a:pt x="72" y="194"/>
                    <a:pt x="72" y="194"/>
                    <a:pt x="72" y="194"/>
                  </a:cubicBezTo>
                  <a:cubicBezTo>
                    <a:pt x="88" y="186"/>
                    <a:pt x="88" y="186"/>
                    <a:pt x="88" y="186"/>
                  </a:cubicBezTo>
                  <a:cubicBezTo>
                    <a:pt x="89" y="185"/>
                    <a:pt x="90" y="185"/>
                    <a:pt x="9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71" name="Freeform 142">
              <a:extLst>
                <a:ext uri="{FF2B5EF4-FFF2-40B4-BE49-F238E27FC236}">
                  <a16:creationId xmlns:a16="http://schemas.microsoft.com/office/drawing/2014/main" id="{1E6C20CD-6839-C08D-9D89-AE3056C541EE}"/>
                </a:ext>
              </a:extLst>
            </p:cNvPr>
            <p:cNvSpPr>
              <a:spLocks noEditPoints="1"/>
            </p:cNvSpPr>
            <p:nvPr/>
          </p:nvSpPr>
          <p:spPr bwMode="auto">
            <a:xfrm>
              <a:off x="4601" y="3059"/>
              <a:ext cx="179" cy="169"/>
            </a:xfrm>
            <a:custGeom>
              <a:avLst/>
              <a:gdLst>
                <a:gd name="T0" fmla="*/ 97 w 121"/>
                <a:gd name="T1" fmla="*/ 114 h 114"/>
                <a:gd name="T2" fmla="*/ 93 w 121"/>
                <a:gd name="T3" fmla="*/ 113 h 114"/>
                <a:gd name="T4" fmla="*/ 61 w 121"/>
                <a:gd name="T5" fmla="*/ 92 h 114"/>
                <a:gd name="T6" fmla="*/ 28 w 121"/>
                <a:gd name="T7" fmla="*/ 113 h 114"/>
                <a:gd name="T8" fmla="*/ 21 w 121"/>
                <a:gd name="T9" fmla="*/ 113 h 114"/>
                <a:gd name="T10" fmla="*/ 19 w 121"/>
                <a:gd name="T11" fmla="*/ 106 h 114"/>
                <a:gd name="T12" fmla="*/ 30 w 121"/>
                <a:gd name="T13" fmla="*/ 68 h 114"/>
                <a:gd name="T14" fmla="*/ 2 w 121"/>
                <a:gd name="T15" fmla="*/ 40 h 114"/>
                <a:gd name="T16" fmla="*/ 1 w 121"/>
                <a:gd name="T17" fmla="*/ 33 h 114"/>
                <a:gd name="T18" fmla="*/ 7 w 121"/>
                <a:gd name="T19" fmla="*/ 30 h 114"/>
                <a:gd name="T20" fmla="*/ 39 w 121"/>
                <a:gd name="T21" fmla="*/ 30 h 114"/>
                <a:gd name="T22" fmla="*/ 55 w 121"/>
                <a:gd name="T23" fmla="*/ 3 h 114"/>
                <a:gd name="T24" fmla="*/ 61 w 121"/>
                <a:gd name="T25" fmla="*/ 0 h 114"/>
                <a:gd name="T26" fmla="*/ 66 w 121"/>
                <a:gd name="T27" fmla="*/ 3 h 114"/>
                <a:gd name="T28" fmla="*/ 82 w 121"/>
                <a:gd name="T29" fmla="*/ 30 h 114"/>
                <a:gd name="T30" fmla="*/ 115 w 121"/>
                <a:gd name="T31" fmla="*/ 30 h 114"/>
                <a:gd name="T32" fmla="*/ 120 w 121"/>
                <a:gd name="T33" fmla="*/ 33 h 114"/>
                <a:gd name="T34" fmla="*/ 119 w 121"/>
                <a:gd name="T35" fmla="*/ 40 h 114"/>
                <a:gd name="T36" fmla="*/ 91 w 121"/>
                <a:gd name="T37" fmla="*/ 68 h 114"/>
                <a:gd name="T38" fmla="*/ 102 w 121"/>
                <a:gd name="T39" fmla="*/ 106 h 114"/>
                <a:gd name="T40" fmla="*/ 100 w 121"/>
                <a:gd name="T41" fmla="*/ 113 h 114"/>
                <a:gd name="T42" fmla="*/ 97 w 121"/>
                <a:gd name="T43" fmla="*/ 114 h 114"/>
                <a:gd name="T44" fmla="*/ 61 w 121"/>
                <a:gd name="T45" fmla="*/ 79 h 114"/>
                <a:gd name="T46" fmla="*/ 64 w 121"/>
                <a:gd name="T47" fmla="*/ 80 h 114"/>
                <a:gd name="T48" fmla="*/ 87 w 121"/>
                <a:gd name="T49" fmla="*/ 94 h 114"/>
                <a:gd name="T50" fmla="*/ 79 w 121"/>
                <a:gd name="T51" fmla="*/ 67 h 114"/>
                <a:gd name="T52" fmla="*/ 80 w 121"/>
                <a:gd name="T53" fmla="*/ 62 h 114"/>
                <a:gd name="T54" fmla="*/ 100 w 121"/>
                <a:gd name="T55" fmla="*/ 42 h 114"/>
                <a:gd name="T56" fmla="*/ 79 w 121"/>
                <a:gd name="T57" fmla="*/ 42 h 114"/>
                <a:gd name="T58" fmla="*/ 73 w 121"/>
                <a:gd name="T59" fmla="*/ 39 h 114"/>
                <a:gd name="T60" fmla="*/ 61 w 121"/>
                <a:gd name="T61" fmla="*/ 17 h 114"/>
                <a:gd name="T62" fmla="*/ 48 w 121"/>
                <a:gd name="T63" fmla="*/ 39 h 114"/>
                <a:gd name="T64" fmla="*/ 43 w 121"/>
                <a:gd name="T65" fmla="*/ 42 h 114"/>
                <a:gd name="T66" fmla="*/ 21 w 121"/>
                <a:gd name="T67" fmla="*/ 42 h 114"/>
                <a:gd name="T68" fmla="*/ 41 w 121"/>
                <a:gd name="T69" fmla="*/ 62 h 114"/>
                <a:gd name="T70" fmla="*/ 42 w 121"/>
                <a:gd name="T71" fmla="*/ 67 h 114"/>
                <a:gd name="T72" fmla="*/ 35 w 121"/>
                <a:gd name="T73" fmla="*/ 94 h 114"/>
                <a:gd name="T74" fmla="*/ 57 w 121"/>
                <a:gd name="T75" fmla="*/ 80 h 114"/>
                <a:gd name="T76" fmla="*/ 61 w 121"/>
                <a:gd name="T77"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 h="114">
                  <a:moveTo>
                    <a:pt x="97" y="114"/>
                  </a:moveTo>
                  <a:cubicBezTo>
                    <a:pt x="96" y="114"/>
                    <a:pt x="94" y="113"/>
                    <a:pt x="93" y="113"/>
                  </a:cubicBezTo>
                  <a:cubicBezTo>
                    <a:pt x="61" y="92"/>
                    <a:pt x="61" y="92"/>
                    <a:pt x="61" y="92"/>
                  </a:cubicBezTo>
                  <a:cubicBezTo>
                    <a:pt x="28" y="113"/>
                    <a:pt x="28" y="113"/>
                    <a:pt x="28" y="113"/>
                  </a:cubicBezTo>
                  <a:cubicBezTo>
                    <a:pt x="26" y="114"/>
                    <a:pt x="23" y="114"/>
                    <a:pt x="21" y="113"/>
                  </a:cubicBezTo>
                  <a:cubicBezTo>
                    <a:pt x="19" y="111"/>
                    <a:pt x="18" y="109"/>
                    <a:pt x="19" y="106"/>
                  </a:cubicBezTo>
                  <a:cubicBezTo>
                    <a:pt x="30" y="68"/>
                    <a:pt x="30" y="68"/>
                    <a:pt x="30" y="68"/>
                  </a:cubicBezTo>
                  <a:cubicBezTo>
                    <a:pt x="2" y="40"/>
                    <a:pt x="2" y="40"/>
                    <a:pt x="2" y="40"/>
                  </a:cubicBezTo>
                  <a:cubicBezTo>
                    <a:pt x="1" y="38"/>
                    <a:pt x="0" y="36"/>
                    <a:pt x="1" y="33"/>
                  </a:cubicBezTo>
                  <a:cubicBezTo>
                    <a:pt x="2" y="31"/>
                    <a:pt x="4" y="30"/>
                    <a:pt x="7" y="30"/>
                  </a:cubicBezTo>
                  <a:cubicBezTo>
                    <a:pt x="39" y="30"/>
                    <a:pt x="39" y="30"/>
                    <a:pt x="39" y="30"/>
                  </a:cubicBezTo>
                  <a:cubicBezTo>
                    <a:pt x="55" y="3"/>
                    <a:pt x="55" y="3"/>
                    <a:pt x="55" y="3"/>
                  </a:cubicBezTo>
                  <a:cubicBezTo>
                    <a:pt x="57" y="1"/>
                    <a:pt x="59" y="0"/>
                    <a:pt x="61" y="0"/>
                  </a:cubicBezTo>
                  <a:cubicBezTo>
                    <a:pt x="63" y="0"/>
                    <a:pt x="65" y="1"/>
                    <a:pt x="66" y="3"/>
                  </a:cubicBezTo>
                  <a:cubicBezTo>
                    <a:pt x="82" y="30"/>
                    <a:pt x="82" y="30"/>
                    <a:pt x="82" y="30"/>
                  </a:cubicBezTo>
                  <a:cubicBezTo>
                    <a:pt x="115" y="30"/>
                    <a:pt x="115" y="30"/>
                    <a:pt x="115" y="30"/>
                  </a:cubicBezTo>
                  <a:cubicBezTo>
                    <a:pt x="117" y="30"/>
                    <a:pt x="119" y="31"/>
                    <a:pt x="120" y="33"/>
                  </a:cubicBezTo>
                  <a:cubicBezTo>
                    <a:pt x="121" y="36"/>
                    <a:pt x="121" y="38"/>
                    <a:pt x="119" y="40"/>
                  </a:cubicBezTo>
                  <a:cubicBezTo>
                    <a:pt x="91" y="68"/>
                    <a:pt x="91" y="68"/>
                    <a:pt x="91" y="68"/>
                  </a:cubicBezTo>
                  <a:cubicBezTo>
                    <a:pt x="102" y="106"/>
                    <a:pt x="102" y="106"/>
                    <a:pt x="102" y="106"/>
                  </a:cubicBezTo>
                  <a:cubicBezTo>
                    <a:pt x="103" y="109"/>
                    <a:pt x="102" y="111"/>
                    <a:pt x="100" y="113"/>
                  </a:cubicBezTo>
                  <a:cubicBezTo>
                    <a:pt x="99" y="113"/>
                    <a:pt x="98" y="114"/>
                    <a:pt x="97" y="114"/>
                  </a:cubicBezTo>
                  <a:close/>
                  <a:moveTo>
                    <a:pt x="61" y="79"/>
                  </a:moveTo>
                  <a:cubicBezTo>
                    <a:pt x="62" y="79"/>
                    <a:pt x="63" y="80"/>
                    <a:pt x="64" y="80"/>
                  </a:cubicBezTo>
                  <a:cubicBezTo>
                    <a:pt x="87" y="94"/>
                    <a:pt x="87" y="94"/>
                    <a:pt x="87" y="94"/>
                  </a:cubicBezTo>
                  <a:cubicBezTo>
                    <a:pt x="79" y="67"/>
                    <a:pt x="79" y="67"/>
                    <a:pt x="79" y="67"/>
                  </a:cubicBezTo>
                  <a:cubicBezTo>
                    <a:pt x="78" y="65"/>
                    <a:pt x="79" y="63"/>
                    <a:pt x="80" y="62"/>
                  </a:cubicBezTo>
                  <a:cubicBezTo>
                    <a:pt x="100" y="42"/>
                    <a:pt x="100" y="42"/>
                    <a:pt x="100" y="42"/>
                  </a:cubicBezTo>
                  <a:cubicBezTo>
                    <a:pt x="79" y="42"/>
                    <a:pt x="79" y="42"/>
                    <a:pt x="79" y="42"/>
                  </a:cubicBezTo>
                  <a:cubicBezTo>
                    <a:pt x="77" y="42"/>
                    <a:pt x="75" y="41"/>
                    <a:pt x="73" y="39"/>
                  </a:cubicBezTo>
                  <a:cubicBezTo>
                    <a:pt x="61" y="17"/>
                    <a:pt x="61" y="17"/>
                    <a:pt x="61" y="17"/>
                  </a:cubicBezTo>
                  <a:cubicBezTo>
                    <a:pt x="48" y="39"/>
                    <a:pt x="48" y="39"/>
                    <a:pt x="48" y="39"/>
                  </a:cubicBezTo>
                  <a:cubicBezTo>
                    <a:pt x="47" y="41"/>
                    <a:pt x="45" y="42"/>
                    <a:pt x="43" y="42"/>
                  </a:cubicBezTo>
                  <a:cubicBezTo>
                    <a:pt x="21" y="42"/>
                    <a:pt x="21" y="42"/>
                    <a:pt x="21" y="42"/>
                  </a:cubicBezTo>
                  <a:cubicBezTo>
                    <a:pt x="41" y="62"/>
                    <a:pt x="41" y="62"/>
                    <a:pt x="41" y="62"/>
                  </a:cubicBezTo>
                  <a:cubicBezTo>
                    <a:pt x="42" y="63"/>
                    <a:pt x="43" y="65"/>
                    <a:pt x="42" y="67"/>
                  </a:cubicBezTo>
                  <a:cubicBezTo>
                    <a:pt x="35" y="94"/>
                    <a:pt x="35" y="94"/>
                    <a:pt x="35" y="94"/>
                  </a:cubicBezTo>
                  <a:cubicBezTo>
                    <a:pt x="57" y="80"/>
                    <a:pt x="57" y="80"/>
                    <a:pt x="57" y="80"/>
                  </a:cubicBezTo>
                  <a:cubicBezTo>
                    <a:pt x="58" y="80"/>
                    <a:pt x="60" y="79"/>
                    <a:pt x="61"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72" name="Freeform 143">
              <a:extLst>
                <a:ext uri="{FF2B5EF4-FFF2-40B4-BE49-F238E27FC236}">
                  <a16:creationId xmlns:a16="http://schemas.microsoft.com/office/drawing/2014/main" id="{987E84DA-3679-1167-1F02-E071E3954A43}"/>
                </a:ext>
              </a:extLst>
            </p:cNvPr>
            <p:cNvSpPr>
              <a:spLocks/>
            </p:cNvSpPr>
            <p:nvPr/>
          </p:nvSpPr>
          <p:spPr bwMode="auto">
            <a:xfrm>
              <a:off x="4744" y="3252"/>
              <a:ext cx="157" cy="172"/>
            </a:xfrm>
            <a:custGeom>
              <a:avLst/>
              <a:gdLst>
                <a:gd name="T0" fmla="*/ 37 w 106"/>
                <a:gd name="T1" fmla="*/ 116 h 116"/>
                <a:gd name="T2" fmla="*/ 32 w 106"/>
                <a:gd name="T3" fmla="*/ 113 h 116"/>
                <a:gd name="T4" fmla="*/ 0 w 106"/>
                <a:gd name="T5" fmla="*/ 59 h 116"/>
                <a:gd name="T6" fmla="*/ 11 w 106"/>
                <a:gd name="T7" fmla="*/ 53 h 116"/>
                <a:gd name="T8" fmla="*/ 36 w 106"/>
                <a:gd name="T9" fmla="*/ 96 h 116"/>
                <a:gd name="T10" fmla="*/ 48 w 106"/>
                <a:gd name="T11" fmla="*/ 64 h 116"/>
                <a:gd name="T12" fmla="*/ 54 w 106"/>
                <a:gd name="T13" fmla="*/ 60 h 116"/>
                <a:gd name="T14" fmla="*/ 88 w 106"/>
                <a:gd name="T15" fmla="*/ 66 h 116"/>
                <a:gd name="T16" fmla="*/ 54 w 106"/>
                <a:gd name="T17" fmla="*/ 6 h 116"/>
                <a:gd name="T18" fmla="*/ 64 w 106"/>
                <a:gd name="T19" fmla="*/ 0 h 116"/>
                <a:gd name="T20" fmla="*/ 105 w 106"/>
                <a:gd name="T21" fmla="*/ 71 h 116"/>
                <a:gd name="T22" fmla="*/ 105 w 106"/>
                <a:gd name="T23" fmla="*/ 77 h 116"/>
                <a:gd name="T24" fmla="*/ 99 w 106"/>
                <a:gd name="T25" fmla="*/ 79 h 116"/>
                <a:gd name="T26" fmla="*/ 57 w 106"/>
                <a:gd name="T27" fmla="*/ 72 h 116"/>
                <a:gd name="T28" fmla="*/ 43 w 106"/>
                <a:gd name="T29" fmla="*/ 112 h 116"/>
                <a:gd name="T30" fmla="*/ 38 w 106"/>
                <a:gd name="T31" fmla="*/ 116 h 116"/>
                <a:gd name="T32" fmla="*/ 37 w 106"/>
                <a:gd name="T3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16">
                  <a:moveTo>
                    <a:pt x="37" y="116"/>
                  </a:moveTo>
                  <a:cubicBezTo>
                    <a:pt x="35" y="116"/>
                    <a:pt x="33" y="115"/>
                    <a:pt x="32" y="113"/>
                  </a:cubicBezTo>
                  <a:cubicBezTo>
                    <a:pt x="0" y="59"/>
                    <a:pt x="0" y="59"/>
                    <a:pt x="0" y="59"/>
                  </a:cubicBezTo>
                  <a:cubicBezTo>
                    <a:pt x="11" y="53"/>
                    <a:pt x="11" y="53"/>
                    <a:pt x="11" y="53"/>
                  </a:cubicBezTo>
                  <a:cubicBezTo>
                    <a:pt x="36" y="96"/>
                    <a:pt x="36" y="96"/>
                    <a:pt x="36" y="96"/>
                  </a:cubicBezTo>
                  <a:cubicBezTo>
                    <a:pt x="48" y="64"/>
                    <a:pt x="48" y="64"/>
                    <a:pt x="48" y="64"/>
                  </a:cubicBezTo>
                  <a:cubicBezTo>
                    <a:pt x="49" y="61"/>
                    <a:pt x="52" y="59"/>
                    <a:pt x="54" y="60"/>
                  </a:cubicBezTo>
                  <a:cubicBezTo>
                    <a:pt x="88" y="66"/>
                    <a:pt x="88" y="66"/>
                    <a:pt x="88" y="66"/>
                  </a:cubicBezTo>
                  <a:cubicBezTo>
                    <a:pt x="54" y="6"/>
                    <a:pt x="54" y="6"/>
                    <a:pt x="54" y="6"/>
                  </a:cubicBezTo>
                  <a:cubicBezTo>
                    <a:pt x="64" y="0"/>
                    <a:pt x="64" y="0"/>
                    <a:pt x="64" y="0"/>
                  </a:cubicBezTo>
                  <a:cubicBezTo>
                    <a:pt x="105" y="71"/>
                    <a:pt x="105" y="71"/>
                    <a:pt x="105" y="71"/>
                  </a:cubicBezTo>
                  <a:cubicBezTo>
                    <a:pt x="106" y="73"/>
                    <a:pt x="106" y="75"/>
                    <a:pt x="105" y="77"/>
                  </a:cubicBezTo>
                  <a:cubicBezTo>
                    <a:pt x="103" y="79"/>
                    <a:pt x="101" y="80"/>
                    <a:pt x="99" y="79"/>
                  </a:cubicBezTo>
                  <a:cubicBezTo>
                    <a:pt x="57" y="72"/>
                    <a:pt x="57" y="72"/>
                    <a:pt x="57" y="72"/>
                  </a:cubicBezTo>
                  <a:cubicBezTo>
                    <a:pt x="43" y="112"/>
                    <a:pt x="43" y="112"/>
                    <a:pt x="43" y="112"/>
                  </a:cubicBezTo>
                  <a:cubicBezTo>
                    <a:pt x="42" y="114"/>
                    <a:pt x="40" y="116"/>
                    <a:pt x="38" y="116"/>
                  </a:cubicBezTo>
                  <a:cubicBezTo>
                    <a:pt x="38" y="116"/>
                    <a:pt x="38" y="116"/>
                    <a:pt x="37"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73" name="Freeform 144">
              <a:extLst>
                <a:ext uri="{FF2B5EF4-FFF2-40B4-BE49-F238E27FC236}">
                  <a16:creationId xmlns:a16="http://schemas.microsoft.com/office/drawing/2014/main" id="{57831BCC-BAE2-1ECF-ED3A-5FD2E154F353}"/>
                </a:ext>
              </a:extLst>
            </p:cNvPr>
            <p:cNvSpPr>
              <a:spLocks/>
            </p:cNvSpPr>
            <p:nvPr/>
          </p:nvSpPr>
          <p:spPr bwMode="auto">
            <a:xfrm>
              <a:off x="4479" y="3252"/>
              <a:ext cx="157" cy="172"/>
            </a:xfrm>
            <a:custGeom>
              <a:avLst/>
              <a:gdLst>
                <a:gd name="T0" fmla="*/ 69 w 106"/>
                <a:gd name="T1" fmla="*/ 116 h 116"/>
                <a:gd name="T2" fmla="*/ 68 w 106"/>
                <a:gd name="T3" fmla="*/ 116 h 116"/>
                <a:gd name="T4" fmla="*/ 63 w 106"/>
                <a:gd name="T5" fmla="*/ 112 h 116"/>
                <a:gd name="T6" fmla="*/ 49 w 106"/>
                <a:gd name="T7" fmla="*/ 72 h 116"/>
                <a:gd name="T8" fmla="*/ 8 w 106"/>
                <a:gd name="T9" fmla="*/ 79 h 116"/>
                <a:gd name="T10" fmla="*/ 2 w 106"/>
                <a:gd name="T11" fmla="*/ 77 h 116"/>
                <a:gd name="T12" fmla="*/ 1 w 106"/>
                <a:gd name="T13" fmla="*/ 71 h 116"/>
                <a:gd name="T14" fmla="*/ 42 w 106"/>
                <a:gd name="T15" fmla="*/ 0 h 116"/>
                <a:gd name="T16" fmla="*/ 52 w 106"/>
                <a:gd name="T17" fmla="*/ 6 h 116"/>
                <a:gd name="T18" fmla="*/ 18 w 106"/>
                <a:gd name="T19" fmla="*/ 66 h 116"/>
                <a:gd name="T20" fmla="*/ 52 w 106"/>
                <a:gd name="T21" fmla="*/ 60 h 116"/>
                <a:gd name="T22" fmla="*/ 58 w 106"/>
                <a:gd name="T23" fmla="*/ 64 h 116"/>
                <a:gd name="T24" fmla="*/ 70 w 106"/>
                <a:gd name="T25" fmla="*/ 96 h 116"/>
                <a:gd name="T26" fmla="*/ 96 w 106"/>
                <a:gd name="T27" fmla="*/ 53 h 116"/>
                <a:gd name="T28" fmla="*/ 106 w 106"/>
                <a:gd name="T29" fmla="*/ 59 h 116"/>
                <a:gd name="T30" fmla="*/ 74 w 106"/>
                <a:gd name="T31" fmla="*/ 113 h 116"/>
                <a:gd name="T32" fmla="*/ 69 w 106"/>
                <a:gd name="T3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16">
                  <a:moveTo>
                    <a:pt x="69" y="116"/>
                  </a:moveTo>
                  <a:cubicBezTo>
                    <a:pt x="69" y="116"/>
                    <a:pt x="68" y="116"/>
                    <a:pt x="68" y="116"/>
                  </a:cubicBezTo>
                  <a:cubicBezTo>
                    <a:pt x="66" y="116"/>
                    <a:pt x="64" y="114"/>
                    <a:pt x="63" y="112"/>
                  </a:cubicBezTo>
                  <a:cubicBezTo>
                    <a:pt x="49" y="72"/>
                    <a:pt x="49" y="72"/>
                    <a:pt x="49" y="72"/>
                  </a:cubicBezTo>
                  <a:cubicBezTo>
                    <a:pt x="8" y="79"/>
                    <a:pt x="8" y="79"/>
                    <a:pt x="8" y="79"/>
                  </a:cubicBezTo>
                  <a:cubicBezTo>
                    <a:pt x="5" y="80"/>
                    <a:pt x="3" y="79"/>
                    <a:pt x="2" y="77"/>
                  </a:cubicBezTo>
                  <a:cubicBezTo>
                    <a:pt x="0" y="75"/>
                    <a:pt x="0" y="73"/>
                    <a:pt x="1" y="71"/>
                  </a:cubicBezTo>
                  <a:cubicBezTo>
                    <a:pt x="42" y="0"/>
                    <a:pt x="42" y="0"/>
                    <a:pt x="42" y="0"/>
                  </a:cubicBezTo>
                  <a:cubicBezTo>
                    <a:pt x="52" y="6"/>
                    <a:pt x="52" y="6"/>
                    <a:pt x="52" y="6"/>
                  </a:cubicBezTo>
                  <a:cubicBezTo>
                    <a:pt x="18" y="66"/>
                    <a:pt x="18" y="66"/>
                    <a:pt x="18" y="66"/>
                  </a:cubicBezTo>
                  <a:cubicBezTo>
                    <a:pt x="52" y="60"/>
                    <a:pt x="52" y="60"/>
                    <a:pt x="52" y="60"/>
                  </a:cubicBezTo>
                  <a:cubicBezTo>
                    <a:pt x="55" y="59"/>
                    <a:pt x="57" y="61"/>
                    <a:pt x="58" y="64"/>
                  </a:cubicBezTo>
                  <a:cubicBezTo>
                    <a:pt x="70" y="96"/>
                    <a:pt x="70" y="96"/>
                    <a:pt x="70" y="96"/>
                  </a:cubicBezTo>
                  <a:cubicBezTo>
                    <a:pt x="96" y="53"/>
                    <a:pt x="96" y="53"/>
                    <a:pt x="96" y="53"/>
                  </a:cubicBezTo>
                  <a:cubicBezTo>
                    <a:pt x="106" y="59"/>
                    <a:pt x="106" y="59"/>
                    <a:pt x="106" y="59"/>
                  </a:cubicBezTo>
                  <a:cubicBezTo>
                    <a:pt x="74" y="113"/>
                    <a:pt x="74" y="113"/>
                    <a:pt x="74" y="113"/>
                  </a:cubicBezTo>
                  <a:cubicBezTo>
                    <a:pt x="73" y="115"/>
                    <a:pt x="71" y="116"/>
                    <a:pt x="69"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
        <p:nvSpPr>
          <p:cNvPr id="74" name="TextBox 73">
            <a:extLst>
              <a:ext uri="{FF2B5EF4-FFF2-40B4-BE49-F238E27FC236}">
                <a16:creationId xmlns:a16="http://schemas.microsoft.com/office/drawing/2014/main" id="{5ECF6505-BD2F-63C5-378D-68834303E470}"/>
              </a:ext>
            </a:extLst>
          </p:cNvPr>
          <p:cNvSpPr txBox="1"/>
          <p:nvPr/>
        </p:nvSpPr>
        <p:spPr>
          <a:xfrm>
            <a:off x="5629796" y="1574246"/>
            <a:ext cx="1267754" cy="900246"/>
          </a:xfrm>
          <a:prstGeom prst="rect">
            <a:avLst/>
          </a:prstGeom>
          <a:no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Data Science with Python</a:t>
            </a:r>
          </a:p>
          <a:p>
            <a:pPr algn="ctr"/>
            <a:endParaRPr lang="en-US" sz="1050" dirty="0">
              <a:solidFill>
                <a:schemeClr val="bg1"/>
              </a:solidFill>
              <a:latin typeface="Arial" panose="020B0604020202020204" pitchFamily="34" charset="0"/>
              <a:cs typeface="Arial" panose="020B0604020202020204" pitchFamily="34" charset="0"/>
            </a:endParaRPr>
          </a:p>
          <a:p>
            <a:pPr algn="ctr"/>
            <a:r>
              <a:rPr lang="en-US" sz="1050" dirty="0">
                <a:solidFill>
                  <a:schemeClr val="bg1"/>
                </a:solidFill>
                <a:latin typeface="Arial" panose="020B0604020202020204" pitchFamily="34" charset="0"/>
                <a:cs typeface="Arial" panose="020B0604020202020204" pitchFamily="34" charset="0"/>
              </a:rPr>
              <a:t>Prompt Engineering</a:t>
            </a:r>
          </a:p>
        </p:txBody>
      </p:sp>
      <p:sp>
        <p:nvSpPr>
          <p:cNvPr id="75" name="TextBox 74">
            <a:extLst>
              <a:ext uri="{FF2B5EF4-FFF2-40B4-BE49-F238E27FC236}">
                <a16:creationId xmlns:a16="http://schemas.microsoft.com/office/drawing/2014/main" id="{F05B4A4C-ED2F-ADF2-DBEE-0561E7A4EB5A}"/>
              </a:ext>
            </a:extLst>
          </p:cNvPr>
          <p:cNvSpPr txBox="1"/>
          <p:nvPr/>
        </p:nvSpPr>
        <p:spPr>
          <a:xfrm>
            <a:off x="1505258" y="5263958"/>
            <a:ext cx="1137178"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Responsible</a:t>
            </a:r>
          </a:p>
          <a:p>
            <a:pPr algn="ctr"/>
            <a:r>
              <a:rPr lang="en-US" sz="1050">
                <a:solidFill>
                  <a:schemeClr val="bg1"/>
                </a:solidFill>
                <a:latin typeface="Arial" panose="020B0604020202020204" pitchFamily="34" charset="0"/>
                <a:cs typeface="Arial" panose="020B0604020202020204" pitchFamily="34" charset="0"/>
              </a:rPr>
              <a:t>AI</a:t>
            </a:r>
          </a:p>
        </p:txBody>
      </p:sp>
      <p:sp>
        <p:nvSpPr>
          <p:cNvPr id="76" name="TextBox 75">
            <a:extLst>
              <a:ext uri="{FF2B5EF4-FFF2-40B4-BE49-F238E27FC236}">
                <a16:creationId xmlns:a16="http://schemas.microsoft.com/office/drawing/2014/main" id="{2D2F518D-FA3F-E535-A213-5A1800AFCFC5}"/>
              </a:ext>
            </a:extLst>
          </p:cNvPr>
          <p:cNvSpPr txBox="1"/>
          <p:nvPr/>
        </p:nvSpPr>
        <p:spPr>
          <a:xfrm>
            <a:off x="7914418" y="3694870"/>
            <a:ext cx="997096"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End of Week Reflections</a:t>
            </a:r>
          </a:p>
        </p:txBody>
      </p:sp>
      <p:sp>
        <p:nvSpPr>
          <p:cNvPr id="77" name="TextBox 76">
            <a:extLst>
              <a:ext uri="{FF2B5EF4-FFF2-40B4-BE49-F238E27FC236}">
                <a16:creationId xmlns:a16="http://schemas.microsoft.com/office/drawing/2014/main" id="{F2A67B2B-5554-0A8E-8E27-503E50800571}"/>
              </a:ext>
            </a:extLst>
          </p:cNvPr>
          <p:cNvSpPr txBox="1"/>
          <p:nvPr/>
        </p:nvSpPr>
        <p:spPr>
          <a:xfrm>
            <a:off x="5296777" y="3519780"/>
            <a:ext cx="1653012" cy="738664"/>
          </a:xfrm>
          <a:prstGeom prst="rect">
            <a:avLst/>
          </a:prstGeom>
          <a:no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 Office Hours</a:t>
            </a:r>
          </a:p>
          <a:p>
            <a:pPr algn="ctr"/>
            <a:r>
              <a:rPr lang="en-US" sz="1050" dirty="0">
                <a:solidFill>
                  <a:schemeClr val="bg1"/>
                </a:solidFill>
                <a:latin typeface="Arial" panose="020B0604020202020204" pitchFamily="34" charset="0"/>
                <a:cs typeface="Arial" panose="020B0604020202020204" pitchFamily="34" charset="0"/>
              </a:rPr>
              <a:t>(If Needed)</a:t>
            </a:r>
          </a:p>
          <a:p>
            <a:pPr algn="ctr"/>
            <a:br>
              <a:rPr lang="en-US" sz="1050" dirty="0">
                <a:solidFill>
                  <a:schemeClr val="bg1"/>
                </a:solidFill>
                <a:latin typeface="Arial" panose="020B0604020202020204" pitchFamily="34" charset="0"/>
                <a:cs typeface="Arial" panose="020B0604020202020204" pitchFamily="34" charset="0"/>
              </a:rPr>
            </a:br>
            <a:r>
              <a:rPr lang="en-US" sz="1050" dirty="0">
                <a:solidFill>
                  <a:schemeClr val="bg1"/>
                </a:solidFill>
                <a:latin typeface="Arial" panose="020B0604020202020204" pitchFamily="34" charset="0"/>
                <a:cs typeface="Arial" panose="020B0604020202020204" pitchFamily="34" charset="0"/>
              </a:rPr>
              <a:t>Capstone Working Time</a:t>
            </a:r>
          </a:p>
        </p:txBody>
      </p:sp>
      <p:sp>
        <p:nvSpPr>
          <p:cNvPr id="78" name="TextBox 77">
            <a:extLst>
              <a:ext uri="{FF2B5EF4-FFF2-40B4-BE49-F238E27FC236}">
                <a16:creationId xmlns:a16="http://schemas.microsoft.com/office/drawing/2014/main" id="{34FF644B-C9C7-FC59-9858-0C4042C1C7B0}"/>
              </a:ext>
            </a:extLst>
          </p:cNvPr>
          <p:cNvSpPr txBox="1"/>
          <p:nvPr/>
        </p:nvSpPr>
        <p:spPr>
          <a:xfrm>
            <a:off x="2706217" y="3610728"/>
            <a:ext cx="1264569" cy="415498"/>
          </a:xfrm>
          <a:prstGeom prst="rect">
            <a:avLst/>
          </a:prstGeom>
          <a:no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Capstone Working Time</a:t>
            </a:r>
          </a:p>
        </p:txBody>
      </p:sp>
      <p:sp>
        <p:nvSpPr>
          <p:cNvPr id="79" name="TextBox 78">
            <a:extLst>
              <a:ext uri="{FF2B5EF4-FFF2-40B4-BE49-F238E27FC236}">
                <a16:creationId xmlns:a16="http://schemas.microsoft.com/office/drawing/2014/main" id="{B0E148AA-2F7B-123A-3B85-0E1EA3F9D43D}"/>
              </a:ext>
            </a:extLst>
          </p:cNvPr>
          <p:cNvSpPr txBox="1"/>
          <p:nvPr/>
        </p:nvSpPr>
        <p:spPr>
          <a:xfrm>
            <a:off x="7744103" y="1530600"/>
            <a:ext cx="1085002" cy="90024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Prompt Engineering</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Machine Learning</a:t>
            </a:r>
          </a:p>
        </p:txBody>
      </p:sp>
      <p:sp>
        <p:nvSpPr>
          <p:cNvPr id="80" name="TextBox 79">
            <a:extLst>
              <a:ext uri="{FF2B5EF4-FFF2-40B4-BE49-F238E27FC236}">
                <a16:creationId xmlns:a16="http://schemas.microsoft.com/office/drawing/2014/main" id="{15F3A734-402B-DB91-2092-1187C892BA16}"/>
              </a:ext>
            </a:extLst>
          </p:cNvPr>
          <p:cNvSpPr txBox="1"/>
          <p:nvPr/>
        </p:nvSpPr>
        <p:spPr>
          <a:xfrm>
            <a:off x="2150969" y="5541892"/>
            <a:ext cx="1201479"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Architecture</a:t>
            </a:r>
          </a:p>
        </p:txBody>
      </p:sp>
      <p:sp>
        <p:nvSpPr>
          <p:cNvPr id="81" name="TextBox 80">
            <a:extLst>
              <a:ext uri="{FF2B5EF4-FFF2-40B4-BE49-F238E27FC236}">
                <a16:creationId xmlns:a16="http://schemas.microsoft.com/office/drawing/2014/main" id="{916B1B9B-E027-E0F2-68DC-6A23208D5C8C}"/>
              </a:ext>
            </a:extLst>
          </p:cNvPr>
          <p:cNvSpPr txBox="1"/>
          <p:nvPr/>
        </p:nvSpPr>
        <p:spPr>
          <a:xfrm>
            <a:off x="8570376" y="3146556"/>
            <a:ext cx="1042928" cy="577081"/>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Customizing Gen AI Models</a:t>
            </a:r>
          </a:p>
        </p:txBody>
      </p:sp>
      <p:sp>
        <p:nvSpPr>
          <p:cNvPr id="82" name="TextBox 81">
            <a:extLst>
              <a:ext uri="{FF2B5EF4-FFF2-40B4-BE49-F238E27FC236}">
                <a16:creationId xmlns:a16="http://schemas.microsoft.com/office/drawing/2014/main" id="{46EDE210-90BA-2D68-D47E-F4E81CDC2CB6}"/>
              </a:ext>
            </a:extLst>
          </p:cNvPr>
          <p:cNvSpPr txBox="1"/>
          <p:nvPr/>
        </p:nvSpPr>
        <p:spPr>
          <a:xfrm>
            <a:off x="7818187" y="5299518"/>
            <a:ext cx="1108850" cy="90024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Synthetic Data</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Capstone</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Post-Test</a:t>
            </a:r>
          </a:p>
        </p:txBody>
      </p:sp>
      <p:sp>
        <p:nvSpPr>
          <p:cNvPr id="83" name="TextBox 82">
            <a:extLst>
              <a:ext uri="{FF2B5EF4-FFF2-40B4-BE49-F238E27FC236}">
                <a16:creationId xmlns:a16="http://schemas.microsoft.com/office/drawing/2014/main" id="{26407B2E-6627-54FC-B3A8-B64CA2DC0019}"/>
              </a:ext>
            </a:extLst>
          </p:cNvPr>
          <p:cNvSpPr txBox="1"/>
          <p:nvPr/>
        </p:nvSpPr>
        <p:spPr>
          <a:xfrm>
            <a:off x="9608425" y="5407311"/>
            <a:ext cx="1464695" cy="738664"/>
          </a:xfrm>
          <a:prstGeom prst="rect">
            <a:avLst/>
          </a:prstGeom>
          <a:noFill/>
        </p:spPr>
        <p:txBody>
          <a:bodyPr wrap="square" rtlCol="0">
            <a:spAutoFit/>
          </a:bodyPr>
          <a:lstStyle/>
          <a:p>
            <a:pPr algn="ctr"/>
            <a:r>
              <a:rPr lang="en-US" sz="1050">
                <a:solidFill>
                  <a:schemeClr val="tx1">
                    <a:lumMod val="65000"/>
                    <a:lumOff val="35000"/>
                  </a:schemeClr>
                </a:solidFill>
                <a:latin typeface="Arial" panose="020B0604020202020204" pitchFamily="34" charset="0"/>
                <a:cs typeface="Arial" panose="020B0604020202020204" pitchFamily="34" charset="0"/>
              </a:rPr>
              <a:t>Event End Reflections</a:t>
            </a:r>
          </a:p>
          <a:p>
            <a:pPr algn="ctr"/>
            <a:endParaRPr lang="en-US" sz="1050">
              <a:solidFill>
                <a:schemeClr val="tx1">
                  <a:lumMod val="65000"/>
                  <a:lumOff val="35000"/>
                </a:schemeClr>
              </a:solidFill>
              <a:latin typeface="Arial" panose="020B0604020202020204" pitchFamily="34" charset="0"/>
              <a:cs typeface="Arial" panose="020B0604020202020204" pitchFamily="34" charset="0"/>
            </a:endParaRPr>
          </a:p>
          <a:p>
            <a:pPr algn="ctr"/>
            <a:r>
              <a:rPr lang="en-US" sz="1050">
                <a:solidFill>
                  <a:schemeClr val="tx1">
                    <a:lumMod val="65000"/>
                    <a:lumOff val="35000"/>
                  </a:schemeClr>
                </a:solidFill>
                <a:latin typeface="Arial" panose="020B0604020202020204" pitchFamily="34" charset="0"/>
                <a:cs typeface="Arial" panose="020B0604020202020204" pitchFamily="34" charset="0"/>
              </a:rPr>
              <a:t>Awards &amp; Graduation</a:t>
            </a:r>
          </a:p>
        </p:txBody>
      </p:sp>
      <p:sp>
        <p:nvSpPr>
          <p:cNvPr id="84" name="TextBox 83">
            <a:extLst>
              <a:ext uri="{FF2B5EF4-FFF2-40B4-BE49-F238E27FC236}">
                <a16:creationId xmlns:a16="http://schemas.microsoft.com/office/drawing/2014/main" id="{A17B4B55-2EA4-61AA-639E-A59F72BF05E1}"/>
              </a:ext>
            </a:extLst>
          </p:cNvPr>
          <p:cNvSpPr txBox="1"/>
          <p:nvPr/>
        </p:nvSpPr>
        <p:spPr>
          <a:xfrm>
            <a:off x="4183040" y="5380309"/>
            <a:ext cx="975515" cy="738664"/>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ML Ops &amp; Sec Ops</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err="1">
                <a:solidFill>
                  <a:schemeClr val="bg1"/>
                </a:solidFill>
                <a:latin typeface="Arial" panose="020B0604020202020204" pitchFamily="34" charset="0"/>
                <a:cs typeface="Arial" panose="020B0604020202020204" pitchFamily="34" charset="0"/>
              </a:rPr>
              <a:t>LangChain</a:t>
            </a:r>
            <a:endParaRPr lang="en-US" sz="1050">
              <a:solidFill>
                <a:schemeClr val="bg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94EE24E1-8CC4-C9B2-B95F-2497333446EF}"/>
              </a:ext>
            </a:extLst>
          </p:cNvPr>
          <p:cNvSpPr txBox="1"/>
          <p:nvPr/>
        </p:nvSpPr>
        <p:spPr>
          <a:xfrm>
            <a:off x="6012675" y="5299518"/>
            <a:ext cx="1075708" cy="90024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Ops &amp; Governance</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Customizing Gen AI Models</a:t>
            </a:r>
          </a:p>
        </p:txBody>
      </p:sp>
      <p:sp>
        <p:nvSpPr>
          <p:cNvPr id="86" name="Oval 85">
            <a:extLst>
              <a:ext uri="{FF2B5EF4-FFF2-40B4-BE49-F238E27FC236}">
                <a16:creationId xmlns:a16="http://schemas.microsoft.com/office/drawing/2014/main" id="{F9D16F34-FC08-00CD-BF82-626E3D527004}"/>
              </a:ext>
            </a:extLst>
          </p:cNvPr>
          <p:cNvSpPr/>
          <p:nvPr/>
        </p:nvSpPr>
        <p:spPr>
          <a:xfrm>
            <a:off x="1081791" y="5559638"/>
            <a:ext cx="1078992" cy="1078992"/>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74EECB13-D668-C7F6-55CB-8513E78DBC63}"/>
              </a:ext>
            </a:extLst>
          </p:cNvPr>
          <p:cNvSpPr txBox="1"/>
          <p:nvPr/>
        </p:nvSpPr>
        <p:spPr>
          <a:xfrm>
            <a:off x="1198150" y="6088566"/>
            <a:ext cx="846275" cy="400110"/>
          </a:xfrm>
          <a:prstGeom prst="rect">
            <a:avLst/>
          </a:prstGeom>
          <a:noFill/>
        </p:spPr>
        <p:txBody>
          <a:bodyPr wrap="square" rtlCol="0">
            <a:spAutoFit/>
          </a:bodyPr>
          <a:lstStyle/>
          <a:p>
            <a:pPr algn="ctr"/>
            <a:r>
              <a:rPr lang="en-US" sz="1000">
                <a:solidFill>
                  <a:schemeClr val="bg1"/>
                </a:solidFill>
                <a:latin typeface="Arial" panose="020B0604020202020204" pitchFamily="34" charset="0"/>
                <a:cs typeface="Arial" panose="020B0604020202020204" pitchFamily="34" charset="0"/>
              </a:rPr>
              <a:t>Prompt-a-Thon</a:t>
            </a:r>
          </a:p>
        </p:txBody>
      </p:sp>
      <p:grpSp>
        <p:nvGrpSpPr>
          <p:cNvPr id="88" name="Group 14">
            <a:extLst>
              <a:ext uri="{FF2B5EF4-FFF2-40B4-BE49-F238E27FC236}">
                <a16:creationId xmlns:a16="http://schemas.microsoft.com/office/drawing/2014/main" id="{8FF183F5-C5A6-C3B6-1B06-8E559C0FAC3F}"/>
              </a:ext>
            </a:extLst>
          </p:cNvPr>
          <p:cNvGrpSpPr>
            <a:grpSpLocks noChangeAspect="1"/>
          </p:cNvGrpSpPr>
          <p:nvPr/>
        </p:nvGrpSpPr>
        <p:grpSpPr bwMode="auto">
          <a:xfrm>
            <a:off x="1405486" y="5696286"/>
            <a:ext cx="431602" cy="392280"/>
            <a:chOff x="2398" y="433"/>
            <a:chExt cx="461" cy="419"/>
          </a:xfrm>
          <a:solidFill>
            <a:schemeClr val="accent1">
              <a:lumMod val="60000"/>
              <a:lumOff val="40000"/>
            </a:schemeClr>
          </a:solidFill>
        </p:grpSpPr>
        <p:sp>
          <p:nvSpPr>
            <p:cNvPr id="89" name="Freeform 15">
              <a:extLst>
                <a:ext uri="{FF2B5EF4-FFF2-40B4-BE49-F238E27FC236}">
                  <a16:creationId xmlns:a16="http://schemas.microsoft.com/office/drawing/2014/main" id="{AD7BDE51-35EC-A82F-D002-A0CD7FC6F944}"/>
                </a:ext>
              </a:extLst>
            </p:cNvPr>
            <p:cNvSpPr>
              <a:spLocks noEditPoints="1"/>
            </p:cNvSpPr>
            <p:nvPr/>
          </p:nvSpPr>
          <p:spPr bwMode="auto">
            <a:xfrm>
              <a:off x="2398" y="433"/>
              <a:ext cx="461" cy="419"/>
            </a:xfrm>
            <a:custGeom>
              <a:avLst/>
              <a:gdLst>
                <a:gd name="T0" fmla="*/ 240 w 312"/>
                <a:gd name="T1" fmla="*/ 92 h 284"/>
                <a:gd name="T2" fmla="*/ 195 w 312"/>
                <a:gd name="T3" fmla="*/ 7 h 284"/>
                <a:gd name="T4" fmla="*/ 116 w 312"/>
                <a:gd name="T5" fmla="*/ 7 h 284"/>
                <a:gd name="T6" fmla="*/ 71 w 312"/>
                <a:gd name="T7" fmla="*/ 92 h 284"/>
                <a:gd name="T8" fmla="*/ 71 w 312"/>
                <a:gd name="T9" fmla="*/ 195 h 284"/>
                <a:gd name="T10" fmla="*/ 83 w 312"/>
                <a:gd name="T11" fmla="*/ 281 h 284"/>
                <a:gd name="T12" fmla="*/ 156 w 312"/>
                <a:gd name="T13" fmla="*/ 249 h 284"/>
                <a:gd name="T14" fmla="*/ 241 w 312"/>
                <a:gd name="T15" fmla="*/ 195 h 284"/>
                <a:gd name="T16" fmla="*/ 164 w 312"/>
                <a:gd name="T17" fmla="*/ 45 h 284"/>
                <a:gd name="T18" fmla="*/ 229 w 312"/>
                <a:gd name="T19" fmla="*/ 89 h 284"/>
                <a:gd name="T20" fmla="*/ 192 w 312"/>
                <a:gd name="T21" fmla="*/ 84 h 284"/>
                <a:gd name="T22" fmla="*/ 95 w 312"/>
                <a:gd name="T23" fmla="*/ 157 h 284"/>
                <a:gd name="T24" fmla="*/ 113 w 312"/>
                <a:gd name="T25" fmla="*/ 190 h 284"/>
                <a:gd name="T26" fmla="*/ 85 w 312"/>
                <a:gd name="T27" fmla="*/ 186 h 284"/>
                <a:gd name="T28" fmla="*/ 86 w 312"/>
                <a:gd name="T29" fmla="*/ 100 h 284"/>
                <a:gd name="T30" fmla="*/ 101 w 312"/>
                <a:gd name="T31" fmla="*/ 115 h 284"/>
                <a:gd name="T32" fmla="*/ 86 w 312"/>
                <a:gd name="T33" fmla="*/ 101 h 284"/>
                <a:gd name="T34" fmla="*/ 101 w 312"/>
                <a:gd name="T35" fmla="*/ 142 h 284"/>
                <a:gd name="T36" fmla="*/ 126 w 312"/>
                <a:gd name="T37" fmla="*/ 95 h 284"/>
                <a:gd name="T38" fmla="*/ 200 w 312"/>
                <a:gd name="T39" fmla="*/ 120 h 284"/>
                <a:gd name="T40" fmla="*/ 199 w 312"/>
                <a:gd name="T41" fmla="*/ 166 h 284"/>
                <a:gd name="T42" fmla="*/ 156 w 312"/>
                <a:gd name="T43" fmla="*/ 193 h 284"/>
                <a:gd name="T44" fmla="*/ 112 w 312"/>
                <a:gd name="T45" fmla="*/ 166 h 284"/>
                <a:gd name="T46" fmla="*/ 217 w 312"/>
                <a:gd name="T47" fmla="*/ 157 h 284"/>
                <a:gd name="T48" fmla="*/ 227 w 312"/>
                <a:gd name="T49" fmla="*/ 186 h 284"/>
                <a:gd name="T50" fmla="*/ 217 w 312"/>
                <a:gd name="T51" fmla="*/ 128 h 284"/>
                <a:gd name="T52" fmla="*/ 200 w 312"/>
                <a:gd name="T53" fmla="*/ 96 h 284"/>
                <a:gd name="T54" fmla="*/ 226 w 312"/>
                <a:gd name="T55" fmla="*/ 101 h 284"/>
                <a:gd name="T56" fmla="*/ 156 w 312"/>
                <a:gd name="T57" fmla="*/ 54 h 284"/>
                <a:gd name="T58" fmla="*/ 156 w 312"/>
                <a:gd name="T59" fmla="*/ 82 h 284"/>
                <a:gd name="T60" fmla="*/ 156 w 312"/>
                <a:gd name="T61" fmla="*/ 54 h 284"/>
                <a:gd name="T62" fmla="*/ 148 w 312"/>
                <a:gd name="T63" fmla="*/ 45 h 284"/>
                <a:gd name="T64" fmla="*/ 119 w 312"/>
                <a:gd name="T65" fmla="*/ 84 h 284"/>
                <a:gd name="T66" fmla="*/ 83 w 312"/>
                <a:gd name="T67" fmla="*/ 89 h 284"/>
                <a:gd name="T68" fmla="*/ 28 w 312"/>
                <a:gd name="T69" fmla="*/ 165 h 284"/>
                <a:gd name="T70" fmla="*/ 74 w 312"/>
                <a:gd name="T71" fmla="*/ 103 h 284"/>
                <a:gd name="T72" fmla="*/ 88 w 312"/>
                <a:gd name="T73" fmla="*/ 142 h 284"/>
                <a:gd name="T74" fmla="*/ 89 w 312"/>
                <a:gd name="T75" fmla="*/ 271 h 284"/>
                <a:gd name="T76" fmla="*/ 82 w 312"/>
                <a:gd name="T77" fmla="*/ 197 h 284"/>
                <a:gd name="T78" fmla="*/ 148 w 312"/>
                <a:gd name="T79" fmla="*/ 240 h 284"/>
                <a:gd name="T80" fmla="*/ 156 w 312"/>
                <a:gd name="T81" fmla="*/ 231 h 284"/>
                <a:gd name="T82" fmla="*/ 156 w 312"/>
                <a:gd name="T83" fmla="*/ 204 h 284"/>
                <a:gd name="T84" fmla="*/ 156 w 312"/>
                <a:gd name="T85" fmla="*/ 231 h 284"/>
                <a:gd name="T86" fmla="*/ 164 w 312"/>
                <a:gd name="T87" fmla="*/ 240 h 284"/>
                <a:gd name="T88" fmla="*/ 191 w 312"/>
                <a:gd name="T89" fmla="*/ 203 h 284"/>
                <a:gd name="T90" fmla="*/ 230 w 312"/>
                <a:gd name="T91" fmla="*/ 197 h 284"/>
                <a:gd name="T92" fmla="*/ 238 w 312"/>
                <a:gd name="T93" fmla="*/ 183 h 284"/>
                <a:gd name="T94" fmla="*/ 237 w 312"/>
                <a:gd name="T95" fmla="*/ 103 h 284"/>
                <a:gd name="T96" fmla="*/ 300 w 312"/>
                <a:gd name="T97" fmla="*/ 14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2" h="284">
                  <a:moveTo>
                    <a:pt x="293" y="173"/>
                  </a:moveTo>
                  <a:cubicBezTo>
                    <a:pt x="305" y="164"/>
                    <a:pt x="312" y="154"/>
                    <a:pt x="312" y="143"/>
                  </a:cubicBezTo>
                  <a:cubicBezTo>
                    <a:pt x="312" y="122"/>
                    <a:pt x="285" y="103"/>
                    <a:pt x="240" y="92"/>
                  </a:cubicBezTo>
                  <a:cubicBezTo>
                    <a:pt x="240" y="92"/>
                    <a:pt x="240" y="92"/>
                    <a:pt x="240" y="92"/>
                  </a:cubicBezTo>
                  <a:cubicBezTo>
                    <a:pt x="240" y="92"/>
                    <a:pt x="240" y="92"/>
                    <a:pt x="240" y="92"/>
                  </a:cubicBezTo>
                  <a:cubicBezTo>
                    <a:pt x="245" y="70"/>
                    <a:pt x="247" y="51"/>
                    <a:pt x="245" y="36"/>
                  </a:cubicBezTo>
                  <a:cubicBezTo>
                    <a:pt x="243" y="20"/>
                    <a:pt x="237" y="10"/>
                    <a:pt x="228" y="5"/>
                  </a:cubicBezTo>
                  <a:cubicBezTo>
                    <a:pt x="219" y="0"/>
                    <a:pt x="208" y="1"/>
                    <a:pt x="195" y="7"/>
                  </a:cubicBezTo>
                  <a:cubicBezTo>
                    <a:pt x="183" y="12"/>
                    <a:pt x="169" y="23"/>
                    <a:pt x="156" y="37"/>
                  </a:cubicBezTo>
                  <a:cubicBezTo>
                    <a:pt x="156" y="37"/>
                    <a:pt x="156" y="37"/>
                    <a:pt x="156" y="37"/>
                  </a:cubicBezTo>
                  <a:cubicBezTo>
                    <a:pt x="156" y="37"/>
                    <a:pt x="156" y="37"/>
                    <a:pt x="156" y="37"/>
                  </a:cubicBezTo>
                  <a:cubicBezTo>
                    <a:pt x="142" y="23"/>
                    <a:pt x="129" y="12"/>
                    <a:pt x="116" y="7"/>
                  </a:cubicBezTo>
                  <a:cubicBezTo>
                    <a:pt x="104" y="1"/>
                    <a:pt x="93" y="0"/>
                    <a:pt x="84" y="5"/>
                  </a:cubicBezTo>
                  <a:cubicBezTo>
                    <a:pt x="75" y="10"/>
                    <a:pt x="69" y="20"/>
                    <a:pt x="67" y="36"/>
                  </a:cubicBezTo>
                  <a:cubicBezTo>
                    <a:pt x="65" y="51"/>
                    <a:pt x="66" y="70"/>
                    <a:pt x="71" y="92"/>
                  </a:cubicBezTo>
                  <a:cubicBezTo>
                    <a:pt x="71" y="92"/>
                    <a:pt x="71" y="92"/>
                    <a:pt x="71" y="92"/>
                  </a:cubicBezTo>
                  <a:cubicBezTo>
                    <a:pt x="71" y="92"/>
                    <a:pt x="71" y="92"/>
                    <a:pt x="71" y="92"/>
                  </a:cubicBezTo>
                  <a:cubicBezTo>
                    <a:pt x="27" y="103"/>
                    <a:pt x="0" y="122"/>
                    <a:pt x="0" y="143"/>
                  </a:cubicBezTo>
                  <a:cubicBezTo>
                    <a:pt x="0" y="154"/>
                    <a:pt x="7" y="164"/>
                    <a:pt x="19" y="173"/>
                  </a:cubicBezTo>
                  <a:cubicBezTo>
                    <a:pt x="31" y="182"/>
                    <a:pt x="49" y="189"/>
                    <a:pt x="71" y="195"/>
                  </a:cubicBezTo>
                  <a:cubicBezTo>
                    <a:pt x="71" y="195"/>
                    <a:pt x="71" y="195"/>
                    <a:pt x="71" y="195"/>
                  </a:cubicBezTo>
                  <a:cubicBezTo>
                    <a:pt x="71" y="195"/>
                    <a:pt x="71" y="195"/>
                    <a:pt x="71" y="195"/>
                  </a:cubicBezTo>
                  <a:cubicBezTo>
                    <a:pt x="65" y="216"/>
                    <a:pt x="64" y="235"/>
                    <a:pt x="66" y="250"/>
                  </a:cubicBezTo>
                  <a:cubicBezTo>
                    <a:pt x="68" y="266"/>
                    <a:pt x="74" y="276"/>
                    <a:pt x="83" y="281"/>
                  </a:cubicBezTo>
                  <a:cubicBezTo>
                    <a:pt x="87" y="283"/>
                    <a:pt x="91" y="284"/>
                    <a:pt x="96" y="284"/>
                  </a:cubicBezTo>
                  <a:cubicBezTo>
                    <a:pt x="113" y="284"/>
                    <a:pt x="134" y="272"/>
                    <a:pt x="156" y="249"/>
                  </a:cubicBezTo>
                  <a:cubicBezTo>
                    <a:pt x="156" y="249"/>
                    <a:pt x="156" y="249"/>
                    <a:pt x="156" y="249"/>
                  </a:cubicBezTo>
                  <a:cubicBezTo>
                    <a:pt x="156" y="249"/>
                    <a:pt x="156" y="249"/>
                    <a:pt x="156" y="249"/>
                  </a:cubicBezTo>
                  <a:cubicBezTo>
                    <a:pt x="178" y="272"/>
                    <a:pt x="199" y="284"/>
                    <a:pt x="216" y="284"/>
                  </a:cubicBezTo>
                  <a:cubicBezTo>
                    <a:pt x="220" y="284"/>
                    <a:pt x="225" y="283"/>
                    <a:pt x="228" y="281"/>
                  </a:cubicBezTo>
                  <a:cubicBezTo>
                    <a:pt x="238" y="276"/>
                    <a:pt x="244" y="266"/>
                    <a:pt x="246" y="250"/>
                  </a:cubicBezTo>
                  <a:cubicBezTo>
                    <a:pt x="248" y="235"/>
                    <a:pt x="246" y="216"/>
                    <a:pt x="241" y="195"/>
                  </a:cubicBezTo>
                  <a:cubicBezTo>
                    <a:pt x="241" y="195"/>
                    <a:pt x="241" y="195"/>
                    <a:pt x="241" y="195"/>
                  </a:cubicBezTo>
                  <a:cubicBezTo>
                    <a:pt x="241" y="195"/>
                    <a:pt x="241" y="195"/>
                    <a:pt x="241" y="195"/>
                  </a:cubicBezTo>
                  <a:cubicBezTo>
                    <a:pt x="263" y="189"/>
                    <a:pt x="280" y="182"/>
                    <a:pt x="293" y="173"/>
                  </a:cubicBezTo>
                  <a:close/>
                  <a:moveTo>
                    <a:pt x="164" y="45"/>
                  </a:moveTo>
                  <a:cubicBezTo>
                    <a:pt x="183" y="25"/>
                    <a:pt x="202" y="13"/>
                    <a:pt x="215" y="13"/>
                  </a:cubicBezTo>
                  <a:cubicBezTo>
                    <a:pt x="217" y="13"/>
                    <a:pt x="220" y="14"/>
                    <a:pt x="222" y="15"/>
                  </a:cubicBezTo>
                  <a:cubicBezTo>
                    <a:pt x="229" y="18"/>
                    <a:pt x="233" y="27"/>
                    <a:pt x="234" y="40"/>
                  </a:cubicBezTo>
                  <a:cubicBezTo>
                    <a:pt x="235" y="53"/>
                    <a:pt x="233" y="70"/>
                    <a:pt x="229" y="89"/>
                  </a:cubicBezTo>
                  <a:cubicBezTo>
                    <a:pt x="229" y="89"/>
                    <a:pt x="229" y="89"/>
                    <a:pt x="229" y="89"/>
                  </a:cubicBezTo>
                  <a:cubicBezTo>
                    <a:pt x="229" y="89"/>
                    <a:pt x="229" y="89"/>
                    <a:pt x="229" y="89"/>
                  </a:cubicBezTo>
                  <a:cubicBezTo>
                    <a:pt x="217" y="87"/>
                    <a:pt x="205" y="85"/>
                    <a:pt x="192" y="84"/>
                  </a:cubicBezTo>
                  <a:cubicBezTo>
                    <a:pt x="192" y="84"/>
                    <a:pt x="192" y="84"/>
                    <a:pt x="192" y="84"/>
                  </a:cubicBezTo>
                  <a:cubicBezTo>
                    <a:pt x="192" y="84"/>
                    <a:pt x="192" y="84"/>
                    <a:pt x="192" y="84"/>
                  </a:cubicBezTo>
                  <a:cubicBezTo>
                    <a:pt x="183" y="70"/>
                    <a:pt x="174" y="57"/>
                    <a:pt x="164" y="45"/>
                  </a:cubicBezTo>
                  <a:cubicBezTo>
                    <a:pt x="164" y="45"/>
                    <a:pt x="164" y="45"/>
                    <a:pt x="164" y="45"/>
                  </a:cubicBezTo>
                  <a:close/>
                  <a:moveTo>
                    <a:pt x="95" y="157"/>
                  </a:moveTo>
                  <a:cubicBezTo>
                    <a:pt x="95" y="157"/>
                    <a:pt x="95" y="157"/>
                    <a:pt x="95" y="157"/>
                  </a:cubicBezTo>
                  <a:cubicBezTo>
                    <a:pt x="97" y="162"/>
                    <a:pt x="100" y="166"/>
                    <a:pt x="102" y="171"/>
                  </a:cubicBezTo>
                  <a:cubicBezTo>
                    <a:pt x="106" y="178"/>
                    <a:pt x="109" y="184"/>
                    <a:pt x="113" y="190"/>
                  </a:cubicBezTo>
                  <a:cubicBezTo>
                    <a:pt x="113" y="190"/>
                    <a:pt x="113" y="190"/>
                    <a:pt x="113" y="190"/>
                  </a:cubicBezTo>
                  <a:cubicBezTo>
                    <a:pt x="113" y="190"/>
                    <a:pt x="113" y="190"/>
                    <a:pt x="113" y="190"/>
                  </a:cubicBezTo>
                  <a:cubicBezTo>
                    <a:pt x="103" y="189"/>
                    <a:pt x="94" y="188"/>
                    <a:pt x="85" y="186"/>
                  </a:cubicBezTo>
                  <a:cubicBezTo>
                    <a:pt x="85" y="186"/>
                    <a:pt x="85" y="186"/>
                    <a:pt x="85" y="186"/>
                  </a:cubicBezTo>
                  <a:cubicBezTo>
                    <a:pt x="85" y="186"/>
                    <a:pt x="85" y="186"/>
                    <a:pt x="85" y="186"/>
                  </a:cubicBezTo>
                  <a:cubicBezTo>
                    <a:pt x="88" y="177"/>
                    <a:pt x="91" y="167"/>
                    <a:pt x="95" y="157"/>
                  </a:cubicBezTo>
                  <a:close/>
                  <a:moveTo>
                    <a:pt x="86" y="101"/>
                  </a:moveTo>
                  <a:cubicBezTo>
                    <a:pt x="86" y="100"/>
                    <a:pt x="86" y="100"/>
                    <a:pt x="86" y="100"/>
                  </a:cubicBezTo>
                  <a:cubicBezTo>
                    <a:pt x="86" y="100"/>
                    <a:pt x="86" y="100"/>
                    <a:pt x="86" y="100"/>
                  </a:cubicBezTo>
                  <a:cubicBezTo>
                    <a:pt x="94" y="99"/>
                    <a:pt x="103" y="97"/>
                    <a:pt x="112" y="96"/>
                  </a:cubicBezTo>
                  <a:cubicBezTo>
                    <a:pt x="112" y="96"/>
                    <a:pt x="112" y="96"/>
                    <a:pt x="112" y="96"/>
                  </a:cubicBezTo>
                  <a:cubicBezTo>
                    <a:pt x="112" y="97"/>
                    <a:pt x="112" y="97"/>
                    <a:pt x="112" y="97"/>
                  </a:cubicBezTo>
                  <a:cubicBezTo>
                    <a:pt x="108" y="103"/>
                    <a:pt x="105" y="109"/>
                    <a:pt x="101" y="115"/>
                  </a:cubicBezTo>
                  <a:cubicBezTo>
                    <a:pt x="99" y="119"/>
                    <a:pt x="97" y="123"/>
                    <a:pt x="95" y="127"/>
                  </a:cubicBezTo>
                  <a:cubicBezTo>
                    <a:pt x="95" y="128"/>
                    <a:pt x="95" y="128"/>
                    <a:pt x="95" y="128"/>
                  </a:cubicBezTo>
                  <a:cubicBezTo>
                    <a:pt x="95" y="127"/>
                    <a:pt x="95" y="127"/>
                    <a:pt x="95" y="127"/>
                  </a:cubicBezTo>
                  <a:cubicBezTo>
                    <a:pt x="91" y="118"/>
                    <a:pt x="88" y="109"/>
                    <a:pt x="86" y="101"/>
                  </a:cubicBezTo>
                  <a:close/>
                  <a:moveTo>
                    <a:pt x="112" y="166"/>
                  </a:moveTo>
                  <a:cubicBezTo>
                    <a:pt x="108" y="158"/>
                    <a:pt x="105" y="150"/>
                    <a:pt x="101" y="142"/>
                  </a:cubicBezTo>
                  <a:cubicBezTo>
                    <a:pt x="101" y="142"/>
                    <a:pt x="101" y="142"/>
                    <a:pt x="101" y="142"/>
                  </a:cubicBezTo>
                  <a:cubicBezTo>
                    <a:pt x="101" y="142"/>
                    <a:pt x="101" y="142"/>
                    <a:pt x="101" y="142"/>
                  </a:cubicBezTo>
                  <a:cubicBezTo>
                    <a:pt x="104" y="135"/>
                    <a:pt x="108" y="127"/>
                    <a:pt x="112" y="120"/>
                  </a:cubicBezTo>
                  <a:cubicBezTo>
                    <a:pt x="116" y="112"/>
                    <a:pt x="121" y="103"/>
                    <a:pt x="126" y="95"/>
                  </a:cubicBezTo>
                  <a:cubicBezTo>
                    <a:pt x="126" y="95"/>
                    <a:pt x="126" y="95"/>
                    <a:pt x="126" y="95"/>
                  </a:cubicBezTo>
                  <a:cubicBezTo>
                    <a:pt x="126" y="95"/>
                    <a:pt x="126" y="95"/>
                    <a:pt x="126" y="95"/>
                  </a:cubicBezTo>
                  <a:cubicBezTo>
                    <a:pt x="146" y="94"/>
                    <a:pt x="166" y="94"/>
                    <a:pt x="186" y="95"/>
                  </a:cubicBezTo>
                  <a:cubicBezTo>
                    <a:pt x="186" y="95"/>
                    <a:pt x="186" y="95"/>
                    <a:pt x="186" y="95"/>
                  </a:cubicBezTo>
                  <a:cubicBezTo>
                    <a:pt x="186" y="95"/>
                    <a:pt x="186" y="95"/>
                    <a:pt x="186" y="95"/>
                  </a:cubicBezTo>
                  <a:cubicBezTo>
                    <a:pt x="191" y="103"/>
                    <a:pt x="196" y="112"/>
                    <a:pt x="200" y="120"/>
                  </a:cubicBezTo>
                  <a:cubicBezTo>
                    <a:pt x="204" y="127"/>
                    <a:pt x="207" y="135"/>
                    <a:pt x="211" y="142"/>
                  </a:cubicBezTo>
                  <a:cubicBezTo>
                    <a:pt x="211" y="142"/>
                    <a:pt x="211" y="142"/>
                    <a:pt x="211" y="142"/>
                  </a:cubicBezTo>
                  <a:cubicBezTo>
                    <a:pt x="211" y="142"/>
                    <a:pt x="211" y="142"/>
                    <a:pt x="211" y="142"/>
                  </a:cubicBezTo>
                  <a:cubicBezTo>
                    <a:pt x="207" y="150"/>
                    <a:pt x="203" y="158"/>
                    <a:pt x="199" y="166"/>
                  </a:cubicBezTo>
                  <a:cubicBezTo>
                    <a:pt x="195" y="175"/>
                    <a:pt x="190" y="183"/>
                    <a:pt x="185" y="192"/>
                  </a:cubicBezTo>
                  <a:cubicBezTo>
                    <a:pt x="185" y="192"/>
                    <a:pt x="185" y="192"/>
                    <a:pt x="185" y="192"/>
                  </a:cubicBezTo>
                  <a:cubicBezTo>
                    <a:pt x="185" y="192"/>
                    <a:pt x="185" y="192"/>
                    <a:pt x="185" y="192"/>
                  </a:cubicBezTo>
                  <a:cubicBezTo>
                    <a:pt x="175" y="192"/>
                    <a:pt x="165" y="193"/>
                    <a:pt x="156" y="193"/>
                  </a:cubicBezTo>
                  <a:cubicBezTo>
                    <a:pt x="146" y="193"/>
                    <a:pt x="137" y="192"/>
                    <a:pt x="127" y="192"/>
                  </a:cubicBezTo>
                  <a:cubicBezTo>
                    <a:pt x="127" y="192"/>
                    <a:pt x="127" y="192"/>
                    <a:pt x="127" y="192"/>
                  </a:cubicBezTo>
                  <a:cubicBezTo>
                    <a:pt x="127" y="192"/>
                    <a:pt x="127" y="192"/>
                    <a:pt x="127" y="192"/>
                  </a:cubicBezTo>
                  <a:cubicBezTo>
                    <a:pt x="122" y="183"/>
                    <a:pt x="117" y="175"/>
                    <a:pt x="112" y="166"/>
                  </a:cubicBezTo>
                  <a:close/>
                  <a:moveTo>
                    <a:pt x="199" y="190"/>
                  </a:moveTo>
                  <a:cubicBezTo>
                    <a:pt x="203" y="184"/>
                    <a:pt x="206" y="178"/>
                    <a:pt x="209" y="171"/>
                  </a:cubicBezTo>
                  <a:cubicBezTo>
                    <a:pt x="212" y="166"/>
                    <a:pt x="214" y="162"/>
                    <a:pt x="217" y="157"/>
                  </a:cubicBezTo>
                  <a:cubicBezTo>
                    <a:pt x="217" y="157"/>
                    <a:pt x="217" y="157"/>
                    <a:pt x="217" y="157"/>
                  </a:cubicBezTo>
                  <a:cubicBezTo>
                    <a:pt x="217" y="157"/>
                    <a:pt x="217" y="157"/>
                    <a:pt x="217" y="157"/>
                  </a:cubicBezTo>
                  <a:cubicBezTo>
                    <a:pt x="221" y="167"/>
                    <a:pt x="224" y="177"/>
                    <a:pt x="227" y="186"/>
                  </a:cubicBezTo>
                  <a:cubicBezTo>
                    <a:pt x="227" y="186"/>
                    <a:pt x="227" y="186"/>
                    <a:pt x="227" y="186"/>
                  </a:cubicBezTo>
                  <a:cubicBezTo>
                    <a:pt x="227" y="186"/>
                    <a:pt x="227" y="186"/>
                    <a:pt x="227" y="186"/>
                  </a:cubicBezTo>
                  <a:cubicBezTo>
                    <a:pt x="218" y="188"/>
                    <a:pt x="209" y="189"/>
                    <a:pt x="199" y="190"/>
                  </a:cubicBezTo>
                  <a:cubicBezTo>
                    <a:pt x="199" y="190"/>
                    <a:pt x="199" y="190"/>
                    <a:pt x="199" y="190"/>
                  </a:cubicBezTo>
                  <a:close/>
                  <a:moveTo>
                    <a:pt x="217" y="127"/>
                  </a:moveTo>
                  <a:cubicBezTo>
                    <a:pt x="217" y="128"/>
                    <a:pt x="217" y="128"/>
                    <a:pt x="217" y="128"/>
                  </a:cubicBezTo>
                  <a:cubicBezTo>
                    <a:pt x="217" y="127"/>
                    <a:pt x="217" y="127"/>
                    <a:pt x="217" y="127"/>
                  </a:cubicBezTo>
                  <a:cubicBezTo>
                    <a:pt x="214" y="123"/>
                    <a:pt x="212" y="119"/>
                    <a:pt x="210" y="115"/>
                  </a:cubicBezTo>
                  <a:cubicBezTo>
                    <a:pt x="207" y="109"/>
                    <a:pt x="204" y="103"/>
                    <a:pt x="200" y="97"/>
                  </a:cubicBezTo>
                  <a:cubicBezTo>
                    <a:pt x="200" y="96"/>
                    <a:pt x="200" y="96"/>
                    <a:pt x="200" y="96"/>
                  </a:cubicBezTo>
                  <a:cubicBezTo>
                    <a:pt x="200" y="96"/>
                    <a:pt x="200" y="96"/>
                    <a:pt x="200" y="96"/>
                  </a:cubicBezTo>
                  <a:cubicBezTo>
                    <a:pt x="209" y="97"/>
                    <a:pt x="218" y="99"/>
                    <a:pt x="226" y="100"/>
                  </a:cubicBezTo>
                  <a:cubicBezTo>
                    <a:pt x="226" y="100"/>
                    <a:pt x="226" y="100"/>
                    <a:pt x="226" y="100"/>
                  </a:cubicBezTo>
                  <a:cubicBezTo>
                    <a:pt x="226" y="101"/>
                    <a:pt x="226" y="101"/>
                    <a:pt x="226" y="101"/>
                  </a:cubicBezTo>
                  <a:cubicBezTo>
                    <a:pt x="223" y="109"/>
                    <a:pt x="220" y="118"/>
                    <a:pt x="217" y="127"/>
                  </a:cubicBezTo>
                  <a:close/>
                  <a:moveTo>
                    <a:pt x="156" y="54"/>
                  </a:moveTo>
                  <a:cubicBezTo>
                    <a:pt x="156" y="54"/>
                    <a:pt x="156" y="54"/>
                    <a:pt x="156" y="54"/>
                  </a:cubicBezTo>
                  <a:cubicBezTo>
                    <a:pt x="156" y="54"/>
                    <a:pt x="156" y="54"/>
                    <a:pt x="156" y="54"/>
                  </a:cubicBezTo>
                  <a:cubicBezTo>
                    <a:pt x="163" y="63"/>
                    <a:pt x="171" y="72"/>
                    <a:pt x="178" y="83"/>
                  </a:cubicBezTo>
                  <a:cubicBezTo>
                    <a:pt x="178" y="83"/>
                    <a:pt x="178" y="83"/>
                    <a:pt x="178" y="83"/>
                  </a:cubicBezTo>
                  <a:cubicBezTo>
                    <a:pt x="178" y="83"/>
                    <a:pt x="178" y="83"/>
                    <a:pt x="178" y="83"/>
                  </a:cubicBezTo>
                  <a:cubicBezTo>
                    <a:pt x="170" y="83"/>
                    <a:pt x="163" y="82"/>
                    <a:pt x="156" y="82"/>
                  </a:cubicBezTo>
                  <a:cubicBezTo>
                    <a:pt x="149" y="82"/>
                    <a:pt x="141" y="83"/>
                    <a:pt x="134" y="83"/>
                  </a:cubicBezTo>
                  <a:cubicBezTo>
                    <a:pt x="134" y="83"/>
                    <a:pt x="134" y="83"/>
                    <a:pt x="134" y="83"/>
                  </a:cubicBezTo>
                  <a:cubicBezTo>
                    <a:pt x="134" y="83"/>
                    <a:pt x="134" y="83"/>
                    <a:pt x="134" y="83"/>
                  </a:cubicBezTo>
                  <a:cubicBezTo>
                    <a:pt x="141" y="72"/>
                    <a:pt x="148" y="63"/>
                    <a:pt x="156" y="54"/>
                  </a:cubicBezTo>
                  <a:close/>
                  <a:moveTo>
                    <a:pt x="78" y="40"/>
                  </a:moveTo>
                  <a:cubicBezTo>
                    <a:pt x="79" y="27"/>
                    <a:pt x="83" y="18"/>
                    <a:pt x="89" y="15"/>
                  </a:cubicBezTo>
                  <a:cubicBezTo>
                    <a:pt x="92" y="14"/>
                    <a:pt x="94" y="13"/>
                    <a:pt x="97" y="13"/>
                  </a:cubicBezTo>
                  <a:cubicBezTo>
                    <a:pt x="110" y="13"/>
                    <a:pt x="129" y="25"/>
                    <a:pt x="148" y="45"/>
                  </a:cubicBezTo>
                  <a:cubicBezTo>
                    <a:pt x="148" y="45"/>
                    <a:pt x="148" y="45"/>
                    <a:pt x="148" y="45"/>
                  </a:cubicBezTo>
                  <a:cubicBezTo>
                    <a:pt x="148" y="45"/>
                    <a:pt x="148" y="45"/>
                    <a:pt x="148" y="45"/>
                  </a:cubicBezTo>
                  <a:cubicBezTo>
                    <a:pt x="138" y="57"/>
                    <a:pt x="128" y="70"/>
                    <a:pt x="119" y="84"/>
                  </a:cubicBezTo>
                  <a:cubicBezTo>
                    <a:pt x="119" y="84"/>
                    <a:pt x="119" y="84"/>
                    <a:pt x="119" y="84"/>
                  </a:cubicBezTo>
                  <a:cubicBezTo>
                    <a:pt x="119" y="84"/>
                    <a:pt x="119" y="84"/>
                    <a:pt x="119" y="84"/>
                  </a:cubicBezTo>
                  <a:cubicBezTo>
                    <a:pt x="107" y="85"/>
                    <a:pt x="94" y="87"/>
                    <a:pt x="83" y="89"/>
                  </a:cubicBezTo>
                  <a:cubicBezTo>
                    <a:pt x="83" y="89"/>
                    <a:pt x="83" y="89"/>
                    <a:pt x="83" y="89"/>
                  </a:cubicBezTo>
                  <a:cubicBezTo>
                    <a:pt x="83" y="89"/>
                    <a:pt x="83" y="89"/>
                    <a:pt x="83" y="89"/>
                  </a:cubicBezTo>
                  <a:cubicBezTo>
                    <a:pt x="78" y="70"/>
                    <a:pt x="76" y="53"/>
                    <a:pt x="78" y="40"/>
                  </a:cubicBezTo>
                  <a:close/>
                  <a:moveTo>
                    <a:pt x="74" y="183"/>
                  </a:moveTo>
                  <a:cubicBezTo>
                    <a:pt x="74" y="183"/>
                    <a:pt x="74" y="183"/>
                    <a:pt x="74" y="183"/>
                  </a:cubicBezTo>
                  <a:cubicBezTo>
                    <a:pt x="55" y="179"/>
                    <a:pt x="39" y="172"/>
                    <a:pt x="28" y="165"/>
                  </a:cubicBezTo>
                  <a:cubicBezTo>
                    <a:pt x="17" y="158"/>
                    <a:pt x="11" y="151"/>
                    <a:pt x="11" y="143"/>
                  </a:cubicBezTo>
                  <a:cubicBezTo>
                    <a:pt x="11" y="136"/>
                    <a:pt x="17" y="128"/>
                    <a:pt x="28" y="121"/>
                  </a:cubicBezTo>
                  <a:cubicBezTo>
                    <a:pt x="39" y="114"/>
                    <a:pt x="55" y="108"/>
                    <a:pt x="74" y="103"/>
                  </a:cubicBezTo>
                  <a:cubicBezTo>
                    <a:pt x="74" y="103"/>
                    <a:pt x="74" y="103"/>
                    <a:pt x="74" y="103"/>
                  </a:cubicBezTo>
                  <a:cubicBezTo>
                    <a:pt x="74" y="103"/>
                    <a:pt x="74" y="103"/>
                    <a:pt x="74" y="103"/>
                  </a:cubicBezTo>
                  <a:cubicBezTo>
                    <a:pt x="78" y="116"/>
                    <a:pt x="83" y="129"/>
                    <a:pt x="88" y="142"/>
                  </a:cubicBezTo>
                  <a:cubicBezTo>
                    <a:pt x="88" y="142"/>
                    <a:pt x="88" y="142"/>
                    <a:pt x="88" y="142"/>
                  </a:cubicBezTo>
                  <a:cubicBezTo>
                    <a:pt x="88" y="142"/>
                    <a:pt x="88" y="142"/>
                    <a:pt x="88" y="142"/>
                  </a:cubicBezTo>
                  <a:cubicBezTo>
                    <a:pt x="82" y="156"/>
                    <a:pt x="77" y="170"/>
                    <a:pt x="74" y="183"/>
                  </a:cubicBezTo>
                  <a:close/>
                  <a:moveTo>
                    <a:pt x="148" y="240"/>
                  </a:moveTo>
                  <a:cubicBezTo>
                    <a:pt x="128" y="261"/>
                    <a:pt x="109" y="273"/>
                    <a:pt x="96" y="273"/>
                  </a:cubicBezTo>
                  <a:cubicBezTo>
                    <a:pt x="93" y="273"/>
                    <a:pt x="91" y="272"/>
                    <a:pt x="89" y="271"/>
                  </a:cubicBezTo>
                  <a:cubicBezTo>
                    <a:pt x="82" y="268"/>
                    <a:pt x="78" y="259"/>
                    <a:pt x="77" y="246"/>
                  </a:cubicBezTo>
                  <a:cubicBezTo>
                    <a:pt x="76" y="233"/>
                    <a:pt x="77" y="216"/>
                    <a:pt x="82" y="197"/>
                  </a:cubicBezTo>
                  <a:cubicBezTo>
                    <a:pt x="82" y="197"/>
                    <a:pt x="82" y="197"/>
                    <a:pt x="82" y="197"/>
                  </a:cubicBezTo>
                  <a:cubicBezTo>
                    <a:pt x="82" y="197"/>
                    <a:pt x="82" y="197"/>
                    <a:pt x="82" y="197"/>
                  </a:cubicBezTo>
                  <a:cubicBezTo>
                    <a:pt x="94" y="200"/>
                    <a:pt x="107" y="201"/>
                    <a:pt x="120" y="203"/>
                  </a:cubicBezTo>
                  <a:cubicBezTo>
                    <a:pt x="120" y="203"/>
                    <a:pt x="120" y="203"/>
                    <a:pt x="120" y="203"/>
                  </a:cubicBezTo>
                  <a:cubicBezTo>
                    <a:pt x="120" y="203"/>
                    <a:pt x="120" y="203"/>
                    <a:pt x="120" y="203"/>
                  </a:cubicBezTo>
                  <a:cubicBezTo>
                    <a:pt x="129" y="216"/>
                    <a:pt x="138" y="229"/>
                    <a:pt x="148" y="240"/>
                  </a:cubicBezTo>
                  <a:cubicBezTo>
                    <a:pt x="148" y="240"/>
                    <a:pt x="148" y="240"/>
                    <a:pt x="148" y="240"/>
                  </a:cubicBezTo>
                  <a:close/>
                  <a:moveTo>
                    <a:pt x="156" y="231"/>
                  </a:moveTo>
                  <a:cubicBezTo>
                    <a:pt x="156" y="231"/>
                    <a:pt x="156" y="231"/>
                    <a:pt x="156" y="231"/>
                  </a:cubicBezTo>
                  <a:cubicBezTo>
                    <a:pt x="156" y="231"/>
                    <a:pt x="156" y="231"/>
                    <a:pt x="156" y="231"/>
                  </a:cubicBezTo>
                  <a:cubicBezTo>
                    <a:pt x="149" y="223"/>
                    <a:pt x="142" y="214"/>
                    <a:pt x="135" y="204"/>
                  </a:cubicBezTo>
                  <a:cubicBezTo>
                    <a:pt x="135" y="204"/>
                    <a:pt x="135" y="204"/>
                    <a:pt x="135" y="204"/>
                  </a:cubicBezTo>
                  <a:cubicBezTo>
                    <a:pt x="135" y="204"/>
                    <a:pt x="135" y="204"/>
                    <a:pt x="135" y="204"/>
                  </a:cubicBezTo>
                  <a:cubicBezTo>
                    <a:pt x="142" y="204"/>
                    <a:pt x="149" y="204"/>
                    <a:pt x="156" y="204"/>
                  </a:cubicBezTo>
                  <a:cubicBezTo>
                    <a:pt x="163" y="204"/>
                    <a:pt x="170" y="204"/>
                    <a:pt x="177" y="204"/>
                  </a:cubicBezTo>
                  <a:cubicBezTo>
                    <a:pt x="177" y="204"/>
                    <a:pt x="177" y="204"/>
                    <a:pt x="177" y="204"/>
                  </a:cubicBezTo>
                  <a:cubicBezTo>
                    <a:pt x="177" y="204"/>
                    <a:pt x="177" y="204"/>
                    <a:pt x="177" y="204"/>
                  </a:cubicBezTo>
                  <a:cubicBezTo>
                    <a:pt x="170" y="214"/>
                    <a:pt x="163" y="223"/>
                    <a:pt x="156" y="231"/>
                  </a:cubicBezTo>
                  <a:close/>
                  <a:moveTo>
                    <a:pt x="235" y="246"/>
                  </a:moveTo>
                  <a:cubicBezTo>
                    <a:pt x="234" y="259"/>
                    <a:pt x="229" y="268"/>
                    <a:pt x="223" y="271"/>
                  </a:cubicBezTo>
                  <a:cubicBezTo>
                    <a:pt x="221" y="272"/>
                    <a:pt x="218" y="273"/>
                    <a:pt x="215" y="273"/>
                  </a:cubicBezTo>
                  <a:cubicBezTo>
                    <a:pt x="202" y="273"/>
                    <a:pt x="184" y="261"/>
                    <a:pt x="164" y="240"/>
                  </a:cubicBezTo>
                  <a:cubicBezTo>
                    <a:pt x="164" y="240"/>
                    <a:pt x="164" y="240"/>
                    <a:pt x="164" y="240"/>
                  </a:cubicBezTo>
                  <a:cubicBezTo>
                    <a:pt x="164" y="240"/>
                    <a:pt x="164" y="240"/>
                    <a:pt x="164" y="240"/>
                  </a:cubicBezTo>
                  <a:cubicBezTo>
                    <a:pt x="173" y="229"/>
                    <a:pt x="182" y="216"/>
                    <a:pt x="191" y="203"/>
                  </a:cubicBezTo>
                  <a:cubicBezTo>
                    <a:pt x="191" y="203"/>
                    <a:pt x="191" y="203"/>
                    <a:pt x="191" y="203"/>
                  </a:cubicBezTo>
                  <a:cubicBezTo>
                    <a:pt x="191" y="203"/>
                    <a:pt x="191" y="203"/>
                    <a:pt x="191" y="203"/>
                  </a:cubicBezTo>
                  <a:cubicBezTo>
                    <a:pt x="205" y="201"/>
                    <a:pt x="218" y="200"/>
                    <a:pt x="230" y="197"/>
                  </a:cubicBezTo>
                  <a:cubicBezTo>
                    <a:pt x="230" y="197"/>
                    <a:pt x="230" y="197"/>
                    <a:pt x="230" y="197"/>
                  </a:cubicBezTo>
                  <a:cubicBezTo>
                    <a:pt x="230" y="197"/>
                    <a:pt x="230" y="197"/>
                    <a:pt x="230" y="197"/>
                  </a:cubicBezTo>
                  <a:cubicBezTo>
                    <a:pt x="234" y="216"/>
                    <a:pt x="236" y="233"/>
                    <a:pt x="235" y="246"/>
                  </a:cubicBezTo>
                  <a:close/>
                  <a:moveTo>
                    <a:pt x="238" y="183"/>
                  </a:moveTo>
                  <a:cubicBezTo>
                    <a:pt x="238" y="183"/>
                    <a:pt x="238" y="183"/>
                    <a:pt x="238" y="183"/>
                  </a:cubicBezTo>
                  <a:cubicBezTo>
                    <a:pt x="238" y="183"/>
                    <a:pt x="238" y="183"/>
                    <a:pt x="238" y="183"/>
                  </a:cubicBezTo>
                  <a:cubicBezTo>
                    <a:pt x="234" y="170"/>
                    <a:pt x="229" y="156"/>
                    <a:pt x="223" y="142"/>
                  </a:cubicBezTo>
                  <a:cubicBezTo>
                    <a:pt x="223" y="142"/>
                    <a:pt x="223" y="142"/>
                    <a:pt x="223" y="142"/>
                  </a:cubicBezTo>
                  <a:cubicBezTo>
                    <a:pt x="223" y="142"/>
                    <a:pt x="223" y="142"/>
                    <a:pt x="223" y="142"/>
                  </a:cubicBezTo>
                  <a:cubicBezTo>
                    <a:pt x="229" y="129"/>
                    <a:pt x="234" y="116"/>
                    <a:pt x="237" y="103"/>
                  </a:cubicBezTo>
                  <a:cubicBezTo>
                    <a:pt x="237" y="103"/>
                    <a:pt x="237" y="103"/>
                    <a:pt x="237" y="103"/>
                  </a:cubicBezTo>
                  <a:cubicBezTo>
                    <a:pt x="237" y="103"/>
                    <a:pt x="237" y="103"/>
                    <a:pt x="237" y="103"/>
                  </a:cubicBezTo>
                  <a:cubicBezTo>
                    <a:pt x="256" y="108"/>
                    <a:pt x="272" y="114"/>
                    <a:pt x="283" y="121"/>
                  </a:cubicBezTo>
                  <a:cubicBezTo>
                    <a:pt x="294" y="128"/>
                    <a:pt x="300" y="136"/>
                    <a:pt x="300" y="143"/>
                  </a:cubicBezTo>
                  <a:cubicBezTo>
                    <a:pt x="300" y="151"/>
                    <a:pt x="294" y="158"/>
                    <a:pt x="284" y="165"/>
                  </a:cubicBezTo>
                  <a:cubicBezTo>
                    <a:pt x="273" y="172"/>
                    <a:pt x="257" y="179"/>
                    <a:pt x="238"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90" name="Freeform 16">
              <a:extLst>
                <a:ext uri="{FF2B5EF4-FFF2-40B4-BE49-F238E27FC236}">
                  <a16:creationId xmlns:a16="http://schemas.microsoft.com/office/drawing/2014/main" id="{5E8AA510-971D-A815-5EF4-FF1F6271A15B}"/>
                </a:ext>
              </a:extLst>
            </p:cNvPr>
            <p:cNvSpPr>
              <a:spLocks noEditPoints="1"/>
            </p:cNvSpPr>
            <p:nvPr/>
          </p:nvSpPr>
          <p:spPr bwMode="auto">
            <a:xfrm>
              <a:off x="2588" y="604"/>
              <a:ext cx="80" cy="80"/>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43 h 54"/>
                <a:gd name="T12" fmla="*/ 12 w 54"/>
                <a:gd name="T13" fmla="*/ 27 h 54"/>
                <a:gd name="T14" fmla="*/ 27 w 54"/>
                <a:gd name="T15" fmla="*/ 12 h 54"/>
                <a:gd name="T16" fmla="*/ 43 w 54"/>
                <a:gd name="T17" fmla="*/ 27 h 54"/>
                <a:gd name="T18" fmla="*/ 27 w 54"/>
                <a:gd name="T19"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43"/>
                  </a:moveTo>
                  <a:cubicBezTo>
                    <a:pt x="19" y="43"/>
                    <a:pt x="12" y="36"/>
                    <a:pt x="12" y="27"/>
                  </a:cubicBezTo>
                  <a:cubicBezTo>
                    <a:pt x="12" y="19"/>
                    <a:pt x="19" y="12"/>
                    <a:pt x="27" y="12"/>
                  </a:cubicBezTo>
                  <a:cubicBezTo>
                    <a:pt x="36" y="12"/>
                    <a:pt x="43" y="19"/>
                    <a:pt x="43" y="27"/>
                  </a:cubicBezTo>
                  <a:cubicBezTo>
                    <a:pt x="43" y="36"/>
                    <a:pt x="36" y="43"/>
                    <a:pt x="2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
        <p:nvSpPr>
          <p:cNvPr id="91" name="TextBox 90">
            <a:extLst>
              <a:ext uri="{FF2B5EF4-FFF2-40B4-BE49-F238E27FC236}">
                <a16:creationId xmlns:a16="http://schemas.microsoft.com/office/drawing/2014/main" id="{34C1FEA8-CA33-0F94-F230-DC8C7FADD9ED}"/>
              </a:ext>
            </a:extLst>
          </p:cNvPr>
          <p:cNvSpPr txBox="1"/>
          <p:nvPr/>
        </p:nvSpPr>
        <p:spPr>
          <a:xfrm>
            <a:off x="8483747" y="1965158"/>
            <a:ext cx="1201479"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Architecture</a:t>
            </a:r>
          </a:p>
        </p:txBody>
      </p:sp>
      <p:pic>
        <p:nvPicPr>
          <p:cNvPr id="92" name="Graphic 91" descr="Work from home desk outline">
            <a:extLst>
              <a:ext uri="{FF2B5EF4-FFF2-40B4-BE49-F238E27FC236}">
                <a16:creationId xmlns:a16="http://schemas.microsoft.com/office/drawing/2014/main" id="{10BFFCFE-A34A-693D-829F-C7E9620B25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2555" y="3683894"/>
            <a:ext cx="489707" cy="489707"/>
          </a:xfrm>
          <a:prstGeom prst="rect">
            <a:avLst/>
          </a:prstGeom>
        </p:spPr>
      </p:pic>
    </p:spTree>
    <p:extLst>
      <p:ext uri="{BB962C8B-B14F-4D97-AF65-F5344CB8AC3E}">
        <p14:creationId xmlns:p14="http://schemas.microsoft.com/office/powerpoint/2010/main" val="6918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23A04A3-D2C9-1867-51B7-8F3F7A6ACC38}"/>
              </a:ext>
            </a:extLst>
          </p:cNvPr>
          <p:cNvSpPr/>
          <p:nvPr/>
        </p:nvSpPr>
        <p:spPr>
          <a:xfrm flipV="1">
            <a:off x="-1561" y="2251975"/>
            <a:ext cx="12193297" cy="311841"/>
          </a:xfrm>
          <a:prstGeom prst="rect">
            <a:avLst/>
          </a:prstGeom>
          <a:solidFill>
            <a:schemeClr val="accent3">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D3379E22-4F3A-7546-F87B-93AE82C84CA3}"/>
              </a:ext>
            </a:extLst>
          </p:cNvPr>
          <p:cNvSpPr txBox="1"/>
          <p:nvPr/>
        </p:nvSpPr>
        <p:spPr>
          <a:xfrm>
            <a:off x="228423" y="2563816"/>
            <a:ext cx="7323485" cy="3877985"/>
          </a:xfrm>
          <a:prstGeom prst="rect">
            <a:avLst/>
          </a:prstGeom>
          <a:noFill/>
        </p:spPr>
        <p:txBody>
          <a:bodyPr wrap="square" lIns="0" tIns="45720" rIns="0" bIns="45720" anchor="t">
            <a:spAutoFit/>
          </a:bodyPr>
          <a:lstStyle/>
          <a:p>
            <a:pPr>
              <a:spcAft>
                <a:spcPts val="1200"/>
              </a:spcAft>
              <a:defRPr/>
            </a:pPr>
            <a:r>
              <a:rPr lang="en-US" sz="1200" dirty="0">
                <a:latin typeface="Graphik Light"/>
              </a:rPr>
              <a:t>Citizens expect their digital public services to be on par with leading private sector organizations. The health needs of citizens is constantly evolving, and citizens require timely information on guidelines, policies, and services. Client’s website has a wealth of information, but users often have difficulties finding the information they need</a:t>
            </a:r>
            <a:endParaRPr lang="en-GB" sz="1200" dirty="0">
              <a:solidFill>
                <a:srgbClr val="7500C0"/>
              </a:solidFill>
              <a:latin typeface="Graphik Light"/>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200" dirty="0">
                <a:solidFill>
                  <a:srgbClr val="7500C0"/>
                </a:solidFill>
                <a:latin typeface="Graphik"/>
              </a:rPr>
              <a:t>How we delivered the project</a:t>
            </a:r>
          </a:p>
          <a:p>
            <a:pPr>
              <a:spcAft>
                <a:spcPts val="600"/>
              </a:spcAft>
              <a:defRPr/>
            </a:pPr>
            <a:r>
              <a:rPr lang="en-US" sz="1200" dirty="0">
                <a:latin typeface="Graphik Light"/>
              </a:rPr>
              <a:t>Enhanced client’s existing virtual assistant by </a:t>
            </a:r>
            <a:r>
              <a:rPr lang="en-US" sz="1200" b="1" dirty="0">
                <a:latin typeface="Graphik Light"/>
              </a:rPr>
              <a:t>integrating a Generative AI solution into the existing Amazon Lex virtual assistant</a:t>
            </a:r>
            <a:r>
              <a:rPr lang="en-US" sz="1200" dirty="0">
                <a:latin typeface="Graphik Light"/>
              </a:rPr>
              <a:t>, utilizing Amazon Bedrock. Adopted the Generative AI model using the existing chatbot intents + 260 Healthcare provider webpages. The virtual assistant will now leverage the data from the webpages to generate responses to users’ queries</a:t>
            </a:r>
          </a:p>
          <a:p>
            <a:pPr>
              <a:spcAft>
                <a:spcPts val="600"/>
              </a:spcAft>
              <a:defRPr/>
            </a:pPr>
            <a:endParaRPr lang="en-US" sz="1200" dirty="0">
              <a:latin typeface="Graphik Light" panose="020B0403030202060203" pitchFamily="34" charset="77"/>
            </a:endParaRPr>
          </a:p>
          <a:p>
            <a:pPr>
              <a:spcAft>
                <a:spcPts val="600"/>
              </a:spcAft>
              <a:defRPr/>
            </a:pPr>
            <a:r>
              <a:rPr lang="en-GB" sz="1200" dirty="0">
                <a:solidFill>
                  <a:srgbClr val="7500C0"/>
                </a:solidFill>
                <a:latin typeface="Graphik"/>
              </a:rPr>
              <a:t>Value</a:t>
            </a:r>
            <a:endParaRPr lang="en-US" sz="1200" dirty="0">
              <a:solidFill>
                <a:srgbClr val="7500C0"/>
              </a:solidFill>
              <a:latin typeface="Graphik"/>
            </a:endParaRPr>
          </a:p>
          <a:p>
            <a:pPr marL="285750" indent="-285750">
              <a:buFont typeface="System Font Regular,Sans-Serif"/>
              <a:buChar char="→"/>
              <a:defRPr/>
            </a:pPr>
            <a:r>
              <a:rPr lang="en-US" sz="1200" b="1" dirty="0">
                <a:latin typeface="Graphik Light"/>
              </a:rPr>
              <a:t>Model's production Scalability</a:t>
            </a:r>
            <a:r>
              <a:rPr lang="en-US" sz="1200" dirty="0">
                <a:latin typeface="Graphik Light"/>
              </a:rPr>
              <a:t>– For use cases like chatbot, need to make sure LLM throughput/performance meets production usage</a:t>
            </a:r>
          </a:p>
          <a:p>
            <a:pPr marL="285750" indent="-285750">
              <a:buFont typeface="System Font Regular,Sans-Serif"/>
              <a:buChar char="→"/>
              <a:defRPr/>
            </a:pPr>
            <a:r>
              <a:rPr lang="en-US" sz="1200" b="1" dirty="0">
                <a:latin typeface="Graphik Light"/>
              </a:rPr>
              <a:t>Model's Translation Capability</a:t>
            </a:r>
            <a:r>
              <a:rPr lang="en-US" sz="1200" dirty="0">
                <a:latin typeface="Graphik Light"/>
              </a:rPr>
              <a:t>– This use case supports two languages, traditional solution uses Amazon translate, however, team has identified LLM has higher accuracy for translation</a:t>
            </a:r>
          </a:p>
          <a:p>
            <a:pPr>
              <a:defRPr/>
            </a:pPr>
            <a:endParaRPr lang="en-GB" sz="1200" dirty="0">
              <a:solidFill>
                <a:srgbClr val="7500C0"/>
              </a:solidFill>
              <a:ea typeface="+mn-lt"/>
              <a:cs typeface="+mn-lt"/>
            </a:endParaRPr>
          </a:p>
          <a:p>
            <a:pPr>
              <a:defRPr/>
            </a:pPr>
            <a:r>
              <a:rPr lang="en-GB" sz="1200" dirty="0">
                <a:solidFill>
                  <a:srgbClr val="7500C0"/>
                </a:solidFill>
                <a:ea typeface="+mn-lt"/>
                <a:cs typeface="+mn-lt"/>
              </a:rPr>
              <a:t>Technical Landscape</a:t>
            </a:r>
            <a:endParaRPr lang="en-US" sz="1200" dirty="0"/>
          </a:p>
          <a:p>
            <a:pPr>
              <a:defRPr/>
            </a:pPr>
            <a:r>
              <a:rPr lang="en-US" sz="1200" dirty="0">
                <a:solidFill>
                  <a:srgbClr val="000000"/>
                </a:solidFill>
                <a:ea typeface="+mn-lt"/>
                <a:cs typeface="+mn-lt"/>
              </a:rPr>
              <a:t>AWS Lex, Lambda, Pinecone, AWS Bedrock Model</a:t>
            </a:r>
            <a:endParaRPr lang="en-US" sz="1200" dirty="0">
              <a:solidFill>
                <a:srgbClr val="000000"/>
              </a:solidFill>
              <a:latin typeface="Graphik Light" panose="020B0403030202060203" pitchFamily="34" charset="77"/>
              <a:cs typeface="Arial"/>
            </a:endParaRPr>
          </a:p>
        </p:txBody>
      </p:sp>
      <p:sp>
        <p:nvSpPr>
          <p:cNvPr id="6" name="TextBox 5">
            <a:extLst>
              <a:ext uri="{FF2B5EF4-FFF2-40B4-BE49-F238E27FC236}">
                <a16:creationId xmlns:a16="http://schemas.microsoft.com/office/drawing/2014/main" id="{EA48D804-7521-B822-0CF9-7DB53BF748BB}"/>
              </a:ext>
            </a:extLst>
          </p:cNvPr>
          <p:cNvSpPr txBox="1"/>
          <p:nvPr/>
        </p:nvSpPr>
        <p:spPr>
          <a:xfrm>
            <a:off x="381599" y="1075726"/>
            <a:ext cx="5527587" cy="1077218"/>
          </a:xfrm>
          <a:prstGeom prst="rect">
            <a:avLst/>
          </a:prstGeom>
          <a:noFill/>
        </p:spPr>
        <p:txBody>
          <a:bodyPr wrap="square" lIns="0" tIns="45720" rIns="0" bIns="45720" anchor="t">
            <a:spAutoFit/>
          </a:bodyPr>
          <a:lstStyle>
            <a:defPPr>
              <a:defRPr lang="en-US"/>
            </a:defPPr>
            <a:lvl1pPr marR="0" lvl="0" fontAlgn="auto">
              <a:buClrTx/>
              <a:buSzTx/>
              <a:tabLst/>
              <a:defRPr sz="3600" b="1">
                <a:solidFill>
                  <a:schemeClr val="bg1"/>
                </a:solidFill>
                <a:latin typeface="GT Sectra Fine Rg" panose="00000500000000000000" pitchFamily="50" charset="0"/>
              </a:defRPr>
            </a:lvl1pPr>
          </a:lstStyle>
          <a:p>
            <a:r>
              <a:rPr lang="en-US" sz="3200" dirty="0">
                <a:latin typeface="Graphik Semibold" panose="020B0703030202060203" pitchFamily="34" charset="0"/>
              </a:rPr>
              <a:t>Health Care Gen AI Chatbot </a:t>
            </a:r>
          </a:p>
        </p:txBody>
      </p:sp>
      <p:sp>
        <p:nvSpPr>
          <p:cNvPr id="10" name="Title 8">
            <a:extLst>
              <a:ext uri="{FF2B5EF4-FFF2-40B4-BE49-F238E27FC236}">
                <a16:creationId xmlns:a16="http://schemas.microsoft.com/office/drawing/2014/main" id="{059EF5EA-A22F-BB3D-C4D4-6A53F7119634}"/>
              </a:ext>
            </a:extLst>
          </p:cNvPr>
          <p:cNvSpPr txBox="1">
            <a:spLocks/>
          </p:cNvSpPr>
          <p:nvPr/>
        </p:nvSpPr>
        <p:spPr>
          <a:xfrm>
            <a:off x="381600" y="360000"/>
            <a:ext cx="4781925" cy="2215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sz="1600" dirty="0">
                <a:solidFill>
                  <a:schemeClr val="bg1"/>
                </a:solidFill>
              </a:rPr>
              <a:t>Customer Self-Service Chatbot Case Study </a:t>
            </a:r>
            <a:endParaRPr lang="en-GB" sz="1600" dirty="0">
              <a:solidFill>
                <a:schemeClr val="bg1"/>
              </a:solidFill>
              <a:latin typeface="+mn-lt"/>
            </a:endParaRPr>
          </a:p>
        </p:txBody>
      </p:sp>
      <p:pic>
        <p:nvPicPr>
          <p:cNvPr id="13" name="Picture 12">
            <a:extLst>
              <a:ext uri="{FF2B5EF4-FFF2-40B4-BE49-F238E27FC236}">
                <a16:creationId xmlns:a16="http://schemas.microsoft.com/office/drawing/2014/main" id="{21442AE8-33D8-24F2-384B-EEABEE4212A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36150" y="944970"/>
            <a:ext cx="4590288" cy="4968059"/>
          </a:xfrm>
          <a:prstGeom prst="rect">
            <a:avLst/>
          </a:prstGeom>
        </p:spPr>
      </p:pic>
      <p:sp>
        <p:nvSpPr>
          <p:cNvPr id="14" name="object 9">
            <a:extLst>
              <a:ext uri="{FF2B5EF4-FFF2-40B4-BE49-F238E27FC236}">
                <a16:creationId xmlns:a16="http://schemas.microsoft.com/office/drawing/2014/main" id="{CC2FEB99-9284-B3A6-9FE7-16DD909FDFEF}"/>
              </a:ext>
            </a:extLst>
          </p:cNvPr>
          <p:cNvSpPr txBox="1"/>
          <p:nvPr/>
        </p:nvSpPr>
        <p:spPr>
          <a:xfrm>
            <a:off x="7804634" y="5595784"/>
            <a:ext cx="5300980" cy="119905"/>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a:ln>
                  <a:noFill/>
                </a:ln>
                <a:solidFill>
                  <a:srgbClr val="FFFFFF"/>
                </a:solidFill>
                <a:effectLst/>
                <a:uLnTx/>
                <a:uFillTx/>
                <a:latin typeface="Graphik Regular"/>
                <a:ea typeface="+mn-ea"/>
                <a:cs typeface="Graphik Regular"/>
              </a:rPr>
              <a:t>*Image</a:t>
            </a:r>
            <a:r>
              <a:rPr kumimoji="0" lang="en-GB" sz="700" b="0" i="0" u="none" strike="noStrike" kern="1200" cap="none" spc="-25" normalizeH="0" baseline="0">
                <a:ln>
                  <a:noFill/>
                </a:ln>
                <a:solidFill>
                  <a:srgbClr val="FFFFFF"/>
                </a:solidFill>
                <a:effectLst/>
                <a:uLnTx/>
                <a:uFillTx/>
                <a:latin typeface="Graphik Regular"/>
                <a:ea typeface="+mn-ea"/>
                <a:cs typeface="Graphik Regular"/>
              </a:rPr>
              <a:t> </a:t>
            </a:r>
            <a:r>
              <a:rPr kumimoji="0" lang="en-GB" sz="700" b="0" i="0" u="none" strike="noStrike" kern="1200" cap="none" spc="0" normalizeH="0" baseline="0">
                <a:ln>
                  <a:noFill/>
                </a:ln>
                <a:solidFill>
                  <a:srgbClr val="FFFFFF"/>
                </a:solidFill>
                <a:effectLst/>
                <a:uLnTx/>
                <a:uFillTx/>
                <a:latin typeface="Graphik Regular"/>
                <a:ea typeface="+mn-ea"/>
                <a:cs typeface="Graphik Regular"/>
              </a:rPr>
              <a:t>created</a:t>
            </a:r>
            <a:r>
              <a:rPr kumimoji="0" lang="en-GB" sz="700" b="0" i="0" u="none" strike="noStrike" kern="1200" cap="none" spc="-15" normalizeH="0" baseline="0">
                <a:ln>
                  <a:noFill/>
                </a:ln>
                <a:solidFill>
                  <a:srgbClr val="FFFFFF"/>
                </a:solidFill>
                <a:effectLst/>
                <a:uLnTx/>
                <a:uFillTx/>
                <a:latin typeface="Graphik Regular"/>
                <a:ea typeface="+mn-ea"/>
                <a:cs typeface="Graphik Regular"/>
              </a:rPr>
              <a:t> </a:t>
            </a:r>
            <a:r>
              <a:rPr kumimoji="0" lang="en-GB" sz="700" b="0" i="0" u="none" strike="noStrike" kern="1200" cap="none" spc="0" normalizeH="0" baseline="0">
                <a:ln>
                  <a:noFill/>
                </a:ln>
                <a:solidFill>
                  <a:srgbClr val="FFFFFF"/>
                </a:solidFill>
                <a:effectLst/>
                <a:uLnTx/>
                <a:uFillTx/>
                <a:latin typeface="Graphik Regular"/>
                <a:ea typeface="+mn-ea"/>
                <a:cs typeface="Graphik Regular"/>
              </a:rPr>
              <a:t>with</a:t>
            </a:r>
            <a:r>
              <a:rPr kumimoji="0" lang="en-GB" sz="700" b="0" i="0" u="none" strike="noStrike" kern="1200" cap="none" spc="-15" normalizeH="0" baseline="0">
                <a:ln>
                  <a:noFill/>
                </a:ln>
                <a:solidFill>
                  <a:srgbClr val="FFFFFF"/>
                </a:solidFill>
                <a:effectLst/>
                <a:uLnTx/>
                <a:uFillTx/>
                <a:latin typeface="Graphik Regular"/>
                <a:ea typeface="+mn-ea"/>
                <a:cs typeface="Graphik Regular"/>
              </a:rPr>
              <a:t> </a:t>
            </a:r>
            <a:r>
              <a:rPr kumimoji="0" lang="en-GB" sz="700" b="0" i="0" u="none" strike="noStrike" kern="1200" cap="none" spc="-10" normalizeH="0" baseline="0" err="1">
                <a:ln>
                  <a:noFill/>
                </a:ln>
                <a:solidFill>
                  <a:srgbClr val="FFFFFF"/>
                </a:solidFill>
                <a:effectLst/>
                <a:uLnTx/>
                <a:uFillTx/>
                <a:latin typeface="Graphik Regular"/>
                <a:ea typeface="+mn-ea"/>
                <a:cs typeface="Graphik Regular"/>
              </a:rPr>
              <a:t>Midjourney</a:t>
            </a:r>
            <a:endParaRPr kumimoji="0" lang="en-GB" sz="700" b="0" i="0" u="none" strike="noStrike" kern="1200" cap="none" spc="0" normalizeH="0" baseline="0">
              <a:ln>
                <a:noFill/>
              </a:ln>
              <a:solidFill>
                <a:srgbClr val="000000"/>
              </a:solidFill>
              <a:effectLst/>
              <a:uLnTx/>
              <a:uFillTx/>
              <a:latin typeface="Graphik Regular"/>
              <a:ea typeface="+mn-ea"/>
              <a:cs typeface="Graphik Regular"/>
            </a:endParaRPr>
          </a:p>
        </p:txBody>
      </p:sp>
    </p:spTree>
    <p:extLst>
      <p:ext uri="{BB962C8B-B14F-4D97-AF65-F5344CB8AC3E}">
        <p14:creationId xmlns:p14="http://schemas.microsoft.com/office/powerpoint/2010/main" val="13943553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8gk2ZZQqXETjFXydhg0WC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ccenture 2022">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Custom 2">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template1" id="{D1BD6A58-DCB7-0149-BF3C-B7BF07264C4D}" vid="{24EC239B-D9CA-F542-8EFD-BA0875A2BB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TotalTime>
  <Words>2113</Words>
  <Application>Microsoft Macintosh PowerPoint</Application>
  <PresentationFormat>Widescreen</PresentationFormat>
  <Paragraphs>378</Paragraphs>
  <Slides>13</Slides>
  <Notes>10</Notes>
  <HiddenSlides>2</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8" baseType="lpstr">
      <vt:lpstr>System Font Regular,Sans-Serif</vt:lpstr>
      <vt:lpstr>Arial</vt:lpstr>
      <vt:lpstr>Calibri</vt:lpstr>
      <vt:lpstr>Graphik</vt:lpstr>
      <vt:lpstr>Graphik Bold</vt:lpstr>
      <vt:lpstr>Graphik Light</vt:lpstr>
      <vt:lpstr>Graphik Medium</vt:lpstr>
      <vt:lpstr>Graphik Regular</vt:lpstr>
      <vt:lpstr>Graphik Semibold</vt:lpstr>
      <vt:lpstr>Graphik-Light</vt:lpstr>
      <vt:lpstr>Graphik-Semibold</vt:lpstr>
      <vt:lpstr>Wingdings</vt:lpstr>
      <vt:lpstr>Accenture 2022</vt:lpstr>
      <vt:lpstr>think-cell Folie</vt:lpstr>
      <vt:lpstr>think-cell Slide</vt:lpstr>
      <vt:lpstr>Good Slides</vt:lpstr>
      <vt:lpstr>Companies remain challenged to embed AI in everything they do and to understand and harness new AI innovations</vt:lpstr>
      <vt:lpstr>Why Accenture</vt:lpstr>
      <vt:lpstr>Scaled AI/ML services</vt:lpstr>
      <vt:lpstr>Pre-built ‘Starter’ Solutions</vt:lpstr>
      <vt:lpstr>Gen AI Journey</vt:lpstr>
      <vt:lpstr>Our approach </vt:lpstr>
      <vt:lpstr>Gen AI Academy:  2-Week Technical Bootcamp</vt:lpstr>
      <vt:lpstr>PowerPoint Presentation</vt:lpstr>
      <vt:lpstr>Our Solution : Gen AI Dynamic Journey Manager aided through Generative AI</vt:lpstr>
      <vt:lpstr>PowerPoint Presentation</vt:lpstr>
      <vt:lpstr>We help accelerate the journey to scaled AI and transform using cloud as the enabler and data as the driver</vt:lpstr>
      <vt:lpstr>Approach for Building Knowledge Chatbot in Production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 AI Overview</dc:title>
  <dc:creator>Zhang, Bo</dc:creator>
  <cp:lastModifiedBy>Zhang, Bo</cp:lastModifiedBy>
  <cp:revision>15</cp:revision>
  <dcterms:created xsi:type="dcterms:W3CDTF">2023-11-18T19:38:31Z</dcterms:created>
  <dcterms:modified xsi:type="dcterms:W3CDTF">2023-11-19T03:13:33Z</dcterms:modified>
</cp:coreProperties>
</file>